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77" r:id="rId3"/>
    <p:sldId id="278" r:id="rId4"/>
    <p:sldId id="276" r:id="rId5"/>
    <p:sldId id="259" r:id="rId6"/>
    <p:sldId id="260" r:id="rId7"/>
    <p:sldId id="261" r:id="rId8"/>
    <p:sldId id="279" r:id="rId9"/>
    <p:sldId id="280" r:id="rId10"/>
    <p:sldId id="270" r:id="rId11"/>
    <p:sldId id="263" r:id="rId12"/>
    <p:sldId id="264" r:id="rId13"/>
    <p:sldId id="268" r:id="rId14"/>
    <p:sldId id="265" r:id="rId15"/>
    <p:sldId id="275" r:id="rId16"/>
    <p:sldId id="274" r:id="rId17"/>
    <p:sldId id="281" r:id="rId18"/>
    <p:sldId id="266"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02427-4DB3-44E6-AE1A-1F5FB66F6C28}" v="1" dt="2025-02-20T11:16:36.608"/>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8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1">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leezaw/PIP4004-CSD_14-DERM-AI-.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41576"/>
            <a:ext cx="10941976" cy="962898"/>
          </a:xfrm>
          <a:prstGeom prst="rect">
            <a:avLst/>
          </a:prstGeom>
          <a:noFill/>
          <a:ln>
            <a:noFill/>
          </a:ln>
        </p:spPr>
        <p:txBody>
          <a:bodyPr spcFirstLastPara="1" wrap="square" lIns="91425" tIns="45700" rIns="91425" bIns="45700" anchor="ctr" anchorCtr="0">
            <a:noAutofit/>
          </a:bodyPr>
          <a:lstStyle/>
          <a:p>
            <a:pPr lvl="0" algn="ctr"/>
            <a:r>
              <a:rPr lang="en-US" sz="2400" dirty="0" err="1">
                <a:solidFill>
                  <a:schemeClr val="tx1"/>
                </a:solidFill>
                <a:latin typeface="Times New Roman" panose="02020603050405020304" pitchFamily="18" charset="0"/>
                <a:ea typeface="Verdana" panose="020B0604030504040204" pitchFamily="34" charset="0"/>
                <a:cs typeface="Times New Roman" panose="02020603050405020304" pitchFamily="18" charset="0"/>
              </a:rPr>
              <a:t>DermAI</a:t>
            </a:r>
            <a:r>
              <a:rPr lang="en-US" sz="2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 Intelligent Skin Disease Detection System</a:t>
            </a:r>
            <a:endParaRPr sz="24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88" name="Google Shape;88;p13"/>
          <p:cNvSpPr txBox="1">
            <a:spLocks noGrp="1"/>
          </p:cNvSpPr>
          <p:nvPr>
            <p:ph type="subTitle" idx="1"/>
          </p:nvPr>
        </p:nvSpPr>
        <p:spPr>
          <a:xfrm>
            <a:off x="790469" y="1905492"/>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Verdana" panose="020B0604030504040204" pitchFamily="34" charset="0"/>
                <a:cs typeface="Times New Roman" panose="02020603050405020304" pitchFamily="18" charset="0"/>
              </a:rPr>
              <a:t>Batch Number: CSD G-14</a:t>
            </a:r>
            <a:endParaRPr dirty="0">
              <a:latin typeface="Times New Roman" panose="02020603050405020304" pitchFamily="18" charset="0"/>
              <a:ea typeface="Verdana" panose="020B0604030504040204" pitchFamily="34" charset="0"/>
              <a:cs typeface="Times New Roman" panose="02020603050405020304" pitchFamily="18" charset="0"/>
            </a:endParaRPr>
          </a:p>
        </p:txBody>
      </p:sp>
      <p:graphicFrame>
        <p:nvGraphicFramePr>
          <p:cNvPr id="89" name="Google Shape;89;p13"/>
          <p:cNvGraphicFramePr/>
          <p:nvPr>
            <p:extLst>
              <p:ext uri="{D42A27DB-BD31-4B8C-83A1-F6EECF244321}">
                <p14:modId xmlns:p14="http://schemas.microsoft.com/office/powerpoint/2010/main" val="1878407593"/>
              </p:ext>
            </p:extLst>
          </p:nvPr>
        </p:nvGraphicFramePr>
        <p:xfrm>
          <a:off x="457723" y="2322060"/>
          <a:ext cx="5514299" cy="2403120"/>
        </p:xfrm>
        <a:graphic>
          <a:graphicData uri="http://schemas.openxmlformats.org/drawingml/2006/table">
            <a:tbl>
              <a:tblPr firstRow="1" bandRow="1">
                <a:noFill/>
                <a:tableStyleId>{57690726-49DA-4552-BDEB-330DD8EA8BD9}</a:tableStyleId>
              </a:tblPr>
              <a:tblGrid>
                <a:gridCol w="2121794">
                  <a:extLst>
                    <a:ext uri="{9D8B030D-6E8A-4147-A177-3AD203B41FA5}">
                      <a16:colId xmlns:a16="http://schemas.microsoft.com/office/drawing/2014/main" val="20000"/>
                    </a:ext>
                  </a:extLst>
                </a:gridCol>
                <a:gridCol w="339250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77796" y="232206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Under the Supervision of,</a:t>
            </a:r>
            <a:endParaRPr sz="20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endParaRPr>
          </a:p>
          <a:p>
            <a:pPr algn="ctr"/>
            <a:r>
              <a:rPr lang="en-GB" sz="1800" b="1" i="0" u="none" strike="noStrike" cap="none" dirty="0" err="1">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Dr</a:t>
            </a:r>
            <a:r>
              <a:rPr lang="en-GB" sz="1800" b="1" i="0" u="none" strike="noStrike" cap="none" dirty="0" err="1">
                <a:solidFill>
                  <a:schemeClr val="bg2">
                    <a:lumMod val="75000"/>
                  </a:schemeClr>
                </a:solidFill>
                <a:latin typeface="Times New Roman" panose="02020603050405020304" pitchFamily="18" charset="0"/>
                <a:ea typeface="Verdana" panose="020B0604030504040204" pitchFamily="34" charset="0"/>
                <a:cs typeface="Times New Roman" panose="02020603050405020304" pitchFamily="18" charset="0"/>
                <a:sym typeface="Verdana"/>
              </a:rPr>
              <a:t>.</a:t>
            </a:r>
            <a:r>
              <a:rPr lang="en-GB" sz="1800" b="1" dirty="0">
                <a:solidFill>
                  <a:schemeClr val="bg2">
                    <a:lumMod val="75000"/>
                  </a:schemeClr>
                </a:solidFill>
                <a:latin typeface="Times New Roman" panose="02020603050405020304" pitchFamily="18" charset="0"/>
                <a:ea typeface="Verdana" panose="020B0604030504040204" pitchFamily="34" charset="0"/>
                <a:cs typeface="Times New Roman" panose="02020603050405020304" pitchFamily="18" charset="0"/>
                <a:sym typeface="Verdana"/>
              </a:rPr>
              <a:t> </a:t>
            </a:r>
            <a:r>
              <a:rPr lang="en-IN" sz="1800" b="1" i="0" dirty="0" err="1">
                <a:solidFill>
                  <a:schemeClr val="bg2">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rPr>
              <a:t>Srabana</a:t>
            </a:r>
            <a:r>
              <a:rPr lang="en-IN" sz="1800" b="1" i="0" dirty="0">
                <a:solidFill>
                  <a:schemeClr val="bg2">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IN" sz="1800" b="1" i="0" dirty="0" err="1">
                <a:solidFill>
                  <a:schemeClr val="bg2">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rPr>
              <a:t>Pramanik</a:t>
            </a:r>
            <a:endParaRPr lang="en-IN" sz="1800" b="1" i="0" dirty="0">
              <a:solidFill>
                <a:schemeClr val="bg2">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endParaRPr>
          </a:p>
          <a:p>
            <a:pPr algn="ctr"/>
            <a:r>
              <a:rPr lang="en-IN" sz="1800" b="1" i="0" dirty="0">
                <a:solidFill>
                  <a:schemeClr val="bg2">
                    <a:lumMod val="75000"/>
                  </a:schemeClr>
                </a:solidFill>
                <a:effectLst/>
                <a:latin typeface="Times New Roman" panose="02020603050405020304" pitchFamily="18" charset="0"/>
                <a:ea typeface="Verdana" panose="020B0604030504040204" pitchFamily="34" charset="0"/>
                <a:cs typeface="Times New Roman" panose="02020603050405020304" pitchFamily="18" charset="0"/>
              </a:rPr>
              <a:t>Assistant Professor (Senior Scale)</a:t>
            </a:r>
            <a:endParaRPr lang="en-GB" sz="1800" b="1" dirty="0">
              <a:solidFill>
                <a:schemeClr val="bg2">
                  <a:lumMod val="75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8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School of Computer Science and Engineering</a:t>
            </a:r>
            <a:endParaRPr sz="18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8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Presidency University</a:t>
            </a:r>
            <a:endParaRPr sz="18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CSE7301</a:t>
            </a:r>
            <a:r>
              <a:rPr lang="en-GB" sz="20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 Project</a:t>
            </a:r>
            <a:endParaRPr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rPr>
              <a:t>Final Review</a:t>
            </a:r>
            <a:endParaRPr sz="2000" b="1" i="0" u="none" strike="noStrike" cap="none" dirty="0">
              <a:solidFill>
                <a:srgbClr val="17365D"/>
              </a:solidFill>
              <a:latin typeface="Times New Roman" panose="02020603050405020304" pitchFamily="18" charset="0"/>
              <a:ea typeface="Verdana" panose="020B0604030504040204" pitchFamily="34" charset="0"/>
              <a:cs typeface="Times New Roman" panose="02020603050405020304" pitchFamily="18" charset="0"/>
              <a:sym typeface="Verdana"/>
            </a:endParaRPr>
          </a:p>
        </p:txBody>
      </p:sp>
      <p:sp>
        <p:nvSpPr>
          <p:cNvPr id="8" name="Google Shape;91;p13"/>
          <p:cNvSpPr txBox="1"/>
          <p:nvPr/>
        </p:nvSpPr>
        <p:spPr>
          <a:xfrm>
            <a:off x="0" y="4627632"/>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rPr>
              <a:t>Name of the Program</a:t>
            </a:r>
            <a:r>
              <a:rPr lang="en-US" sz="18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rPr>
              <a:t>: </a:t>
            </a:r>
            <a:r>
              <a:rPr lang="en-US" sz="1800" b="1" dirty="0" err="1">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B.Tech</a:t>
            </a:r>
            <a:r>
              <a:rPr lang="en-US" sz="18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 Computer Science Engineering ( Data Science)</a:t>
            </a:r>
            <a:endParaRPr lang="en-US" sz="1800" b="1" i="0" u="none" strike="noStrike" cap="none"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endParaRPr>
          </a:p>
          <a:p>
            <a:pPr>
              <a:buClr>
                <a:srgbClr val="17365D"/>
              </a:buClr>
              <a:buSzPct val="100000"/>
            </a:pPr>
            <a:r>
              <a:rPr lang="en-US" sz="18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rPr>
              <a:t>Name of the HoD: </a:t>
            </a:r>
            <a:r>
              <a:rPr lang="en-IN" sz="1800" b="1" i="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Dr.</a:t>
            </a:r>
            <a:r>
              <a:rPr lang="en-IN"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a:t>
            </a:r>
            <a:r>
              <a:rPr lang="en-IN" sz="1800" b="1" i="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Saira</a:t>
            </a:r>
            <a:r>
              <a:rPr lang="en-IN" sz="1800" b="1" i="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Banu </a:t>
            </a:r>
            <a:r>
              <a:rPr lang="en-IN" sz="1800" b="1" i="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Atham</a:t>
            </a:r>
            <a:endParaRPr lang="en-US" sz="18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rPr>
              <a:t>Name of the Program Project Coordinator: </a:t>
            </a:r>
            <a:r>
              <a:rPr lang="en-US" sz="1800" b="1" i="0" u="none" strike="noStrike" cap="none"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Dr. Manjula HM</a:t>
            </a:r>
          </a:p>
          <a:p>
            <a:pPr lvl="0">
              <a:buClr>
                <a:srgbClr val="17365D"/>
              </a:buClr>
              <a:buSzPct val="100000"/>
            </a:pPr>
            <a:r>
              <a:rPr lang="en-US" sz="1800" b="1" dirty="0">
                <a:solidFill>
                  <a:schemeClr val="accent1"/>
                </a:solidFill>
                <a:latin typeface="Times New Roman" panose="02020603050405020304" pitchFamily="18" charset="0"/>
                <a:ea typeface="Verdana" panose="020B0604030504040204" pitchFamily="34" charset="0"/>
                <a:cs typeface="Times New Roman" panose="02020603050405020304" pitchFamily="18" charset="0"/>
                <a:sym typeface="Verdana"/>
              </a:rPr>
              <a:t>Name of the School Project Coordinators: </a:t>
            </a:r>
            <a:r>
              <a:rPr lang="en-US" sz="1800" b="1" i="0" u="none" strike="noStrike" cap="none"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Dr. Sampath A K / Mr. Md </a:t>
            </a:r>
            <a:r>
              <a:rPr lang="en-US" sz="1800" b="1" i="0" u="none" strike="noStrike" cap="none" dirty="0" err="1">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Ziaur</a:t>
            </a:r>
            <a:r>
              <a:rPr lang="en-US" sz="1800" b="1" i="0" u="none" strike="noStrike" cap="none"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rPr>
              <a:t> Rahman</a:t>
            </a:r>
            <a:endParaRPr sz="1800" b="1" i="0" u="none" strike="noStrike" cap="none" dirty="0">
              <a:solidFill>
                <a:schemeClr val="tx1"/>
              </a:solidFill>
              <a:latin typeface="Times New Roman" panose="02020603050405020304" pitchFamily="18" charset="0"/>
              <a:ea typeface="Verdana" panose="020B0604030504040204" pitchFamily="34" charset="0"/>
              <a:cs typeface="Times New Roman" panose="02020603050405020304" pitchFamily="18" charset="0"/>
              <a:sym typeface="Verdana"/>
            </a:endParaRPr>
          </a:p>
        </p:txBody>
      </p:sp>
      <p:graphicFrame>
        <p:nvGraphicFramePr>
          <p:cNvPr id="2" name="Table 2">
            <a:extLst>
              <a:ext uri="{FF2B5EF4-FFF2-40B4-BE49-F238E27FC236}">
                <a16:creationId xmlns:a16="http://schemas.microsoft.com/office/drawing/2014/main" id="{23140B4B-E81F-4608-92AC-65ABEAA7BDD4}"/>
              </a:ext>
            </a:extLst>
          </p:cNvPr>
          <p:cNvGraphicFramePr>
            <a:graphicFrameLocks noGrp="1"/>
          </p:cNvGraphicFramePr>
          <p:nvPr>
            <p:extLst>
              <p:ext uri="{D42A27DB-BD31-4B8C-83A1-F6EECF244321}">
                <p14:modId xmlns:p14="http://schemas.microsoft.com/office/powerpoint/2010/main" val="1980773209"/>
              </p:ext>
            </p:extLst>
          </p:nvPr>
        </p:nvGraphicFramePr>
        <p:xfrm>
          <a:off x="328773" y="2691829"/>
          <a:ext cx="5767227" cy="1842070"/>
        </p:xfrm>
        <a:graphic>
          <a:graphicData uri="http://schemas.openxmlformats.org/drawingml/2006/table">
            <a:tbl>
              <a:tblPr firstRow="1" bandRow="1"/>
              <a:tblGrid>
                <a:gridCol w="2358266">
                  <a:extLst>
                    <a:ext uri="{9D8B030D-6E8A-4147-A177-3AD203B41FA5}">
                      <a16:colId xmlns:a16="http://schemas.microsoft.com/office/drawing/2014/main" val="498617815"/>
                    </a:ext>
                  </a:extLst>
                </a:gridCol>
                <a:gridCol w="3408961">
                  <a:extLst>
                    <a:ext uri="{9D8B030D-6E8A-4147-A177-3AD203B41FA5}">
                      <a16:colId xmlns:a16="http://schemas.microsoft.com/office/drawing/2014/main" val="3806550478"/>
                    </a:ext>
                  </a:extLst>
                </a:gridCol>
              </a:tblGrid>
              <a:tr h="368414">
                <a:tc>
                  <a:txBody>
                    <a:bodyPr/>
                    <a:lstStyle/>
                    <a:p>
                      <a:r>
                        <a:rPr lang="en-US" sz="1700" dirty="0">
                          <a:latin typeface="Verdana" panose="020B0604030504040204" pitchFamily="34" charset="0"/>
                          <a:ea typeface="Verdana" panose="020B0604030504040204" pitchFamily="34" charset="0"/>
                        </a:rPr>
                        <a:t>20211CSD0002</a:t>
                      </a:r>
                      <a:endParaRPr lang="en-IN" sz="170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Venessa Gwendolyn </a:t>
                      </a:r>
                    </a:p>
                  </a:txBody>
                  <a:tcPr/>
                </a:tc>
                <a:extLst>
                  <a:ext uri="{0D108BD9-81ED-4DB2-BD59-A6C34878D82A}">
                    <a16:rowId xmlns:a16="http://schemas.microsoft.com/office/drawing/2014/main" val="1785294700"/>
                  </a:ext>
                </a:extLst>
              </a:tr>
              <a:tr h="3684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20211CSD0158</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a:latin typeface="Verdana" panose="020B0604030504040204" pitchFamily="34" charset="0"/>
                          <a:ea typeface="Verdana" panose="020B0604030504040204" pitchFamily="34" charset="0"/>
                        </a:rPr>
                        <a:t>Veluru Hitha </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950192438"/>
                  </a:ext>
                </a:extLst>
              </a:tr>
              <a:tr h="3684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20211CSD0082</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err="1">
                          <a:latin typeface="Verdana" panose="020B0604030504040204" pitchFamily="34" charset="0"/>
                          <a:ea typeface="Verdana" panose="020B0604030504040204" pitchFamily="34" charset="0"/>
                        </a:rPr>
                        <a:t>Nisarga</a:t>
                      </a:r>
                      <a:r>
                        <a:rPr lang="en-US" sz="1700" dirty="0">
                          <a:latin typeface="Verdana" panose="020B0604030504040204" pitchFamily="34" charset="0"/>
                          <a:ea typeface="Verdana" panose="020B0604030504040204" pitchFamily="34" charset="0"/>
                        </a:rPr>
                        <a:t> B.M.</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732060677"/>
                  </a:ext>
                </a:extLst>
              </a:tr>
              <a:tr h="3684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20211CSD0028</a:t>
                      </a:r>
                      <a:endParaRPr lang="en-IN" sz="1700" dirty="0">
                        <a:latin typeface="Verdana" panose="020B0604030504040204" pitchFamily="34" charset="0"/>
                        <a:ea typeface="Verdana" panose="020B0604030504040204" pitchFamily="34" charset="0"/>
                      </a:endParaRPr>
                    </a:p>
                  </a:txBody>
                  <a:tcPr/>
                </a:tc>
                <a:tc>
                  <a:txBody>
                    <a:bodyPr/>
                    <a:lstStyle/>
                    <a:p>
                      <a:r>
                        <a:rPr lang="en-US" sz="1700" dirty="0">
                          <a:latin typeface="Verdana" panose="020B0604030504040204" pitchFamily="34" charset="0"/>
                          <a:ea typeface="Verdana" panose="020B0604030504040204" pitchFamily="34" charset="0"/>
                        </a:rPr>
                        <a:t>Vibha Swamy</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148327838"/>
                  </a:ext>
                </a:extLst>
              </a:tr>
              <a:tr h="36841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Verdana" panose="020B0604030504040204" pitchFamily="34" charset="0"/>
                          <a:ea typeface="Verdana" panose="020B0604030504040204" pitchFamily="34" charset="0"/>
                        </a:rPr>
                        <a:t>20211CSD0010</a:t>
                      </a:r>
                      <a:endParaRPr lang="en-IN" sz="1700" dirty="0">
                        <a:latin typeface="Verdana" panose="020B0604030504040204" pitchFamily="34" charset="0"/>
                        <a:ea typeface="Verdana" panose="020B0604030504040204" pitchFamily="34" charset="0"/>
                      </a:endParaRPr>
                    </a:p>
                  </a:txBody>
                  <a:tcPr/>
                </a:tc>
                <a:tc>
                  <a:txBody>
                    <a:bodyPr/>
                    <a:lstStyle/>
                    <a:p>
                      <a:r>
                        <a:rPr lang="en-IN" sz="1700" dirty="0">
                          <a:latin typeface="Verdana" panose="020B0604030504040204" pitchFamily="34" charset="0"/>
                          <a:ea typeface="Verdana" panose="020B0604030504040204" pitchFamily="34" charset="0"/>
                        </a:rPr>
                        <a:t>Leena </a:t>
                      </a:r>
                      <a:r>
                        <a:rPr lang="en-IN" sz="1700" dirty="0" err="1">
                          <a:latin typeface="Verdana" panose="020B0604030504040204" pitchFamily="34" charset="0"/>
                          <a:ea typeface="Verdana" panose="020B0604030504040204" pitchFamily="34" charset="0"/>
                        </a:rPr>
                        <a:t>Zawahir</a:t>
                      </a:r>
                      <a:endParaRPr lang="en-IN" sz="1700"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82893104"/>
                  </a:ext>
                </a:extLst>
              </a:tr>
            </a:tbl>
          </a:graphicData>
        </a:graphic>
      </p:graphicFrame>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Verdana" panose="020B0604030504040204" pitchFamily="34" charset="0"/>
                <a:ea typeface="Verdana" panose="020B0604030504040204" pitchFamily="34" charset="0"/>
              </a:rPr>
              <a:t>Timeline of </a:t>
            </a:r>
            <a:r>
              <a:rPr lang="en-GB" dirty="0">
                <a:latin typeface="Times New Roman" panose="02020603050405020304" pitchFamily="18" charset="0"/>
                <a:ea typeface="Verdana" panose="020B0604030504040204" pitchFamily="34" charset="0"/>
                <a:cs typeface="Times New Roman" panose="02020603050405020304" pitchFamily="18" charset="0"/>
              </a:rPr>
              <a:t>the</a:t>
            </a:r>
            <a:r>
              <a:rPr lang="en-GB" dirty="0">
                <a:latin typeface="Verdana" panose="020B0604030504040204" pitchFamily="34" charset="0"/>
                <a:ea typeface="Verdana" panose="020B0604030504040204" pitchFamily="34" charset="0"/>
              </a:rPr>
              <a:t> Project (Gantt Chart)</a:t>
            </a:r>
            <a:endParaRPr dirty="0">
              <a:latin typeface="Verdana" panose="020B0604030504040204" pitchFamily="34" charset="0"/>
              <a:ea typeface="Verdana" panose="020B0604030504040204" pitchFamily="34" charset="0"/>
            </a:endParaRPr>
          </a:p>
        </p:txBody>
      </p:sp>
      <p:pic>
        <p:nvPicPr>
          <p:cNvPr id="2" name="Picture 1"/>
          <p:cNvPicPr>
            <a:picLocks noChangeAspect="1"/>
          </p:cNvPicPr>
          <p:nvPr/>
        </p:nvPicPr>
        <p:blipFill>
          <a:blip r:embed="rId3"/>
          <a:stretch>
            <a:fillRect/>
          </a:stretch>
        </p:blipFill>
        <p:spPr>
          <a:xfrm>
            <a:off x="812800" y="1276569"/>
            <a:ext cx="10668000" cy="4822520"/>
          </a:xfrm>
          <a:prstGeom prst="rect">
            <a:avLst/>
          </a:prstGeom>
        </p:spPr>
      </p:pic>
    </p:spTree>
    <p:extLst>
      <p:ext uri="{BB962C8B-B14F-4D97-AF65-F5344CB8AC3E}">
        <p14:creationId xmlns:p14="http://schemas.microsoft.com/office/powerpoint/2010/main" val="4798902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Expected Outcomes</a:t>
            </a:r>
          </a:p>
        </p:txBody>
      </p:sp>
      <p:sp>
        <p:nvSpPr>
          <p:cNvPr id="6" name="Rectangle 3">
            <a:extLst>
              <a:ext uri="{FF2B5EF4-FFF2-40B4-BE49-F238E27FC236}">
                <a16:creationId xmlns:a16="http://schemas.microsoft.com/office/drawing/2014/main" id="{1A1D458F-5A12-CCF5-57AA-CA87B380C485}"/>
              </a:ext>
            </a:extLst>
          </p:cNvPr>
          <p:cNvSpPr>
            <a:spLocks noGrp="1" noChangeArrowheads="1"/>
          </p:cNvSpPr>
          <p:nvPr>
            <p:ph idx="1"/>
          </p:nvPr>
        </p:nvSpPr>
        <p:spPr bwMode="auto">
          <a:xfrm>
            <a:off x="812800" y="902720"/>
            <a:ext cx="108337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Skin Disease Prediction</a:t>
            </a:r>
            <a:b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 application will provide reliable and real-time classification of uploaded skin images into six categories using a pre-trained deep learning model, aiding early identification and potential intervention.</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Web Interface</a:t>
            </a:r>
            <a:b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clean, intuitive Flask-based interface will allow users to easily upload images, register/login securely, and view results — making advanced diagnostics accessible to non-technical users.</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OTP-Based Secure Authentication System</a:t>
            </a:r>
            <a:b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includes a working user authentication mechanism with OTP verification via email, ensuring secure signup and login procedures to protect user data.</a:t>
            </a:r>
          </a:p>
          <a:p>
            <a:pPr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Deployable Medical AI Prototype</a:t>
            </a:r>
            <a:b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outcome is a functional, portable prototype that can be further enhanced or deployed to cloud platforms, serving as a base for AI-assisted </a:t>
            </a:r>
            <a:r>
              <a:rPr kumimoji="0" lang="en-US" altLang="en-US" sz="2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teledermatology</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remote diagnostics tools.</a:t>
            </a: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76200" indent="0" algn="just">
              <a:buNone/>
            </a:pPr>
            <a:r>
              <a:rPr lang="en-US" dirty="0">
                <a:latin typeface="Times New Roman" panose="02020603050405020304" pitchFamily="18" charset="0"/>
                <a:cs typeface="Times New Roman" panose="02020603050405020304" pitchFamily="18" charset="0"/>
              </a:rPr>
              <a:t>This study presents an efficient deep learning approach for automated skin disease detection, addressing the limitations of existing manual and rule-based methods. By leveraging deep learning models, explainability techniques, and real-time deployment, the proposed system enhances diagnostic accuracy, accessibility, and clinical decision support. Future improvements can focus on expanding datasets, improving model generalization, and integrating multi-modal diagnostic features for even more reliable skin disease classification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3"/>
              </a:rPr>
              <a:t>Github Link</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Verdana" panose="020B0604030504040204" pitchFamily="34" charset="0"/>
                <a:cs typeface="Times New Roman" panose="02020603050405020304" pitchFamily="18" charset="0"/>
              </a:rPr>
              <a:t>References</a:t>
            </a:r>
            <a:endParaRPr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45" name="Google Shape;145;p22"/>
          <p:cNvSpPr txBox="1">
            <a:spLocks noGrp="1"/>
          </p:cNvSpPr>
          <p:nvPr>
            <p:ph type="body" idx="1"/>
          </p:nvPr>
        </p:nvSpPr>
        <p:spPr>
          <a:xfrm>
            <a:off x="812800" y="1147148"/>
            <a:ext cx="10668000" cy="4953000"/>
          </a:xfrm>
          <a:prstGeom prst="rect">
            <a:avLst/>
          </a:prstGeom>
          <a:noFill/>
          <a:ln>
            <a:noFill/>
          </a:ln>
        </p:spPr>
        <p:txBody>
          <a:bodyPr spcFirstLastPara="1" wrap="square" lIns="91425" tIns="45700" rIns="91425" bIns="45700" anchor="t" anchorCtr="0">
            <a:noAutofit/>
          </a:bodyPr>
          <a:lstStyle/>
          <a:p>
            <a:pPr marL="76200" indent="0" algn="just">
              <a:buNone/>
            </a:pPr>
            <a:r>
              <a:rPr lang="en-IN" dirty="0">
                <a:latin typeface="Times New Roman" panose="02020603050405020304" pitchFamily="18" charset="0"/>
                <a:cs typeface="Times New Roman" panose="02020603050405020304" pitchFamily="18" charset="0"/>
              </a:rPr>
              <a:t>[1] R. K. </a:t>
            </a:r>
            <a:r>
              <a:rPr lang="en-IN" dirty="0" err="1">
                <a:latin typeface="Times New Roman" panose="02020603050405020304" pitchFamily="18" charset="0"/>
                <a:cs typeface="Times New Roman" panose="02020603050405020304" pitchFamily="18" charset="0"/>
              </a:rPr>
              <a:t>Ahalya</a:t>
            </a:r>
            <a:r>
              <a:rPr lang="en-IN" dirty="0">
                <a:latin typeface="Times New Roman" panose="02020603050405020304" pitchFamily="18" charset="0"/>
                <a:cs typeface="Times New Roman" panose="02020603050405020304" pitchFamily="18" charset="0"/>
              </a:rPr>
              <a:t>, G. Babu, S. Sathish and K. Shruthi, "Automated Skin Disease Detection Using Deep Learning Algorithms," 2024 10th International Conference on Communication and Signal Processing (ICCSP), </a:t>
            </a:r>
            <a:r>
              <a:rPr lang="en-IN" dirty="0" err="1">
                <a:latin typeface="Times New Roman" panose="02020603050405020304" pitchFamily="18" charset="0"/>
                <a:cs typeface="Times New Roman" panose="02020603050405020304" pitchFamily="18" charset="0"/>
              </a:rPr>
              <a:t>Melmaruvathur</a:t>
            </a:r>
            <a:r>
              <a:rPr lang="en-IN" dirty="0">
                <a:latin typeface="Times New Roman" panose="02020603050405020304" pitchFamily="18" charset="0"/>
                <a:cs typeface="Times New Roman" panose="02020603050405020304" pitchFamily="18" charset="0"/>
              </a:rPr>
              <a:t>, India, 2024, pp. 481-486,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10.1109/ICCSP60870.2024.10543405. </a:t>
            </a:r>
          </a:p>
          <a:p>
            <a:pPr marL="76200" indent="0" algn="just">
              <a:buNone/>
            </a:pPr>
            <a:r>
              <a:rPr lang="en-IN" dirty="0">
                <a:latin typeface="Times New Roman" panose="02020603050405020304" pitchFamily="18" charset="0"/>
                <a:cs typeface="Times New Roman" panose="02020603050405020304" pitchFamily="18" charset="0"/>
              </a:rPr>
              <a:t>[2] A. </a:t>
            </a:r>
            <a:r>
              <a:rPr lang="en-IN" dirty="0" err="1">
                <a:latin typeface="Times New Roman" panose="02020603050405020304" pitchFamily="18" charset="0"/>
                <a:cs typeface="Times New Roman" panose="02020603050405020304" pitchFamily="18" charset="0"/>
              </a:rPr>
              <a:t>Harbola</a:t>
            </a:r>
            <a:r>
              <a:rPr lang="en-IN" dirty="0">
                <a:latin typeface="Times New Roman" panose="02020603050405020304" pitchFamily="18" charset="0"/>
                <a:cs typeface="Times New Roman" panose="02020603050405020304" pitchFamily="18" charset="0"/>
              </a:rPr>
              <a:t>, N. Danu, D. Negi, A. Gupta, A. Joshi, and R. Negi, “Unveiling Dermatology: A Deep Learning Approach for Skin Disease Detection Using Convolutional Neural Network,” in Advances in Intelligent Systems and Computing, Taylor &amp; Francis, 2024</a:t>
            </a:r>
          </a:p>
          <a:p>
            <a:pPr marL="76200" indent="0" algn="just">
              <a:buNone/>
            </a:pPr>
            <a:r>
              <a:rPr lang="en-IN" dirty="0">
                <a:latin typeface="Times New Roman" panose="02020603050405020304" pitchFamily="18" charset="0"/>
                <a:cs typeface="Times New Roman" panose="02020603050405020304" pitchFamily="18" charset="0"/>
              </a:rPr>
              <a:t>[3] M. Badr, A. </a:t>
            </a:r>
            <a:r>
              <a:rPr lang="en-IN" dirty="0" err="1">
                <a:latin typeface="Times New Roman" panose="02020603050405020304" pitchFamily="18" charset="0"/>
                <a:cs typeface="Times New Roman" panose="02020603050405020304" pitchFamily="18" charset="0"/>
              </a:rPr>
              <a:t>Elkasaby</a:t>
            </a:r>
            <a:r>
              <a:rPr lang="en-IN" dirty="0">
                <a:latin typeface="Times New Roman" panose="02020603050405020304" pitchFamily="18" charset="0"/>
                <a:cs typeface="Times New Roman" panose="02020603050405020304" pitchFamily="18" charset="0"/>
              </a:rPr>
              <a:t>, and M. </a:t>
            </a:r>
            <a:r>
              <a:rPr lang="en-IN" dirty="0" err="1">
                <a:latin typeface="Times New Roman" panose="02020603050405020304" pitchFamily="18" charset="0"/>
                <a:cs typeface="Times New Roman" panose="02020603050405020304" pitchFamily="18" charset="0"/>
              </a:rPr>
              <a:t>Alrahmawy</a:t>
            </a:r>
            <a:r>
              <a:rPr lang="en-IN" dirty="0">
                <a:latin typeface="Times New Roman" panose="02020603050405020304" pitchFamily="18" charset="0"/>
                <a:cs typeface="Times New Roman" panose="02020603050405020304" pitchFamily="18" charset="0"/>
              </a:rPr>
              <a:t>, “A Multi-model Deep Learning Architecture for Diagnosing Multi-class Skin Diseases,” J. Digit. Imaging. Inform. Med., 2024.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10.1007/s10278-024-01300-w</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a:bodyPr>
          <a:lstStyle/>
          <a:p>
            <a:pPr marL="0" lvl="0" indent="-457200" algn="just">
              <a:spcBef>
                <a:spcPts val="0"/>
              </a:spcBef>
              <a:buClrTx/>
              <a:buSzTx/>
              <a:buNone/>
            </a:pPr>
            <a:r>
              <a:rPr lang="en-IN" dirty="0">
                <a:latin typeface="Times New Roman" panose="02020603050405020304" pitchFamily="18" charset="0"/>
                <a:cs typeface="Times New Roman" panose="02020603050405020304" pitchFamily="18" charset="0"/>
              </a:rPr>
              <a:t>[4] S. Javaid and M. T. Ubaid, “Skin Disease Detection Using Transfer Learning,” in Proceedings of the 2024 International Visualization, Informatics and Technology Conference (IVIT), Kuala Lumpur, Malaysia, 2024, pp. 122–127.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10.1109/IVIT62102.2024.10692509.</a:t>
            </a:r>
          </a:p>
          <a:p>
            <a:pPr marL="0" lvl="0" indent="-457200" algn="just">
              <a:spcBef>
                <a:spcPts val="0"/>
              </a:spcBef>
              <a:buClrTx/>
              <a:buSzTx/>
              <a:buNone/>
            </a:pPr>
            <a:endParaRPr lang="en-IN" dirty="0">
              <a:latin typeface="Times New Roman" panose="02020603050405020304" pitchFamily="18" charset="0"/>
              <a:cs typeface="Times New Roman" panose="02020603050405020304" pitchFamily="18" charset="0"/>
            </a:endParaRPr>
          </a:p>
          <a:p>
            <a:pPr marL="0" lvl="0" indent="-457200" algn="just">
              <a:spcBef>
                <a:spcPts val="0"/>
              </a:spcBef>
              <a:buClrTx/>
              <a:buSzTx/>
              <a:buNone/>
            </a:pPr>
            <a:r>
              <a:rPr lang="en-IN" dirty="0">
                <a:latin typeface="Times New Roman" panose="02020603050405020304" pitchFamily="18" charset="0"/>
                <a:cs typeface="Times New Roman" panose="02020603050405020304" pitchFamily="18" charset="0"/>
              </a:rPr>
              <a:t>[5] V. Sharma and S. Mehta, "Deep Neural Networks for Dermatology: CNN-GAN in Multi Class Skin Disease Detection," 2024 5th International Conference on Electronics and Sustainable Communication Systems (ICESC), Coimbatore, India, 2024, pp. 985-990,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10.1109/ICESC60852.2024.10689851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355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work mapping with SDG</a:t>
            </a:r>
            <a:endParaRPr lang="en-IN"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9DC007-7228-6BB2-9625-A5F8AA5981AA}"/>
              </a:ext>
            </a:extLst>
          </p:cNvPr>
          <p:cNvSpPr>
            <a:spLocks noGrp="1"/>
          </p:cNvSpPr>
          <p:nvPr>
            <p:ph type="body" idx="1"/>
          </p:nvPr>
        </p:nvSpPr>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SDG 3: Good Health and Well-being 🏥</a:t>
            </a:r>
          </a:p>
          <a:p>
            <a:pPr marL="76200" indent="0" algn="just">
              <a:buNone/>
            </a:pPr>
            <a:r>
              <a:rPr lang="en-US" sz="2200" dirty="0">
                <a:latin typeface="Times New Roman" panose="02020603050405020304" pitchFamily="18" charset="0"/>
                <a:cs typeface="Times New Roman" panose="02020603050405020304" pitchFamily="18" charset="0"/>
              </a:rPr>
              <a:t>Your AI-driven skin disease detection enables early diagnosis and accurate treatment, improving healthcare accessibility and reducing misdiagnosis. It supports telemedicine and remote healthcare, ensuring better medical outcomes.</a:t>
            </a:r>
          </a:p>
          <a:p>
            <a:pPr marL="7620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SDG 9: Industry, Innovation, and Infrastructure ⚙️</a:t>
            </a:r>
          </a:p>
          <a:p>
            <a:pPr marL="76200" indent="0" algn="just">
              <a:buNone/>
            </a:pPr>
            <a:r>
              <a:rPr lang="en-US" sz="2200" dirty="0">
                <a:latin typeface="Times New Roman" panose="02020603050405020304" pitchFamily="18" charset="0"/>
                <a:cs typeface="Times New Roman" panose="02020603050405020304" pitchFamily="18" charset="0"/>
              </a:rPr>
              <a:t>By integrating deep learning into dermatology, your project fosters technological advancements in healthcare. It promotes AI-driven innovation, scalability, and cost-effective medical solutions.</a:t>
            </a:r>
          </a:p>
          <a:p>
            <a:pPr marL="7620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SDG 10: Reduced Inequalities 🌍</a:t>
            </a:r>
          </a:p>
          <a:p>
            <a:pPr marL="76200" indent="0" algn="just">
              <a:buNone/>
            </a:pPr>
            <a:r>
              <a:rPr lang="en-US" sz="2200" dirty="0">
                <a:latin typeface="Times New Roman" panose="02020603050405020304" pitchFamily="18" charset="0"/>
                <a:cs typeface="Times New Roman" panose="02020603050405020304" pitchFamily="18" charset="0"/>
              </a:rPr>
              <a:t>Your AI model provides affordable and accessible skin disease diagnosis, helping underserved communities. It ensures equal healthcare opportunities by bridging gaps in dermatological care.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30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720F330C-7A5C-616C-8A66-8E9D872E0E40}"/>
              </a:ext>
            </a:extLst>
          </p:cNvPr>
          <p:cNvSpPr>
            <a:spLocks noGrp="1" noChangeArrowheads="1"/>
          </p:cNvSpPr>
          <p:nvPr>
            <p:ph idx="1"/>
          </p:nvPr>
        </p:nvSpPr>
        <p:spPr bwMode="auto">
          <a:xfrm>
            <a:off x="1026694" y="1201526"/>
            <a:ext cx="1024021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automating skin disease classification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deep learning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aims 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diagnostic 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reliance on dermatologists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early detection more accessible.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AI, the system can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assist in remote healthcare solutions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benefiting areas with limited medical facilities.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helps in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and timely diagnosis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potentially reducing the burden on healthcare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innovation bridges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gap in dermatological care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patient outcomes and faster treatment initiation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4" name="Rectangle 1">
            <a:extLst>
              <a:ext uri="{FF2B5EF4-FFF2-40B4-BE49-F238E27FC236}">
                <a16:creationId xmlns:a16="http://schemas.microsoft.com/office/drawing/2014/main" id="{2F6CABD9-33B2-7FFD-B732-A6F99B6D2D8F}"/>
              </a:ext>
            </a:extLst>
          </p:cNvPr>
          <p:cNvSpPr>
            <a:spLocks noGrp="1" noChangeArrowheads="1"/>
          </p:cNvSpPr>
          <p:nvPr>
            <p:ph idx="1"/>
          </p:nvPr>
        </p:nvSpPr>
        <p:spPr bwMode="auto">
          <a:xfrm>
            <a:off x="909052" y="1540002"/>
            <a:ext cx="1047549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for Skin Disease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Vayadande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presents various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techniques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identifying skin diseases, focusing on enhancing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diagnostic 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reducing human error. The study highlights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automated systems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improving early detection and treatment outcomes.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Learning-Based Classification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Suresh et al. (2024) investigate the role of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 particularly CNNs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classifying skin diseases with high precision. The research emphasizes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effectiveness of AI-driven decision support systems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dermatology, improving diagnostic efficiency and accessibility.</a:t>
            </a:r>
          </a:p>
        </p:txBody>
      </p:sp>
    </p:spTree>
    <p:extLst>
      <p:ext uri="{BB962C8B-B14F-4D97-AF65-F5344CB8AC3E}">
        <p14:creationId xmlns:p14="http://schemas.microsoft.com/office/powerpoint/2010/main" val="408247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AB1416A-7CDE-25F6-19B5-94B559E02E39}"/>
              </a:ext>
            </a:extLst>
          </p:cNvPr>
          <p:cNvSpPr>
            <a:spLocks noGrp="1" noChangeArrowheads="1"/>
          </p:cNvSpPr>
          <p:nvPr>
            <p:ph idx="1"/>
          </p:nvPr>
        </p:nvSpPr>
        <p:spPr bwMode="auto">
          <a:xfrm>
            <a:off x="941137" y="1410676"/>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Dataset Generalization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existing machine learning models struggle with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generalizing across diverse skin tones and rare diseases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due to biased or insufficient datasets, leading to inaccurate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Dependency on Data Quality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Deep learning models require large, high-quality annotated datasets, but obtaining and labeling medical images is time-consuming and expensive, limiting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Explainability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Most AI-driven skin disease detection models operate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black boxes, making it difficult for dermatologists to interpret predictions and trust AI-based decisions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Advanced deep learning models demand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computational power, making real-time diagnosis challenging, especially in resource-limited healthcare settings.</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Autofit/>
          </a:bodyPr>
          <a:lstStyle/>
          <a:p>
            <a:pPr marL="495300" indent="-342900" algn="just">
              <a:lnSpc>
                <a:spcPct val="150000"/>
              </a:lnSpc>
              <a:spcBef>
                <a:spcPts val="0"/>
              </a:spcBef>
            </a:pPr>
            <a:r>
              <a:rPr lang="en-US" dirty="0">
                <a:latin typeface="Times New Roman" panose="02020603050405020304" pitchFamily="18" charset="0"/>
                <a:ea typeface="Verdana" panose="020B0604030504040204" pitchFamily="34" charset="0"/>
                <a:cs typeface="Times New Roman" panose="02020603050405020304" pitchFamily="18" charset="0"/>
              </a:rPr>
              <a:t>Category (Hardware / Software / Both) : Software </a:t>
            </a:r>
          </a:p>
          <a:p>
            <a:pPr marL="495300" indent="-342900" algn="just">
              <a:lnSpc>
                <a:spcPct val="150000"/>
              </a:lnSpc>
              <a:spcBef>
                <a:spcPts val="0"/>
              </a:spcBef>
            </a:pPr>
            <a:r>
              <a:rPr lang="en-US" dirty="0">
                <a:latin typeface="Times New Roman" panose="02020603050405020304" pitchFamily="18" charset="0"/>
                <a:ea typeface="Verdana" panose="020B0604030504040204" pitchFamily="34" charset="0"/>
                <a:cs typeface="Times New Roman" panose="02020603050405020304" pitchFamily="18" charset="0"/>
              </a:rPr>
              <a:t>Problem Description: To develop an automated system that can accurately detect skin diseases from images of skin lesions using deep learning algorithms. This system will leverage advanced image processing and machine learning techniques to classify skin conditions, potentially identifying various types of skin diseases such as melanoma, basal cell carcinoma, and psoriasis, among others.</a:t>
            </a:r>
          </a:p>
          <a:p>
            <a:pPr marL="495300" indent="-342900" algn="just">
              <a:lnSpc>
                <a:spcPct val="150000"/>
              </a:lnSpc>
              <a:spcBef>
                <a:spcPts val="0"/>
              </a:spcBef>
            </a:pPr>
            <a:r>
              <a:rPr lang="en-US" dirty="0">
                <a:latin typeface="Times New Roman" panose="02020603050405020304" pitchFamily="18" charset="0"/>
                <a:ea typeface="Verdana" panose="020B0604030504040204" pitchFamily="34" charset="0"/>
                <a:cs typeface="Times New Roman" panose="02020603050405020304" pitchFamily="18" charset="0"/>
              </a:rPr>
              <a:t>Difficulty Level: Complicated</a:t>
            </a:r>
          </a:p>
          <a:p>
            <a:pPr marL="495300" indent="-342900" algn="just">
              <a:lnSpc>
                <a:spcPct val="150000"/>
              </a:lnSpc>
              <a:spcBef>
                <a:spcPts val="0"/>
              </a:spcBef>
            </a:pPr>
            <a:r>
              <a:rPr lang="en-GB" dirty="0">
                <a:latin typeface="Times New Roman" panose="02020603050405020304" pitchFamily="18" charset="0"/>
                <a:ea typeface="Verdana" panose="020B0604030504040204" pitchFamily="34" charset="0"/>
                <a:cs typeface="Times New Roman" panose="02020603050405020304" pitchFamily="18" charset="0"/>
              </a:rPr>
              <a:t>Problem Statement Number: PSCS67</a:t>
            </a:r>
          </a:p>
          <a:p>
            <a:pPr marL="495300" indent="-342900" algn="just">
              <a:lnSpc>
                <a:spcPct val="150000"/>
              </a:lnSpc>
              <a:spcBef>
                <a:spcPts val="0"/>
              </a:spcBef>
            </a:pP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C45D52BA-09E2-236E-4BC5-E615F4768DE1}"/>
              </a:ext>
            </a:extLst>
          </p:cNvPr>
          <p:cNvSpPr>
            <a:spLocks noGrp="1" noChangeArrowheads="1"/>
          </p:cNvSpPr>
          <p:nvPr>
            <p:ph idx="1"/>
          </p:nvPr>
        </p:nvSpPr>
        <p:spPr bwMode="auto">
          <a:xfrm>
            <a:off x="812800" y="941890"/>
            <a:ext cx="1066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Accurate Classification Model – Build a deep learning-based system for precise skin disease detection and classification.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Model Generalization – Ensure robust performance across diverse skin tones, lighting conditions, and disease variations.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Explainability – Integrate explainable AI techniques to provide transparent and interpretable predictions for dermatologists.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Computational Efficiency – Design a lightweight yet powerful model for faster diagnosis with minimal hardware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 Accessibility – Deploy the system on cloud and edge devices for real-time skin disease detection in remote and resource-limited areas.</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Methodology/Modules</a:t>
            </a:r>
          </a:p>
        </p:txBody>
      </p:sp>
      <p:pic>
        <p:nvPicPr>
          <p:cNvPr id="4" name="Content Placeholder 3">
            <a:extLst>
              <a:ext uri="{FF2B5EF4-FFF2-40B4-BE49-F238E27FC236}">
                <a16:creationId xmlns:a16="http://schemas.microsoft.com/office/drawing/2014/main" id="{A737B6F1-261F-F781-460D-CC2A52EC9D93}"/>
              </a:ext>
            </a:extLst>
          </p:cNvPr>
          <p:cNvPicPr>
            <a:picLocks noGrp="1" noChangeAspect="1"/>
          </p:cNvPicPr>
          <p:nvPr>
            <p:ph idx="1"/>
          </p:nvPr>
        </p:nvPicPr>
        <p:blipFill>
          <a:blip r:embed="rId2"/>
          <a:stretch>
            <a:fillRect/>
          </a:stretch>
        </p:blipFill>
        <p:spPr>
          <a:xfrm>
            <a:off x="1780665" y="1143000"/>
            <a:ext cx="8079808" cy="3830638"/>
          </a:xfrm>
          <a:prstGeom prst="rect">
            <a:avLst/>
          </a:prstGeom>
          <a:noFill/>
          <a:ln>
            <a:noFill/>
          </a:ln>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Architecture</a:t>
            </a:r>
            <a:endParaRPr lang="en-IN"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FFEA6D7-B4D6-131E-EE70-70AA10CCD6F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4963" y="1384185"/>
            <a:ext cx="8223673" cy="4470630"/>
          </a:xfrm>
          <a:prstGeom prst="rect">
            <a:avLst/>
          </a:prstGeom>
          <a:noFill/>
          <a:ln>
            <a:noFill/>
          </a:ln>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Hardware/software components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799" y="1143001"/>
            <a:ext cx="5989053" cy="4953000"/>
          </a:xfrm>
        </p:spPr>
        <p:txBody>
          <a:bodyPr>
            <a:normAutofit fontScale="92500" lnSpcReduction="20000"/>
          </a:bodyPr>
          <a:lstStyle/>
          <a:p>
            <a:pPr marL="76200" indent="0">
              <a:lnSpc>
                <a:spcPct val="115000"/>
              </a:lnSpc>
              <a:spcAft>
                <a:spcPts val="1000"/>
              </a:spcAft>
              <a:buNone/>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gn="just">
              <a:lnSpc>
                <a:spcPct val="150000"/>
              </a:lnSpc>
              <a:spcBef>
                <a:spcPts val="1200"/>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1) Software: Anaconda</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gn="just">
              <a:lnSpc>
                <a:spcPct val="150000"/>
              </a:lnSpc>
              <a:spcBef>
                <a:spcPts val="1200"/>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2) Primary Language: Python</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gn="just">
              <a:lnSpc>
                <a:spcPct val="150000"/>
              </a:lnSpc>
              <a:spcBef>
                <a:spcPts val="1200"/>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3) Frontend Framework: Flask</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gn="just">
              <a:lnSpc>
                <a:spcPct val="150000"/>
              </a:lnSpc>
              <a:spcBef>
                <a:spcPts val="1200"/>
              </a:spcBef>
              <a:spcAft>
                <a:spcPts val="1000"/>
              </a:spcAft>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4) Back-end Framework: </a:t>
            </a:r>
            <a:r>
              <a:rPr lang="en-US" sz="2600" dirty="0" err="1">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Notebook</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gn="just">
              <a:lnSpc>
                <a:spcPct val="150000"/>
              </a:lnSpc>
              <a:spcBef>
                <a:spcPts val="1200"/>
              </a:spcBef>
              <a:spcAft>
                <a:spcPts val="1000"/>
              </a:spcAft>
              <a:buNone/>
            </a:pPr>
            <a:r>
              <a:rPr lang="en-US" sz="2600" dirty="0">
                <a:latin typeface="Times New Roman" panose="02020603050405020304" pitchFamily="18" charset="0"/>
                <a:ea typeface="Times New Roman" panose="02020603050405020304" pitchFamily="18" charset="0"/>
                <a:cs typeface="Times New Roman" panose="02020603050405020304" pitchFamily="18" charset="0"/>
              </a:rPr>
              <a:t>5</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Front-End Technologies: HTML, CSS, JavaScript and Bootstrap4</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D1D7F97-AFDC-62F7-0457-874628A3177B}"/>
              </a:ext>
            </a:extLst>
          </p:cNvPr>
          <p:cNvSpPr txBox="1"/>
          <p:nvPr/>
        </p:nvSpPr>
        <p:spPr>
          <a:xfrm>
            <a:off x="6994357" y="1143001"/>
            <a:ext cx="4973054" cy="3201902"/>
          </a:xfrm>
          <a:prstGeom prst="rect">
            <a:avLst/>
          </a:prstGeom>
          <a:noFill/>
        </p:spPr>
        <p:txBody>
          <a:bodyPr wrap="square" rtlCol="0">
            <a:spAutoFit/>
          </a:bodyPr>
          <a:lstStyle/>
          <a:p>
            <a:pPr marL="76200" indent="0">
              <a:lnSpc>
                <a:spcPct val="150000"/>
              </a:lnSpc>
              <a:spcAft>
                <a:spcPts val="1000"/>
              </a:spcAft>
              <a:buNone/>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nSpc>
                <a:spcPct val="115000"/>
              </a:lnSpc>
              <a:spcAft>
                <a:spcPts val="1000"/>
              </a:spcAft>
              <a:buNone/>
              <a:tabLst>
                <a:tab pos="18034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1) Operating System: Windows Only</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nSpc>
                <a:spcPct val="115000"/>
              </a:lnSpc>
              <a:spcAft>
                <a:spcPts val="1000"/>
              </a:spcAft>
              <a:buNone/>
              <a:tabLst>
                <a:tab pos="18034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2) Processor: i5 and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nSpc>
                <a:spcPct val="115000"/>
              </a:lnSpc>
              <a:spcAft>
                <a:spcPts val="1000"/>
              </a:spcAft>
              <a:buNone/>
              <a:tabLst>
                <a:tab pos="18034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3) Ram: 8GB and above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indent="0">
              <a:lnSpc>
                <a:spcPct val="115000"/>
              </a:lnSpc>
              <a:spcAft>
                <a:spcPts val="1000"/>
              </a:spcAft>
              <a:buNone/>
              <a:tabLst>
                <a:tab pos="18034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4) Hard Disk: 25 GB in local drive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1292</Words>
  <Application>Microsoft Office PowerPoint</Application>
  <PresentationFormat>Widescreen</PresentationFormat>
  <Paragraphs>107</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Verdana</vt:lpstr>
      <vt:lpstr>Bioinformatics</vt:lpstr>
      <vt:lpstr>DermAI: Intelligent Skin Disease Detection System</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the Project (Gantt Chart)</vt:lpstr>
      <vt:lpstr>Expected Outcomes</vt:lpstr>
      <vt:lpstr>Conclusion</vt:lpstr>
      <vt:lpstr>Github Link</vt:lpstr>
      <vt:lpstr>References</vt:lpstr>
      <vt:lpstr>PowerPoint Presentation</vt:lpstr>
      <vt:lpstr>Project work mapping with SDG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leena zawahir</cp:lastModifiedBy>
  <cp:revision>61</cp:revision>
  <dcterms:modified xsi:type="dcterms:W3CDTF">2025-05-13T17:29:12Z</dcterms:modified>
</cp:coreProperties>
</file>