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6" r:id="rId7"/>
    <p:sldId id="264" r:id="rId8"/>
    <p:sldId id="265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C511C-78B5-6278-E70C-419983DCE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A0382A-0B41-D7E1-91FA-599128690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11CF23-2217-481B-47D8-4092C241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4B85-77A5-4107-9357-59F7DD7F9D59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CFAC8-3DC5-C3AE-3112-E83B50A0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17E4EC-456A-9435-5117-131063AF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C537-3492-462D-8F57-48EFF3AE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7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33B6D-7D59-ED47-FDB4-F8D45881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57CFB8-56AC-2F39-4A1A-BD4FBA6B4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A060F-CBD8-A71A-61FD-614FBFD2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4B85-77A5-4107-9357-59F7DD7F9D59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D3D801-A805-8433-833A-9B9C3F0D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EE9EFF-ECA9-ACB9-28F2-8F220826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C537-3492-462D-8F57-48EFF3AE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23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8B40FE-3286-0D02-2910-4594FAE21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E64F8-F1F9-1617-984E-532DB1CBA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9FCD74-6E21-5562-B47A-CAB5F3411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4B85-77A5-4107-9357-59F7DD7F9D59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29BC9-01D9-664D-F1CE-7F6DD8B8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880255-02C7-33FD-1DD4-21470AF3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C537-3492-462D-8F57-48EFF3AE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65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3D4CF-CCD9-80BF-E6FA-09D7B323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926185-EDF2-529F-108A-81C03099F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7DA4D1-9BF6-97E7-A375-15BD2407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4B85-77A5-4107-9357-59F7DD7F9D59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084470-0C22-B949-9A29-324B6404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68431-F642-FD73-379A-CECFB3CA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C537-3492-462D-8F57-48EFF3AE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23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6A0EB-A543-C630-1D21-7C564CADD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C9D1B7-ABAE-3896-BC8C-D4D172A69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ED9E74-8592-5411-7C0D-ACF2FE79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4B85-77A5-4107-9357-59F7DD7F9D59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9B681-85C7-BE5A-12FC-21E4B9E2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9B998-B880-D4F5-84BE-1484973F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C537-3492-462D-8F57-48EFF3AE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51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86925-D3ED-19E1-0BE6-AE28B1BC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91D12-FD36-E327-03CB-1B68DE3DA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FCC1AE-2BAA-5988-F45D-06ECB53A7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CA62A9-B7EB-52F7-E5BC-5FB18368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4B85-77A5-4107-9357-59F7DD7F9D59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98B5D7-63A9-2C73-7456-9057B6B5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C34C99-BE51-2645-AFDB-FF166D57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C537-3492-462D-8F57-48EFF3AE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32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23616-C882-FC11-54F1-B57654DD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E27562-BD9F-533F-D73E-E8A771960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D77B98-BDA9-A244-B18D-7CC7D3C63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CE1171-C712-408B-D6C8-52B067126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3A587E-6F08-BCDA-C96C-70CED86F5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C2DAE-6BBB-206F-9C68-BBEFEDC75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4B85-77A5-4107-9357-59F7DD7F9D59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A9AB33-B12A-F26F-6868-D93FF8BA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AB881D-790D-E9A0-6060-987C500A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C537-3492-462D-8F57-48EFF3AE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7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1654C-5B8F-E154-DCE5-826FFA6F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3A6AB4-A04C-76B3-2FD2-C7662FC0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4B85-77A5-4107-9357-59F7DD7F9D59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DB30A7-076A-69E7-4BA5-70D9986B1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AAC98A-6EF2-A764-9C17-0131FA94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C537-3492-462D-8F57-48EFF3AE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00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CC7BAE-191C-2EAB-8455-8E609715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4B85-77A5-4107-9357-59F7DD7F9D59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B4167D-32E5-BAC6-4DC0-4BD3024F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89D90F-C7B4-80BF-3087-29E95343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C537-3492-462D-8F57-48EFF3AE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90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E41E9-F810-132F-8A89-F9F16BCE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EA3993-182C-E627-5C53-F9520706D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19A89A-987F-BCFD-709E-A9DC026EE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8E3D2E-594E-B428-E8D9-8549A53D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4B85-77A5-4107-9357-59F7DD7F9D59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46FDA7-037E-C323-72D1-D7766293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91B31-B179-37A6-7663-32AA2BC2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C537-3492-462D-8F57-48EFF3AE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51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F789F-03DD-405E-F425-0D9EA1E3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66EE4B-3DBF-6328-C7FE-C4D4937BF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C34662-8C07-4375-8AD1-104981192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76D0E0-8241-B674-F1E4-A619D873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4B85-77A5-4107-9357-59F7DD7F9D59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B9B784-5FD9-1188-591A-FBDEF491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27A5FD-06BE-2B82-59B5-6041C3B7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C537-3492-462D-8F57-48EFF3AE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07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2AF790-87E9-1160-88E6-1EA26929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93E01A-1C3A-E247-156F-0A52387D0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DB2E9-AC0D-7C9C-B3F6-14AE1C36E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7C4B85-77A5-4107-9357-59F7DD7F9D59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D8BFD5-4CA1-9A1C-D3DC-A930CD821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786F9D-1C28-14B1-D748-ECD888A9B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94C537-3492-462D-8F57-48EFF3AE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70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0A99F01A-33B8-89C4-EF5A-9BE4F5560DA1}"/>
              </a:ext>
            </a:extLst>
          </p:cNvPr>
          <p:cNvSpPr/>
          <p:nvPr/>
        </p:nvSpPr>
        <p:spPr>
          <a:xfrm>
            <a:off x="109330" y="2196775"/>
            <a:ext cx="11996531" cy="2212561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C193F0-9EF7-137B-01A6-4AADC0958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083" y="2229314"/>
            <a:ext cx="11264628" cy="1462502"/>
          </a:xfrm>
        </p:spPr>
        <p:txBody>
          <a:bodyPr>
            <a:normAutofit/>
          </a:bodyPr>
          <a:lstStyle/>
          <a:p>
            <a:r>
              <a:rPr lang="ko-KR" altLang="en-US" sz="4500" b="1" dirty="0">
                <a:ea typeface="Cambria" panose="02040503050406030204" pitchFamily="18" charset="0"/>
              </a:rPr>
              <a:t>기업 성공 확률 예측 </a:t>
            </a:r>
            <a:r>
              <a:rPr lang="ko-KR" altLang="en-US" sz="4500" b="1" dirty="0" err="1">
                <a:ea typeface="Cambria" panose="02040503050406030204" pitchFamily="18" charset="0"/>
              </a:rPr>
              <a:t>해커톤</a:t>
            </a:r>
            <a:r>
              <a:rPr lang="en-US" altLang="ko-KR" sz="4500" b="1" dirty="0">
                <a:ea typeface="Cambria" panose="02040503050406030204" pitchFamily="18" charset="0"/>
              </a:rPr>
              <a:t>	</a:t>
            </a:r>
            <a:endParaRPr lang="ko-KR" altLang="en-US" sz="4500" b="1" dirty="0"/>
          </a:p>
        </p:txBody>
      </p:sp>
    </p:spTree>
    <p:extLst>
      <p:ext uri="{BB962C8B-B14F-4D97-AF65-F5344CB8AC3E}">
        <p14:creationId xmlns:p14="http://schemas.microsoft.com/office/powerpoint/2010/main" val="1461570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40C740-DFA0-EA55-4E20-8A131A9D0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2FE0EEBE-C461-339B-1D2B-01EE6A831C97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FB44C046-904C-B113-9594-B2AA08F99846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3300B7-1E23-ED50-56B7-3AC75C33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2889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800" dirty="0">
                <a:latin typeface="Cambria" panose="02040503050406030204" pitchFamily="18" charset="0"/>
              </a:rPr>
              <a:t>Modeling</a:t>
            </a:r>
            <a:endParaRPr lang="ko-KR" altLang="en-US" sz="3800" dirty="0">
              <a:latin typeface="Cambria" panose="02040503050406030204" pitchFamily="18" charset="0"/>
            </a:endParaRPr>
          </a:p>
        </p:txBody>
      </p:sp>
      <p:sp>
        <p:nvSpPr>
          <p:cNvPr id="3" name="내용 개체 틀 8">
            <a:extLst>
              <a:ext uri="{FF2B5EF4-FFF2-40B4-BE49-F238E27FC236}">
                <a16:creationId xmlns:a16="http://schemas.microsoft.com/office/drawing/2014/main" id="{EBB8FC54-58DE-4E75-00D0-1E7B7A092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2155825"/>
            <a:ext cx="11301413" cy="4351338"/>
          </a:xfrm>
        </p:spPr>
        <p:txBody>
          <a:bodyPr/>
          <a:lstStyle/>
          <a:p>
            <a:r>
              <a:rPr lang="en-US" altLang="ko-KR" sz="2000" dirty="0"/>
              <a:t>Ensemble </a:t>
            </a:r>
            <a:r>
              <a:rPr lang="ko-KR" altLang="en-US" sz="2000" dirty="0"/>
              <a:t>기법 중 </a:t>
            </a:r>
            <a:r>
              <a:rPr lang="en-US" altLang="ko-KR" sz="2000" dirty="0"/>
              <a:t>Bagging </a:t>
            </a:r>
            <a:r>
              <a:rPr lang="ko-KR" altLang="en-US" sz="2000" dirty="0"/>
              <a:t>기반의 </a:t>
            </a:r>
            <a:r>
              <a:rPr lang="en-US" altLang="ko-KR" sz="2000" dirty="0" err="1"/>
              <a:t>RadomForestRegressor</a:t>
            </a:r>
            <a:r>
              <a:rPr lang="en-US" altLang="ko-KR" sz="2000" dirty="0"/>
              <a:t> </a:t>
            </a:r>
            <a:r>
              <a:rPr lang="ko-KR" altLang="en-US" sz="2000" dirty="0"/>
              <a:t>모델을 이용해 모델링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데이터 행 개수가 적음으로 </a:t>
            </a:r>
            <a:r>
              <a:rPr lang="ko-KR" altLang="en-US" sz="2000" dirty="0" err="1"/>
              <a:t>과적합</a:t>
            </a:r>
            <a:r>
              <a:rPr lang="ko-KR" altLang="en-US" sz="2000" dirty="0"/>
              <a:t> 위험성 존재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교차검증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하이퍼파라미터</a:t>
            </a:r>
            <a:r>
              <a:rPr lang="ko-KR" altLang="en-US" sz="2000" dirty="0"/>
              <a:t> 튜닝 및 차원 축소를 통해 </a:t>
            </a:r>
            <a:r>
              <a:rPr lang="ko-KR" altLang="en-US" sz="2000" dirty="0" err="1"/>
              <a:t>과적합</a:t>
            </a:r>
            <a:r>
              <a:rPr lang="ko-KR" altLang="en-US" sz="2000" dirty="0"/>
              <a:t> 위험성 제거 필요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K(10)-Fold Cross Validation</a:t>
            </a:r>
            <a:r>
              <a:rPr lang="ko-KR" altLang="en-US" sz="2000" dirty="0"/>
              <a:t>을 사용하여 교차검증 수행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Optuna</a:t>
            </a:r>
            <a:r>
              <a:rPr lang="ko-KR" altLang="en-US" sz="2000" dirty="0"/>
              <a:t>를 사용하여 </a:t>
            </a:r>
            <a:r>
              <a:rPr lang="en-US" altLang="ko-KR" sz="2000" dirty="0"/>
              <a:t>TPE </a:t>
            </a:r>
            <a:r>
              <a:rPr lang="ko-KR" altLang="en-US" sz="2000" dirty="0"/>
              <a:t>기반의 베이지안 최적화 계열 방법으로 </a:t>
            </a:r>
            <a:r>
              <a:rPr lang="ko-KR" altLang="en-US" sz="2000" dirty="0" err="1"/>
              <a:t>하이퍼파라미터</a:t>
            </a:r>
            <a:r>
              <a:rPr lang="ko-KR" altLang="en-US" sz="2000" dirty="0"/>
              <a:t> 튜닝 수행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임베디드 기법을 이용하여 </a:t>
            </a:r>
            <a:r>
              <a:rPr lang="en-US" altLang="ko-KR" sz="2000" dirty="0" err="1"/>
              <a:t>RandomForest</a:t>
            </a:r>
            <a:r>
              <a:rPr lang="ko-KR" altLang="en-US" sz="2000" dirty="0"/>
              <a:t>에서 지원하는 </a:t>
            </a:r>
            <a:r>
              <a:rPr lang="en-US" altLang="ko-KR" sz="2000" dirty="0"/>
              <a:t>Feature importance</a:t>
            </a:r>
            <a:r>
              <a:rPr lang="ko-KR" altLang="en-US" sz="2000" dirty="0"/>
              <a:t>를 사용해 </a:t>
            </a:r>
            <a:r>
              <a:rPr lang="en-US" altLang="ko-KR" sz="2000" dirty="0" err="1"/>
              <a:t>threshol</a:t>
            </a:r>
            <a:r>
              <a:rPr lang="ko-KR" altLang="en-US" sz="2000" dirty="0"/>
              <a:t>가 </a:t>
            </a:r>
            <a:r>
              <a:rPr lang="en-US" altLang="ko-KR" sz="2000" dirty="0"/>
              <a:t>0.01 </a:t>
            </a:r>
            <a:r>
              <a:rPr lang="ko-KR" altLang="en-US" sz="2000" dirty="0"/>
              <a:t>미만 변수들을 제거 후 모델링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6540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79E339-5046-3545-3655-7633F3528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A29506F0-40CE-FE81-4650-A328C0F1C6B7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714D9EC8-9B92-B43F-8E8C-84030950C483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DDF83EB-0949-6CB9-A246-D959270D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2889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800" dirty="0">
                <a:latin typeface="Cambria" panose="02040503050406030204" pitchFamily="18" charset="0"/>
              </a:rPr>
              <a:t>Model evaluation</a:t>
            </a:r>
            <a:endParaRPr lang="ko-KR" altLang="en-US" sz="3800" dirty="0">
              <a:latin typeface="Cambria" panose="02040503050406030204" pitchFamily="18" charset="0"/>
            </a:endParaRPr>
          </a:p>
        </p:txBody>
      </p:sp>
      <p:sp>
        <p:nvSpPr>
          <p:cNvPr id="3" name="내용 개체 틀 8">
            <a:extLst>
              <a:ext uri="{FF2B5EF4-FFF2-40B4-BE49-F238E27FC236}">
                <a16:creationId xmlns:a16="http://schemas.microsoft.com/office/drawing/2014/main" id="{FF2B781D-4475-2993-F1A7-2D83C1EBD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2155825"/>
            <a:ext cx="11301413" cy="4351338"/>
          </a:xfrm>
        </p:spPr>
        <p:txBody>
          <a:bodyPr/>
          <a:lstStyle/>
          <a:p>
            <a:r>
              <a:rPr lang="ko-KR" altLang="en-US" sz="2000" dirty="0"/>
              <a:t>평가 기준에 맞게 </a:t>
            </a:r>
            <a:r>
              <a:rPr lang="en-US" altLang="ko-KR" sz="2000" dirty="0"/>
              <a:t>Weighted MAE</a:t>
            </a:r>
            <a:r>
              <a:rPr lang="ko-KR" altLang="en-US" sz="2000" dirty="0"/>
              <a:t>로 평가 지표 측정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특성 중요도를 고려하지 않고 모든 변수를 쓴 모델의 </a:t>
            </a:r>
            <a:r>
              <a:rPr lang="en-US" altLang="ko-KR" sz="2000" dirty="0"/>
              <a:t>Weighted MAE</a:t>
            </a:r>
            <a:r>
              <a:rPr lang="ko-KR" altLang="en-US" sz="2000" dirty="0"/>
              <a:t>는 약 </a:t>
            </a:r>
            <a:r>
              <a:rPr lang="en-US" altLang="ko-KR" sz="2000" dirty="0"/>
              <a:t>0.2176</a:t>
            </a:r>
          </a:p>
          <a:p>
            <a:endParaRPr lang="en-US" altLang="ko-KR" sz="2000" dirty="0"/>
          </a:p>
          <a:p>
            <a:r>
              <a:rPr lang="ko-KR" altLang="en-US" sz="2000" dirty="0"/>
              <a:t>특성 중요도를 고려해 </a:t>
            </a:r>
            <a:r>
              <a:rPr lang="en-US" altLang="ko-KR" sz="2000" dirty="0"/>
              <a:t>threshold</a:t>
            </a:r>
            <a:r>
              <a:rPr lang="ko-KR" altLang="en-US" sz="2000" dirty="0"/>
              <a:t>가 </a:t>
            </a:r>
            <a:r>
              <a:rPr lang="en-US" altLang="ko-KR" sz="2000" dirty="0"/>
              <a:t>0.01</a:t>
            </a:r>
            <a:r>
              <a:rPr lang="ko-KR" altLang="en-US" sz="2000" dirty="0"/>
              <a:t>이상의 변수를 쓴 모델의 </a:t>
            </a:r>
            <a:r>
              <a:rPr lang="en-US" altLang="ko-KR" sz="2000" dirty="0"/>
              <a:t>Weighted MAE</a:t>
            </a:r>
            <a:r>
              <a:rPr lang="ko-KR" altLang="en-US" sz="2000" dirty="0"/>
              <a:t>는 약 </a:t>
            </a:r>
            <a:r>
              <a:rPr lang="en-US" altLang="ko-KR" sz="2000" dirty="0"/>
              <a:t>0.2170</a:t>
            </a:r>
          </a:p>
          <a:p>
            <a:endParaRPr lang="en-US" altLang="ko-KR" sz="2000" dirty="0"/>
          </a:p>
          <a:p>
            <a:r>
              <a:rPr lang="ko-KR" altLang="en-US" sz="2000" dirty="0"/>
              <a:t>따라서 특성 중요도를 고려해 차원 축소를 한 모델의 </a:t>
            </a:r>
            <a:r>
              <a:rPr lang="en-US" altLang="ko-KR" sz="2000" dirty="0"/>
              <a:t>Weighted MAE </a:t>
            </a:r>
            <a:r>
              <a:rPr lang="ko-KR" altLang="en-US" sz="2000" dirty="0"/>
              <a:t>값이 작음으로 특성 중요도를 고려한 모델로 채택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추가로 더 많은 데이터가 주어진다면</a:t>
            </a:r>
            <a:r>
              <a:rPr lang="en-US" altLang="ko-KR" sz="2000" dirty="0"/>
              <a:t> </a:t>
            </a:r>
            <a:r>
              <a:rPr lang="ko-KR" altLang="en-US" sz="2000" dirty="0" err="1"/>
              <a:t>과적합</a:t>
            </a:r>
            <a:r>
              <a:rPr lang="ko-KR" altLang="en-US" sz="2000" dirty="0"/>
              <a:t> 위험이 줄어듦으로 </a:t>
            </a:r>
            <a:r>
              <a:rPr lang="en-US" altLang="ko-KR" sz="2000" dirty="0" err="1"/>
              <a:t>GradientBoosting</a:t>
            </a:r>
            <a:r>
              <a:rPr lang="ko-KR" altLang="en-US" sz="2000" dirty="0"/>
              <a:t>기법의 회귀모델로 모델링 했을 때</a:t>
            </a:r>
            <a:r>
              <a:rPr lang="en-US" altLang="ko-KR" sz="2000" dirty="0"/>
              <a:t>, </a:t>
            </a:r>
            <a:r>
              <a:rPr lang="ko-KR" altLang="en-US" sz="2000" dirty="0"/>
              <a:t>더 낮은 </a:t>
            </a:r>
            <a:r>
              <a:rPr lang="en-US" altLang="ko-KR" sz="2000" dirty="0"/>
              <a:t>Weighted MAE </a:t>
            </a:r>
            <a:r>
              <a:rPr lang="ko-KR" altLang="en-US" sz="2000" dirty="0"/>
              <a:t>기대</a:t>
            </a:r>
            <a:r>
              <a:rPr lang="en-US" altLang="ko-KR" sz="200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9246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8BF0902F-3B35-7AC9-6C91-CEC0B677B815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0532F953-FC62-9186-BC34-151074444D82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B6014A-A627-89DD-D1DC-EBF73EE7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16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Table of Contents</a:t>
            </a:r>
            <a:endParaRPr lang="ko-KR" altLang="en-US" dirty="0">
              <a:latin typeface="Cambria" panose="020405030504060302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A1D17-49AE-0055-BB0B-C6A1E2D54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21304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EDA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preprocessing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Modeling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Model evaluation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64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4BC2B7A5-B74D-2AB8-7FE3-86DEB7E0418D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8C89B043-49CF-F379-605A-38720513BA97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B6014A-A627-89DD-D1DC-EBF73EE7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2889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800" dirty="0">
                <a:latin typeface="Cambria" panose="02040503050406030204" pitchFamily="18" charset="0"/>
              </a:rPr>
              <a:t>EDA</a:t>
            </a:r>
            <a:endParaRPr lang="ko-KR" altLang="en-US" sz="3800" dirty="0">
              <a:latin typeface="Cambria" panose="02040503050406030204" pitchFamily="18" charset="0"/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D1D3170-14E8-2E87-9B4A-AE916ADB9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59" y="3022132"/>
            <a:ext cx="10515600" cy="4351338"/>
          </a:xfrm>
        </p:spPr>
        <p:txBody>
          <a:bodyPr/>
          <a:lstStyle/>
          <a:p>
            <a:r>
              <a:rPr lang="ko-KR" altLang="en-US" sz="2000" dirty="0"/>
              <a:t>데이터 행이 </a:t>
            </a:r>
            <a:r>
              <a:rPr lang="en-US" altLang="ko-KR" sz="2000" dirty="0"/>
              <a:t>4376</a:t>
            </a:r>
            <a:r>
              <a:rPr lang="ko-KR" altLang="en-US" sz="2000" dirty="0"/>
              <a:t>개임으로 </a:t>
            </a:r>
            <a:r>
              <a:rPr lang="ko-KR" altLang="en-US" sz="2000" dirty="0" err="1"/>
              <a:t>과적합</a:t>
            </a:r>
            <a:r>
              <a:rPr lang="ko-KR" altLang="en-US" sz="2000" dirty="0"/>
              <a:t> 위험이 있기에 </a:t>
            </a:r>
            <a:r>
              <a:rPr lang="en-US" altLang="ko-KR" sz="2000" dirty="0"/>
              <a:t>boosting </a:t>
            </a:r>
            <a:r>
              <a:rPr lang="ko-KR" altLang="en-US" sz="2000" dirty="0"/>
              <a:t>기법 모델링 사용은 지양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열이 </a:t>
            </a:r>
            <a:r>
              <a:rPr lang="en-US" altLang="ko-KR" sz="2000" dirty="0"/>
              <a:t>14</a:t>
            </a:r>
            <a:r>
              <a:rPr lang="ko-KR" altLang="en-US" sz="2000" dirty="0"/>
              <a:t>개이고 범주형 변수의 개수가 많음으로 선형회귀분석의 모델 설명력이 떨어짐으로 </a:t>
            </a:r>
            <a:r>
              <a:rPr lang="en-US" altLang="ko-KR" sz="2000" dirty="0"/>
              <a:t>bagging </a:t>
            </a:r>
            <a:r>
              <a:rPr lang="ko-KR" altLang="en-US" sz="2000" dirty="0"/>
              <a:t>기법의 </a:t>
            </a:r>
            <a:r>
              <a:rPr lang="en-US" altLang="ko-KR" sz="2000" dirty="0" err="1"/>
              <a:t>RandomForestRegressor</a:t>
            </a:r>
            <a:r>
              <a:rPr lang="en-US" altLang="ko-KR" sz="2000" dirty="0"/>
              <a:t> </a:t>
            </a:r>
            <a:r>
              <a:rPr lang="ko-KR" altLang="en-US" sz="2000" dirty="0"/>
              <a:t>사용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RandomForestRegressor</a:t>
            </a:r>
            <a:r>
              <a:rPr lang="ko-KR" altLang="en-US" sz="2000" dirty="0"/>
              <a:t>에 필요한 </a:t>
            </a:r>
            <a:r>
              <a:rPr lang="en-US" altLang="ko-KR" sz="2000" dirty="0"/>
              <a:t>EDA </a:t>
            </a:r>
            <a:r>
              <a:rPr lang="ko-KR" altLang="en-US" sz="2000" dirty="0"/>
              <a:t>실행</a:t>
            </a:r>
            <a:r>
              <a:rPr lang="en-US" altLang="ko-KR" sz="2000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3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C4DA61F0-56B5-0EBF-5C3D-9F647E0AC6F5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A91FF80D-578D-578D-CB4D-6C096C0A2915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rlr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B6014A-A627-89DD-D1DC-EBF73EE7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62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800" dirty="0">
                <a:latin typeface="Cambria" panose="02040503050406030204" pitchFamily="18" charset="0"/>
              </a:rPr>
              <a:t>EDA</a:t>
            </a:r>
            <a:endParaRPr lang="ko-KR" altLang="en-US" sz="3800" dirty="0">
              <a:latin typeface="Cambria" panose="02040503050406030204" pitchFamily="18" charset="0"/>
            </a:endParaRP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323D2175-E80E-BB15-62FD-8746AA96F2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244832"/>
              </p:ext>
            </p:extLst>
          </p:nvPr>
        </p:nvGraphicFramePr>
        <p:xfrm>
          <a:off x="705390" y="3700008"/>
          <a:ext cx="10948345" cy="2613447"/>
        </p:xfrm>
        <a:graphic>
          <a:graphicData uri="http://schemas.openxmlformats.org/drawingml/2006/table">
            <a:tbl>
              <a:tblPr/>
              <a:tblGrid>
                <a:gridCol w="2189669">
                  <a:extLst>
                    <a:ext uri="{9D8B030D-6E8A-4147-A177-3AD203B41FA5}">
                      <a16:colId xmlns:a16="http://schemas.microsoft.com/office/drawing/2014/main" val="2490486759"/>
                    </a:ext>
                  </a:extLst>
                </a:gridCol>
                <a:gridCol w="2189669">
                  <a:extLst>
                    <a:ext uri="{9D8B030D-6E8A-4147-A177-3AD203B41FA5}">
                      <a16:colId xmlns:a16="http://schemas.microsoft.com/office/drawing/2014/main" val="2120763416"/>
                    </a:ext>
                  </a:extLst>
                </a:gridCol>
                <a:gridCol w="2189669">
                  <a:extLst>
                    <a:ext uri="{9D8B030D-6E8A-4147-A177-3AD203B41FA5}">
                      <a16:colId xmlns:a16="http://schemas.microsoft.com/office/drawing/2014/main" val="4259836752"/>
                    </a:ext>
                  </a:extLst>
                </a:gridCol>
                <a:gridCol w="2189669">
                  <a:extLst>
                    <a:ext uri="{9D8B030D-6E8A-4147-A177-3AD203B41FA5}">
                      <a16:colId xmlns:a16="http://schemas.microsoft.com/office/drawing/2014/main" val="1403617367"/>
                    </a:ext>
                  </a:extLst>
                </a:gridCol>
                <a:gridCol w="2189669">
                  <a:extLst>
                    <a:ext uri="{9D8B030D-6E8A-4147-A177-3AD203B41FA5}">
                      <a16:colId xmlns:a16="http://schemas.microsoft.com/office/drawing/2014/main" val="4059411651"/>
                    </a:ext>
                  </a:extLst>
                </a:gridCol>
              </a:tblGrid>
              <a:tr h="274198"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항목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평균 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sz="1400" dirty="0"/>
                        <a:t>Mean)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최소 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sz="1400" dirty="0"/>
                        <a:t>Min)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중앙값 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sz="1400" dirty="0"/>
                        <a:t>Median)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최대 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sz="1400" dirty="0"/>
                        <a:t>Max)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6542390"/>
                  </a:ext>
                </a:extLst>
              </a:tr>
              <a:tr h="274198">
                <a:tc>
                  <a:txBody>
                    <a:bodyPr/>
                    <a:lstStyle/>
                    <a:p>
                      <a:r>
                        <a:rPr lang="ko-KR" altLang="en-US" sz="1400" b="1"/>
                        <a:t>설립연도</a:t>
                      </a:r>
                      <a:endParaRPr lang="ko-KR" alt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2012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2001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2012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2023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9866489"/>
                  </a:ext>
                </a:extLst>
              </a:tr>
              <a:tr h="274198">
                <a:tc>
                  <a:txBody>
                    <a:bodyPr/>
                    <a:lstStyle/>
                    <a:p>
                      <a:r>
                        <a:rPr lang="ko-KR" altLang="en-US" sz="1400" b="1"/>
                        <a:t>직원 수</a:t>
                      </a:r>
                      <a:endParaRPr lang="ko-KR" alt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2,471</a:t>
                      </a:r>
                      <a:r>
                        <a:rPr lang="ko-KR" altLang="en-US" sz="1400"/>
                        <a:t>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5</a:t>
                      </a:r>
                      <a:r>
                        <a:rPr lang="ko-KR" altLang="en-US" sz="1400"/>
                        <a:t>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2,472</a:t>
                      </a:r>
                      <a:r>
                        <a:rPr lang="ko-KR" altLang="en-US" sz="1400"/>
                        <a:t>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4,998</a:t>
                      </a:r>
                      <a:r>
                        <a:rPr lang="ko-KR" altLang="en-US" sz="1400" dirty="0"/>
                        <a:t>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114142"/>
                  </a:ext>
                </a:extLst>
              </a:tr>
              <a:tr h="274198">
                <a:tc>
                  <a:txBody>
                    <a:bodyPr/>
                    <a:lstStyle/>
                    <a:p>
                      <a:r>
                        <a:rPr lang="ko-KR" altLang="en-US" sz="1400" b="1"/>
                        <a:t>고객 수 </a:t>
                      </a:r>
                      <a:r>
                        <a:rPr lang="en-US" altLang="ko-KR" sz="1400" b="1"/>
                        <a:t>(</a:t>
                      </a:r>
                      <a:r>
                        <a:rPr lang="ko-KR" altLang="en-US" sz="1400" b="1"/>
                        <a:t>백만명</a:t>
                      </a:r>
                      <a:r>
                        <a:rPr lang="en-US" altLang="ko-KR" sz="1400" b="1"/>
                        <a:t>)</a:t>
                      </a:r>
                      <a:endParaRPr lang="ko-KR" alt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49.2M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1.0M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49.0M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99.0M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605810"/>
                  </a:ext>
                </a:extLst>
              </a:tr>
              <a:tr h="274198">
                <a:tc>
                  <a:txBody>
                    <a:bodyPr/>
                    <a:lstStyle/>
                    <a:p>
                      <a:r>
                        <a:rPr lang="ko-KR" altLang="en-US" sz="1400" b="1"/>
                        <a:t>총 투자금 </a:t>
                      </a:r>
                      <a:r>
                        <a:rPr lang="en-US" altLang="ko-KR" sz="1400" b="1"/>
                        <a:t>(</a:t>
                      </a:r>
                      <a:r>
                        <a:rPr lang="ko-KR" altLang="en-US" sz="1400" b="1"/>
                        <a:t>억원</a:t>
                      </a:r>
                      <a:r>
                        <a:rPr lang="en-US" altLang="ko-KR" sz="1400" b="1"/>
                        <a:t>)</a:t>
                      </a:r>
                      <a:endParaRPr lang="ko-KR" alt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3,314</a:t>
                      </a:r>
                      <a:r>
                        <a:rPr lang="ko-KR" altLang="en-US" sz="1400"/>
                        <a:t>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12</a:t>
                      </a:r>
                      <a:r>
                        <a:rPr lang="ko-KR" altLang="en-US" sz="1400"/>
                        <a:t>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3,398</a:t>
                      </a:r>
                      <a:r>
                        <a:rPr lang="ko-KR" altLang="en-US" sz="1400"/>
                        <a:t>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7,059</a:t>
                      </a:r>
                      <a:r>
                        <a:rPr lang="ko-KR" altLang="en-US" sz="1400" dirty="0"/>
                        <a:t>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621791"/>
                  </a:ext>
                </a:extLst>
              </a:tr>
              <a:tr h="274198">
                <a:tc>
                  <a:txBody>
                    <a:bodyPr/>
                    <a:lstStyle/>
                    <a:p>
                      <a:r>
                        <a:rPr lang="ko-KR" altLang="en-US" sz="1400" b="1"/>
                        <a:t>연매출 </a:t>
                      </a:r>
                      <a:r>
                        <a:rPr lang="en-US" altLang="ko-KR" sz="1400" b="1"/>
                        <a:t>(</a:t>
                      </a:r>
                      <a:r>
                        <a:rPr lang="ko-KR" altLang="en-US" sz="1400" b="1"/>
                        <a:t>억원</a:t>
                      </a:r>
                      <a:r>
                        <a:rPr lang="en-US" altLang="ko-KR" sz="1400" b="1"/>
                        <a:t>)</a:t>
                      </a:r>
                      <a:endParaRPr lang="ko-KR" alt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6,452</a:t>
                      </a:r>
                      <a:r>
                        <a:rPr lang="ko-KR" altLang="en-US" sz="1400"/>
                        <a:t>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12</a:t>
                      </a:r>
                      <a:r>
                        <a:rPr lang="ko-KR" altLang="en-US" sz="1400"/>
                        <a:t>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6,478</a:t>
                      </a:r>
                      <a:r>
                        <a:rPr lang="ko-KR" altLang="en-US" sz="1400"/>
                        <a:t>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14,822</a:t>
                      </a:r>
                      <a:r>
                        <a:rPr lang="ko-KR" altLang="en-US" sz="1400" dirty="0"/>
                        <a:t>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6067263"/>
                  </a:ext>
                </a:extLst>
              </a:tr>
              <a:tr h="479847">
                <a:tc>
                  <a:txBody>
                    <a:bodyPr/>
                    <a:lstStyle/>
                    <a:p>
                      <a:r>
                        <a:rPr lang="en-US" altLang="ko-KR" sz="1400" b="1"/>
                        <a:t>SNS </a:t>
                      </a:r>
                      <a:r>
                        <a:rPr lang="ko-KR" altLang="en-US" sz="1400" b="1"/>
                        <a:t>팔로워 수 </a:t>
                      </a:r>
                      <a:r>
                        <a:rPr lang="en-US" altLang="ko-KR" sz="1400" b="1"/>
                        <a:t>(</a:t>
                      </a:r>
                      <a:r>
                        <a:rPr lang="ko-KR" altLang="en-US" sz="1400" b="1"/>
                        <a:t>백만명</a:t>
                      </a:r>
                      <a:r>
                        <a:rPr lang="en-US" altLang="ko-KR" sz="1400" b="1"/>
                        <a:t>)</a:t>
                      </a:r>
                      <a:endParaRPr lang="ko-KR" alt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2.58M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2.83M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5.0M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583384"/>
                  </a:ext>
                </a:extLst>
              </a:tr>
              <a:tr h="274198">
                <a:tc>
                  <a:txBody>
                    <a:bodyPr/>
                    <a:lstStyle/>
                    <a:p>
                      <a:r>
                        <a:rPr lang="ko-KR" altLang="en-US" sz="1400" b="1"/>
                        <a:t>성공확률</a:t>
                      </a:r>
                      <a:endParaRPr lang="ko-KR" alt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53.7%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10.0%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60.0%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90.0%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63299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8A8926B-E36B-6C85-1C29-85370051ACFE}"/>
              </a:ext>
            </a:extLst>
          </p:cNvPr>
          <p:cNvSpPr txBox="1"/>
          <p:nvPr/>
        </p:nvSpPr>
        <p:spPr>
          <a:xfrm>
            <a:off x="452468" y="2422186"/>
            <a:ext cx="11269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err="1"/>
              <a:t>기초통계량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 대부분 중앙값과 평균값이 비슷함으로 분포가 특정 부분으로 치우친 연속형 독립변수가 없음</a:t>
            </a:r>
            <a:r>
              <a:rPr lang="en-US" altLang="ko-KR" sz="2000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5869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06DEB0-DBBF-B204-2385-1DFB55ED6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4CC12F7F-6D69-EEAB-1D9B-E629C1FAFB58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3A5A7D8A-1999-96E6-9BC6-C6A199C9EE50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74396EE-DD36-4A88-D8D0-039C9C6ED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2889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800" dirty="0">
                <a:latin typeface="Cambria" panose="02040503050406030204" pitchFamily="18" charset="0"/>
              </a:rPr>
              <a:t>EDA</a:t>
            </a:r>
            <a:endParaRPr lang="ko-KR" altLang="en-US" sz="3800" dirty="0">
              <a:latin typeface="Cambria" panose="02040503050406030204" pitchFamily="18" charset="0"/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74C52B5C-E02B-2061-F234-966DAAAD2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59" y="215636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타겟 변수 분포 확인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각 값에 따라 골고루 분포함으로 타겟 변수 처리 필요성 적음</a:t>
            </a:r>
            <a:r>
              <a:rPr lang="en-US" altLang="ko-KR" sz="2000" dirty="0"/>
              <a:t>. 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984937-9668-1AF6-92DF-3E6D87EFB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3132305"/>
            <a:ext cx="9522265" cy="343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4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ED5F81-A59D-1118-2246-9B5179429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36D873A4-C985-48DC-988A-7EE940D53149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8CF03688-0E6C-8230-86E9-11B49EDCC3AD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60DCB57-FC52-F9A6-0598-9FFD6BB2C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2889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800" dirty="0">
                <a:latin typeface="Cambria" panose="02040503050406030204" pitchFamily="18" charset="0"/>
              </a:rPr>
              <a:t>EDA</a:t>
            </a:r>
            <a:endParaRPr lang="ko-KR" altLang="en-US" sz="3800" dirty="0">
              <a:latin typeface="Cambria" panose="02040503050406030204" pitchFamily="18" charset="0"/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54BB0669-8CC5-9967-21E9-8B21B8E4E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59" y="215636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상관계수 확인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연속형 독립변수와 종속변수의 상관성이 높지 않음으로 모델링 이후 특성중요도를 측정하여 차원 축소 필요성 확인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/>
              <a:t>연매출</a:t>
            </a:r>
            <a:r>
              <a:rPr lang="en-US" altLang="ko-KR" sz="2000" dirty="0"/>
              <a:t>(</a:t>
            </a:r>
            <a:r>
              <a:rPr lang="ko-KR" altLang="en-US" sz="2000" dirty="0"/>
              <a:t>억원</a:t>
            </a:r>
            <a:r>
              <a:rPr lang="en-US" altLang="ko-KR" sz="2000" dirty="0"/>
              <a:t>)               -0.018994</a:t>
            </a:r>
          </a:p>
          <a:p>
            <a:pPr marL="0" indent="0">
              <a:buNone/>
            </a:pPr>
            <a:r>
              <a:rPr lang="ko-KR" altLang="en-US" sz="2000" dirty="0"/>
              <a:t>총 투자금</a:t>
            </a:r>
            <a:r>
              <a:rPr lang="en-US" altLang="ko-KR" sz="2000" dirty="0"/>
              <a:t>(</a:t>
            </a:r>
            <a:r>
              <a:rPr lang="ko-KR" altLang="en-US" sz="2000" dirty="0"/>
              <a:t>억원</a:t>
            </a:r>
            <a:r>
              <a:rPr lang="en-US" altLang="ko-KR" sz="2000" dirty="0"/>
              <a:t>)           -0.014939</a:t>
            </a:r>
          </a:p>
          <a:p>
            <a:pPr marL="0" indent="0">
              <a:buNone/>
            </a:pPr>
            <a:r>
              <a:rPr lang="ko-KR" altLang="en-US" sz="2000" dirty="0" err="1"/>
              <a:t>고객수</a:t>
            </a:r>
            <a:r>
              <a:rPr lang="en-US" altLang="ko-KR" sz="2000" dirty="0"/>
              <a:t>(</a:t>
            </a:r>
            <a:r>
              <a:rPr lang="ko-KR" altLang="en-US" sz="2000" dirty="0"/>
              <a:t>백만명</a:t>
            </a:r>
            <a:r>
              <a:rPr lang="en-US" altLang="ko-KR" sz="2000" dirty="0"/>
              <a:t>)            -0.014746</a:t>
            </a:r>
          </a:p>
          <a:p>
            <a:pPr marL="0" indent="0">
              <a:buNone/>
            </a:pPr>
            <a:r>
              <a:rPr lang="ko-KR" altLang="en-US" sz="2000" dirty="0"/>
              <a:t>직원 수                      </a:t>
            </a:r>
            <a:r>
              <a:rPr lang="en-US" altLang="ko-KR" sz="2000" dirty="0"/>
              <a:t>-0.011831</a:t>
            </a:r>
          </a:p>
          <a:p>
            <a:pPr marL="0" indent="0">
              <a:buNone/>
            </a:pPr>
            <a:r>
              <a:rPr lang="ko-KR" altLang="en-US" sz="2000" dirty="0"/>
              <a:t>설립연도                     </a:t>
            </a:r>
            <a:r>
              <a:rPr lang="en-US" altLang="ko-KR" sz="2000" dirty="0"/>
              <a:t>0.002147</a:t>
            </a:r>
          </a:p>
          <a:p>
            <a:pPr marL="0" indent="0">
              <a:buNone/>
            </a:pPr>
            <a:r>
              <a:rPr lang="en-US" altLang="ko-KR" sz="2000" dirty="0"/>
              <a:t>SNS </a:t>
            </a:r>
            <a:r>
              <a:rPr lang="ko-KR" altLang="en-US" sz="2000" dirty="0" err="1"/>
              <a:t>팔로워</a:t>
            </a:r>
            <a:r>
              <a:rPr lang="ko-KR" altLang="en-US" sz="2000" dirty="0"/>
              <a:t> 수</a:t>
            </a:r>
            <a:r>
              <a:rPr lang="en-US" altLang="ko-KR" sz="2000" dirty="0"/>
              <a:t>(</a:t>
            </a:r>
            <a:r>
              <a:rPr lang="ko-KR" altLang="en-US" sz="2000" dirty="0"/>
              <a:t>백만명</a:t>
            </a:r>
            <a:r>
              <a:rPr lang="en-US" altLang="ko-KR" sz="2000" dirty="0"/>
              <a:t>)    0.017927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89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010FDF-5009-E3D0-4D7F-9F69B15B1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A620E9AF-6A4A-6AA7-9D59-6CCE8D0851AC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725B80C1-6991-3BEE-01C0-FD4127CDA1F8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CB1F1E-8496-B9DD-1284-E6B560AC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2889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800" dirty="0">
                <a:latin typeface="Cambria" panose="02040503050406030204" pitchFamily="18" charset="0"/>
              </a:rPr>
              <a:t>EDA</a:t>
            </a:r>
            <a:endParaRPr lang="ko-KR" altLang="en-US" sz="3800" dirty="0">
              <a:latin typeface="Cambria" panose="02040503050406030204" pitchFamily="18" charset="0"/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D13CDB89-176E-3521-7318-432F08FE1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59" y="215636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ko-KR" altLang="en-US" sz="2000" dirty="0"/>
              <a:t>범주형 분포 확인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범주형 독립변수들의 분포가 특정 범주에 치우친 경우가 없음으로 그룹화 불필요</a:t>
            </a:r>
            <a:r>
              <a:rPr lang="en-US" altLang="ko-KR" sz="20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2A7C99-3E09-A0E5-6D4E-D59206A3EBB4}"/>
              </a:ext>
            </a:extLst>
          </p:cNvPr>
          <p:cNvSpPr txBox="1"/>
          <p:nvPr/>
        </p:nvSpPr>
        <p:spPr>
          <a:xfrm>
            <a:off x="887645" y="3242592"/>
            <a:ext cx="6826393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주요 범주형 변수별 분포 요약</a:t>
            </a:r>
          </a:p>
          <a:p>
            <a:endParaRPr lang="ko-KR" altLang="en-US" sz="1400" dirty="0"/>
          </a:p>
          <a:p>
            <a:r>
              <a:rPr lang="ko-KR" altLang="en-US" sz="1400" dirty="0"/>
              <a:t>🔹 국가별 분포                🔹 분야별 분포        🔹 투자단계별 분포</a:t>
            </a:r>
          </a:p>
          <a:p>
            <a:r>
              <a:rPr lang="ko-KR" altLang="en-US" sz="1400" dirty="0"/>
              <a:t>CT001 476                   에너지 1,253               IPO 938</a:t>
            </a:r>
          </a:p>
          <a:p>
            <a:r>
              <a:rPr lang="ko-KR" altLang="en-US" sz="1400" dirty="0"/>
              <a:t>CT003 454                   기술 389                    </a:t>
            </a:r>
            <a:r>
              <a:rPr lang="ko-KR" altLang="en-US" sz="1400" dirty="0" err="1"/>
              <a:t>Series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876</a:t>
            </a:r>
          </a:p>
          <a:p>
            <a:r>
              <a:rPr lang="ko-KR" altLang="en-US" sz="1400" dirty="0"/>
              <a:t>CT010 453                   에듀테크 364              </a:t>
            </a:r>
            <a:r>
              <a:rPr lang="ko-KR" altLang="en-US" sz="1400" dirty="0" err="1"/>
              <a:t>Seed</a:t>
            </a:r>
            <a:r>
              <a:rPr lang="ko-KR" altLang="en-US" sz="1400" dirty="0"/>
              <a:t> 875</a:t>
            </a:r>
          </a:p>
          <a:p>
            <a:r>
              <a:rPr lang="ko-KR" altLang="en-US" sz="1400" dirty="0"/>
              <a:t>CT005 446                   게임 359                    </a:t>
            </a:r>
            <a:r>
              <a:rPr lang="ko-KR" altLang="en-US" sz="1400" dirty="0" err="1"/>
              <a:t>Series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B</a:t>
            </a:r>
            <a:r>
              <a:rPr lang="ko-KR" altLang="en-US" sz="1400" dirty="0"/>
              <a:t> 849</a:t>
            </a:r>
          </a:p>
          <a:p>
            <a:r>
              <a:rPr lang="ko-KR" altLang="en-US" sz="1400" dirty="0"/>
              <a:t>CT008 444                   AI 356                       </a:t>
            </a:r>
            <a:r>
              <a:rPr lang="ko-KR" altLang="en-US" sz="1400" dirty="0" err="1"/>
              <a:t>Series</a:t>
            </a:r>
            <a:r>
              <a:rPr lang="ko-KR" altLang="en-US" sz="1400" dirty="0"/>
              <a:t> C 838</a:t>
            </a:r>
          </a:p>
          <a:p>
            <a:r>
              <a:rPr lang="ko-KR" altLang="en-US" sz="1400" dirty="0"/>
              <a:t>CT002 436                   </a:t>
            </a:r>
            <a:r>
              <a:rPr lang="ko-KR" altLang="en-US" sz="1400" dirty="0" err="1"/>
              <a:t>핀테크</a:t>
            </a:r>
            <a:r>
              <a:rPr lang="ko-KR" altLang="en-US" sz="1400" dirty="0"/>
              <a:t> 344</a:t>
            </a:r>
          </a:p>
          <a:p>
            <a:r>
              <a:rPr lang="ko-KR" altLang="en-US" sz="1400" dirty="0"/>
              <a:t>CT004 427                   푸드테크 335</a:t>
            </a:r>
          </a:p>
          <a:p>
            <a:r>
              <a:rPr lang="ko-KR" altLang="en-US" sz="1400" dirty="0"/>
              <a:t>CT007 424                   </a:t>
            </a:r>
            <a:r>
              <a:rPr lang="ko-KR" altLang="en-US" sz="1400" dirty="0" err="1"/>
              <a:t>이커머스</a:t>
            </a:r>
            <a:r>
              <a:rPr lang="ko-KR" altLang="en-US" sz="1400" dirty="0"/>
              <a:t> 332</a:t>
            </a:r>
          </a:p>
          <a:p>
            <a:r>
              <a:rPr lang="ko-KR" altLang="en-US" sz="1400" dirty="0"/>
              <a:t>CT009 410                   물류 328</a:t>
            </a:r>
          </a:p>
          <a:p>
            <a:r>
              <a:rPr lang="ko-KR" altLang="en-US" sz="1400" dirty="0"/>
              <a:t>CT006 406                   헬스케어 316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58D0B7-5E7E-5A92-6BA8-A805A9E979D0}"/>
              </a:ext>
            </a:extLst>
          </p:cNvPr>
          <p:cNvSpPr txBox="1"/>
          <p:nvPr/>
        </p:nvSpPr>
        <p:spPr>
          <a:xfrm>
            <a:off x="6692629" y="3394953"/>
            <a:ext cx="50387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800" dirty="0"/>
          </a:p>
          <a:p>
            <a:r>
              <a:rPr lang="ko-KR" altLang="en-US" sz="1400" dirty="0"/>
              <a:t>🔹 인수여부 / 상장여부          🔹 기업가치(백억원) 분포</a:t>
            </a:r>
          </a:p>
          <a:p>
            <a:r>
              <a:rPr lang="ko-KR" altLang="en-US" sz="1400" dirty="0"/>
              <a:t>구분     </a:t>
            </a:r>
            <a:r>
              <a:rPr lang="ko-KR" altLang="en-US" sz="1400" dirty="0" err="1"/>
              <a:t>Yes</a:t>
            </a:r>
            <a:r>
              <a:rPr lang="ko-KR" altLang="en-US" sz="1400" dirty="0"/>
              <a:t>    </a:t>
            </a:r>
            <a:r>
              <a:rPr lang="ko-KR" altLang="en-US" sz="1400" dirty="0" err="1"/>
              <a:t>No</a:t>
            </a:r>
            <a:r>
              <a:rPr lang="ko-KR" altLang="en-US" sz="1400" dirty="0"/>
              <a:t>                  구간            건수</a:t>
            </a:r>
          </a:p>
          <a:p>
            <a:r>
              <a:rPr lang="ko-KR" altLang="en-US" sz="1400" dirty="0"/>
              <a:t>인수여부 2257   2119             4,500–6,000     1,899</a:t>
            </a:r>
          </a:p>
          <a:p>
            <a:r>
              <a:rPr lang="ko-KR" altLang="en-US" sz="1400" dirty="0"/>
              <a:t>상장여부 2113   2263             2,500–3,500     635</a:t>
            </a:r>
          </a:p>
          <a:p>
            <a:r>
              <a:rPr lang="ko-KR" altLang="en-US" sz="1400" dirty="0"/>
              <a:t>                                         3,500–4,500     628</a:t>
            </a:r>
          </a:p>
          <a:p>
            <a:r>
              <a:rPr lang="ko-KR" altLang="en-US" sz="1400" dirty="0"/>
              <a:t>                                         1,500–2,500     621</a:t>
            </a:r>
          </a:p>
          <a:p>
            <a:r>
              <a:rPr lang="ko-KR" altLang="en-US" sz="1400" dirty="0"/>
              <a:t>                                         6,000 이상      593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87055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75A076-7CBE-33F1-B258-66339B6C4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8769BB13-B99F-B2FF-BE56-AA18D5430B76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A1501BF5-B9E2-DBF9-7DAC-BF47AC0163C2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5678FB-6968-23D1-2AC4-F85EAB8B8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2889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800" dirty="0">
                <a:latin typeface="Cambria" panose="02040503050406030204" pitchFamily="18" charset="0"/>
              </a:rPr>
              <a:t>EDA</a:t>
            </a:r>
            <a:endParaRPr lang="ko-KR" altLang="en-US" sz="3800" dirty="0">
              <a:latin typeface="Cambria" panose="02040503050406030204" pitchFamily="18" charset="0"/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F8A6992-85FD-0176-27A0-A79377474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59" y="215636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5. </a:t>
            </a:r>
            <a:r>
              <a:rPr lang="ko-KR" altLang="en-US" sz="2000" dirty="0" err="1"/>
              <a:t>결측치</a:t>
            </a:r>
            <a:r>
              <a:rPr lang="ko-KR" altLang="en-US" sz="2000" dirty="0"/>
              <a:t> 확인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데이터 행의 개수가 많지 않고 </a:t>
            </a:r>
            <a:r>
              <a:rPr lang="ko-KR" altLang="en-US" sz="2000" dirty="0" err="1"/>
              <a:t>결측치의</a:t>
            </a:r>
            <a:r>
              <a:rPr lang="ko-KR" altLang="en-US" sz="2000" dirty="0"/>
              <a:t> 비율도 상대적으로 높은 </a:t>
            </a:r>
            <a:r>
              <a:rPr lang="ko-KR" altLang="en-US" sz="2000" dirty="0" err="1"/>
              <a:t>결측치를</a:t>
            </a:r>
            <a:r>
              <a:rPr lang="ko-KR" altLang="en-US" sz="2000" dirty="0"/>
              <a:t> 보유한 열이 없음으로 연속형 변수는 중앙값으로</a:t>
            </a:r>
            <a:r>
              <a:rPr lang="en-US" altLang="ko-KR" sz="2000" dirty="0"/>
              <a:t>, </a:t>
            </a:r>
            <a:r>
              <a:rPr lang="ko-KR" altLang="en-US" sz="2000" dirty="0"/>
              <a:t>범주형 변수는 </a:t>
            </a:r>
            <a:r>
              <a:rPr lang="ko-KR" altLang="en-US" sz="2000" dirty="0" err="1"/>
              <a:t>최빈값으로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결측치</a:t>
            </a:r>
            <a:r>
              <a:rPr lang="ko-KR" altLang="en-US" sz="2000" dirty="0"/>
              <a:t> 처리 고려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/>
              <a:t>고객수</a:t>
            </a:r>
            <a:r>
              <a:rPr lang="en-US" altLang="ko-KR" sz="2000" dirty="0"/>
              <a:t>(</a:t>
            </a:r>
            <a:r>
              <a:rPr lang="ko-KR" altLang="en-US" sz="2000" dirty="0"/>
              <a:t>백만명</a:t>
            </a:r>
            <a:r>
              <a:rPr lang="en-US" altLang="ko-KR" sz="2000" dirty="0"/>
              <a:t>)          1320</a:t>
            </a:r>
          </a:p>
          <a:p>
            <a:pPr marL="0" indent="0">
              <a:buNone/>
            </a:pPr>
            <a:r>
              <a:rPr lang="ko-KR" altLang="en-US" sz="2000" dirty="0"/>
              <a:t>기업가치</a:t>
            </a:r>
            <a:r>
              <a:rPr lang="en-US" altLang="ko-KR" sz="2000" dirty="0"/>
              <a:t>(</a:t>
            </a:r>
            <a:r>
              <a:rPr lang="ko-KR" altLang="en-US" sz="2000" dirty="0"/>
              <a:t>백억원</a:t>
            </a:r>
            <a:r>
              <a:rPr lang="en-US" altLang="ko-KR" sz="2000" dirty="0"/>
              <a:t>)       1220</a:t>
            </a:r>
          </a:p>
          <a:p>
            <a:pPr marL="0" indent="0">
              <a:buNone/>
            </a:pPr>
            <a:r>
              <a:rPr lang="ko-KR" altLang="en-US" sz="2000" dirty="0"/>
              <a:t>분야                       </a:t>
            </a:r>
            <a:r>
              <a:rPr lang="en-US" altLang="ko-KR" sz="2000" dirty="0"/>
              <a:t>857</a:t>
            </a:r>
          </a:p>
          <a:p>
            <a:pPr marL="0" indent="0">
              <a:buNone/>
            </a:pPr>
            <a:r>
              <a:rPr lang="ko-KR" altLang="en-US" sz="2000" dirty="0"/>
              <a:t>직원 수                   </a:t>
            </a:r>
            <a:r>
              <a:rPr lang="en-US" altLang="ko-KR" sz="2000" dirty="0"/>
              <a:t>174</a:t>
            </a:r>
          </a:p>
        </p:txBody>
      </p:sp>
    </p:spTree>
    <p:extLst>
      <p:ext uri="{BB962C8B-B14F-4D97-AF65-F5344CB8AC3E}">
        <p14:creationId xmlns:p14="http://schemas.microsoft.com/office/powerpoint/2010/main" val="1315890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650AA3-8370-2FDE-9BDA-C8A211DED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62EE6379-7348-FD4C-3F56-5DF8E1198B9C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377EF7F4-7C75-26D2-15FB-1A0FC0FEE2B9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206DBB-7217-72B5-3FA7-F749EB8B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2889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800" dirty="0">
                <a:latin typeface="Cambria" panose="02040503050406030204" pitchFamily="18" charset="0"/>
              </a:rPr>
              <a:t>Data preprocessing</a:t>
            </a:r>
            <a:endParaRPr lang="ko-KR" altLang="en-US" sz="3800" dirty="0">
              <a:latin typeface="Cambria" panose="02040503050406030204" pitchFamily="18" charset="0"/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600574B-E5E5-74EB-47F0-BBE573C2C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59" y="2156367"/>
            <a:ext cx="1130192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 err="1"/>
              <a:t>결측치</a:t>
            </a:r>
            <a:r>
              <a:rPr lang="ko-KR" altLang="en-US" sz="2000" dirty="0"/>
              <a:t> 처리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EDA</a:t>
            </a:r>
            <a:r>
              <a:rPr lang="ko-KR" altLang="en-US" sz="2000" dirty="0"/>
              <a:t>에서 확인한 결과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행 개수가 작고 특정 값의 범주나 분포가 많은 </a:t>
            </a:r>
            <a:r>
              <a:rPr lang="ko-KR" altLang="en-US" sz="2000" dirty="0" err="1"/>
              <a:t>이상값이</a:t>
            </a:r>
            <a:r>
              <a:rPr lang="ko-KR" altLang="en-US" sz="2000" dirty="0"/>
              <a:t> 없음으로 </a:t>
            </a:r>
            <a:r>
              <a:rPr lang="ko-KR" altLang="en-US" sz="2000" dirty="0" err="1"/>
              <a:t>과적합</a:t>
            </a:r>
            <a:r>
              <a:rPr lang="ko-KR" altLang="en-US" sz="2000" dirty="0"/>
              <a:t> 방지를 위해 연속형 변수에는 중앙값</a:t>
            </a:r>
            <a:r>
              <a:rPr lang="en-US" altLang="ko-KR" sz="2000" dirty="0"/>
              <a:t>, </a:t>
            </a:r>
            <a:r>
              <a:rPr lang="ko-KR" altLang="en-US" sz="2000" dirty="0"/>
              <a:t>범주형 변수에는 </a:t>
            </a:r>
            <a:r>
              <a:rPr lang="ko-KR" altLang="en-US" sz="2000" dirty="0" err="1"/>
              <a:t>최빈값으로</a:t>
            </a:r>
            <a:r>
              <a:rPr lang="ko-KR" altLang="en-US" sz="2000" dirty="0"/>
              <a:t> 대체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데이터 분할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훈련용 데이터 중 독립변수는 성공확률과 </a:t>
            </a:r>
            <a:r>
              <a:rPr lang="en-US" altLang="ko-KR" sz="2000" dirty="0"/>
              <a:t>ID</a:t>
            </a:r>
            <a:r>
              <a:rPr lang="ko-KR" altLang="en-US" sz="2000" dirty="0"/>
              <a:t>를 제외한 데이터로 종속변수는 성공확률 데이터로 분할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파생변수 생성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범주형 독립변수들의 인코딩 처리</a:t>
            </a:r>
            <a:r>
              <a:rPr lang="en-US" altLang="ko-KR" sz="2000" dirty="0"/>
              <a:t>. </a:t>
            </a:r>
            <a:r>
              <a:rPr lang="ko-KR" altLang="en-US" sz="2000" dirty="0"/>
              <a:t>특정 순서척도를 가진 범주형 변수가 없음으로 </a:t>
            </a:r>
            <a:r>
              <a:rPr lang="en-US" altLang="ko-KR" sz="2000" dirty="0"/>
              <a:t>One-hot encoding </a:t>
            </a:r>
            <a:r>
              <a:rPr lang="ko-KR" altLang="en-US" sz="2000" dirty="0"/>
              <a:t>사용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0909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3579</TotalTime>
  <Words>619</Words>
  <Application>Microsoft Office PowerPoint</Application>
  <PresentationFormat>와이드스크린</PresentationFormat>
  <Paragraphs>135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Cambria</vt:lpstr>
      <vt:lpstr>Office 테마</vt:lpstr>
      <vt:lpstr>기업 성공 확률 예측 해커톤 </vt:lpstr>
      <vt:lpstr>Table of Contents</vt:lpstr>
      <vt:lpstr>EDA</vt:lpstr>
      <vt:lpstr>EDA</vt:lpstr>
      <vt:lpstr>EDA</vt:lpstr>
      <vt:lpstr>EDA</vt:lpstr>
      <vt:lpstr>EDA</vt:lpstr>
      <vt:lpstr>EDA</vt:lpstr>
      <vt:lpstr>Data preprocessing</vt:lpstr>
      <vt:lpstr>Modeling</vt:lpstr>
      <vt:lpstr>Model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이상훈</dc:creator>
  <cp:lastModifiedBy>이상훈</cp:lastModifiedBy>
  <cp:revision>6</cp:revision>
  <dcterms:created xsi:type="dcterms:W3CDTF">2024-10-04T05:42:47Z</dcterms:created>
  <dcterms:modified xsi:type="dcterms:W3CDTF">2025-05-18T11:17:12Z</dcterms:modified>
</cp:coreProperties>
</file>