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3" r:id="rId9"/>
    <p:sldId id="284" r:id="rId10"/>
    <p:sldId id="285" r:id="rId11"/>
    <p:sldId id="275" r:id="rId12"/>
    <p:sldId id="276" r:id="rId13"/>
    <p:sldId id="277" r:id="rId14"/>
    <p:sldId id="278" r:id="rId15"/>
    <p:sldId id="279" r:id="rId16"/>
    <p:sldId id="286" r:id="rId17"/>
    <p:sldId id="280" r:id="rId18"/>
    <p:sldId id="28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C511C-78B5-6278-E70C-419983DCE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A0382A-0B41-D7E1-91FA-599128690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1CF23-2217-481B-47D8-4092C241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FCFAC8-3DC5-C3AE-3112-E83B50A0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7E4EC-456A-9435-5117-131063AF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27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33B6D-7D59-ED47-FDB4-F8D458819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7CFB8-56AC-2F39-4A1A-BD4FBA6B4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0A060F-CBD8-A71A-61FD-614FBFD2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3D801-A805-8433-833A-9B9C3F0D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EE9EFF-ECA9-ACB9-28F2-8F220826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23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8B40FE-3286-0D02-2910-4594FAE21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E64F8-F1F9-1617-984E-532DB1CBA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9FCD74-6E21-5562-B47A-CAB5F3411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29BC9-01D9-664D-F1CE-7F6DD8B8F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880255-02C7-33FD-1DD4-21470AF3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65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3D4CF-CCD9-80BF-E6FA-09D7B323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926185-EDF2-529F-108A-81C03099F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7DA4D1-9BF6-97E7-A375-15BD2407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084470-0C22-B949-9A29-324B6404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68431-F642-FD73-379A-CECFB3CA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232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6A0EB-A543-C630-1D21-7C564CADD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C9D1B7-ABAE-3896-BC8C-D4D172A6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D9E74-8592-5411-7C0D-ACF2FE79A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9B681-85C7-BE5A-12FC-21E4B9E2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09B998-B880-D4F5-84BE-1484973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51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86925-D3ED-19E1-0BE6-AE28B1BC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A91D12-FD36-E327-03CB-1B68DE3DA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FCC1AE-2BAA-5988-F45D-06ECB53A7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A62A9-B7EB-52F7-E5BC-5FB18368E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8B5D7-63A9-2C73-7456-9057B6B54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C34C99-BE51-2645-AFDB-FF166D57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32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23616-C882-FC11-54F1-B57654DD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E27562-BD9F-533F-D73E-E8A771960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77B98-BDA9-A244-B18D-7CC7D3C63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CE1171-C712-408B-D6C8-52B067126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3A587E-6F08-BCDA-C96C-70CED86F5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81C2DAE-6BBB-206F-9C68-BBEFEDC7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A9AB33-B12A-F26F-6868-D93FF8BA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AB881D-790D-E9A0-6060-987C500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7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1654C-5B8F-E154-DCE5-826FFA6F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3A6AB4-A04C-76B3-2FD2-C7662FC0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DB30A7-076A-69E7-4BA5-70D9986B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AAC98A-6EF2-A764-9C17-0131FA947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01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CC7BAE-191C-2EAB-8455-8E609715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B4167D-32E5-BAC6-4DC0-4BD3024F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89D90F-C7B4-80BF-3087-29E95343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90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E41E9-F810-132F-8A89-F9F16BCEF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A3993-182C-E627-5C53-F9520706D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19A89A-987F-BCFD-709E-A9DC026EE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E3D2E-594E-B428-E8D9-8549A53D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6FDA7-037E-C323-72D1-D7766293C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791B31-B179-37A6-7663-32AA2BC2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514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F789F-03DD-405E-F425-0D9EA1E3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66EE4B-3DBF-6328-C7FE-C4D4937BF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C34662-8C07-4375-8AD1-10498119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76D0E0-8241-B674-F1E4-A619D873C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C4B85-77A5-4107-9357-59F7DD7F9D59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9B784-5FD9-1188-591A-FBDEF491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27A5FD-06BE-2B82-59B5-6041C3B7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07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2AF790-87E9-1160-88E6-1EA26929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93E01A-1C3A-E247-156F-0A52387D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7DB2E9-AC0D-7C9C-B3F6-14AE1C36E8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C4B85-77A5-4107-9357-59F7DD7F9D59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8BFD5-4CA1-9A1C-D3DC-A930CD821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86F9D-1C28-14B1-D748-ECD888A9B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4C537-3492-462D-8F57-48EFF3AEB2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0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0A99F01A-33B8-89C4-EF5A-9BE4F5560DA1}"/>
              </a:ext>
            </a:extLst>
          </p:cNvPr>
          <p:cNvSpPr/>
          <p:nvPr/>
        </p:nvSpPr>
        <p:spPr>
          <a:xfrm>
            <a:off x="109330" y="2196775"/>
            <a:ext cx="11996531" cy="2212561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C193F0-9EF7-137B-01A6-4AADC0958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083" y="2423868"/>
            <a:ext cx="11264628" cy="1462502"/>
          </a:xfrm>
        </p:spPr>
        <p:txBody>
          <a:bodyPr>
            <a:normAutofit/>
          </a:bodyPr>
          <a:lstStyle/>
          <a:p>
            <a:r>
              <a:rPr lang="en-US" altLang="ko-KR" sz="3500" dirty="0">
                <a:solidFill>
                  <a:srgbClr val="4444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LG </a:t>
            </a:r>
            <a:r>
              <a:rPr lang="en-US" altLang="ko-KR" sz="3500" dirty="0" err="1">
                <a:solidFill>
                  <a:srgbClr val="4444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Amiers</a:t>
            </a:r>
            <a:r>
              <a:rPr lang="en-US" altLang="ko-KR" sz="3500" dirty="0">
                <a:solidFill>
                  <a:srgbClr val="4444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r>
              <a:rPr lang="en-US" altLang="ko-KR" sz="4500" dirty="0">
                <a:solidFill>
                  <a:srgbClr val="444447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30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난임 환자 대상 임신 성공 여부 예측 </a:t>
            </a:r>
            <a:r>
              <a:rPr lang="en-US" altLang="ko-KR" sz="30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AI </a:t>
            </a:r>
            <a:r>
              <a:rPr lang="ko-KR" altLang="en-US" sz="3000" b="0" i="0" dirty="0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온라인 </a:t>
            </a:r>
            <a:r>
              <a:rPr lang="ko-KR" altLang="en-US" sz="3000" b="0" i="0" dirty="0" err="1">
                <a:solidFill>
                  <a:srgbClr val="1F2328"/>
                </a:solidFill>
                <a:effectLst/>
                <a:latin typeface="Cambria" panose="02040503050406030204" pitchFamily="18" charset="0"/>
              </a:rPr>
              <a:t>해커톤</a:t>
            </a:r>
            <a:r>
              <a:rPr lang="en-US" altLang="ko-KR" sz="30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ko-KR" altLang="en-US" sz="3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57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48720E-822D-DDB4-D9A6-3426C4018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F7E126E7-3438-6CBF-EFE9-0493D7CBD419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32FA732A-7CC7-45CC-AC8B-F1A1E7E298E5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80DB7A1-9EFC-05DF-D251-CD6A386E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EDA (7)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17B50C-14AC-E2CD-D2EF-1CA396E76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71CAC-3D08-A1BC-957F-D652AF81C46D}"/>
              </a:ext>
            </a:extLst>
          </p:cNvPr>
          <p:cNvSpPr txBox="1"/>
          <p:nvPr/>
        </p:nvSpPr>
        <p:spPr>
          <a:xfrm>
            <a:off x="524041" y="1856154"/>
            <a:ext cx="557196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동결 배아 사용 여부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0.0    209934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1.0     40126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동결 배아 사용 여부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신선 배아 사용 여부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1.0    210136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0.0     39924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신선 배아 사용 여부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기증 배아 사용 여부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0.0    247602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1.0      2458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기증 배아 사용 여부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대리모 여부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0.0    249011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1.0      1049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대리모 여부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endParaRPr lang="en-US" altLang="ko-KR" sz="1000" dirty="0"/>
          </a:p>
          <a:p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75CD5-CB53-6929-BB80-816FD608BDD0}"/>
              </a:ext>
            </a:extLst>
          </p:cNvPr>
          <p:cNvSpPr txBox="1"/>
          <p:nvPr/>
        </p:nvSpPr>
        <p:spPr>
          <a:xfrm>
            <a:off x="4168676" y="1862637"/>
            <a:ext cx="38760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PGD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시술 여부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1.0    2179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PGD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시술 여부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PGS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시술 여부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1.0    1929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PGS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시술 여부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임신 성공 여부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0    190123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1     66228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임신 성공 여부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2FE7A-18E0-4521-F72F-F99A18180C1B}"/>
              </a:ext>
            </a:extLst>
          </p:cNvPr>
          <p:cNvSpPr txBox="1"/>
          <p:nvPr/>
        </p:nvSpPr>
        <p:spPr>
          <a:xfrm>
            <a:off x="593755" y="5385162"/>
            <a:ext cx="11217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대부분의 범주형 피처들이 데이터 불균형임으로 조정이 필요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배아 생성 주요 이유는 범주 수가 너무 많아 범주 수 축소를 고려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PGD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시술 여부와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PGS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시술 여부는 하나의 범주만 가지고 있음으로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결측치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자체를 하나의 범주로 간주하고 종속변수와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카이제곱검증을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수행 후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, p-value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가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0.05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이하일 경우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결측치를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하나의 범주로 간주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93089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CDF2EC-6759-2F77-F157-A70034B57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F56B8D4C-92CB-1464-6BC8-6D58D708BB1C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FDA022A-22C6-3CD1-ADF9-DF5C694FCF31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C558B4-734E-52B9-57BF-1AE270DC3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EDA (8)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BCA34-FB41-EFCE-2517-55624B41B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DA644DE-D3E8-75A7-629E-E4D20353C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64" y="1900593"/>
            <a:ext cx="4739086" cy="3139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25CF6F-F0C0-4D2E-2B67-CFA83B05D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1272" y="1910320"/>
            <a:ext cx="4825328" cy="3874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75B12-154E-558A-3072-7C8B8C3E33DA}"/>
              </a:ext>
            </a:extLst>
          </p:cNvPr>
          <p:cNvSpPr txBox="1"/>
          <p:nvPr/>
        </p:nvSpPr>
        <p:spPr>
          <a:xfrm>
            <a:off x="593755" y="5667266"/>
            <a:ext cx="11217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-   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시술 당시 코드는 범주가 대부분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골고르게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분포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특정 시술 코드는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ICSI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와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IVF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가 다른 범주에 비해 과잉 분포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즉 데이터 불균형</a:t>
            </a: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24097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0D07A-4867-EE3C-CD5B-18738C854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DCBBA609-DBAB-9CD9-85F6-E9F910441121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B202E757-1704-0046-D17D-E05B0CCBDB2F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70DEAC-D704-F5D9-249A-515CAE86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EDA (9)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4B300C-6B7B-D84D-729E-CF3C2F970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E350A0-41DC-17EB-5EA9-A77E64AC8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42" y="1926078"/>
            <a:ext cx="3507168" cy="267310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50956D1-B2A5-EF2B-F452-7938115CE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290" y="1926076"/>
            <a:ext cx="3664397" cy="26731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9CB5117-A831-2F7B-B1E3-024027E8D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630" y="1926076"/>
            <a:ext cx="3597804" cy="26744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8229DE-B741-518F-642A-1EFD65C652BD}"/>
              </a:ext>
            </a:extLst>
          </p:cNvPr>
          <p:cNvSpPr txBox="1"/>
          <p:nvPr/>
        </p:nvSpPr>
        <p:spPr>
          <a:xfrm>
            <a:off x="593755" y="5385162"/>
            <a:ext cx="112172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- 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임신 시도 또는 마지막 임신 경과 연수는 정규성을 보임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총 생성 배아 수는 왼쪽으로 치우친 분포를 가짐으로 조정이 필요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미세주입된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난자 수는 왼쪽으로 치우친 분포를 가짐으로 조정이 필요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ko-KR" sz="1500" dirty="0"/>
          </a:p>
          <a:p>
            <a:pPr marL="171450" indent="-1714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297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BB551B-F153-0E06-51F7-4F34ADDB0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F33A53FF-C8E6-4F87-379B-5C5E446BC8E2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83589954-E3A7-B711-D9C9-6DD42E85D413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AF9685-866C-8D8D-7BA7-FA4CB2BF5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EDA (10)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6834A3-ABDB-D718-8D32-4E76CDB49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896740-D676-B3B9-0FD8-498802FED2EF}"/>
              </a:ext>
            </a:extLst>
          </p:cNvPr>
          <p:cNvSpPr txBox="1"/>
          <p:nvPr/>
        </p:nvSpPr>
        <p:spPr>
          <a:xfrm>
            <a:off x="593755" y="5385162"/>
            <a:ext cx="1121724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미세주입에서 생성된 배아 수는 왼쪽으로 치우친 분포를 가짐으로 조정이 필요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이식된 배아 수는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연속형이지만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개의 값을 가짐으로 범주화 조정 고려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미세주입된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배아 이식 수는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연속형이지만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개의 값을 가짐으로 범주화 조정 고려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66D9130-FFB5-C853-A65F-E200ECD3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69" y="1906620"/>
            <a:ext cx="3622217" cy="26925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5284403-9275-26A8-2865-0C495DE35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727" y="1916350"/>
            <a:ext cx="3615331" cy="26925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1CD6442-B002-F0F2-32C9-F9859D0E5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8911" y="1916344"/>
            <a:ext cx="3622217" cy="26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7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50122-B0D5-3BAA-FAEC-A01644D04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4D674F3C-54D7-7D44-C7A5-8041FEFAC203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BFEE0EDC-AEC8-B540-BADF-BF6CF24EF14A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F27684-4C24-9710-C81D-646A5044D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EDA (11)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313C5E-C499-6D62-7A3C-3E403580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F647A2-F083-175B-2D78-34ACA38D5A65}"/>
              </a:ext>
            </a:extLst>
          </p:cNvPr>
          <p:cNvSpPr txBox="1"/>
          <p:nvPr/>
        </p:nvSpPr>
        <p:spPr>
          <a:xfrm>
            <a:off x="593755" y="5385162"/>
            <a:ext cx="1121724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저장된 배아 수는 왼쪽으로 치우친 분포를 가짐으로 조정이 필요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미세주입 후 저장된  배아 수는 왼쪽으로 치우친 분포를 가짐으로 조정이 필요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해동된 배아 수는 왼쪽으로 치우친 분포를 가짐으로 조정이 필요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59A871-3DB9-1D14-C7A1-C3ABD3A7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" y="1916347"/>
            <a:ext cx="3622217" cy="269256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56B4D8-15CE-4EFA-A0C4-10DE9C1D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924" y="1916347"/>
            <a:ext cx="3622217" cy="26925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AC7CB51-0EE9-4D72-3BCD-76F415FD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638" y="1906616"/>
            <a:ext cx="3622218" cy="26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9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C5D804-99A4-8153-0918-556CECAC3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93387C5C-A034-6873-2269-68A56F34B9BF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F0161785-0C26-3F9D-1D81-B6EDBE84A59C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051777-43C1-B1D3-36C3-1BB1A11B4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EDA (12)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FD3C5A-19AE-A131-9451-660EE0764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7A07E-BB07-624F-E299-F1F12E3A5A58}"/>
              </a:ext>
            </a:extLst>
          </p:cNvPr>
          <p:cNvSpPr txBox="1"/>
          <p:nvPr/>
        </p:nvSpPr>
        <p:spPr>
          <a:xfrm>
            <a:off x="593755" y="5385162"/>
            <a:ext cx="1121724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해동 난자 수는 왼쪽으로 치우친 분포를 가짐으로 조정이 필요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수집된 신선 난자 수는 왼쪽으로 치우친 분포를 가짐으로 조정이 필요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저장된 신선 난자 수는 왼쪽으로 치우친 분포를 가짐으로 조정이 필요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5FEBF03-F87C-A239-A677-9AABD22A4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54" y="1906616"/>
            <a:ext cx="3622217" cy="26925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1D7CE4-97E9-421E-F337-EE2577043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47" y="1906616"/>
            <a:ext cx="3574014" cy="26925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9DFD67-DA5B-111A-FB04-1DD8E85EF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929" y="1906615"/>
            <a:ext cx="3622217" cy="269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20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6309AB-9020-B940-B4B5-F4AB60334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BCE656F6-8BD0-B73D-C96E-631E706DE68B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66C9D50B-E5C7-41A6-5855-C61976EA2B8B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8005358-FF66-FB22-D1F0-37CA4C42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EDA (13)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567ABD-82AC-FDC7-81B8-57C4B6B2F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1C78FF-37E0-8B20-ADC2-CD679C007DD5}"/>
              </a:ext>
            </a:extLst>
          </p:cNvPr>
          <p:cNvSpPr txBox="1"/>
          <p:nvPr/>
        </p:nvSpPr>
        <p:spPr>
          <a:xfrm>
            <a:off x="593755" y="5385162"/>
            <a:ext cx="11217245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혼합된 난자 수는 왼쪽으로 치우친 분포를 가짐으로 조정이 필요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파트너 정자와 혼합된 난자 수는 왼쪽으로 치우친 분포를 가짐으로 조정이 필요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난자 채취 경과일은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개의 값만 가짐으로 범주화 고려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하나의 범주만 가지고 있음으로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결측치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자체를 하나의 범주로 간주하고 종속변수와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카이제곱검증을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수행 후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, p-value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가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0.05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이하일 경우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결측치를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하나의 범주로 간주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en-US" altLang="ko-KR" sz="1200" dirty="0"/>
          </a:p>
          <a:p>
            <a:pPr marL="285750" indent="-285750">
              <a:buFontTx/>
              <a:buChar char="-"/>
            </a:pPr>
            <a:endParaRPr lang="en-US" altLang="ko-KR" sz="1200" dirty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2FB7DF-7FC3-17BB-A594-27CAA8FB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78" y="1906615"/>
            <a:ext cx="3574016" cy="26925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89BD891-E1C5-8DCF-FD42-51366351D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890" y="1906615"/>
            <a:ext cx="3574016" cy="26925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B6D982D-CD45-B479-9069-7E7D0F1A3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561" y="1906615"/>
            <a:ext cx="3622221" cy="269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5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5C0BC-4CEC-5911-B730-0674DE095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89183AFD-E882-AEF6-6B7F-9B48A307A342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FFC0C7E-9485-4F2C-2E73-3415AB341A00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BCE52B3-33AA-77F2-F802-A2D4C134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EDA (14)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0DFEB2-9479-8CB7-39DE-5D4DA3B79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4892D1-7FBA-3CF0-8D5D-47CD5DBFBDBD}"/>
              </a:ext>
            </a:extLst>
          </p:cNvPr>
          <p:cNvSpPr txBox="1"/>
          <p:nvPr/>
        </p:nvSpPr>
        <p:spPr>
          <a:xfrm>
            <a:off x="593755" y="5385162"/>
            <a:ext cx="112172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난자 해동 경과일은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연속형이지만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개의 값을 가짐으로 범주화 조정 고려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조정 시 데이터 불균형 발생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난자 혼합 경과일은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연속형이지만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개의 값을 가짐으로 범주화 조정 고려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조정 시 데이터 불균형 발생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배아 이식 경과일은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연속형이지만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개의 값을 가짐으로 범주화 조정 고려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배아 해동 경과일은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연속형이지만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개의 값을 가짐으로 범주화 조정 고려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</a:rPr>
              <a:t>조정 시 데이터 불균형 발생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BDEC6008-7A35-240F-1F5F-8DFC9761A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48" y="1913972"/>
            <a:ext cx="2758937" cy="26925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2A8C9CF-EAC8-E239-41AB-87F1EB6C9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497" y="1913972"/>
            <a:ext cx="2758937" cy="269256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3E0EF2A-AFF3-12CC-F2DC-6B64C0B33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434" y="1938779"/>
            <a:ext cx="2758937" cy="266775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A1A864F-39B2-67FB-7974-AEDA5BF4E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604" y="1934628"/>
            <a:ext cx="2758937" cy="26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001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3D3CE4-F8BA-4543-964A-AE2229D42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161E3945-8B21-59CD-30ED-B88CF7D5E339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7354A5E-C1B2-F71F-E84F-6CD02F017C6A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A84F14-76B5-6FA7-98AA-7DEEF8F7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EDA (15)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5632F-DEDB-A4DA-6449-83DCBD3B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D44C8-C1AF-E951-663D-E6086C5760FA}"/>
              </a:ext>
            </a:extLst>
          </p:cNvPr>
          <p:cNvSpPr txBox="1"/>
          <p:nvPr/>
        </p:nvSpPr>
        <p:spPr>
          <a:xfrm>
            <a:off x="504584" y="2663552"/>
            <a:ext cx="112172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500" dirty="0"/>
              <a:t>피처 중 절반의 피처들이 </a:t>
            </a:r>
            <a:r>
              <a:rPr lang="ko-KR" altLang="en-US" sz="1500" dirty="0" err="1"/>
              <a:t>결측치를</a:t>
            </a:r>
            <a:r>
              <a:rPr lang="ko-KR" altLang="en-US" sz="1500" dirty="0"/>
              <a:t> 보유하고 있음</a:t>
            </a:r>
            <a:r>
              <a:rPr lang="en-US" altLang="ko-KR" sz="15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500" dirty="0"/>
          </a:p>
          <a:p>
            <a:pPr marL="171450" indent="-171450">
              <a:buFontTx/>
              <a:buChar char="-"/>
            </a:pPr>
            <a:r>
              <a:rPr lang="ko-KR" altLang="en-US" sz="1500" dirty="0"/>
              <a:t>범주형 데이터는 대부분의 피처들이 데이터 불균형을 이루고 있음</a:t>
            </a:r>
            <a:r>
              <a:rPr lang="en-US" altLang="ko-KR" sz="1500" dirty="0"/>
              <a:t>. </a:t>
            </a:r>
          </a:p>
          <a:p>
            <a:pPr marL="171450" indent="-171450">
              <a:buFontTx/>
              <a:buChar char="-"/>
            </a:pPr>
            <a:endParaRPr lang="en-US" altLang="ko-KR" sz="1500" dirty="0"/>
          </a:p>
          <a:p>
            <a:pPr marL="171450" indent="-171450">
              <a:buFontTx/>
              <a:buChar char="-"/>
            </a:pPr>
            <a:r>
              <a:rPr lang="ko-KR" altLang="en-US" sz="1500" dirty="0"/>
              <a:t>연속형 데이터는 범주화가 필요한 피처들이 존재함</a:t>
            </a:r>
            <a:r>
              <a:rPr lang="en-US" altLang="ko-KR" sz="1500" dirty="0"/>
              <a:t>. </a:t>
            </a:r>
            <a:r>
              <a:rPr lang="ko-KR" altLang="en-US" sz="1500" dirty="0"/>
              <a:t>또한 한 쪽으로 치우친 피처들이 많아 데이터 분포 조정도 필요함</a:t>
            </a:r>
            <a:r>
              <a:rPr lang="en-US" altLang="ko-KR" sz="1500" dirty="0"/>
              <a:t>. </a:t>
            </a:r>
          </a:p>
          <a:p>
            <a:pPr marL="171450" indent="-171450">
              <a:buFontTx/>
              <a:buChar char="-"/>
            </a:pPr>
            <a:endParaRPr lang="en-US" altLang="ko-KR" sz="1500" dirty="0"/>
          </a:p>
          <a:p>
            <a:pPr marL="171450" indent="-171450">
              <a:buFontTx/>
              <a:buChar char="-"/>
            </a:pPr>
            <a:r>
              <a:rPr lang="ko-KR" altLang="en-US" sz="1500" dirty="0"/>
              <a:t>데이터 불균형 조정과 </a:t>
            </a:r>
            <a:r>
              <a:rPr lang="ko-KR" altLang="en-US" sz="1500" dirty="0" err="1"/>
              <a:t>결측치</a:t>
            </a:r>
            <a:r>
              <a:rPr lang="ko-KR" altLang="en-US" sz="1500" dirty="0"/>
              <a:t> 보완이 모델 자체적으로 가능하고</a:t>
            </a:r>
            <a:r>
              <a:rPr lang="en-US" altLang="ko-KR" sz="1500" dirty="0"/>
              <a:t>, </a:t>
            </a:r>
            <a:r>
              <a:rPr lang="ko-KR" altLang="en-US" sz="1500" dirty="0"/>
              <a:t>이상치에 강하며</a:t>
            </a:r>
            <a:r>
              <a:rPr lang="en-US" altLang="ko-KR" sz="1500" dirty="0"/>
              <a:t>, </a:t>
            </a:r>
            <a:r>
              <a:rPr lang="ko-KR" altLang="en-US" sz="1500" dirty="0"/>
              <a:t>분포 조정과 스케일링이 </a:t>
            </a:r>
            <a:r>
              <a:rPr lang="ko-KR" altLang="en-US" sz="1500" dirty="0" err="1"/>
              <a:t>필요없는</a:t>
            </a:r>
            <a:r>
              <a:rPr lang="ko-KR" altLang="en-US" sz="1500" dirty="0"/>
              <a:t> 트리 구조 형태의 모델 사용을 고려</a:t>
            </a:r>
            <a:r>
              <a:rPr lang="en-US" altLang="ko-KR" sz="15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500" dirty="0"/>
          </a:p>
          <a:p>
            <a:pPr marL="171450" indent="-171450">
              <a:buFontTx/>
              <a:buChar char="-"/>
            </a:pPr>
            <a:r>
              <a:rPr lang="en-US" altLang="ko-KR" sz="1500" dirty="0" err="1"/>
              <a:t>lightgbm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xgboost</a:t>
            </a:r>
            <a:r>
              <a:rPr lang="en-US" altLang="ko-KR" sz="1500" dirty="0"/>
              <a:t>, </a:t>
            </a:r>
            <a:r>
              <a:rPr lang="en-US" altLang="ko-KR" sz="1500" dirty="0" err="1"/>
              <a:t>catboost</a:t>
            </a:r>
            <a:r>
              <a:rPr lang="en-US" altLang="ko-KR" sz="1500" dirty="0"/>
              <a:t> </a:t>
            </a:r>
            <a:r>
              <a:rPr lang="ko-KR" altLang="en-US" sz="1500" dirty="0"/>
              <a:t>중 선택 가능</a:t>
            </a:r>
            <a:r>
              <a:rPr lang="en-US" altLang="ko-KR" sz="1500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1500" dirty="0"/>
          </a:p>
          <a:p>
            <a:pPr marL="171450" indent="-171450">
              <a:buFontTx/>
              <a:buChar char="-"/>
            </a:pPr>
            <a:r>
              <a:rPr lang="ko-KR" altLang="en-US" sz="1500" dirty="0"/>
              <a:t>범주형 피처들이 많음으로 모델 자체적으로 </a:t>
            </a:r>
            <a:r>
              <a:rPr lang="en-US" altLang="ko-KR" sz="1500" dirty="0"/>
              <a:t>target encoding</a:t>
            </a:r>
            <a:r>
              <a:rPr lang="ko-KR" altLang="en-US" sz="1500" dirty="0"/>
              <a:t>을 하여 </a:t>
            </a:r>
            <a:r>
              <a:rPr lang="en-US" altLang="ko-KR" sz="1500" dirty="0"/>
              <a:t>encoding</a:t>
            </a:r>
            <a:r>
              <a:rPr lang="ko-KR" altLang="en-US" sz="1500" dirty="0"/>
              <a:t>을 하는 </a:t>
            </a:r>
            <a:r>
              <a:rPr lang="en-US" altLang="ko-KR" sz="1500" dirty="0" err="1"/>
              <a:t>catboost</a:t>
            </a:r>
            <a:r>
              <a:rPr lang="en-US" altLang="ko-KR" sz="1500" dirty="0"/>
              <a:t> </a:t>
            </a:r>
            <a:r>
              <a:rPr lang="ko-KR" altLang="en-US" sz="1500" dirty="0"/>
              <a:t>모델 사용을 고려</a:t>
            </a:r>
            <a:r>
              <a:rPr lang="en-US" altLang="ko-KR" sz="15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51530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1923C0E5-78BD-56D7-916A-C766ADD24F13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7324A02C-9D63-AEA3-EA85-F009298C59AA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 (1)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8B4FD2-98F0-E2E6-BC79-205FC65B772F}"/>
              </a:ext>
            </a:extLst>
          </p:cNvPr>
          <p:cNvSpPr txBox="1"/>
          <p:nvPr/>
        </p:nvSpPr>
        <p:spPr>
          <a:xfrm>
            <a:off x="570855" y="1925054"/>
            <a:ext cx="11150973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>
                <a:latin typeface="Cambria" panose="02040503050406030204" pitchFamily="18" charset="0"/>
                <a:cs typeface="Ebrima" panose="02000000000000000000" pitchFamily="2" charset="0"/>
              </a:rPr>
              <a:t>Feature Engineering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: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도메인 지식을 바탕으로 추가 변수 생성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(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파생 변수 생성을 위해 횟수 관련 변수 데이터 핸들링 필요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342900" indent="-342900">
              <a:buAutoNum type="arabicPeriod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342900" indent="-342900">
              <a:buAutoNum type="arabicParenBoth"/>
            </a:pP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총 시술 경험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: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특정 클리닉에서 얼마나 많은 비율의 시술을 받았는지 계산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(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총 시술 횟수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/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클리닉 내 총 시술 횟수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)</a:t>
            </a:r>
          </a:p>
          <a:p>
            <a:pPr marL="342900" indent="-342900">
              <a:buAutoNum type="arabicParenBoth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342900" indent="-342900">
              <a:buAutoNum type="arabicParenBoth"/>
            </a:pP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IVF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대비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DI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비율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: IVF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와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DI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시술 중 어느 쪽을 더 많이 시도했는지 파악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( IVF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시술 횟수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/ (IVF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 시술 횟수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+ DI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시술 횟수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)</a:t>
            </a:r>
          </a:p>
          <a:p>
            <a:pPr marL="342900" indent="-342900">
              <a:buAutoNum type="arabicParenBoth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342900" indent="-342900">
              <a:buAutoNum type="arabicParenBoth"/>
            </a:pP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주된 불임 원인 개수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: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주된 불임 원인의 개수를 통해 불임 정도 파악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(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남성 주 불임 원인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+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여성 부 불임 원인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+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부부 부 불임 원인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)</a:t>
            </a:r>
          </a:p>
          <a:p>
            <a:pPr marL="342900" indent="-342900">
              <a:buAutoNum type="arabicParenBoth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342900" indent="-342900">
              <a:buAutoNum type="arabicParenBoth"/>
            </a:pPr>
            <a:r>
              <a:rPr lang="ko-KR" altLang="en-US" sz="1500" dirty="0" err="1">
                <a:latin typeface="Cambria" panose="02040503050406030204" pitchFamily="18" charset="0"/>
                <a:cs typeface="Ebrima" panose="02000000000000000000" pitchFamily="2" charset="0"/>
              </a:rPr>
              <a:t>시술당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ko-KR" altLang="en-US" sz="1500" dirty="0" err="1">
                <a:latin typeface="Cambria" panose="02040503050406030204" pitchFamily="18" charset="0"/>
                <a:cs typeface="Ebrima" panose="02000000000000000000" pitchFamily="2" charset="0"/>
              </a:rPr>
              <a:t>임신율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: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전체 시술 중 임신이 성공한 비율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(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총 임신 횟수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/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총 시술 횟수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)</a:t>
            </a:r>
          </a:p>
          <a:p>
            <a:pPr marL="342900" indent="-342900">
              <a:buAutoNum type="arabicParenBoth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342900" indent="-342900">
              <a:buAutoNum type="arabicParenBoth"/>
            </a:pP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IVF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임신 성공률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: IVF </a:t>
            </a:r>
            <a:r>
              <a:rPr lang="ko-KR" altLang="en-US" sz="1500" dirty="0" err="1">
                <a:latin typeface="Cambria" panose="02040503050406030204" pitchFamily="18" charset="0"/>
                <a:cs typeface="Ebrima" panose="02000000000000000000" pitchFamily="2" charset="0"/>
              </a:rPr>
              <a:t>시술당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 임신 성공률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( IVF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 임신 횟수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/ IVF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시술 횟수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)</a:t>
            </a:r>
          </a:p>
          <a:p>
            <a:pPr marL="342900" indent="-342900">
              <a:buAutoNum type="arabicParenBoth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342900" indent="-342900">
              <a:buAutoNum type="arabicParenBoth"/>
            </a:pP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출산 성공률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: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임신 후 출산까지 이어진 비율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(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총 출산 횟수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/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총 임신 횟수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)</a:t>
            </a:r>
          </a:p>
          <a:p>
            <a:pPr marL="342900" indent="-342900">
              <a:buAutoNum type="arabicParenBoth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342900" indent="-342900">
              <a:buAutoNum type="arabicParenBoth"/>
            </a:pP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배아 생존율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: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생성된 배아 중 실제로 이식된 비율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(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이식된 배아 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/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총 생성 배아 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)</a:t>
            </a:r>
          </a:p>
          <a:p>
            <a:pPr marL="342900" indent="-342900">
              <a:buAutoNum type="arabicParenBoth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342900" indent="-342900">
              <a:buAutoNum type="arabicParenBoth"/>
            </a:pP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ICSI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배아 비율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: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전체 배아 중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ICSI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배아 비율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(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미세주입에서 생성된 배아 수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/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총 생성 배아 수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)</a:t>
            </a:r>
          </a:p>
          <a:p>
            <a:pPr marL="342900" indent="-342900">
              <a:buAutoNum type="arabicParenBoth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342900" indent="-342900">
              <a:buAutoNum type="arabicParenBoth"/>
            </a:pP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배아 </a:t>
            </a:r>
            <a:r>
              <a:rPr lang="ko-KR" altLang="en-US" sz="1500" dirty="0" err="1">
                <a:latin typeface="Cambria" panose="02040503050406030204" pitchFamily="18" charset="0"/>
                <a:cs typeface="Ebrima" panose="02000000000000000000" pitchFamily="2" charset="0"/>
              </a:rPr>
              <a:t>저장율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: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배아를 얼마나 저장했는지 분석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(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저장된 배아 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/ </a:t>
            </a:r>
            <a:r>
              <a:rPr lang="ko-KR" altLang="en-US" sz="1500" dirty="0">
                <a:latin typeface="Cambria" panose="02040503050406030204" pitchFamily="18" charset="0"/>
                <a:cs typeface="Ebrima" panose="02000000000000000000" pitchFamily="2" charset="0"/>
              </a:rPr>
              <a:t>총 생성 배아 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)</a:t>
            </a:r>
          </a:p>
          <a:p>
            <a:pPr marL="285750" indent="-285750">
              <a:buFontTx/>
              <a:buChar char="-"/>
            </a:pPr>
            <a:endParaRPr lang="ko-KR" altLang="en-US" sz="1500" dirty="0">
              <a:latin typeface="Cambria" panose="02040503050406030204" pitchFamily="18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9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8BF0902F-3B35-7AC9-6C91-CEC0B677B815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0532F953-FC62-9186-BC34-151074444D82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16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Cambria" panose="02040503050406030204" pitchFamily="18" charset="0"/>
                <a:ea typeface="Cambria" panose="02040503050406030204" pitchFamily="18" charset="0"/>
              </a:rPr>
              <a:t>Table of Contents</a:t>
            </a:r>
            <a:endParaRPr lang="ko-KR" altLang="en-US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00" y="21304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Domain knowledge</a:t>
            </a:r>
          </a:p>
          <a:p>
            <a:endParaRPr lang="en-US" altLang="ko-KR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EDA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preprocessing</a:t>
            </a: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</a:rPr>
              <a:t>modeling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64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79FD6-0C9F-AC85-54D2-8EB7AF591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FC331683-A0BC-3992-B99C-CBE1ED009B45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54AFC138-7DF9-BB2A-4681-A7D38063FE03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7B4DD0-0C58-781D-1006-9149B1B6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 (2)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8AAED0-720C-AE26-AF91-918E60CD74A6}"/>
              </a:ext>
            </a:extLst>
          </p:cNvPr>
          <p:cNvSpPr txBox="1"/>
          <p:nvPr/>
        </p:nvSpPr>
        <p:spPr>
          <a:xfrm>
            <a:off x="570855" y="1925054"/>
            <a:ext cx="1115097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count_mapping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{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"0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회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"1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회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"2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회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"3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회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"4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회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"5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회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"6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회 이상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적용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총 시술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'IVF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'DI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총 임신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'IVF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'DI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총 출산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'IVF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출산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'DI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출산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클리닉 내 총 시술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]: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[col].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count_mapping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test[col] = test[col].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map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count_mapping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파생 변수 생성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create_features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data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총 시술 경험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총 시술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/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클리닉 내 총 시술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ivf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대비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비율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'IVF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/ (data[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'IVF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+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'DI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주된 불임 원인 개수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(data[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남성 주 불임 원인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+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여성 주 불임 원인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+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부부 주 불임 원인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시술당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임신율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총 임신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/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총 시술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'IVF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 성공률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'IVF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/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'IVF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출산 성공률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총 출산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/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총 임신 횟수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배아 생존율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이식된 배아 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/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총 생성 배아 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'ICSI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배아 비율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미세주입에서 생성된 배아 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/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총 생성 배아 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배아 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저장율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저장된 배아 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/ data[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총 생성 배아 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create_features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create_features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(test)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sz="1500" dirty="0">
              <a:latin typeface="Cambria" panose="02040503050406030204" pitchFamily="18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499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20B49-BB71-EDE4-61E6-B64A0A504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10CD2D83-AF13-1617-14FC-48A41BE5DFDB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30FA7F00-44DA-9FCD-9977-802FB1B367CD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F99C082-8A5D-4D56-2FA3-2B28E495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 (3)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2744A-EA53-2426-5969-18D573A78404}"/>
              </a:ext>
            </a:extLst>
          </p:cNvPr>
          <p:cNvSpPr txBox="1"/>
          <p:nvPr/>
        </p:nvSpPr>
        <p:spPr>
          <a:xfrm>
            <a:off x="570855" y="1925054"/>
            <a:ext cx="1115097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Model data split</a:t>
            </a:r>
          </a:p>
          <a:p>
            <a:pPr marL="342900" indent="-342900">
              <a:buAutoNum type="arabicPeriod" startAt="2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도메인 지식을 바탕으로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IVF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와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DI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에 따라 과정이 다르며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특히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DI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모델에서는 특정 열이 모두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결측치인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열이 많음으로 모델을 나누어서 진행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B88967-1CDD-8600-560B-6006A04CFE09}"/>
              </a:ext>
            </a:extLst>
          </p:cNvPr>
          <p:cNvSpPr txBox="1"/>
          <p:nvPr/>
        </p:nvSpPr>
        <p:spPr>
          <a:xfrm>
            <a:off x="619495" y="3345294"/>
            <a:ext cx="11150973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IVF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와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DI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데이터 분리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df1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유형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'IVF'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유형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'DI'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test1 = test[test[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유형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'IVF'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test2 = test[test[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유형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==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'DI'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sz="1500" dirty="0">
              <a:latin typeface="Cambria" panose="02040503050406030204" pitchFamily="18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921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35AA7F-0B24-F4C6-C754-006499F69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92F55DFB-30C8-5C06-7F6B-578D1464BBFA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832684F2-D526-19BF-3289-B6C7BB8812B0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F63390C-DF6C-6DAB-4B3C-073D9444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 (4)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2E01BA-C280-B19B-4812-CCA88B72ABCB}"/>
              </a:ext>
            </a:extLst>
          </p:cNvPr>
          <p:cNvSpPr txBox="1"/>
          <p:nvPr/>
        </p:nvSpPr>
        <p:spPr>
          <a:xfrm>
            <a:off x="570855" y="2004069"/>
            <a:ext cx="11150973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3.     Missing value processing</a:t>
            </a:r>
          </a:p>
          <a:p>
            <a:pPr marL="342900" indent="-342900">
              <a:buAutoNum type="arabicPeriod" startAt="2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범주형 피처데이터의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결측치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중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결측치를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75%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이상 가진 피처들은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결측치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자체가 새로운 범주로 인식될 수 있음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새로운 범주로 대체 되었을 때 종속변수와 연관성을 가지는 지 확인하기 위해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75%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이상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결측치를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가진 피처의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결측치를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-1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로 대체 한 후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chi-squared test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진행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임신 시도 또는 마지막 임신 경과 연수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착상 전 유전 검사 사용 여부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PGS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시술여부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PGD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시술 여부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난자 해동 경과일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배아 해동 경과일 모두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75%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이상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결측치를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가진 피처이며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결측치를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-1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로 대체 후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chi-squared test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결과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p-value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가 모두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0.05(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유의수준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)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이하임으로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결측치가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하나의 범주로써 의미를 가짐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특정 시술 유형 피처는 전체 데이터 중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2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개의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결측치를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가짐으로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데이터 의미에 알맞게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Unknown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범주로 대체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DI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모델 중 피처의 모든 데이터가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결측치인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피처들은 의미가 없음으로 삭제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처리하지 않은 난자 채취 경과일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난자 혼합 경과일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배아 이식 경과일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피처들의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결측치는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en-US" altLang="ko-KR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catboost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모델 내부의 트리 구조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결측치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보완을 이용해서 처리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002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BAD22-5796-8401-6A6C-DF19E6C38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9B881834-19AC-2887-2792-16EED7409172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DE759CCB-D4E9-6E45-2E52-BF3B9D8A3E89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171CFFB-E0A6-B3BB-CB51-DBC23205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 (5)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D341F-53D0-B736-DF6D-F3E4677BAB4D}"/>
              </a:ext>
            </a:extLst>
          </p:cNvPr>
          <p:cNvSpPr txBox="1"/>
          <p:nvPr/>
        </p:nvSpPr>
        <p:spPr>
          <a:xfrm>
            <a:off x="570855" y="1834776"/>
            <a:ext cx="11150973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scipy.stats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stats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데이터 복제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df.copy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결측치를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로 대체할 열 목록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cols_to_fill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 시도 또는 마지막 임신 경과 연수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착상 전 유전 검사 사용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"PGS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"PGD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난자 해동 경과일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배아 해동 경과일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결측치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로 대체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cols_to_fill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cols_to_fill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종속 변수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임신 성공 여부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가 범주형 변수라고 가정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dependent_var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 성공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ko-KR" altLang="en-US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카이제곱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검정 수행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col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cols_to_fill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contingency_table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pd.crosstab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[col],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df_d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dependent_var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chi2, p,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expected = stats.chi2_contingency(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contingency_table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변수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{col}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ko-KR" altLang="en-US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카이제곱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 통계량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{chi2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:.4f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, p-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값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{p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:.4f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\n"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sz="1500" dirty="0">
              <a:latin typeface="Cambria" panose="02040503050406030204" pitchFamily="18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459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2BCFF-36B8-FE57-F9F0-9D0628B38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D9D9D153-39CC-D6C0-036F-2AC8A196ACF3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422E502E-4950-6CBA-C8A0-E4D435D6CC71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19A52E5-62F1-0FFE-A452-7BF162394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 (6)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5BD559-42BF-B2B2-B45B-8CC8D5070C4A}"/>
              </a:ext>
            </a:extLst>
          </p:cNvPr>
          <p:cNvSpPr txBox="1"/>
          <p:nvPr/>
        </p:nvSpPr>
        <p:spPr>
          <a:xfrm>
            <a:off x="570855" y="2097424"/>
            <a:ext cx="11150973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특정 컬럼의 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결측치를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로 채우기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fillna_cols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 시도 또는 마지막 임신 경과 연수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착상 전 유전 검사 사용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'PGS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'PGD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난자 해동 경과일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배아 해동 경과일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fillna_cols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fillna_cols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df1[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fillna_cols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df1[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fillna_cols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fillna_cols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df2[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fillna_cols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df1[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특정 시술 유형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'Unknown'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 = df2[df2.isnull().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(axis=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!=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6291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sz="1500" dirty="0">
              <a:latin typeface="Cambria" panose="02040503050406030204" pitchFamily="18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467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AED640-353F-8D60-66FF-77D0DEF66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8130D254-BE5F-D2E3-AA1E-20C46279E1D8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86B8C36C-33FF-F850-BCC1-9C500940066D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9AE6AA-E406-68C6-AB0D-C2AE5BEC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 (7)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1D6BA3-CC87-AC02-4B6A-B5A3096D2A5E}"/>
              </a:ext>
            </a:extLst>
          </p:cNvPr>
          <p:cNvSpPr txBox="1"/>
          <p:nvPr/>
        </p:nvSpPr>
        <p:spPr>
          <a:xfrm>
            <a:off x="570855" y="1897055"/>
            <a:ext cx="11150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4.     Data type casting</a:t>
            </a:r>
          </a:p>
          <a:p>
            <a:pPr marL="342900" indent="-342900">
              <a:buAutoNum type="arabicPeriod" startAt="2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Catboost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모델의 자체적인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encoding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처리를 사용함으로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범주형 피처들을 따로 지정 후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str type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으로 변환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 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B5BC8-7CC2-FFCF-C754-002A34305410}"/>
              </a:ext>
            </a:extLst>
          </p:cNvPr>
          <p:cNvSpPr txBox="1"/>
          <p:nvPr/>
        </p:nvSpPr>
        <p:spPr>
          <a:xfrm>
            <a:off x="619495" y="2693539"/>
            <a:ext cx="11150973" cy="4201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범주형 변수 설정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시기 코드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당시 나이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유형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특정 시술 유형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배란 자극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배란 유도 유형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단일 배아 이식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착상 전 유전 검사 사용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착상 전 유전 진단 사용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남성 주 불임 원인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남성 부 불임 원인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여성 주 불임 원인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여성 부 불임 원인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부부 주 불임 원인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부부 부 불임 원인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불명확 불임 원인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불임 원인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난관 질환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불임 원인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남성 요인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불임 원인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배란 장애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불임 원인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여성 요인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불임 원인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자궁경부 문제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불임 원인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자궁내막증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불임 원인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정자 농도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불임 원인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정자 면역학적 요인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불임 원인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정자 운동성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불임 원인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정자 형태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배아 생성 주요 이유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난자 출처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정자 출처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난자 기증자 나이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정자 기증자 나이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동결 배아 사용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신선 배아 사용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기증 배아 사용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대리모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'PGD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'PGS 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시술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총 시술 경험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주된 불임 원인 개수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범주형 변수 문자열 변환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test[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df1[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df1[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df2[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df2[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test1[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test1[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'nan'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test2[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test2[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astype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'nan'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ko-KR" altLang="en-US" sz="1500" dirty="0">
              <a:latin typeface="Cambria" panose="02040503050406030204" pitchFamily="18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669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64F441-70F9-2F5E-9D7D-D08CE9B8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404D44F9-31E8-080F-8C97-75373B07DDAD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FCBE86B-3E8A-4657-424B-CA450C71102A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18F917F-19F0-FBD8-9FD2-7112A2BC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Data preprocessing (8)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96D51-1AF4-BCE8-4CA4-DC9B4D853319}"/>
              </a:ext>
            </a:extLst>
          </p:cNvPr>
          <p:cNvSpPr txBox="1"/>
          <p:nvPr/>
        </p:nvSpPr>
        <p:spPr>
          <a:xfrm>
            <a:off x="570855" y="1897055"/>
            <a:ext cx="111509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5.     Data split</a:t>
            </a:r>
          </a:p>
          <a:p>
            <a:pPr marL="342900" indent="-342900">
              <a:buAutoNum type="arabicPeriod" startAt="2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Modeling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을 위해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train / test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데이터 분할</a:t>
            </a: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48049D-5440-66DA-A781-A3F72574734C}"/>
              </a:ext>
            </a:extLst>
          </p:cNvPr>
          <p:cNvSpPr txBox="1"/>
          <p:nvPr/>
        </p:nvSpPr>
        <p:spPr>
          <a:xfrm>
            <a:off x="629223" y="3111826"/>
            <a:ext cx="11150973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종속변수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임신 성공 여부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X1, y1 = df1.drop(columns=[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 성공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 df1[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 성공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X2, y2 = df2.drop(columns=[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 성공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]), df2[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 성공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X_test1 = test1.drop(columns=[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 성공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errors=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'ignore'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X_test2 = test2.drop(columns=[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ko-KR" altLang="en-US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임신 성공 여부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errors=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'ignore'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sz="1500" dirty="0">
              <a:latin typeface="Cambria" panose="02040503050406030204" pitchFamily="18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423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EA6854-7752-4497-7F27-DCAB66E8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1CF1AD95-0ADF-D7B6-CA10-1E11F23831AB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80BD1786-60BF-2CA0-A966-DE8289C04400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2C766A-9531-EB88-65E7-78D59C89E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</a:rPr>
              <a:t>Modeling (1)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5FA632-892E-E566-0CB0-C2FFFBD87B69}"/>
              </a:ext>
            </a:extLst>
          </p:cNvPr>
          <p:cNvSpPr txBox="1"/>
          <p:nvPr/>
        </p:nvSpPr>
        <p:spPr>
          <a:xfrm>
            <a:off x="570855" y="2062423"/>
            <a:ext cx="1115097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Catboost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모델을 사용하여 모델링 진행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EDA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에서 언급한대로 범주형 변수가 많고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피처데이터들의 불균형 정도가 심함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자체적인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data encoding, missing value processing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과 트리 기반 모형 특성 상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data standardization, outlier handling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과정을 생략이 가능해 편리함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en-US" altLang="ko-KR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Catboost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는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ordered boosting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기법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target encoding , L2 regularization, oblivious trees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사용으로 인해 빅데이터에서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과적합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위험이 감소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데이터가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25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만행임으로 시간 비용 절감을 위해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hyperparameter tuning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은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Bayesian optimization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으로 진행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과적합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위험을 방지하고 일반화를 위해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K-Fold Cross-validation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을 진행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불균형 데이터에 강한 </a:t>
            </a:r>
            <a:r>
              <a:rPr lang="en-US" altLang="ko-KR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StratifiedKFold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기법을 사용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 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K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값이 높아질수록 </a:t>
            </a:r>
            <a:r>
              <a:rPr lang="ko-KR" altLang="en-US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과적합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 위험은 줄어들고 일반화는 잘 되지만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시간 비용 절감을 위해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IVF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모델은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K=3, DI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모델은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K=5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로 진행</a:t>
            </a: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9724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FDE850-74EE-1039-71FF-1B5FF5281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0FF7344D-E1D5-B546-899C-DA73911970B3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E0EEAF40-6595-A1C3-F0F7-03544737F49F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2A7EF9-D55F-5395-C6EE-752DCCCB8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Modeling (2)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96F014-22B1-50EB-3317-3ECACEE61D90}"/>
              </a:ext>
            </a:extLst>
          </p:cNvPr>
          <p:cNvSpPr txBox="1"/>
          <p:nvPr/>
        </p:nvSpPr>
        <p:spPr>
          <a:xfrm>
            <a:off x="570855" y="2146063"/>
            <a:ext cx="11150973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Optuna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하이퍼파라미터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튜닝 함수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objective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trial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n_splits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params = {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"iterations"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trial.suggest_int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"iterations"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800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1300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),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"depth"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trial.suggest_int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"depth"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trial.suggest_float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learning_rate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0.02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log=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"l2_leaf_reg"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trial.suggest_float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"l2_leaf_reg"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1e-2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log=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border_count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trial.suggest_int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border_count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32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StratifiedKFold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n_splits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n_splits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shuffle=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auc_scores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[]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train_idx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val_idx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skf.split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y):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X.iloc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train_idx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X.iloc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val_idx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y.iloc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train_idx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y.iloc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val_idx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model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CatBoostClassifier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(**params,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cat_features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verbose=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eval_set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early_stopping_rounds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verbose=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preds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model.predict_proba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)[:,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auc_scores.append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roc_auc_score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preds))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np.mean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auc_scores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sz="1500" dirty="0">
              <a:latin typeface="Cambria" panose="02040503050406030204" pitchFamily="18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20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60326-2B98-07E1-F7F9-1466402F8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DE106957-5E28-AF8B-183B-7896744A9DA9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D80E5B2E-0805-77AF-0082-F531C289AFE6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EA7DB8-F3F0-E160-DF54-697DCD03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Modeling (3)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EAF67-DA9D-BE38-1163-8D91FC19FEB0}"/>
              </a:ext>
            </a:extLst>
          </p:cNvPr>
          <p:cNvSpPr txBox="1"/>
          <p:nvPr/>
        </p:nvSpPr>
        <p:spPr>
          <a:xfrm>
            <a:off x="570855" y="2146063"/>
            <a:ext cx="11150973" cy="535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IVF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튜닝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n_splits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=3)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study1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optuna.create_study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(direction=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"maximize"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study1.optimize(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trial: objective(trial, X1, y1,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n_trials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best_params1 = study1.best_params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DI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튜닝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n_splits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=5)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study2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optuna.create_study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(direction=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"maximize"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study2.optimize(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lambda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trial: objective(trial, X2, y2,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n_trials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best_params2 = study2.best_params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최적의 파라미터로 모델 학습 및 예측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train_and_predict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best_params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n_splits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skf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StratifiedKFold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n_splits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n_splits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shuffle=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42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final_preds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np.zeros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train_idx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val_idx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skf.split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y):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X.iloc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train_idx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X.iloc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val_idx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y.iloc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train_idx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y.iloc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val_idx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model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CatBoostClassifier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(**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best_params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cat_features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categorical_columns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verbose=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eval_set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y_val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early_stopping_rounds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verbose=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final_preds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model.predict_proba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)[:,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/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n_splits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US" altLang="ko-KR" sz="12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final_preds</a:t>
            </a: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sz="1500" dirty="0">
              <a:latin typeface="Cambria" panose="02040503050406030204" pitchFamily="18" charset="0"/>
              <a:cs typeface="Ebrima" panose="02000000000000000000" pitchFamily="2" charset="0"/>
            </a:endParaRP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sz="1500" dirty="0">
              <a:latin typeface="Cambria" panose="02040503050406030204" pitchFamily="18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5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4BC2B7A5-B74D-2AB8-7FE3-86DEB7E0418D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8C89B043-49CF-F379-605A-38720513BA97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00" y="2889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Cambria" panose="02040503050406030204" pitchFamily="18" charset="0"/>
              </a:rPr>
              <a:t>Domain knowledge (1)</a:t>
            </a:r>
            <a:endParaRPr lang="ko-KR" altLang="en-US" sz="3800" dirty="0">
              <a:latin typeface="Cambria" panose="02040503050406030204" pitchFamily="18" charset="0"/>
            </a:endParaRPr>
          </a:p>
        </p:txBody>
      </p:sp>
      <p:pic>
        <p:nvPicPr>
          <p:cNvPr id="6" name="내용 개체 틀 5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A6A6534-99A3-2260-EA12-7B6BD9D43A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25" y="2000723"/>
            <a:ext cx="370113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7945F5-1BE9-8CF4-EAAB-C5496F695F69}"/>
              </a:ext>
            </a:extLst>
          </p:cNvPr>
          <p:cNvSpPr txBox="1"/>
          <p:nvPr/>
        </p:nvSpPr>
        <p:spPr>
          <a:xfrm>
            <a:off x="4319081" y="2286001"/>
            <a:ext cx="754866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Cambria" panose="02040503050406030204" pitchFamily="18" charset="0"/>
              </a:rPr>
              <a:t>보조생식술은 인공수정</a:t>
            </a:r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(IUI)</a:t>
            </a:r>
            <a:r>
              <a:rPr lang="ko-KR" altLang="en-US" sz="1400" dirty="0">
                <a:latin typeface="Cambria" panose="02040503050406030204" pitchFamily="18" charset="0"/>
              </a:rPr>
              <a:t>와 시험관수정</a:t>
            </a:r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(IVF)</a:t>
            </a:r>
            <a:r>
              <a:rPr lang="ko-KR" altLang="en-US" sz="1400" dirty="0">
                <a:latin typeface="Cambria" panose="02040503050406030204" pitchFamily="18" charset="0"/>
              </a:rPr>
              <a:t>로 나뉨</a:t>
            </a:r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Cambria" panose="02040503050406030204" pitchFamily="18" charset="0"/>
              </a:rPr>
              <a:t>인공수정일 때에 비해 시험관수정 과정에서는 </a:t>
            </a:r>
            <a:r>
              <a:rPr lang="ko-KR" altLang="en-US" sz="1400" dirty="0" err="1">
                <a:latin typeface="Cambria" panose="02040503050406030204" pitchFamily="18" charset="0"/>
              </a:rPr>
              <a:t>과배란유도</a:t>
            </a:r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400" dirty="0" err="1">
                <a:latin typeface="Cambria" panose="02040503050406030204" pitchFamily="18" charset="0"/>
              </a:rPr>
              <a:t>조기배란억제</a:t>
            </a:r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400" dirty="0">
                <a:latin typeface="Cambria" panose="02040503050406030204" pitchFamily="18" charset="0"/>
              </a:rPr>
              <a:t>배란촉진제</a:t>
            </a:r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400" dirty="0">
                <a:latin typeface="Cambria" panose="02040503050406030204" pitchFamily="18" charset="0"/>
              </a:rPr>
              <a:t>난자 채취 및 수정</a:t>
            </a:r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400" dirty="0">
                <a:latin typeface="Cambria" panose="02040503050406030204" pitchFamily="18" charset="0"/>
              </a:rPr>
              <a:t>배아 </a:t>
            </a:r>
            <a:r>
              <a:rPr lang="ko-KR" altLang="en-US" sz="1400" dirty="0" err="1">
                <a:latin typeface="Cambria" panose="02040503050406030204" pitchFamily="18" charset="0"/>
              </a:rPr>
              <a:t>배앙</a:t>
            </a:r>
            <a:r>
              <a:rPr lang="ko-KR" altLang="en-US" sz="1400" dirty="0">
                <a:latin typeface="Cambria" panose="02040503050406030204" pitchFamily="18" charset="0"/>
              </a:rPr>
              <a:t> 등 많은 과정이 추가 됨</a:t>
            </a:r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Cambria" panose="02040503050406030204" pitchFamily="18" charset="0"/>
              </a:rPr>
              <a:t>시험관수정을 할 경우 배아 이식 혹은 동결과정에서 임신 실패를 할 경우 </a:t>
            </a:r>
            <a:r>
              <a:rPr lang="ko-KR" altLang="en-US" sz="1400" dirty="0" err="1">
                <a:latin typeface="Cambria" panose="02040503050406030204" pitchFamily="18" charset="0"/>
              </a:rPr>
              <a:t>과배란유도</a:t>
            </a:r>
            <a:r>
              <a:rPr lang="ko-KR" altLang="en-US" sz="1400" dirty="0">
                <a:latin typeface="Cambria" panose="02040503050406030204" pitchFamily="18" charset="0"/>
              </a:rPr>
              <a:t> 과정으로 </a:t>
            </a:r>
            <a:r>
              <a:rPr lang="ko-KR" altLang="en-US" sz="1400" dirty="0" err="1">
                <a:latin typeface="Cambria" panose="02040503050406030204" pitchFamily="18" charset="0"/>
              </a:rPr>
              <a:t>넘어감</a:t>
            </a:r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Cambria" panose="02040503050406030204" pitchFamily="18" charset="0"/>
              </a:rPr>
              <a:t>인공수정을 실패할 경우 시험관수정을 시도</a:t>
            </a:r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Cambria" panose="02040503050406030204" pitchFamily="18" charset="0"/>
              </a:rPr>
              <a:t>데이터에 인공수정 실패 횟수에 따라 시험관수정 시도 횟수가 존재할 경우 인공수정에 성공할 횟수 경우의 데이터와 시험관수정 시도 횟수 경우의 데이터를 살펴볼 필요가 있음</a:t>
            </a:r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indent="-342900">
              <a:buAutoNum type="arabicPeriod" startAt="6"/>
            </a:pPr>
            <a:r>
              <a:rPr lang="ko-KR" altLang="en-US" sz="1400" dirty="0" err="1">
                <a:latin typeface="Cambria" panose="02040503050406030204" pitchFamily="18" charset="0"/>
              </a:rPr>
              <a:t>결측치</a:t>
            </a:r>
            <a:r>
              <a:rPr lang="ko-KR" altLang="en-US" sz="1400" dirty="0">
                <a:latin typeface="Cambria" panose="02040503050406030204" pitchFamily="18" charset="0"/>
              </a:rPr>
              <a:t> 비율이 한 시술에만 많은 </a:t>
            </a:r>
            <a:r>
              <a:rPr lang="ko-KR" altLang="en-US" sz="1400" dirty="0" err="1">
                <a:latin typeface="Cambria" panose="02040503050406030204" pitchFamily="18" charset="0"/>
              </a:rPr>
              <a:t>경우거나</a:t>
            </a:r>
            <a:r>
              <a:rPr lang="ko-KR" altLang="en-US" sz="1400" dirty="0">
                <a:latin typeface="Cambria" panose="02040503050406030204" pitchFamily="18" charset="0"/>
              </a:rPr>
              <a:t> 두 시술의 분포가 상이한 경우</a:t>
            </a:r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400" dirty="0">
                <a:latin typeface="Cambria" panose="02040503050406030204" pitchFamily="18" charset="0"/>
              </a:rPr>
              <a:t>두 시술에 따라 모 델을 생성 후 임신 성공 여부 예측을 할 수도 있음</a:t>
            </a:r>
            <a:r>
              <a:rPr lang="en-US" altLang="ko-KR" sz="1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347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63F82A-A539-AB73-3A0C-282D23BDA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5322D3AE-6CAC-01E3-F338-1639E91009F7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0C7C0DE0-42C9-FDAF-78A3-980F453A12C4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A6E41B-DE9A-B90F-0F2F-98F6129B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Modeling (4)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8F546-47DB-7E30-C1B1-B7A97D102553}"/>
              </a:ext>
            </a:extLst>
          </p:cNvPr>
          <p:cNvSpPr txBox="1"/>
          <p:nvPr/>
        </p:nvSpPr>
        <p:spPr>
          <a:xfrm>
            <a:off x="570855" y="2146063"/>
            <a:ext cx="1115097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final_preds1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train_and_predict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(X1, y1, X_test1, best_params1,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final_preds2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train_and_predict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(X2, y2, X_test2, best_params2, </a:t>
            </a:r>
            <a:r>
              <a:rPr lang="en-US" altLang="ko-KR" sz="1200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ko-KR" altLang="en-US" sz="12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예측값을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원래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index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로 복원하여 </a:t>
            </a:r>
            <a:r>
              <a:rPr lang="en-US" altLang="ko-KR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sample_submission.csv </a:t>
            </a:r>
            <a:r>
              <a:rPr lang="ko-KR" altLang="en-US" sz="12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저장</a:t>
            </a:r>
            <a:endParaRPr lang="ko-KR" altLang="en-US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test1[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'probability'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final_preds1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test2[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'probability'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final_preds2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final_submission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pd.concat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([test1[[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'probability'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]], test2[[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'probability'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]]]).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sort_index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sample_submission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'sample_submission.csv'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sample_submission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'probability'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final_submission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'probability'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].values</a:t>
            </a:r>
          </a:p>
          <a:p>
            <a:pPr>
              <a:lnSpc>
                <a:spcPts val="1425"/>
              </a:lnSpc>
            </a:pPr>
            <a:r>
              <a:rPr lang="en-US" altLang="ko-KR" sz="1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sample_submission.to_csv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2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'submission123.csv'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index=</a:t>
            </a:r>
            <a:r>
              <a:rPr lang="en-US" altLang="ko-KR" sz="1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altLang="ko-KR" sz="1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ko-KR" altLang="en-US" sz="1500" dirty="0">
              <a:latin typeface="Cambria" panose="02040503050406030204" pitchFamily="18" charset="0"/>
              <a:cs typeface="Ebrima" panose="02000000000000000000" pitchFamily="2" charset="0"/>
            </a:endParaRPr>
          </a:p>
          <a:p>
            <a:pPr>
              <a:lnSpc>
                <a:spcPts val="1425"/>
              </a:lnSpc>
            </a:pPr>
            <a:br>
              <a:rPr lang="en-US" altLang="ko-KR" sz="1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ko-KR" altLang="en-US" sz="1500" dirty="0">
              <a:latin typeface="Cambria" panose="02040503050406030204" pitchFamily="18" charset="0"/>
              <a:cs typeface="Ebrima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233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F5793D-85F3-BBEE-8533-B9A30BA4F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53951F8-AE65-24A8-D849-22C8A3D7253C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1464CFE7-A4F0-3F98-BC5E-69CD95A27581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ㅋ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874C18-EC4B-A35A-EBFA-D6867AA6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3" y="238125"/>
            <a:ext cx="11031477" cy="14605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</a:rPr>
              <a:t>Modeling (5)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8AED6-3C07-194A-EFAE-0D683F08CA6F}"/>
              </a:ext>
            </a:extLst>
          </p:cNvPr>
          <p:cNvSpPr txBox="1"/>
          <p:nvPr/>
        </p:nvSpPr>
        <p:spPr>
          <a:xfrm>
            <a:off x="570855" y="2062423"/>
            <a:ext cx="11150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IVF / DI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모델 각각 </a:t>
            </a:r>
            <a:r>
              <a:rPr lang="en-US" altLang="ko-KR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roc_auc_score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가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0.738 / 0.688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로 도출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자체적인 컴퓨터 성능이나 시간 비용을 늘인다면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교차검증의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K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값을 올리고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hyperparameter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를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grid search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기법을 사용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혹은 범위를 넓게 잡을 수 있음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  <a:cs typeface="Ebrima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위의 방법을 택했을 때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더 높은 </a:t>
            </a:r>
            <a:r>
              <a:rPr lang="en-US" altLang="ko-KR" sz="1500" dirty="0" err="1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roc_auc_score</a:t>
            </a:r>
            <a:r>
              <a:rPr lang="ko-KR" altLang="en-US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를 기대해볼 수 있음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  <a:cs typeface="Ebrima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885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4DA61F0-56B5-0EBF-5C3D-9F647E0AC6F5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A91FF80D-578D-578D-CB4D-6C096C0A2915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800" dirty="0">
                <a:latin typeface="Cambria" panose="02040503050406030204" pitchFamily="18" charset="0"/>
              </a:rPr>
              <a:t>Domain knowledge (2)</a:t>
            </a:r>
            <a:endParaRPr lang="ko-KR" altLang="en-US" sz="3800" dirty="0">
              <a:latin typeface="Cambria" panose="02040503050406030204" pitchFamily="18" charset="0"/>
            </a:endParaRP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41581B57-4BC1-595A-E438-4D14F48BD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359635"/>
              </p:ext>
            </p:extLst>
          </p:nvPr>
        </p:nvGraphicFramePr>
        <p:xfrm>
          <a:off x="865228" y="2052495"/>
          <a:ext cx="2102498" cy="4390895"/>
        </p:xfrm>
        <a:graphic>
          <a:graphicData uri="http://schemas.openxmlformats.org/drawingml/2006/table">
            <a:tbl>
              <a:tblPr/>
              <a:tblGrid>
                <a:gridCol w="669959">
                  <a:extLst>
                    <a:ext uri="{9D8B030D-6E8A-4147-A177-3AD203B41FA5}">
                      <a16:colId xmlns:a16="http://schemas.microsoft.com/office/drawing/2014/main" val="3781192184"/>
                    </a:ext>
                  </a:extLst>
                </a:gridCol>
                <a:gridCol w="1432539">
                  <a:extLst>
                    <a:ext uri="{9D8B030D-6E8A-4147-A177-3AD203B41FA5}">
                      <a16:colId xmlns:a16="http://schemas.microsoft.com/office/drawing/2014/main" val="1761053476"/>
                    </a:ext>
                  </a:extLst>
                </a:gridCol>
              </a:tblGrid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 시기 코드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난임 시술을 받은 시기를 기준으로 코드 부여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5547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 당시 나이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환자의 시술 당시 나이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연령대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904649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임신 시도 또는 마지막 임신 경과 연수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환자가 처음 임신을 시도한 시점 또는 마지막 임신 이후 현재까지의 경과 연수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단위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606529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 유형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IVF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또는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25473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시술 유형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IVF –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체외 수정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시험관 아기 시술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ICSI –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세포질 내 정자 주입</a:t>
                      </a:r>
                      <a:b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IUI –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인공 수정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자궁 내 주입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ICI –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자궁경부 인공 수정</a:t>
                      </a:r>
                      <a:b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GIFT –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생식세포 나팔관 이식</a:t>
                      </a:r>
                      <a:b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FER –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냉동 배아 이식</a:t>
                      </a:r>
                      <a:b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Generic DI –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기증 정자 주입</a:t>
                      </a:r>
                      <a:b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IVI –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질 내 인공 수정</a:t>
                      </a:r>
                      <a:b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BLASTOCYST –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배반포 단계에 이식</a:t>
                      </a:r>
                      <a:b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 –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배아를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hatching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시켜주는 과정</a:t>
                      </a:r>
                      <a:b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Unknown –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 유형 정보가 제공되지 않았거나 알 수 없음</a:t>
                      </a:r>
                      <a:b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(*) </a:t>
                      </a:r>
                      <a:r>
                        <a:rPr lang="ko-KR" altLang="en-US" sz="3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특수 기호의 의미</a:t>
                      </a:r>
                      <a:b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"/" –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복합적인 시술 방법을 의미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ICSI / BLASTOCYST)</a:t>
                      </a:r>
                      <a:b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":" –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 시술 내 세부 조합을 의미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ICSI:IVF)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461701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배란 자극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배란 자극 치료가 사용되었는지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757224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배란 유도 유형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사용된 배란 유도 방법 유형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343415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단일 배아 이식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선택적으로 단일 배아를 이식했는지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8199521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착상 전 유전 검사 사용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PGS(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착상 전 유전 검사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시행되었는지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303699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착상 전 유전 진단 사용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PGD(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착상 전 유전 진단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시행되었는지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5752775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 주 불임 원인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남성의 주요 불임 원인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4525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 부 불임 원인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남성의 부차적 불임 원인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984668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 주 불임 원인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여성의 주요 불임 원인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73972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 부 불임 원인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여성의 부차적 불임 원인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577328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부부 주 불임 원인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부부의 주요 불임 원인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614045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부부 부 불임 원인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부부의 부차적 불임 원인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333209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불명확 불임 원인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불명의 원인으로 인한 불임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934266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불임 원인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난관 질환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난관 이상으로 인한 불임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217854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불임 원인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 요인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남성 요인으로 인한 불임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525005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불임 원인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배란 장애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배란 장애로 인한 불임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262868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불임 원인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 요인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여성 요인으로 인한 불임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3331076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불임 원인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자궁경부 문제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자궁경부 이상으로 인한 불임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567304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불임 원인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자궁내막증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자궁내막증으로 인한 불임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38630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불임 원인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정자 농도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파트너의 정자 농도 문제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25008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불임 원인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정자 면역학적 요인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파트너의 정자 면역 관련 문제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060589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불임 원인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정자 운동성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파트너의 정자 운동성 문제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385272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불임 원인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정자 형태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파트너의 정자 형태 문제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0659774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배아 생성 주요 이유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배아 생성의 주된 목적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보관 등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556607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시술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IVF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포함한 전체 시술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230514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클리닉 내 총 시술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클리닉에서 받은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IVF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099763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IVF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이전에 수행된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IVF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3012711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이전에 수행된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024410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임신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IVF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포함한 총 임신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001785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IVF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IVF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시술로 인한 임신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411595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임신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시술로 인한 임신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790382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출산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IVF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시술로 출산한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101072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IVF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출산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IVF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시술로 출산한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668226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출산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시술로 출산한 횟수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616240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생성 배아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시술에서 생성된 배아의 총 개수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698589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미세주입된 난자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정자 미세주입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(ICSI)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처리된 난자의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272490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미세주입에서 생성된 배아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ICSI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통해 생성된 배아의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978258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이식된 배아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이식된 배아의 총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948452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미세주입 배아 이식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ICSI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배아 중 이식된 배아의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085253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배아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환자를 위해 저장된 배아의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961836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미세주입 후 저장된 배아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ICSI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처리된 배아 중 저장된 배아의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470236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해동된 배아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동결 해동된 배아의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532068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해동 난자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동결 해동된 난자의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226369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수집된 신선 난자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신선 난자가 수집된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4826762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신선 난자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저장된 신선 난자의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857167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혼합된 난자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정자와 혼합된 총 난자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569816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파트너 정자와 혼합된 난자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파트너 정자와 혼합된 난자의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5401011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기증자 정자와 혼합된 난자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기증자 정자와 혼합된 난자의 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391594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난자 출처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난자 출처 정보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886504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정자 출처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정자 출처 정보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447198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난자 기증자 나이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난자 기증자의 등록 당시 나이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83996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정자 기증자 나이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정자 기증자의 등록 당시 나이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920280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동결 배아 사용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동결 배아가 사용되었는지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456606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신선 배아 사용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신선 배아가 사용되었는지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934202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기증 배아 사용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기증 배아가 사용되었는지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108465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대리모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환자가 대리모로 활동했는지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207020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PGD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주기가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PGD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치료로 분류되는지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6021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PGS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시술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주기가 </a:t>
                      </a:r>
                      <a:r>
                        <a:rPr lang="en-US" altLang="ko-KR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PGS </a:t>
                      </a:r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치료로 분류되는지 여부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75560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난자 채취 경과일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시점으로부터 난자 채취까지 경과한 일수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7676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난자 해동 경과일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시점으로부터 난자 해동까지 경과한 일수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465353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난자 혼합 경과일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시점으로부터 난자와 정자 혼합까지 경과한 일수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682874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배아 이식 경과일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시점으로부터 배아 이식까지 경과한 일수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0669411"/>
                  </a:ext>
                </a:extLst>
              </a:tr>
              <a:tr h="5372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배아 해동 경과일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첫 시점으로부터 배아 해동까지 경과한 일수</a:t>
                      </a:r>
                    </a:p>
                  </a:txBody>
                  <a:tcPr marL="1852" marR="1852" marT="185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1874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D2C683-4E31-B1E5-0F9E-6D54DD339E3F}"/>
              </a:ext>
            </a:extLst>
          </p:cNvPr>
          <p:cNvSpPr txBox="1"/>
          <p:nvPr/>
        </p:nvSpPr>
        <p:spPr>
          <a:xfrm>
            <a:off x="3832698" y="2286001"/>
            <a:ext cx="754866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Cambria" panose="02040503050406030204" pitchFamily="18" charset="0"/>
              </a:rPr>
              <a:t>각각의 피처데이터들에 대해 상세한 설명이 존재함</a:t>
            </a:r>
            <a:r>
              <a:rPr lang="en-US" altLang="ko-KR" sz="1400" dirty="0">
                <a:latin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Cambria" panose="02040503050406030204" pitchFamily="18" charset="0"/>
              </a:rPr>
              <a:t>앞에서 알아봤던 도메인 지식과는 다르게 시술 횟수와 임신 횟수가 시술 유형</a:t>
            </a:r>
            <a:r>
              <a:rPr lang="en-US" altLang="ko-KR" sz="1400" dirty="0">
                <a:latin typeface="Cambria" panose="02040503050406030204" pitchFamily="18" charset="0"/>
              </a:rPr>
              <a:t>(IVF/DI)</a:t>
            </a:r>
            <a:r>
              <a:rPr lang="ko-KR" altLang="en-US" sz="1400" dirty="0">
                <a:latin typeface="Cambria" panose="02040503050406030204" pitchFamily="18" charset="0"/>
              </a:rPr>
              <a:t>에 따라 나누어짐</a:t>
            </a:r>
            <a:r>
              <a:rPr lang="en-US" altLang="ko-KR" sz="1400" dirty="0">
                <a:latin typeface="Cambria" panose="02040503050406030204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Cambria" panose="02040503050406030204" pitchFamily="18" charset="0"/>
              </a:rPr>
              <a:t>IVF</a:t>
            </a:r>
            <a:r>
              <a:rPr lang="ko-KR" altLang="en-US" sz="1400" dirty="0">
                <a:latin typeface="Cambria" panose="02040503050406030204" pitchFamily="18" charset="0"/>
              </a:rPr>
              <a:t>는 </a:t>
            </a:r>
            <a:r>
              <a:rPr lang="ko-KR" altLang="en-US" sz="1400" dirty="0" err="1">
                <a:latin typeface="Cambria" panose="02040503050406030204" pitchFamily="18" charset="0"/>
              </a:rPr>
              <a:t>시험관시술이고</a:t>
            </a:r>
            <a:r>
              <a:rPr lang="ko-KR" altLang="en-US" sz="1400" dirty="0">
                <a:latin typeface="Cambria" panose="02040503050406030204" pitchFamily="18" charset="0"/>
              </a:rPr>
              <a:t> </a:t>
            </a:r>
            <a:r>
              <a:rPr lang="en-US" altLang="ko-KR" sz="1400" dirty="0">
                <a:latin typeface="Cambria" panose="02040503050406030204" pitchFamily="18" charset="0"/>
              </a:rPr>
              <a:t>DI</a:t>
            </a:r>
            <a:r>
              <a:rPr lang="ko-KR" altLang="en-US" sz="1400" dirty="0">
                <a:latin typeface="Cambria" panose="02040503050406030204" pitchFamily="18" charset="0"/>
              </a:rPr>
              <a:t>는 </a:t>
            </a:r>
            <a:r>
              <a:rPr lang="en-US" altLang="ko-KR" sz="1400" dirty="0">
                <a:latin typeface="Cambria" panose="02040503050406030204" pitchFamily="18" charset="0"/>
              </a:rPr>
              <a:t>IUI</a:t>
            </a:r>
            <a:r>
              <a:rPr lang="ko-KR" altLang="en-US" sz="1400" dirty="0">
                <a:latin typeface="Cambria" panose="02040503050406030204" pitchFamily="18" charset="0"/>
              </a:rPr>
              <a:t>시술 중 기증 정자를 사용</a:t>
            </a:r>
            <a:r>
              <a:rPr lang="en-US" altLang="ko-KR" sz="1400" dirty="0">
                <a:latin typeface="Cambria" panose="02040503050406030204" pitchFamily="18" charset="0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Cambria" panose="02040503050406030204" pitchFamily="18" charset="0"/>
              </a:rPr>
              <a:t>DI</a:t>
            </a:r>
            <a:r>
              <a:rPr lang="ko-KR" altLang="en-US" sz="1400" dirty="0">
                <a:latin typeface="Cambria" panose="02040503050406030204" pitchFamily="18" charset="0"/>
              </a:rPr>
              <a:t>시술 또한 </a:t>
            </a:r>
            <a:r>
              <a:rPr lang="en-US" altLang="ko-KR" sz="1400" dirty="0">
                <a:latin typeface="Cambria" panose="02040503050406030204" pitchFamily="18" charset="0"/>
              </a:rPr>
              <a:t>IUI</a:t>
            </a:r>
            <a:r>
              <a:rPr lang="ko-KR" altLang="en-US" sz="1400" dirty="0">
                <a:latin typeface="Cambria" panose="02040503050406030204" pitchFamily="18" charset="0"/>
              </a:rPr>
              <a:t>시술 임으로</a:t>
            </a:r>
            <a:r>
              <a:rPr lang="en-US" altLang="ko-KR" sz="1400" dirty="0">
                <a:latin typeface="Cambria" panose="02040503050406030204" pitchFamily="18" charset="0"/>
              </a:rPr>
              <a:t>, IVF</a:t>
            </a:r>
            <a:r>
              <a:rPr lang="ko-KR" altLang="en-US" sz="1400" dirty="0">
                <a:latin typeface="Cambria" panose="02040503050406030204" pitchFamily="18" charset="0"/>
              </a:rPr>
              <a:t>의 과정의 데이터들이 </a:t>
            </a:r>
            <a:r>
              <a:rPr lang="ko-KR" altLang="en-US" sz="1400" dirty="0" err="1">
                <a:latin typeface="Cambria" panose="02040503050406030204" pitchFamily="18" charset="0"/>
              </a:rPr>
              <a:t>결측치를</a:t>
            </a:r>
            <a:r>
              <a:rPr lang="ko-KR" altLang="en-US" sz="1400" dirty="0">
                <a:latin typeface="Cambria" panose="02040503050406030204" pitchFamily="18" charset="0"/>
              </a:rPr>
              <a:t> 이룰 가능성이 높음</a:t>
            </a:r>
            <a:r>
              <a:rPr lang="en-US" altLang="ko-KR" sz="1400" dirty="0">
                <a:latin typeface="Cambria" panose="02040503050406030204" pitchFamily="18" charset="0"/>
              </a:rPr>
              <a:t>. </a:t>
            </a:r>
          </a:p>
          <a:p>
            <a:pPr marL="342900" indent="-342900">
              <a:buAutoNum type="arabicPeriod"/>
            </a:pPr>
            <a:endParaRPr lang="en-US" altLang="ko-KR" sz="1400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Cambria" panose="02040503050406030204" pitchFamily="18" charset="0"/>
              </a:rPr>
              <a:t>따라서 </a:t>
            </a:r>
            <a:r>
              <a:rPr lang="ko-KR" altLang="en-US" sz="1400" dirty="0" err="1">
                <a:latin typeface="Cambria" panose="02040503050406030204" pitchFamily="18" charset="0"/>
              </a:rPr>
              <a:t>결측치</a:t>
            </a:r>
            <a:r>
              <a:rPr lang="ko-KR" altLang="en-US" sz="1400" dirty="0">
                <a:latin typeface="Cambria" panose="02040503050406030204" pitchFamily="18" charset="0"/>
              </a:rPr>
              <a:t> 비율이나 분포가 상이할 경우 유형의 성격이 다르기 때문에 </a:t>
            </a:r>
            <a:r>
              <a:rPr lang="en-US" altLang="ko-KR" sz="1400" dirty="0">
                <a:latin typeface="Cambria" panose="02040503050406030204" pitchFamily="18" charset="0"/>
              </a:rPr>
              <a:t>IVF/DI</a:t>
            </a:r>
            <a:r>
              <a:rPr lang="ko-KR" altLang="en-US" sz="1400" dirty="0">
                <a:latin typeface="Cambria" panose="02040503050406030204" pitchFamily="18" charset="0"/>
              </a:rPr>
              <a:t>로 각각 예측을 할 경우도 고려</a:t>
            </a:r>
            <a:r>
              <a:rPr lang="en-US" altLang="ko-KR" sz="1400" dirty="0">
                <a:latin typeface="Cambria" panose="02040503050406030204" pitchFamily="18" charset="0"/>
              </a:rPr>
              <a:t>.</a:t>
            </a:r>
            <a:r>
              <a:rPr lang="ko-KR" altLang="en-US" dirty="0">
                <a:latin typeface="Cambria" panose="02040503050406030204" pitchFamily="18" charset="0"/>
              </a:rPr>
              <a:t> </a:t>
            </a:r>
            <a:endParaRPr lang="en-US" altLang="ko-KR" dirty="0">
              <a:latin typeface="Cambria" panose="02040503050406030204" pitchFamily="18" charset="0"/>
            </a:endParaRPr>
          </a:p>
          <a:p>
            <a:pPr marL="342900" indent="-342900">
              <a:buAutoNum type="arabicPeriod"/>
            </a:pPr>
            <a:endParaRPr lang="ko-KR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86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DFFE8038-F720-4737-2654-3555BA1EB10E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C74EE7F7-E587-DB66-813C-1306D2C1EBB4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23" y="314325"/>
            <a:ext cx="12110977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</a:rPr>
              <a:t>EDA (1)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623" y="1958298"/>
            <a:ext cx="11437877" cy="4714875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1. missing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value 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전체 데이터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(train.csv)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에서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개수를 확인 </a:t>
            </a:r>
            <a:endParaRPr lang="en-US" altLang="ko-KR" sz="1500" dirty="0">
              <a:solidFill>
                <a:schemeClr val="tx1">
                  <a:lumMod val="65000"/>
                  <a:lumOff val="3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총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31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개 열에서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확인할 수 있음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특정 피처데이터들은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결측치의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개수가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6291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개로 일정함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앞서 언급한 대로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IVF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와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에 따라 과정이 다름으로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결측치가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특정 모델에만 집중되어 있는지 확인하기 위해 시술유형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(IVF/DI)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에 따라 모델을 분리하여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확인함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시술에 해당하는 데이터는 총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6291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행의 데이터이며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6291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개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가진 피처데이터들 또한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시술에서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6291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개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보임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또한 예측할 데이터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(test.csv)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의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확인한 결과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똑같이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시술에서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전체 데이터에서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6291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개의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가진 피처데이터들이 모두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결측치임을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확인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특정 시술 유형은 단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개의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가지는데 전체 데이터셋의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시술 데이터에서는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가지는 반면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예측할 데이터셋에서는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결측치가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없음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>
              <a:lnSpc>
                <a:spcPct val="130000"/>
              </a:lnSpc>
              <a:buFontTx/>
              <a:buChar char="-"/>
            </a:pP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따라서 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개의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결측치를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가지는 특정 시술 유형행은 데이터가 매우 작음으로 삭제 또는 </a:t>
            </a:r>
            <a:r>
              <a:rPr lang="ko-KR" alt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최빈값</a:t>
            </a:r>
            <a:r>
              <a:rPr lang="ko-KR" alt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대체를 고려</a:t>
            </a: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8640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10ABFF88-F5A4-D044-6786-A62193E31121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99571E40-E980-7F81-B5AC-24E0A047853E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B6014A-A627-89DD-D1DC-EBF73EE71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EDA (2)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6A1D17-49AE-0055-BB0B-C6A1E2D5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0E64F9-1FEB-FD79-6AC8-AC0C9E770966}"/>
              </a:ext>
            </a:extLst>
          </p:cNvPr>
          <p:cNvSpPr txBox="1"/>
          <p:nvPr/>
        </p:nvSpPr>
        <p:spPr>
          <a:xfrm>
            <a:off x="524040" y="2011799"/>
            <a:ext cx="11217245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2. Data distribution</a:t>
            </a:r>
          </a:p>
          <a:p>
            <a:r>
              <a:rPr lang="ko-KR" altLang="en-US" sz="1500" dirty="0">
                <a:latin typeface="Cambria" panose="02040503050406030204" pitchFamily="18" charset="0"/>
              </a:rPr>
              <a:t> </a:t>
            </a: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</a:rPr>
              <a:t>범주형 데이터는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barplot</a:t>
            </a:r>
            <a:r>
              <a:rPr lang="ko-KR" altLang="en-US" sz="1500" dirty="0">
                <a:latin typeface="Cambria" panose="02040503050406030204" pitchFamily="18" charset="0"/>
              </a:rPr>
              <a:t>과 </a:t>
            </a:r>
            <a:r>
              <a:rPr lang="en-US" altLang="ko-K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value_counts</a:t>
            </a:r>
            <a:r>
              <a:rPr lang="ko-KR" altLang="en-US" sz="1500" dirty="0">
                <a:latin typeface="Cambria" panose="02040503050406030204" pitchFamily="18" charset="0"/>
              </a:rPr>
              <a:t>를 확인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</a:rPr>
              <a:t>독립변수 개수가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69</a:t>
            </a:r>
            <a:r>
              <a:rPr lang="ko-KR" altLang="en-US" sz="1500" dirty="0">
                <a:latin typeface="Cambria" panose="02040503050406030204" pitchFamily="18" charset="0"/>
              </a:rPr>
              <a:t>개 임으로 범주 수가 많은 변수는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boxplot</a:t>
            </a:r>
            <a:r>
              <a:rPr lang="ko-KR" altLang="en-US" sz="1500" dirty="0">
                <a:latin typeface="Cambria" panose="02040503050406030204" pitchFamily="18" charset="0"/>
              </a:rPr>
              <a:t>으로 분포 확인 후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</a:rPr>
              <a:t>범주 수가 작은 변수는 </a:t>
            </a:r>
            <a:r>
              <a:rPr lang="en-US" altLang="ko-K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value_counts</a:t>
            </a:r>
            <a:r>
              <a:rPr lang="ko-KR" altLang="en-US" sz="1500" dirty="0">
                <a:latin typeface="Cambria" panose="02040503050406030204" pitchFamily="18" charset="0"/>
              </a:rPr>
              <a:t>로 확인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</a:rPr>
              <a:t>연속형 독립변수는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histogram</a:t>
            </a:r>
            <a:r>
              <a:rPr lang="ko-KR" altLang="en-US" sz="1500" dirty="0">
                <a:latin typeface="Cambria" panose="02040503050406030204" pitchFamily="18" charset="0"/>
              </a:rPr>
              <a:t>으로 확인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171450" indent="-1714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</a:rPr>
              <a:t>특정 시술 유형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500" dirty="0">
                <a:latin typeface="Cambria" panose="02040503050406030204" pitchFamily="18" charset="0"/>
              </a:rPr>
              <a:t>시술 시기 코드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ko-KR" altLang="en-US" sz="1500" dirty="0">
                <a:latin typeface="Cambria" panose="02040503050406030204" pitchFamily="18" charset="0"/>
              </a:rPr>
              <a:t>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=&gt; </a:t>
            </a:r>
            <a:r>
              <a:rPr lang="en-US" altLang="ko-K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barplot</a:t>
            </a:r>
            <a:r>
              <a:rPr lang="ko-KR" altLang="en-US" sz="1500" dirty="0">
                <a:latin typeface="Cambria" panose="02040503050406030204" pitchFamily="18" charset="0"/>
              </a:rPr>
              <a:t>으로 확인</a:t>
            </a: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</a:rPr>
              <a:t>나머지 변수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=&gt; </a:t>
            </a:r>
            <a:r>
              <a:rPr lang="en-US" altLang="ko-KR" sz="1500" dirty="0" err="1">
                <a:latin typeface="Cambria" panose="02040503050406030204" pitchFamily="18" charset="0"/>
                <a:ea typeface="Cambria" panose="02040503050406030204" pitchFamily="18" charset="0"/>
              </a:rPr>
              <a:t>value_counts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  <a:r>
              <a:rPr lang="ko-KR" altLang="en-US" sz="1500" dirty="0">
                <a:latin typeface="Cambria" panose="02040503050406030204" pitchFamily="18" charset="0"/>
              </a:rPr>
              <a:t>로 확인 </a:t>
            </a: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Tx/>
              <a:buChar char="-"/>
            </a:pPr>
            <a:endParaRPr lang="en-US" altLang="ko-KR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500" dirty="0">
                <a:latin typeface="Cambria" panose="02040503050406030204" pitchFamily="18" charset="0"/>
              </a:rPr>
              <a:t>연속형 변수 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=&gt; histogram</a:t>
            </a:r>
            <a:r>
              <a:rPr lang="ko-KR" altLang="en-US" sz="1500" dirty="0">
                <a:latin typeface="Cambria" panose="02040503050406030204" pitchFamily="18" charset="0"/>
              </a:rPr>
              <a:t>으로 확인</a:t>
            </a:r>
            <a:r>
              <a:rPr lang="en-US" altLang="ko-KR" sz="1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altLang="ko-KR" sz="1200" dirty="0"/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6872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6D097-56EA-F746-D7FC-BAF166F38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7F858497-35FC-C991-4D1E-1D396A83213B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9BC5FE07-37AF-C563-B4D5-AAF15833637A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216021-E526-742A-6273-C0CC6B3D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EDA (4)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B0F2E-374F-EC0F-71CC-8E4B9670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21DCD-62FC-445C-6938-7C76BDB986A3}"/>
              </a:ext>
            </a:extLst>
          </p:cNvPr>
          <p:cNvSpPr txBox="1"/>
          <p:nvPr/>
        </p:nvSpPr>
        <p:spPr>
          <a:xfrm>
            <a:off x="524041" y="1856154"/>
            <a:ext cx="557196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시술 당시 나이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18-34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102476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35-37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57780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38-39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39247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40-42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37348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43-44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12253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45-50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6918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알 수 없음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329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시술 당시 나이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시술 유형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IVF    250060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DI       6291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시술 유형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배란 자극 여부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1    197720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0     58631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배란 자극 여부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배란 유도 유형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기록되지 않은 시행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194432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알 수 없음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61917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생식선 자극 호르몬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r>
              <a:rPr lang="ko-KR" alt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세트로타이드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ko-KR" alt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억제제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)         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배란 유도 유형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단일 배아 이식 여부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0.0    191677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1.0     58383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단일 배아 이식 여부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endParaRPr lang="en-US" altLang="ko-KR" sz="1000" dirty="0"/>
          </a:p>
          <a:p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8EB3D-F321-AA2E-6955-FBD84275EA4E}"/>
              </a:ext>
            </a:extLst>
          </p:cNvPr>
          <p:cNvSpPr txBox="1"/>
          <p:nvPr/>
        </p:nvSpPr>
        <p:spPr>
          <a:xfrm>
            <a:off x="4168676" y="1862637"/>
            <a:ext cx="387609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착상 전 유전 검사 사용 여부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1.0    2718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착상 전 유전 검사 사용 여부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착상 전 유전 진단 사용 여부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0.0    246864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1.0      3196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착상 전 유전 진단 사용 여부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남성 주 불임 원인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0    249041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1      7310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남성 주 불임 원인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남성 부 불임 원인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0    252989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1      3362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남성 부 불임 원인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여성 주 불임 원인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0    248475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1      7876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여성 주 불임 원인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여성 부 불임 원인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0    253164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1      3187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여성 부 불임 원인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B7541-8465-7961-62A5-D5FB7AD9F68B}"/>
              </a:ext>
            </a:extLst>
          </p:cNvPr>
          <p:cNvSpPr txBox="1"/>
          <p:nvPr/>
        </p:nvSpPr>
        <p:spPr>
          <a:xfrm>
            <a:off x="7745224" y="1849667"/>
            <a:ext cx="387609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부부 주 불임 원인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0    247874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1      8477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부부 주 불임 원인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부부 부 불임 원인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0    254104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1      2247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부부 부 불임 원인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불명확 불임 원인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0    192076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1     64275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불명확 불임 원인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난관 질환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0    220794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1     35557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난관 질환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남성 요인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0    160885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1     95466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남성 요인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배란 장애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0    222925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1     33426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배란 장애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63107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B9EFF9-2458-7F9F-431B-C399EA129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92B3BE4B-B31B-A508-66CD-E60198A7419B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98016A43-A36F-263F-F07D-385DDEBAFF81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AB515F-1065-BFBF-9CDD-97D11D660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EDA (5)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9D27F2-943F-220E-7D26-BDD5EFEBF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F1B5B-A153-AF9F-1AAB-6F3F9EF63651}"/>
              </a:ext>
            </a:extLst>
          </p:cNvPr>
          <p:cNvSpPr txBox="1"/>
          <p:nvPr/>
        </p:nvSpPr>
        <p:spPr>
          <a:xfrm>
            <a:off x="524041" y="1856154"/>
            <a:ext cx="557196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여성 요인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0    256351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여성 요인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자궁경부 문제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0    256341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1        10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자궁경부 문제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자궁내막증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0    238049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1     18302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자궁내막증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정자 농도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0    256075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1       276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정자 농도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정자 면역학적 요인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0    256350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1         1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정자 면역학적 요인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정자 운동성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0    256254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1        97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정자 운동성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endParaRPr lang="en-US" altLang="ko-KR" sz="1000" dirty="0"/>
          </a:p>
          <a:p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1ABA96-BCD6-95F6-5FF8-FC7832D607ED}"/>
              </a:ext>
            </a:extLst>
          </p:cNvPr>
          <p:cNvSpPr txBox="1"/>
          <p:nvPr/>
        </p:nvSpPr>
        <p:spPr>
          <a:xfrm>
            <a:off x="4168676" y="1862637"/>
            <a:ext cx="3876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정자 형태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0    256208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1       143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불임 원인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-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정자 형태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배아 생성 주요 이유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현재 시술용     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233732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배아 저장용       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9192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기증용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현재 시술용  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3784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난자 저장용       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1959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기증용          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1108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기증용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배아 저장용   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125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배아 저장용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현재 시술용 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83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기증용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난자 저장용    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44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기증용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배아 저장용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현재 시술용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난자 저장용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배아 저장용  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난자 저장용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현재 시술용  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난자 저장용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배아 저장용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연구용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연구용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현재 시술용     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배아 생성 주요 이유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총 시술 횟수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97599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56819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39338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24531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15141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이상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13817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9106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총 시술 횟수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848F59-088B-F26D-6C28-B1A2085DCF0F}"/>
              </a:ext>
            </a:extLst>
          </p:cNvPr>
          <p:cNvSpPr txBox="1"/>
          <p:nvPr/>
        </p:nvSpPr>
        <p:spPr>
          <a:xfrm>
            <a:off x="7745224" y="1849667"/>
            <a:ext cx="387609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클리닉 내 총 시술 횟수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121675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59753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34562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18357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10018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이상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6590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5396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클리닉 내 총 시술 횟수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IVF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시술 횟수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103934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58339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39177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23280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13660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이상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10159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7802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IVF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시술 횟수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DI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시술 횟수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242464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3116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3006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2920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이상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1917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1727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1201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DI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시술 횟수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926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B51183-59F1-D083-773F-6E40BDA92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49CCA71C-1294-A3A6-C4BC-A213CBFB0C1E}"/>
              </a:ext>
            </a:extLst>
          </p:cNvPr>
          <p:cNvSpPr/>
          <p:nvPr/>
        </p:nvSpPr>
        <p:spPr>
          <a:xfrm>
            <a:off x="110434" y="1825625"/>
            <a:ext cx="11996531" cy="4844636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D64A2AF1-C434-2F74-10CA-216FE4DE86C3}"/>
              </a:ext>
            </a:extLst>
          </p:cNvPr>
          <p:cNvSpPr/>
          <p:nvPr/>
        </p:nvSpPr>
        <p:spPr>
          <a:xfrm>
            <a:off x="97734" y="187739"/>
            <a:ext cx="11996531" cy="1502949"/>
          </a:xfrm>
          <a:prstGeom prst="round2Diag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27B55D-E774-7615-F705-DD96440D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62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Cambria" panose="02040503050406030204" pitchFamily="18" charset="0"/>
                <a:ea typeface="Cambria" panose="02040503050406030204" pitchFamily="18" charset="0"/>
              </a:rPr>
              <a:t>EDA (6)</a:t>
            </a:r>
            <a:endParaRPr lang="ko-KR" altLang="en-US" sz="4000" dirty="0">
              <a:latin typeface="Cambria" panose="02040503050406030204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7C3EC-B8E4-BF4F-B22B-5AF0017D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160365"/>
            <a:ext cx="10515600" cy="233409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9840D-2341-9026-DA52-653DC67B68C0}"/>
              </a:ext>
            </a:extLst>
          </p:cNvPr>
          <p:cNvSpPr txBox="1"/>
          <p:nvPr/>
        </p:nvSpPr>
        <p:spPr>
          <a:xfrm>
            <a:off x="524041" y="1856154"/>
            <a:ext cx="557196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총 임신 횟수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205426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43829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6246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746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93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이상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총 임신 횟수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IVF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임신 횟수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208292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41519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5788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663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81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이상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IVF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임신 횟수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DI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임신 횟수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253302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2625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368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48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DI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임신 횟수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endParaRPr lang="en-US" altLang="ko-KR" sz="1000" dirty="0"/>
          </a:p>
          <a:p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8C358-1C5F-2188-0B11-068EABA43828}"/>
              </a:ext>
            </a:extLst>
          </p:cNvPr>
          <p:cNvSpPr txBox="1"/>
          <p:nvPr/>
        </p:nvSpPr>
        <p:spPr>
          <a:xfrm>
            <a:off x="4168676" y="1862637"/>
            <a:ext cx="387609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총 출산 횟수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218555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35369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2242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169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13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이상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총 출산 횟수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IVF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출산 횟수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220831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33348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2021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137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13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IVF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출산 횟수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DI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출산 횟수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254009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2138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183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19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회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DI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출산 횟수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E228E2-DF89-4EEE-020F-C0109BA915B4}"/>
              </a:ext>
            </a:extLst>
          </p:cNvPr>
          <p:cNvSpPr txBox="1"/>
          <p:nvPr/>
        </p:nvSpPr>
        <p:spPr>
          <a:xfrm>
            <a:off x="7745224" y="1849667"/>
            <a:ext cx="38760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난자 출처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본인 제공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234291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기증 제공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15769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알 수 없음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6291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난자 출처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정자 출처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배우자 제공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229199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기증 제공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27016</a:t>
            </a:r>
          </a:p>
          <a:p>
            <a:r>
              <a:rPr lang="ko-KR" altLang="en-US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미할당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122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배우자 및 기증 제공 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정자 출처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난자 기증자 나이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알 수 없음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242381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31-35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6366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26-30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4976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21-25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2334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이하 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294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난자 기증자 나이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==================================================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Column: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정자 기증자 나이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알 수 없음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230518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21-25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5667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36-40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5282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26-30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5058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31-35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4911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41-45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3848</a:t>
            </a:r>
          </a:p>
          <a:p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만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20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세 이하      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1067</a:t>
            </a:r>
          </a:p>
          <a:p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Name: </a:t>
            </a:r>
            <a:r>
              <a:rPr lang="ko-KR" altLang="en-US" sz="1000" dirty="0">
                <a:latin typeface="Cambria" panose="02040503050406030204" pitchFamily="18" charset="0"/>
                <a:ea typeface="Cambria" panose="02040503050406030204" pitchFamily="18" charset="0"/>
              </a:rPr>
              <a:t>정자 기증자 나이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altLang="ko-KR" sz="1000" dirty="0" err="1">
                <a:latin typeface="Cambria" panose="02040503050406030204" pitchFamily="18" charset="0"/>
                <a:ea typeface="Cambria" panose="02040503050406030204" pitchFamily="18" charset="0"/>
              </a:rPr>
              <a:t>dtype</a:t>
            </a:r>
            <a:r>
              <a:rPr lang="en-US" altLang="ko-KR" sz="1000" dirty="0">
                <a:latin typeface="Cambria" panose="02040503050406030204" pitchFamily="18" charset="0"/>
                <a:ea typeface="Cambria" panose="02040503050406030204" pitchFamily="18" charset="0"/>
              </a:rPr>
              <a:t>: int64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2569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17074</TotalTime>
  <Words>5653</Words>
  <Application>Microsoft Office PowerPoint</Application>
  <PresentationFormat>와이드스크린</PresentationFormat>
  <Paragraphs>789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Cambria</vt:lpstr>
      <vt:lpstr>Courier New</vt:lpstr>
      <vt:lpstr>Office 테마</vt:lpstr>
      <vt:lpstr>LG Amiers : 난임 환자 대상 임신 성공 여부 예측 AI 온라인 해커톤 </vt:lpstr>
      <vt:lpstr>Table of Contents</vt:lpstr>
      <vt:lpstr>Domain knowledge (1)</vt:lpstr>
      <vt:lpstr>Domain knowledge (2)</vt:lpstr>
      <vt:lpstr>EDA (1)</vt:lpstr>
      <vt:lpstr>EDA (2)</vt:lpstr>
      <vt:lpstr>EDA (4)</vt:lpstr>
      <vt:lpstr>EDA (5)</vt:lpstr>
      <vt:lpstr>EDA (6)</vt:lpstr>
      <vt:lpstr>EDA (7)</vt:lpstr>
      <vt:lpstr>EDA (8)</vt:lpstr>
      <vt:lpstr>EDA (9)</vt:lpstr>
      <vt:lpstr>EDA (10)</vt:lpstr>
      <vt:lpstr>EDA (11)</vt:lpstr>
      <vt:lpstr>EDA (12)</vt:lpstr>
      <vt:lpstr>EDA (13)</vt:lpstr>
      <vt:lpstr>EDA (14)</vt:lpstr>
      <vt:lpstr>EDA (15)</vt:lpstr>
      <vt:lpstr>Data preprocessing (1)</vt:lpstr>
      <vt:lpstr>Data preprocessing (2)</vt:lpstr>
      <vt:lpstr>Data preprocessing (3)</vt:lpstr>
      <vt:lpstr>Data preprocessing (4)</vt:lpstr>
      <vt:lpstr>Data preprocessing (5)</vt:lpstr>
      <vt:lpstr>Data preprocessing (6)</vt:lpstr>
      <vt:lpstr>Data preprocessing (7)</vt:lpstr>
      <vt:lpstr>Data preprocessing (8)</vt:lpstr>
      <vt:lpstr>Modeling (1)</vt:lpstr>
      <vt:lpstr>Modeling (2)</vt:lpstr>
      <vt:lpstr>Modeling (3)</vt:lpstr>
      <vt:lpstr>Modeling (4)</vt:lpstr>
      <vt:lpstr>Modeling (5)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이상훈</dc:creator>
  <cp:lastModifiedBy>이상훈</cp:lastModifiedBy>
  <cp:revision>12</cp:revision>
  <dcterms:created xsi:type="dcterms:W3CDTF">2024-10-04T05:42:47Z</dcterms:created>
  <dcterms:modified xsi:type="dcterms:W3CDTF">2025-03-16T11:13:37Z</dcterms:modified>
</cp:coreProperties>
</file>