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C511C-78B5-6278-E70C-419983DCE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0382A-0B41-D7E1-91FA-59912869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1CF23-2217-481B-47D8-4092C241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CFAC8-3DC5-C3AE-3112-E83B50A0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7E4EC-456A-9435-5117-131063AF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7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3B6D-7D59-ED47-FDB4-F8D45881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7CFB8-56AC-2F39-4A1A-BD4FBA6B4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A060F-CBD8-A71A-61FD-614FBFD2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D801-A805-8433-833A-9B9C3F0D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E9EFF-ECA9-ACB9-28F2-8F220826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8B40FE-3286-0D02-2910-4594FAE21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E64F8-F1F9-1617-984E-532DB1CBA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FCD74-6E21-5562-B47A-CAB5F34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9BC9-01D9-664D-F1CE-7F6DD8B8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80255-02C7-33FD-1DD4-21470AF3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3D4CF-CCD9-80BF-E6FA-09D7B323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26185-EDF2-529F-108A-81C03099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DA4D1-9BF6-97E7-A375-15BD240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84470-0C22-B949-9A29-324B6404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68431-F642-FD73-379A-CECFB3CA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6A0EB-A543-C630-1D21-7C564CAD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9D1B7-ABAE-3896-BC8C-D4D172A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D9E74-8592-5411-7C0D-ACF2FE79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B681-85C7-BE5A-12FC-21E4B9E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9B998-B880-D4F5-84BE-1484973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1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86925-D3ED-19E1-0BE6-AE28B1BC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91D12-FD36-E327-03CB-1B68DE3D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CC1AE-2BAA-5988-F45D-06ECB53A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A62A9-B7EB-52F7-E5BC-5FB1836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8B5D7-63A9-2C73-7456-9057B6B5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34C99-BE51-2645-AFDB-FF166D57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23616-C882-FC11-54F1-B57654DD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27562-BD9F-533F-D73E-E8A77196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77B98-BDA9-A244-B18D-7CC7D3C6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CE1171-C712-408B-D6C8-52B06712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3A587E-6F08-BCDA-C96C-70CED86F5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C2DAE-6BBB-206F-9C68-BBEFEDC7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9AB33-B12A-F26F-6868-D93FF8BA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AB881D-790D-E9A0-6060-987C500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654C-5B8F-E154-DCE5-826FFA6F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3A6AB4-A04C-76B3-2FD2-C7662FC0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DB30A7-076A-69E7-4BA5-70D9986B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AC98A-6EF2-A764-9C17-0131FA94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CC7BAE-191C-2EAB-8455-8E609715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4167D-32E5-BAC6-4DC0-4BD3024F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9D90F-C7B4-80BF-3087-29E95343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E41E9-F810-132F-8A89-F9F16BCE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A3993-182C-E627-5C53-F9520706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9A89A-987F-BCFD-709E-A9DC026E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E3D2E-594E-B428-E8D9-8549A53D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6FDA7-037E-C323-72D1-D7766293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1B31-B179-37A6-7663-32AA2BC2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F789F-03DD-405E-F425-0D9EA1E3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6EE4B-3DBF-6328-C7FE-C4D4937BF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34662-8C07-4375-8AD1-10498119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6D0E0-8241-B674-F1E4-A619D873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9B784-5FD9-1188-591A-FBDEF491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7A5FD-06BE-2B82-59B5-6041C3B7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AF790-87E9-1160-88E6-1EA26929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3E01A-1C3A-E247-156F-0A52387D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B2E9-AC0D-7C9C-B3F6-14AE1C36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C4B85-77A5-4107-9357-59F7DD7F9D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8BFD5-4CA1-9A1C-D3DC-A930CD821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6F9D-1C28-14B1-D748-ECD888A9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0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0A99F01A-33B8-89C4-EF5A-9BE4F5560DA1}"/>
              </a:ext>
            </a:extLst>
          </p:cNvPr>
          <p:cNvSpPr/>
          <p:nvPr/>
        </p:nvSpPr>
        <p:spPr>
          <a:xfrm>
            <a:off x="109330" y="2196775"/>
            <a:ext cx="11996531" cy="2212561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C193F0-9EF7-137B-01A6-4AADC095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083" y="2423868"/>
            <a:ext cx="11264628" cy="1462502"/>
          </a:xfrm>
        </p:spPr>
        <p:txBody>
          <a:bodyPr>
            <a:normAutofit/>
          </a:bodyPr>
          <a:lstStyle/>
          <a:p>
            <a:r>
              <a:rPr lang="ko-KR" altLang="en-US" sz="4500" dirty="0">
                <a:solidFill>
                  <a:srgbClr val="4444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전기차 가격 예측 </a:t>
            </a:r>
            <a:r>
              <a:rPr lang="en-US" altLang="ko-KR" sz="4500" dirty="0">
                <a:solidFill>
                  <a:srgbClr val="4444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 of </a:t>
            </a:r>
            <a:r>
              <a:rPr lang="en-US" altLang="ko-KR" sz="4500" dirty="0" err="1">
                <a:solidFill>
                  <a:srgbClr val="4444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7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8BF0902F-3B35-7AC9-6C91-CEC0B677B815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0532F953-FC62-9186-BC34-151074444D82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16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1304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Missing value check and basic statistical analysis</a:t>
            </a:r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Missing value processing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Outlier processing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Data distribution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check 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4BC2B7A5-B74D-2AB8-7FE3-86DEB7E0418D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8C89B043-49CF-F379-605A-38720513BA97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  <a:ea typeface="Cambria" panose="02040503050406030204" pitchFamily="18" charset="0"/>
              </a:rPr>
              <a:t>Missing value check and basic statistical analysis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2003425"/>
            <a:ext cx="294450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데이터 정보 확인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</a:t>
            </a:r>
            <a:r>
              <a:rPr lang="ko-KR" altLang="en-US" sz="1500" dirty="0"/>
              <a:t>인코딩이 필요한 범주형 변수</a:t>
            </a:r>
            <a:r>
              <a:rPr lang="en-US" altLang="ko-KR" sz="1500" dirty="0"/>
              <a:t>(object)</a:t>
            </a:r>
            <a:r>
              <a:rPr lang="ko-KR" altLang="en-US" sz="1500" dirty="0"/>
              <a:t>과 연속형 변수</a:t>
            </a:r>
            <a:r>
              <a:rPr lang="en-US" altLang="ko-KR" sz="1500" dirty="0"/>
              <a:t>(int64, float64)</a:t>
            </a:r>
            <a:r>
              <a:rPr lang="ko-KR" altLang="en-US" sz="1500" dirty="0"/>
              <a:t>가 각각 </a:t>
            </a:r>
            <a:r>
              <a:rPr lang="en-US" altLang="ko-KR" sz="1500" dirty="0"/>
              <a:t>6</a:t>
            </a:r>
            <a:r>
              <a:rPr lang="ko-KR" altLang="en-US" sz="1500" dirty="0"/>
              <a:t>개 </a:t>
            </a:r>
            <a:r>
              <a:rPr lang="en-US" altLang="ko-KR" sz="1500" dirty="0"/>
              <a:t>5</a:t>
            </a:r>
            <a:r>
              <a:rPr lang="ko-KR" altLang="en-US" sz="1500" dirty="0"/>
              <a:t>개 있음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</a:p>
        </p:txBody>
      </p:sp>
      <p:pic>
        <p:nvPicPr>
          <p:cNvPr id="7" name="그림 6" descr="텍스트, 폰트, 스크린샷, 문서이(가) 표시된 사진&#10;&#10;자동 생성된 설명">
            <a:extLst>
              <a:ext uri="{FF2B5EF4-FFF2-40B4-BE49-F238E27FC236}">
                <a16:creationId xmlns:a16="http://schemas.microsoft.com/office/drawing/2014/main" id="{C8039CF4-0C94-0DD5-76B9-78EB0481D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3910518"/>
            <a:ext cx="2767268" cy="240095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A720407-71B6-0606-657F-E76F5F2388DB}"/>
              </a:ext>
            </a:extLst>
          </p:cNvPr>
          <p:cNvSpPr txBox="1">
            <a:spLocks/>
          </p:cNvSpPr>
          <p:nvPr/>
        </p:nvSpPr>
        <p:spPr>
          <a:xfrm>
            <a:off x="4386916" y="1990454"/>
            <a:ext cx="294450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2. 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확인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 </a:t>
            </a:r>
            <a:r>
              <a:rPr lang="ko-KR" altLang="en-US" sz="1500" dirty="0"/>
              <a:t>배터리용량 변수의 </a:t>
            </a:r>
            <a:r>
              <a:rPr lang="ko-KR" altLang="en-US" sz="1500" dirty="0" err="1"/>
              <a:t>결측치가</a:t>
            </a:r>
            <a:r>
              <a:rPr lang="ko-KR" altLang="en-US" sz="1500" dirty="0"/>
              <a:t> </a:t>
            </a:r>
            <a:r>
              <a:rPr lang="en-US" altLang="ko-KR" sz="1500" dirty="0"/>
              <a:t>2711</a:t>
            </a:r>
            <a:r>
              <a:rPr lang="ko-KR" altLang="en-US" sz="1500" dirty="0"/>
              <a:t>개 존재</a:t>
            </a:r>
            <a:r>
              <a:rPr lang="en-US" altLang="ko-KR" sz="1500" dirty="0"/>
              <a:t>. 7497 </a:t>
            </a:r>
            <a:r>
              <a:rPr lang="ko-KR" altLang="en-US" sz="1500" dirty="0"/>
              <a:t>행 중 상당 수의 행에 </a:t>
            </a:r>
            <a:r>
              <a:rPr lang="ko-KR" altLang="en-US" sz="1500" dirty="0" err="1"/>
              <a:t>결측치가</a:t>
            </a:r>
            <a:r>
              <a:rPr lang="ko-KR" altLang="en-US" sz="1500" dirty="0"/>
              <a:t> 존재함으로 제거 대신 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보완이 필요</a:t>
            </a:r>
            <a:r>
              <a:rPr lang="en-US" altLang="ko-KR" sz="1500" dirty="0"/>
              <a:t>. </a:t>
            </a:r>
            <a:endParaRPr lang="ko-KR" altLang="en-US" sz="1500" dirty="0"/>
          </a:p>
        </p:txBody>
      </p:sp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BFE62FC-980E-26AF-679C-BDE008205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4056435"/>
            <a:ext cx="1897544" cy="235135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D254D5E-9D8C-BBBE-CDE2-7AF0003BD97F}"/>
              </a:ext>
            </a:extLst>
          </p:cNvPr>
          <p:cNvSpPr txBox="1">
            <a:spLocks/>
          </p:cNvSpPr>
          <p:nvPr/>
        </p:nvSpPr>
        <p:spPr>
          <a:xfrm>
            <a:off x="8333114" y="1977480"/>
            <a:ext cx="294450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3. </a:t>
            </a:r>
            <a:r>
              <a:rPr lang="ko-KR" altLang="en-US" sz="1500" dirty="0"/>
              <a:t>기초 통계량 분석</a:t>
            </a:r>
            <a:endParaRPr lang="en-US" altLang="ko-KR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500" dirty="0"/>
              <a:t>  </a:t>
            </a:r>
            <a:r>
              <a:rPr lang="ko-KR" altLang="en-US" sz="1500" dirty="0"/>
              <a:t>주행거리 변수의 범위가 다른 연속형 변수에 비해 넓지만 </a:t>
            </a:r>
            <a:r>
              <a:rPr lang="en-US" altLang="ko-KR" sz="1500" dirty="0" err="1"/>
              <a:t>xgboost</a:t>
            </a:r>
            <a:r>
              <a:rPr lang="en-US" altLang="ko-KR" sz="1500" dirty="0"/>
              <a:t> </a:t>
            </a:r>
            <a:r>
              <a:rPr lang="ko-KR" altLang="en-US" sz="1500" dirty="0"/>
              <a:t>특성상 데이터 표준화는 불필요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13" name="그림 12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58268296-7D48-C98A-306A-69F92C6FE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943" y="4270118"/>
            <a:ext cx="3546522" cy="1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4DA61F0-56B5-0EBF-5C3D-9F647E0AC6F5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91FF80D-578D-578D-CB4D-6C096C0A2915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</a:rPr>
              <a:t>Missing value processing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9125"/>
            <a:ext cx="112649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latin typeface="+mn-ea"/>
              </a:rPr>
              <a:t>자체 </a:t>
            </a:r>
            <a:r>
              <a:rPr lang="ko-KR" altLang="en-US" sz="1500" dirty="0" err="1">
                <a:latin typeface="+mn-ea"/>
              </a:rPr>
              <a:t>결측치</a:t>
            </a:r>
            <a:r>
              <a:rPr lang="ko-KR" altLang="en-US" sz="1500" dirty="0">
                <a:latin typeface="+mn-ea"/>
              </a:rPr>
              <a:t> 처리 </a:t>
            </a:r>
            <a:endParaRPr lang="en-US" altLang="ko-KR" sz="15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+mn-ea"/>
              </a:rPr>
              <a:t>   </a:t>
            </a:r>
            <a:r>
              <a:rPr lang="en-US" altLang="ko-KR" sz="1500" dirty="0" err="1">
                <a:latin typeface="+mn-ea"/>
              </a:rPr>
              <a:t>xgboost</a:t>
            </a:r>
            <a:r>
              <a:rPr lang="ko-KR" altLang="en-US" sz="1500" dirty="0">
                <a:latin typeface="+mn-ea"/>
              </a:rPr>
              <a:t>에 내장되어 있는 트리 모형 </a:t>
            </a:r>
            <a:r>
              <a:rPr lang="ko-KR" altLang="en-US" sz="1500" dirty="0" err="1">
                <a:latin typeface="+mn-ea"/>
              </a:rPr>
              <a:t>결측치</a:t>
            </a:r>
            <a:r>
              <a:rPr lang="ko-KR" altLang="en-US" sz="1500" dirty="0">
                <a:latin typeface="+mn-ea"/>
              </a:rPr>
              <a:t> 처리 방식을 사용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성능이 우수해서 기본</a:t>
            </a:r>
            <a:r>
              <a:rPr lang="en-US" altLang="ko-KR" sz="1500" dirty="0">
                <a:latin typeface="+mn-ea"/>
              </a:rPr>
              <a:t>(mean, median..)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결측치</a:t>
            </a:r>
            <a:r>
              <a:rPr lang="ko-KR" altLang="en-US" sz="1500" dirty="0">
                <a:latin typeface="+mn-ea"/>
              </a:rPr>
              <a:t> 처리에 비해 성능이 좋음</a:t>
            </a:r>
            <a:r>
              <a:rPr lang="en-US" altLang="ko-KR" sz="1500" dirty="0">
                <a:latin typeface="+mn-ea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ko-KR" altLang="en-US" sz="1500" dirty="0">
                <a:latin typeface="+mj-ea"/>
                <a:ea typeface="+mj-ea"/>
              </a:rPr>
              <a:t>상관관계를 이용한 </a:t>
            </a:r>
            <a:r>
              <a:rPr lang="ko-KR" altLang="en-US" sz="1500" dirty="0" err="1">
                <a:latin typeface="+mj-ea"/>
                <a:ea typeface="+mj-ea"/>
              </a:rPr>
              <a:t>결측치</a:t>
            </a:r>
            <a:r>
              <a:rPr lang="ko-KR" altLang="en-US" sz="1500" dirty="0">
                <a:latin typeface="+mj-ea"/>
                <a:ea typeface="+mj-ea"/>
              </a:rPr>
              <a:t> 처리</a:t>
            </a:r>
            <a:endParaRPr lang="en-US" altLang="ko-KR" sz="15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/>
              <a:t>  </a:t>
            </a:r>
            <a:r>
              <a:rPr lang="ko-KR" altLang="en-US" sz="1500" dirty="0"/>
              <a:t>배터리용량 변수와 관련이 높은 변수에 따라 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보완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/>
              <a:t>  </a:t>
            </a:r>
            <a:r>
              <a:rPr lang="ko-KR" altLang="en-US" sz="1500" dirty="0"/>
              <a:t>가장 연관성이 높은 차량상태 변수의 범주에 따라 각각 평균값으로 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보완</a:t>
            </a:r>
            <a:r>
              <a:rPr lang="en-US" altLang="ko-KR" sz="15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                                                               </a:t>
            </a:r>
            <a:r>
              <a:rPr lang="ko-KR" altLang="en-US" sz="1500" dirty="0" err="1"/>
              <a:t>산점도에</a:t>
            </a:r>
            <a:r>
              <a:rPr lang="ko-KR" altLang="en-US" sz="1500" dirty="0"/>
              <a:t> 따르면 </a:t>
            </a:r>
            <a:r>
              <a:rPr lang="en-US" altLang="ko-KR" sz="1500" dirty="0"/>
              <a:t>brand new</a:t>
            </a:r>
            <a:r>
              <a:rPr lang="ko-KR" altLang="en-US" sz="1500" dirty="0"/>
              <a:t>가 다른 상태보다 배터리용량이 월등히 높은 것으로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                                                           </a:t>
            </a:r>
            <a:r>
              <a:rPr lang="ko-KR" altLang="en-US" sz="1500" dirty="0"/>
              <a:t>판명</a:t>
            </a:r>
            <a:r>
              <a:rPr lang="en-US" altLang="ko-KR" sz="1500" dirty="0"/>
              <a:t>, </a:t>
            </a:r>
            <a:r>
              <a:rPr lang="ko-KR" altLang="en-US" sz="1500" dirty="0"/>
              <a:t>따라서 차량상태가 </a:t>
            </a:r>
            <a:r>
              <a:rPr lang="en-US" altLang="ko-KR" sz="1500" dirty="0"/>
              <a:t>brand new</a:t>
            </a:r>
            <a:r>
              <a:rPr lang="ko-KR" altLang="en-US" sz="1500" dirty="0"/>
              <a:t>인 배터리용량 </a:t>
            </a:r>
            <a:r>
              <a:rPr lang="ko-KR" altLang="en-US" sz="1500" dirty="0" err="1"/>
              <a:t>결측값은</a:t>
            </a:r>
            <a:r>
              <a:rPr lang="ko-KR" altLang="en-US" sz="1500" dirty="0"/>
              <a:t> </a:t>
            </a:r>
            <a:r>
              <a:rPr lang="en-US" altLang="ko-KR" sz="1500" dirty="0"/>
              <a:t>brand new </a:t>
            </a:r>
            <a:r>
              <a:rPr lang="ko-KR" altLang="en-US" sz="1500" dirty="0"/>
              <a:t>상태인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                                                           </a:t>
            </a:r>
            <a:r>
              <a:rPr lang="ko-KR" altLang="en-US" sz="1500" dirty="0"/>
              <a:t>배터리용량의 평균이나 중앙값으로 보완</a:t>
            </a:r>
            <a:r>
              <a:rPr lang="en-US" altLang="ko-KR" sz="1500" dirty="0"/>
              <a:t>, </a:t>
            </a:r>
            <a:r>
              <a:rPr lang="ko-KR" altLang="en-US" sz="1500" dirty="0"/>
              <a:t>다른 </a:t>
            </a:r>
            <a:r>
              <a:rPr lang="ko-KR" altLang="en-US" sz="1500" dirty="0" err="1"/>
              <a:t>결측값들은</a:t>
            </a:r>
            <a:r>
              <a:rPr lang="ko-KR" altLang="en-US" sz="1500" dirty="0"/>
              <a:t> 나머지 상태를 보유한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                                                               </a:t>
            </a:r>
            <a:r>
              <a:rPr lang="ko-KR" altLang="en-US" sz="1500" dirty="0"/>
              <a:t>배터리용량의 평균이나 중앙값으로 보완하는 것을 고려해볼 수 있음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pic>
        <p:nvPicPr>
          <p:cNvPr id="7" name="그림 6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D87175EB-9B16-1322-35CC-785DBA271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8" y="4443718"/>
            <a:ext cx="4019757" cy="21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6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DFFE8038-F720-4737-2654-3555BA1EB10E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74EE7F7-E587-DB66-813C-1306D2C1EBB4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" y="314325"/>
            <a:ext cx="12110977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</a:rPr>
              <a:t>Outlier processing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23" y="2143124"/>
            <a:ext cx="11437877" cy="471487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  <p:pic>
        <p:nvPicPr>
          <p:cNvPr id="7" name="그림 6" descr="도표, 텍스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B5E1B34-928A-7ED8-400E-7D803208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87" y="1951851"/>
            <a:ext cx="5685013" cy="1905165"/>
          </a:xfrm>
          <a:prstGeom prst="rect">
            <a:avLst/>
          </a:prstGeom>
        </p:spPr>
      </p:pic>
      <p:pic>
        <p:nvPicPr>
          <p:cNvPr id="9" name="그림 8" descr="도표, 평면도, 라인, 직사각형이(가) 표시된 사진&#10;&#10;자동 생성된 설명">
            <a:extLst>
              <a:ext uri="{FF2B5EF4-FFF2-40B4-BE49-F238E27FC236}">
                <a16:creationId xmlns:a16="http://schemas.microsoft.com/office/drawing/2014/main" id="{E3D63C9F-C763-B8F7-18A6-C1450AEB2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191" y="1955259"/>
            <a:ext cx="5624048" cy="1882303"/>
          </a:xfrm>
          <a:prstGeom prst="rect">
            <a:avLst/>
          </a:prstGeom>
        </p:spPr>
      </p:pic>
      <p:pic>
        <p:nvPicPr>
          <p:cNvPr id="11" name="그림 10" descr="텍스트, 라인, 폰트, 도표이(가) 표시된 사진&#10;&#10;자동 생성된 설명">
            <a:extLst>
              <a:ext uri="{FF2B5EF4-FFF2-40B4-BE49-F238E27FC236}">
                <a16:creationId xmlns:a16="http://schemas.microsoft.com/office/drawing/2014/main" id="{CC92371F-7740-6A6A-D02D-123A74017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6" y="4178026"/>
            <a:ext cx="5745978" cy="1969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9028C-A788-374B-3E66-2D3970043AB9}"/>
              </a:ext>
            </a:extLst>
          </p:cNvPr>
          <p:cNvSpPr txBox="1"/>
          <p:nvPr/>
        </p:nvSpPr>
        <p:spPr>
          <a:xfrm>
            <a:off x="6381345" y="4051562"/>
            <a:ext cx="536615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-</a:t>
            </a:r>
            <a:r>
              <a:rPr lang="ko-KR" altLang="en-US" sz="1500" dirty="0" err="1"/>
              <a:t>범주형변수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r>
              <a:rPr lang="en-US" altLang="ko-KR" sz="1500" dirty="0"/>
              <a:t> boxplot</a:t>
            </a:r>
            <a:r>
              <a:rPr lang="ko-KR" altLang="en-US" sz="1500" dirty="0"/>
              <a:t>을 이용해서 가격과 비교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</a:t>
            </a:r>
            <a:r>
              <a:rPr lang="ko-KR" altLang="en-US" sz="1500" dirty="0"/>
              <a:t>변수 중 특정 </a:t>
            </a:r>
            <a:r>
              <a:rPr lang="ko-KR" altLang="en-US" sz="1500" dirty="0" err="1"/>
              <a:t>클래스들에서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이상값</a:t>
            </a:r>
            <a:r>
              <a:rPr lang="ko-KR" altLang="en-US" sz="1500" dirty="0"/>
              <a:t> 발견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-</a:t>
            </a:r>
            <a:r>
              <a:rPr lang="ko-KR" altLang="en-US" sz="1500" dirty="0" err="1"/>
              <a:t>연속형변수</a:t>
            </a:r>
            <a:endParaRPr lang="en-US" altLang="ko-KR" sz="1500" dirty="0"/>
          </a:p>
          <a:p>
            <a:r>
              <a:rPr lang="en-US" altLang="ko-KR" sz="1500" dirty="0"/>
              <a:t> scatterplot</a:t>
            </a:r>
            <a:r>
              <a:rPr lang="ko-KR" altLang="en-US" sz="1500" dirty="0"/>
              <a:t>을 이용해서 가격과 비교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 </a:t>
            </a:r>
            <a:r>
              <a:rPr lang="ko-KR" altLang="en-US" sz="1500" dirty="0"/>
              <a:t>특정 패턴이 없는 비선형 관계 패턴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=&gt; </a:t>
            </a:r>
            <a:r>
              <a:rPr lang="en-US" altLang="ko-KR" sz="1500" dirty="0" err="1"/>
              <a:t>xgboost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이상값에</a:t>
            </a:r>
            <a:r>
              <a:rPr lang="ko-KR" altLang="en-US" sz="1500" dirty="0"/>
              <a:t> 강하지만 특정 극단 </a:t>
            </a:r>
            <a:r>
              <a:rPr lang="ko-KR" altLang="en-US" sz="1500" dirty="0" err="1"/>
              <a:t>이상값은</a:t>
            </a:r>
            <a:r>
              <a:rPr lang="ko-KR" altLang="en-US" sz="1500" dirty="0"/>
              <a:t> 보정      할 필요는 있음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1986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10ABFF88-F5A4-D044-6786-A62193E31121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99571E40-E980-7F81-B5AC-24E0A047853E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Data distribution check(1)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 descr="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E16244ED-6F3A-C39E-8674-FC4A0642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0" y="1916349"/>
            <a:ext cx="11228588" cy="2109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0E64F9-1FEB-FD79-6AC8-AC0C9E770966}"/>
              </a:ext>
            </a:extLst>
          </p:cNvPr>
          <p:cNvSpPr txBox="1"/>
          <p:nvPr/>
        </p:nvSpPr>
        <p:spPr>
          <a:xfrm>
            <a:off x="971516" y="4083795"/>
            <a:ext cx="6528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가격 분포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정규성을 따르지 않으며 낮은 가격에 분포되어 있는 것을 확인할 수 있음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왼쪽에 값이 모여져 있음으로 제곱수</a:t>
            </a:r>
            <a:r>
              <a:rPr lang="en-US" altLang="ko-KR" sz="1200" dirty="0"/>
              <a:t>, </a:t>
            </a:r>
            <a:r>
              <a:rPr lang="ko-KR" altLang="en-US" sz="1200" dirty="0"/>
              <a:t>역수 변환을 고려할 수 있음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배터리용량 분포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정규성을 따르지 않으며 </a:t>
            </a:r>
            <a:r>
              <a:rPr lang="en-US" altLang="ko-KR" sz="1200" dirty="0"/>
              <a:t>80~90</a:t>
            </a:r>
            <a:r>
              <a:rPr lang="ko-KR" altLang="en-US" sz="1200" dirty="0"/>
              <a:t>값을 기준으로 분포가 나누어져 있음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대략 </a:t>
            </a:r>
            <a:r>
              <a:rPr lang="en-US" altLang="ko-KR" sz="1200" dirty="0"/>
              <a:t>85</a:t>
            </a:r>
            <a:r>
              <a:rPr lang="ko-KR" altLang="en-US" sz="1200" dirty="0"/>
              <a:t>를 기준으로 모델을 나누어 </a:t>
            </a:r>
            <a:r>
              <a:rPr lang="ko-KR" altLang="en-US" sz="1200" dirty="0" err="1"/>
              <a:t>예측값을</a:t>
            </a:r>
            <a:r>
              <a:rPr lang="ko-KR" altLang="en-US" sz="1200" dirty="0"/>
              <a:t> 측정하는 방법을 고려할 방법이 있음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배터리용량과 가격과의 상관관계가 변수 중 가장 높음으로 모델을 나누는 것이 의미가 있음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주행거리 분포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정규성을 따르지 않으며 낮은 주행거리에 분포되어 있는 것을 확인할 수 있음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왼쪽에 값이 모여져 있음으로 제곱수</a:t>
            </a:r>
            <a:r>
              <a:rPr lang="en-US" altLang="ko-KR" sz="1200" dirty="0"/>
              <a:t>, </a:t>
            </a:r>
            <a:r>
              <a:rPr lang="ko-KR" altLang="en-US" sz="1200" dirty="0"/>
              <a:t>역수 변환을 고려할 수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87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1923C0E5-78BD-56D7-916A-C766ADD24F13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7324A02C-9D63-AEA3-EA85-F009298C59AA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Data distribution check(2)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pic>
        <p:nvPicPr>
          <p:cNvPr id="9" name="내용 개체 틀 8" descr="스크린샷, 텍스트, 도표, 그래프이(가) 표시된 사진&#10;&#10;자동 생성된 설명">
            <a:extLst>
              <a:ext uri="{FF2B5EF4-FFF2-40B4-BE49-F238E27FC236}">
                <a16:creationId xmlns:a16="http://schemas.microsoft.com/office/drawing/2014/main" id="{D56B7436-0A7D-9513-0DF2-BC3312CA5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83" y="2079044"/>
            <a:ext cx="4866208" cy="1605997"/>
          </a:xfrm>
        </p:spPr>
      </p:pic>
      <p:pic>
        <p:nvPicPr>
          <p:cNvPr id="11" name="그림 10" descr="텍스트, 스크린샷, 폰트, 그래프이(가) 표시된 사진&#10;&#10;자동 생성된 설명">
            <a:extLst>
              <a:ext uri="{FF2B5EF4-FFF2-40B4-BE49-F238E27FC236}">
                <a16:creationId xmlns:a16="http://schemas.microsoft.com/office/drawing/2014/main" id="{9D9DFB9D-2D92-BBDB-E6A7-E5155B971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584" y="2101170"/>
            <a:ext cx="1695519" cy="15964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8B4FD2-98F0-E2E6-BC79-205FC65B772F}"/>
              </a:ext>
            </a:extLst>
          </p:cNvPr>
          <p:cNvSpPr txBox="1"/>
          <p:nvPr/>
        </p:nvSpPr>
        <p:spPr>
          <a:xfrm>
            <a:off x="437745" y="3910519"/>
            <a:ext cx="989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구동방식</a:t>
            </a:r>
            <a:r>
              <a:rPr lang="en-US" altLang="ko-KR" dirty="0"/>
              <a:t>, </a:t>
            </a:r>
            <a:r>
              <a:rPr lang="ko-KR" altLang="en-US" dirty="0"/>
              <a:t>사고이력</a:t>
            </a:r>
            <a:r>
              <a:rPr lang="en-US" altLang="ko-KR" dirty="0"/>
              <a:t>, </a:t>
            </a:r>
            <a:r>
              <a:rPr lang="ko-KR" altLang="en-US" dirty="0"/>
              <a:t>연식</a:t>
            </a:r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의 빈도에서 특정 범주에서 높은 빈도를 나타내고 있다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빈도 차이가 많은 변수들은 데이터 불균형처리를 해줄 필요가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" name="그림 15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077B1CF6-5399-9903-2264-6C06A0AA4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" y="2094224"/>
            <a:ext cx="4769301" cy="160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9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407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</vt:lpstr>
      <vt:lpstr>Office 테마</vt:lpstr>
      <vt:lpstr>전기차 가격 예측 EDA of xgboost </vt:lpstr>
      <vt:lpstr>Table of Contents</vt:lpstr>
      <vt:lpstr>Missing value check and basic statistical analysis</vt:lpstr>
      <vt:lpstr>Missing value processing</vt:lpstr>
      <vt:lpstr>Outlier processing</vt:lpstr>
      <vt:lpstr>Data distribution check(1)</vt:lpstr>
      <vt:lpstr>Data distribution check(2)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이상훈</dc:creator>
  <cp:lastModifiedBy>이상훈</cp:lastModifiedBy>
  <cp:revision>4</cp:revision>
  <dcterms:created xsi:type="dcterms:W3CDTF">2024-10-04T05:42:47Z</dcterms:created>
  <dcterms:modified xsi:type="dcterms:W3CDTF">2025-02-03T04:50:23Z</dcterms:modified>
</cp:coreProperties>
</file>