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67" r:id="rId4"/>
    <p:sldId id="257" r:id="rId5"/>
    <p:sldId id="258" r:id="rId6"/>
    <p:sldId id="275" r:id="rId7"/>
    <p:sldId id="276" r:id="rId8"/>
    <p:sldId id="277" r:id="rId9"/>
    <p:sldId id="278" r:id="rId10"/>
    <p:sldId id="259" r:id="rId11"/>
    <p:sldId id="260" r:id="rId12"/>
    <p:sldId id="261" r:id="rId13"/>
    <p:sldId id="262" r:id="rId14"/>
    <p:sldId id="264" r:id="rId15"/>
    <p:sldId id="266" r:id="rId16"/>
    <p:sldId id="268" r:id="rId17"/>
    <p:sldId id="269" r:id="rId18"/>
    <p:sldId id="279" r:id="rId19"/>
    <p:sldId id="283" r:id="rId20"/>
    <p:sldId id="280" r:id="rId21"/>
    <p:sldId id="271" r:id="rId22"/>
    <p:sldId id="281" r:id="rId23"/>
    <p:sldId id="272" r:id="rId24"/>
    <p:sldId id="273" r:id="rId25"/>
    <p:sldId id="274" r:id="rId26"/>
    <p:sldId id="28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076E25-50DE-445B-8E3E-08559025D2E7}">
          <p14:sldIdLst>
            <p14:sldId id="256"/>
            <p14:sldId id="263"/>
            <p14:sldId id="267"/>
          </p14:sldIdLst>
        </p14:section>
        <p14:section name="观察者模式" id="{B4950038-C54F-4637-9BC2-38507A1C61C4}">
          <p14:sldIdLst>
            <p14:sldId id="257"/>
            <p14:sldId id="258"/>
            <p14:sldId id="275"/>
            <p14:sldId id="276"/>
            <p14:sldId id="277"/>
            <p14:sldId id="278"/>
            <p14:sldId id="259"/>
            <p14:sldId id="260"/>
            <p14:sldId id="261"/>
            <p14:sldId id="262"/>
            <p14:sldId id="264"/>
          </p14:sldIdLst>
        </p14:section>
        <p14:section name="命令模式" id="{A617706C-A054-4E1F-B139-31E73E8636A1}">
          <p14:sldIdLst>
            <p14:sldId id="266"/>
            <p14:sldId id="268"/>
            <p14:sldId id="269"/>
            <p14:sldId id="279"/>
            <p14:sldId id="283"/>
            <p14:sldId id="280"/>
            <p14:sldId id="271"/>
            <p14:sldId id="281"/>
            <p14:sldId id="272"/>
            <p14:sldId id="273"/>
            <p14:sldId id="274"/>
          </p14:sldIdLst>
        </p14:section>
        <p14:section name="example" id="{DA4BE1F4-8A3A-400A-B98B-F52E714EB84F}">
          <p14:sldIdLst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746" autoAdjust="0"/>
  </p:normalViewPr>
  <p:slideViewPr>
    <p:cSldViewPr>
      <p:cViewPr varScale="1">
        <p:scale>
          <a:sx n="86" d="100"/>
          <a:sy n="86" d="100"/>
        </p:scale>
        <p:origin x="-109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7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</a:t>
            </a:r>
            <a:r>
              <a:rPr lang="zh-CN" altLang="en-US" dirty="0" smtClean="0"/>
              <a:t>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r>
              <a:rPr lang="zh-CN" altLang="en-US" dirty="0" smtClean="0"/>
              <a:t>对</a:t>
            </a:r>
            <a:r>
              <a:rPr lang="zh-CN" altLang="en-US" dirty="0"/>
              <a:t>一个对象的改变需要同时改变其它对象</a:t>
            </a:r>
            <a:r>
              <a:rPr lang="en-US" altLang="zh-CN" dirty="0"/>
              <a:t>, </a:t>
            </a:r>
            <a:r>
              <a:rPr lang="zh-CN" altLang="en-US" dirty="0"/>
              <a:t>而不知道具体有多少对象有待改变。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r>
              <a:rPr lang="zh-CN" altLang="en-US" sz="700" dirty="0"/>
              <a:t>        </a:t>
            </a:r>
            <a:r>
              <a:rPr lang="zh-CN" altLang="en-US" dirty="0"/>
              <a:t>当一个对象必须通知其它对象，而它又不能假定其它对象是谁。换言之</a:t>
            </a:r>
            <a:r>
              <a:rPr lang="en-US" altLang="zh-CN" dirty="0"/>
              <a:t>, </a:t>
            </a:r>
            <a:r>
              <a:rPr lang="zh-CN" altLang="en-US" dirty="0"/>
              <a:t>你不希望这些对象是紧密耦合的。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7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推与拉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观察者模式在关于目标角色、观察者角色通信的具体实现中，有两个版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推</a:t>
            </a:r>
            <a:r>
              <a:rPr lang="en-US" altLang="zh-CN" dirty="0" smtClean="0"/>
              <a:t>:</a:t>
            </a:r>
            <a:r>
              <a:rPr lang="zh-CN" altLang="en-US" dirty="0"/>
              <a:t>通过一个参数将变化的细节传递到观察者角色中去。这就是“推模式”</a:t>
            </a:r>
            <a:r>
              <a:rPr lang="en-US" altLang="zh-CN" dirty="0"/>
              <a:t>——</a:t>
            </a:r>
            <a:r>
              <a:rPr lang="zh-CN" altLang="en-US" dirty="0"/>
              <a:t>管你要不要，先给</a:t>
            </a:r>
            <a:r>
              <a:rPr lang="zh-CN" altLang="en-US" dirty="0" smtClean="0"/>
              <a:t>你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36576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拉</a:t>
            </a:r>
            <a:r>
              <a:rPr lang="en-US" altLang="zh-CN" dirty="0" smtClean="0"/>
              <a:t>:</a:t>
            </a:r>
            <a:r>
              <a:rPr lang="zh-CN" altLang="en-US" dirty="0"/>
              <a:t>一种情况便是目标角色在发生变化后，仅仅告诉观察者角色“我变化了”；观察者角色如果想要知道具体的变化细节，则就要自己从目标角色的接口中得到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63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、观察者模式在被观察者和观察者之间建立一个抽象的耦合。被观察者角色所知道的只是一个具体观察者列表，每一个具体观察者都符合一个抽象观察者的接口。被观察者并不认识任何一个具体观察者，它只知道它们都有一个共同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第二、观察者模式支持广播通讯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果在被观察者之间有循环依赖的话，被观察者会触发它们之间进行循环调用，导致系统崩溃。在使用观察者模式是要特别注意这一点。</a:t>
            </a:r>
          </a:p>
        </p:txBody>
      </p:sp>
    </p:spTree>
    <p:extLst>
      <p:ext uri="{BB962C8B-B14F-4D97-AF65-F5344CB8AC3E}">
        <p14:creationId xmlns:p14="http://schemas.microsoft.com/office/powerpoint/2010/main" val="350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用处</a:t>
            </a:r>
            <a:r>
              <a:rPr lang="en-US" altLang="zh-CN" dirty="0"/>
              <a:t>:</a:t>
            </a:r>
            <a:r>
              <a:rPr lang="zh-CN" altLang="en-US" dirty="0"/>
              <a:t>一个软件系统常常要求在某一个对象状态发生变化的时候</a:t>
            </a:r>
            <a:r>
              <a:rPr lang="en-US" altLang="zh-CN" dirty="0"/>
              <a:t>,</a:t>
            </a:r>
            <a:r>
              <a:rPr lang="zh-CN" altLang="en-US" dirty="0"/>
              <a:t>某些其他的对象作出相应的改变</a:t>
            </a:r>
            <a:r>
              <a:rPr lang="en-US" altLang="zh-CN" dirty="0"/>
              <a:t>.</a:t>
            </a:r>
            <a:r>
              <a:rPr lang="zh-CN" altLang="en-US" dirty="0"/>
              <a:t>为了减少对象之间的耦合有利于系统的复</a:t>
            </a:r>
            <a:r>
              <a:rPr lang="zh-CN" altLang="en-US" dirty="0" smtClean="0"/>
              <a:t>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1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7467600" cy="1143000"/>
          </a:xfrm>
        </p:spPr>
        <p:txBody>
          <a:bodyPr/>
          <a:lstStyle/>
          <a:p>
            <a:r>
              <a:rPr lang="zh-CN" altLang="en-US" dirty="0"/>
              <a:t>命令模式</a:t>
            </a:r>
          </a:p>
        </p:txBody>
      </p:sp>
    </p:spTree>
    <p:extLst>
      <p:ext uri="{BB962C8B-B14F-4D97-AF65-F5344CB8AC3E}">
        <p14:creationId xmlns:p14="http://schemas.microsoft.com/office/powerpoint/2010/main" val="28617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命令模式：将请求封装成对象，以便使用不同的请求、日志、队列等来参数化其他对象。命令模式也支持撤销操作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4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客户（</a:t>
            </a:r>
            <a:r>
              <a:rPr lang="en-US" altLang="zh-CN" dirty="0"/>
              <a:t>Client</a:t>
            </a:r>
            <a:r>
              <a:rPr lang="zh-CN" altLang="en-US" dirty="0"/>
              <a:t>）角色：创建了一个具体命令</a:t>
            </a:r>
            <a:r>
              <a:rPr lang="en-US" altLang="zh-CN" dirty="0"/>
              <a:t>(</a:t>
            </a:r>
            <a:r>
              <a:rPr lang="en-US" altLang="zh-CN" dirty="0" err="1"/>
              <a:t>ConcreteCommand</a:t>
            </a:r>
            <a:r>
              <a:rPr lang="en-US" altLang="zh-CN" dirty="0"/>
              <a:t>)</a:t>
            </a:r>
            <a:r>
              <a:rPr lang="zh-CN" altLang="en-US" dirty="0"/>
              <a:t>对象并确定其接收者。 </a:t>
            </a:r>
          </a:p>
          <a:p>
            <a:r>
              <a:rPr lang="zh-CN" altLang="en-US" dirty="0"/>
              <a:t>命令（</a:t>
            </a:r>
            <a:r>
              <a:rPr lang="en-US" altLang="zh-CN" dirty="0"/>
              <a:t>Command</a:t>
            </a:r>
            <a:r>
              <a:rPr lang="zh-CN" altLang="en-US" dirty="0"/>
              <a:t>）角色：声明了一个给所有具体命令类的抽象接口。这是一个抽象角色。 </a:t>
            </a:r>
          </a:p>
          <a:p>
            <a:r>
              <a:rPr lang="zh-CN" altLang="en-US" dirty="0"/>
              <a:t>具体命令（</a:t>
            </a:r>
            <a:r>
              <a:rPr lang="en-US" altLang="zh-CN" dirty="0" err="1"/>
              <a:t>ConcreteCommand</a:t>
            </a:r>
            <a:r>
              <a:rPr lang="zh-CN" altLang="en-US" dirty="0"/>
              <a:t>）角色：定义一个接受者和行为之间的弱耦合；实现</a:t>
            </a:r>
            <a:r>
              <a:rPr lang="en-US" altLang="zh-CN" dirty="0"/>
              <a:t>Execute()</a:t>
            </a:r>
            <a:r>
              <a:rPr lang="zh-CN" altLang="en-US" dirty="0"/>
              <a:t>方法，负责调用接收考的相应操作。</a:t>
            </a:r>
            <a:r>
              <a:rPr lang="en-US" altLang="zh-CN" dirty="0"/>
              <a:t>Execute()</a:t>
            </a:r>
            <a:r>
              <a:rPr lang="zh-CN" altLang="en-US" dirty="0"/>
              <a:t>方法通常叫做执方法。 </a:t>
            </a:r>
          </a:p>
          <a:p>
            <a:r>
              <a:rPr lang="zh-CN" altLang="en-US" dirty="0"/>
              <a:t>请求者（</a:t>
            </a:r>
            <a:r>
              <a:rPr lang="en-US" altLang="zh-CN" dirty="0"/>
              <a:t>Invoker</a:t>
            </a:r>
            <a:r>
              <a:rPr lang="zh-CN" altLang="en-US" dirty="0"/>
              <a:t>）角色：负责调用命令对象执行请求，相关的方法叫做行动方法。 </a:t>
            </a:r>
          </a:p>
          <a:p>
            <a:r>
              <a:rPr lang="zh-CN" altLang="en-US" dirty="0"/>
              <a:t>接收者（</a:t>
            </a:r>
            <a:r>
              <a:rPr lang="en-US" altLang="zh-CN" dirty="0"/>
              <a:t>Receiver</a:t>
            </a:r>
            <a:r>
              <a:rPr lang="zh-CN" altLang="en-US" dirty="0"/>
              <a:t>）角色：负责具体实施和执行一个请求。任何一个类都可以成为接收者，实施和执行请求的方法叫做行动方法。 </a:t>
            </a:r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6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电灯遥控器 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zh-CN" altLang="en-US" dirty="0"/>
              <a:t>电灯</a:t>
            </a:r>
            <a:r>
              <a:rPr lang="zh-CN" altLang="en-US" dirty="0" smtClean="0"/>
              <a:t>是请求的接收者，</a:t>
            </a:r>
          </a:p>
          <a:p>
            <a:r>
              <a:rPr lang="zh-CN" altLang="en-US" dirty="0" smtClean="0"/>
              <a:t>遥控器是请求的发送者，</a:t>
            </a:r>
          </a:p>
          <a:p>
            <a:r>
              <a:rPr lang="zh-CN" altLang="en-US" dirty="0" smtClean="0"/>
              <a:t>遥控器上有一些按钮，不同的按钮对应电视机的不同操作。抽象命令角色由一个命令接口来扮演，</a:t>
            </a:r>
          </a:p>
          <a:p>
            <a:r>
              <a:rPr lang="zh-CN" altLang="en-US" dirty="0" smtClean="0"/>
              <a:t>有两个具体的命令类实现了抽象命令接口，这</a:t>
            </a:r>
            <a:r>
              <a:rPr lang="zh-CN" altLang="en-US" dirty="0"/>
              <a:t>两</a:t>
            </a:r>
            <a:r>
              <a:rPr lang="zh-CN" altLang="en-US" dirty="0" smtClean="0"/>
              <a:t>个具体命令类分别代表两种操作：打开</a:t>
            </a:r>
            <a:r>
              <a:rPr lang="zh-CN" altLang="en-US" dirty="0"/>
              <a:t>电灯</a:t>
            </a:r>
            <a:r>
              <a:rPr lang="zh-CN" altLang="en-US" dirty="0" smtClean="0"/>
              <a:t>、关闭电灯。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9" y="1767273"/>
            <a:ext cx="4176464" cy="1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8617709" cy="288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2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观察者模式</a:t>
            </a:r>
            <a:endParaRPr lang="en-US" altLang="zh-CN" dirty="0" smtClean="0"/>
          </a:p>
          <a:p>
            <a:r>
              <a:rPr lang="zh-CN" altLang="en-US" dirty="0"/>
              <a:t>命</a:t>
            </a:r>
            <a:r>
              <a:rPr lang="zh-CN" altLang="en-US" dirty="0" smtClean="0"/>
              <a:t>令模式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2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69715"/>
            <a:ext cx="8136904" cy="491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）系统需要将请求调用者和请求接收者解耦，使得调用者和接收者不直接交互。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）系统需要在不同的时间指定请求、将请求排队和执行请求。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）系统需要支持命令的撤销</a:t>
            </a:r>
            <a:r>
              <a:rPr lang="en-US" altLang="zh-CN" dirty="0"/>
              <a:t>(Undo)</a:t>
            </a:r>
            <a:r>
              <a:rPr lang="zh-CN" altLang="en-US" dirty="0"/>
              <a:t>操作和恢复</a:t>
            </a:r>
            <a:r>
              <a:rPr lang="en-US" altLang="zh-CN" dirty="0"/>
              <a:t>(Redo)</a:t>
            </a:r>
            <a:r>
              <a:rPr lang="zh-CN" altLang="en-US" dirty="0"/>
              <a:t>操作。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）系统需要将一组操作组合在一起，即支持宏命令。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7" y="535814"/>
            <a:ext cx="4608512" cy="328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140968"/>
            <a:ext cx="4824536" cy="34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降低系统的耦合度</a:t>
            </a:r>
            <a:r>
              <a:rPr lang="en-US" altLang="zh-CN" dirty="0"/>
              <a:t>:Command</a:t>
            </a:r>
            <a:r>
              <a:rPr lang="zh-CN" altLang="en-US" dirty="0"/>
              <a:t>模式将调用操作的对象与知道如何实现该操作的对象解</a:t>
            </a:r>
            <a:r>
              <a:rPr lang="zh-CN" altLang="en-US" dirty="0" smtClean="0"/>
              <a:t>耦</a:t>
            </a:r>
            <a:endParaRPr lang="en-US" altLang="zh-CN" dirty="0" smtClean="0"/>
          </a:p>
          <a:p>
            <a:r>
              <a:rPr lang="zh-CN" altLang="en-US" dirty="0"/>
              <a:t>组合命令</a:t>
            </a:r>
            <a:r>
              <a:rPr lang="en-US" altLang="zh-CN" dirty="0"/>
              <a:t>:</a:t>
            </a:r>
            <a:r>
              <a:rPr lang="zh-CN" altLang="en-US" dirty="0"/>
              <a:t>你可将多个命令装配成一个组合命令，即可以比较容易地设计一个命令队列和宏命令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增</a:t>
            </a:r>
            <a:r>
              <a:rPr lang="zh-CN" altLang="en-US" dirty="0"/>
              <a:t>加新的</a:t>
            </a:r>
            <a:r>
              <a:rPr lang="en-US" altLang="zh-CN" dirty="0"/>
              <a:t>Command</a:t>
            </a:r>
            <a:r>
              <a:rPr lang="zh-CN" altLang="en-US" dirty="0"/>
              <a:t>很容易，因为这无需改变已有的类</a:t>
            </a:r>
            <a:r>
              <a:rPr lang="zh-CN" altLang="en-US" dirty="0" smtClean="0"/>
              <a:t>。</a:t>
            </a:r>
            <a:r>
              <a:rPr lang="zh-CN" altLang="en-US" dirty="0"/>
              <a:t>不需要修改已有的代码。</a:t>
            </a:r>
          </a:p>
          <a:p>
            <a:r>
              <a:rPr lang="zh-CN" altLang="en-US" dirty="0" smtClean="0"/>
              <a:t>可</a:t>
            </a:r>
            <a:r>
              <a:rPr lang="zh-CN" altLang="en-US" dirty="0"/>
              <a:t>以方便地实现对请求的</a:t>
            </a:r>
            <a:r>
              <a:rPr lang="en-US" altLang="zh-CN" dirty="0"/>
              <a:t>Undo</a:t>
            </a:r>
            <a:r>
              <a:rPr lang="zh-CN" altLang="en-US" dirty="0"/>
              <a:t>和</a:t>
            </a:r>
            <a:r>
              <a:rPr lang="en-US" altLang="zh-CN" dirty="0"/>
              <a:t>Redo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0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导致某些系统有过多的具体命令类。因为针对每一个命令都需要设计一个具体命令类，因此某些系统可能需要大量具体命令类，这将影响命令模式的使用。</a:t>
            </a:r>
          </a:p>
        </p:txBody>
      </p:sp>
    </p:spTree>
    <p:extLst>
      <p:ext uri="{BB962C8B-B14F-4D97-AF65-F5344CB8AC3E}">
        <p14:creationId xmlns:p14="http://schemas.microsoft.com/office/powerpoint/2010/main" val="28802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1. </a:t>
            </a:r>
            <a:r>
              <a:rPr lang="zh-CN" altLang="en-US" dirty="0"/>
              <a:t>命令的发送者和命令执行者有不同的生命周期。命令发送了并不是立即执行。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命令需要进行各种管理逻辑。</a:t>
            </a:r>
          </a:p>
          <a:p>
            <a:r>
              <a:rPr lang="en-US" altLang="zh-CN" dirty="0"/>
              <a:t>3. </a:t>
            </a:r>
            <a:r>
              <a:rPr lang="zh-CN" altLang="en-US" dirty="0"/>
              <a:t>需要支持撤消</a:t>
            </a:r>
            <a:r>
              <a:rPr lang="en-US" altLang="zh-CN" dirty="0"/>
              <a:t>\</a:t>
            </a:r>
            <a:r>
              <a:rPr lang="zh-CN" altLang="en-US" dirty="0"/>
              <a:t>重做操作</a:t>
            </a:r>
          </a:p>
          <a:p>
            <a:pPr marL="3657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7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70995"/>
              </p:ext>
            </p:extLst>
          </p:nvPr>
        </p:nvGraphicFramePr>
        <p:xfrm>
          <a:off x="1259632" y="2996952"/>
          <a:ext cx="20701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包装程序外壳对象" showAsIcon="1" r:id="rId3" imgW="2070000" imgH="712440" progId="Package">
                  <p:embed/>
                </p:oleObj>
              </mc:Choice>
              <mc:Fallback>
                <p:oleObj name="包装程序外壳对象" showAsIcon="1" r:id="rId3" imgW="20700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996952"/>
                        <a:ext cx="2070100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57819"/>
              </p:ext>
            </p:extLst>
          </p:nvPr>
        </p:nvGraphicFramePr>
        <p:xfrm>
          <a:off x="5076056" y="3068960"/>
          <a:ext cx="13589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包装程序外壳对象" showAsIcon="1" r:id="rId5" imgW="1359000" imgH="712440" progId="Package">
                  <p:embed/>
                </p:oleObj>
              </mc:Choice>
              <mc:Fallback>
                <p:oleObj name="包装程序外壳对象" showAsIcon="1" r:id="rId5" imgW="13590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056" y="3068960"/>
                        <a:ext cx="1358900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2708920"/>
            <a:ext cx="554461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观察者模式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9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观察者（</a:t>
            </a:r>
            <a:r>
              <a:rPr lang="en-US" altLang="zh-CN" dirty="0"/>
              <a:t>Observer</a:t>
            </a:r>
            <a:r>
              <a:rPr lang="zh-CN" altLang="en-US" dirty="0"/>
              <a:t>）模式又名发布</a:t>
            </a:r>
            <a:r>
              <a:rPr lang="en-US" altLang="zh-CN" dirty="0"/>
              <a:t>-</a:t>
            </a:r>
            <a:r>
              <a:rPr lang="zh-CN" altLang="en-US" dirty="0"/>
              <a:t>订阅（</a:t>
            </a:r>
            <a:r>
              <a:rPr lang="en-US" altLang="zh-CN" dirty="0"/>
              <a:t>Publish/Subscribe</a:t>
            </a:r>
            <a:r>
              <a:rPr lang="zh-CN" altLang="en-US" dirty="0"/>
              <a:t>）模式。</a:t>
            </a:r>
            <a:r>
              <a:rPr lang="en-US" altLang="zh-CN" dirty="0"/>
              <a:t>GOF</a:t>
            </a:r>
            <a:r>
              <a:rPr lang="zh-CN" altLang="en-US" dirty="0"/>
              <a:t>给观察者模式如下定义：定义对象间的一种一对多的依赖关系，当一个对象的状态发生改变时，所有依赖于它的对象都得到通知并被自动更新。</a:t>
            </a:r>
          </a:p>
        </p:txBody>
      </p:sp>
    </p:spTree>
    <p:extLst>
      <p:ext uri="{BB962C8B-B14F-4D97-AF65-F5344CB8AC3E}">
        <p14:creationId xmlns:p14="http://schemas.microsoft.com/office/powerpoint/2010/main" val="34888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/>
              <a:t>1)</a:t>
            </a:r>
            <a:r>
              <a:rPr lang="zh-CN" altLang="en-US" sz="700" dirty="0"/>
              <a:t>        </a:t>
            </a:r>
            <a:r>
              <a:rPr lang="zh-CN" altLang="en-US" dirty="0"/>
              <a:t>抽象目标角色（</a:t>
            </a:r>
            <a:r>
              <a:rPr lang="en-US" altLang="zh-CN" dirty="0"/>
              <a:t>Subject</a:t>
            </a:r>
            <a:r>
              <a:rPr lang="zh-CN" altLang="en-US" dirty="0"/>
              <a:t>）：目标角色知道它的观察者，可以有任意多个观察者观察同一个目标。并且提供注册和删除观察者对象的接口。目标角色往往由抽象类或者接口来实现。</a:t>
            </a:r>
          </a:p>
          <a:p>
            <a:pPr lvl="1"/>
            <a:r>
              <a:rPr lang="en-US" altLang="zh-CN" dirty="0"/>
              <a:t>2)</a:t>
            </a:r>
            <a:r>
              <a:rPr lang="zh-CN" altLang="en-US" sz="700" dirty="0"/>
              <a:t>        </a:t>
            </a:r>
            <a:r>
              <a:rPr lang="zh-CN" altLang="en-US" dirty="0"/>
              <a:t>抽象观察者角色（</a:t>
            </a:r>
            <a:r>
              <a:rPr lang="en-US" altLang="zh-CN" dirty="0"/>
              <a:t>Observer</a:t>
            </a:r>
            <a:r>
              <a:rPr lang="zh-CN" altLang="en-US" dirty="0"/>
              <a:t>）：为那些在目标发生改变时需要获得通知的对象定义一个更新接口。抽象观察者角色主要由抽象类或者接口来实现。</a:t>
            </a:r>
          </a:p>
          <a:p>
            <a:pPr lvl="1"/>
            <a:r>
              <a:rPr lang="en-US" altLang="zh-CN" dirty="0"/>
              <a:t>3)</a:t>
            </a:r>
            <a:r>
              <a:rPr lang="zh-CN" altLang="en-US" sz="700" dirty="0"/>
              <a:t>        </a:t>
            </a:r>
            <a:r>
              <a:rPr lang="zh-CN" altLang="en-US" dirty="0"/>
              <a:t>具体目标角色（</a:t>
            </a:r>
            <a:r>
              <a:rPr lang="en-US" altLang="zh-CN" dirty="0"/>
              <a:t>Concrete Subject</a:t>
            </a:r>
            <a:r>
              <a:rPr lang="zh-CN" altLang="en-US" dirty="0"/>
              <a:t>）：将有关状态存入各个</a:t>
            </a:r>
            <a:r>
              <a:rPr lang="en-US" altLang="zh-CN" dirty="0"/>
              <a:t>Concrete Observer</a:t>
            </a:r>
            <a:r>
              <a:rPr lang="zh-CN" altLang="en-US" dirty="0"/>
              <a:t>对象。当它的状态发生改变时</a:t>
            </a:r>
            <a:r>
              <a:rPr lang="en-US" altLang="zh-CN" dirty="0"/>
              <a:t>, </a:t>
            </a:r>
            <a:r>
              <a:rPr lang="zh-CN" altLang="en-US" dirty="0"/>
              <a:t>向它的各个观察者发出通知。</a:t>
            </a:r>
          </a:p>
          <a:p>
            <a:pPr lvl="1"/>
            <a:r>
              <a:rPr lang="en-US" altLang="zh-CN" dirty="0"/>
              <a:t>4)</a:t>
            </a:r>
            <a:r>
              <a:rPr lang="zh-CN" altLang="en-US" sz="700" dirty="0"/>
              <a:t>        </a:t>
            </a:r>
            <a:r>
              <a:rPr lang="zh-CN" altLang="en-US" dirty="0"/>
              <a:t>具体观察者角色（</a:t>
            </a:r>
            <a:r>
              <a:rPr lang="en-US" altLang="zh-CN" dirty="0"/>
              <a:t>Concrete Observer</a:t>
            </a:r>
            <a:r>
              <a:rPr lang="zh-CN" altLang="en-US" dirty="0"/>
              <a:t>）：存储有关状态，这些状态应与目标的状态保持一致。实现</a:t>
            </a:r>
            <a:r>
              <a:rPr lang="en-US" altLang="zh-CN" dirty="0"/>
              <a:t>Observer</a:t>
            </a:r>
            <a:r>
              <a:rPr lang="zh-CN" altLang="en-US" dirty="0"/>
              <a:t>的更新接口以使自身状态与目标的状态保持一致。在本角色内也可以维护一个指向</a:t>
            </a:r>
            <a:r>
              <a:rPr lang="en-US" altLang="zh-CN" dirty="0"/>
              <a:t>Concrete Subject</a:t>
            </a:r>
            <a:r>
              <a:rPr lang="zh-CN" altLang="en-US" dirty="0"/>
              <a:t>对象的引用。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24" name="Cloud"/>
          <p:cNvSpPr>
            <a:spLocks noChangeAspect="1" noEditPoints="1" noChangeArrowheads="1"/>
          </p:cNvSpPr>
          <p:nvPr/>
        </p:nvSpPr>
        <p:spPr bwMode="auto">
          <a:xfrm>
            <a:off x="755576" y="1124744"/>
            <a:ext cx="3816424" cy="16266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Weather</a:t>
            </a:r>
            <a:r>
              <a:rPr lang="zh-CN" altLang="en-US" sz="1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对象知道如何跟物理气象站联系，取得新的数据。我们的工作是建立一个应用，</a:t>
            </a:r>
            <a:r>
              <a:rPr lang="zh-CN" altLang="en-US" sz="14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利用</a:t>
            </a:r>
            <a:r>
              <a:rPr lang="en-US" altLang="zh-CN" sz="14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Weather</a:t>
            </a:r>
            <a:r>
              <a:rPr lang="zh-CN" altLang="en-US" sz="14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对象的数据</a:t>
            </a:r>
            <a:r>
              <a:rPr lang="zh-CN" altLang="en-US" sz="1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14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更新三个布告板</a:t>
            </a:r>
            <a:r>
              <a:rPr lang="zh-CN" altLang="en-US" sz="140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25579"/>
              </p:ext>
            </p:extLst>
          </p:nvPr>
        </p:nvGraphicFramePr>
        <p:xfrm>
          <a:off x="107504" y="3356992"/>
          <a:ext cx="701206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SmartDraw" r:id="rId3" imgW="9479280" imgH="4575048" progId="SmartDraw.2">
                  <p:embed/>
                </p:oleObj>
              </mc:Choice>
              <mc:Fallback>
                <p:oleObj name="SmartDraw" r:id="rId3" imgW="9479280" imgH="4575048" progId="SmartDraw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56992"/>
                        <a:ext cx="7012065" cy="338437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22600"/>
              </p:ext>
            </p:extLst>
          </p:nvPr>
        </p:nvGraphicFramePr>
        <p:xfrm>
          <a:off x="5796136" y="476672"/>
          <a:ext cx="305352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SmartDraw" r:id="rId5" imgW="4928616" imgH="4416552" progId="SmartDraw.2">
                  <p:embed/>
                </p:oleObj>
              </mc:Choice>
              <mc:Fallback>
                <p:oleObj name="SmartDraw" r:id="rId5" imgW="4928616" imgH="4416552" progId="SmartDraw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76672"/>
                        <a:ext cx="3053528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9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5" y="1628800"/>
            <a:ext cx="7344816" cy="4923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主题和观察者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5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9" y="1340768"/>
            <a:ext cx="4320000" cy="239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06711" y="182994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观察者的活动周期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9" y="3897787"/>
            <a:ext cx="4320000" cy="2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9"/>
            <a:ext cx="4320480" cy="2398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97787"/>
            <a:ext cx="4248472" cy="2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395536" y="1587583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62525" y="1371559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59632" y="4221088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80112" y="4005064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3063"/>
              </p:ext>
            </p:extLst>
          </p:nvPr>
        </p:nvGraphicFramePr>
        <p:xfrm>
          <a:off x="395536" y="1772816"/>
          <a:ext cx="8496944" cy="48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SmartDraw" r:id="rId3" imgW="10207752" imgH="5800344" progId="SmartDraw.2">
                  <p:embed/>
                </p:oleObj>
              </mc:Choice>
              <mc:Fallback>
                <p:oleObj name="SmartDraw" r:id="rId3" imgW="10207752" imgH="5800344" progId="SmartDraw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816"/>
                        <a:ext cx="8496944" cy="4828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6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303</TotalTime>
  <Words>874</Words>
  <Application>Microsoft Office PowerPoint</Application>
  <PresentationFormat>全屏显示(4:3)</PresentationFormat>
  <Paragraphs>67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技巧</vt:lpstr>
      <vt:lpstr>SmartDraw Drawing</vt:lpstr>
      <vt:lpstr>程序包</vt:lpstr>
      <vt:lpstr>PowerPoint 演示文稿</vt:lpstr>
      <vt:lpstr>目录 </vt:lpstr>
      <vt:lpstr>观察者模式 </vt:lpstr>
      <vt:lpstr>定义</vt:lpstr>
      <vt:lpstr>组成部分</vt:lpstr>
      <vt:lpstr>案例</vt:lpstr>
      <vt:lpstr>主题和观察者</vt:lpstr>
      <vt:lpstr>观察者的活动周期</vt:lpstr>
      <vt:lpstr>类图</vt:lpstr>
      <vt:lpstr>适用性</vt:lpstr>
      <vt:lpstr>推与拉</vt:lpstr>
      <vt:lpstr>优点</vt:lpstr>
      <vt:lpstr>缺点</vt:lpstr>
      <vt:lpstr>使用场景</vt:lpstr>
      <vt:lpstr>命令模式</vt:lpstr>
      <vt:lpstr>定义</vt:lpstr>
      <vt:lpstr>组成部分</vt:lpstr>
      <vt:lpstr>案例</vt:lpstr>
      <vt:lpstr>PowerPoint 演示文稿</vt:lpstr>
      <vt:lpstr>类图</vt:lpstr>
      <vt:lpstr>适用性</vt:lpstr>
      <vt:lpstr>PowerPoint 演示文稿</vt:lpstr>
      <vt:lpstr>优点</vt:lpstr>
      <vt:lpstr>缺点</vt:lpstr>
      <vt:lpstr>使用场景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Lei.Zeng</dc:creator>
  <cp:lastModifiedBy>l.zeng</cp:lastModifiedBy>
  <cp:revision>69</cp:revision>
  <dcterms:created xsi:type="dcterms:W3CDTF">2016-01-25T12:55:18Z</dcterms:created>
  <dcterms:modified xsi:type="dcterms:W3CDTF">2016-01-26T13:46:39Z</dcterms:modified>
</cp:coreProperties>
</file>