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56"/>
  </p:notesMasterIdLst>
  <p:sldIdLst>
    <p:sldId id="277" r:id="rId3"/>
    <p:sldId id="257" r:id="rId4"/>
    <p:sldId id="365" r:id="rId5"/>
    <p:sldId id="366" r:id="rId6"/>
    <p:sldId id="370" r:id="rId7"/>
    <p:sldId id="371" r:id="rId8"/>
    <p:sldId id="367" r:id="rId9"/>
    <p:sldId id="368" r:id="rId10"/>
    <p:sldId id="369" r:id="rId11"/>
    <p:sldId id="386" r:id="rId12"/>
    <p:sldId id="377" r:id="rId13"/>
    <p:sldId id="281" r:id="rId14"/>
    <p:sldId id="296" r:id="rId15"/>
    <p:sldId id="311" r:id="rId16"/>
    <p:sldId id="339" r:id="rId17"/>
    <p:sldId id="359" r:id="rId18"/>
    <p:sldId id="372" r:id="rId19"/>
    <p:sldId id="373" r:id="rId20"/>
    <p:sldId id="341" r:id="rId21"/>
    <p:sldId id="375" r:id="rId22"/>
    <p:sldId id="376" r:id="rId23"/>
    <p:sldId id="342" r:id="rId24"/>
    <p:sldId id="340" r:id="rId25"/>
    <p:sldId id="378" r:id="rId26"/>
    <p:sldId id="343" r:id="rId27"/>
    <p:sldId id="344" r:id="rId28"/>
    <p:sldId id="380" r:id="rId29"/>
    <p:sldId id="381" r:id="rId30"/>
    <p:sldId id="383" r:id="rId31"/>
    <p:sldId id="379" r:id="rId32"/>
    <p:sldId id="349" r:id="rId33"/>
    <p:sldId id="347" r:id="rId34"/>
    <p:sldId id="395" r:id="rId35"/>
    <p:sldId id="348" r:id="rId36"/>
    <p:sldId id="346" r:id="rId37"/>
    <p:sldId id="387" r:id="rId38"/>
    <p:sldId id="389" r:id="rId39"/>
    <p:sldId id="391" r:id="rId40"/>
    <p:sldId id="392" r:id="rId41"/>
    <p:sldId id="393" r:id="rId42"/>
    <p:sldId id="350" r:id="rId43"/>
    <p:sldId id="358" r:id="rId44"/>
    <p:sldId id="384" r:id="rId45"/>
    <p:sldId id="312" r:id="rId46"/>
    <p:sldId id="394" r:id="rId47"/>
    <p:sldId id="351" r:id="rId48"/>
    <p:sldId id="353" r:id="rId49"/>
    <p:sldId id="356" r:id="rId50"/>
    <p:sldId id="354" r:id="rId51"/>
    <p:sldId id="357" r:id="rId52"/>
    <p:sldId id="363" r:id="rId53"/>
    <p:sldId id="362" r:id="rId54"/>
    <p:sldId id="38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9" autoAdjust="0"/>
    <p:restoredTop sz="9466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pPr/>
              <a:t>2015/1/11 Sunday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01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425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3465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49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3C79-1C97-4B32-B2AE-1A69C169643E}" type="datetime2">
              <a:rPr lang="zh-CN" altLang="en-US" smtClean="0"/>
              <a:pPr/>
              <a:t>2015年1月11日 Sunday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mtClean="0"/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2015年1月11日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392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2015年1月11日 Sunday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zh-CN" altLang="en-US" smtClean="0"/>
              <a:pPr/>
              <a:t>2015年1月11日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zh-CN" altLang="en-US" smtClean="0"/>
              <a:pPr/>
              <a:t>2015年1月11日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zh-CN" altLang="en-US" smtClean="0"/>
              <a:pPr/>
              <a:t>2015年1月11日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1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2015年1月11日 Sunday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8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CN" altLang="en-US" smtClean="0"/>
              <a:pPr/>
              <a:t>2015年1月11日 Sunday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CN" altLang="en-US" smtClean="0"/>
              <a:pPr/>
              <a:t>2015年1月11日 Sunday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691-4882-40A8-AF62-8CF6A18D40B2}" type="datetime2">
              <a:rPr lang="zh-CN" altLang="en-US" smtClean="0"/>
              <a:pPr/>
              <a:t>2015年1月11日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CN" altLang="en-US" smtClean="0"/>
              <a:pPr/>
              <a:t>2015年1月11日 Sunday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CN" altLang="en-US" smtClean="0"/>
              <a:pPr algn="ctr"/>
              <a:t>2015年1月11日 Sunday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7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D:\&#22791;&#20221;\&#20070;&#31821;\&#25163;&#20876;\php_enhanced_zh.chm::/res/function.unse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847528" y="1628800"/>
            <a:ext cx="8072462" cy="1647253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sz="7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71664" y="3573016"/>
            <a:ext cx="6696744" cy="2100914"/>
          </a:xfrm>
        </p:spPr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原理和算法解析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sz="2400" dirty="0" smtClean="0">
                <a:solidFill>
                  <a:schemeClr val="tx1"/>
                </a:solidFill>
              </a:rPr>
              <a:t>2015</a:t>
            </a:r>
            <a:r>
              <a:rPr lang="zh-CN" altLang="en-US" sz="2400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-6247"/>
            <a:ext cx="7848872" cy="68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en-US" dirty="0"/>
              <a:t>位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取模运算转化成位运算：</a:t>
            </a:r>
            <a:r>
              <a:rPr lang="pt-BR" altLang="zh-CN" dirty="0"/>
              <a:t>a % (2^n) </a:t>
            </a:r>
            <a:r>
              <a:rPr lang="zh-CN" altLang="pt-BR" dirty="0"/>
              <a:t>等价于 </a:t>
            </a:r>
            <a:r>
              <a:rPr lang="pt-BR" altLang="zh-CN" dirty="0"/>
              <a:t>a &amp; (2^n – 1</a:t>
            </a:r>
            <a:r>
              <a:rPr lang="pt-BR" altLang="zh-CN" dirty="0" smtClean="0"/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判断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型变量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是奇数还是</a:t>
            </a:r>
            <a:r>
              <a:rPr lang="zh-CN" altLang="en-US" dirty="0" smtClean="0">
                <a:solidFill>
                  <a:srgbClr val="FF0000"/>
                </a:solidFill>
              </a:rPr>
              <a:t>偶数：</a:t>
            </a:r>
            <a:r>
              <a:rPr lang="en-US" altLang="zh-CN" dirty="0" smtClean="0">
                <a:solidFill>
                  <a:srgbClr val="FF0000"/>
                </a:solidFill>
              </a:rPr>
              <a:t>a&amp;1 </a:t>
            </a:r>
            <a:r>
              <a:rPr lang="en-US" altLang="zh-CN" dirty="0">
                <a:solidFill>
                  <a:srgbClr val="FF0000"/>
                </a:solidFill>
              </a:rPr>
              <a:t>= 0 </a:t>
            </a:r>
            <a:r>
              <a:rPr lang="zh-CN" altLang="en-US" dirty="0" smtClean="0">
                <a:solidFill>
                  <a:srgbClr val="FF0000"/>
                </a:solidFill>
              </a:rPr>
              <a:t>偶数  </a:t>
            </a:r>
            <a:r>
              <a:rPr lang="en-US" altLang="zh-CN" dirty="0" smtClean="0">
                <a:solidFill>
                  <a:srgbClr val="FF0000"/>
                </a:solidFill>
              </a:rPr>
              <a:t>a&amp;1 </a:t>
            </a:r>
            <a:r>
              <a:rPr lang="en-US" altLang="zh-CN" dirty="0">
                <a:solidFill>
                  <a:srgbClr val="FF0000"/>
                </a:solidFill>
              </a:rPr>
              <a:t>= 1 </a:t>
            </a:r>
            <a:r>
              <a:rPr lang="zh-CN" altLang="en-US" dirty="0" smtClean="0">
                <a:solidFill>
                  <a:srgbClr val="FF0000"/>
                </a:solidFill>
              </a:rPr>
              <a:t>奇数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乘法</a:t>
            </a:r>
            <a:r>
              <a:rPr lang="zh-CN" altLang="en-US" dirty="0"/>
              <a:t>运算转化成位</a:t>
            </a:r>
            <a:r>
              <a:rPr lang="zh-CN" altLang="en-US" dirty="0" smtClean="0"/>
              <a:t>运算：</a:t>
            </a:r>
            <a:r>
              <a:rPr lang="pt-BR" altLang="zh-CN" dirty="0"/>
              <a:t>a * (2^n) </a:t>
            </a:r>
            <a:r>
              <a:rPr lang="zh-CN" altLang="pt-BR" dirty="0"/>
              <a:t>等价于 </a:t>
            </a:r>
            <a:r>
              <a:rPr lang="pt-BR" altLang="zh-CN" dirty="0"/>
              <a:t>a&lt;&lt; </a:t>
            </a:r>
            <a:r>
              <a:rPr lang="pt-BR" altLang="zh-CN" dirty="0" smtClean="0"/>
              <a:t>n</a:t>
            </a:r>
          </a:p>
          <a:p>
            <a:r>
              <a:rPr lang="zh-CN" altLang="en-US" dirty="0"/>
              <a:t>除法运算转化成位</a:t>
            </a:r>
            <a:r>
              <a:rPr lang="zh-CN" altLang="en-US" dirty="0" smtClean="0"/>
              <a:t>运算：</a:t>
            </a:r>
            <a:r>
              <a:rPr lang="pt-BR" altLang="zh-CN" dirty="0"/>
              <a:t>a / (2^n) </a:t>
            </a:r>
            <a:r>
              <a:rPr lang="zh-CN" altLang="pt-BR" dirty="0"/>
              <a:t>等价于 </a:t>
            </a:r>
            <a:r>
              <a:rPr lang="pt-BR" altLang="zh-CN" dirty="0"/>
              <a:t>a&gt;&gt; </a:t>
            </a:r>
            <a:r>
              <a:rPr lang="pt-BR" altLang="zh-CN" dirty="0" smtClean="0"/>
              <a:t>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二进制位掩码，提供了一种用一个选项表示多项的可能。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199456" y="260648"/>
            <a:ext cx="9073008" cy="9818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想一想：如何构造一个数组？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1487488" y="1844824"/>
            <a:ext cx="9433048" cy="43204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通常做法</a:t>
            </a:r>
            <a:r>
              <a:rPr lang="en-US" altLang="zh-CN" sz="4000" dirty="0" smtClean="0"/>
              <a:t>: $items = </a:t>
            </a:r>
            <a:r>
              <a:rPr lang="en-US" altLang="zh-CN" sz="4000" dirty="0" smtClean="0">
                <a:solidFill>
                  <a:srgbClr val="0070C0"/>
                </a:solidFill>
              </a:rPr>
              <a:t>array</a:t>
            </a:r>
            <a:r>
              <a:rPr lang="en-US" altLang="zh-CN" sz="4000" dirty="0" smtClean="0"/>
              <a:t>();</a:t>
            </a:r>
            <a:r>
              <a:rPr lang="en-US" altLang="zh-CN" sz="4000" dirty="0">
                <a:solidFill>
                  <a:schemeClr val="accent6"/>
                </a:solidFill>
              </a:rPr>
              <a:t> 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  <a:p>
            <a:r>
              <a:rPr lang="zh-CN" altLang="en-US" sz="4000" dirty="0" smtClean="0"/>
              <a:t>索引数组</a:t>
            </a:r>
            <a:r>
              <a:rPr lang="en-US" altLang="zh-CN" sz="4000" dirty="0" smtClean="0"/>
              <a:t>: $</a:t>
            </a:r>
            <a:r>
              <a:rPr lang="en-US" altLang="zh-CN" sz="4000" dirty="0"/>
              <a:t>items[</a:t>
            </a:r>
            <a:r>
              <a:rPr lang="en-US" altLang="zh-CN" sz="4000" dirty="0">
                <a:solidFill>
                  <a:srgbClr val="0070C0"/>
                </a:solidFill>
              </a:rPr>
              <a:t>0</a:t>
            </a:r>
            <a:r>
              <a:rPr lang="en-US" altLang="zh-CN" sz="4000" dirty="0"/>
              <a:t>]= </a:t>
            </a:r>
            <a:r>
              <a:rPr lang="en-US" altLang="zh-CN" sz="4000" dirty="0" smtClean="0">
                <a:solidFill>
                  <a:schemeClr val="accent6"/>
                </a:solidFill>
              </a:rPr>
              <a:t>'abc123</a:t>
            </a:r>
            <a:r>
              <a:rPr lang="en-US" altLang="zh-CN" sz="4000" dirty="0">
                <a:solidFill>
                  <a:schemeClr val="accent6"/>
                </a:solidFill>
              </a:rPr>
              <a:t>'</a:t>
            </a:r>
            <a:r>
              <a:rPr lang="en-US" altLang="zh-CN" sz="4000" dirty="0" smtClean="0"/>
              <a:t> ; 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             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$</a:t>
            </a:r>
            <a:r>
              <a:rPr lang="en-US" altLang="zh-CN" sz="4000" dirty="0"/>
              <a:t>items[]=</a:t>
            </a:r>
            <a:r>
              <a:rPr lang="en-US" altLang="zh-CN" sz="4000" dirty="0" smtClean="0">
                <a:solidFill>
                  <a:schemeClr val="accent6"/>
                </a:solidFill>
              </a:rPr>
              <a:t>'abc123'</a:t>
            </a:r>
            <a:r>
              <a:rPr lang="en-US" altLang="zh-CN" sz="4000" dirty="0" smtClean="0"/>
              <a:t> ;</a:t>
            </a:r>
            <a:endParaRPr lang="en-US" altLang="zh-CN" sz="4000" dirty="0"/>
          </a:p>
          <a:p>
            <a:r>
              <a:rPr lang="zh-CN" altLang="en-US" sz="4000" dirty="0"/>
              <a:t>关联</a:t>
            </a:r>
            <a:r>
              <a:rPr lang="zh-CN" altLang="en-US" sz="4000" dirty="0" smtClean="0"/>
              <a:t>数组</a:t>
            </a:r>
            <a:r>
              <a:rPr lang="en-US" altLang="zh-CN" sz="4000" dirty="0" smtClean="0"/>
              <a:t>: $</a:t>
            </a:r>
            <a:r>
              <a:rPr lang="en-US" altLang="zh-CN" sz="4000" dirty="0"/>
              <a:t>items[</a:t>
            </a:r>
            <a:r>
              <a:rPr lang="en-US" altLang="zh-CN" sz="4000" dirty="0">
                <a:solidFill>
                  <a:schemeClr val="accent6"/>
                </a:solidFill>
              </a:rPr>
              <a:t>'name</a:t>
            </a:r>
            <a:r>
              <a:rPr lang="en-US" altLang="zh-CN" sz="4000" dirty="0"/>
              <a:t>']=</a:t>
            </a:r>
            <a:r>
              <a:rPr lang="en-US" altLang="zh-CN" sz="4000" dirty="0" smtClean="0">
                <a:solidFill>
                  <a:schemeClr val="accent6"/>
                </a:solidFill>
              </a:rPr>
              <a:t>'</a:t>
            </a:r>
            <a:r>
              <a:rPr lang="en-US" altLang="zh-CN" sz="4000" dirty="0" err="1" smtClean="0">
                <a:solidFill>
                  <a:schemeClr val="accent6"/>
                </a:solidFill>
              </a:rPr>
              <a:t>andy</a:t>
            </a:r>
            <a:r>
              <a:rPr lang="en-US" altLang="zh-CN" sz="4000" dirty="0">
                <a:solidFill>
                  <a:schemeClr val="accent6"/>
                </a:solidFill>
              </a:rPr>
              <a:t>'</a:t>
            </a:r>
            <a:r>
              <a:rPr lang="en-US" altLang="zh-CN" sz="4000" dirty="0" smtClean="0"/>
              <a:t>;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5164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以下构造数组的方法对吗？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420888"/>
            <a:ext cx="1030061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的限制条件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479376" y="1772816"/>
            <a:ext cx="11089232" cy="38164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key </a:t>
            </a:r>
            <a:r>
              <a:rPr lang="zh-CN" altLang="en-US" sz="4000" dirty="0">
                <a:solidFill>
                  <a:srgbClr val="FF0000"/>
                </a:solidFill>
              </a:rPr>
              <a:t>可以是 </a:t>
            </a:r>
            <a:r>
              <a:rPr lang="en-US" altLang="zh-CN" sz="4000" dirty="0">
                <a:solidFill>
                  <a:srgbClr val="FF0000"/>
                </a:solidFill>
              </a:rPr>
              <a:t>integer </a:t>
            </a:r>
            <a:r>
              <a:rPr lang="zh-CN" altLang="en-US" sz="4000" dirty="0">
                <a:solidFill>
                  <a:srgbClr val="FF0000"/>
                </a:solidFill>
              </a:rPr>
              <a:t>或者 </a:t>
            </a:r>
            <a:r>
              <a:rPr lang="en-US" altLang="zh-CN" sz="4000" dirty="0">
                <a:solidFill>
                  <a:srgbClr val="FF0000"/>
                </a:solidFill>
              </a:rPr>
              <a:t>string</a:t>
            </a:r>
            <a:r>
              <a:rPr lang="zh-CN" altLang="en-US" sz="4000" dirty="0" smtClean="0">
                <a:solidFill>
                  <a:srgbClr val="FF0000"/>
                </a:solidFill>
              </a:rPr>
              <a:t>。</a:t>
            </a:r>
            <a:r>
              <a:rPr lang="en-US" altLang="zh-CN" sz="4000" dirty="0" smtClean="0">
                <a:solidFill>
                  <a:srgbClr val="FF0000"/>
                </a:solidFill>
              </a:rPr>
              <a:t>value </a:t>
            </a:r>
            <a:r>
              <a:rPr lang="zh-CN" altLang="en-US" sz="4000" dirty="0">
                <a:solidFill>
                  <a:srgbClr val="FF0000"/>
                </a:solidFill>
              </a:rPr>
              <a:t>可以是任意类型</a:t>
            </a:r>
            <a:r>
              <a:rPr lang="zh-CN" altLang="en-US" sz="4000" dirty="0" smtClean="0">
                <a:solidFill>
                  <a:srgbClr val="FF0000"/>
                </a:solidFill>
              </a:rPr>
              <a:t>。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600" dirty="0"/>
              <a:t>key </a:t>
            </a:r>
            <a:r>
              <a:rPr lang="zh-CN" altLang="en-US" sz="3600" dirty="0"/>
              <a:t>会有如下的强制</a:t>
            </a:r>
            <a:r>
              <a:rPr lang="zh-CN" altLang="en-US" sz="3600" dirty="0" smtClean="0"/>
              <a:t>转换</a:t>
            </a:r>
            <a:r>
              <a:rPr lang="en-US" altLang="zh-CN" sz="3600" dirty="0" smtClean="0"/>
              <a:t>:</a:t>
            </a:r>
            <a:endParaRPr lang="en-US" altLang="zh-CN" sz="4000" dirty="0" smtClean="0"/>
          </a:p>
          <a:p>
            <a:r>
              <a:rPr lang="zh-CN" altLang="en-US" sz="4000" dirty="0" smtClean="0">
                <a:solidFill>
                  <a:srgbClr val="FF0000"/>
                </a:solidFill>
              </a:rPr>
              <a:t>包含</a:t>
            </a:r>
            <a:r>
              <a:rPr lang="zh-CN" altLang="en-US" sz="4000" dirty="0">
                <a:solidFill>
                  <a:srgbClr val="FF0000"/>
                </a:solidFill>
              </a:rPr>
              <a:t>有合法整型值的字符串会被转换为</a:t>
            </a:r>
            <a:r>
              <a:rPr lang="zh-CN" altLang="en-US" sz="4000" dirty="0" smtClean="0">
                <a:solidFill>
                  <a:srgbClr val="FF0000"/>
                </a:solidFill>
              </a:rPr>
              <a:t>整型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 smtClean="0"/>
              <a:t>浮点数和</a:t>
            </a:r>
            <a:r>
              <a:rPr lang="zh-CN" altLang="en-US" sz="4000" dirty="0"/>
              <a:t>布尔值</a:t>
            </a:r>
            <a:r>
              <a:rPr lang="zh-CN" altLang="en-US" sz="4000" dirty="0" smtClean="0"/>
              <a:t>也</a:t>
            </a:r>
            <a:r>
              <a:rPr lang="zh-CN" altLang="en-US" sz="4000" dirty="0"/>
              <a:t>会被转换为整型</a:t>
            </a:r>
            <a:endParaRPr lang="en-US" altLang="zh-CN" sz="4000" dirty="0" smtClean="0"/>
          </a:p>
          <a:p>
            <a:r>
              <a:rPr lang="zh-CN" altLang="en-US" sz="4000" dirty="0" smtClean="0">
                <a:solidFill>
                  <a:srgbClr val="FF0000"/>
                </a:solidFill>
              </a:rPr>
              <a:t>键</a:t>
            </a:r>
            <a:r>
              <a:rPr lang="zh-CN" altLang="en-US" sz="4000" dirty="0">
                <a:solidFill>
                  <a:srgbClr val="FF0000"/>
                </a:solidFill>
              </a:rPr>
              <a:t>名 </a:t>
            </a:r>
            <a:r>
              <a:rPr lang="en-US" altLang="zh-CN" sz="4000" i="1" dirty="0">
                <a:solidFill>
                  <a:srgbClr val="FF0000"/>
                </a:solidFill>
              </a:rPr>
              <a:t>null</a:t>
            </a:r>
            <a:r>
              <a:rPr lang="zh-CN" altLang="en-US" sz="4000" dirty="0">
                <a:solidFill>
                  <a:srgbClr val="FF0000"/>
                </a:solidFill>
              </a:rPr>
              <a:t> 实际会被储存为 </a:t>
            </a:r>
            <a:r>
              <a:rPr lang="en-US" altLang="zh-CN" sz="4000" i="1" dirty="0">
                <a:solidFill>
                  <a:srgbClr val="FF0000"/>
                </a:solidFill>
              </a:rPr>
              <a:t>""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/>
              <a:t>数组和对象不能被用为键</a:t>
            </a:r>
            <a:r>
              <a:rPr lang="zh-CN" altLang="en-US" sz="4000" dirty="0" smtClean="0"/>
              <a:t>名</a:t>
            </a:r>
            <a:endParaRPr lang="en-US" altLang="zh-CN" sz="4000" dirty="0" smtClean="0"/>
          </a:p>
          <a:p>
            <a:r>
              <a:rPr lang="zh-CN" altLang="en-US" sz="4000" dirty="0" smtClean="0"/>
              <a:t>相同键</a:t>
            </a:r>
            <a:r>
              <a:rPr lang="zh-CN" altLang="en-US" sz="4000" dirty="0"/>
              <a:t>名</a:t>
            </a:r>
            <a:r>
              <a:rPr lang="zh-CN" altLang="en-US" sz="4000" dirty="0" smtClean="0"/>
              <a:t>，之前会被覆盖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8492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60648"/>
            <a:ext cx="9505056" cy="10801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其实，我们也可以这样做！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00808"/>
            <a:ext cx="6877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4183" y="305942"/>
            <a:ext cx="9505056" cy="10801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实现数组式访问接口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57" y="1882571"/>
            <a:ext cx="7305543" cy="27705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183" y="1403484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提供像访问数组一样访问对象的能力的接口。</a:t>
            </a:r>
          </a:p>
        </p:txBody>
      </p:sp>
      <p:sp>
        <p:nvSpPr>
          <p:cNvPr id="6" name="矩形 5"/>
          <p:cNvSpPr/>
          <p:nvPr/>
        </p:nvSpPr>
        <p:spPr>
          <a:xfrm>
            <a:off x="1487488" y="4670558"/>
            <a:ext cx="8249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ArrayAccess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offsetExists</a:t>
            </a:r>
            <a:r>
              <a:rPr lang="en-US" altLang="zh-CN" sz="2000" dirty="0"/>
              <a:t> — </a:t>
            </a:r>
            <a:r>
              <a:rPr lang="zh-CN" altLang="en-US" sz="2000" dirty="0"/>
              <a:t>检查一个偏移位置是否存在</a:t>
            </a:r>
          </a:p>
          <a:p>
            <a:r>
              <a:rPr lang="en-US" altLang="zh-CN" sz="2000" dirty="0" err="1" smtClean="0"/>
              <a:t>ArrayAccess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offsetGet</a:t>
            </a:r>
            <a:r>
              <a:rPr lang="en-US" altLang="zh-CN" sz="2000" dirty="0"/>
              <a:t> — </a:t>
            </a:r>
            <a:r>
              <a:rPr lang="zh-CN" altLang="en-US" sz="2000" dirty="0"/>
              <a:t>获取一个偏移位置的值</a:t>
            </a:r>
          </a:p>
          <a:p>
            <a:r>
              <a:rPr lang="en-US" altLang="zh-CN" sz="2000" dirty="0" err="1" smtClean="0"/>
              <a:t>ArrayAccess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offsetSet</a:t>
            </a:r>
            <a:r>
              <a:rPr lang="en-US" altLang="zh-CN" sz="2000" dirty="0"/>
              <a:t> — </a:t>
            </a:r>
            <a:r>
              <a:rPr lang="zh-CN" altLang="en-US" sz="2000" dirty="0"/>
              <a:t>设置一个偏移位置的值</a:t>
            </a:r>
          </a:p>
          <a:p>
            <a:r>
              <a:rPr lang="en-US" altLang="zh-CN" sz="2000" dirty="0" err="1" smtClean="0"/>
              <a:t>ArrayAccess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offsetUnset</a:t>
            </a:r>
            <a:r>
              <a:rPr lang="en-US" altLang="zh-CN" sz="2000" dirty="0"/>
              <a:t> — </a:t>
            </a:r>
            <a:r>
              <a:rPr lang="zh-CN" altLang="en-US" sz="2000" dirty="0"/>
              <a:t>复位一个偏移位置的值</a:t>
            </a:r>
          </a:p>
        </p:txBody>
      </p:sp>
    </p:spTree>
    <p:extLst>
      <p:ext uri="{BB962C8B-B14F-4D97-AF65-F5344CB8AC3E}">
        <p14:creationId xmlns:p14="http://schemas.microsoft.com/office/powerpoint/2010/main" val="1038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方括号，数组</a:t>
            </a:r>
            <a:r>
              <a:rPr lang="zh-CN" altLang="en-US" dirty="0"/>
              <a:t>单元可以通过 </a:t>
            </a:r>
            <a:r>
              <a:rPr lang="en-US" altLang="zh-CN" i="1" dirty="0"/>
              <a:t>array[key]</a:t>
            </a:r>
            <a:r>
              <a:rPr lang="zh-CN" altLang="en-US" dirty="0"/>
              <a:t> 语法来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花括号也可以，例如 </a:t>
            </a:r>
            <a:r>
              <a:rPr lang="en-US" altLang="zh-CN" dirty="0"/>
              <a:t>$array[42] </a:t>
            </a:r>
            <a:r>
              <a:rPr lang="zh-CN" altLang="en-US" dirty="0"/>
              <a:t>和 </a:t>
            </a:r>
            <a:r>
              <a:rPr lang="en-US" altLang="zh-CN" dirty="0"/>
              <a:t>$array{42} </a:t>
            </a:r>
            <a:r>
              <a:rPr lang="zh-CN" altLang="en-US" dirty="0"/>
              <a:t>效果</a:t>
            </a:r>
            <a:r>
              <a:rPr lang="zh-CN" altLang="en-US" dirty="0" smtClean="0"/>
              <a:t>相同。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方括号可以包括“表达式”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$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somefunc</a:t>
            </a:r>
            <a:r>
              <a:rPr lang="en-US" altLang="zh-CN" dirty="0"/>
              <a:t>($bar</a:t>
            </a:r>
            <a:r>
              <a:rPr lang="en-US" altLang="zh-CN" dirty="0" smtClean="0"/>
              <a:t>)];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 </a:t>
            </a:r>
            <a:r>
              <a:rPr lang="en-US" altLang="zh-CN" dirty="0">
                <a:solidFill>
                  <a:srgbClr val="FF0000"/>
                </a:solidFill>
              </a:rPr>
              <a:t>PHP 5.4 </a:t>
            </a:r>
            <a:r>
              <a:rPr lang="zh-CN" altLang="en-US" dirty="0">
                <a:solidFill>
                  <a:srgbClr val="FF0000"/>
                </a:solidFill>
              </a:rPr>
              <a:t>起可以用数组间接引用函数或方法调用的结果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6537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7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数组的删除</a:t>
            </a:r>
            <a:r>
              <a:rPr lang="en-US" altLang="zh-CN" dirty="0" smtClean="0"/>
              <a:t>unset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6740"/>
            <a:ext cx="10515600" cy="53402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800" dirty="0"/>
              <a:t>unset() </a:t>
            </a:r>
            <a:r>
              <a:rPr lang="zh-CN" altLang="en-US" sz="3800" dirty="0"/>
              <a:t>函数允许删除</a:t>
            </a:r>
            <a:r>
              <a:rPr lang="zh-CN" altLang="en-US" sz="3700" dirty="0"/>
              <a:t>数组中的某个键。但要注意数组不会重建索引。</a:t>
            </a:r>
            <a:endParaRPr lang="en-US" altLang="zh-CN" sz="3700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3300" dirty="0" smtClean="0">
                <a:latin typeface="+mj-ea"/>
                <a:ea typeface="+mj-ea"/>
              </a:rPr>
              <a:t>&lt;?</a:t>
            </a:r>
            <a:r>
              <a:rPr lang="en-US" altLang="zh-CN" sz="3300" dirty="0" err="1" smtClean="0">
                <a:latin typeface="+mj-ea"/>
                <a:ea typeface="+mj-ea"/>
              </a:rPr>
              <a:t>php</a:t>
            </a:r>
            <a:endParaRPr lang="en-US" altLang="zh-CN" sz="33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900" dirty="0">
                <a:latin typeface="+mj-ea"/>
                <a:ea typeface="+mj-ea"/>
              </a:rPr>
              <a:t/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>// </a:t>
            </a:r>
            <a:r>
              <a:rPr lang="zh-CN" altLang="en-US" sz="2900" dirty="0">
                <a:latin typeface="+mj-ea"/>
                <a:ea typeface="+mj-ea"/>
              </a:rPr>
              <a:t>创建一个简单的数组</a:t>
            </a:r>
            <a:br>
              <a:rPr lang="zh-CN" altLang="en-US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>$array = array(1, 2, 3, 4, 5);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 err="1">
                <a:latin typeface="+mj-ea"/>
                <a:ea typeface="+mj-ea"/>
              </a:rPr>
              <a:t>print_r</a:t>
            </a:r>
            <a:r>
              <a:rPr lang="en-US" altLang="zh-CN" sz="2900" dirty="0">
                <a:latin typeface="+mj-ea"/>
                <a:ea typeface="+mj-ea"/>
              </a:rPr>
              <a:t>($array);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/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>// </a:t>
            </a:r>
            <a:r>
              <a:rPr lang="zh-CN" altLang="en-US" sz="2900" dirty="0">
                <a:latin typeface="+mj-ea"/>
                <a:ea typeface="+mj-ea"/>
              </a:rPr>
              <a:t>现在删除其中的所有元素，但保持数组本身不变</a:t>
            </a:r>
            <a:r>
              <a:rPr lang="en-US" altLang="zh-CN" sz="2900" dirty="0">
                <a:latin typeface="+mj-ea"/>
                <a:ea typeface="+mj-ea"/>
              </a:rPr>
              <a:t>: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 err="1">
                <a:latin typeface="+mj-ea"/>
                <a:ea typeface="+mj-ea"/>
              </a:rPr>
              <a:t>foreach</a:t>
            </a:r>
            <a:r>
              <a:rPr lang="en-US" altLang="zh-CN" sz="2900" dirty="0">
                <a:latin typeface="+mj-ea"/>
                <a:ea typeface="+mj-ea"/>
              </a:rPr>
              <a:t> ($array as $</a:t>
            </a:r>
            <a:r>
              <a:rPr lang="en-US" altLang="zh-CN" sz="2900" dirty="0" err="1">
                <a:latin typeface="+mj-ea"/>
                <a:ea typeface="+mj-ea"/>
              </a:rPr>
              <a:t>i</a:t>
            </a:r>
            <a:r>
              <a:rPr lang="en-US" altLang="zh-CN" sz="2900" dirty="0">
                <a:latin typeface="+mj-ea"/>
                <a:ea typeface="+mj-ea"/>
              </a:rPr>
              <a:t> =&gt; $value) {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 smtClean="0">
                <a:latin typeface="+mj-ea"/>
                <a:ea typeface="+mj-ea"/>
              </a:rPr>
              <a:t>	unset</a:t>
            </a:r>
            <a:r>
              <a:rPr lang="en-US" altLang="zh-CN" sz="2900" dirty="0">
                <a:latin typeface="+mj-ea"/>
                <a:ea typeface="+mj-ea"/>
              </a:rPr>
              <a:t>($array[$</a:t>
            </a:r>
            <a:r>
              <a:rPr lang="en-US" altLang="zh-CN" sz="2900" dirty="0" err="1">
                <a:latin typeface="+mj-ea"/>
                <a:ea typeface="+mj-ea"/>
              </a:rPr>
              <a:t>i</a:t>
            </a:r>
            <a:r>
              <a:rPr lang="en-US" altLang="zh-CN" sz="2900" dirty="0">
                <a:latin typeface="+mj-ea"/>
                <a:ea typeface="+mj-ea"/>
              </a:rPr>
              <a:t>]);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>}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 err="1">
                <a:latin typeface="+mj-ea"/>
                <a:ea typeface="+mj-ea"/>
              </a:rPr>
              <a:t>print_r</a:t>
            </a:r>
            <a:r>
              <a:rPr lang="en-US" altLang="zh-CN" sz="2900" dirty="0">
                <a:latin typeface="+mj-ea"/>
                <a:ea typeface="+mj-ea"/>
              </a:rPr>
              <a:t>($array);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/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>// </a:t>
            </a:r>
            <a:r>
              <a:rPr lang="zh-CN" altLang="en-US" sz="2900" dirty="0">
                <a:latin typeface="+mj-ea"/>
                <a:ea typeface="+mj-ea"/>
              </a:rPr>
              <a:t>添加一个单元（注意新的键名是 </a:t>
            </a:r>
            <a:r>
              <a:rPr lang="en-US" altLang="zh-CN" sz="2900" dirty="0">
                <a:latin typeface="+mj-ea"/>
                <a:ea typeface="+mj-ea"/>
              </a:rPr>
              <a:t>5</a:t>
            </a:r>
            <a:r>
              <a:rPr lang="zh-CN" altLang="en-US" sz="2900" dirty="0">
                <a:latin typeface="+mj-ea"/>
                <a:ea typeface="+mj-ea"/>
              </a:rPr>
              <a:t>，而不是你可能以为的 </a:t>
            </a:r>
            <a:r>
              <a:rPr lang="en-US" altLang="zh-CN" sz="2900" dirty="0">
                <a:latin typeface="+mj-ea"/>
                <a:ea typeface="+mj-ea"/>
              </a:rPr>
              <a:t>0</a:t>
            </a:r>
            <a:r>
              <a:rPr lang="zh-CN" altLang="en-US" sz="2900" dirty="0">
                <a:latin typeface="+mj-ea"/>
                <a:ea typeface="+mj-ea"/>
              </a:rPr>
              <a:t>）</a:t>
            </a:r>
            <a:br>
              <a:rPr lang="zh-CN" altLang="en-US" sz="2900" dirty="0">
                <a:latin typeface="+mj-ea"/>
                <a:ea typeface="+mj-ea"/>
              </a:rPr>
            </a:br>
            <a:r>
              <a:rPr lang="en-US" altLang="zh-CN" sz="2900" dirty="0">
                <a:latin typeface="+mj-ea"/>
                <a:ea typeface="+mj-ea"/>
              </a:rPr>
              <a:t>$array[] = 6;</a:t>
            </a:r>
            <a:br>
              <a:rPr lang="en-US" altLang="zh-CN" sz="2900" dirty="0">
                <a:latin typeface="+mj-ea"/>
                <a:ea typeface="+mj-ea"/>
              </a:rPr>
            </a:br>
            <a:r>
              <a:rPr lang="en-US" altLang="zh-CN" sz="2900" dirty="0" err="1">
                <a:latin typeface="+mj-ea"/>
                <a:ea typeface="+mj-ea"/>
              </a:rPr>
              <a:t>print_r</a:t>
            </a:r>
            <a:r>
              <a:rPr lang="en-US" altLang="zh-CN" sz="2900" dirty="0">
                <a:latin typeface="+mj-ea"/>
                <a:ea typeface="+mj-ea"/>
              </a:rPr>
              <a:t>($array);</a:t>
            </a:r>
            <a:br>
              <a:rPr lang="en-US" altLang="zh-CN" sz="2900" dirty="0">
                <a:latin typeface="+mj-ea"/>
                <a:ea typeface="+mj-ea"/>
              </a:rPr>
            </a:br>
            <a:endParaRPr lang="zh-CN" altLang="en-US" sz="2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79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数组类型转换</a:t>
            </a: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335360" y="1556792"/>
            <a:ext cx="11521280" cy="5184576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，</a:t>
            </a:r>
            <a:r>
              <a:rPr lang="en-US" altLang="zh-CN" sz="4000" dirty="0"/>
              <a:t>float</a:t>
            </a:r>
            <a:r>
              <a:rPr lang="zh-CN" altLang="en-US" sz="4000" dirty="0"/>
              <a:t>，</a:t>
            </a:r>
            <a:r>
              <a:rPr lang="en-US" altLang="zh-CN" sz="4000" dirty="0"/>
              <a:t>string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boolean</a:t>
            </a:r>
            <a:r>
              <a:rPr lang="en-US" altLang="zh-CN" sz="4000" dirty="0"/>
              <a:t> </a:t>
            </a:r>
            <a:r>
              <a:rPr lang="zh-CN" altLang="en-US" sz="4000" dirty="0"/>
              <a:t>和 </a:t>
            </a:r>
            <a:r>
              <a:rPr lang="en-US" altLang="zh-CN" sz="4000" dirty="0"/>
              <a:t>resource </a:t>
            </a:r>
            <a:r>
              <a:rPr lang="zh-CN" altLang="en-US" sz="4000" dirty="0" smtClean="0"/>
              <a:t>类型</a:t>
            </a:r>
            <a:r>
              <a:rPr lang="en-US" altLang="zh-CN" sz="4000" dirty="0" smtClean="0"/>
              <a:t>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(</a:t>
            </a:r>
            <a:r>
              <a:rPr lang="en-US" altLang="zh-CN" sz="4000" i="1" dirty="0">
                <a:solidFill>
                  <a:srgbClr val="FF0000"/>
                </a:solidFill>
              </a:rPr>
              <a:t>array)$</a:t>
            </a:r>
            <a:r>
              <a:rPr lang="en-US" altLang="zh-CN" sz="4000" i="1" dirty="0" err="1">
                <a:solidFill>
                  <a:srgbClr val="FF0000"/>
                </a:solidFill>
              </a:rPr>
              <a:t>scalarValue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zh-CN" altLang="en-US" sz="4000" dirty="0" smtClean="0">
                <a:solidFill>
                  <a:srgbClr val="FF0000"/>
                </a:solidFill>
              </a:rPr>
              <a:t>等同 </a:t>
            </a:r>
            <a:r>
              <a:rPr lang="en-US" altLang="zh-CN" sz="4000" i="1" dirty="0">
                <a:solidFill>
                  <a:srgbClr val="FF0000"/>
                </a:solidFill>
              </a:rPr>
              <a:t>array($</a:t>
            </a:r>
            <a:r>
              <a:rPr lang="en-US" altLang="zh-CN" sz="4000" i="1" dirty="0" err="1">
                <a:solidFill>
                  <a:srgbClr val="FF0000"/>
                </a:solidFill>
              </a:rPr>
              <a:t>scalarValue</a:t>
            </a:r>
            <a:r>
              <a:rPr lang="en-US" altLang="zh-CN" sz="4000" i="1" dirty="0">
                <a:solidFill>
                  <a:srgbClr val="FF0000"/>
                </a:solidFill>
              </a:rPr>
              <a:t>)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zh-CN" altLang="en-US" sz="4000" dirty="0" smtClean="0">
                <a:solidFill>
                  <a:srgbClr val="FF0000"/>
                </a:solidFill>
              </a:rPr>
              <a:t> 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/>
          </a:p>
          <a:p>
            <a:r>
              <a:rPr lang="en-US" altLang="zh-CN" sz="4000" dirty="0"/>
              <a:t>object </a:t>
            </a:r>
            <a:r>
              <a:rPr lang="zh-CN" altLang="en-US" sz="4000" dirty="0" smtClean="0"/>
              <a:t>转换</a:t>
            </a:r>
            <a:r>
              <a:rPr lang="zh-CN" altLang="en-US" sz="4000" dirty="0"/>
              <a:t>为 </a:t>
            </a:r>
            <a:r>
              <a:rPr lang="en-US" altLang="zh-CN" sz="4000" dirty="0"/>
              <a:t>array</a:t>
            </a:r>
            <a:r>
              <a:rPr lang="zh-CN" altLang="en-US" sz="4000" dirty="0" smtClean="0"/>
              <a:t>，结果</a:t>
            </a:r>
            <a:r>
              <a:rPr lang="zh-CN" altLang="en-US" sz="4000" dirty="0"/>
              <a:t>为一个数组，其单元为该对象的</a:t>
            </a:r>
            <a:r>
              <a:rPr lang="zh-CN" altLang="en-US" sz="4000" dirty="0" smtClean="0"/>
              <a:t>属性，键</a:t>
            </a:r>
            <a:r>
              <a:rPr lang="zh-CN" altLang="en-US" sz="4000" dirty="0"/>
              <a:t>名将为成员变量</a:t>
            </a:r>
            <a:r>
              <a:rPr lang="zh-CN" altLang="en-US" sz="4000" dirty="0" smtClean="0"/>
              <a:t>名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/>
              <a:t>将 </a:t>
            </a:r>
            <a:r>
              <a:rPr lang="en-US" altLang="zh-CN" sz="4000" dirty="0"/>
              <a:t>NULL </a:t>
            </a:r>
            <a:r>
              <a:rPr lang="zh-CN" altLang="en-US" sz="4000" dirty="0"/>
              <a:t>转换为 </a:t>
            </a:r>
            <a:r>
              <a:rPr lang="en-US" altLang="zh-CN" sz="4000" dirty="0"/>
              <a:t>array </a:t>
            </a:r>
            <a:r>
              <a:rPr lang="zh-CN" altLang="en-US" sz="4000" dirty="0"/>
              <a:t>会得到一个空的</a:t>
            </a:r>
            <a:r>
              <a:rPr lang="zh-CN" altLang="en-US" sz="4000" dirty="0" smtClean="0"/>
              <a:t>数组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3095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51384" y="476672"/>
            <a:ext cx="11245180" cy="582645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4000" dirty="0" smtClean="0"/>
              <a:t>PHP</a:t>
            </a:r>
            <a:r>
              <a:rPr lang="zh-CN" altLang="en-US" sz="4000" dirty="0" smtClean="0"/>
              <a:t>的数组内部实现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数组的定义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数组</a:t>
            </a:r>
            <a:r>
              <a:rPr lang="zh-CN" altLang="en-US" sz="4000" dirty="0"/>
              <a:t>类型</a:t>
            </a:r>
            <a:r>
              <a:rPr lang="zh-CN" altLang="en-US" sz="4000" dirty="0" smtClean="0"/>
              <a:t>转换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/>
              <a:t>预定义</a:t>
            </a:r>
            <a:r>
              <a:rPr lang="zh-CN" altLang="en-US" sz="4000" dirty="0" smtClean="0"/>
              <a:t>数组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遍历数组的若干方法 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数组探秘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查找</a:t>
            </a:r>
            <a:r>
              <a:rPr lang="zh-CN" altLang="en-US" sz="4000" dirty="0"/>
              <a:t>数组</a:t>
            </a:r>
            <a:r>
              <a:rPr lang="zh-CN" altLang="en-US" sz="4000" dirty="0" smtClean="0"/>
              <a:t>元素：普通查找和模糊</a:t>
            </a:r>
            <a:r>
              <a:rPr lang="zh-CN" altLang="en-US" sz="4000" dirty="0"/>
              <a:t>查找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/>
              <a:t>移</a:t>
            </a:r>
            <a:r>
              <a:rPr lang="zh-CN" altLang="en-US" sz="4000" dirty="0" smtClean="0"/>
              <a:t>除</a:t>
            </a:r>
            <a:r>
              <a:rPr lang="zh-CN" altLang="en-US" sz="4000" dirty="0"/>
              <a:t>和</a:t>
            </a:r>
            <a:r>
              <a:rPr lang="zh-CN" altLang="en-US" sz="4000" dirty="0" smtClean="0"/>
              <a:t>过滤数组元素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/>
              <a:t>数组</a:t>
            </a:r>
            <a:r>
              <a:rPr lang="zh-CN" altLang="en-US" sz="4000" dirty="0" smtClean="0"/>
              <a:t>排序的对比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数组实现的数据结构（列表、集合、栈、队列）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 smtClean="0"/>
              <a:t>数组实现的趣味算法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数组运算符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19196"/>
              </p:ext>
            </p:extLst>
          </p:nvPr>
        </p:nvGraphicFramePr>
        <p:xfrm>
          <a:off x="863554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1416022"/>
                <a:gridCol w="1152128"/>
                <a:gridCol w="79474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例子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结果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 + $b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联合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$a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和 </a:t>
                      </a:r>
                      <a:r>
                        <a:rPr lang="en-US" altLang="zh-CN" i="1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的联合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。注意与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array_merge</a:t>
                      </a: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</a:rPr>
                        <a:t>的对比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$a == $b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具有相同的键／值对则为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$a === $b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 </a:t>
                      </a:r>
                      <a:r>
                        <a:rPr lang="en-US" altLang="zh-CN" i="1" dirty="0"/>
                        <a:t>$a</a:t>
                      </a:r>
                      <a:r>
                        <a:rPr lang="zh-CN" altLang="en-US" dirty="0"/>
                        <a:t> 和 </a:t>
                      </a:r>
                      <a:r>
                        <a:rPr lang="en-US" altLang="zh-CN" i="1" dirty="0"/>
                        <a:t>$b</a:t>
                      </a:r>
                      <a:r>
                        <a:rPr lang="zh-CN" altLang="en-US" dirty="0"/>
                        <a:t> 具有相同的键／值对并且顺序和类型都相同则为 </a:t>
                      </a:r>
                      <a:r>
                        <a:rPr lang="en-US" altLang="zh-CN" b="1" dirty="0"/>
                        <a:t>TRUE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$a != $b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不等于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则为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$a &lt;&gt; $b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不等于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则为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$a !== $b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不全等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不全等于 </a:t>
                      </a:r>
                      <a:r>
                        <a:rPr lang="en-US" altLang="zh-CN" i="1" dirty="0"/>
                        <a:t>$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则为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9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对比 </a:t>
            </a:r>
            <a:r>
              <a:rPr lang="en-US" altLang="zh-CN" dirty="0" err="1"/>
              <a:t>array_merge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err="1" smtClean="0"/>
              <a:t>array_merge</a:t>
            </a:r>
            <a:endParaRPr lang="en-US" altLang="zh-CN" b="1" dirty="0" smtClean="0"/>
          </a:p>
          <a:p>
            <a:r>
              <a:rPr lang="zh-CN" altLang="en-US" dirty="0"/>
              <a:t>一个数组中的值附加在前一个数组的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键名，则该键名后面的值将覆盖前一个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数字键名，后面的值将</a:t>
            </a:r>
            <a:r>
              <a:rPr lang="zh-CN" altLang="en-US" i="1" dirty="0"/>
              <a:t>不会</a:t>
            </a:r>
            <a:r>
              <a:rPr lang="zh-CN" altLang="en-US" dirty="0"/>
              <a:t>覆盖原来的值，而是附加到后面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数字键名将会被重新</a:t>
            </a:r>
            <a:r>
              <a:rPr lang="zh-CN" altLang="en-US" dirty="0" smtClean="0">
                <a:solidFill>
                  <a:srgbClr val="FF0000"/>
                </a:solidFill>
              </a:rPr>
              <a:t>编号。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/>
              <a:t>也可以是一个参数，并且</a:t>
            </a:r>
            <a:r>
              <a:rPr lang="zh-CN" altLang="en-US" dirty="0"/>
              <a:t>该数组是数字索引的，则键名会以连续方式重新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b="1" dirty="0" smtClean="0"/>
              <a:t>+</a:t>
            </a:r>
            <a:r>
              <a:rPr lang="zh-CN" altLang="en-US" b="1" dirty="0" smtClean="0"/>
              <a:t>运算符</a:t>
            </a:r>
            <a:endParaRPr lang="en-US" altLang="zh-CN" b="1" dirty="0" smtClean="0"/>
          </a:p>
          <a:p>
            <a:r>
              <a:rPr lang="zh-CN" altLang="en-US" dirty="0" smtClean="0"/>
              <a:t>把</a:t>
            </a:r>
            <a:r>
              <a:rPr lang="zh-CN" altLang="en-US" dirty="0"/>
              <a:t>右边的数组元素附加到左边的数组后面，</a:t>
            </a:r>
            <a:r>
              <a:rPr lang="zh-CN" altLang="en-US" dirty="0">
                <a:solidFill>
                  <a:srgbClr val="FF0000"/>
                </a:solidFill>
              </a:rPr>
              <a:t>两个数组中都有的键</a:t>
            </a:r>
            <a:r>
              <a:rPr lang="zh-CN" altLang="en-US" dirty="0" smtClean="0">
                <a:solidFill>
                  <a:srgbClr val="FF0000"/>
                </a:solidFill>
              </a:rPr>
              <a:t>名（索引和数字），</a:t>
            </a:r>
            <a:r>
              <a:rPr lang="zh-CN" altLang="en-US" dirty="0">
                <a:solidFill>
                  <a:srgbClr val="FF0000"/>
                </a:solidFill>
              </a:rPr>
              <a:t>则只用左边数组中的，右边的被</a:t>
            </a:r>
            <a:r>
              <a:rPr lang="zh-CN" altLang="en-US" dirty="0" smtClean="0">
                <a:solidFill>
                  <a:srgbClr val="FF0000"/>
                </a:solidFill>
              </a:rPr>
              <a:t>忽略。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13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404664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PHP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数组转换为字符串，也即串行化、持久化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/>
              <a:t>为什么要串行化？</a:t>
            </a:r>
            <a:endParaRPr lang="en-US" altLang="zh-CN" sz="4000" b="1" dirty="0" smtClean="0"/>
          </a:p>
          <a:p>
            <a:r>
              <a:rPr lang="en-US" altLang="zh-CN" sz="4000" dirty="0" err="1" smtClean="0"/>
              <a:t>Api</a:t>
            </a:r>
            <a:r>
              <a:rPr lang="zh-CN" altLang="en-US" sz="4000" dirty="0" smtClean="0"/>
              <a:t>接口通信</a:t>
            </a:r>
            <a:endParaRPr lang="en-US" altLang="zh-CN" sz="4000" dirty="0" smtClean="0"/>
          </a:p>
          <a:p>
            <a:r>
              <a:rPr lang="zh-CN" altLang="en-US" sz="4000" dirty="0" smtClean="0"/>
              <a:t>数据缓存</a:t>
            </a:r>
            <a:endParaRPr lang="en-US" altLang="zh-CN" sz="4000" dirty="0" smtClean="0"/>
          </a:p>
          <a:p>
            <a:r>
              <a:rPr lang="zh-CN" altLang="en-US" sz="4000" dirty="0"/>
              <a:t>持久</a:t>
            </a:r>
            <a:r>
              <a:rPr lang="zh-CN" altLang="en-US" sz="4000" dirty="0" smtClean="0"/>
              <a:t>化（保存到数据库）</a:t>
            </a:r>
            <a:endParaRPr lang="en-US" altLang="zh-CN" sz="4000" dirty="0" smtClean="0"/>
          </a:p>
          <a:p>
            <a:r>
              <a:rPr lang="zh-CN" altLang="en-US" sz="4000" b="1" dirty="0"/>
              <a:t>串行</a:t>
            </a:r>
            <a:r>
              <a:rPr lang="zh-CN" altLang="en-US" sz="4000" b="1" dirty="0" smtClean="0"/>
              <a:t>化的方法？</a:t>
            </a:r>
            <a:endParaRPr lang="en-US" altLang="zh-CN" sz="4000" b="1" dirty="0" smtClean="0"/>
          </a:p>
          <a:p>
            <a:r>
              <a:rPr lang="zh-CN" altLang="en-US" sz="4000" dirty="0" smtClean="0"/>
              <a:t>方法一：函数 </a:t>
            </a:r>
            <a:r>
              <a:rPr lang="en-US" altLang="zh-CN" sz="4000" dirty="0"/>
              <a:t>serialize</a:t>
            </a:r>
            <a:r>
              <a:rPr lang="en-US" altLang="zh-CN" sz="4000" dirty="0" smtClean="0"/>
              <a:t>() </a:t>
            </a:r>
            <a:r>
              <a:rPr lang="zh-CN" altLang="en-US" sz="4000" dirty="0" smtClean="0"/>
              <a:t>可以实现</a:t>
            </a:r>
            <a:endParaRPr lang="en-US" altLang="zh-CN" sz="4000" dirty="0" smtClean="0"/>
          </a:p>
          <a:p>
            <a:r>
              <a:rPr lang="zh-CN" altLang="en-US" sz="4000" dirty="0" smtClean="0"/>
              <a:t>方法二：函数 </a:t>
            </a:r>
            <a:r>
              <a:rPr lang="en-US" altLang="zh-CN" sz="4000" dirty="0" err="1" smtClean="0"/>
              <a:t>json_encode</a:t>
            </a:r>
            <a:r>
              <a:rPr lang="en-US" altLang="zh-CN" sz="4000" dirty="0" smtClean="0"/>
              <a:t> ()</a:t>
            </a:r>
            <a:r>
              <a:rPr lang="zh-CN" altLang="en-US" sz="4000" dirty="0" smtClean="0"/>
              <a:t>可以实现</a:t>
            </a:r>
            <a:endParaRPr lang="en-US" altLang="zh-CN" sz="4000" dirty="0" smtClean="0"/>
          </a:p>
          <a:p>
            <a:r>
              <a:rPr lang="zh-CN" altLang="en-US" sz="4000" dirty="0" smtClean="0"/>
              <a:t>方法三：函数 </a:t>
            </a:r>
            <a:r>
              <a:rPr lang="en-US" altLang="zh-CN" sz="4000" dirty="0" err="1" smtClean="0"/>
              <a:t>var_export</a:t>
            </a:r>
            <a:r>
              <a:rPr lang="en-US" altLang="zh-CN" sz="4000" dirty="0" smtClean="0"/>
              <a:t>($items,</a:t>
            </a:r>
            <a:r>
              <a:rPr lang="en-US" altLang="zh-CN" sz="4000" dirty="0"/>
              <a:t> </a:t>
            </a:r>
            <a:r>
              <a:rPr lang="en-US" altLang="zh-CN" sz="4000" dirty="0" smtClean="0"/>
              <a:t>true);</a:t>
            </a:r>
          </a:p>
          <a:p>
            <a:r>
              <a:rPr lang="zh-CN" altLang="en-US" sz="4000" dirty="0"/>
              <a:t>方法四：</a:t>
            </a:r>
            <a:r>
              <a:rPr lang="en-US" altLang="zh-CN" sz="4000" dirty="0"/>
              <a:t>xml</a:t>
            </a:r>
            <a:r>
              <a:rPr lang="zh-CN" altLang="en-US" sz="4000" dirty="0" smtClean="0"/>
              <a:t>、其他自定义</a:t>
            </a:r>
            <a:r>
              <a:rPr lang="zh-CN" altLang="en-US" sz="4000" dirty="0"/>
              <a:t>文件格式</a:t>
            </a:r>
            <a:r>
              <a:rPr lang="en-US" altLang="zh-CN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76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中的预定义变量（数组）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63352" y="2132856"/>
            <a:ext cx="11089232" cy="38164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000" dirty="0"/>
              <a:t>$GLOBALS — </a:t>
            </a:r>
            <a:r>
              <a:rPr lang="zh-CN" altLang="en-US" sz="4000" dirty="0"/>
              <a:t>引用全局作用域中可用的全部变量</a:t>
            </a:r>
          </a:p>
          <a:p>
            <a:r>
              <a:rPr lang="en-US" altLang="zh-CN" sz="4000" dirty="0"/>
              <a:t>$_SERVER — </a:t>
            </a:r>
            <a:r>
              <a:rPr lang="zh-CN" altLang="en-US" sz="4000" dirty="0"/>
              <a:t>服务器和执行环境信息</a:t>
            </a:r>
          </a:p>
          <a:p>
            <a:r>
              <a:rPr lang="en-US" altLang="zh-CN" sz="4000" dirty="0"/>
              <a:t>$_GET — HTTP GET </a:t>
            </a:r>
            <a:r>
              <a:rPr lang="zh-CN" altLang="en-US" sz="4000" dirty="0"/>
              <a:t>变量</a:t>
            </a:r>
          </a:p>
          <a:p>
            <a:r>
              <a:rPr lang="en-US" altLang="zh-CN" sz="4000" dirty="0"/>
              <a:t>$_POST — HTTP POST </a:t>
            </a:r>
            <a:r>
              <a:rPr lang="zh-CN" altLang="en-US" sz="4000" dirty="0"/>
              <a:t>变量</a:t>
            </a:r>
          </a:p>
          <a:p>
            <a:r>
              <a:rPr lang="en-US" altLang="zh-CN" sz="4000" dirty="0"/>
              <a:t>$_FILES — HTTP </a:t>
            </a:r>
            <a:r>
              <a:rPr lang="zh-CN" altLang="en-US" sz="4000" dirty="0"/>
              <a:t>文件上传变量</a:t>
            </a:r>
          </a:p>
          <a:p>
            <a:r>
              <a:rPr lang="en-US" altLang="zh-CN" sz="4000" dirty="0"/>
              <a:t>$_REQUEST — HTTP Request </a:t>
            </a:r>
            <a:r>
              <a:rPr lang="zh-CN" altLang="en-US" sz="4000" dirty="0"/>
              <a:t>变量</a:t>
            </a:r>
          </a:p>
          <a:p>
            <a:r>
              <a:rPr lang="en-US" altLang="zh-CN" sz="4000" dirty="0"/>
              <a:t>$_SESSION — Session </a:t>
            </a:r>
            <a:r>
              <a:rPr lang="zh-CN" altLang="en-US" sz="4000" dirty="0"/>
              <a:t>变量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$_ENV — </a:t>
            </a:r>
            <a:r>
              <a:rPr lang="zh-CN" altLang="en-US" sz="4000" dirty="0">
                <a:solidFill>
                  <a:srgbClr val="FF0000"/>
                </a:solidFill>
              </a:rPr>
              <a:t>环境变量</a:t>
            </a:r>
          </a:p>
          <a:p>
            <a:r>
              <a:rPr lang="en-US" altLang="zh-CN" sz="4000" dirty="0"/>
              <a:t>$_COOKIE — HTTP Cookies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263352" y="1052736"/>
            <a:ext cx="11377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PHP </a:t>
            </a:r>
            <a:r>
              <a:rPr lang="zh-CN" altLang="en-US" sz="2400" dirty="0">
                <a:solidFill>
                  <a:srgbClr val="FF0000"/>
                </a:solidFill>
              </a:rPr>
              <a:t>中的许多预定义变量都是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超全局的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，这意味着它们在一个脚本的全部作用域中都可用。在函数或方法中无需执行 </a:t>
            </a:r>
            <a:r>
              <a:rPr lang="en-US" altLang="zh-CN" sz="2400" b="1" dirty="0">
                <a:solidFill>
                  <a:srgbClr val="FF0000"/>
                </a:solidFill>
              </a:rPr>
              <a:t>global $variable;</a:t>
            </a:r>
            <a:r>
              <a:rPr lang="zh-CN" altLang="en-US" sz="2400" dirty="0">
                <a:solidFill>
                  <a:srgbClr val="FF0000"/>
                </a:solidFill>
              </a:rPr>
              <a:t> 就可以访问它们。</a:t>
            </a:r>
          </a:p>
        </p:txBody>
      </p:sp>
    </p:spTree>
    <p:extLst>
      <p:ext uri="{BB962C8B-B14F-4D97-AF65-F5344CB8AC3E}">
        <p14:creationId xmlns:p14="http://schemas.microsoft.com/office/powerpoint/2010/main" val="1600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8" y="476672"/>
            <a:ext cx="3313584" cy="1325563"/>
          </a:xfrm>
        </p:spPr>
        <p:txBody>
          <a:bodyPr/>
          <a:lstStyle/>
          <a:p>
            <a:r>
              <a:rPr lang="en-US" altLang="zh-CN" dirty="0"/>
              <a:t>php://input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2060848"/>
            <a:ext cx="10515600" cy="955303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en-US" altLang="zh-CN" dirty="0"/>
              <a:t>://input</a:t>
            </a:r>
            <a:r>
              <a:rPr lang="zh-CN" altLang="en-US" dirty="0"/>
              <a:t>可以读取没有处理过的</a:t>
            </a:r>
            <a:r>
              <a:rPr lang="en-US" altLang="zh-CN" dirty="0"/>
              <a:t>POST</a:t>
            </a:r>
            <a:r>
              <a:rPr lang="zh-CN" altLang="en-US" dirty="0"/>
              <a:t>数据。相较于</a:t>
            </a:r>
            <a:r>
              <a:rPr lang="en-US" altLang="zh-CN" dirty="0"/>
              <a:t>$HTTP_RAW_POST_DATA</a:t>
            </a:r>
            <a:r>
              <a:rPr lang="zh-CN" altLang="en-US" dirty="0"/>
              <a:t>而言，它给内存带来的压力</a:t>
            </a:r>
            <a:r>
              <a:rPr lang="zh-CN" altLang="en-US" dirty="0" smtClean="0"/>
              <a:t>较小。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2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数组的遍历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/>
              <a:t>for </a:t>
            </a:r>
            <a:r>
              <a:rPr lang="zh-CN" altLang="en-US" sz="4000" dirty="0" smtClean="0"/>
              <a:t>：语句循环遍历</a:t>
            </a:r>
            <a:r>
              <a:rPr lang="en-US" altLang="zh-CN" sz="4000" dirty="0" smtClean="0"/>
              <a:t> </a:t>
            </a:r>
            <a:endParaRPr lang="en-US" altLang="zh-CN" sz="4000" dirty="0"/>
          </a:p>
          <a:p>
            <a:r>
              <a:rPr lang="en-US" altLang="zh-CN" sz="4000" dirty="0" err="1" smtClean="0"/>
              <a:t>foreach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：循环遍历</a:t>
            </a:r>
            <a:r>
              <a:rPr lang="en-US" altLang="zh-CN" sz="4000" dirty="0" smtClean="0"/>
              <a:t> </a:t>
            </a:r>
            <a:endParaRPr lang="en-US" altLang="zh-CN" sz="4000" dirty="0"/>
          </a:p>
          <a:p>
            <a:r>
              <a:rPr lang="en-US" altLang="zh-CN" sz="4000" dirty="0" smtClean="0"/>
              <a:t>while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(list($key, $</a:t>
            </a:r>
            <a:r>
              <a:rPr lang="en-US" altLang="zh-CN" sz="4000" dirty="0" err="1"/>
              <a:t>val</a:t>
            </a:r>
            <a:r>
              <a:rPr lang="en-US" altLang="zh-CN" sz="4000" dirty="0"/>
              <a:t>) = each($fruit</a:t>
            </a:r>
            <a:r>
              <a:rPr lang="en-US" altLang="zh-CN" sz="4000" dirty="0" smtClean="0"/>
              <a:t>)) </a:t>
            </a:r>
          </a:p>
          <a:p>
            <a:r>
              <a:rPr lang="en-US" altLang="zh-CN" sz="4000" dirty="0" err="1" smtClean="0"/>
              <a:t>array_walk</a:t>
            </a:r>
            <a:r>
              <a:rPr lang="zh-CN" altLang="en-US" sz="4000" dirty="0"/>
              <a:t>、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array 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：回调遍历</a:t>
            </a:r>
            <a:endParaRPr lang="en-US" altLang="zh-CN" sz="4000" dirty="0"/>
          </a:p>
          <a:p>
            <a:r>
              <a:rPr lang="en-US" altLang="zh-CN" sz="4000" dirty="0" smtClean="0"/>
              <a:t>current</a:t>
            </a:r>
            <a:r>
              <a:rPr lang="zh-CN" altLang="en-US" sz="4000" dirty="0"/>
              <a:t>和</a:t>
            </a:r>
            <a:r>
              <a:rPr lang="en-US" altLang="zh-CN" sz="4000" dirty="0" smtClean="0"/>
              <a:t>next </a:t>
            </a:r>
            <a:r>
              <a:rPr lang="zh-CN" altLang="en-US" sz="4000" dirty="0" smtClean="0"/>
              <a:t>：内部指针遍历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foreach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谁更快呢？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23392" y="1772816"/>
            <a:ext cx="10873208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不涉及数组，</a:t>
            </a:r>
            <a:r>
              <a:rPr lang="en-US" altLang="zh-CN" sz="4000" dirty="0" smtClean="0"/>
              <a:t>For</a:t>
            </a:r>
            <a:r>
              <a:rPr lang="zh-CN" altLang="en-US" sz="4000" dirty="0" smtClean="0"/>
              <a:t>循环比</a:t>
            </a:r>
            <a:r>
              <a:rPr lang="en-US" altLang="zh-CN" sz="4000" dirty="0" err="1">
                <a:latin typeface="黑体" panose="02010609060101010101" pitchFamily="49" charset="-122"/>
                <a:ea typeface="黑体" panose="02010609060101010101" pitchFamily="49" charset="-122"/>
              </a:rPr>
              <a:t>foreach</a:t>
            </a:r>
            <a:r>
              <a:rPr lang="zh-CN" altLang="en-US" sz="4000" dirty="0" smtClean="0"/>
              <a:t>更快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r>
              <a:rPr lang="zh-CN" altLang="en-US" sz="4000" dirty="0" smtClean="0"/>
              <a:t>访问数组元素或对元素进行处理，</a:t>
            </a:r>
            <a:r>
              <a:rPr lang="en-US" altLang="zh-CN" sz="4000" dirty="0" err="1" smtClean="0"/>
              <a:t>foreach</a:t>
            </a:r>
            <a:r>
              <a:rPr lang="zh-CN" altLang="en-US" sz="4000" dirty="0" smtClean="0"/>
              <a:t>更快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40160" y="1772816"/>
            <a:ext cx="4511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Arial" panose="020B0604020202020204" pitchFamily="34" charset="0"/>
              </a:rPr>
              <a:t>foreach($a as &amp;$v) {$v *= $v;}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" panose="020B0604020202020204" pitchFamily="34" charset="0"/>
              </a:rPr>
              <a:t>这里由于是引用绑定，所以相当于对数组中的元素执行: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 Unicode MS" panose="020B0604020202020204" pitchFamily="34" charset="-122"/>
              </a:rPr>
              <a:t>$v = &amp;$a</a:t>
            </a:r>
            <a:r>
              <a:rPr lang="zh-CN" altLang="zh-CN" sz="2400" b="1" dirty="0">
                <a:solidFill>
                  <a:srgbClr val="800000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2400" dirty="0">
                <a:solidFill>
                  <a:srgbClr val="800000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2400" b="1" dirty="0">
                <a:solidFill>
                  <a:srgbClr val="800000"/>
                </a:solidFill>
                <a:latin typeface="Arial Unicode MS" panose="020B0604020202020204" pitchFamily="34" charset="-122"/>
              </a:rPr>
              <a:t>]</a:t>
            </a:r>
            <a:r>
              <a:rPr lang="zh-CN" altLang="zh-CN" sz="2400" dirty="0">
                <a:solidFill>
                  <a:srgbClr val="008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sz="2400" dirty="0">
              <a:solidFill>
                <a:srgbClr val="008000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 Unicode MS" panose="020B0604020202020204" pitchFamily="34" charset="-122"/>
              </a:rPr>
              <a:t>$v = &amp;$a</a:t>
            </a:r>
            <a:r>
              <a:rPr lang="zh-CN" altLang="zh-CN" sz="2400" b="1" dirty="0">
                <a:solidFill>
                  <a:srgbClr val="800000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2400" dirty="0">
                <a:solidFill>
                  <a:srgbClr val="800000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2400" b="1" dirty="0">
                <a:solidFill>
                  <a:srgbClr val="800000"/>
                </a:solidFill>
                <a:latin typeface="Arial Unicode MS" panose="020B0604020202020204" pitchFamily="34" charset="-122"/>
              </a:rPr>
              <a:t>]</a:t>
            </a:r>
            <a:r>
              <a:rPr lang="zh-CN" altLang="zh-CN" sz="2400" dirty="0">
                <a:solidFill>
                  <a:srgbClr val="008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sz="2400" dirty="0">
              <a:solidFill>
                <a:srgbClr val="008000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 Unicode MS" panose="020B0604020202020204" pitchFamily="34" charset="-122"/>
              </a:rPr>
              <a:t>$v = &amp;$a</a:t>
            </a:r>
            <a:r>
              <a:rPr lang="zh-CN" altLang="zh-CN" sz="2400" b="1" dirty="0">
                <a:solidFill>
                  <a:srgbClr val="800000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2400" dirty="0">
                <a:solidFill>
                  <a:srgbClr val="800000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2400" b="1" dirty="0">
                <a:solidFill>
                  <a:srgbClr val="800000"/>
                </a:solidFill>
                <a:latin typeface="Arial Unicode MS" panose="020B0604020202020204" pitchFamily="34" charset="-122"/>
              </a:rPr>
              <a:t>]</a:t>
            </a:r>
            <a:r>
              <a:rPr lang="zh-CN" altLang="zh-CN" sz="2400" dirty="0">
                <a:solidFill>
                  <a:srgbClr val="008000"/>
                </a:solidFill>
                <a:latin typeface="Arial Unicode MS" panose="020B0604020202020204" pitchFamily="34" charset="-122"/>
              </a:rPr>
              <a:t>;</a:t>
            </a:r>
            <a:r>
              <a:rPr lang="zh-CN" altLang="zh-CN" sz="24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0"/>
            <a:ext cx="4363019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40160" y="357718"/>
            <a:ext cx="4440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foreach </a:t>
            </a:r>
            <a:r>
              <a:rPr lang="zh-CN" altLang="en-US" sz="4000" b="1" dirty="0" smtClean="0"/>
              <a:t>引用的误区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022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0" y="383476"/>
            <a:ext cx="4440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foreach </a:t>
            </a:r>
            <a:r>
              <a:rPr lang="zh-CN" altLang="en-US" sz="4000" b="1" dirty="0" smtClean="0"/>
              <a:t>引用的误区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2471607" y="1328424"/>
            <a:ext cx="35037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第二次</a:t>
            </a:r>
            <a:r>
              <a:rPr lang="en-US" altLang="zh-CN" sz="2400" dirty="0" err="1" smtClean="0"/>
              <a:t>foreach</a:t>
            </a:r>
            <a:r>
              <a:rPr lang="zh-CN" altLang="en-US" sz="2400" dirty="0" smtClean="0"/>
              <a:t>循环</a:t>
            </a:r>
            <a:endParaRPr lang="en-US" altLang="zh-CN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 Unicode MS" panose="020B0604020202020204" pitchFamily="34" charset="-122"/>
              </a:rPr>
              <a:t>foreach($a</a:t>
            </a:r>
            <a:r>
              <a:rPr lang="zh-CN" altLang="zh-CN" sz="2400" dirty="0" smtClean="0"/>
              <a:t> </a:t>
            </a:r>
            <a:r>
              <a:rPr lang="zh-CN" altLang="zh-CN" sz="2400" dirty="0" smtClean="0">
                <a:latin typeface="Arial Unicode MS" panose="020B0604020202020204" pitchFamily="34" charset="-122"/>
              </a:rPr>
              <a:t>as</a:t>
            </a:r>
            <a:r>
              <a:rPr lang="zh-CN" altLang="zh-CN" sz="2400" dirty="0" smtClean="0"/>
              <a:t> </a:t>
            </a:r>
            <a:r>
              <a:rPr lang="zh-CN" altLang="zh-CN" sz="2400" dirty="0" smtClean="0">
                <a:latin typeface="Arial Unicode MS" panose="020B0604020202020204" pitchFamily="34" charset="-122"/>
              </a:rPr>
              <a:t>$v){</a:t>
            </a:r>
            <a:endParaRPr lang="zh-CN" altLang="zh-CN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 Unicode MS" panose="020B0604020202020204" pitchFamily="34" charset="-122"/>
              </a:rPr>
              <a:t>     echo</a:t>
            </a:r>
            <a:r>
              <a:rPr lang="zh-CN" altLang="zh-CN" sz="2400" dirty="0" smtClean="0"/>
              <a:t> </a:t>
            </a:r>
            <a:r>
              <a:rPr lang="zh-CN" altLang="zh-CN" sz="2400" dirty="0" smtClean="0">
                <a:latin typeface="Arial Unicode MS" panose="020B0604020202020204" pitchFamily="34" charset="-122"/>
              </a:rPr>
              <a:t>$v;</a:t>
            </a:r>
            <a:endParaRPr lang="zh-CN" altLang="zh-CN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 Unicode MS" panose="020B0604020202020204" pitchFamily="34" charset="-122"/>
              </a:rPr>
              <a:t>}</a:t>
            </a:r>
            <a:endParaRPr lang="zh-CN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" panose="020B0604020202020204" pitchFamily="34" charset="0"/>
              </a:rPr>
              <a:t>类似与执行：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 Unicode MS" panose="020B0604020202020204" pitchFamily="34" charset="-122"/>
              </a:rPr>
              <a:t>$v = $a</a:t>
            </a:r>
            <a:r>
              <a:rPr lang="zh-CN" altLang="zh-CN" sz="2400" b="1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2400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2400" b="1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]</a:t>
            </a:r>
            <a:r>
              <a:rPr lang="zh-CN" altLang="zh-CN" sz="2400" dirty="0" smtClean="0">
                <a:solidFill>
                  <a:srgbClr val="008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sz="2400" dirty="0" smtClean="0">
              <a:solidFill>
                <a:srgbClr val="008000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 Unicode MS" panose="020B0604020202020204" pitchFamily="34" charset="-122"/>
              </a:rPr>
              <a:t>$v = $a</a:t>
            </a:r>
            <a:r>
              <a:rPr lang="zh-CN" altLang="zh-CN" sz="2400" b="1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2400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2400" b="1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]</a:t>
            </a:r>
            <a:r>
              <a:rPr lang="zh-CN" altLang="zh-CN" sz="2400" dirty="0" smtClean="0">
                <a:solidFill>
                  <a:srgbClr val="008000"/>
                </a:solidFill>
                <a:latin typeface="Arial Unicode MS" panose="020B0604020202020204" pitchFamily="34" charset="-122"/>
              </a:rPr>
              <a:t>;</a:t>
            </a:r>
            <a:endParaRPr lang="en-US" altLang="zh-CN" sz="2400" dirty="0" smtClean="0">
              <a:solidFill>
                <a:srgbClr val="008000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Arial Unicode MS" panose="020B0604020202020204" pitchFamily="34" charset="-122"/>
              </a:rPr>
              <a:t>$v = $a</a:t>
            </a:r>
            <a:r>
              <a:rPr lang="zh-CN" altLang="zh-CN" sz="2400" b="1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2400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2400" b="1" dirty="0" smtClean="0">
                <a:solidFill>
                  <a:srgbClr val="800000"/>
                </a:solidFill>
                <a:latin typeface="Arial Unicode MS" panose="020B0604020202020204" pitchFamily="34" charset="-122"/>
              </a:rPr>
              <a:t>]</a:t>
            </a:r>
            <a:r>
              <a:rPr lang="zh-CN" altLang="zh-CN" sz="2400" dirty="0" smtClean="0">
                <a:solidFill>
                  <a:srgbClr val="008000"/>
                </a:solidFill>
                <a:latin typeface="Arial Unicode MS" panose="020B0604020202020204" pitchFamily="34" charset="-122"/>
              </a:rPr>
              <a:t>;</a:t>
            </a:r>
            <a:r>
              <a:rPr lang="zh-CN" altLang="zh-CN" sz="2400" dirty="0" smtClean="0"/>
              <a:t> </a:t>
            </a:r>
            <a:endParaRPr lang="zh-CN" altLang="zh-CN" sz="2400" dirty="0" smtClean="0">
              <a:latin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73" y="0"/>
            <a:ext cx="444125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75373" y="51664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缺点</a:t>
            </a:r>
            <a:r>
              <a:rPr lang="zh-CN" altLang="en-US" b="1" dirty="0">
                <a:solidFill>
                  <a:srgbClr val="FF0000"/>
                </a:solidFill>
              </a:rPr>
              <a:t>留下一个引用变量没有unset将数组最后一个变量变成引用。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其实即使不引用</a:t>
            </a:r>
            <a:r>
              <a:rPr lang="en-US" altLang="zh-CN" b="1" dirty="0" err="1"/>
              <a:t>foreach</a:t>
            </a:r>
            <a:r>
              <a:rPr lang="zh-CN" altLang="en-US" b="1" dirty="0"/>
              <a:t>也会遗留一个变量不过这个影响不大而已</a:t>
            </a:r>
          </a:p>
        </p:txBody>
      </p:sp>
    </p:spTree>
    <p:extLst>
      <p:ext uri="{BB962C8B-B14F-4D97-AF65-F5344CB8AC3E}">
        <p14:creationId xmlns:p14="http://schemas.microsoft.com/office/powerpoint/2010/main" val="18246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如何杜绝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的引用隐患？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方法一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foreach</a:t>
            </a:r>
            <a:r>
              <a:rPr lang="zh-CN" altLang="en-US" dirty="0"/>
              <a:t>($a as $k=&gt;&amp;$v</a:t>
            </a:r>
            <a:r>
              <a:rPr lang="zh-CN" altLang="en-US" dirty="0" smtClean="0"/>
              <a:t>){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…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unset</a:t>
            </a:r>
            <a:r>
              <a:rPr lang="zh-CN" altLang="en-US" dirty="0"/>
              <a:t>($v)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方法二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foreach</a:t>
            </a:r>
            <a:r>
              <a:rPr lang="zh-CN" altLang="en-US" dirty="0"/>
              <a:t>($a as $k=&gt;&amp;$v</a:t>
            </a:r>
            <a:r>
              <a:rPr lang="zh-CN" altLang="en-US" dirty="0" smtClean="0"/>
              <a:t>){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unset</a:t>
            </a:r>
            <a:r>
              <a:rPr lang="zh-CN" altLang="en-US" dirty="0"/>
              <a:t>($v)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242516"/>
            <a:ext cx="10515600" cy="54786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PHP</a:t>
            </a:r>
            <a:r>
              <a:rPr lang="zh-CN" altLang="en-US" dirty="0" smtClean="0"/>
              <a:t>的数组</a:t>
            </a:r>
            <a:r>
              <a:rPr lang="zh-CN" altLang="en-US" dirty="0"/>
              <a:t>，在底层便是</a:t>
            </a:r>
            <a:r>
              <a:rPr lang="en-US" altLang="zh-CN" dirty="0"/>
              <a:t>hash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，又</a:t>
            </a:r>
            <a:r>
              <a:rPr lang="zh-CN" altLang="en-US" dirty="0"/>
              <a:t>叫哈希表，散列表，</a:t>
            </a:r>
            <a:r>
              <a:rPr lang="en-US" altLang="zh-CN" dirty="0"/>
              <a:t>Hash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这种</a:t>
            </a:r>
            <a:r>
              <a:rPr lang="zh-CN" altLang="en-US" dirty="0"/>
              <a:t>数据结构通过</a:t>
            </a:r>
            <a:r>
              <a:rPr lang="en-US" altLang="zh-CN" dirty="0" smtClean="0"/>
              <a:t>key-</a:t>
            </a:r>
            <a:r>
              <a:rPr lang="en-US" altLang="zh-CN" dirty="0"/>
              <a:t>&gt;value</a:t>
            </a:r>
            <a:r>
              <a:rPr lang="zh-CN" altLang="en-US" dirty="0"/>
              <a:t>的映射关系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使得插入和查找的效率都很高，可在</a:t>
            </a:r>
            <a:r>
              <a:rPr lang="en-US" altLang="zh-CN" dirty="0" smtClean="0">
                <a:solidFill>
                  <a:srgbClr val="FF0000"/>
                </a:solidFill>
              </a:rPr>
              <a:t>O(1)</a:t>
            </a:r>
            <a:r>
              <a:rPr lang="zh-CN" altLang="en-US" dirty="0" smtClean="0">
                <a:solidFill>
                  <a:srgbClr val="FF0000"/>
                </a:solidFill>
              </a:rPr>
              <a:t>的时间内访问任意元素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Hash</a:t>
            </a:r>
            <a:r>
              <a:rPr lang="zh-CN" altLang="en-US" dirty="0">
                <a:solidFill>
                  <a:srgbClr val="FF0000"/>
                </a:solidFill>
              </a:rPr>
              <a:t>函数建立了关键字和记录之间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映射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，使得普通的查找和插入操作可以在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  <a:r>
              <a:rPr lang="zh-CN" altLang="en-US" dirty="0" smtClean="0"/>
              <a:t> 的</a:t>
            </a:r>
            <a:r>
              <a:rPr lang="zh-CN" altLang="en-US" dirty="0"/>
              <a:t>时间内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199456" y="260648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数组的内部实现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864179"/>
            <a:ext cx="4032448" cy="28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733"/>
            <a:ext cx="10515600" cy="68761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引用的好处（节省时间、空间）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87488" y="781471"/>
            <a:ext cx="76565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$start = microtime(true);</a:t>
            </a:r>
          </a:p>
          <a:p>
            <a:r>
              <a:rPr lang="zh-CN" altLang="en-US" sz="2000" dirty="0"/>
              <a:t>echo memory_get_usage(true) . "\n";</a:t>
            </a:r>
          </a:p>
          <a:p>
            <a:r>
              <a:rPr lang="zh-CN" altLang="en-US" sz="2000" dirty="0"/>
              <a:t>$a = array();</a:t>
            </a:r>
          </a:p>
          <a:p>
            <a:r>
              <a:rPr lang="zh-CN" altLang="en-US" sz="2000" dirty="0"/>
              <a:t>for ($i = 0; $i &lt; 50000; $i++) {</a:t>
            </a:r>
          </a:p>
          <a:p>
            <a:r>
              <a:rPr lang="zh-CN" altLang="en-US" sz="2000" dirty="0"/>
              <a:t>    $a[] = array(1);</a:t>
            </a:r>
          </a:p>
          <a:p>
            <a:r>
              <a:rPr lang="zh-CN" altLang="en-US" sz="2000" dirty="0"/>
              <a:t>}</a:t>
            </a:r>
          </a:p>
          <a:p>
            <a:r>
              <a:rPr lang="zh-CN" altLang="en-US" sz="2000" dirty="0"/>
              <a:t>//foreach ($a as $k =&gt; $v) {</a:t>
            </a:r>
          </a:p>
          <a:p>
            <a:r>
              <a:rPr lang="zh-CN" altLang="en-US" sz="2000" dirty="0"/>
              <a:t>//    $a[$k] = array(1);</a:t>
            </a:r>
          </a:p>
          <a:p>
            <a:r>
              <a:rPr lang="zh-CN" altLang="en-US" sz="2000" dirty="0"/>
              <a:t>//    break;</a:t>
            </a:r>
          </a:p>
          <a:p>
            <a:r>
              <a:rPr lang="zh-CN" altLang="en-US" sz="2000" dirty="0"/>
              <a:t>//}</a:t>
            </a:r>
          </a:p>
          <a:p>
            <a:r>
              <a:rPr lang="zh-CN" altLang="en-US" sz="2000" dirty="0"/>
              <a:t>foreach ($a as $k =&gt; &amp;$v) {</a:t>
            </a:r>
          </a:p>
          <a:p>
            <a:r>
              <a:rPr lang="zh-CN" altLang="en-US" sz="2000" dirty="0"/>
              <a:t>    $v = array(1);</a:t>
            </a:r>
          </a:p>
          <a:p>
            <a:r>
              <a:rPr lang="zh-CN" altLang="en-US" sz="2000" dirty="0"/>
              <a:t>    break;</a:t>
            </a:r>
          </a:p>
          <a:p>
            <a:r>
              <a:rPr lang="zh-CN" altLang="en-US" sz="2000" dirty="0"/>
              <a:t>}</a:t>
            </a:r>
          </a:p>
          <a:p>
            <a:r>
              <a:rPr lang="zh-CN" altLang="en-US" sz="2000" dirty="0"/>
              <a:t>unset($v);</a:t>
            </a:r>
          </a:p>
          <a:p>
            <a:r>
              <a:rPr lang="zh-CN" altLang="en-US" sz="2000" dirty="0"/>
              <a:t>echo memory_get_usage(true) . "\n";</a:t>
            </a:r>
          </a:p>
          <a:p>
            <a:r>
              <a:rPr lang="zh-CN" altLang="en-US" sz="2000" dirty="0"/>
              <a:t>$end = microtime(true);</a:t>
            </a:r>
          </a:p>
          <a:p>
            <a:r>
              <a:rPr lang="zh-CN" altLang="en-US" sz="2000" dirty="0"/>
              <a:t>$cost = $end - $start;</a:t>
            </a:r>
          </a:p>
          <a:p>
            <a:r>
              <a:rPr lang="zh-CN" altLang="en-US" sz="2000" dirty="0"/>
              <a:t>echo $cost."\n";</a:t>
            </a:r>
          </a:p>
        </p:txBody>
      </p:sp>
    </p:spTree>
    <p:extLst>
      <p:ext uri="{BB962C8B-B14F-4D97-AF65-F5344CB8AC3E}">
        <p14:creationId xmlns:p14="http://schemas.microsoft.com/office/powerpoint/2010/main" val="30477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array_walk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array map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有什么不同？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23392" y="1772816"/>
            <a:ext cx="10873208" cy="3888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/>
              <a:t>array_walk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引用的方式对数组进行遍历，返回值不重要</a:t>
            </a:r>
            <a:endParaRPr lang="zh-CN" altLang="en-US" sz="4000" dirty="0"/>
          </a:p>
          <a:p>
            <a:endParaRPr lang="zh-CN" altLang="en-US" sz="4000" dirty="0"/>
          </a:p>
          <a:p>
            <a:r>
              <a:rPr lang="en-US" altLang="zh-CN" sz="4000" dirty="0" err="1" smtClean="0"/>
              <a:t>array_map</a:t>
            </a:r>
            <a:r>
              <a:rPr lang="zh-CN" altLang="en-US" sz="4000" dirty="0" smtClean="0"/>
              <a:t> 为了改变数组的数据，支持多个数组数据合并，目的是返回新的数组</a:t>
            </a:r>
            <a:endParaRPr lang="zh-CN" altLang="en-US" sz="4000" dirty="0"/>
          </a:p>
          <a:p>
            <a:endParaRPr lang="zh-CN" altLang="en-US" sz="4000" dirty="0"/>
          </a:p>
          <a:p>
            <a:r>
              <a:rPr lang="en-US" altLang="zh-CN" sz="4000" dirty="0" smtClean="0"/>
              <a:t>walk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map</a:t>
            </a:r>
            <a:r>
              <a:rPr lang="zh-CN" altLang="en-US" sz="4000" dirty="0" smtClean="0"/>
              <a:t>的回调函数位置也不一样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759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PHP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元素查找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判断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是否存在：</a:t>
            </a:r>
            <a:r>
              <a:rPr lang="en-US" altLang="zh-CN" sz="4000" dirty="0" err="1"/>
              <a:t>array_key_exists</a:t>
            </a:r>
            <a:r>
              <a:rPr lang="en-US" altLang="zh-CN" sz="4000" dirty="0" smtClean="0"/>
              <a:t>() </a:t>
            </a:r>
            <a:r>
              <a:rPr lang="zh-CN" altLang="en-US" sz="4000" dirty="0" smtClean="0"/>
              <a:t>和 </a:t>
            </a:r>
            <a:r>
              <a:rPr lang="en-US" altLang="zh-CN" sz="4000" dirty="0" err="1" smtClean="0"/>
              <a:t>isset</a:t>
            </a:r>
            <a:r>
              <a:rPr lang="en-US" altLang="zh-CN" sz="4000" dirty="0" smtClean="0"/>
              <a:t>()</a:t>
            </a:r>
            <a:endParaRPr lang="zh-CN" altLang="en-US" sz="4000" dirty="0"/>
          </a:p>
          <a:p>
            <a:r>
              <a:rPr lang="zh-CN" altLang="en-US" sz="4000" dirty="0" smtClean="0"/>
              <a:t>判断值是否存在：</a:t>
            </a:r>
            <a:r>
              <a:rPr lang="en-US" altLang="zh-CN" sz="4000" dirty="0"/>
              <a:t> </a:t>
            </a:r>
            <a:r>
              <a:rPr lang="en-US" altLang="zh-CN" sz="4000" dirty="0" err="1" smtClean="0"/>
              <a:t>in_array</a:t>
            </a:r>
            <a:r>
              <a:rPr lang="en-US" altLang="zh-CN" sz="4000" dirty="0" smtClean="0"/>
              <a:t>() </a:t>
            </a:r>
            <a:r>
              <a:rPr lang="zh-CN" altLang="en-US" sz="4000" dirty="0" smtClean="0"/>
              <a:t>和 </a:t>
            </a:r>
            <a:r>
              <a:rPr lang="en-US" altLang="zh-CN" sz="4000" dirty="0" err="1" smtClean="0"/>
              <a:t>array_search</a:t>
            </a:r>
            <a:r>
              <a:rPr lang="en-US" altLang="zh-CN" sz="4000" dirty="0" smtClean="0"/>
              <a:t>()</a:t>
            </a:r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依据键返回值</a:t>
            </a:r>
            <a:r>
              <a:rPr lang="zh-CN" altLang="en-US" sz="4000" dirty="0"/>
              <a:t>： </a:t>
            </a:r>
            <a:r>
              <a:rPr lang="en-US" altLang="zh-CN" sz="4000" dirty="0" smtClean="0"/>
              <a:t>$items[$key]</a:t>
            </a:r>
            <a:endParaRPr lang="zh-CN" altLang="en-US" sz="4000" dirty="0"/>
          </a:p>
          <a:p>
            <a:r>
              <a:rPr lang="zh-CN" altLang="en-US" sz="4000" dirty="0" smtClean="0"/>
              <a:t>依据值返回键：</a:t>
            </a:r>
            <a:r>
              <a:rPr lang="en-US" altLang="zh-CN" sz="4000" b="1" dirty="0"/>
              <a:t> </a:t>
            </a:r>
            <a:r>
              <a:rPr lang="en-US" altLang="zh-CN" sz="4000" dirty="0" err="1"/>
              <a:t>array_keys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($</a:t>
            </a:r>
            <a:r>
              <a:rPr lang="en-US" altLang="zh-CN" sz="4000" dirty="0" err="1" smtClean="0"/>
              <a:t>items,$value</a:t>
            </a:r>
            <a:r>
              <a:rPr lang="en-US" altLang="zh-CN" sz="4000" dirty="0" smtClean="0"/>
              <a:t>);</a:t>
            </a:r>
          </a:p>
          <a:p>
            <a:endParaRPr lang="en-US" altLang="zh-CN" sz="4000" dirty="0"/>
          </a:p>
          <a:p>
            <a:r>
              <a:rPr lang="zh-CN" altLang="en-US" sz="4000" dirty="0" smtClean="0"/>
              <a:t>依据给定值进行模糊查找：</a:t>
            </a:r>
            <a:r>
              <a:rPr lang="en-US" altLang="zh-CN" sz="4000" dirty="0" err="1" smtClean="0"/>
              <a:t>preg_grep</a:t>
            </a:r>
            <a:r>
              <a:rPr lang="en-US" altLang="zh-CN" sz="4000" dirty="0" smtClean="0"/>
              <a:t>();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237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360" y="188640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数组转换中对</a:t>
            </a:r>
            <a:r>
              <a:rPr lang="en-US" altLang="zh-CN" sz="4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array_key_exists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()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6219825" cy="327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844824"/>
            <a:ext cx="5457825" cy="2895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331" y="5229200"/>
            <a:ext cx="5051450" cy="1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PHP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数组元素的过滤和移除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+mn-ea"/>
              </a:rPr>
              <a:t>方法</a:t>
            </a:r>
            <a:r>
              <a:rPr lang="en-US" altLang="zh-CN" sz="3200" dirty="0" smtClean="0">
                <a:latin typeface="+mn-ea"/>
              </a:rPr>
              <a:t>1</a:t>
            </a:r>
            <a:r>
              <a:rPr lang="zh-CN" altLang="en-US" sz="3200" dirty="0" smtClean="0">
                <a:latin typeface="+mn-ea"/>
              </a:rPr>
              <a:t>：直接用</a:t>
            </a:r>
            <a:r>
              <a:rPr lang="en-US" altLang="zh-CN" sz="3200" dirty="0" smtClean="0">
                <a:latin typeface="+mn-ea"/>
              </a:rPr>
              <a:t>unset</a:t>
            </a:r>
            <a:r>
              <a:rPr lang="zh-CN" altLang="en-US" sz="3200" dirty="0" smtClean="0">
                <a:latin typeface="+mn-ea"/>
              </a:rPr>
              <a:t>移除元素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3200" dirty="0" err="1" smtClean="0">
                <a:solidFill>
                  <a:srgbClr val="FF0000"/>
                </a:solidFill>
                <a:latin typeface="+mn-ea"/>
              </a:rPr>
              <a:t>array_slice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从数组中取出一段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方法</a:t>
            </a:r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：</a:t>
            </a:r>
            <a:r>
              <a:rPr lang="en-US" altLang="zh-CN" sz="3200" dirty="0" err="1" smtClean="0">
                <a:latin typeface="+mn-ea"/>
              </a:rPr>
              <a:t>array_splice</a:t>
            </a:r>
            <a:r>
              <a:rPr lang="zh-CN" altLang="en-US" sz="3200" dirty="0">
                <a:latin typeface="+mn-ea"/>
              </a:rPr>
              <a:t>把数组中的一部分去掉并用其它值取代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方法</a:t>
            </a:r>
            <a:r>
              <a:rPr lang="en-US" altLang="zh-CN" sz="3200" dirty="0" smtClean="0">
                <a:latin typeface="+mn-ea"/>
              </a:rPr>
              <a:t>4</a:t>
            </a:r>
            <a:r>
              <a:rPr lang="zh-CN" altLang="en-US" sz="3200" dirty="0" smtClean="0">
                <a:latin typeface="+mn-ea"/>
              </a:rPr>
              <a:t>：用</a:t>
            </a:r>
            <a:r>
              <a:rPr lang="en-US" altLang="zh-CN" sz="3200" dirty="0" err="1" smtClean="0">
                <a:latin typeface="+mn-ea"/>
              </a:rPr>
              <a:t>array_filter</a:t>
            </a:r>
            <a:r>
              <a:rPr lang="zh-CN" altLang="en-US" sz="3200" dirty="0" smtClean="0">
                <a:latin typeface="+mn-ea"/>
              </a:rPr>
              <a:t>过滤</a:t>
            </a:r>
            <a:r>
              <a:rPr lang="zh-CN" altLang="en-US" sz="3200" dirty="0">
                <a:latin typeface="+mn-ea"/>
              </a:rPr>
              <a:t>元素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方法</a:t>
            </a:r>
            <a:r>
              <a:rPr lang="en-US" altLang="zh-CN" sz="3200" dirty="0" smtClean="0">
                <a:latin typeface="+mn-ea"/>
              </a:rPr>
              <a:t>5</a:t>
            </a:r>
            <a:r>
              <a:rPr lang="zh-CN" altLang="en-US" sz="3200" dirty="0" smtClean="0">
                <a:latin typeface="+mn-ea"/>
              </a:rPr>
              <a:t>：</a:t>
            </a:r>
            <a:r>
              <a:rPr lang="zh-CN" altLang="en-US" sz="3200" dirty="0">
                <a:latin typeface="+mn-ea"/>
              </a:rPr>
              <a:t>用</a:t>
            </a:r>
            <a:r>
              <a:rPr lang="en-US" altLang="zh-CN" sz="3200" dirty="0" err="1">
                <a:latin typeface="+mn-ea"/>
              </a:rPr>
              <a:t>array_shift</a:t>
            </a:r>
            <a:r>
              <a:rPr lang="en-US" altLang="zh-CN" sz="3200" dirty="0" smtClean="0">
                <a:latin typeface="+mn-ea"/>
              </a:rPr>
              <a:t>()</a:t>
            </a:r>
            <a:r>
              <a:rPr lang="zh-CN" altLang="en-US" sz="3200" dirty="0" smtClean="0">
                <a:latin typeface="+mn-ea"/>
              </a:rPr>
              <a:t>将开头的元素移出</a:t>
            </a:r>
            <a:r>
              <a:rPr lang="zh-CN" altLang="en-US" sz="3200" dirty="0">
                <a:latin typeface="+mn-ea"/>
              </a:rPr>
              <a:t>数组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方法</a:t>
            </a:r>
            <a:r>
              <a:rPr lang="en-US" altLang="zh-CN" sz="3200" dirty="0" smtClean="0">
                <a:latin typeface="+mn-ea"/>
              </a:rPr>
              <a:t>6</a:t>
            </a:r>
            <a:r>
              <a:rPr lang="zh-CN" altLang="en-US" sz="3200" dirty="0" smtClean="0">
                <a:latin typeface="+mn-ea"/>
              </a:rPr>
              <a:t>：用</a:t>
            </a:r>
            <a:r>
              <a:rPr lang="en-US" altLang="zh-CN" sz="3200" dirty="0" err="1">
                <a:latin typeface="+mn-ea"/>
              </a:rPr>
              <a:t>array_pop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dirty="0" smtClean="0">
                <a:latin typeface="+mn-ea"/>
              </a:rPr>
              <a:t>()</a:t>
            </a:r>
            <a:r>
              <a:rPr lang="zh-CN" altLang="en-US" sz="3200" dirty="0" smtClean="0">
                <a:latin typeface="+mn-ea"/>
              </a:rPr>
              <a:t>将最后</a:t>
            </a:r>
            <a:r>
              <a:rPr lang="zh-CN" altLang="en-US" sz="3200" dirty="0">
                <a:latin typeface="+mn-ea"/>
              </a:rPr>
              <a:t>一</a:t>
            </a:r>
            <a:r>
              <a:rPr lang="zh-CN" altLang="en-US" sz="3200" dirty="0" smtClean="0">
                <a:latin typeface="+mn-ea"/>
              </a:rPr>
              <a:t>个元素弹出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PHP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数组“指针”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相关函数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current() - </a:t>
            </a:r>
            <a:r>
              <a:rPr lang="zh-CN" altLang="en-US" sz="4000" dirty="0"/>
              <a:t>返回数组中的当前单元</a:t>
            </a:r>
          </a:p>
          <a:p>
            <a:r>
              <a:rPr lang="en-US" altLang="zh-CN" sz="4000" dirty="0"/>
              <a:t>end() - </a:t>
            </a:r>
            <a:r>
              <a:rPr lang="zh-CN" altLang="en-US" sz="4000" dirty="0"/>
              <a:t>将数组的内部指针指向最后一个单元</a:t>
            </a:r>
          </a:p>
          <a:p>
            <a:r>
              <a:rPr lang="en-US" altLang="zh-CN" sz="4000" dirty="0"/>
              <a:t>next() - </a:t>
            </a:r>
            <a:r>
              <a:rPr lang="zh-CN" altLang="en-US" sz="4000" dirty="0"/>
              <a:t>将数组中的内部指针向前移动一</a:t>
            </a:r>
            <a:r>
              <a:rPr lang="zh-CN" altLang="en-US" sz="4000" dirty="0" smtClean="0"/>
              <a:t>位</a:t>
            </a:r>
            <a:endParaRPr lang="en-US" altLang="zh-CN" sz="4000" dirty="0" smtClean="0"/>
          </a:p>
          <a:p>
            <a:r>
              <a:rPr lang="en-US" altLang="zh-CN" sz="4000" dirty="0" err="1" smtClean="0"/>
              <a:t>prev</a:t>
            </a:r>
            <a:r>
              <a:rPr lang="en-US" altLang="zh-CN" sz="4000" dirty="0" smtClean="0"/>
              <a:t>() </a:t>
            </a:r>
            <a:r>
              <a:rPr lang="en-US" altLang="zh-CN" sz="4000" dirty="0"/>
              <a:t>- </a:t>
            </a:r>
            <a:r>
              <a:rPr lang="zh-CN" altLang="en-US" sz="4000" dirty="0"/>
              <a:t>将数组中的内部指针向前移动一</a:t>
            </a:r>
            <a:r>
              <a:rPr lang="zh-CN" altLang="en-US" sz="4000" dirty="0" smtClean="0"/>
              <a:t>位</a:t>
            </a:r>
            <a:endParaRPr lang="zh-CN" altLang="en-US" sz="4000" dirty="0"/>
          </a:p>
          <a:p>
            <a:r>
              <a:rPr lang="en-US" altLang="zh-CN" sz="4000" dirty="0"/>
              <a:t>reset() - </a:t>
            </a:r>
            <a:r>
              <a:rPr lang="zh-CN" altLang="en-US" sz="4000" dirty="0"/>
              <a:t>将数组的内部指针指向第一个单元</a:t>
            </a:r>
          </a:p>
          <a:p>
            <a:r>
              <a:rPr lang="en-US" altLang="zh-CN" sz="4000" dirty="0"/>
              <a:t>each() - </a:t>
            </a:r>
            <a:r>
              <a:rPr lang="zh-CN" altLang="en-US" sz="4000" dirty="0" smtClean="0"/>
              <a:t>返回当前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键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值</a:t>
            </a:r>
            <a:r>
              <a:rPr lang="zh-CN" altLang="en-US" sz="4000" dirty="0"/>
              <a:t>对并</a:t>
            </a:r>
            <a:r>
              <a:rPr lang="zh-CN" altLang="en-US" sz="4000" dirty="0" smtClean="0"/>
              <a:t>将指针向前一</a:t>
            </a:r>
            <a:r>
              <a:rPr lang="zh-CN" altLang="en-US" sz="4000" dirty="0"/>
              <a:t>步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7848872" cy="68624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45239" y="26064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数组</a:t>
            </a:r>
            <a:r>
              <a:rPr lang="zh-CN" altLang="en-US" sz="3200" b="1" dirty="0" smtClean="0"/>
              <a:t>指针移动的实现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50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prev</a:t>
            </a:r>
            <a:r>
              <a:rPr lang="en-US" altLang="zh-CN" dirty="0" smtClean="0"/>
              <a:t>()</a:t>
            </a:r>
            <a:r>
              <a:rPr lang="zh-CN" altLang="en-US" dirty="0" smtClean="0"/>
              <a:t> 的指针实现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结构体中，有一个成员</a:t>
            </a:r>
            <a:r>
              <a:rPr lang="en-US" altLang="zh-CN" dirty="0" err="1"/>
              <a:t>pInternalPointer</a:t>
            </a:r>
            <a:r>
              <a:rPr lang="en-US" altLang="zh-CN" dirty="0"/>
              <a:t>, </a:t>
            </a:r>
            <a:r>
              <a:rPr lang="zh-CN" altLang="en-US" dirty="0"/>
              <a:t>这个成员便是控制数组的访问指针的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先找到数组的当前位置或指针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然后访问这个指针的pListLast找到上一个元素：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由于访问指针已经移动到了适当的位置，则直接获取当前指针指向的元素：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1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68761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数组排序的原理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8259"/>
            <a:ext cx="10515600" cy="5228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由于数组排序并不会改变数组中的元素，而只是改变了数组中元素的位置，因而，对底层而言，实际上只是对全局的</a:t>
            </a:r>
            <a:r>
              <a:rPr lang="zh-CN" altLang="en-US" b="1" dirty="0"/>
              <a:t>双链表进行</a:t>
            </a:r>
            <a:r>
              <a:rPr lang="zh-CN" altLang="en-US" b="1" dirty="0" smtClean="0"/>
              <a:t>排序。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申请</a:t>
            </a:r>
            <a:r>
              <a:rPr lang="en-US" altLang="zh-CN" dirty="0" smtClean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额外</a:t>
            </a:r>
            <a:r>
              <a:rPr lang="zh-CN" altLang="en-US" dirty="0"/>
              <a:t>的空间（</a:t>
            </a:r>
            <a:r>
              <a:rPr lang="en-US" altLang="zh-CN" dirty="0"/>
              <a:t>n</a:t>
            </a:r>
            <a:r>
              <a:rPr lang="zh-CN" altLang="en-US" dirty="0"/>
              <a:t>是数组元素个数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然后遍历</a:t>
            </a:r>
            <a:r>
              <a:rPr lang="zh-CN" altLang="en-US" dirty="0" smtClean="0"/>
              <a:t>双链表</a:t>
            </a:r>
            <a:r>
              <a:rPr lang="zh-CN" altLang="en-US" dirty="0"/>
              <a:t>，将双链表的每个节点存储到临时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调用排序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zend_qsort</a:t>
            </a:r>
            <a:r>
              <a:rPr lang="zh-CN" altLang="en-US" dirty="0" smtClean="0"/>
              <a:t>（内部是</a:t>
            </a:r>
            <a:r>
              <a:rPr lang="zh-CN" altLang="en-US" b="1" dirty="0" smtClean="0"/>
              <a:t>快速</a:t>
            </a:r>
            <a:r>
              <a:rPr lang="zh-CN" altLang="en-US" b="1" dirty="0"/>
              <a:t>排序</a:t>
            </a:r>
            <a:r>
              <a:rPr lang="zh-CN" altLang="en-US" dirty="0" smtClean="0"/>
              <a:t>算法）对</a:t>
            </a:r>
            <a:r>
              <a:rPr lang="zh-CN" altLang="en-US" dirty="0"/>
              <a:t>数组进行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排序之后，双链表中节点的位置发生了变化，因而需要调整指针的指向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遍历数组，分别设置每一个节点的</a:t>
            </a:r>
            <a:r>
              <a:rPr lang="en-US" altLang="zh-CN" dirty="0" err="1"/>
              <a:t>pListLast</a:t>
            </a:r>
            <a:r>
              <a:rPr lang="zh-CN" altLang="en-US" dirty="0"/>
              <a:t>和</a:t>
            </a:r>
            <a:r>
              <a:rPr lang="en-US" altLang="zh-CN" dirty="0" err="1" smtClean="0"/>
              <a:t>pListNext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最后设置</a:t>
            </a:r>
            <a:r>
              <a:rPr lang="en-US" altLang="zh-CN" dirty="0" err="1"/>
              <a:t>HashTable</a:t>
            </a:r>
            <a:r>
              <a:rPr lang="zh-CN" altLang="en-US" dirty="0"/>
              <a:t>的</a:t>
            </a:r>
            <a:r>
              <a:rPr lang="en-US" altLang="zh-CN" dirty="0" err="1" smtClean="0"/>
              <a:t>pListTail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67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3645024"/>
            <a:ext cx="7257143" cy="3067478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8" y="896563"/>
            <a:ext cx="7133333" cy="3772426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5360" y="280960"/>
            <a:ext cx="10515600" cy="61560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/>
              <a:t>数组排序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4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548680"/>
            <a:ext cx="10515600" cy="562828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376" y="548680"/>
            <a:ext cx="7921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数组相关的数据结构，一个是</a:t>
            </a:r>
            <a:r>
              <a:rPr lang="en-US" altLang="zh-CN" sz="2400" dirty="0" err="1"/>
              <a:t>HashTable</a:t>
            </a:r>
            <a:r>
              <a:rPr lang="en-US" altLang="zh-CN" sz="2400" dirty="0"/>
              <a:t>,</a:t>
            </a:r>
            <a:r>
              <a:rPr lang="zh-CN" altLang="en-US" sz="2400" dirty="0"/>
              <a:t>另一个是</a:t>
            </a:r>
            <a:r>
              <a:rPr lang="en-US" altLang="zh-CN" sz="2400" dirty="0"/>
              <a:t>bucket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64101" y="1412776"/>
            <a:ext cx="6127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HashTable</a:t>
            </a:r>
            <a:r>
              <a:rPr lang="zh-CN" altLang="en-US" sz="2000" dirty="0"/>
              <a:t>结构体用于保存整个哈希表需要的基本信息</a:t>
            </a:r>
          </a:p>
        </p:txBody>
      </p:sp>
      <p:sp>
        <p:nvSpPr>
          <p:cNvPr id="7" name="矩形 6"/>
          <p:cNvSpPr/>
          <p:nvPr/>
        </p:nvSpPr>
        <p:spPr>
          <a:xfrm>
            <a:off x="564101" y="1999873"/>
            <a:ext cx="768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Bucket</a:t>
            </a:r>
            <a:r>
              <a:rPr lang="zh-CN" altLang="en-US" sz="2000" dirty="0"/>
              <a:t>结构体用于保存具体的数据</a:t>
            </a:r>
            <a:r>
              <a:rPr lang="zh-CN" altLang="en-US" sz="2000" dirty="0" smtClean="0"/>
              <a:t>内容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是构成链表的每个</a:t>
            </a:r>
            <a:r>
              <a:rPr lang="zh-CN" altLang="en-US" sz="2000" dirty="0" smtClean="0"/>
              <a:t>“结点”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47" y="2586970"/>
            <a:ext cx="3190476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我们可以得出</a:t>
            </a:r>
            <a:r>
              <a:rPr lang="en-US" altLang="zh-CN" dirty="0"/>
              <a:t>PHP</a:t>
            </a:r>
            <a:r>
              <a:rPr lang="zh-CN" altLang="en-US" dirty="0"/>
              <a:t>排序函数的一般特点：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zh-CN" altLang="en-US" dirty="0"/>
              <a:t>额外的空间，空间复杂度是</a:t>
            </a:r>
            <a:r>
              <a:rPr lang="en-US" altLang="zh-CN" dirty="0"/>
              <a:t>O(n), </a:t>
            </a:r>
            <a:r>
              <a:rPr lang="zh-CN" altLang="en-US" dirty="0">
                <a:solidFill>
                  <a:srgbClr val="FF0000"/>
                </a:solidFill>
              </a:rPr>
              <a:t>因而应该尽量避免对很大的数组排序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底层</a:t>
            </a:r>
            <a:r>
              <a:rPr lang="zh-CN" altLang="en-US" dirty="0"/>
              <a:t>使用快速排序，平均时间复杂度是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n*</a:t>
            </a:r>
            <a:r>
              <a:rPr lang="en-US" altLang="zh-CN" dirty="0" err="1"/>
              <a:t>lgn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134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PHP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数组排序函数对比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52736"/>
            <a:ext cx="9289032" cy="55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5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5982" y="260648"/>
            <a:ext cx="114492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: PHP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多维数组排序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567700"/>
            <a:ext cx="809648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数组相关</a:t>
            </a:r>
            <a:r>
              <a:rPr lang="zh-CN" altLang="en-US" dirty="0" smtClean="0"/>
              <a:t>的其他函数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ount</a:t>
            </a:r>
            <a:endParaRPr lang="en-US" altLang="zh-CN" dirty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r>
              <a:rPr lang="en-US" altLang="zh-CN" dirty="0" smtClean="0"/>
              <a:t>explode</a:t>
            </a:r>
          </a:p>
          <a:p>
            <a:r>
              <a:rPr lang="en-US" altLang="zh-CN" dirty="0" smtClean="0"/>
              <a:t>implode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extract  </a:t>
            </a:r>
            <a:r>
              <a:rPr lang="zh-CN" altLang="en-US" dirty="0" smtClean="0"/>
              <a:t>从</a:t>
            </a:r>
            <a:r>
              <a:rPr lang="zh-CN" altLang="en-US" dirty="0"/>
              <a:t>数组中将变量导入到当前的符号表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http_build_query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生成 </a:t>
            </a:r>
            <a:r>
              <a:rPr lang="en-US" altLang="zh-CN" dirty="0"/>
              <a:t>URL-encode </a:t>
            </a:r>
            <a:r>
              <a:rPr lang="zh-CN" altLang="en-US" dirty="0"/>
              <a:t>之后的请求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0000"/>
                </a:solidFill>
              </a:rPr>
              <a:t>parse_str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"/>
            <a:ext cx="9793088" cy="11247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数组和数据结构之“链表”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51384" y="1772816"/>
            <a:ext cx="5472608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4000" dirty="0" smtClean="0"/>
              <a:t>表</a:t>
            </a:r>
            <a:r>
              <a:rPr lang="zh-CN" altLang="en-US" sz="4000" dirty="0"/>
              <a:t>能存储多个数据元素，他就像一条线一样，把所有存储的数据元素连在一起，所以也</a:t>
            </a:r>
            <a:r>
              <a:rPr lang="zh-CN" altLang="en-US" sz="4000" dirty="0" smtClean="0"/>
              <a:t>称作是线性的</a:t>
            </a:r>
            <a:r>
              <a:rPr lang="zh-CN" altLang="en-US" sz="4000" dirty="0"/>
              <a:t>数据结构</a:t>
            </a:r>
            <a:r>
              <a:rPr lang="zh-CN" altLang="en-US" sz="4000" dirty="0" smtClean="0"/>
              <a:t>。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9927">
            <a:off x="7173147" y="343936"/>
            <a:ext cx="3295063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42" y="626391"/>
            <a:ext cx="5688632" cy="17945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35495" y="1338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单链表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0887" y="33266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双链表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2930" y="50123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81" y="2820867"/>
            <a:ext cx="6696744" cy="13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42" y="4601751"/>
            <a:ext cx="5380952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数组和数据结构之“散列表”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>
          <a:xfrm>
            <a:off x="5735960" y="2348880"/>
            <a:ext cx="5472608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/>
              <a:t>散列表（</a:t>
            </a:r>
            <a:r>
              <a:rPr lang="en-US" altLang="zh-CN" sz="4000" dirty="0"/>
              <a:t>Hash table</a:t>
            </a:r>
            <a:r>
              <a:rPr lang="zh-CN" altLang="en-US" sz="4000" dirty="0"/>
              <a:t>，也叫哈希表），是根据关键字（</a:t>
            </a:r>
            <a:r>
              <a:rPr lang="en-US" altLang="zh-CN" sz="4000" dirty="0"/>
              <a:t>Key value</a:t>
            </a:r>
            <a:r>
              <a:rPr lang="zh-CN" altLang="en-US" sz="4000" dirty="0"/>
              <a:t>）而直接访问在内存存储位置</a:t>
            </a:r>
            <a:r>
              <a:rPr lang="zh-CN" altLang="en-US" sz="4000" dirty="0" smtClean="0"/>
              <a:t>的一种数据结构。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http://pic.beifabook.com/Book/L/7100/03/L71000397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16832"/>
            <a:ext cx="3409561" cy="448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93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数组和数据结构之“栈”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16832"/>
            <a:ext cx="4381500" cy="4038600"/>
          </a:xfrm>
          <a:prstGeom prst="rect">
            <a:avLst/>
          </a:prstGeom>
        </p:spPr>
      </p:pic>
      <p:sp>
        <p:nvSpPr>
          <p:cNvPr id="4" name="Rectangle 2"/>
          <p:cNvSpPr txBox="1">
            <a:spLocks/>
          </p:cNvSpPr>
          <p:nvPr/>
        </p:nvSpPr>
        <p:spPr>
          <a:xfrm>
            <a:off x="5735960" y="2099928"/>
            <a:ext cx="6192688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/>
              <a:t>栈作为一种数据结构，是一种只能在一端进行插入和删除操作的特殊线性表。它按照后进先出的原则存储数据</a:t>
            </a:r>
            <a:r>
              <a:rPr lang="zh-CN" altLang="en-US" sz="4000" dirty="0" smtClean="0"/>
              <a:t>（</a:t>
            </a:r>
            <a:r>
              <a:rPr lang="en-US" altLang="zh-CN" sz="4000" dirty="0"/>
              <a:t>LIFO, Last In First Out</a:t>
            </a:r>
            <a:r>
              <a:rPr lang="zh-CN" altLang="en-US" sz="4000" dirty="0" smtClean="0"/>
              <a:t>）。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数组实现“栈”的核心操作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204864"/>
            <a:ext cx="77343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数组和数据结构之“队列”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4149080"/>
            <a:ext cx="8677275" cy="1952625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>
          <a:xfrm>
            <a:off x="911424" y="1700808"/>
            <a:ext cx="9721080" cy="20882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/>
              <a:t>队列就是是</a:t>
            </a:r>
            <a:r>
              <a:rPr lang="zh-CN" altLang="en-US" sz="4000" dirty="0"/>
              <a:t>先进先出（</a:t>
            </a:r>
            <a:r>
              <a:rPr lang="en-US" altLang="zh-CN" sz="4000" dirty="0"/>
              <a:t>FIFO, First-In-First-Out</a:t>
            </a:r>
            <a:r>
              <a:rPr lang="zh-CN" altLang="en-US" sz="4000" dirty="0"/>
              <a:t>）的线性表。队列只允许在后端（称为</a:t>
            </a:r>
            <a:r>
              <a:rPr lang="en-US" altLang="zh-CN" sz="4000" dirty="0"/>
              <a:t>rear</a:t>
            </a:r>
            <a:r>
              <a:rPr lang="zh-CN" altLang="en-US" sz="4000" dirty="0"/>
              <a:t>）进行插入操作，在前端（称为</a:t>
            </a:r>
            <a:r>
              <a:rPr lang="en-US" altLang="zh-CN" sz="4000" dirty="0"/>
              <a:t>front</a:t>
            </a:r>
            <a:r>
              <a:rPr lang="zh-CN" altLang="en-US" sz="4000" dirty="0"/>
              <a:t>）进行删除操作。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09"/>
            <a:ext cx="10515600" cy="884312"/>
          </a:xfrm>
        </p:spPr>
        <p:txBody>
          <a:bodyPr/>
          <a:lstStyle/>
          <a:p>
            <a:r>
              <a:rPr lang="en-US" altLang="zh-CN" dirty="0" smtClean="0"/>
              <a:t>Hash table</a:t>
            </a:r>
            <a:r>
              <a:rPr lang="zh-CN" altLang="en-US" b="1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08721"/>
            <a:ext cx="11809312" cy="5616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hashtable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nTableSize</a:t>
            </a:r>
            <a:r>
              <a:rPr lang="en-US" altLang="zh-CN" sz="2000" dirty="0"/>
              <a:t>;        // hash Bucket</a:t>
            </a:r>
            <a:r>
              <a:rPr lang="zh-CN" altLang="en-US" sz="2000" dirty="0"/>
              <a:t>的大小，最小为</a:t>
            </a:r>
            <a:r>
              <a:rPr lang="en-US" altLang="zh-CN" sz="2000" dirty="0"/>
              <a:t>8</a:t>
            </a:r>
            <a:r>
              <a:rPr lang="zh-CN" altLang="en-US" sz="2000" dirty="0"/>
              <a:t>，以</a:t>
            </a:r>
            <a:r>
              <a:rPr lang="en-US" altLang="zh-CN" sz="2000" dirty="0"/>
              <a:t>2x</a:t>
            </a:r>
            <a:r>
              <a:rPr lang="zh-CN" altLang="en-US" sz="2000" dirty="0"/>
              <a:t>增长。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nTableMask</a:t>
            </a:r>
            <a:r>
              <a:rPr lang="en-US" altLang="zh-CN" sz="2000" dirty="0"/>
              <a:t>;        // nTableSize-1 </a:t>
            </a:r>
            <a:r>
              <a:rPr lang="zh-CN" altLang="en-US" sz="2000" dirty="0"/>
              <a:t>， 索引取值的优化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nNumOfElements</a:t>
            </a:r>
            <a:r>
              <a:rPr lang="en-US" altLang="zh-CN" sz="2000" dirty="0"/>
              <a:t>;    // hash Bucket</a:t>
            </a:r>
            <a:r>
              <a:rPr lang="zh-CN" altLang="en-US" sz="2000" dirty="0"/>
              <a:t>中当前存在的元素个数，</a:t>
            </a:r>
            <a:r>
              <a:rPr lang="en-US" altLang="zh-CN" sz="2000" dirty="0"/>
              <a:t>count()</a:t>
            </a:r>
            <a:r>
              <a:rPr lang="zh-CN" altLang="en-US" sz="2000" dirty="0"/>
              <a:t>函数会直接返回此</a:t>
            </a:r>
            <a:r>
              <a:rPr lang="zh-CN" altLang="en-US" sz="2000" dirty="0" smtClean="0"/>
              <a:t>值。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ulong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nNextFreeElement</a:t>
            </a:r>
            <a:r>
              <a:rPr lang="en-US" altLang="zh-CN" sz="2000" dirty="0"/>
              <a:t>; // </a:t>
            </a:r>
            <a:r>
              <a:rPr lang="zh-CN" altLang="en-US" sz="2000" dirty="0"/>
              <a:t>下一个数字索引的位置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Bucket *</a:t>
            </a:r>
            <a:r>
              <a:rPr lang="en-US" altLang="zh-CN" sz="2000" dirty="0" err="1"/>
              <a:t>pInternalPointer</a:t>
            </a:r>
            <a:r>
              <a:rPr lang="en-US" altLang="zh-CN" sz="2000" dirty="0"/>
              <a:t>;   // </a:t>
            </a:r>
            <a:r>
              <a:rPr lang="zh-CN" altLang="en-US" sz="2000" dirty="0"/>
              <a:t>当前遍历的指针（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比</a:t>
            </a:r>
            <a:r>
              <a:rPr lang="en-US" altLang="zh-CN" sz="2000" dirty="0"/>
              <a:t>for</a:t>
            </a:r>
            <a:r>
              <a:rPr lang="zh-CN" altLang="en-US" sz="2000" dirty="0"/>
              <a:t>快的原因之一）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Bucket 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pListHead</a:t>
            </a:r>
            <a:r>
              <a:rPr lang="en-US" altLang="zh-CN" sz="2000" dirty="0" smtClean="0"/>
              <a:t>;          // </a:t>
            </a:r>
            <a:r>
              <a:rPr lang="zh-CN" altLang="en-US" sz="2000" dirty="0" smtClean="0"/>
              <a:t>存储数组头元素指针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Bucket *</a:t>
            </a:r>
            <a:r>
              <a:rPr lang="en-US" altLang="zh-CN" sz="2000" dirty="0" err="1" smtClean="0"/>
              <a:t>pListTail</a:t>
            </a:r>
            <a:r>
              <a:rPr lang="en-US" altLang="zh-CN" sz="2000" dirty="0" smtClean="0"/>
              <a:t>;          // </a:t>
            </a:r>
            <a:r>
              <a:rPr lang="zh-CN" altLang="en-US" sz="2000" dirty="0" smtClean="0"/>
              <a:t>存储数组尾元素指针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Bucket **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arBuckets</a:t>
            </a:r>
            <a:r>
              <a:rPr lang="en-US" altLang="zh-CN" sz="2000" dirty="0" smtClean="0">
                <a:solidFill>
                  <a:srgbClr val="FF0000"/>
                </a:solidFill>
              </a:rPr>
              <a:t>;         // </a:t>
            </a:r>
            <a:r>
              <a:rPr lang="zh-CN" altLang="en-US" sz="2000" dirty="0" smtClean="0">
                <a:solidFill>
                  <a:srgbClr val="FF0000"/>
                </a:solidFill>
              </a:rPr>
              <a:t>存储</a:t>
            </a:r>
            <a:r>
              <a:rPr lang="en-US" altLang="zh-CN" sz="2000" dirty="0" smtClean="0">
                <a:solidFill>
                  <a:srgbClr val="FF0000"/>
                </a:solidFill>
              </a:rPr>
              <a:t>hash</a:t>
            </a:r>
            <a:r>
              <a:rPr lang="zh-CN" altLang="en-US" sz="2000" dirty="0" smtClean="0">
                <a:solidFill>
                  <a:srgbClr val="FF0000"/>
                </a:solidFill>
              </a:rPr>
              <a:t>数组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err="1"/>
              <a:t>dtor_func_t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pDestructor</a:t>
            </a:r>
            <a:r>
              <a:rPr lang="en-US" altLang="zh-CN" sz="2000" dirty="0"/>
              <a:t>;    // </a:t>
            </a:r>
            <a:r>
              <a:rPr lang="zh-CN" altLang="en-US" sz="2000" dirty="0"/>
              <a:t>在删除元素时执行的回调函数，用于资源的释放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zend_bool</a:t>
            </a:r>
            <a:r>
              <a:rPr lang="en-US" altLang="zh-CN" sz="2000" dirty="0"/>
              <a:t> persistent;       //</a:t>
            </a:r>
            <a:r>
              <a:rPr lang="zh-CN" altLang="en-US" sz="2000" dirty="0"/>
              <a:t>指出了</a:t>
            </a:r>
            <a:r>
              <a:rPr lang="en-US" altLang="zh-CN" sz="2000" dirty="0"/>
              <a:t>Bucket</a:t>
            </a:r>
            <a:r>
              <a:rPr lang="zh-CN" altLang="en-US" sz="2000" dirty="0"/>
              <a:t>内存分配的方式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unsigned char </a:t>
            </a:r>
            <a:r>
              <a:rPr lang="en-US" altLang="zh-CN" sz="2000" dirty="0" err="1"/>
              <a:t>nApplyCount</a:t>
            </a:r>
            <a:r>
              <a:rPr lang="en-US" altLang="zh-CN" sz="2000" dirty="0"/>
              <a:t>; // </a:t>
            </a:r>
            <a:r>
              <a:rPr lang="zh-CN" altLang="en-US" sz="2000" dirty="0"/>
              <a:t>标记当前</a:t>
            </a:r>
            <a:r>
              <a:rPr lang="en-US" altLang="zh-CN" sz="2000" dirty="0"/>
              <a:t>hash Bucket</a:t>
            </a:r>
            <a:r>
              <a:rPr lang="zh-CN" altLang="en-US" sz="2000" dirty="0"/>
              <a:t>被递归访问的次数（防止多次递归）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zend_bool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bApplyProtection</a:t>
            </a:r>
            <a:r>
              <a:rPr lang="en-US" altLang="zh-CN" sz="2000" dirty="0"/>
              <a:t>;// </a:t>
            </a:r>
            <a:r>
              <a:rPr lang="zh-CN" altLang="en-US" sz="2000" dirty="0"/>
              <a:t>标记当前</a:t>
            </a:r>
            <a:r>
              <a:rPr lang="en-US" altLang="zh-CN" sz="2000" dirty="0"/>
              <a:t>hash</a:t>
            </a:r>
            <a:r>
              <a:rPr lang="zh-CN" altLang="en-US" sz="2000" dirty="0"/>
              <a:t>桶允许不允许多次访问，不允许时，最多只能递归</a:t>
            </a:r>
            <a:r>
              <a:rPr lang="en-US" altLang="zh-CN" sz="2000" dirty="0"/>
              <a:t>3</a:t>
            </a:r>
            <a:r>
              <a:rPr lang="zh-CN" altLang="en-US" sz="2000" dirty="0"/>
              <a:t>次</a:t>
            </a:r>
          </a:p>
          <a:p>
            <a:pPr marL="0" indent="0">
              <a:buNone/>
            </a:pPr>
            <a:r>
              <a:rPr lang="en-US" altLang="zh-CN" sz="2000" dirty="0" smtClean="0"/>
              <a:t>} </a:t>
            </a:r>
            <a:r>
              <a:rPr lang="en-US" altLang="zh-CN" sz="2000" dirty="0" err="1"/>
              <a:t>HashTable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78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数组实现“队列”的核心操作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132856"/>
            <a:ext cx="8020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数组解决“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约瑟夫环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95400" y="1844824"/>
            <a:ext cx="11017224" cy="42581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/>
              <a:t> 一群猴子排成一圈，按</a:t>
            </a:r>
            <a:r>
              <a:rPr lang="en-US" altLang="zh-CN" sz="4000" dirty="0"/>
              <a:t>1</a:t>
            </a:r>
            <a:r>
              <a:rPr lang="zh-CN" altLang="en-US" sz="4000" dirty="0"/>
              <a:t>，</a:t>
            </a:r>
            <a:r>
              <a:rPr lang="en-US" altLang="zh-CN" sz="4000" dirty="0"/>
              <a:t>2</a:t>
            </a:r>
            <a:r>
              <a:rPr lang="zh-CN" altLang="en-US" sz="4000" dirty="0"/>
              <a:t>，</a:t>
            </a:r>
            <a:r>
              <a:rPr lang="en-US" altLang="zh-CN" sz="4000" dirty="0"/>
              <a:t>...</a:t>
            </a:r>
            <a:r>
              <a:rPr lang="zh-CN" altLang="en-US" sz="4000" dirty="0"/>
              <a:t>，</a:t>
            </a:r>
            <a:r>
              <a:rPr lang="en-US" altLang="zh-CN" sz="4000" dirty="0"/>
              <a:t>n</a:t>
            </a:r>
            <a:r>
              <a:rPr lang="zh-CN" altLang="en-US" sz="4000" dirty="0"/>
              <a:t>依次编号。然后从第</a:t>
            </a:r>
            <a:r>
              <a:rPr lang="en-US" altLang="zh-CN" sz="4000" dirty="0"/>
              <a:t>1</a:t>
            </a:r>
            <a:r>
              <a:rPr lang="zh-CN" altLang="en-US" sz="4000" dirty="0"/>
              <a:t>只开始数，数到第</a:t>
            </a:r>
            <a:r>
              <a:rPr lang="en-US" altLang="zh-CN" sz="4000" dirty="0"/>
              <a:t>m</a:t>
            </a:r>
            <a:r>
              <a:rPr lang="zh-CN" altLang="en-US" sz="4000" dirty="0"/>
              <a:t>只</a:t>
            </a:r>
            <a:r>
              <a:rPr lang="en-US" altLang="zh-CN" sz="4000" dirty="0"/>
              <a:t>,</a:t>
            </a:r>
            <a:r>
              <a:rPr lang="zh-CN" altLang="en-US" sz="4000" dirty="0"/>
              <a:t>把它踢出圈，从它后面再开始数，再数到第</a:t>
            </a:r>
            <a:r>
              <a:rPr lang="en-US" altLang="zh-CN" sz="4000" dirty="0"/>
              <a:t>m</a:t>
            </a:r>
            <a:r>
              <a:rPr lang="zh-CN" altLang="en-US" sz="4000" dirty="0"/>
              <a:t>只，在把它踢出去</a:t>
            </a:r>
            <a:r>
              <a:rPr lang="en-US" altLang="zh-CN" sz="4000" dirty="0"/>
              <a:t>...</a:t>
            </a:r>
            <a:r>
              <a:rPr lang="zh-CN" altLang="en-US" sz="4000" dirty="0"/>
              <a:t>，如此不停的进行下去，直到最后只剩下一只猴子为止，那只猴子就叫做大王。要求编程模拟此过程，输入</a:t>
            </a:r>
            <a:r>
              <a:rPr lang="en-US" altLang="zh-CN" sz="4000" dirty="0"/>
              <a:t>m</a:t>
            </a:r>
            <a:r>
              <a:rPr lang="zh-CN" altLang="en-US" sz="4000" dirty="0"/>
              <a:t>、</a:t>
            </a:r>
            <a:r>
              <a:rPr lang="en-US" altLang="zh-CN" sz="4000" dirty="0"/>
              <a:t>n, </a:t>
            </a:r>
            <a:r>
              <a:rPr lang="zh-CN" altLang="en-US" sz="4000" dirty="0"/>
              <a:t>输出最后那个大王的编号。</a:t>
            </a:r>
          </a:p>
        </p:txBody>
      </p:sp>
    </p:spTree>
    <p:extLst>
      <p:ext uri="{BB962C8B-B14F-4D97-AF65-F5344CB8AC3E}">
        <p14:creationId xmlns:p14="http://schemas.microsoft.com/office/powerpoint/2010/main" val="36598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练习：遍历子集合的算法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>
          <a:xfrm>
            <a:off x="257534" y="1628800"/>
            <a:ext cx="11599106" cy="4464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/>
              <a:t>从</a:t>
            </a:r>
            <a:r>
              <a:rPr lang="en-US" altLang="zh-CN" sz="4000" dirty="0"/>
              <a:t>m</a:t>
            </a:r>
            <a:r>
              <a:rPr lang="zh-CN" altLang="en-US" sz="4000" dirty="0"/>
              <a:t>个数中选出</a:t>
            </a:r>
            <a:r>
              <a:rPr lang="en-US" altLang="zh-CN" sz="4000" dirty="0"/>
              <a:t>n</a:t>
            </a:r>
            <a:r>
              <a:rPr lang="zh-CN" altLang="en-US" sz="4000" dirty="0"/>
              <a:t>个数来 </a:t>
            </a:r>
            <a:r>
              <a:rPr lang="en-US" altLang="zh-CN" sz="4000" dirty="0"/>
              <a:t>( 0 &lt; n &lt;= m) </a:t>
            </a:r>
            <a:r>
              <a:rPr lang="zh-CN" altLang="en-US" sz="4000" dirty="0"/>
              <a:t>，要求</a:t>
            </a:r>
            <a:r>
              <a:rPr lang="en-US" altLang="zh-CN" sz="4000" dirty="0"/>
              <a:t>n</a:t>
            </a:r>
            <a:r>
              <a:rPr lang="zh-CN" altLang="en-US" sz="4000" dirty="0"/>
              <a:t>个数之间不能有重复，其和等于一个定值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，求</a:t>
            </a:r>
            <a:r>
              <a:rPr lang="zh-CN" altLang="en-US" sz="4000" dirty="0"/>
              <a:t>一段程序</a:t>
            </a:r>
            <a:r>
              <a:rPr lang="zh-CN" altLang="en-US" sz="4000" dirty="0" smtClean="0"/>
              <a:t>，罗列</a:t>
            </a:r>
            <a:r>
              <a:rPr lang="zh-CN" altLang="en-US" sz="4000" dirty="0"/>
              <a:t>所有的可能。</a:t>
            </a:r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例如</a:t>
            </a:r>
            <a:r>
              <a:rPr lang="zh-CN" altLang="en-US" sz="4000" dirty="0"/>
              <a:t>备选的数字是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11</a:t>
            </a:r>
            <a:r>
              <a:rPr lang="en-US" altLang="zh-CN" sz="4000" dirty="0"/>
              <a:t>, 18, 12, 1, -2, 20, 8, 10, 7, 6 </a:t>
            </a:r>
            <a:r>
              <a:rPr lang="zh-CN" altLang="en-US" sz="4000" dirty="0" smtClean="0"/>
              <a:t>，和</a:t>
            </a:r>
            <a:r>
              <a:rPr lang="en-US" altLang="zh-CN" sz="4000" dirty="0"/>
              <a:t>k</a:t>
            </a:r>
            <a:r>
              <a:rPr lang="zh-CN" altLang="en-US" sz="4000" dirty="0"/>
              <a:t>等于：</a:t>
            </a:r>
            <a:r>
              <a:rPr lang="en-US" altLang="zh-CN" sz="4000" dirty="0" smtClean="0"/>
              <a:t>18 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352" y="2276872"/>
            <a:ext cx="11665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数组遍历相关函数</a:t>
            </a:r>
            <a:r>
              <a:rPr lang="zh-CN" altLang="en-US" sz="2400" dirty="0"/>
              <a:t>：如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, next, current, </a:t>
            </a:r>
            <a:r>
              <a:rPr lang="en-US" altLang="zh-CN" sz="2400" dirty="0" err="1"/>
              <a:t>end,reset</a:t>
            </a:r>
            <a:r>
              <a:rPr lang="en-US" altLang="zh-CN" sz="2400" dirty="0"/>
              <a:t>, each</a:t>
            </a:r>
            <a:r>
              <a:rPr lang="zh-CN" altLang="en-US" sz="2400" dirty="0"/>
              <a:t>等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数组排序相关</a:t>
            </a:r>
            <a:r>
              <a:rPr lang="zh-CN" altLang="en-US" sz="2400" dirty="0"/>
              <a:t>：如</a:t>
            </a:r>
            <a:r>
              <a:rPr lang="en-US" altLang="zh-CN" sz="2400" dirty="0"/>
              <a:t>sort, </a:t>
            </a:r>
            <a:r>
              <a:rPr lang="en-US" altLang="zh-CN" sz="2400" dirty="0" err="1"/>
              <a:t>rsort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asort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arsort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ksort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krsort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uasort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uksort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数组查找相关</a:t>
            </a:r>
            <a:r>
              <a:rPr lang="en-US" altLang="zh-CN" sz="2400" dirty="0"/>
              <a:t>: </a:t>
            </a:r>
            <a:r>
              <a:rPr lang="zh-CN" altLang="en-US" sz="2400" dirty="0"/>
              <a:t>如</a:t>
            </a:r>
            <a:r>
              <a:rPr lang="en-US" altLang="zh-CN" sz="2400" dirty="0" err="1"/>
              <a:t>in_array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array_search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array_key_exists</a:t>
            </a:r>
            <a:r>
              <a:rPr lang="zh-CN" altLang="en-US" sz="2400" dirty="0"/>
              <a:t>等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数组分割、合并相关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array_slice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array_splice</a:t>
            </a:r>
            <a:r>
              <a:rPr lang="en-US" altLang="zh-CN" sz="2400" dirty="0"/>
              <a:t>, implode, </a:t>
            </a:r>
            <a:r>
              <a:rPr lang="en-US" altLang="zh-CN" sz="2400" dirty="0" err="1" smtClean="0"/>
              <a:t>array_chunk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array_combine</a:t>
            </a:r>
            <a:r>
              <a:rPr lang="zh-CN" altLang="en-US" sz="2400" dirty="0"/>
              <a:t>等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数组交并差</a:t>
            </a:r>
            <a:r>
              <a:rPr lang="zh-CN" altLang="en-US" sz="2400" dirty="0"/>
              <a:t>：如</a:t>
            </a:r>
            <a:r>
              <a:rPr lang="en-US" altLang="zh-CN" sz="2400" dirty="0" err="1"/>
              <a:t>array_merge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array_diff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array_diff</a:t>
            </a:r>
            <a:r>
              <a:rPr lang="en-US" altLang="zh-CN" sz="2400" dirty="0"/>
              <a:t>_*, </a:t>
            </a:r>
            <a:r>
              <a:rPr lang="en-US" altLang="zh-CN" sz="2400" dirty="0" err="1"/>
              <a:t>array_intersect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array_intersect</a:t>
            </a:r>
            <a:r>
              <a:rPr lang="en-US" altLang="zh-CN" sz="2400" dirty="0"/>
              <a:t>_*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作为</a:t>
            </a:r>
            <a:r>
              <a:rPr lang="en-US" altLang="zh-CN" sz="2400" dirty="0">
                <a:solidFill>
                  <a:srgbClr val="0000FF"/>
                </a:solidFill>
              </a:rPr>
              <a:t>stack/queue</a:t>
            </a:r>
            <a:r>
              <a:rPr lang="zh-CN" altLang="en-US" sz="2400" dirty="0">
                <a:solidFill>
                  <a:srgbClr val="0000FF"/>
                </a:solidFill>
              </a:rPr>
              <a:t>容器的数组</a:t>
            </a:r>
            <a:r>
              <a:rPr lang="zh-CN" altLang="en-US" sz="2400" dirty="0"/>
              <a:t>： 如</a:t>
            </a:r>
            <a:r>
              <a:rPr lang="en-US" altLang="zh-CN" sz="2400" dirty="0" err="1"/>
              <a:t>array_push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array_pop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array_shift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其他的数组操作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array_fill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array_flip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array_sum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array_reverse</a:t>
            </a:r>
            <a:r>
              <a:rPr lang="zh-CN" altLang="en-US" sz="2400" dirty="0"/>
              <a:t>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238" y="5486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数组函数分类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7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HashTable</a:t>
            </a:r>
            <a:r>
              <a:rPr lang="zh-CN" altLang="en-US" dirty="0" smtClean="0"/>
              <a:t>扩容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的大小并不是固定不变的，当</a:t>
            </a:r>
            <a:r>
              <a:rPr lang="en-US" altLang="zh-CN" dirty="0" err="1"/>
              <a:t>nNumOfElements</a:t>
            </a:r>
            <a:r>
              <a:rPr lang="en-US" altLang="zh-CN" dirty="0"/>
              <a:t> &gt; </a:t>
            </a:r>
            <a:r>
              <a:rPr lang="en-US" altLang="zh-CN" dirty="0" err="1"/>
              <a:t>nTableSize</a:t>
            </a:r>
            <a:r>
              <a:rPr lang="zh-CN" altLang="en-US" dirty="0"/>
              <a:t>时，会对</a:t>
            </a:r>
            <a:r>
              <a:rPr lang="en-US" altLang="zh-CN" dirty="0" err="1" smtClean="0"/>
              <a:t>HashTable</a:t>
            </a:r>
            <a:r>
              <a:rPr lang="zh-CN" altLang="en-US" dirty="0"/>
              <a:t>进行扩容，以便于容纳更多的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r>
              <a:rPr lang="zh-CN" altLang="en-US" dirty="0"/>
              <a:t>扩容之后需要对原来</a:t>
            </a:r>
            <a:r>
              <a:rPr lang="en-US" altLang="zh-CN" dirty="0" err="1"/>
              <a:t>hashTable</a:t>
            </a:r>
            <a:r>
              <a:rPr lang="zh-CN" altLang="en-US" dirty="0"/>
              <a:t>的元素重新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&lt;?</a:t>
            </a:r>
            <a:r>
              <a:rPr lang="en-US" altLang="zh-CN" dirty="0" err="1">
                <a:solidFill>
                  <a:schemeClr val="accent1"/>
                </a:solidFill>
              </a:rPr>
              <a:t>php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$a = array();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$p = (1 &lt;&lt; 14) - 1; //</a:t>
            </a:r>
            <a:r>
              <a:rPr lang="zh-CN" altLang="en-US" dirty="0">
                <a:solidFill>
                  <a:schemeClr val="accent1"/>
                </a:solidFill>
              </a:rPr>
              <a:t>每一次移动都表示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乘以 </a:t>
            </a:r>
            <a:r>
              <a:rPr lang="en-US" altLang="zh-CN" dirty="0">
                <a:solidFill>
                  <a:schemeClr val="accent1"/>
                </a:solidFill>
              </a:rPr>
              <a:t>2"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$b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for ($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 = 0; $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 &lt; $p; $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    $a[] = $b;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echo </a:t>
            </a:r>
            <a:r>
              <a:rPr lang="en-US" altLang="zh-CN" dirty="0" err="1">
                <a:solidFill>
                  <a:schemeClr val="accent1"/>
                </a:solidFill>
              </a:rPr>
              <a:t>memory_get_usage</a:t>
            </a:r>
            <a:r>
              <a:rPr lang="en-US" altLang="zh-CN" dirty="0">
                <a:solidFill>
                  <a:schemeClr val="accent1"/>
                </a:solidFill>
              </a:rPr>
              <a:t>(true) . "\n";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$a['as1']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echo </a:t>
            </a:r>
            <a:r>
              <a:rPr lang="en-US" altLang="zh-CN" dirty="0" err="1">
                <a:solidFill>
                  <a:schemeClr val="accent1"/>
                </a:solidFill>
              </a:rPr>
              <a:t>memory_get_usage</a:t>
            </a:r>
            <a:r>
              <a:rPr lang="en-US" altLang="zh-CN" dirty="0">
                <a:solidFill>
                  <a:schemeClr val="accent1"/>
                </a:solidFill>
              </a:rPr>
              <a:t>(true) . "\n";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$a['as2']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echo </a:t>
            </a:r>
            <a:r>
              <a:rPr lang="en-US" altLang="zh-CN" dirty="0" err="1">
                <a:solidFill>
                  <a:schemeClr val="accent1"/>
                </a:solidFill>
              </a:rPr>
              <a:t>memory_get_usage</a:t>
            </a:r>
            <a:r>
              <a:rPr lang="en-US" altLang="zh-CN" dirty="0">
                <a:solidFill>
                  <a:schemeClr val="accent1"/>
                </a:solidFill>
              </a:rPr>
              <a:t>(true) . "\n";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188641"/>
            <a:ext cx="10515600" cy="1008112"/>
          </a:xfrm>
        </p:spPr>
        <p:txBody>
          <a:bodyPr/>
          <a:lstStyle/>
          <a:p>
            <a:r>
              <a:rPr lang="en-US" altLang="zh-CN" dirty="0"/>
              <a:t>bucket</a:t>
            </a:r>
            <a:r>
              <a:rPr lang="zh-CN" altLang="en-US" b="1" dirty="0"/>
              <a:t>的基本</a:t>
            </a:r>
            <a:r>
              <a:rPr lang="zh-CN" altLang="en-US" b="1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96753"/>
            <a:ext cx="11521280" cy="48361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bucket 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ulong</a:t>
            </a:r>
            <a:r>
              <a:rPr lang="en-US" altLang="zh-CN" sz="2400" dirty="0"/>
              <a:t> h;            // </a:t>
            </a:r>
            <a:r>
              <a:rPr lang="zh-CN" altLang="en-US" sz="2400" dirty="0"/>
              <a:t>对</a:t>
            </a:r>
            <a:r>
              <a:rPr lang="en-US" altLang="zh-CN" sz="2400" dirty="0"/>
              <a:t>char *key</a:t>
            </a:r>
            <a:r>
              <a:rPr lang="zh-CN" altLang="en-US" sz="2400" dirty="0"/>
              <a:t>进行</a:t>
            </a:r>
            <a:r>
              <a:rPr lang="en-US" altLang="zh-CN" sz="2400" dirty="0"/>
              <a:t>hash</a:t>
            </a:r>
            <a:r>
              <a:rPr lang="zh-CN" altLang="en-US" sz="2400" dirty="0"/>
              <a:t>后的值，或者是用户指定的数字索引值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uint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nKeyLength</a:t>
            </a:r>
            <a:r>
              <a:rPr lang="en-US" altLang="zh-CN" sz="2400" dirty="0"/>
              <a:t>;    // hash</a:t>
            </a:r>
            <a:r>
              <a:rPr lang="zh-CN" altLang="en-US" sz="2400" dirty="0"/>
              <a:t>关键字的长度，如果数组索引为数字，此值为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    void *</a:t>
            </a:r>
            <a:r>
              <a:rPr lang="en-US" altLang="zh-CN" sz="2400" dirty="0" err="1"/>
              <a:t>pData</a:t>
            </a:r>
            <a:r>
              <a:rPr lang="en-US" altLang="zh-CN" sz="2400" dirty="0"/>
              <a:t>;        // </a:t>
            </a:r>
            <a:r>
              <a:rPr lang="zh-CN" altLang="en-US" sz="2400" dirty="0"/>
              <a:t>指向</a:t>
            </a:r>
            <a:r>
              <a:rPr lang="en-US" altLang="zh-CN" sz="2400" dirty="0"/>
              <a:t>value</a:t>
            </a:r>
            <a:r>
              <a:rPr lang="zh-CN" altLang="en-US" sz="2400" dirty="0"/>
              <a:t>，一般是用户数据的副本，如果是指针数据，则指向</a:t>
            </a:r>
            <a:r>
              <a:rPr lang="en-US" altLang="zh-CN" sz="2400" dirty="0" err="1"/>
              <a:t>pDataPtr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void *</a:t>
            </a:r>
            <a:r>
              <a:rPr lang="en-US" altLang="zh-CN" sz="2400" dirty="0" err="1"/>
              <a:t>pDataPtr</a:t>
            </a:r>
            <a:r>
              <a:rPr lang="en-US" altLang="zh-CN" sz="2400" dirty="0"/>
              <a:t>;     //</a:t>
            </a:r>
            <a:r>
              <a:rPr lang="zh-CN" altLang="en-US" sz="2400" dirty="0"/>
              <a:t>如果是指针数据，此值会指向真正的</a:t>
            </a:r>
            <a:r>
              <a:rPr lang="en-US" altLang="zh-CN" sz="2400" dirty="0"/>
              <a:t>value</a:t>
            </a:r>
            <a:r>
              <a:rPr lang="zh-CN" altLang="en-US" sz="2400" dirty="0"/>
              <a:t>，同时上面</a:t>
            </a:r>
            <a:r>
              <a:rPr lang="en-US" altLang="zh-CN" sz="2400" dirty="0" err="1"/>
              <a:t>pData</a:t>
            </a:r>
            <a:r>
              <a:rPr lang="zh-CN" altLang="en-US" sz="2400" dirty="0"/>
              <a:t>会指向此值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bucket *</a:t>
            </a:r>
            <a:r>
              <a:rPr lang="en-US" altLang="zh-CN" sz="2400" dirty="0" err="1"/>
              <a:t>pListNext</a:t>
            </a:r>
            <a:r>
              <a:rPr lang="en-US" altLang="zh-CN" sz="2400" dirty="0"/>
              <a:t>;   // </a:t>
            </a:r>
            <a:r>
              <a:rPr lang="zh-CN" altLang="en-US" sz="2400" dirty="0"/>
              <a:t>整个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表的下一元素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bucket *</a:t>
            </a:r>
            <a:r>
              <a:rPr lang="en-US" altLang="zh-CN" sz="2400" dirty="0" err="1"/>
              <a:t>pListLast</a:t>
            </a:r>
            <a:r>
              <a:rPr lang="en-US" altLang="zh-CN" sz="2400" dirty="0"/>
              <a:t>;   // </a:t>
            </a:r>
            <a:r>
              <a:rPr lang="zh-CN" altLang="en-US" sz="2400" dirty="0"/>
              <a:t>整个哈希表该元素的上一个元素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bucket *</a:t>
            </a:r>
            <a:r>
              <a:rPr lang="en-US" altLang="zh-CN" sz="2400" dirty="0" err="1"/>
              <a:t>pNext</a:t>
            </a:r>
            <a:r>
              <a:rPr lang="en-US" altLang="zh-CN" sz="2400" dirty="0"/>
              <a:t>;       // </a:t>
            </a:r>
            <a:r>
              <a:rPr lang="zh-CN" altLang="en-US" sz="2400" dirty="0"/>
              <a:t>存放在同一个</a:t>
            </a:r>
            <a:r>
              <a:rPr lang="en-US" altLang="zh-CN" sz="2400" dirty="0"/>
              <a:t>hash Bucket</a:t>
            </a:r>
            <a:r>
              <a:rPr lang="zh-CN" altLang="en-US" sz="2400" dirty="0"/>
              <a:t>内的下一个元素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bucket *</a:t>
            </a:r>
            <a:r>
              <a:rPr lang="en-US" altLang="zh-CN" sz="2400" dirty="0" err="1"/>
              <a:t>pLast</a:t>
            </a:r>
            <a:r>
              <a:rPr lang="en-US" altLang="zh-CN" sz="2400" dirty="0"/>
              <a:t>;       // </a:t>
            </a:r>
            <a:r>
              <a:rPr lang="zh-CN" altLang="en-US" sz="2400" dirty="0"/>
              <a:t>同一个哈希</a:t>
            </a:r>
            <a:r>
              <a:rPr lang="en-US" altLang="zh-CN" sz="2400" dirty="0"/>
              <a:t>bucket</a:t>
            </a:r>
            <a:r>
              <a:rPr lang="zh-CN" altLang="en-US" sz="2400" dirty="0"/>
              <a:t>的上一个元素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</a:t>
            </a:r>
            <a:r>
              <a:rPr lang="en-US" altLang="zh-CN" sz="2400" dirty="0" err="1"/>
              <a:t>arKey</a:t>
            </a:r>
            <a:r>
              <a:rPr lang="en-US" altLang="zh-CN" sz="2400" dirty="0"/>
              <a:t>;          // </a:t>
            </a:r>
            <a:r>
              <a:rPr lang="zh-CN" altLang="en-US" sz="2400" dirty="0"/>
              <a:t>保存当前值所对于的</a:t>
            </a:r>
            <a:r>
              <a:rPr lang="en-US" altLang="zh-CN" sz="2400" dirty="0"/>
              <a:t>key</a:t>
            </a:r>
            <a:r>
              <a:rPr lang="zh-CN" altLang="en-US" sz="2400" dirty="0"/>
              <a:t>字符串</a:t>
            </a:r>
          </a:p>
          <a:p>
            <a:pPr marL="0" indent="0">
              <a:buNone/>
            </a:pPr>
            <a:r>
              <a:rPr lang="en-US" altLang="zh-CN" sz="2400" dirty="0"/>
              <a:t>} Bucket;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7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384" y="62068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数字索引</a:t>
            </a:r>
          </a:p>
          <a:p>
            <a:r>
              <a:rPr lang="zh-CN" altLang="en-US" sz="2400" dirty="0"/>
              <a:t>直接使用h作为hash值。</a:t>
            </a:r>
          </a:p>
          <a:p>
            <a:r>
              <a:rPr lang="zh-CN" altLang="en-US" sz="2400" dirty="0"/>
              <a:t>arKey=NULL 且nKeyLength=</a:t>
            </a:r>
            <a:r>
              <a:rPr lang="zh-CN" altLang="en-US" sz="2400" dirty="0" smtClean="0"/>
              <a:t>0</a:t>
            </a:r>
            <a:endParaRPr lang="en-US" altLang="zh-CN" sz="2400" dirty="0" smtClean="0"/>
          </a:p>
          <a:p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字符串索引（关联数组）</a:t>
            </a:r>
          </a:p>
          <a:p>
            <a:r>
              <a:rPr lang="zh-CN" altLang="en-US" sz="2400" dirty="0"/>
              <a:t>h则是该字符串通过hash函数计算后的hash值。</a:t>
            </a:r>
          </a:p>
          <a:p>
            <a:r>
              <a:rPr lang="zh-CN" altLang="en-US" sz="2400" dirty="0"/>
              <a:t>arKey保存字符串key, </a:t>
            </a:r>
          </a:p>
          <a:p>
            <a:r>
              <a:rPr lang="zh-CN" altLang="en-US" sz="2400" dirty="0"/>
              <a:t>nKeyLength保存该key的长度，</a:t>
            </a:r>
          </a:p>
        </p:txBody>
      </p:sp>
      <p:sp>
        <p:nvSpPr>
          <p:cNvPr id="6" name="矩形 5"/>
          <p:cNvSpPr/>
          <p:nvPr/>
        </p:nvSpPr>
        <p:spPr>
          <a:xfrm>
            <a:off x="546944" y="4077072"/>
            <a:ext cx="11165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在PHP数组中如果索引字符串可以被转换成数字也会被转换成数字索引。 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所以</a:t>
            </a:r>
            <a:r>
              <a:rPr lang="zh-CN" altLang="en-US" sz="2400" b="1" dirty="0">
                <a:solidFill>
                  <a:srgbClr val="FF0000"/>
                </a:solidFill>
              </a:rPr>
              <a:t>在PHP中例如'10'，'11'这类的字符索引和数字索引10， 11没有区别。</a:t>
            </a:r>
          </a:p>
        </p:txBody>
      </p:sp>
      <p:sp>
        <p:nvSpPr>
          <p:cNvPr id="7" name="矩形 6"/>
          <p:cNvSpPr/>
          <p:nvPr/>
        </p:nvSpPr>
        <p:spPr>
          <a:xfrm>
            <a:off x="7464152" y="1174686"/>
            <a:ext cx="3456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typedef struct _zend_hash_key {</a:t>
            </a:r>
          </a:p>
          <a:p>
            <a:r>
              <a:rPr lang="zh-CN" altLang="en-US" sz="2000" dirty="0"/>
              <a:t>    const char *arKey;</a:t>
            </a:r>
          </a:p>
          <a:p>
            <a:r>
              <a:rPr lang="zh-CN" altLang="en-US" sz="2000" dirty="0"/>
              <a:t>    uint nKeyLength;</a:t>
            </a:r>
          </a:p>
          <a:p>
            <a:r>
              <a:rPr lang="zh-CN" altLang="en-US" sz="2000" dirty="0"/>
              <a:t>    ulong h;</a:t>
            </a:r>
          </a:p>
          <a:p>
            <a:r>
              <a:rPr lang="zh-CN" altLang="en-US" sz="2000" dirty="0"/>
              <a:t>} zend_hash_key;</a:t>
            </a:r>
          </a:p>
        </p:txBody>
      </p:sp>
    </p:spTree>
    <p:extLst>
      <p:ext uri="{BB962C8B-B14F-4D97-AF65-F5344CB8AC3E}">
        <p14:creationId xmlns:p14="http://schemas.microsoft.com/office/powerpoint/2010/main" val="10930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776" y="404664"/>
            <a:ext cx="387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Zend</a:t>
            </a:r>
            <a:r>
              <a:rPr lang="zh-CN" altLang="en-US" sz="2400" dirty="0"/>
              <a:t>引擎哈希表结构和关系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01" y="866329"/>
            <a:ext cx="8967266" cy="59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D0FB9F-AEA2-40C8-9B26-5199369D1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4239</Words>
  <Application>Microsoft Office PowerPoint</Application>
  <PresentationFormat>宽屏</PresentationFormat>
  <Paragraphs>329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  深入浅出PHP数组</vt:lpstr>
      <vt:lpstr>PowerPoint 演示文稿</vt:lpstr>
      <vt:lpstr>PHP数组的内部实现</vt:lpstr>
      <vt:lpstr>PowerPoint 演示文稿</vt:lpstr>
      <vt:lpstr>Hash table结构体</vt:lpstr>
      <vt:lpstr>HashTable扩容</vt:lpstr>
      <vt:lpstr>bucket的基本结构</vt:lpstr>
      <vt:lpstr>PowerPoint 演示文稿</vt:lpstr>
      <vt:lpstr>PowerPoint 演示文稿</vt:lpstr>
      <vt:lpstr>PowerPoint 演示文稿</vt:lpstr>
      <vt:lpstr>php位运算</vt:lpstr>
      <vt:lpstr>想一想：如何构造一个数组？</vt:lpstr>
      <vt:lpstr>以下构造数组的方法对吗？</vt:lpstr>
      <vt:lpstr>数组key和value的限制条件</vt:lpstr>
      <vt:lpstr>其实，我们也可以这样做！</vt:lpstr>
      <vt:lpstr>实现数组式访问接口</vt:lpstr>
      <vt:lpstr>数组的访问</vt:lpstr>
      <vt:lpstr>数组的删除unset</vt:lpstr>
      <vt:lpstr>PHP数组类型转换</vt:lpstr>
      <vt:lpstr>数组运算符</vt:lpstr>
      <vt:lpstr>+运算符 对比 array_merge</vt:lpstr>
      <vt:lpstr>PowerPoint 演示文稿</vt:lpstr>
      <vt:lpstr>PHP中的预定义变量（数组）</vt:lpstr>
      <vt:lpstr>php://input</vt:lpstr>
      <vt:lpstr>PowerPoint 演示文稿</vt:lpstr>
      <vt:lpstr>for和foreach谁更快呢？</vt:lpstr>
      <vt:lpstr>PowerPoint 演示文稿</vt:lpstr>
      <vt:lpstr>PowerPoint 演示文稿</vt:lpstr>
      <vt:lpstr>如何杜绝foreach的引用隐患？</vt:lpstr>
      <vt:lpstr>foreach引用的好处（节省时间、空间）</vt:lpstr>
      <vt:lpstr>array_walk与array map有什么不同？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prev() 的指针实现</vt:lpstr>
      <vt:lpstr>PHP数组排序的原理</vt:lpstr>
      <vt:lpstr>PHP数组排序的原理</vt:lpstr>
      <vt:lpstr>我们可以得出PHP排序函数的一般特点：</vt:lpstr>
      <vt:lpstr>PowerPoint 演示文稿</vt:lpstr>
      <vt:lpstr>PowerPoint 演示文稿</vt:lpstr>
      <vt:lpstr>与PHP数组相关的其他函数</vt:lpstr>
      <vt:lpstr>数组和数据结构之“链表”</vt:lpstr>
      <vt:lpstr>PowerPoint 演示文稿</vt:lpstr>
      <vt:lpstr>数组和数据结构之“散列表”</vt:lpstr>
      <vt:lpstr>数组和数据结构之“栈”</vt:lpstr>
      <vt:lpstr>数组实现“栈”的核心操作</vt:lpstr>
      <vt:lpstr>数组和数据结构之“队列”</vt:lpstr>
      <vt:lpstr>数组实现“队列”的核心操作</vt:lpstr>
      <vt:lpstr>PHP数组解决“约瑟夫环”问题</vt:lpstr>
      <vt:lpstr>练习：遍历子集合的算法</vt:lpstr>
      <vt:lpstr>PHP数组函数分类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2014-04-07T03:21:19Z</dcterms:created>
  <dcterms:modified xsi:type="dcterms:W3CDTF">2015-01-11T14:34:25Z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