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52"/>
  </p:notesMasterIdLst>
  <p:sldIdLst>
    <p:sldId id="277" r:id="rId3"/>
    <p:sldId id="257" r:id="rId4"/>
    <p:sldId id="281" r:id="rId5"/>
    <p:sldId id="296" r:id="rId6"/>
    <p:sldId id="311" r:id="rId7"/>
    <p:sldId id="312" r:id="rId8"/>
    <p:sldId id="297" r:id="rId9"/>
    <p:sldId id="298" r:id="rId10"/>
    <p:sldId id="258" r:id="rId11"/>
    <p:sldId id="276" r:id="rId12"/>
    <p:sldId id="299" r:id="rId13"/>
    <p:sldId id="339" r:id="rId14"/>
    <p:sldId id="338" r:id="rId15"/>
    <p:sldId id="288" r:id="rId16"/>
    <p:sldId id="336" r:id="rId17"/>
    <p:sldId id="301" r:id="rId18"/>
    <p:sldId id="300" r:id="rId19"/>
    <p:sldId id="302" r:id="rId20"/>
    <p:sldId id="264" r:id="rId21"/>
    <p:sldId id="303" r:id="rId22"/>
    <p:sldId id="265" r:id="rId23"/>
    <p:sldId id="340" r:id="rId24"/>
    <p:sldId id="304" r:id="rId25"/>
    <p:sldId id="305" r:id="rId26"/>
    <p:sldId id="308" r:id="rId27"/>
    <p:sldId id="306" r:id="rId28"/>
    <p:sldId id="309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9" r:id="rId45"/>
    <p:sldId id="328" r:id="rId46"/>
    <p:sldId id="330" r:id="rId47"/>
    <p:sldId id="331" r:id="rId48"/>
    <p:sldId id="333" r:id="rId49"/>
    <p:sldId id="332" r:id="rId50"/>
    <p:sldId id="334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76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</a:lstStyle>
          <a:p>
            <a:fld id="{3842907C-D0AA-4C58-9F94-58B40AD65B29}" type="datetimeFigureOut">
              <a:pPr/>
              <a:t>2014/11/23</a:t>
            </a:fld>
            <a:endParaRPr lang="zh-CN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CN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</a:lstStyle>
          <a:p>
            <a:fld id="{1D76769E-C829-4283-B80E-CB90D995C291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80109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24253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34655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84915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29987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52447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42705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10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26885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11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21318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12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34897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3C79-1C97-4B32-B2AE-1A69C169643E}" type="datetime2">
              <a:rPr lang="zh-CN" altLang="en-US" smtClean="0"/>
              <a:pPr/>
              <a:t>2014年11月23日</a:t>
            </a:fld>
            <a:endParaRPr lang="zh-CN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altLang="zh-CN" smtClean="0"/>
              <a:pPr/>
              <a:t>‹#›</a:t>
            </a:fld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0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D10E14BF-C004-4398-9186-5EE680724D95}" type="datetime2">
              <a:rPr lang="zh-CN" altLang="en-US" smtClean="0"/>
              <a:pPr algn="ctr"/>
              <a:t>2014年11月23日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altLang="zh-CN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7136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D10E14BF-C004-4398-9186-5EE680724D95}" type="datetime2">
              <a:rPr lang="zh-CN" altLang="en-US" smtClean="0"/>
              <a:pPr algn="ctr"/>
              <a:t>2014年11月23日</a:t>
            </a:fld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altLang="zh-CN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CN" altLang="en-US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99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EF5B-F2CC-4EC5-8F1F-29A8BF9EFFA9}" type="datetime2">
              <a:rPr lang="zh-CN" altLang="en-US" smtClean="0"/>
              <a:pPr/>
              <a:t>2014年11月23日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81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09C1-563D-4D9C-B702-B64C84A5A174}" type="datetime2">
              <a:rPr lang="zh-CN" altLang="en-US" smtClean="0"/>
              <a:pPr/>
              <a:t>2014年11月23日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73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03D9-A6EB-41FB-BF22-3F49E470997E}" type="datetime2">
              <a:rPr lang="zh-CN" altLang="en-US" smtClean="0"/>
              <a:pPr/>
              <a:t>2014年11月23日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04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D10E14BF-C004-4398-9186-5EE680724D95}" type="datetime2">
              <a:rPr lang="zh-CN" altLang="en-US" smtClean="0"/>
              <a:pPr algn="ctr"/>
              <a:t>2014年11月23日</a:t>
            </a:fld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altLang="zh-CN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CN" altLang="en-US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10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27A3-B249-4F87-AB1A-1E06AC1AA2A4}" type="datetime2">
              <a:rPr lang="zh-CN" altLang="en-US" smtClean="0"/>
              <a:pPr/>
              <a:t>2014年11月23日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07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6142-29B2-49CC-BCC6-A3AD70B4960E}" type="datetime2">
              <a:rPr lang="zh-CN" altLang="en-US" smtClean="0"/>
              <a:pPr/>
              <a:t>2014年11月23日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09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4691-4882-40A8-AF62-8CF6A18D40B2}" type="datetime2">
              <a:rPr lang="zh-CN" altLang="en-US" smtClean="0"/>
              <a:pPr/>
              <a:t>2014年11月23日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56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776A-4DEC-47EE-8A49-2C150ECB5465}" type="datetime2">
              <a:rPr lang="zh-CN" altLang="en-US" smtClean="0"/>
              <a:pPr/>
              <a:t>2014年11月23日</a:t>
            </a:fld>
            <a:endParaRPr lang="zh-CN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zh-CN" smtClean="0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12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D10E14BF-C004-4398-9186-5EE680724D95}" type="datetime2">
              <a:rPr lang="zh-CN" altLang="en-US" smtClean="0"/>
              <a:pPr algn="ctr"/>
              <a:t>2014年11月23日</a:t>
            </a:fld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92C34-3E5E-4BA5-AF54-F1601B144FB0}" type="slidenum">
              <a:rPr lang="en-US" altLang="zh-CN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CN" altLang="en-US" sz="1000" b="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424" y="169863"/>
            <a:ext cx="1872208" cy="59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5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3791744" y="3885983"/>
            <a:ext cx="6696744" cy="2100914"/>
          </a:xfrm>
        </p:spPr>
        <p:txBody>
          <a:bodyPr>
            <a:normAutofit/>
          </a:bodyPr>
          <a:lstStyle/>
          <a:p>
            <a:endParaRPr lang="en-US" altLang="zh-CN" sz="2400" dirty="0" smtClean="0">
              <a:solidFill>
                <a:schemeClr val="tx1"/>
              </a:solidFill>
            </a:endParaRPr>
          </a:p>
          <a:p>
            <a:pPr algn="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原理和算法解析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en-US" altLang="zh-CN" sz="2400" dirty="0" smtClean="0">
              <a:solidFill>
                <a:schemeClr val="tx1"/>
              </a:solidFill>
            </a:endParaRPr>
          </a:p>
          <a:p>
            <a:pPr algn="r"/>
            <a:r>
              <a:rPr lang="zh-CN" altLang="en-US" sz="2400" dirty="0" smtClean="0">
                <a:solidFill>
                  <a:schemeClr val="tx1"/>
                </a:solidFill>
              </a:rPr>
              <a:t>宋登高，</a:t>
            </a:r>
            <a:r>
              <a:rPr lang="en-US" altLang="zh-CN" sz="2400" smtClean="0">
                <a:solidFill>
                  <a:schemeClr val="tx1"/>
                </a:solidFill>
              </a:rPr>
              <a:t>2014</a:t>
            </a:r>
            <a:r>
              <a:rPr lang="zh-CN" altLang="en-US" sz="2400" smtClean="0">
                <a:solidFill>
                  <a:schemeClr val="tx1"/>
                </a:solidFill>
              </a:rPr>
              <a:t>年</a:t>
            </a:r>
            <a:r>
              <a:rPr lang="en-US" altLang="zh-CN" sz="2400" smtClean="0">
                <a:solidFill>
                  <a:schemeClr val="tx1"/>
                </a:solidFill>
              </a:rPr>
              <a:t>11</a:t>
            </a:r>
            <a:r>
              <a:rPr lang="zh-CN" altLang="en-US" sz="2400" smtClean="0">
                <a:solidFill>
                  <a:schemeClr val="tx1"/>
                </a:solidFill>
              </a:rPr>
              <a:t>月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73736">
            <a:off x="2660513" y="297827"/>
            <a:ext cx="4896544" cy="503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31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07368" y="188640"/>
            <a:ext cx="6624736" cy="108012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“万国码”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Unicode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诞生！</a:t>
            </a:r>
            <a:endParaRPr 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770150" y="2033329"/>
            <a:ext cx="7344816" cy="4392488"/>
          </a:xfrm>
        </p:spPr>
        <p:txBody>
          <a:bodyPr>
            <a:noAutofit/>
          </a:bodyPr>
          <a:lstStyle/>
          <a:p>
            <a:r>
              <a:rPr lang="zh-CN" altLang="en-US" sz="3700" dirty="0"/>
              <a:t>万国码、国际码、统一码</a:t>
            </a:r>
            <a:endParaRPr lang="en-US" altLang="zh-CN" sz="3700" dirty="0"/>
          </a:p>
          <a:p>
            <a:r>
              <a:rPr lang="zh-CN" altLang="en-US" sz="3700" dirty="0"/>
              <a:t>目前使用</a:t>
            </a:r>
            <a:r>
              <a:rPr lang="en-US" altLang="zh-CN" sz="3700" dirty="0"/>
              <a:t>16</a:t>
            </a:r>
            <a:r>
              <a:rPr lang="zh-CN" altLang="en-US" sz="3700" dirty="0"/>
              <a:t>位的编码空间</a:t>
            </a:r>
            <a:endParaRPr lang="en-US" altLang="zh-CN" sz="3700" dirty="0"/>
          </a:p>
          <a:p>
            <a:r>
              <a:rPr lang="zh-CN" altLang="en-US" sz="3700" dirty="0"/>
              <a:t>每个字符都有唯一的代码</a:t>
            </a:r>
            <a:endParaRPr lang="en-US" altLang="zh-CN" sz="3700" dirty="0"/>
          </a:p>
          <a:p>
            <a:r>
              <a:rPr lang="zh-CN" altLang="en-US" sz="3700" dirty="0"/>
              <a:t>基本满足各种语言的使用</a:t>
            </a:r>
            <a:endParaRPr lang="en-US" altLang="zh-CN" sz="3700" dirty="0"/>
          </a:p>
          <a:p>
            <a:r>
              <a:rPr lang="en-US" altLang="zh-CN" sz="3700" dirty="0"/>
              <a:t>Unicode</a:t>
            </a:r>
            <a:r>
              <a:rPr lang="zh-CN" altLang="en-US" sz="3700" dirty="0"/>
              <a:t>至今仍在不断增修</a:t>
            </a:r>
            <a:endParaRPr lang="en-US" altLang="zh-CN" sz="3700" dirty="0"/>
          </a:p>
          <a:p>
            <a:r>
              <a:rPr lang="zh-CN" altLang="en-US" sz="3700" dirty="0"/>
              <a:t>最新的版本占用</a:t>
            </a:r>
            <a:r>
              <a:rPr lang="en-US" altLang="zh-CN" sz="3700" dirty="0"/>
              <a:t>4</a:t>
            </a:r>
            <a:r>
              <a:rPr lang="zh-CN" altLang="en-US" sz="3700" dirty="0"/>
              <a:t>字节编码</a:t>
            </a:r>
            <a:endParaRPr lang="en-US" altLang="zh-CN" sz="37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2038366"/>
            <a:ext cx="3312368" cy="335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5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07368" y="188640"/>
            <a:ext cx="6624736" cy="108012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XML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Unicode</a:t>
            </a:r>
            <a:endParaRPr 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055440" y="1988840"/>
            <a:ext cx="11017224" cy="3406858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xml</a:t>
            </a:r>
            <a:r>
              <a:rPr lang="zh-CN" altLang="en-US" sz="4000" dirty="0"/>
              <a:t>中用 </a:t>
            </a:r>
            <a:r>
              <a:rPr lang="en-US" altLang="zh-CN" sz="4000" dirty="0"/>
              <a:t>&amp;#</a:t>
            </a:r>
            <a:r>
              <a:rPr lang="en-US" altLang="zh-CN" sz="4000" dirty="0" err="1"/>
              <a:t>nnn</a:t>
            </a:r>
            <a:r>
              <a:rPr lang="en-US" altLang="zh-CN" sz="4000" dirty="0"/>
              <a:t>;</a:t>
            </a:r>
            <a:r>
              <a:rPr lang="zh-CN" altLang="en-US" sz="4000" dirty="0"/>
              <a:t> 格式显示</a:t>
            </a:r>
            <a:r>
              <a:rPr lang="zh-CN" altLang="en-US" sz="4000" dirty="0" smtClean="0"/>
              <a:t>字符</a:t>
            </a:r>
            <a:endParaRPr lang="en-US" altLang="zh-CN" sz="4000" dirty="0" smtClean="0"/>
          </a:p>
          <a:p>
            <a:pPr marL="0" indent="0">
              <a:buNone/>
            </a:pPr>
            <a:endParaRPr lang="en-US" altLang="zh-CN" sz="4000" dirty="0"/>
          </a:p>
          <a:p>
            <a:r>
              <a:rPr lang="en-US" altLang="zh-CN" sz="4000" dirty="0" smtClean="0"/>
              <a:t>“</a:t>
            </a:r>
            <a:r>
              <a:rPr lang="zh-CN" altLang="en-US" sz="4000" dirty="0" smtClean="0"/>
              <a:t>你</a:t>
            </a:r>
            <a:r>
              <a:rPr lang="en-US" altLang="zh-CN" sz="4000" dirty="0" smtClean="0"/>
              <a:t>”</a:t>
            </a:r>
            <a:r>
              <a:rPr lang="zh-CN" altLang="en-US" sz="4000" dirty="0"/>
              <a:t> </a:t>
            </a:r>
            <a:r>
              <a:rPr lang="zh-CN" altLang="en-US" sz="4000" dirty="0" smtClean="0"/>
              <a:t>的</a:t>
            </a:r>
            <a:r>
              <a:rPr lang="en-US" altLang="zh-CN" sz="4000" dirty="0" err="1" smtClean="0"/>
              <a:t>unicode</a:t>
            </a:r>
            <a:r>
              <a:rPr lang="zh-CN" altLang="en-US" sz="4000" dirty="0" smtClean="0"/>
              <a:t>码是</a:t>
            </a:r>
            <a:r>
              <a:rPr lang="en-US" altLang="zh-CN" sz="4000" dirty="0"/>
              <a:t>“ </a:t>
            </a:r>
            <a:r>
              <a:rPr lang="en-US" altLang="zh-CN" sz="4000" dirty="0" smtClean="0"/>
              <a:t>20320 ” </a:t>
            </a:r>
          </a:p>
          <a:p>
            <a:r>
              <a:rPr lang="en-US" altLang="zh-CN" sz="4000" dirty="0" smtClean="0"/>
              <a:t>“</a:t>
            </a:r>
            <a:r>
              <a:rPr lang="zh-CN" altLang="en-US" sz="4000" dirty="0" smtClean="0"/>
              <a:t>好</a:t>
            </a:r>
            <a:r>
              <a:rPr lang="en-US" altLang="zh-CN" sz="4000" dirty="0" smtClean="0"/>
              <a:t>” </a:t>
            </a:r>
            <a:r>
              <a:rPr lang="zh-CN" altLang="en-US" sz="4000" dirty="0" smtClean="0"/>
              <a:t>的</a:t>
            </a:r>
            <a:r>
              <a:rPr lang="en-US" altLang="zh-CN" sz="4000" dirty="0" err="1"/>
              <a:t>unicode</a:t>
            </a:r>
            <a:r>
              <a:rPr lang="zh-CN" altLang="en-US" sz="4000" dirty="0"/>
              <a:t>码是</a:t>
            </a:r>
            <a:r>
              <a:rPr lang="en-US" altLang="zh-CN" sz="4000" dirty="0" smtClean="0"/>
              <a:t>“ 22909 ”</a:t>
            </a:r>
          </a:p>
          <a:p>
            <a:pPr marL="0" indent="0">
              <a:buNone/>
            </a:pP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276159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07368" y="188640"/>
            <a:ext cx="6624736" cy="1080120"/>
          </a:xfrm>
        </p:spPr>
        <p:txBody>
          <a:bodyPr>
            <a:normAutofit/>
          </a:bodyPr>
          <a:lstStyle/>
          <a:p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UTF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编码</a:t>
            </a:r>
            <a:endParaRPr 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055440" y="1988840"/>
            <a:ext cx="11017224" cy="3406858"/>
          </a:xfrm>
        </p:spPr>
        <p:txBody>
          <a:bodyPr>
            <a:normAutofit/>
          </a:bodyPr>
          <a:lstStyle/>
          <a:p>
            <a:r>
              <a:rPr lang="en-US" altLang="zh-CN" sz="4000" smtClean="0"/>
              <a:t> </a:t>
            </a:r>
            <a:r>
              <a:rPr lang="en-US" altLang="zh-CN" sz="4000" smtClean="0">
                <a:solidFill>
                  <a:srgbClr val="FF0000"/>
                </a:solidFill>
              </a:rPr>
              <a:t>U</a:t>
            </a:r>
            <a:r>
              <a:rPr lang="en-US" altLang="zh-CN" sz="4000" smtClean="0"/>
              <a:t>nicode </a:t>
            </a:r>
            <a:r>
              <a:rPr lang="en-US" altLang="zh-CN" sz="4000">
                <a:solidFill>
                  <a:srgbClr val="FF0000"/>
                </a:solidFill>
              </a:rPr>
              <a:t>T</a:t>
            </a:r>
            <a:r>
              <a:rPr lang="en-US" altLang="zh-CN" sz="4000"/>
              <a:t>ransformation </a:t>
            </a:r>
            <a:r>
              <a:rPr lang="en-US" altLang="zh-CN" sz="4000" smtClean="0">
                <a:solidFill>
                  <a:srgbClr val="FF0000"/>
                </a:solidFill>
              </a:rPr>
              <a:t>F</a:t>
            </a:r>
            <a:r>
              <a:rPr lang="en-US" altLang="zh-CN" sz="4000" smtClean="0"/>
              <a:t>ormat</a:t>
            </a:r>
          </a:p>
          <a:p>
            <a:r>
              <a:rPr lang="en-US" altLang="zh-CN" sz="4000" smtClean="0"/>
              <a:t> Unicode</a:t>
            </a:r>
            <a:r>
              <a:rPr lang="zh-CN" altLang="en-US" sz="4000"/>
              <a:t>的实现方式称为</a:t>
            </a:r>
            <a:r>
              <a:rPr lang="en-US" altLang="zh-CN" sz="4000" b="1"/>
              <a:t>Unicode</a:t>
            </a:r>
            <a:r>
              <a:rPr lang="zh-CN" altLang="en-US" sz="4000" b="1" smtClean="0"/>
              <a:t>转换格式</a:t>
            </a:r>
            <a:endParaRPr lang="en-US" altLang="zh-CN" sz="4000" b="1" smtClean="0"/>
          </a:p>
          <a:p>
            <a:r>
              <a:rPr lang="en-US" altLang="zh-CN" sz="4000" smtClean="0"/>
              <a:t> </a:t>
            </a:r>
            <a:r>
              <a:rPr lang="en-US" altLang="zh-CN" sz="4000"/>
              <a:t>UTF-16 </a:t>
            </a:r>
            <a:r>
              <a:rPr lang="zh-CN" altLang="en-US" sz="4000" smtClean="0"/>
              <a:t>与 </a:t>
            </a:r>
            <a:r>
              <a:rPr lang="en-US" altLang="zh-CN" sz="4000" smtClean="0"/>
              <a:t>Unicode</a:t>
            </a:r>
            <a:r>
              <a:rPr lang="zh-CN" altLang="en-US" sz="4000" smtClean="0"/>
              <a:t>编码保持一致</a:t>
            </a:r>
            <a:endParaRPr lang="en-US" altLang="zh-CN" sz="4000" smtClean="0"/>
          </a:p>
          <a:p>
            <a:r>
              <a:rPr lang="en-US" altLang="zh-CN" sz="4000" smtClean="0"/>
              <a:t> UTF-8</a:t>
            </a:r>
            <a:r>
              <a:rPr lang="zh-CN" altLang="en-US" sz="4000" smtClean="0"/>
              <a:t>、</a:t>
            </a:r>
            <a:r>
              <a:rPr lang="en-US" altLang="zh-CN" sz="4000" smtClean="0"/>
              <a:t>UTF-32</a:t>
            </a:r>
            <a:r>
              <a:rPr lang="zh-CN" altLang="en-US" sz="4000" smtClean="0"/>
              <a:t>等都是</a:t>
            </a:r>
            <a:r>
              <a:rPr lang="en-US" altLang="zh-CN" sz="4000" smtClean="0"/>
              <a:t>Unicode</a:t>
            </a:r>
            <a:r>
              <a:rPr lang="zh-CN" altLang="en-US" sz="4000" smtClean="0"/>
              <a:t>的实现方式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54094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7368" y="188640"/>
            <a:ext cx="1130525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440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UTF-16 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和 </a:t>
            </a:r>
            <a:r>
              <a:rPr lang="en-US" altLang="zh-CN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Unicode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的关系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407368" y="1340768"/>
            <a:ext cx="11881320" cy="468052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4000" dirty="0" smtClean="0"/>
          </a:p>
          <a:p>
            <a:r>
              <a:rPr lang="en-US" altLang="zh-CN" sz="4000" smtClean="0"/>
              <a:t>UTF-16</a:t>
            </a:r>
            <a:r>
              <a:rPr lang="zh-CN" altLang="en-US" sz="4000" smtClean="0"/>
              <a:t>是</a:t>
            </a:r>
            <a:r>
              <a:rPr lang="en-US" altLang="zh-CN" sz="4000" smtClean="0"/>
              <a:t>Unicode</a:t>
            </a:r>
            <a:r>
              <a:rPr lang="zh-CN" altLang="en-US" sz="4000" smtClean="0"/>
              <a:t>较简单的实现方式</a:t>
            </a:r>
            <a:endParaRPr lang="en-US" altLang="zh-CN" sz="4000" smtClean="0"/>
          </a:p>
          <a:p>
            <a:r>
              <a:rPr lang="zh-CN" altLang="en-US" sz="4000" smtClean="0"/>
              <a:t>编码长度为</a:t>
            </a:r>
            <a:r>
              <a:rPr lang="en-US" altLang="zh-CN" sz="4000" smtClean="0"/>
              <a:t>16</a:t>
            </a:r>
            <a:r>
              <a:rPr lang="zh-CN" altLang="en-US" sz="4000" smtClean="0"/>
              <a:t>位，也即</a:t>
            </a:r>
            <a:r>
              <a:rPr lang="en-US" altLang="zh-CN" sz="4000" smtClean="0"/>
              <a:t>2</a:t>
            </a:r>
            <a:r>
              <a:rPr lang="zh-CN" altLang="en-US" sz="4000" smtClean="0"/>
              <a:t>个字节</a:t>
            </a:r>
            <a:endParaRPr lang="en-US" altLang="zh-CN" sz="4000" dirty="0" smtClean="0"/>
          </a:p>
          <a:p>
            <a:r>
              <a:rPr lang="zh-CN" altLang="en-US" sz="4000" smtClean="0"/>
              <a:t>对</a:t>
            </a:r>
            <a:r>
              <a:rPr lang="en-US" altLang="zh-CN" sz="4000" smtClean="0"/>
              <a:t>ASCII</a:t>
            </a:r>
            <a:r>
              <a:rPr lang="zh-CN" altLang="en-US" sz="4000" smtClean="0"/>
              <a:t>字符来说，存储空间浪费严重</a:t>
            </a:r>
            <a:endParaRPr lang="en-US" altLang="zh-CN" sz="4000" smtClean="0"/>
          </a:p>
          <a:p>
            <a:r>
              <a:rPr lang="en-US" altLang="zh-CN" sz="4000" smtClean="0"/>
              <a:t>Unicode</a:t>
            </a:r>
            <a:r>
              <a:rPr lang="zh-CN" altLang="en-US" sz="4000"/>
              <a:t>组织引入了</a:t>
            </a:r>
            <a:r>
              <a:rPr lang="en-US" altLang="zh-CN" sz="4000"/>
              <a:t>BOM</a:t>
            </a:r>
            <a:r>
              <a:rPr lang="zh-CN" altLang="en-US" sz="4000"/>
              <a:t>的</a:t>
            </a:r>
            <a:r>
              <a:rPr lang="zh-CN" altLang="en-US" sz="4000" smtClean="0"/>
              <a:t>概念（</a:t>
            </a:r>
            <a:r>
              <a:rPr lang="en-US" altLang="zh-CN" sz="4000" smtClean="0"/>
              <a:t>Byte </a:t>
            </a:r>
            <a:r>
              <a:rPr lang="en-US" altLang="zh-CN" sz="4000"/>
              <a:t>Order </a:t>
            </a:r>
            <a:r>
              <a:rPr lang="en-US" altLang="zh-CN" sz="4000" smtClean="0"/>
              <a:t>Mark</a:t>
            </a:r>
            <a:r>
              <a:rPr lang="zh-CN" altLang="en-US" sz="4000" smtClean="0"/>
              <a:t>）</a:t>
            </a:r>
            <a:endParaRPr lang="en-US" altLang="zh-CN" sz="4000" dirty="0" smtClean="0"/>
          </a:p>
          <a:p>
            <a:r>
              <a:rPr lang="zh-CN" altLang="en-US" sz="4000" smtClean="0"/>
              <a:t>小尾序</a:t>
            </a:r>
            <a:r>
              <a:rPr lang="en-US" altLang="zh-CN" sz="4000" smtClean="0"/>
              <a:t>LE :</a:t>
            </a:r>
            <a:r>
              <a:rPr lang="zh-CN" altLang="en-US" sz="4000" smtClean="0"/>
              <a:t>  </a:t>
            </a:r>
            <a:r>
              <a:rPr lang="en-US" altLang="zh-CN" sz="4000" smtClean="0"/>
              <a:t>FF </a:t>
            </a:r>
            <a:r>
              <a:rPr lang="en-US" altLang="zh-CN" sz="4000" smtClean="0">
                <a:solidFill>
                  <a:srgbClr val="FF0000"/>
                </a:solidFill>
              </a:rPr>
              <a:t>FE</a:t>
            </a:r>
            <a:r>
              <a:rPr lang="zh-CN" altLang="en-US" sz="4000" smtClean="0"/>
              <a:t>（</a:t>
            </a:r>
            <a:r>
              <a:rPr lang="en-US" altLang="zh-CN" sz="4000" smtClean="0"/>
              <a:t>Little-Endian</a:t>
            </a:r>
            <a:r>
              <a:rPr lang="zh-CN" altLang="en-US" sz="4000"/>
              <a:t>）</a:t>
            </a:r>
          </a:p>
          <a:p>
            <a:r>
              <a:rPr lang="zh-CN" altLang="en-US" sz="4000"/>
              <a:t>大尾</a:t>
            </a:r>
            <a:r>
              <a:rPr lang="zh-CN" altLang="en-US" sz="4000" smtClean="0"/>
              <a:t>序</a:t>
            </a:r>
            <a:r>
              <a:rPr lang="en-US" altLang="zh-CN" sz="4000"/>
              <a:t>BE : </a:t>
            </a:r>
            <a:r>
              <a:rPr lang="en-US" altLang="zh-CN" sz="4000">
                <a:solidFill>
                  <a:srgbClr val="FF0000"/>
                </a:solidFill>
              </a:rPr>
              <a:t>FE</a:t>
            </a:r>
            <a:r>
              <a:rPr lang="en-US" altLang="zh-CN" sz="4000"/>
              <a:t> </a:t>
            </a:r>
            <a:r>
              <a:rPr lang="en-US" altLang="zh-CN" sz="4000" smtClean="0"/>
              <a:t>FF   (Big-Endian</a:t>
            </a:r>
            <a:r>
              <a:rPr lang="en-US" altLang="zh-CN" sz="4000"/>
              <a:t>)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2614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7368" y="188640"/>
            <a:ext cx="1130525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4400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UTF-8 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和 </a:t>
            </a:r>
            <a:r>
              <a:rPr lang="en-US" altLang="zh-CN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Unicode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的关系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407368" y="1340768"/>
            <a:ext cx="11881320" cy="468052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4000" dirty="0" smtClean="0"/>
          </a:p>
          <a:p>
            <a:r>
              <a:rPr lang="en-US" altLang="zh-CN" sz="4000" dirty="0" smtClean="0"/>
              <a:t>Unicode</a:t>
            </a:r>
            <a:r>
              <a:rPr lang="zh-CN" altLang="en-US" sz="4000" dirty="0" smtClean="0"/>
              <a:t>是</a:t>
            </a:r>
            <a:r>
              <a:rPr lang="zh-CN" altLang="en-US" sz="4000" dirty="0"/>
              <a:t>一种字符</a:t>
            </a:r>
            <a:r>
              <a:rPr lang="zh-CN" altLang="en-US" sz="4000" dirty="0" smtClean="0"/>
              <a:t>编码方法</a:t>
            </a:r>
            <a:endParaRPr lang="en-US" altLang="zh-CN" sz="4000" dirty="0" smtClean="0"/>
          </a:p>
          <a:p>
            <a:r>
              <a:rPr lang="zh-CN" altLang="en-US" sz="4000" dirty="0"/>
              <a:t>实际传输过程</a:t>
            </a:r>
            <a:r>
              <a:rPr lang="zh-CN" altLang="en-US" sz="4000" dirty="0" smtClean="0"/>
              <a:t>中</a:t>
            </a:r>
            <a:r>
              <a:rPr lang="en-US" altLang="zh-CN" sz="4000" dirty="0" smtClean="0"/>
              <a:t>, </a:t>
            </a:r>
            <a:r>
              <a:rPr lang="zh-CN" altLang="en-US" sz="4000" dirty="0" smtClean="0"/>
              <a:t>不同</a:t>
            </a:r>
            <a:r>
              <a:rPr lang="zh-CN" altLang="en-US" sz="4000" dirty="0"/>
              <a:t>系统平台的设计不一定</a:t>
            </a:r>
            <a:r>
              <a:rPr lang="zh-CN" altLang="en-US" sz="4000" dirty="0" smtClean="0"/>
              <a:t>一致</a:t>
            </a:r>
            <a:endParaRPr lang="en-US" altLang="zh-CN" sz="4000" dirty="0" smtClean="0"/>
          </a:p>
          <a:p>
            <a:r>
              <a:rPr lang="zh-CN" altLang="en-US" sz="4000" dirty="0" smtClean="0"/>
              <a:t>不同的编码空间利用率不同</a:t>
            </a:r>
            <a:endParaRPr lang="en-US" altLang="zh-CN" sz="4000" dirty="0"/>
          </a:p>
          <a:p>
            <a:r>
              <a:rPr lang="en-US" altLang="zh-CN" sz="4000" dirty="0" smtClean="0"/>
              <a:t>UTF-8</a:t>
            </a:r>
            <a:r>
              <a:rPr lang="zh-CN" altLang="en-US" sz="4000" dirty="0" smtClean="0"/>
              <a:t>是为了传输而设计</a:t>
            </a:r>
            <a:endParaRPr lang="en-US" altLang="zh-CN" sz="4000" dirty="0" smtClean="0"/>
          </a:p>
          <a:p>
            <a:r>
              <a:rPr lang="en-US" altLang="zh-CN" sz="4000" dirty="0"/>
              <a:t>UTF-8</a:t>
            </a:r>
            <a:r>
              <a:rPr lang="zh-CN" altLang="en-US" sz="4000" dirty="0" smtClean="0"/>
              <a:t>是</a:t>
            </a:r>
            <a:r>
              <a:rPr lang="zh-CN" altLang="en-US" sz="4000" dirty="0"/>
              <a:t>一种针对</a:t>
            </a:r>
            <a:r>
              <a:rPr lang="en-US" altLang="zh-CN" sz="4000" dirty="0"/>
              <a:t>Unicode</a:t>
            </a:r>
            <a:r>
              <a:rPr lang="zh-CN" altLang="en-US" sz="4000" dirty="0"/>
              <a:t>的可变长度字符编码</a:t>
            </a:r>
            <a:endParaRPr lang="en-US" altLang="zh-CN" sz="4000" dirty="0" smtClean="0"/>
          </a:p>
          <a:p>
            <a:r>
              <a:rPr lang="en-US" altLang="zh-CN" sz="4000" dirty="0" smtClean="0"/>
              <a:t>UTF-8</a:t>
            </a:r>
            <a:r>
              <a:rPr lang="zh-CN" altLang="en-US" sz="4000" dirty="0" smtClean="0"/>
              <a:t>是</a:t>
            </a:r>
            <a:r>
              <a:rPr lang="zh-CN" altLang="en-US" sz="4000" dirty="0"/>
              <a:t>以</a:t>
            </a:r>
            <a:r>
              <a:rPr lang="en-US" altLang="zh-CN" sz="4000" dirty="0"/>
              <a:t>8</a:t>
            </a:r>
            <a:r>
              <a:rPr lang="zh-CN" altLang="en-US" sz="4000" dirty="0"/>
              <a:t>位</a:t>
            </a:r>
            <a:r>
              <a:rPr lang="zh-CN" altLang="en-US" sz="4000" dirty="0" smtClean="0"/>
              <a:t>为基本编码单位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123875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7368" y="188640"/>
            <a:ext cx="1130525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4400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UTF-8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中汉字到底占几个字节？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407368" y="1340768"/>
            <a:ext cx="11881320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40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4000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zh-CN" altLang="en-US" sz="8000" dirty="0">
                <a:solidFill>
                  <a:srgbClr val="002060"/>
                </a:solidFill>
              </a:rPr>
              <a:t>𠁁、𠁂、𠁃、𠁄、</a:t>
            </a:r>
            <a:r>
              <a:rPr lang="zh-CN" altLang="en-US" sz="8000" dirty="0" smtClean="0">
                <a:solidFill>
                  <a:srgbClr val="002060"/>
                </a:solidFill>
              </a:rPr>
              <a:t>𠁅</a:t>
            </a:r>
            <a:endParaRPr lang="en-US" altLang="zh-CN" sz="8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40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7368" y="188640"/>
            <a:ext cx="1130525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4400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UTF-8 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编码规则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119336" y="1556792"/>
            <a:ext cx="11881320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40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165379"/>
              </p:ext>
            </p:extLst>
          </p:nvPr>
        </p:nvGraphicFramePr>
        <p:xfrm>
          <a:off x="551384" y="1412774"/>
          <a:ext cx="10729192" cy="4824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536"/>
                <a:gridCol w="5904656"/>
              </a:tblGrid>
              <a:tr h="947197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Unicode</a:t>
                      </a:r>
                      <a:r>
                        <a:rPr lang="zh-CN" altLang="en-US" sz="2800" dirty="0" smtClean="0"/>
                        <a:t>编码</a:t>
                      </a:r>
                      <a:r>
                        <a:rPr lang="en-US" altLang="zh-CN" sz="2800" dirty="0" smtClean="0"/>
                        <a:t>(16</a:t>
                      </a:r>
                      <a:r>
                        <a:rPr lang="zh-CN" altLang="en-US" sz="2800" dirty="0" smtClean="0"/>
                        <a:t>进制</a:t>
                      </a:r>
                      <a:r>
                        <a:rPr lang="en-US" altLang="zh-CN" sz="2800" dirty="0" smtClean="0"/>
                        <a:t>)</a:t>
                      </a:r>
                      <a:r>
                        <a:rPr lang="zh-CN" altLang="en-US" sz="2800" dirty="0" smtClean="0"/>
                        <a:t>　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UTF-8 </a:t>
                      </a:r>
                      <a:r>
                        <a:rPr lang="zh-CN" altLang="en-US" sz="2800" dirty="0" smtClean="0"/>
                        <a:t>字节流</a:t>
                      </a:r>
                      <a:r>
                        <a:rPr lang="en-US" altLang="zh-CN" sz="2800" dirty="0" smtClean="0"/>
                        <a:t>(</a:t>
                      </a:r>
                      <a:r>
                        <a:rPr lang="zh-CN" altLang="en-US" sz="2800" dirty="0" smtClean="0"/>
                        <a:t>二进制</a:t>
                      </a:r>
                      <a:r>
                        <a:rPr lang="en-US" altLang="zh-CN" sz="2800" dirty="0" smtClean="0"/>
                        <a:t>)</a:t>
                      </a:r>
                      <a:endParaRPr lang="zh-CN" altLang="en-US" sz="2800" dirty="0"/>
                    </a:p>
                  </a:txBody>
                  <a:tcPr/>
                </a:tc>
              </a:tr>
              <a:tr h="947197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0000 - 007F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0xxxxxxx</a:t>
                      </a:r>
                      <a:endParaRPr lang="zh-CN" altLang="en-US" sz="2800" dirty="0"/>
                    </a:p>
                  </a:txBody>
                  <a:tcPr/>
                </a:tc>
              </a:tr>
              <a:tr h="947197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0080 - 07FF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110xxxxx 10xxxxxx</a:t>
                      </a:r>
                      <a:endParaRPr lang="zh-CN" altLang="en-US" sz="2800" dirty="0"/>
                    </a:p>
                  </a:txBody>
                  <a:tcPr/>
                </a:tc>
              </a:tr>
              <a:tr h="103575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0800 - FFFF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1110xxxx 10xxxxxx 10xxxxxx</a:t>
                      </a:r>
                      <a:endParaRPr lang="zh-CN" altLang="en-US" sz="2800" dirty="0"/>
                    </a:p>
                  </a:txBody>
                  <a:tcPr/>
                </a:tc>
              </a:tr>
              <a:tr h="9471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010000 - 10FFFF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11110xxx 10xxxxxx </a:t>
                      </a:r>
                      <a:r>
                        <a:rPr lang="en-US" altLang="zh-CN" sz="2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10xxxxxx</a:t>
                      </a:r>
                      <a:r>
                        <a:rPr lang="en-US" altLang="zh-CN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10xxxxxx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21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7368" y="188640"/>
            <a:ext cx="1130525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手工把</a:t>
            </a:r>
            <a:r>
              <a:rPr lang="en-US" altLang="zh-CN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Unicode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转为</a:t>
            </a:r>
            <a:r>
              <a:rPr lang="en-US" altLang="zh-CN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UTF-8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的编码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191344" y="1484784"/>
            <a:ext cx="12266040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4000" dirty="0" smtClean="0"/>
          </a:p>
          <a:p>
            <a:r>
              <a:rPr lang="en-US" altLang="zh-CN" sz="4000" dirty="0" smtClean="0"/>
              <a:t>“</a:t>
            </a:r>
            <a:r>
              <a:rPr lang="zh-CN" altLang="en-US" sz="4000" dirty="0" smtClean="0"/>
              <a:t>你好</a:t>
            </a:r>
            <a:r>
              <a:rPr lang="en-US" altLang="zh-CN" sz="4000" dirty="0" smtClean="0"/>
              <a:t>”</a:t>
            </a:r>
            <a:r>
              <a:rPr lang="zh-CN" altLang="en-US" sz="4000" dirty="0" smtClean="0"/>
              <a:t> 的</a:t>
            </a:r>
            <a:r>
              <a:rPr lang="en-US" altLang="zh-CN" sz="4000" dirty="0" err="1" smtClean="0"/>
              <a:t>unicode</a:t>
            </a:r>
            <a:r>
              <a:rPr lang="zh-CN" altLang="en-US" sz="4000" dirty="0" smtClean="0"/>
              <a:t>码 </a:t>
            </a:r>
            <a:r>
              <a:rPr lang="en-US" altLang="zh-CN" sz="4000" dirty="0" smtClean="0"/>
              <a:t>“ </a:t>
            </a:r>
            <a:r>
              <a:rPr lang="en-US" altLang="zh-CN" sz="4000" dirty="0"/>
              <a:t>20320 </a:t>
            </a:r>
            <a:r>
              <a:rPr lang="en-US" altLang="zh-CN" sz="4000" dirty="0" smtClean="0"/>
              <a:t>” </a:t>
            </a:r>
            <a:r>
              <a:rPr lang="en-US" altLang="zh-CN" sz="4000" dirty="0"/>
              <a:t>“ 22909 ”</a:t>
            </a:r>
          </a:p>
          <a:p>
            <a:r>
              <a:rPr lang="en-US" altLang="zh-CN" sz="4000" dirty="0" smtClean="0"/>
              <a:t> </a:t>
            </a:r>
            <a:r>
              <a:rPr lang="zh-CN" altLang="en-US" sz="4000" dirty="0" smtClean="0"/>
              <a:t>二进制</a:t>
            </a:r>
            <a:r>
              <a:rPr lang="en-US" altLang="zh-CN" sz="4000" dirty="0" smtClean="0"/>
              <a:t>: 100 111101 100000 , 101 100101 111101</a:t>
            </a:r>
          </a:p>
          <a:p>
            <a:r>
              <a:rPr lang="en-US" altLang="zh-CN" sz="4000" dirty="0"/>
              <a:t> </a:t>
            </a:r>
            <a:r>
              <a:rPr lang="zh-CN" altLang="en-US" sz="4000" dirty="0" smtClean="0"/>
              <a:t>每个字从右往左填充 </a:t>
            </a:r>
            <a:r>
              <a:rPr lang="en-US" altLang="zh-CN" sz="4000" dirty="0"/>
              <a:t>1110xxxx 10xxxxxx </a:t>
            </a:r>
            <a:r>
              <a:rPr lang="en-US" altLang="zh-CN" sz="4000" dirty="0" err="1" smtClean="0"/>
              <a:t>10xxxxxx</a:t>
            </a:r>
            <a:endParaRPr lang="en-US" altLang="zh-CN" sz="4000" dirty="0" smtClean="0"/>
          </a:p>
          <a:p>
            <a:r>
              <a:rPr lang="en-US" altLang="zh-CN" sz="4000" dirty="0" smtClean="0"/>
              <a:t>  E4  </a:t>
            </a:r>
            <a:r>
              <a:rPr lang="en-US" altLang="zh-CN" sz="4000" dirty="0"/>
              <a:t>BD  </a:t>
            </a:r>
            <a:r>
              <a:rPr lang="en-US" altLang="zh-CN" sz="4000" dirty="0" smtClean="0"/>
              <a:t>A0 ,  </a:t>
            </a:r>
            <a:r>
              <a:rPr lang="en-US" altLang="zh-CN" sz="4000" dirty="0"/>
              <a:t>E5 A5 BD</a:t>
            </a:r>
            <a:endParaRPr lang="zh-CN" altLang="en-US" sz="4000" dirty="0"/>
          </a:p>
          <a:p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72809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7368" y="188640"/>
            <a:ext cx="1130525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练习把</a:t>
            </a:r>
            <a:r>
              <a:rPr lang="en-US" altLang="zh-CN" sz="4400" dirty="0" err="1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unicode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转为</a:t>
            </a:r>
            <a:r>
              <a:rPr lang="en-US" altLang="zh-CN" sz="4400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UTF-8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191344" y="1484784"/>
            <a:ext cx="12266040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4000" dirty="0" smtClean="0"/>
          </a:p>
          <a:p>
            <a:r>
              <a:rPr lang="en-US" altLang="zh-CN" sz="4000" dirty="0" smtClean="0"/>
              <a:t>“</a:t>
            </a:r>
            <a:r>
              <a:rPr lang="zh-CN" altLang="en-US" sz="4000" dirty="0" smtClean="0"/>
              <a:t>北京</a:t>
            </a:r>
            <a:r>
              <a:rPr lang="en-US" altLang="zh-CN" sz="4000" dirty="0" smtClean="0"/>
              <a:t>”</a:t>
            </a:r>
            <a:r>
              <a:rPr lang="zh-CN" altLang="en-US" sz="4000" dirty="0" smtClean="0"/>
              <a:t> 的</a:t>
            </a:r>
            <a:r>
              <a:rPr lang="en-US" altLang="zh-CN" sz="4000" dirty="0" err="1" smtClean="0"/>
              <a:t>unicode</a:t>
            </a:r>
            <a:r>
              <a:rPr lang="zh-CN" altLang="en-US" sz="4000" dirty="0" smtClean="0"/>
              <a:t>码 </a:t>
            </a:r>
            <a:r>
              <a:rPr lang="en-US" altLang="zh-CN" sz="4000" dirty="0"/>
              <a:t>“21271” </a:t>
            </a:r>
            <a:r>
              <a:rPr lang="en-US" altLang="zh-CN" sz="4000" dirty="0" smtClean="0"/>
              <a:t>, “</a:t>
            </a:r>
            <a:r>
              <a:rPr lang="en-US" altLang="zh-CN" sz="4000" dirty="0"/>
              <a:t>20140”</a:t>
            </a:r>
          </a:p>
          <a:p>
            <a:r>
              <a:rPr lang="en-US" altLang="zh-CN" sz="4000" dirty="0" smtClean="0"/>
              <a:t> </a:t>
            </a:r>
            <a:r>
              <a:rPr lang="zh-CN" altLang="en-US" sz="4000" dirty="0" smtClean="0"/>
              <a:t>第一步：计算器算出每个字的二进制</a:t>
            </a:r>
            <a:r>
              <a:rPr lang="en-US" altLang="zh-CN" sz="4000" dirty="0" smtClean="0"/>
              <a:t> </a:t>
            </a:r>
          </a:p>
          <a:p>
            <a:r>
              <a:rPr lang="en-US" altLang="zh-CN" sz="4000" dirty="0"/>
              <a:t> </a:t>
            </a:r>
            <a:r>
              <a:rPr lang="zh-CN" altLang="en-US" sz="4000" dirty="0" smtClean="0"/>
              <a:t>第二步：填充 </a:t>
            </a:r>
            <a:r>
              <a:rPr lang="en-US" altLang="zh-CN" sz="4000" dirty="0"/>
              <a:t>1110xxxx 10xxxxxx </a:t>
            </a:r>
            <a:r>
              <a:rPr lang="en-US" altLang="zh-CN" sz="4000" dirty="0" err="1" smtClean="0"/>
              <a:t>10xxxxxx</a:t>
            </a:r>
            <a:endParaRPr lang="en-US" altLang="zh-CN" sz="4000" dirty="0" smtClean="0"/>
          </a:p>
          <a:p>
            <a:r>
              <a:rPr lang="zh-CN" altLang="en-US" sz="4000" dirty="0" smtClean="0"/>
              <a:t> 第三步：计算器二进制转换为</a:t>
            </a:r>
            <a:r>
              <a:rPr lang="en-US" altLang="zh-CN" sz="4000" dirty="0" smtClean="0"/>
              <a:t>16</a:t>
            </a:r>
            <a:r>
              <a:rPr lang="zh-CN" altLang="en-US" sz="4000" dirty="0" smtClean="0"/>
              <a:t>进制</a:t>
            </a:r>
            <a:endParaRPr lang="en-US" altLang="zh-CN" sz="4000" dirty="0" smtClean="0"/>
          </a:p>
          <a:p>
            <a:r>
              <a:rPr lang="zh-CN" altLang="en-US" sz="4000" dirty="0" smtClean="0"/>
              <a:t> 第四步：</a:t>
            </a:r>
            <a:r>
              <a:rPr lang="en-US" altLang="zh-CN" sz="4000" dirty="0" smtClean="0"/>
              <a:t>16</a:t>
            </a:r>
            <a:r>
              <a:rPr lang="zh-CN" altLang="en-US" sz="4000" dirty="0" smtClean="0"/>
              <a:t>进制编辑填入结果，然后以</a:t>
            </a:r>
            <a:r>
              <a:rPr lang="en-US" altLang="zh-CN" sz="4000" dirty="0" smtClean="0"/>
              <a:t>UTF-8</a:t>
            </a:r>
            <a:r>
              <a:rPr lang="zh-CN" altLang="en-US" sz="4000" dirty="0" smtClean="0"/>
              <a:t>查看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47743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1384" y="188640"/>
            <a:ext cx="9289032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依据</a:t>
            </a:r>
            <a:r>
              <a:rPr lang="en-US" altLang="zh-CN" sz="4400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UTF-8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推导出汉字的</a:t>
            </a:r>
            <a:r>
              <a:rPr lang="en-US" altLang="zh-CN" sz="4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unicode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码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191344" y="1484784"/>
            <a:ext cx="12266040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4000" dirty="0" smtClean="0"/>
          </a:p>
          <a:p>
            <a:r>
              <a:rPr lang="zh-CN" altLang="en-US" sz="4000" dirty="0" smtClean="0"/>
              <a:t> 第一步：</a:t>
            </a:r>
            <a:r>
              <a:rPr lang="en-US" altLang="zh-CN" sz="4000" dirty="0"/>
              <a:t> 16</a:t>
            </a:r>
            <a:r>
              <a:rPr lang="zh-CN" altLang="en-US" sz="4000" dirty="0"/>
              <a:t>进</a:t>
            </a:r>
            <a:r>
              <a:rPr lang="zh-CN" altLang="en-US" sz="4000" dirty="0" smtClean="0"/>
              <a:t>制编辑模式查看</a:t>
            </a:r>
            <a:r>
              <a:rPr lang="en-US" altLang="zh-CN" sz="4000" dirty="0" smtClean="0"/>
              <a:t>UTF-8</a:t>
            </a:r>
            <a:r>
              <a:rPr lang="zh-CN" altLang="en-US" sz="4000" dirty="0" smtClean="0"/>
              <a:t>数据</a:t>
            </a:r>
            <a:endParaRPr lang="en-US" altLang="zh-CN" sz="4000" dirty="0" smtClean="0"/>
          </a:p>
          <a:p>
            <a:r>
              <a:rPr lang="en-US" altLang="zh-CN" sz="4000" dirty="0"/>
              <a:t> </a:t>
            </a:r>
            <a:r>
              <a:rPr lang="zh-CN" altLang="en-US" sz="4000" dirty="0" smtClean="0"/>
              <a:t>第二步：把</a:t>
            </a:r>
            <a:r>
              <a:rPr lang="en-US" altLang="zh-CN" sz="4000" dirty="0" smtClean="0"/>
              <a:t>16</a:t>
            </a:r>
            <a:r>
              <a:rPr lang="zh-CN" altLang="en-US" sz="4000" dirty="0" smtClean="0"/>
              <a:t>进制数据转为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进制数据</a:t>
            </a:r>
            <a:endParaRPr lang="en-US" altLang="zh-CN" sz="4000" dirty="0" smtClean="0"/>
          </a:p>
          <a:p>
            <a:r>
              <a:rPr lang="zh-CN" altLang="en-US" sz="4000" dirty="0" smtClean="0"/>
              <a:t> 第三步：依次提取</a:t>
            </a:r>
            <a:r>
              <a:rPr lang="en-US" altLang="zh-CN" sz="4000" dirty="0"/>
              <a:t>3</a:t>
            </a:r>
            <a:r>
              <a:rPr lang="zh-CN" altLang="en-US" sz="4000" dirty="0"/>
              <a:t>个字节</a:t>
            </a:r>
            <a:r>
              <a:rPr lang="zh-CN" altLang="en-US" sz="4000" dirty="0" smtClean="0"/>
              <a:t>末尾的</a:t>
            </a:r>
            <a:r>
              <a:rPr lang="en-US" altLang="zh-CN" sz="4000" dirty="0" smtClean="0"/>
              <a:t>4</a:t>
            </a:r>
            <a:r>
              <a:rPr lang="zh-CN" altLang="en-US" sz="4000" dirty="0" smtClean="0"/>
              <a:t>，</a:t>
            </a:r>
            <a:r>
              <a:rPr lang="en-US" altLang="zh-CN" sz="4000" dirty="0" smtClean="0"/>
              <a:t>6</a:t>
            </a:r>
            <a:r>
              <a:rPr lang="zh-CN" altLang="en-US" sz="4000" dirty="0" smtClean="0"/>
              <a:t>，</a:t>
            </a:r>
            <a:r>
              <a:rPr lang="en-US" altLang="zh-CN" sz="4000" dirty="0" smtClean="0"/>
              <a:t>6</a:t>
            </a:r>
            <a:r>
              <a:rPr lang="zh-CN" altLang="en-US" sz="4000" dirty="0" smtClean="0"/>
              <a:t>位</a:t>
            </a:r>
            <a:endParaRPr lang="en-US" altLang="zh-CN" sz="4000" dirty="0" smtClean="0"/>
          </a:p>
          <a:p>
            <a:r>
              <a:rPr lang="zh-CN" altLang="en-US" sz="4000" dirty="0" smtClean="0"/>
              <a:t> 第四步：组装提取出来的二进制数据，转为</a:t>
            </a:r>
            <a:r>
              <a:rPr lang="en-US" altLang="zh-CN" sz="4000" dirty="0" smtClean="0"/>
              <a:t>10</a:t>
            </a:r>
            <a:r>
              <a:rPr lang="zh-CN" altLang="en-US" sz="4000" dirty="0" smtClean="0"/>
              <a:t>进制</a:t>
            </a:r>
            <a:endParaRPr lang="en-US" altLang="zh-CN" sz="4000" dirty="0" smtClean="0"/>
          </a:p>
          <a:p>
            <a:r>
              <a:rPr lang="zh-CN" altLang="en-US" sz="4000" dirty="0" smtClean="0"/>
              <a:t> 第五步：放到在</a:t>
            </a:r>
            <a:r>
              <a:rPr lang="en-US" altLang="zh-CN" sz="4000" dirty="0" smtClean="0"/>
              <a:t>xml</a:t>
            </a:r>
            <a:r>
              <a:rPr lang="zh-CN" altLang="en-US" sz="4000" dirty="0" smtClean="0"/>
              <a:t>中显示出来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86696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847528" y="354764"/>
            <a:ext cx="3600400" cy="829223"/>
          </a:xfrm>
        </p:spPr>
        <p:txBody>
          <a:bodyPr/>
          <a:lstStyle/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主要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内容</a:t>
            </a:r>
            <a:endParaRPr 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631504" y="1676137"/>
            <a:ext cx="8712968" cy="5086829"/>
          </a:xfrm>
        </p:spPr>
        <p:txBody>
          <a:bodyPr>
            <a:noAutofit/>
          </a:bodyPr>
          <a:lstStyle/>
          <a:p>
            <a:r>
              <a:rPr lang="zh-CN" altLang="en-US" sz="3000" smtClean="0"/>
              <a:t>字符串</a:t>
            </a:r>
            <a:r>
              <a:rPr lang="zh-CN" altLang="en-US" sz="3000" dirty="0"/>
              <a:t>的</a:t>
            </a:r>
            <a:r>
              <a:rPr lang="zh-CN" altLang="en-US" sz="3000" dirty="0" smtClean="0"/>
              <a:t>表达方式</a:t>
            </a:r>
            <a:endParaRPr lang="en-US" altLang="zh-CN" sz="3000" dirty="0" smtClean="0"/>
          </a:p>
          <a:p>
            <a:r>
              <a:rPr lang="zh-CN" altLang="en-US" sz="3000" smtClean="0"/>
              <a:t>字符串的底层存储方式</a:t>
            </a:r>
            <a:endParaRPr lang="en-US" altLang="zh-CN" sz="3000" smtClean="0"/>
          </a:p>
          <a:p>
            <a:r>
              <a:rPr lang="en-US" altLang="zh-CN" sz="3000" smtClean="0"/>
              <a:t> ASCII</a:t>
            </a:r>
            <a:r>
              <a:rPr lang="zh-CN" altLang="en-US" sz="3000" smtClean="0"/>
              <a:t>和</a:t>
            </a:r>
            <a:r>
              <a:rPr lang="en-US" altLang="zh-CN" sz="3000" smtClean="0"/>
              <a:t>Unicode</a:t>
            </a:r>
            <a:r>
              <a:rPr lang="zh-CN" altLang="en-US" sz="3000" smtClean="0"/>
              <a:t>编码</a:t>
            </a:r>
            <a:endParaRPr lang="en-US" altLang="zh-CN" sz="3000" smtClean="0"/>
          </a:p>
          <a:p>
            <a:r>
              <a:rPr lang="en-US" altLang="zh-CN" sz="3000" smtClean="0"/>
              <a:t> UTF-7</a:t>
            </a:r>
            <a:r>
              <a:rPr lang="zh-CN" altLang="en-US" sz="3000" smtClean="0"/>
              <a:t>、</a:t>
            </a:r>
            <a:r>
              <a:rPr lang="en-US" altLang="zh-CN" sz="3000" smtClean="0"/>
              <a:t> UTF-8</a:t>
            </a:r>
            <a:r>
              <a:rPr lang="zh-CN" altLang="en-US" sz="3000" smtClean="0"/>
              <a:t>、</a:t>
            </a:r>
            <a:r>
              <a:rPr lang="en-US" altLang="zh-CN" sz="3000"/>
              <a:t> UTF-16</a:t>
            </a:r>
            <a:r>
              <a:rPr lang="zh-CN" altLang="en-US" sz="3000"/>
              <a:t>、 </a:t>
            </a:r>
            <a:r>
              <a:rPr lang="en-US" altLang="zh-CN" sz="3000" smtClean="0"/>
              <a:t>UTF-32</a:t>
            </a:r>
            <a:r>
              <a:rPr lang="zh-CN" altLang="en-US" sz="3000" smtClean="0"/>
              <a:t>编码原理</a:t>
            </a:r>
            <a:endParaRPr lang="en-US" altLang="zh-CN" sz="3000" smtClean="0"/>
          </a:p>
          <a:p>
            <a:r>
              <a:rPr lang="en-US" altLang="zh-CN" sz="3000" smtClean="0"/>
              <a:t> GB2312 </a:t>
            </a:r>
            <a:r>
              <a:rPr lang="zh-CN" altLang="en-US" sz="3000" smtClean="0"/>
              <a:t>和 </a:t>
            </a:r>
            <a:r>
              <a:rPr lang="en-US" altLang="zh-CN" sz="3000" smtClean="0"/>
              <a:t>GBK</a:t>
            </a:r>
            <a:r>
              <a:rPr lang="zh-CN" altLang="en-US" sz="3000" smtClean="0"/>
              <a:t>编码</a:t>
            </a:r>
            <a:endParaRPr lang="en-US" altLang="zh-CN" sz="3000" dirty="0" smtClean="0"/>
          </a:p>
          <a:p>
            <a:r>
              <a:rPr lang="zh-CN" altLang="en-US" sz="3000" smtClean="0"/>
              <a:t> 字符串</a:t>
            </a:r>
            <a:r>
              <a:rPr lang="zh-CN" altLang="en-US" sz="3000" dirty="0" smtClean="0"/>
              <a:t>类型转换</a:t>
            </a:r>
            <a:endParaRPr lang="en-US" altLang="zh-CN" sz="3000" dirty="0" smtClean="0"/>
          </a:p>
          <a:p>
            <a:r>
              <a:rPr lang="zh-CN" altLang="en-US" sz="3000" smtClean="0"/>
              <a:t> </a:t>
            </a:r>
            <a:r>
              <a:rPr lang="en-US" altLang="zh-CN" sz="3000" smtClean="0"/>
              <a:t>PHP</a:t>
            </a:r>
            <a:r>
              <a:rPr lang="zh-CN" altLang="en-US" sz="3000" smtClean="0"/>
              <a:t>字符串函数</a:t>
            </a:r>
            <a:endParaRPr lang="en-US" altLang="zh-CN" sz="3000" smtClean="0"/>
          </a:p>
          <a:p>
            <a:r>
              <a:rPr lang="en-US" altLang="zh-CN" sz="3000" smtClean="0"/>
              <a:t> PCRE</a:t>
            </a:r>
            <a:r>
              <a:rPr lang="zh-CN" altLang="en-US" sz="300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3000"/>
              <a:t>POSIX</a:t>
            </a:r>
            <a:r>
              <a:rPr lang="zh-CN" altLang="en-US" sz="3000" smtClean="0"/>
              <a:t>正则表达式</a:t>
            </a:r>
            <a:endParaRPr lang="en-US" altLang="zh-CN" sz="3000" dirty="0" smtClean="0"/>
          </a:p>
          <a:p>
            <a:r>
              <a:rPr lang="zh-CN" altLang="en-US" sz="3000" smtClean="0"/>
              <a:t> 字符串</a:t>
            </a:r>
            <a:r>
              <a:rPr lang="zh-CN" altLang="en-US" sz="3000" dirty="0" smtClean="0"/>
              <a:t>常见算法和原理</a:t>
            </a:r>
            <a:endParaRPr lang="en-US" altLang="zh-CN" sz="3000" dirty="0" smtClean="0"/>
          </a:p>
        </p:txBody>
      </p:sp>
      <p:sp>
        <p:nvSpPr>
          <p:cNvPr id="4" name="AutoShape 2" descr="http://img1.imgtn.bdimg.com/it/u=835220410,337395060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670883"/>
              </p:ext>
            </p:extLst>
          </p:nvPr>
        </p:nvGraphicFramePr>
        <p:xfrm>
          <a:off x="460375" y="354764"/>
          <a:ext cx="1045881" cy="1321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Image" r:id="rId4" imgW="3699720" imgH="4674960" progId="Photoshop.Image.13">
                  <p:embed/>
                </p:oleObj>
              </mc:Choice>
              <mc:Fallback>
                <p:oleObj name="Image" r:id="rId4" imgW="3699720" imgH="46749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0375" y="354764"/>
                        <a:ext cx="1045881" cy="13213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1384" y="188640"/>
            <a:ext cx="9289032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带有签名的</a:t>
            </a:r>
            <a:r>
              <a:rPr lang="en-US" altLang="zh-CN" sz="4400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UTF-8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是怎么回事？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191344" y="1484784"/>
            <a:ext cx="12266040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4000" dirty="0" smtClean="0"/>
          </a:p>
          <a:p>
            <a:r>
              <a:rPr lang="zh-CN" altLang="en-US" sz="4000" dirty="0" smtClean="0"/>
              <a:t> </a:t>
            </a:r>
            <a:r>
              <a:rPr lang="en-US" altLang="zh-CN" sz="4000" dirty="0"/>
              <a:t>Byte Order </a:t>
            </a:r>
            <a:r>
              <a:rPr lang="en-US" altLang="zh-CN" sz="4000" dirty="0" smtClean="0"/>
              <a:t>Mark</a:t>
            </a:r>
            <a:r>
              <a:rPr lang="zh-CN" altLang="en-US" sz="4000" dirty="0" smtClean="0"/>
              <a:t>的缩写 </a:t>
            </a:r>
            <a:r>
              <a:rPr lang="en-US" altLang="zh-CN" sz="4000" dirty="0" smtClean="0"/>
              <a:t>BOM</a:t>
            </a:r>
          </a:p>
          <a:p>
            <a:r>
              <a:rPr lang="en-US" altLang="zh-CN" sz="4000" dirty="0" smtClean="0"/>
              <a:t> </a:t>
            </a:r>
            <a:r>
              <a:rPr lang="zh-CN" altLang="en-US" sz="4000" dirty="0" smtClean="0"/>
              <a:t>签名实质就是文件头加了“</a:t>
            </a:r>
            <a:r>
              <a:rPr lang="en-US" altLang="zh-CN" sz="4000" dirty="0"/>
              <a:t>EF BB BF</a:t>
            </a:r>
            <a:r>
              <a:rPr lang="zh-CN" altLang="en-US" sz="4000" dirty="0" smtClean="0"/>
              <a:t>” </a:t>
            </a:r>
            <a:endParaRPr lang="en-US" altLang="zh-CN" sz="4000" dirty="0" smtClean="0"/>
          </a:p>
          <a:p>
            <a:r>
              <a:rPr lang="zh-CN" altLang="en-US" sz="4000" dirty="0" smtClean="0"/>
              <a:t> 编程</a:t>
            </a:r>
            <a:r>
              <a:rPr lang="zh-CN" altLang="en-US" sz="4000" dirty="0"/>
              <a:t>中不要把文件保存成带有签名的</a:t>
            </a:r>
            <a:r>
              <a:rPr lang="en-US" altLang="zh-CN" sz="4000" dirty="0" smtClean="0"/>
              <a:t>UTF-8</a:t>
            </a:r>
          </a:p>
          <a:p>
            <a:r>
              <a:rPr lang="zh-CN" altLang="en-US" sz="4000" dirty="0" smtClean="0"/>
              <a:t> </a:t>
            </a:r>
            <a:r>
              <a:rPr lang="en-US" altLang="zh-CN" sz="4000" dirty="0"/>
              <a:t>header('</a:t>
            </a:r>
            <a:r>
              <a:rPr lang="en-US" altLang="zh-CN" sz="4000" dirty="0" err="1"/>
              <a:t>Content-Type:text</a:t>
            </a:r>
            <a:r>
              <a:rPr lang="en-US" altLang="zh-CN" sz="4000" dirty="0"/>
              <a:t>/html; charset=utf-8</a:t>
            </a:r>
            <a:r>
              <a:rPr lang="en-US" altLang="zh-CN" sz="4000" dirty="0" smtClean="0"/>
              <a:t>'); </a:t>
            </a:r>
          </a:p>
        </p:txBody>
      </p:sp>
    </p:spTree>
    <p:extLst>
      <p:ext uri="{BB962C8B-B14F-4D97-AF65-F5344CB8AC3E}">
        <p14:creationId xmlns:p14="http://schemas.microsoft.com/office/powerpoint/2010/main" val="22057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78832" y="2492896"/>
            <a:ext cx="10513168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 smtClean="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写</a:t>
            </a:r>
            <a:r>
              <a:rPr lang="en-US" altLang="zh-CN" sz="4400" dirty="0" smtClean="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PHP</a:t>
            </a:r>
            <a:r>
              <a:rPr lang="zh-CN" altLang="en-US" sz="4400" dirty="0" smtClean="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程序去掉</a:t>
            </a:r>
            <a:r>
              <a:rPr lang="en-US" altLang="zh-CN" sz="4400" dirty="0" smtClean="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UTF-8</a:t>
            </a:r>
            <a:r>
              <a:rPr lang="zh-CN" altLang="en-US" sz="4400" dirty="0" smtClean="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文件的</a:t>
            </a:r>
            <a:r>
              <a:rPr lang="zh-CN" altLang="en-US" sz="4400" dirty="0" smtClean="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签名</a:t>
            </a:r>
            <a:endParaRPr lang="zh-CN" altLang="en-US" sz="4400" dirty="0">
              <a:solidFill>
                <a:schemeClr val="accent5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1384" y="188640"/>
            <a:ext cx="9289032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练习：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367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78832" y="2492896"/>
            <a:ext cx="10513168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4400">
                <a:latin typeface="黑体" panose="02010609060101010101" pitchFamily="49" charset="-122"/>
                <a:ea typeface="黑体" panose="02010609060101010101" pitchFamily="49" charset="-122"/>
              </a:rPr>
              <a:t>UTF-7 </a:t>
            </a:r>
            <a:r>
              <a:rPr lang="zh-CN" altLang="en-US" sz="4400"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en-US" altLang="zh-CN" sz="4400" smtClean="0">
                <a:latin typeface="黑体" panose="02010609060101010101" pitchFamily="49" charset="-122"/>
                <a:ea typeface="黑体" panose="02010609060101010101" pitchFamily="49" charset="-122"/>
              </a:rPr>
              <a:t>UTF-32 </a:t>
            </a:r>
            <a:r>
              <a:rPr lang="zh-CN" altLang="en-US" sz="4400" smtClean="0">
                <a:latin typeface="黑体" panose="02010609060101010101" pitchFamily="49" charset="-122"/>
                <a:ea typeface="黑体" panose="02010609060101010101" pitchFamily="49" charset="-122"/>
              </a:rPr>
              <a:t>是怎么回事</a:t>
            </a:r>
            <a:r>
              <a:rPr lang="en-US" altLang="zh-CN" sz="4400" smtClean="0"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1384" y="188640"/>
            <a:ext cx="9289032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想一想：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1754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1384" y="188640"/>
            <a:ext cx="9289032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4400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GB2312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和</a:t>
            </a:r>
            <a:r>
              <a:rPr lang="en-US" altLang="zh-CN" sz="4400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GBK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编码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191344" y="1412776"/>
            <a:ext cx="12266040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4000" dirty="0" smtClean="0"/>
          </a:p>
          <a:p>
            <a:r>
              <a:rPr lang="en-US" altLang="zh-CN" sz="4000" dirty="0"/>
              <a:t>GB2312</a:t>
            </a:r>
            <a:r>
              <a:rPr lang="zh-CN" altLang="en-US" sz="4000" dirty="0" smtClean="0"/>
              <a:t>由</a:t>
            </a:r>
            <a:r>
              <a:rPr lang="zh-CN" altLang="en-US" sz="4000" dirty="0"/>
              <a:t>中国国家标准总局发布</a:t>
            </a:r>
            <a:endParaRPr lang="en-US" altLang="zh-CN" sz="4000" dirty="0" smtClean="0"/>
          </a:p>
          <a:p>
            <a:r>
              <a:rPr lang="zh-CN" altLang="en-US" sz="4000" dirty="0"/>
              <a:t>古</a:t>
            </a:r>
            <a:r>
              <a:rPr lang="zh-CN" altLang="en-US" sz="4000" dirty="0" smtClean="0"/>
              <a:t>汉语的</a:t>
            </a:r>
            <a:r>
              <a:rPr lang="zh-CN" altLang="en-US" sz="4000" dirty="0"/>
              <a:t>罕用字和繁体字，</a:t>
            </a:r>
            <a:r>
              <a:rPr lang="en-US" altLang="zh-CN" sz="4000" dirty="0" smtClean="0"/>
              <a:t>GB2312</a:t>
            </a:r>
            <a:r>
              <a:rPr lang="zh-CN" altLang="en-US" sz="4000" dirty="0"/>
              <a:t>不能处理</a:t>
            </a:r>
            <a:endParaRPr lang="en-US" altLang="zh-CN" sz="4000" dirty="0" smtClean="0"/>
          </a:p>
          <a:p>
            <a:r>
              <a:rPr lang="zh-CN" altLang="en-US" sz="4000" dirty="0"/>
              <a:t>收录的汉字已经覆盖中国大陆</a:t>
            </a:r>
            <a:r>
              <a:rPr lang="en-US" altLang="zh-CN" sz="4000" dirty="0"/>
              <a:t>99.75%</a:t>
            </a:r>
            <a:r>
              <a:rPr lang="zh-CN" altLang="en-US" sz="4000" dirty="0"/>
              <a:t>的使用频率。 </a:t>
            </a:r>
            <a:endParaRPr lang="en-US" altLang="zh-CN" sz="4000" dirty="0" smtClean="0"/>
          </a:p>
          <a:p>
            <a:r>
              <a:rPr lang="zh-CN" altLang="en-US" sz="4000" dirty="0"/>
              <a:t>注意</a:t>
            </a:r>
            <a:r>
              <a:rPr lang="en-US" altLang="zh-CN" sz="4000" dirty="0" smtClean="0"/>
              <a:t>GB2312/GBK</a:t>
            </a:r>
            <a:r>
              <a:rPr lang="zh-CN" altLang="en-US" sz="4000" dirty="0" smtClean="0"/>
              <a:t>是定</a:t>
            </a:r>
            <a:r>
              <a:rPr lang="zh-CN" altLang="en-US" sz="4000" dirty="0"/>
              <a:t>长</a:t>
            </a:r>
            <a:r>
              <a:rPr lang="zh-CN" altLang="en-US" sz="4000" dirty="0" smtClean="0"/>
              <a:t>编码（</a:t>
            </a:r>
            <a:r>
              <a:rPr lang="en-US" altLang="zh-CN" sz="4000" dirty="0" err="1" smtClean="0"/>
              <a:t>ascii</a:t>
            </a:r>
            <a:r>
              <a:rPr lang="zh-CN" altLang="en-US" sz="4000" dirty="0" smtClean="0"/>
              <a:t>字符占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个字节）</a:t>
            </a:r>
            <a:endParaRPr lang="en-US" altLang="zh-CN" sz="4000" dirty="0" smtClean="0"/>
          </a:p>
          <a:p>
            <a:r>
              <a:rPr lang="en-US" altLang="zh-CN" sz="4000" dirty="0" smtClean="0"/>
              <a:t>GBK</a:t>
            </a:r>
            <a:r>
              <a:rPr lang="zh-CN" altLang="en-US" sz="4000" dirty="0" smtClean="0"/>
              <a:t>不是标准，它对罕见</a:t>
            </a:r>
            <a:r>
              <a:rPr lang="zh-CN" altLang="en-US" sz="4000" dirty="0"/>
              <a:t>字，繁体字都支持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380678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1384" y="188640"/>
            <a:ext cx="9289032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4400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GBK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和</a:t>
            </a:r>
            <a:r>
              <a:rPr lang="en-US" altLang="zh-CN" sz="4400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UTF8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该如何选择？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529770" y="1412776"/>
            <a:ext cx="9793088" cy="44644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4000" dirty="0" smtClean="0"/>
          </a:p>
          <a:p>
            <a:r>
              <a:rPr lang="zh-CN" altLang="en-US" sz="4000" dirty="0" smtClean="0"/>
              <a:t>优先选择</a:t>
            </a:r>
            <a:r>
              <a:rPr lang="en-US" altLang="zh-CN" sz="4000" dirty="0" smtClean="0"/>
              <a:t>UTF-8</a:t>
            </a:r>
            <a:r>
              <a:rPr lang="zh-CN" altLang="en-US" sz="4000" dirty="0" smtClean="0"/>
              <a:t>，对程序员有利</a:t>
            </a:r>
            <a:endParaRPr lang="en-US" altLang="zh-CN" sz="4000" dirty="0" smtClean="0"/>
          </a:p>
          <a:p>
            <a:r>
              <a:rPr lang="zh-CN" altLang="en-US" sz="4000" dirty="0" smtClean="0"/>
              <a:t>为了节省存储空间，选择</a:t>
            </a:r>
            <a:r>
              <a:rPr lang="en-US" altLang="zh-CN" sz="4000" dirty="0" smtClean="0"/>
              <a:t>GBK</a:t>
            </a:r>
          </a:p>
          <a:p>
            <a:r>
              <a:rPr lang="zh-CN" altLang="en-US" sz="4000" dirty="0" smtClean="0"/>
              <a:t>考虑兼容其它系统，选择</a:t>
            </a:r>
            <a:r>
              <a:rPr lang="en-US" altLang="zh-CN" sz="4000" dirty="0" smtClean="0"/>
              <a:t>GBK</a:t>
            </a:r>
          </a:p>
          <a:p>
            <a:r>
              <a:rPr lang="zh-CN" altLang="en-US" sz="4000" dirty="0" smtClean="0"/>
              <a:t>要给外国人看</a:t>
            </a:r>
            <a:r>
              <a:rPr lang="en-US" altLang="zh-CN" sz="4000" dirty="0" smtClean="0"/>
              <a:t>(</a:t>
            </a:r>
            <a:r>
              <a:rPr lang="zh-CN" altLang="en-US" sz="4000" dirty="0" smtClean="0"/>
              <a:t>韩国人</a:t>
            </a:r>
            <a:r>
              <a:rPr lang="en-US" altLang="zh-CN" sz="4000" dirty="0" smtClean="0"/>
              <a:t>)</a:t>
            </a:r>
            <a:r>
              <a:rPr lang="zh-CN" altLang="en-US" sz="4000" dirty="0" smtClean="0"/>
              <a:t>，就选 </a:t>
            </a:r>
            <a:r>
              <a:rPr lang="en-US" altLang="zh-CN" sz="4000" dirty="0" smtClean="0"/>
              <a:t>UTF-8</a:t>
            </a:r>
          </a:p>
          <a:p>
            <a:r>
              <a:rPr lang="zh-CN" altLang="en-US" sz="4000" dirty="0" smtClean="0"/>
              <a:t>需要支持多语言，得选择</a:t>
            </a:r>
            <a:r>
              <a:rPr lang="en-US" altLang="zh-CN" sz="4000" dirty="0" smtClean="0"/>
              <a:t>UTF-8</a:t>
            </a:r>
          </a:p>
        </p:txBody>
      </p:sp>
    </p:spTree>
    <p:extLst>
      <p:ext uri="{BB962C8B-B14F-4D97-AF65-F5344CB8AC3E}">
        <p14:creationId xmlns:p14="http://schemas.microsoft.com/office/powerpoint/2010/main" val="32323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5360" y="188640"/>
            <a:ext cx="9289032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多字节转码函数 </a:t>
            </a:r>
            <a:r>
              <a:rPr lang="en-US" altLang="zh-CN" sz="4400" dirty="0" err="1" smtClean="0"/>
              <a:t>mbstring</a:t>
            </a:r>
            <a:r>
              <a:rPr lang="en-US" altLang="zh-CN" sz="4400" dirty="0" smtClean="0"/>
              <a:t> </a:t>
            </a:r>
            <a:r>
              <a:rPr lang="zh-CN" altLang="en-US" sz="4400" dirty="0" smtClean="0"/>
              <a:t>和 </a:t>
            </a:r>
            <a:r>
              <a:rPr lang="en-US" altLang="zh-CN" sz="4400" dirty="0" err="1"/>
              <a:t>iconv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551384" y="1556792"/>
            <a:ext cx="11398878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 smtClean="0"/>
              <a:t>优先选择</a:t>
            </a:r>
            <a:r>
              <a:rPr lang="en-US" altLang="zh-CN" sz="4000" dirty="0" err="1"/>
              <a:t>mbstring</a:t>
            </a:r>
            <a:r>
              <a:rPr lang="en-US" altLang="zh-CN" sz="4000" dirty="0"/>
              <a:t> </a:t>
            </a:r>
            <a:endParaRPr lang="en-US" altLang="zh-CN" sz="4000" dirty="0" smtClean="0"/>
          </a:p>
          <a:p>
            <a:r>
              <a:rPr lang="zh-CN" altLang="en-US" sz="4000" dirty="0" smtClean="0"/>
              <a:t>为了追求速度，可以用</a:t>
            </a:r>
            <a:r>
              <a:rPr lang="en-US" altLang="zh-CN" sz="4000" dirty="0" err="1" smtClean="0"/>
              <a:t>iconv</a:t>
            </a:r>
            <a:endParaRPr lang="en-US" altLang="zh-CN" sz="4000" dirty="0" smtClean="0"/>
          </a:p>
          <a:p>
            <a:r>
              <a:rPr lang="en-US" altLang="zh-CN" sz="4000" dirty="0" err="1" smtClean="0"/>
              <a:t>mbstring</a:t>
            </a:r>
            <a:r>
              <a:rPr lang="zh-CN" altLang="en-US" sz="4000" dirty="0" smtClean="0"/>
              <a:t>功能更强大，考虑的编码类型更多</a:t>
            </a:r>
            <a:endParaRPr lang="en-US" altLang="zh-CN" sz="4000" dirty="0" smtClean="0"/>
          </a:p>
          <a:p>
            <a:r>
              <a:rPr lang="en-US" altLang="zh-CN" sz="4000" dirty="0" err="1" smtClean="0"/>
              <a:t>mbstring</a:t>
            </a:r>
            <a:r>
              <a:rPr lang="zh-CN" altLang="en-US" sz="4000" dirty="0" smtClean="0"/>
              <a:t>有</a:t>
            </a:r>
            <a:r>
              <a:rPr lang="en-US" altLang="zh-CN" sz="4000" dirty="0" smtClean="0"/>
              <a:t>55</a:t>
            </a:r>
            <a:r>
              <a:rPr lang="zh-CN" altLang="en-US" sz="4000" dirty="0" smtClean="0"/>
              <a:t>个函数，</a:t>
            </a:r>
            <a:r>
              <a:rPr lang="en-US" altLang="zh-CN" sz="4000" dirty="0" err="1" smtClean="0"/>
              <a:t>iconv</a:t>
            </a:r>
            <a:r>
              <a:rPr lang="zh-CN" altLang="en-US" sz="4000" dirty="0" smtClean="0"/>
              <a:t>只有</a:t>
            </a:r>
            <a:r>
              <a:rPr lang="en-US" altLang="zh-CN" sz="4000" dirty="0" smtClean="0"/>
              <a:t>11</a:t>
            </a:r>
            <a:r>
              <a:rPr lang="zh-CN" altLang="en-US" sz="4000" dirty="0" smtClean="0"/>
              <a:t>个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203504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1384" y="188640"/>
            <a:ext cx="9289032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怎样才能不乱码？</a:t>
            </a: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551384" y="1556792"/>
            <a:ext cx="11398878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 smtClean="0"/>
              <a:t>数据库</a:t>
            </a:r>
            <a:r>
              <a:rPr lang="zh-CN" altLang="en-US" sz="4000" dirty="0"/>
              <a:t>用</a:t>
            </a:r>
            <a:r>
              <a:rPr lang="en-US" altLang="zh-CN" sz="4000" dirty="0"/>
              <a:t>utf-8</a:t>
            </a:r>
          </a:p>
          <a:p>
            <a:r>
              <a:rPr lang="en-US" altLang="zh-CN" sz="4000" dirty="0" err="1"/>
              <a:t>php</a:t>
            </a:r>
            <a:r>
              <a:rPr lang="zh-CN" altLang="en-US" sz="4000" dirty="0"/>
              <a:t>源码文件用</a:t>
            </a:r>
            <a:r>
              <a:rPr lang="en-US" altLang="zh-CN" sz="4000" dirty="0"/>
              <a:t>utf-8</a:t>
            </a:r>
          </a:p>
          <a:p>
            <a:r>
              <a:rPr lang="zh-CN" altLang="en-US" sz="4000" dirty="0"/>
              <a:t>各种文件存储如</a:t>
            </a:r>
            <a:r>
              <a:rPr lang="en-US" altLang="zh-CN" sz="4000" dirty="0" err="1"/>
              <a:t>json</a:t>
            </a:r>
            <a:r>
              <a:rPr lang="zh-CN" altLang="en-US" sz="4000" dirty="0"/>
              <a:t>、</a:t>
            </a:r>
            <a:r>
              <a:rPr lang="en-US" altLang="zh-CN" sz="4000" dirty="0"/>
              <a:t>xml</a:t>
            </a:r>
            <a:r>
              <a:rPr lang="zh-CN" altLang="en-US" sz="4000" dirty="0"/>
              <a:t>都采用</a:t>
            </a:r>
            <a:r>
              <a:rPr lang="en-US" altLang="zh-CN" sz="4000" dirty="0"/>
              <a:t>utf-8</a:t>
            </a:r>
          </a:p>
          <a:p>
            <a:r>
              <a:rPr lang="zh-CN" altLang="en-US" sz="4000" dirty="0"/>
              <a:t>模版文件用</a:t>
            </a:r>
            <a:r>
              <a:rPr lang="en-US" altLang="zh-CN" sz="4000" dirty="0"/>
              <a:t>utf-8</a:t>
            </a:r>
            <a:r>
              <a:rPr lang="zh-CN" altLang="en-US" sz="4000" dirty="0"/>
              <a:t>，网页和</a:t>
            </a:r>
            <a:r>
              <a:rPr lang="en-US" altLang="zh-CN" sz="4000" dirty="0" err="1"/>
              <a:t>js</a:t>
            </a:r>
            <a:r>
              <a:rPr lang="zh-CN" altLang="en-US" sz="4000" dirty="0"/>
              <a:t>，以及</a:t>
            </a:r>
            <a:r>
              <a:rPr lang="en-US" altLang="zh-CN" sz="4000" dirty="0" err="1"/>
              <a:t>css</a:t>
            </a:r>
            <a:r>
              <a:rPr lang="zh-CN" altLang="en-US" sz="4000" dirty="0"/>
              <a:t>等</a:t>
            </a:r>
          </a:p>
          <a:p>
            <a:r>
              <a:rPr lang="zh-CN" altLang="en-US" sz="4000" dirty="0"/>
              <a:t>当对方的编码不和自己相同，先转为自己的编码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132089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5360" y="188640"/>
            <a:ext cx="9289032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“绝对乱码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”现象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551384" y="1556792"/>
            <a:ext cx="11398878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 smtClean="0"/>
              <a:t>部分是正常，部分是乱码</a:t>
            </a:r>
            <a:endParaRPr lang="en-US" altLang="zh-CN" sz="4000" dirty="0" smtClean="0"/>
          </a:p>
          <a:p>
            <a:r>
              <a:rPr lang="zh-CN" altLang="en-US" sz="4000" dirty="0" smtClean="0"/>
              <a:t>用</a:t>
            </a:r>
            <a:r>
              <a:rPr lang="en-US" altLang="zh-CN" sz="4000" dirty="0" smtClean="0"/>
              <a:t>UTF-8</a:t>
            </a:r>
            <a:r>
              <a:rPr lang="zh-CN" altLang="en-US" sz="4000" dirty="0" smtClean="0"/>
              <a:t>看，有正常的，但是有乱码</a:t>
            </a:r>
            <a:endParaRPr lang="en-US" altLang="zh-CN" sz="4000" dirty="0"/>
          </a:p>
          <a:p>
            <a:r>
              <a:rPr lang="zh-CN" altLang="en-US" sz="4000" dirty="0" smtClean="0"/>
              <a:t>用</a:t>
            </a:r>
            <a:r>
              <a:rPr lang="en-US" altLang="zh-CN" sz="4000" dirty="0" smtClean="0"/>
              <a:t>GBK</a:t>
            </a:r>
            <a:r>
              <a:rPr lang="zh-CN" altLang="en-US" sz="4000" dirty="0" smtClean="0"/>
              <a:t>看，正常又乱码了，乱码的又正常了</a:t>
            </a:r>
            <a:endParaRPr lang="en-US" altLang="zh-CN" sz="4000" dirty="0" smtClean="0"/>
          </a:p>
          <a:p>
            <a:r>
              <a:rPr lang="zh-CN" altLang="en-US" sz="4000" dirty="0" smtClean="0"/>
              <a:t>不管怎么选择编码，都会出现乱码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335971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5360" y="188640"/>
            <a:ext cx="928903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字符串类型转换</a:t>
            </a: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551384" y="1556792"/>
            <a:ext cx="11398878" cy="432048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 err="1" smtClean="0"/>
              <a:t>bool</a:t>
            </a:r>
            <a:r>
              <a:rPr lang="zh-CN" altLang="en-US" sz="4000" dirty="0" smtClean="0"/>
              <a:t>和字符串类型转换</a:t>
            </a:r>
            <a:endParaRPr lang="en-US" altLang="zh-CN" sz="4000" dirty="0"/>
          </a:p>
          <a:p>
            <a:r>
              <a:rPr lang="zh-CN" altLang="en-US" sz="4000" dirty="0" smtClean="0"/>
              <a:t>数组转字符串</a:t>
            </a:r>
            <a:endParaRPr lang="en-US" altLang="zh-CN" sz="4000" dirty="0" smtClean="0"/>
          </a:p>
          <a:p>
            <a:r>
              <a:rPr lang="zh-CN" altLang="en-US" sz="4000" dirty="0" smtClean="0"/>
              <a:t>对象转字符串</a:t>
            </a:r>
            <a:endParaRPr lang="en-US" altLang="zh-CN" sz="4000" dirty="0" smtClean="0"/>
          </a:p>
          <a:p>
            <a:r>
              <a:rPr lang="zh-CN" altLang="en-US" sz="4000" dirty="0" smtClean="0"/>
              <a:t>资源 </a:t>
            </a:r>
            <a:r>
              <a:rPr lang="en-US" altLang="zh-CN" sz="4000" dirty="0" smtClean="0"/>
              <a:t>resource</a:t>
            </a:r>
            <a:r>
              <a:rPr lang="zh-CN" altLang="en-US" sz="4000" dirty="0" smtClean="0"/>
              <a:t>转字符串</a:t>
            </a:r>
            <a:endParaRPr lang="en-US" altLang="zh-CN" sz="4000" dirty="0" smtClean="0"/>
          </a:p>
          <a:p>
            <a:r>
              <a:rPr lang="en-US" altLang="zh-CN" sz="4000" dirty="0"/>
              <a:t>NULL </a:t>
            </a:r>
            <a:r>
              <a:rPr lang="zh-CN" altLang="en-US" sz="4000" dirty="0"/>
              <a:t>总是被转变成空字符</a:t>
            </a:r>
            <a:r>
              <a:rPr lang="zh-CN" altLang="en-US" sz="4000" dirty="0" smtClean="0"/>
              <a:t>串</a:t>
            </a:r>
            <a:endParaRPr lang="en-US" altLang="zh-CN" sz="4000" dirty="0" smtClean="0"/>
          </a:p>
          <a:p>
            <a:r>
              <a:rPr lang="zh-CN" altLang="en-US" sz="4000" dirty="0" smtClean="0"/>
              <a:t>字符串转为</a:t>
            </a:r>
            <a:r>
              <a:rPr lang="en-US" altLang="zh-CN" sz="4000" dirty="0" err="1" smtClean="0"/>
              <a:t>int</a:t>
            </a:r>
            <a:r>
              <a:rPr lang="zh-CN" altLang="en-US" sz="4000" dirty="0" smtClean="0"/>
              <a:t>类型</a:t>
            </a:r>
            <a:r>
              <a:rPr lang="en-US" altLang="zh-CN" sz="4000" dirty="0" smtClean="0"/>
              <a:t> </a:t>
            </a:r>
          </a:p>
          <a:p>
            <a:r>
              <a:rPr lang="zh-CN" altLang="en-US" sz="4000" dirty="0"/>
              <a:t>函数 </a:t>
            </a:r>
            <a:r>
              <a:rPr lang="en-US" altLang="zh-CN" sz="4000" dirty="0" err="1"/>
              <a:t>ord</a:t>
            </a:r>
            <a:r>
              <a:rPr lang="en-US" altLang="zh-CN" sz="4000" dirty="0"/>
              <a:t>() </a:t>
            </a:r>
            <a:r>
              <a:rPr lang="zh-CN" altLang="en-US" sz="4000" dirty="0"/>
              <a:t>和 </a:t>
            </a:r>
            <a:r>
              <a:rPr lang="en-US" altLang="zh-CN" sz="4000" dirty="0" err="1"/>
              <a:t>chr</a:t>
            </a:r>
            <a:r>
              <a:rPr lang="en-US" altLang="zh-CN" sz="4000" dirty="0"/>
              <a:t>() </a:t>
            </a:r>
            <a:r>
              <a:rPr lang="zh-CN" altLang="en-US" sz="4000" dirty="0" smtClean="0"/>
              <a:t>实现</a:t>
            </a:r>
            <a:r>
              <a:rPr lang="en-US" altLang="zh-CN" sz="4000" dirty="0" err="1" smtClean="0"/>
              <a:t>ascii</a:t>
            </a:r>
            <a:r>
              <a:rPr lang="zh-CN" altLang="en-US" sz="4000" dirty="0" smtClean="0"/>
              <a:t>和字符之间切换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186463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5360" y="188640"/>
            <a:ext cx="928903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字符串“串行化”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551384" y="1556792"/>
            <a:ext cx="11398878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/>
              <a:t>大部分的 </a:t>
            </a:r>
            <a:r>
              <a:rPr lang="en-US" altLang="zh-CN" sz="4000" dirty="0"/>
              <a:t>PHP </a:t>
            </a:r>
            <a:r>
              <a:rPr lang="zh-CN" altLang="en-US" sz="4000" dirty="0"/>
              <a:t>值可以转变成 </a:t>
            </a:r>
            <a:r>
              <a:rPr lang="en-US" altLang="zh-CN" sz="4000" dirty="0"/>
              <a:t>string </a:t>
            </a:r>
            <a:r>
              <a:rPr lang="zh-CN" altLang="en-US" sz="4000" dirty="0"/>
              <a:t>来永久</a:t>
            </a:r>
            <a:r>
              <a:rPr lang="zh-CN" altLang="en-US" sz="4000" dirty="0" smtClean="0"/>
              <a:t>保存</a:t>
            </a:r>
            <a:endParaRPr lang="en-US" altLang="zh-CN" sz="4000" dirty="0" smtClean="0"/>
          </a:p>
          <a:p>
            <a:r>
              <a:rPr lang="zh-CN" altLang="en-US" sz="4000" dirty="0" smtClean="0"/>
              <a:t>方法一：函数 </a:t>
            </a:r>
            <a:r>
              <a:rPr lang="en-US" altLang="zh-CN" sz="4000" dirty="0"/>
              <a:t>serialize</a:t>
            </a:r>
            <a:r>
              <a:rPr lang="en-US" altLang="zh-CN" sz="4000" dirty="0" smtClean="0"/>
              <a:t>() </a:t>
            </a:r>
            <a:r>
              <a:rPr lang="zh-CN" altLang="en-US" sz="4000" dirty="0" smtClean="0"/>
              <a:t>可以实现</a:t>
            </a:r>
            <a:endParaRPr lang="en-US" altLang="zh-CN" sz="4000" dirty="0" smtClean="0"/>
          </a:p>
          <a:p>
            <a:r>
              <a:rPr lang="zh-CN" altLang="en-US" sz="4000" dirty="0" smtClean="0"/>
              <a:t>方法二：函数 </a:t>
            </a:r>
            <a:r>
              <a:rPr lang="en-US" altLang="zh-CN" sz="4000" dirty="0" err="1" smtClean="0"/>
              <a:t>json_encode</a:t>
            </a:r>
            <a:r>
              <a:rPr lang="en-US" altLang="zh-CN" sz="4000" dirty="0" smtClean="0"/>
              <a:t> ()</a:t>
            </a:r>
            <a:r>
              <a:rPr lang="zh-CN" altLang="en-US" sz="4000" dirty="0" smtClean="0"/>
              <a:t>可以实现</a:t>
            </a:r>
            <a:endParaRPr lang="en-US" altLang="zh-CN" sz="4000" dirty="0" smtClean="0"/>
          </a:p>
          <a:p>
            <a:r>
              <a:rPr lang="zh-CN" altLang="en-US" sz="4000" dirty="0" smtClean="0"/>
              <a:t>方法三：函数 </a:t>
            </a:r>
            <a:r>
              <a:rPr lang="en-US" altLang="zh-CN" sz="4000" dirty="0" err="1" smtClean="0"/>
              <a:t>var_export</a:t>
            </a:r>
            <a:r>
              <a:rPr lang="en-US" altLang="zh-CN" sz="4000" dirty="0" smtClean="0"/>
              <a:t>($items,</a:t>
            </a:r>
            <a:r>
              <a:rPr lang="en-US" altLang="zh-CN" sz="4000" dirty="0"/>
              <a:t> </a:t>
            </a:r>
            <a:r>
              <a:rPr lang="en-US" altLang="zh-CN" sz="4000" dirty="0" smtClean="0"/>
              <a:t>true);</a:t>
            </a:r>
          </a:p>
        </p:txBody>
      </p:sp>
    </p:spTree>
    <p:extLst>
      <p:ext uri="{BB962C8B-B14F-4D97-AF65-F5344CB8AC3E}">
        <p14:creationId xmlns:p14="http://schemas.microsoft.com/office/powerpoint/2010/main" val="131661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54344" cy="98186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想一想：字符串有几种表达方式？</a:t>
            </a:r>
            <a:endParaRPr 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2"/>
          <p:cNvSpPr>
            <a:spLocks noGrp="1"/>
          </p:cNvSpPr>
          <p:nvPr>
            <p:ph idx="1"/>
          </p:nvPr>
        </p:nvSpPr>
        <p:spPr>
          <a:xfrm>
            <a:off x="2242356" y="2276872"/>
            <a:ext cx="7346032" cy="3096343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单引号</a:t>
            </a:r>
            <a:endParaRPr lang="en-US" altLang="zh-CN" sz="4000" dirty="0" smtClean="0"/>
          </a:p>
          <a:p>
            <a:r>
              <a:rPr lang="zh-CN" altLang="en-US" sz="4000" dirty="0"/>
              <a:t>双引号</a:t>
            </a:r>
            <a:endParaRPr lang="en-US" altLang="zh-CN" sz="4000" dirty="0"/>
          </a:p>
          <a:p>
            <a:r>
              <a:rPr lang="en-US" altLang="zh-CN" sz="4000" dirty="0" err="1" smtClean="0"/>
              <a:t>heredoc</a:t>
            </a:r>
            <a:r>
              <a:rPr lang="en-US" altLang="zh-CN" sz="4000" dirty="0" smtClean="0"/>
              <a:t> </a:t>
            </a:r>
            <a:r>
              <a:rPr lang="zh-CN" altLang="en-US" sz="4000" dirty="0" smtClean="0"/>
              <a:t>语法</a:t>
            </a:r>
            <a:r>
              <a:rPr lang="zh-CN" altLang="en-US" sz="4000" dirty="0"/>
              <a:t>结构</a:t>
            </a:r>
            <a:endParaRPr lang="en-US" altLang="zh-CN" sz="4000" dirty="0"/>
          </a:p>
          <a:p>
            <a:r>
              <a:rPr lang="en-US" altLang="zh-CN" sz="4000" dirty="0" err="1" smtClean="0"/>
              <a:t>nowdoc</a:t>
            </a:r>
            <a:r>
              <a:rPr lang="en-US" altLang="zh-CN" sz="4000" dirty="0" smtClean="0"/>
              <a:t>  </a:t>
            </a:r>
            <a:r>
              <a:rPr lang="zh-CN" altLang="en-US" sz="4000" dirty="0" smtClean="0"/>
              <a:t>语法</a:t>
            </a:r>
            <a:r>
              <a:rPr lang="zh-CN" altLang="en-US" sz="4000" dirty="0"/>
              <a:t>结构（</a:t>
            </a:r>
            <a:r>
              <a:rPr lang="en-US" altLang="zh-CN" sz="4000" dirty="0"/>
              <a:t>PHP5.3</a:t>
            </a:r>
            <a:r>
              <a:rPr lang="zh-CN" altLang="en-US" sz="4000" dirty="0"/>
              <a:t>）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51641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5360" y="188640"/>
            <a:ext cx="928903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字符串函数分类</a:t>
            </a:r>
            <a:endParaRPr lang="en-US" altLang="zh-CN" sz="4400" dirty="0" smtClean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551384" y="1556792"/>
            <a:ext cx="11398878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/>
              <a:t>一般的字符串函数（共</a:t>
            </a:r>
            <a:r>
              <a:rPr lang="en-US" altLang="zh-CN" sz="4000" dirty="0"/>
              <a:t>98</a:t>
            </a:r>
            <a:r>
              <a:rPr lang="zh-CN" altLang="en-US" sz="4000" dirty="0"/>
              <a:t>个</a:t>
            </a:r>
            <a:r>
              <a:rPr lang="zh-CN" altLang="en-US" sz="4000" dirty="0" smtClean="0"/>
              <a:t>）</a:t>
            </a:r>
            <a:endParaRPr lang="en-US" altLang="zh-CN" sz="4000" dirty="0" smtClean="0"/>
          </a:p>
          <a:p>
            <a:r>
              <a:rPr lang="zh-CN" altLang="en-US" sz="4000" dirty="0"/>
              <a:t>高级的查找与替换功能</a:t>
            </a:r>
            <a:endParaRPr lang="en-US" altLang="zh-CN" sz="4000" dirty="0" smtClean="0"/>
          </a:p>
          <a:p>
            <a:r>
              <a:rPr lang="en-US" altLang="zh-CN" sz="4000" dirty="0"/>
              <a:t>URL </a:t>
            </a:r>
            <a:r>
              <a:rPr lang="zh-CN" altLang="en-US" sz="4000" dirty="0"/>
              <a:t>字符串</a:t>
            </a:r>
            <a:r>
              <a:rPr lang="zh-CN" altLang="en-US" sz="4000" dirty="0" smtClean="0"/>
              <a:t>函数</a:t>
            </a:r>
            <a:endParaRPr lang="en-US" altLang="zh-CN" sz="4000" dirty="0" smtClean="0"/>
          </a:p>
          <a:p>
            <a:r>
              <a:rPr lang="zh-CN" altLang="en-US" sz="4000" dirty="0"/>
              <a:t>字符类型函数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161387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5360" y="188640"/>
            <a:ext cx="928903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输入输出相关的字符串函数</a:t>
            </a:r>
            <a:endParaRPr lang="en-US" altLang="zh-CN" sz="4400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551384" y="1556792"/>
            <a:ext cx="11398878" cy="432048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b="1" dirty="0" smtClean="0">
                <a:solidFill>
                  <a:srgbClr val="0070C0"/>
                </a:solidFill>
              </a:rPr>
              <a:t>echo </a:t>
            </a:r>
            <a:r>
              <a:rPr lang="en-US" altLang="zh-CN" sz="4000" b="1" dirty="0">
                <a:solidFill>
                  <a:srgbClr val="0070C0"/>
                </a:solidFill>
              </a:rPr>
              <a:t>—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输出</a:t>
            </a:r>
            <a:r>
              <a:rPr lang="zh-CN" altLang="en-US" sz="4000" b="1" dirty="0">
                <a:solidFill>
                  <a:srgbClr val="0070C0"/>
                </a:solidFill>
              </a:rPr>
              <a:t>一个或多个字符串</a:t>
            </a:r>
            <a:endParaRPr lang="en-US" altLang="zh-CN" sz="4000" b="1" dirty="0">
              <a:solidFill>
                <a:srgbClr val="0070C0"/>
              </a:solidFill>
            </a:endParaRPr>
          </a:p>
          <a:p>
            <a:r>
              <a:rPr lang="en-US" altLang="zh-CN" sz="4000" dirty="0" smtClean="0"/>
              <a:t>print </a:t>
            </a:r>
            <a:r>
              <a:rPr lang="en-US" altLang="zh-CN" sz="4000" dirty="0"/>
              <a:t>—</a:t>
            </a:r>
            <a:r>
              <a:rPr lang="zh-CN" altLang="en-US" sz="4000" dirty="0" smtClean="0"/>
              <a:t>输出字符串</a:t>
            </a:r>
            <a:endParaRPr lang="en-US" altLang="zh-CN" sz="4000" dirty="0" smtClean="0"/>
          </a:p>
          <a:p>
            <a:r>
              <a:rPr lang="en-US" altLang="zh-CN" sz="4000" dirty="0" err="1" smtClean="0"/>
              <a:t>vprintf</a:t>
            </a:r>
            <a:r>
              <a:rPr lang="en-US" altLang="zh-CN" sz="4000" dirty="0"/>
              <a:t> —</a:t>
            </a:r>
            <a:r>
              <a:rPr lang="zh-CN" altLang="en-US" sz="4000" dirty="0" smtClean="0"/>
              <a:t>输出</a:t>
            </a:r>
            <a:r>
              <a:rPr lang="zh-CN" altLang="en-US" sz="4000" dirty="0"/>
              <a:t>格式化字符串</a:t>
            </a:r>
            <a:endParaRPr lang="en-US" altLang="zh-CN" sz="4000" dirty="0"/>
          </a:p>
          <a:p>
            <a:r>
              <a:rPr lang="en-US" altLang="zh-CN" sz="4000" dirty="0" err="1" smtClean="0"/>
              <a:t>printf</a:t>
            </a:r>
            <a:r>
              <a:rPr lang="en-US" altLang="zh-CN" sz="4000" dirty="0" smtClean="0"/>
              <a:t> </a:t>
            </a:r>
            <a:r>
              <a:rPr lang="en-US" altLang="zh-CN" sz="4000" dirty="0"/>
              <a:t>—</a:t>
            </a:r>
            <a:r>
              <a:rPr lang="zh-CN" altLang="en-US" sz="4000" dirty="0" smtClean="0"/>
              <a:t>将</a:t>
            </a:r>
            <a:r>
              <a:rPr lang="zh-CN" altLang="en-US" sz="4000" dirty="0"/>
              <a:t>格式化后的字符串写入到流</a:t>
            </a:r>
            <a:endParaRPr lang="en-US" altLang="zh-CN" sz="4000" dirty="0"/>
          </a:p>
          <a:p>
            <a:r>
              <a:rPr lang="en-US" altLang="zh-CN" sz="4000" b="1" dirty="0" err="1" smtClean="0">
                <a:solidFill>
                  <a:srgbClr val="0070C0"/>
                </a:solidFill>
              </a:rPr>
              <a:t>sprintf</a:t>
            </a:r>
            <a:r>
              <a:rPr lang="en-US" altLang="zh-CN" sz="4000" b="1" dirty="0">
                <a:solidFill>
                  <a:srgbClr val="0070C0"/>
                </a:solidFill>
              </a:rPr>
              <a:t> —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返回</a:t>
            </a:r>
            <a:r>
              <a:rPr lang="zh-CN" altLang="en-US" sz="4000" b="1" dirty="0">
                <a:solidFill>
                  <a:srgbClr val="0070C0"/>
                </a:solidFill>
              </a:rPr>
              <a:t>格式化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字符串</a:t>
            </a:r>
            <a:endParaRPr lang="en-US" altLang="zh-CN" sz="4000" b="1" dirty="0" smtClean="0">
              <a:solidFill>
                <a:srgbClr val="0070C0"/>
              </a:solidFill>
            </a:endParaRPr>
          </a:p>
          <a:p>
            <a:r>
              <a:rPr lang="en-US" altLang="zh-CN" sz="4000" dirty="0" err="1" smtClean="0"/>
              <a:t>vsprintf</a:t>
            </a:r>
            <a:r>
              <a:rPr lang="en-US" altLang="zh-CN" sz="4000" dirty="0"/>
              <a:t> —</a:t>
            </a:r>
            <a:r>
              <a:rPr lang="zh-CN" altLang="en-US" sz="4000" b="1" dirty="0" smtClean="0"/>
              <a:t>同</a:t>
            </a:r>
            <a:r>
              <a:rPr lang="en-US" altLang="zh-CN" sz="4000" dirty="0" err="1" smtClean="0"/>
              <a:t>sprintf</a:t>
            </a:r>
            <a:r>
              <a:rPr lang="zh-CN" altLang="en-US" sz="4000" dirty="0"/>
              <a:t>，但是接收一个数组参数</a:t>
            </a:r>
            <a:endParaRPr lang="en-US" altLang="zh-CN" sz="4000" dirty="0"/>
          </a:p>
          <a:p>
            <a:r>
              <a:rPr lang="en-US" altLang="zh-CN" sz="4000" dirty="0" err="1" smtClean="0"/>
              <a:t>sscanf</a:t>
            </a:r>
            <a:r>
              <a:rPr lang="en-US" altLang="zh-CN" sz="4000" dirty="0"/>
              <a:t> —</a:t>
            </a:r>
            <a:r>
              <a:rPr lang="zh-CN" altLang="en-US" sz="4000" dirty="0" smtClean="0"/>
              <a:t>根据</a:t>
            </a:r>
            <a:r>
              <a:rPr lang="zh-CN" altLang="en-US" sz="4000" dirty="0"/>
              <a:t>指定格式解析输入的字符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15031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1384" y="260648"/>
            <a:ext cx="928903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查找字符位置函数</a:t>
            </a:r>
            <a:endParaRPr lang="en-US" altLang="zh-CN" sz="4400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551384" y="1556792"/>
            <a:ext cx="11398878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b="1" dirty="0" err="1">
                <a:solidFill>
                  <a:srgbClr val="0070C0"/>
                </a:solidFill>
              </a:rPr>
              <a:t>strpos</a:t>
            </a:r>
            <a:r>
              <a:rPr lang="en-US" altLang="zh-CN" sz="4000" b="1" dirty="0">
                <a:solidFill>
                  <a:srgbClr val="0070C0"/>
                </a:solidFill>
              </a:rPr>
              <a:t> — </a:t>
            </a:r>
            <a:r>
              <a:rPr lang="zh-CN" altLang="en-US" sz="4000" b="1" dirty="0">
                <a:solidFill>
                  <a:srgbClr val="0070C0"/>
                </a:solidFill>
              </a:rPr>
              <a:t>查找字符串首次出现的位置</a:t>
            </a:r>
          </a:p>
          <a:p>
            <a:r>
              <a:rPr lang="en-US" altLang="zh-CN" sz="4000" dirty="0" err="1"/>
              <a:t>stripos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—</a:t>
            </a:r>
            <a:r>
              <a:rPr lang="zh-CN" altLang="en-US" sz="4000" dirty="0" smtClean="0"/>
              <a:t>不</a:t>
            </a:r>
            <a:r>
              <a:rPr lang="zh-CN" altLang="en-US" sz="4000" dirty="0"/>
              <a:t>区分大</a:t>
            </a:r>
            <a:r>
              <a:rPr lang="zh-CN" altLang="en-US" sz="4000" dirty="0" smtClean="0"/>
              <a:t>小写</a:t>
            </a:r>
            <a:endParaRPr lang="zh-CN" altLang="en-US" sz="4000" dirty="0"/>
          </a:p>
          <a:p>
            <a:r>
              <a:rPr lang="en-US" altLang="zh-CN" sz="4000" dirty="0" err="1"/>
              <a:t>strrpos</a:t>
            </a:r>
            <a:r>
              <a:rPr lang="en-US" altLang="zh-CN" sz="4000" dirty="0"/>
              <a:t> — </a:t>
            </a:r>
            <a:r>
              <a:rPr lang="zh-CN" altLang="en-US" sz="4000" dirty="0" smtClean="0"/>
              <a:t>查找最后</a:t>
            </a:r>
            <a:r>
              <a:rPr lang="zh-CN" altLang="en-US" sz="4000" dirty="0"/>
              <a:t>一次出现的位置</a:t>
            </a:r>
          </a:p>
          <a:p>
            <a:r>
              <a:rPr lang="en-US" altLang="zh-CN" sz="4000" dirty="0" err="1"/>
              <a:t>strripos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—</a:t>
            </a:r>
            <a:r>
              <a:rPr lang="zh-CN" altLang="en-US" sz="4000" dirty="0" smtClean="0"/>
              <a:t>不</a:t>
            </a:r>
            <a:r>
              <a:rPr lang="zh-CN" altLang="en-US" sz="4000" dirty="0"/>
              <a:t>区分大</a:t>
            </a:r>
            <a:r>
              <a:rPr lang="zh-CN" altLang="en-US" sz="4000" dirty="0" smtClean="0"/>
              <a:t>小写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253695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1384" y="260648"/>
            <a:ext cx="928903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字符串替换函数</a:t>
            </a:r>
            <a:endParaRPr lang="en-US" altLang="zh-CN" sz="4400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551384" y="1556792"/>
            <a:ext cx="11398878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 err="1"/>
              <a:t>str_replace</a:t>
            </a:r>
            <a:r>
              <a:rPr lang="en-US" altLang="zh-CN" sz="4000" dirty="0"/>
              <a:t> — </a:t>
            </a:r>
            <a:r>
              <a:rPr lang="zh-CN" altLang="en-US" sz="4000" dirty="0"/>
              <a:t>子字符串替换</a:t>
            </a:r>
          </a:p>
          <a:p>
            <a:r>
              <a:rPr lang="en-US" altLang="zh-CN" sz="4000" dirty="0" err="1"/>
              <a:t>substr_replace</a:t>
            </a:r>
            <a:r>
              <a:rPr lang="en-US" altLang="zh-CN" sz="4000" dirty="0"/>
              <a:t> — </a:t>
            </a:r>
            <a:r>
              <a:rPr lang="zh-CN" altLang="en-US" sz="4000" dirty="0"/>
              <a:t>替换字符串的子串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182971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1384" y="260648"/>
            <a:ext cx="928903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字符串分割和合并相关</a:t>
            </a:r>
            <a:endParaRPr lang="en-US" altLang="zh-CN" sz="4400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551384" y="1556792"/>
            <a:ext cx="11809312" cy="453650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/>
              <a:t>explode — </a:t>
            </a:r>
            <a:r>
              <a:rPr lang="zh-CN" altLang="en-US" sz="4000" dirty="0"/>
              <a:t>使用一个字符串分割另一个字符串</a:t>
            </a:r>
          </a:p>
          <a:p>
            <a:r>
              <a:rPr lang="en-US" altLang="zh-CN" sz="4000" dirty="0"/>
              <a:t>implode — </a:t>
            </a:r>
            <a:r>
              <a:rPr lang="zh-CN" altLang="en-US" sz="4000" dirty="0"/>
              <a:t>将一个一维数组的值转化为字符串</a:t>
            </a:r>
          </a:p>
          <a:p>
            <a:r>
              <a:rPr lang="en-US" altLang="zh-CN" sz="4000" dirty="0" smtClean="0"/>
              <a:t>join </a:t>
            </a:r>
            <a:r>
              <a:rPr lang="en-US" altLang="zh-CN" sz="4000" dirty="0"/>
              <a:t>— </a:t>
            </a:r>
            <a:r>
              <a:rPr lang="zh-CN" altLang="en-US" sz="4000" dirty="0"/>
              <a:t>别名 </a:t>
            </a:r>
            <a:r>
              <a:rPr lang="en-US" altLang="zh-CN" sz="4000" dirty="0"/>
              <a:t>implode</a:t>
            </a:r>
          </a:p>
          <a:p>
            <a:r>
              <a:rPr lang="en-US" altLang="zh-CN" sz="4000" dirty="0" err="1"/>
              <a:t>str_getcsv</a:t>
            </a:r>
            <a:r>
              <a:rPr lang="en-US" altLang="zh-CN" sz="4000" dirty="0"/>
              <a:t> — </a:t>
            </a:r>
            <a:r>
              <a:rPr lang="zh-CN" altLang="en-US" sz="4000" dirty="0"/>
              <a:t>解析 </a:t>
            </a:r>
            <a:r>
              <a:rPr lang="en-US" altLang="zh-CN" sz="4000" dirty="0"/>
              <a:t>CSV </a:t>
            </a:r>
            <a:r>
              <a:rPr lang="zh-CN" altLang="en-US" sz="4000" dirty="0"/>
              <a:t>字符串为一个数组</a:t>
            </a:r>
          </a:p>
          <a:p>
            <a:r>
              <a:rPr lang="en-US" altLang="zh-CN" sz="4000" dirty="0" err="1"/>
              <a:t>str_split</a:t>
            </a:r>
            <a:r>
              <a:rPr lang="en-US" altLang="zh-CN" sz="4000" dirty="0"/>
              <a:t> — </a:t>
            </a:r>
            <a:r>
              <a:rPr lang="zh-CN" altLang="en-US" sz="4000" dirty="0"/>
              <a:t>将字符串转换为数组</a:t>
            </a:r>
          </a:p>
          <a:p>
            <a:r>
              <a:rPr lang="en-US" altLang="zh-CN" sz="4000" dirty="0" err="1"/>
              <a:t>strtok</a:t>
            </a:r>
            <a:r>
              <a:rPr lang="en-US" altLang="zh-CN" sz="4000" dirty="0"/>
              <a:t> — </a:t>
            </a:r>
            <a:r>
              <a:rPr lang="zh-CN" altLang="en-US" sz="4000" dirty="0"/>
              <a:t>标记分割字符串</a:t>
            </a:r>
          </a:p>
          <a:p>
            <a:r>
              <a:rPr lang="en-US" altLang="zh-CN" sz="4000" dirty="0" err="1"/>
              <a:t>chunk_split</a:t>
            </a:r>
            <a:r>
              <a:rPr lang="en-US" altLang="zh-CN" sz="4000" dirty="0"/>
              <a:t> — </a:t>
            </a:r>
            <a:r>
              <a:rPr lang="zh-CN" altLang="en-US" sz="4000" dirty="0"/>
              <a:t>将字符串分割成小块</a:t>
            </a:r>
          </a:p>
          <a:p>
            <a:r>
              <a:rPr lang="en-US" altLang="zh-CN" sz="4000" dirty="0" err="1"/>
              <a:t>parse_str</a:t>
            </a:r>
            <a:r>
              <a:rPr lang="en-US" altLang="zh-CN" sz="4000" dirty="0"/>
              <a:t> — </a:t>
            </a:r>
            <a:r>
              <a:rPr lang="zh-CN" altLang="en-US" sz="4000" dirty="0"/>
              <a:t>将字符串解析成多个变量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284924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1384" y="260648"/>
            <a:ext cx="928903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字符串去除空白字符</a:t>
            </a:r>
            <a:endParaRPr lang="en-US" altLang="zh-CN" sz="4400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551384" y="1556792"/>
            <a:ext cx="11809312" cy="45365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 smtClean="0"/>
              <a:t> trim </a:t>
            </a:r>
            <a:r>
              <a:rPr lang="en-US" altLang="zh-CN" sz="4000" dirty="0"/>
              <a:t>— </a:t>
            </a:r>
            <a:r>
              <a:rPr lang="zh-CN" altLang="en-US" sz="4000" dirty="0"/>
              <a:t>去除字符串首尾处的</a:t>
            </a:r>
            <a:r>
              <a:rPr lang="zh-CN" altLang="en-US" sz="4000" dirty="0" smtClean="0"/>
              <a:t>空白字符</a:t>
            </a:r>
            <a:endParaRPr lang="zh-CN" altLang="en-US" sz="4000" dirty="0"/>
          </a:p>
          <a:p>
            <a:r>
              <a:rPr lang="zh-CN" altLang="en-US" sz="4000" dirty="0"/>
              <a:t> </a:t>
            </a:r>
            <a:r>
              <a:rPr lang="en-US" altLang="zh-CN" sz="4000" dirty="0" err="1"/>
              <a:t>ltrim</a:t>
            </a:r>
            <a:r>
              <a:rPr lang="en-US" altLang="zh-CN" sz="4000" dirty="0"/>
              <a:t> — </a:t>
            </a:r>
            <a:r>
              <a:rPr lang="zh-CN" altLang="en-US" sz="4000" dirty="0"/>
              <a:t>删除字符串开头的</a:t>
            </a:r>
            <a:r>
              <a:rPr lang="zh-CN" altLang="en-US" sz="4000" dirty="0" smtClean="0"/>
              <a:t>空白字符</a:t>
            </a:r>
            <a:endParaRPr lang="zh-CN" altLang="en-US" sz="4000" dirty="0"/>
          </a:p>
          <a:p>
            <a:r>
              <a:rPr lang="zh-CN" altLang="en-US" sz="4000" dirty="0"/>
              <a:t> </a:t>
            </a:r>
            <a:r>
              <a:rPr lang="en-US" altLang="zh-CN" sz="4000" dirty="0" err="1"/>
              <a:t>rtrim</a:t>
            </a:r>
            <a:r>
              <a:rPr lang="en-US" altLang="zh-CN" sz="4000" dirty="0"/>
              <a:t> — </a:t>
            </a:r>
            <a:r>
              <a:rPr lang="zh-CN" altLang="en-US" sz="4000" dirty="0"/>
              <a:t>删除字符串末端的</a:t>
            </a:r>
            <a:r>
              <a:rPr lang="zh-CN" altLang="en-US" sz="4000" dirty="0" smtClean="0"/>
              <a:t>空白字符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237807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1384" y="260648"/>
            <a:ext cx="928903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4400" dirty="0"/>
              <a:t>HTML</a:t>
            </a:r>
            <a:r>
              <a:rPr lang="zh-CN" altLang="en-US" sz="4400" dirty="0"/>
              <a:t>代码</a:t>
            </a:r>
            <a:r>
              <a:rPr lang="zh-CN" altLang="en-US" sz="4400" dirty="0" smtClean="0"/>
              <a:t>有关</a:t>
            </a:r>
            <a:endParaRPr lang="en-US" altLang="zh-CN" sz="4400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551384" y="1556792"/>
            <a:ext cx="11809312" cy="45365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/>
              <a:t>nl2br — </a:t>
            </a:r>
            <a:r>
              <a:rPr lang="zh-CN" altLang="en-US" sz="4000" dirty="0" smtClean="0"/>
              <a:t>换行转为</a:t>
            </a:r>
            <a:r>
              <a:rPr lang="en-US" altLang="zh-CN" sz="4000" dirty="0" smtClean="0"/>
              <a:t>&lt;</a:t>
            </a:r>
            <a:r>
              <a:rPr lang="en-US" altLang="zh-CN" sz="4000" dirty="0" err="1" smtClean="0"/>
              <a:t>br</a:t>
            </a:r>
            <a:r>
              <a:rPr lang="en-US" altLang="zh-CN" sz="4000" dirty="0" smtClean="0"/>
              <a:t> /&gt;</a:t>
            </a:r>
            <a:endParaRPr lang="zh-CN" altLang="en-US" sz="4000" dirty="0"/>
          </a:p>
          <a:p>
            <a:r>
              <a:rPr lang="en-US" altLang="zh-CN" sz="4000" dirty="0" err="1"/>
              <a:t>htmlentities</a:t>
            </a:r>
            <a:r>
              <a:rPr lang="en-US" altLang="zh-CN" sz="4000" dirty="0"/>
              <a:t> —</a:t>
            </a:r>
            <a:r>
              <a:rPr lang="zh-CN" altLang="en-US" sz="4000" dirty="0"/>
              <a:t>转化所有可能的</a:t>
            </a:r>
            <a:r>
              <a:rPr lang="en-US" altLang="zh-CN" sz="4000" dirty="0"/>
              <a:t>html</a:t>
            </a:r>
            <a:r>
              <a:rPr lang="zh-CN" altLang="en-US" sz="4000" dirty="0" smtClean="0"/>
              <a:t>字符</a:t>
            </a:r>
            <a:r>
              <a:rPr lang="en-US" altLang="zh-CN" sz="4000" dirty="0" smtClean="0"/>
              <a:t>(</a:t>
            </a:r>
            <a:r>
              <a:rPr lang="zh-CN" altLang="en-US" sz="4000" dirty="0" smtClean="0">
                <a:solidFill>
                  <a:srgbClr val="FF0000"/>
                </a:solidFill>
              </a:rPr>
              <a:t>编码</a:t>
            </a:r>
            <a:r>
              <a:rPr lang="en-US" altLang="zh-CN" sz="4000" dirty="0" smtClean="0"/>
              <a:t>)</a:t>
            </a:r>
            <a:endParaRPr lang="zh-CN" altLang="en-US" sz="4000" dirty="0"/>
          </a:p>
          <a:p>
            <a:r>
              <a:rPr lang="en-US" altLang="zh-CN" sz="4000" dirty="0" err="1"/>
              <a:t>html_entity_decode</a:t>
            </a:r>
            <a:endParaRPr lang="en-US" altLang="zh-CN" sz="4000" dirty="0"/>
          </a:p>
          <a:p>
            <a:r>
              <a:rPr lang="en-US" altLang="zh-CN" sz="4000" dirty="0" err="1"/>
              <a:t>htmlspecialchars</a:t>
            </a:r>
            <a:r>
              <a:rPr lang="en-US" altLang="zh-CN" sz="4000" dirty="0"/>
              <a:t> — </a:t>
            </a:r>
            <a:r>
              <a:rPr lang="zh-CN" altLang="en-US" sz="4000" dirty="0"/>
              <a:t>转化</a:t>
            </a:r>
            <a:r>
              <a:rPr lang="en-US" altLang="zh-CN" sz="4000" dirty="0"/>
              <a:t>html</a:t>
            </a:r>
            <a:r>
              <a:rPr lang="zh-CN" altLang="en-US" sz="4000" dirty="0"/>
              <a:t>几个特有的字符</a:t>
            </a:r>
          </a:p>
          <a:p>
            <a:r>
              <a:rPr lang="en-US" altLang="zh-CN" sz="4000" dirty="0" err="1" smtClean="0"/>
              <a:t>htmlspecialchars_decode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154795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1384" y="260648"/>
            <a:ext cx="928903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 smtClean="0"/>
              <a:t>数据库相关</a:t>
            </a:r>
            <a:endParaRPr lang="en-US" altLang="zh-CN" sz="4400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551384" y="1556792"/>
            <a:ext cx="11809312" cy="45365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 err="1"/>
              <a:t>addslashes</a:t>
            </a:r>
            <a:r>
              <a:rPr lang="en-US" altLang="zh-CN" sz="4000" dirty="0"/>
              <a:t> — </a:t>
            </a:r>
            <a:r>
              <a:rPr lang="zh-CN" altLang="en-US" sz="4000" dirty="0"/>
              <a:t>使用反斜线引用字符串</a:t>
            </a:r>
          </a:p>
          <a:p>
            <a:r>
              <a:rPr lang="en-US" altLang="zh-CN" sz="4000" dirty="0" err="1"/>
              <a:t>stripslashes</a:t>
            </a:r>
            <a:r>
              <a:rPr lang="en-US" altLang="zh-CN" sz="4000" dirty="0"/>
              <a:t> — </a:t>
            </a:r>
            <a:r>
              <a:rPr lang="zh-CN" altLang="en-US" sz="4000" dirty="0"/>
              <a:t>反</a:t>
            </a:r>
            <a:r>
              <a:rPr lang="zh-CN" altLang="en-US" sz="4000" dirty="0" smtClean="0"/>
              <a:t>引用</a:t>
            </a:r>
            <a:endParaRPr lang="zh-CN" altLang="en-US" sz="4000" dirty="0"/>
          </a:p>
          <a:p>
            <a:r>
              <a:rPr lang="en-US" altLang="zh-CN" sz="4000" dirty="0" err="1"/>
              <a:t>addcslashes</a:t>
            </a:r>
            <a:r>
              <a:rPr lang="en-US" altLang="zh-CN" sz="4000" dirty="0"/>
              <a:t> — </a:t>
            </a:r>
            <a:r>
              <a:rPr lang="zh-CN" altLang="en-US" sz="4000" dirty="0" smtClean="0"/>
              <a:t>转义制定字符串</a:t>
            </a:r>
            <a:r>
              <a:rPr lang="zh-CN" altLang="en-US" sz="4000" dirty="0"/>
              <a:t>中的字符</a:t>
            </a:r>
          </a:p>
          <a:p>
            <a:r>
              <a:rPr lang="en-US" altLang="zh-CN" sz="4000" dirty="0" err="1"/>
              <a:t>stripcslashes</a:t>
            </a:r>
            <a:r>
              <a:rPr lang="en-US" altLang="zh-CN" sz="4000" dirty="0"/>
              <a:t> — </a:t>
            </a:r>
            <a:r>
              <a:rPr lang="zh-CN" altLang="en-US" sz="4000" dirty="0"/>
              <a:t>反</a:t>
            </a:r>
            <a:r>
              <a:rPr lang="zh-CN" altLang="en-US" sz="4000" dirty="0" smtClean="0"/>
              <a:t>引用</a:t>
            </a:r>
            <a:endParaRPr lang="en-US" altLang="zh-CN" sz="4000" dirty="0"/>
          </a:p>
          <a:p>
            <a:r>
              <a:rPr lang="en-US" altLang="zh-CN" sz="4000" dirty="0" err="1"/>
              <a:t>mysql_real_escape_string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398276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1384" y="260648"/>
            <a:ext cx="928903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字符串的高级查找与替换</a:t>
            </a:r>
            <a:endParaRPr lang="en-US" altLang="zh-CN" sz="4400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551384" y="1556792"/>
            <a:ext cx="11809312" cy="45365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/>
              <a:t>PCRE </a:t>
            </a:r>
            <a:r>
              <a:rPr lang="zh-CN" altLang="en-US" sz="4000" dirty="0"/>
              <a:t>正</a:t>
            </a:r>
            <a:r>
              <a:rPr lang="zh-CN" altLang="en-US" sz="4000" dirty="0" smtClean="0"/>
              <a:t>则功能强大，效率高</a:t>
            </a:r>
            <a:endParaRPr lang="zh-CN" altLang="en-US" sz="4000" dirty="0"/>
          </a:p>
          <a:p>
            <a:r>
              <a:rPr lang="en-US" altLang="zh-CN" sz="4000" dirty="0"/>
              <a:t>POSIX </a:t>
            </a:r>
            <a:r>
              <a:rPr lang="en-US" altLang="zh-CN" sz="4000" dirty="0" smtClean="0"/>
              <a:t>Regex </a:t>
            </a:r>
            <a:r>
              <a:rPr lang="zh-CN" altLang="en-US" sz="4000" dirty="0" smtClean="0"/>
              <a:t>从</a:t>
            </a:r>
            <a:r>
              <a:rPr lang="en-US" altLang="zh-CN" sz="4000" dirty="0" smtClean="0"/>
              <a:t>PHP </a:t>
            </a:r>
            <a:r>
              <a:rPr lang="en-US" altLang="zh-CN" sz="4000" dirty="0"/>
              <a:t>5.3.0 </a:t>
            </a:r>
            <a:r>
              <a:rPr lang="zh-CN" altLang="en-US" sz="4000" dirty="0"/>
              <a:t>开始不在建议</a:t>
            </a:r>
            <a:r>
              <a:rPr lang="zh-CN" altLang="en-US" sz="4000" dirty="0" smtClean="0"/>
              <a:t>使用</a:t>
            </a:r>
            <a:endParaRPr lang="en-US" altLang="zh-CN" sz="4000" dirty="0" smtClean="0"/>
          </a:p>
          <a:p>
            <a:r>
              <a:rPr lang="en-US" altLang="zh-CN" sz="4000" dirty="0"/>
              <a:t>PCRE </a:t>
            </a:r>
            <a:r>
              <a:rPr lang="zh-CN" altLang="en-US" sz="4000" dirty="0"/>
              <a:t>函数需要模式以分隔符</a:t>
            </a:r>
            <a:r>
              <a:rPr lang="zh-CN" altLang="en-US" sz="4000" dirty="0" smtClean="0"/>
              <a:t>闭合</a:t>
            </a:r>
            <a:endParaRPr lang="en-US" altLang="zh-CN" sz="4000" dirty="0" smtClean="0"/>
          </a:p>
          <a:p>
            <a:r>
              <a:rPr lang="en-US" altLang="zh-CN" sz="4000" dirty="0"/>
              <a:t>POSIX </a:t>
            </a:r>
            <a:r>
              <a:rPr lang="zh-CN" altLang="en-US" sz="4000" dirty="0"/>
              <a:t>函数从最左面开始寻找最长的</a:t>
            </a:r>
            <a:r>
              <a:rPr lang="zh-CN" altLang="en-US" sz="4000" dirty="0" smtClean="0"/>
              <a:t>匹配</a:t>
            </a:r>
            <a:endParaRPr lang="en-US" altLang="zh-CN" sz="4000" dirty="0" smtClean="0"/>
          </a:p>
          <a:p>
            <a:r>
              <a:rPr lang="en-US" altLang="zh-CN" sz="4000" dirty="0" smtClean="0"/>
              <a:t>PCRE </a:t>
            </a:r>
            <a:r>
              <a:rPr lang="zh-CN" altLang="en-US" sz="4000" dirty="0"/>
              <a:t>在第一个合法匹配后</a:t>
            </a:r>
            <a:r>
              <a:rPr lang="zh-CN" altLang="en-US" sz="4000" dirty="0" smtClean="0"/>
              <a:t>停止</a:t>
            </a:r>
            <a:endParaRPr lang="en-US" altLang="zh-CN" sz="4000" dirty="0" smtClean="0"/>
          </a:p>
          <a:p>
            <a:r>
              <a:rPr lang="en-US" altLang="zh-CN" sz="4000" dirty="0"/>
              <a:t>PCRE </a:t>
            </a:r>
            <a:r>
              <a:rPr lang="zh-CN" altLang="en-US" sz="4000" dirty="0" smtClean="0"/>
              <a:t>没有</a:t>
            </a:r>
            <a:r>
              <a:rPr lang="zh-CN" altLang="en-US" sz="4000" dirty="0"/>
              <a:t>专门用于大小写不敏感匹配的</a:t>
            </a:r>
            <a:r>
              <a:rPr lang="zh-CN" altLang="en-US" sz="4000" dirty="0" smtClean="0"/>
              <a:t>函数</a:t>
            </a:r>
            <a:endParaRPr lang="en-US" altLang="zh-CN" sz="4000" dirty="0" smtClean="0"/>
          </a:p>
          <a:p>
            <a:r>
              <a:rPr lang="en-US" altLang="zh-CN" sz="4000" dirty="0"/>
              <a:t>POSIX </a:t>
            </a:r>
            <a:r>
              <a:rPr lang="zh-CN" altLang="en-US" sz="4000" dirty="0" smtClean="0"/>
              <a:t>函数不支持修饰符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269984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95400" y="332656"/>
            <a:ext cx="928903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4400" dirty="0"/>
              <a:t>PCRE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和</a:t>
            </a:r>
            <a:r>
              <a:rPr lang="en-US" altLang="zh-CN" sz="4400" dirty="0" smtClean="0"/>
              <a:t>POSIX</a:t>
            </a:r>
            <a:r>
              <a:rPr lang="zh-CN" altLang="en-US" sz="4400" dirty="0" smtClean="0"/>
              <a:t>的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对比</a:t>
            </a:r>
            <a:endParaRPr lang="en-US" altLang="zh-CN" sz="4400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002603"/>
              </p:ext>
            </p:extLst>
          </p:nvPr>
        </p:nvGraphicFramePr>
        <p:xfrm>
          <a:off x="1703512" y="1268760"/>
          <a:ext cx="8128000" cy="5134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65379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POSIX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PCRE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err="1" smtClean="0">
                          <a:solidFill>
                            <a:srgbClr val="C00000"/>
                          </a:solidFill>
                        </a:rPr>
                        <a:t>ereg_replace</a:t>
                      </a:r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</a:rPr>
                        <a:t>()</a:t>
                      </a:r>
                      <a:endParaRPr lang="zh-CN" alt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err="1" smtClean="0">
                          <a:solidFill>
                            <a:srgbClr val="C00000"/>
                          </a:solidFill>
                        </a:rPr>
                        <a:t>preg_replace</a:t>
                      </a:r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</a:rPr>
                        <a:t>() </a:t>
                      </a:r>
                      <a:endParaRPr lang="zh-CN" altLang="en-US" sz="18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l"/>
                      <a:endParaRPr lang="zh-CN" alt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err="1" smtClean="0">
                          <a:solidFill>
                            <a:srgbClr val="C00000"/>
                          </a:solidFill>
                        </a:rPr>
                        <a:t>ereg</a:t>
                      </a:r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</a:rPr>
                        <a:t>()</a:t>
                      </a:r>
                      <a:endParaRPr lang="zh-CN" alt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err="1" smtClean="0">
                          <a:solidFill>
                            <a:srgbClr val="C00000"/>
                          </a:solidFill>
                        </a:rPr>
                        <a:t>preg_match</a:t>
                      </a:r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</a:rPr>
                        <a:t>() </a:t>
                      </a:r>
                      <a:endParaRPr lang="zh-CN" altLang="en-US" sz="18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l"/>
                      <a:endParaRPr lang="zh-CN" alt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err="1" smtClean="0">
                          <a:solidFill>
                            <a:srgbClr val="C00000"/>
                          </a:solidFill>
                        </a:rPr>
                        <a:t>eregi_replace</a:t>
                      </a:r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</a:rPr>
                        <a:t>()</a:t>
                      </a:r>
                      <a:endParaRPr lang="zh-CN" alt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err="1" smtClean="0">
                          <a:solidFill>
                            <a:srgbClr val="C00000"/>
                          </a:solidFill>
                        </a:rPr>
                        <a:t>preg_replace</a:t>
                      </a:r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</a:rPr>
                        <a:t>() </a:t>
                      </a:r>
                    </a:p>
                    <a:p>
                      <a:pPr algn="l"/>
                      <a:endParaRPr lang="zh-CN" alt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err="1" smtClean="0">
                          <a:solidFill>
                            <a:srgbClr val="C00000"/>
                          </a:solidFill>
                        </a:rPr>
                        <a:t>eregi</a:t>
                      </a:r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</a:rPr>
                        <a:t>()</a:t>
                      </a:r>
                      <a:endParaRPr lang="zh-CN" alt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err="1" smtClean="0">
                          <a:solidFill>
                            <a:srgbClr val="C00000"/>
                          </a:solidFill>
                        </a:rPr>
                        <a:t>preg_match</a:t>
                      </a:r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</a:rPr>
                        <a:t>() </a:t>
                      </a:r>
                    </a:p>
                    <a:p>
                      <a:pPr algn="l"/>
                      <a:endParaRPr lang="zh-CN" alt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</a:rPr>
                        <a:t>split()</a:t>
                      </a:r>
                      <a:endParaRPr lang="zh-CN" alt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err="1" smtClean="0">
                          <a:solidFill>
                            <a:srgbClr val="C00000"/>
                          </a:solidFill>
                        </a:rPr>
                        <a:t>preg_split</a:t>
                      </a:r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</a:rPr>
                        <a:t>() </a:t>
                      </a:r>
                    </a:p>
                    <a:p>
                      <a:pPr algn="l"/>
                      <a:endParaRPr lang="zh-CN" alt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err="1" smtClean="0">
                          <a:solidFill>
                            <a:srgbClr val="C00000"/>
                          </a:solidFill>
                        </a:rPr>
                        <a:t>spliti</a:t>
                      </a:r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</a:rPr>
                        <a:t>()</a:t>
                      </a:r>
                      <a:endParaRPr lang="zh-CN" alt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err="1" smtClean="0">
                          <a:solidFill>
                            <a:srgbClr val="C00000"/>
                          </a:solidFill>
                        </a:rPr>
                        <a:t>preg_split</a:t>
                      </a:r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</a:rPr>
                        <a:t>() </a:t>
                      </a:r>
                    </a:p>
                    <a:p>
                      <a:pPr algn="l"/>
                      <a:endParaRPr lang="zh-CN" alt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err="1" smtClean="0">
                          <a:solidFill>
                            <a:srgbClr val="C00000"/>
                          </a:solidFill>
                        </a:rPr>
                        <a:t>sql_regcase</a:t>
                      </a:r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</a:rPr>
                        <a:t>()</a:t>
                      </a:r>
                      <a:endParaRPr lang="zh-CN" alt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C00000"/>
                          </a:solidFill>
                        </a:rPr>
                        <a:t>无对等函数 </a:t>
                      </a:r>
                    </a:p>
                    <a:p>
                      <a:pPr algn="l"/>
                      <a:endParaRPr lang="zh-CN" alt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41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18864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以下代码中包含字符串吗？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543175"/>
            <a:ext cx="68580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9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1384" y="260648"/>
            <a:ext cx="928903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44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PCRE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的分隔符</a:t>
            </a:r>
            <a:endParaRPr lang="en-US" altLang="zh-CN" sz="4400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551384" y="1556792"/>
            <a:ext cx="11809312" cy="45365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 smtClean="0"/>
              <a:t>PCRE</a:t>
            </a:r>
            <a:r>
              <a:rPr lang="zh-CN" altLang="en-US" sz="4000" dirty="0"/>
              <a:t>需要由分隔符闭合包裹。分隔符可以使任意非字母数字、非反斜线、非</a:t>
            </a:r>
            <a:r>
              <a:rPr lang="zh-CN" altLang="en-US" sz="4000" dirty="0" smtClean="0"/>
              <a:t>空白字符</a:t>
            </a:r>
            <a:endParaRPr lang="en-US" altLang="zh-CN" sz="4000" dirty="0"/>
          </a:p>
          <a:p>
            <a:pPr marL="457200" lvl="1" indent="0">
              <a:buNone/>
            </a:pPr>
            <a:r>
              <a:rPr lang="zh-CN" altLang="en-US" sz="4600" dirty="0" smtClean="0"/>
              <a:t>（</a:t>
            </a:r>
            <a:r>
              <a:rPr lang="en-US" altLang="zh-CN" sz="4600" dirty="0" smtClean="0"/>
              <a:t>1</a:t>
            </a:r>
            <a:r>
              <a:rPr lang="zh-CN" altLang="en-US" sz="4600" dirty="0" smtClean="0"/>
              <a:t>）</a:t>
            </a:r>
            <a:r>
              <a:rPr lang="pl-PL" altLang="zh-CN" sz="4600" dirty="0" smtClean="0"/>
              <a:t> </a:t>
            </a:r>
            <a:r>
              <a:rPr lang="pl-PL" altLang="zh-CN" sz="4600" dirty="0">
                <a:solidFill>
                  <a:srgbClr val="0070C0"/>
                </a:solidFill>
              </a:rPr>
              <a:t>/foo bar/</a:t>
            </a:r>
          </a:p>
          <a:p>
            <a:pPr marL="457200" lvl="1" indent="0">
              <a:buNone/>
            </a:pPr>
            <a:r>
              <a:rPr lang="zh-CN" altLang="en-US" sz="4600" dirty="0" smtClean="0"/>
              <a:t>（</a:t>
            </a:r>
            <a:r>
              <a:rPr lang="en-US" altLang="zh-CN" sz="4600" dirty="0" smtClean="0"/>
              <a:t>2</a:t>
            </a:r>
            <a:r>
              <a:rPr lang="zh-CN" altLang="en-US" sz="4600" dirty="0" smtClean="0"/>
              <a:t>）</a:t>
            </a:r>
            <a:r>
              <a:rPr lang="pl-PL" altLang="zh-CN" sz="4600" dirty="0" smtClean="0">
                <a:solidFill>
                  <a:srgbClr val="0070C0"/>
                </a:solidFill>
              </a:rPr>
              <a:t>#^[^</a:t>
            </a:r>
            <a:r>
              <a:rPr lang="pl-PL" altLang="zh-CN" sz="4600" dirty="0">
                <a:solidFill>
                  <a:srgbClr val="0070C0"/>
                </a:solidFill>
              </a:rPr>
              <a:t>0-9]$#</a:t>
            </a:r>
          </a:p>
          <a:p>
            <a:pPr marL="457200" lvl="1" indent="0">
              <a:buNone/>
            </a:pPr>
            <a:r>
              <a:rPr lang="zh-CN" altLang="en-US" sz="4600" dirty="0" smtClean="0"/>
              <a:t>（</a:t>
            </a:r>
            <a:r>
              <a:rPr lang="en-US" altLang="zh-CN" sz="4600" dirty="0" smtClean="0"/>
              <a:t>3</a:t>
            </a:r>
            <a:r>
              <a:rPr lang="zh-CN" altLang="en-US" sz="4600" dirty="0" smtClean="0"/>
              <a:t>）</a:t>
            </a:r>
            <a:r>
              <a:rPr lang="pl-PL" altLang="zh-CN" sz="4600" dirty="0" smtClean="0">
                <a:solidFill>
                  <a:srgbClr val="0070C0"/>
                </a:solidFill>
              </a:rPr>
              <a:t>+</a:t>
            </a:r>
            <a:r>
              <a:rPr lang="pl-PL" altLang="zh-CN" sz="4600" dirty="0">
                <a:solidFill>
                  <a:srgbClr val="0070C0"/>
                </a:solidFill>
              </a:rPr>
              <a:t>php+</a:t>
            </a:r>
          </a:p>
          <a:p>
            <a:pPr marL="457200" lvl="1" indent="0">
              <a:buNone/>
            </a:pPr>
            <a:r>
              <a:rPr lang="zh-CN" altLang="en-US" sz="4600" dirty="0" smtClean="0"/>
              <a:t>（</a:t>
            </a:r>
            <a:r>
              <a:rPr lang="en-US" altLang="zh-CN" sz="4600" dirty="0" smtClean="0"/>
              <a:t>4</a:t>
            </a:r>
            <a:r>
              <a:rPr lang="zh-CN" altLang="en-US" sz="4600" dirty="0" smtClean="0"/>
              <a:t>）</a:t>
            </a:r>
            <a:r>
              <a:rPr lang="pl-PL" altLang="zh-CN" sz="4600" dirty="0" smtClean="0">
                <a:solidFill>
                  <a:srgbClr val="0070C0"/>
                </a:solidFill>
              </a:rPr>
              <a:t>%[</a:t>
            </a:r>
            <a:r>
              <a:rPr lang="pl-PL" altLang="zh-CN" sz="4600" dirty="0">
                <a:solidFill>
                  <a:srgbClr val="0070C0"/>
                </a:solidFill>
              </a:rPr>
              <a:t>a-zA-Z0-9_-]%</a:t>
            </a:r>
            <a:endParaRPr lang="en-US" altLang="zh-CN" sz="46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03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1384" y="260648"/>
            <a:ext cx="928903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44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PCRE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的常见模式</a:t>
            </a: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修饰符 </a:t>
            </a:r>
            <a:endParaRPr lang="en-US" altLang="zh-CN" sz="4400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551384" y="1556792"/>
            <a:ext cx="11809312" cy="45365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altLang="zh-CN" sz="4000" dirty="0" smtClean="0"/>
              <a:t> </a:t>
            </a:r>
            <a:r>
              <a:rPr lang="en-US" altLang="zh-CN" sz="4000" dirty="0" err="1"/>
              <a:t>i</a:t>
            </a:r>
            <a:r>
              <a:rPr lang="zh-CN" altLang="en-US" sz="4000" dirty="0"/>
              <a:t>  </a:t>
            </a:r>
            <a:r>
              <a:rPr lang="zh-CN" altLang="en-US" sz="4000" dirty="0" smtClean="0"/>
              <a:t> 大</a:t>
            </a:r>
            <a:r>
              <a:rPr lang="zh-CN" altLang="en-US" sz="4000" dirty="0"/>
              <a:t>小写不敏感匹配</a:t>
            </a:r>
            <a:endParaRPr lang="en-US" altLang="zh-CN" sz="4000" dirty="0"/>
          </a:p>
          <a:p>
            <a:r>
              <a:rPr lang="en-US" altLang="zh-CN" sz="4000" dirty="0" smtClean="0"/>
              <a:t> m </a:t>
            </a:r>
            <a:r>
              <a:rPr lang="zh-CN" altLang="en-US" sz="4000" dirty="0" smtClean="0"/>
              <a:t>默认</a:t>
            </a:r>
            <a:r>
              <a:rPr lang="en-US" altLang="zh-CN" sz="4000" dirty="0" smtClean="0"/>
              <a:t>PCRE </a:t>
            </a:r>
            <a:r>
              <a:rPr lang="zh-CN" altLang="en-US" sz="4000" dirty="0" smtClean="0"/>
              <a:t>认为字符串</a:t>
            </a:r>
            <a:r>
              <a:rPr lang="zh-CN" altLang="en-US" sz="4000" dirty="0"/>
              <a:t>是由单行字符组成的</a:t>
            </a:r>
            <a:endParaRPr lang="pl-PL" altLang="zh-CN" sz="4000" dirty="0"/>
          </a:p>
          <a:p>
            <a:r>
              <a:rPr lang="en-US" altLang="zh-CN" sz="4000" dirty="0" smtClean="0"/>
              <a:t> s  </a:t>
            </a:r>
            <a:r>
              <a:rPr lang="zh-CN" altLang="en-US" sz="4000" dirty="0" smtClean="0"/>
              <a:t>点</a:t>
            </a:r>
            <a:r>
              <a:rPr lang="zh-CN" altLang="en-US" sz="4000" dirty="0"/>
              <a:t>号元字符匹配所有字符，包含换行符</a:t>
            </a:r>
            <a:endParaRPr lang="pl-PL" altLang="zh-CN" sz="4000" dirty="0"/>
          </a:p>
          <a:p>
            <a:r>
              <a:rPr lang="en-US" altLang="zh-CN" sz="4000" dirty="0" smtClean="0">
                <a:solidFill>
                  <a:schemeClr val="accent6">
                    <a:lumMod val="75000"/>
                  </a:schemeClr>
                </a:solidFill>
              </a:rPr>
              <a:t> e  </a:t>
            </a:r>
            <a:r>
              <a:rPr lang="zh-CN" altLang="en-US" sz="4000" dirty="0" smtClean="0">
                <a:solidFill>
                  <a:schemeClr val="accent6">
                    <a:lumMod val="75000"/>
                  </a:schemeClr>
                </a:solidFill>
              </a:rPr>
              <a:t>将</a:t>
            </a:r>
            <a:r>
              <a:rPr lang="zh-CN" altLang="en-US" sz="4000" dirty="0">
                <a:solidFill>
                  <a:schemeClr val="accent6">
                    <a:lumMod val="75000"/>
                  </a:schemeClr>
                </a:solidFill>
              </a:rPr>
              <a:t>替换后的字符串作为</a:t>
            </a:r>
            <a:r>
              <a:rPr lang="en-US" altLang="zh-CN" sz="4000" dirty="0" err="1">
                <a:solidFill>
                  <a:schemeClr val="accent6">
                    <a:lumMod val="75000"/>
                  </a:schemeClr>
                </a:solidFill>
              </a:rPr>
              <a:t>php</a:t>
            </a:r>
            <a:r>
              <a:rPr lang="en-US" altLang="zh-CN" sz="4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CN" altLang="en-US" sz="4000" dirty="0">
                <a:solidFill>
                  <a:schemeClr val="accent6">
                    <a:lumMod val="75000"/>
                  </a:schemeClr>
                </a:solidFill>
              </a:rPr>
              <a:t>代码评估</a:t>
            </a:r>
            <a:r>
              <a:rPr lang="zh-CN" altLang="en-US" sz="4000" dirty="0" smtClean="0">
                <a:solidFill>
                  <a:schemeClr val="accent6">
                    <a:lumMod val="75000"/>
                  </a:schemeClr>
                </a:solidFill>
              </a:rPr>
              <a:t>执行</a:t>
            </a:r>
            <a:endParaRPr lang="en-US" altLang="zh-CN" sz="40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4000" dirty="0" smtClean="0"/>
              <a:t> U  </a:t>
            </a:r>
            <a:r>
              <a:rPr lang="zh-CN" altLang="en-US" sz="4000" dirty="0" smtClean="0"/>
              <a:t>使</a:t>
            </a:r>
            <a:r>
              <a:rPr lang="zh-CN" altLang="en-US" sz="4000" dirty="0"/>
              <a:t>量词默认为非贪婪的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51461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1384" y="260648"/>
            <a:ext cx="928903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44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PCRE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的主要函数</a:t>
            </a:r>
            <a:endParaRPr lang="en-US" altLang="zh-CN" sz="4400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551384" y="1268760"/>
            <a:ext cx="11233248" cy="4824536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altLang="zh-CN" sz="4000" dirty="0"/>
              <a:t>preg_grep — </a:t>
            </a:r>
            <a:r>
              <a:rPr lang="zh-CN" altLang="en-US" sz="4000" dirty="0"/>
              <a:t>返回匹配模式的数组条目</a:t>
            </a:r>
          </a:p>
          <a:p>
            <a:r>
              <a:rPr lang="pl-PL" altLang="zh-CN" sz="4000" b="1" dirty="0">
                <a:solidFill>
                  <a:srgbClr val="0070C0"/>
                </a:solidFill>
              </a:rPr>
              <a:t>preg_match — </a:t>
            </a:r>
            <a:r>
              <a:rPr lang="zh-CN" altLang="en-US" sz="4000" b="1" dirty="0">
                <a:solidFill>
                  <a:srgbClr val="0070C0"/>
                </a:solidFill>
              </a:rPr>
              <a:t>执行一个正则表达式匹配</a:t>
            </a:r>
          </a:p>
          <a:p>
            <a:r>
              <a:rPr lang="pl-PL" altLang="zh-CN" sz="4000" dirty="0"/>
              <a:t>preg_match_all — </a:t>
            </a:r>
            <a:r>
              <a:rPr lang="zh-CN" altLang="en-US" sz="4000" dirty="0"/>
              <a:t>执行一个全局正则表达式匹配</a:t>
            </a:r>
          </a:p>
          <a:p>
            <a:r>
              <a:rPr lang="pl-PL" altLang="zh-CN" sz="4000" dirty="0"/>
              <a:t>preg_filter — </a:t>
            </a:r>
            <a:r>
              <a:rPr lang="zh-CN" altLang="en-US" sz="4000" dirty="0"/>
              <a:t>执行一个正则表达式搜索和替换</a:t>
            </a:r>
          </a:p>
          <a:p>
            <a:r>
              <a:rPr lang="pl-PL" altLang="zh-CN" sz="4000" b="1" dirty="0">
                <a:solidFill>
                  <a:srgbClr val="0070C0"/>
                </a:solidFill>
              </a:rPr>
              <a:t>preg_replace — </a:t>
            </a:r>
            <a:r>
              <a:rPr lang="zh-CN" altLang="en-US" sz="4000" b="1" dirty="0">
                <a:solidFill>
                  <a:srgbClr val="0070C0"/>
                </a:solidFill>
              </a:rPr>
              <a:t>执行一个正则表达式的搜索和替换</a:t>
            </a:r>
          </a:p>
          <a:p>
            <a:r>
              <a:rPr lang="pl-PL" altLang="zh-CN" sz="4000" b="1" dirty="0">
                <a:solidFill>
                  <a:srgbClr val="0070C0"/>
                </a:solidFill>
              </a:rPr>
              <a:t>preg_replace_callback —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执行搜索</a:t>
            </a:r>
            <a:r>
              <a:rPr lang="zh-CN" altLang="en-US" sz="4000" b="1" dirty="0">
                <a:solidFill>
                  <a:srgbClr val="0070C0"/>
                </a:solidFill>
              </a:rPr>
              <a:t>并且使用一个回调进行替换</a:t>
            </a:r>
          </a:p>
          <a:p>
            <a:r>
              <a:rPr lang="pl-PL" altLang="zh-CN" sz="4000" dirty="0"/>
              <a:t>preg_split — </a:t>
            </a:r>
            <a:r>
              <a:rPr lang="zh-CN" altLang="en-US" sz="4000" dirty="0"/>
              <a:t>通过一个正则表达式分隔字符串</a:t>
            </a:r>
          </a:p>
          <a:p>
            <a:r>
              <a:rPr lang="pl-PL" altLang="zh-CN" sz="4000" dirty="0"/>
              <a:t>preg_quote — </a:t>
            </a:r>
            <a:r>
              <a:rPr lang="zh-CN" altLang="en-US" sz="4000" dirty="0"/>
              <a:t>转义正则表达式字符</a:t>
            </a:r>
          </a:p>
          <a:p>
            <a:r>
              <a:rPr lang="pl-PL" altLang="zh-CN" sz="4000" dirty="0"/>
              <a:t>preg_last_error — </a:t>
            </a:r>
            <a:r>
              <a:rPr lang="zh-CN" altLang="en-US" sz="4000" dirty="0"/>
              <a:t>返回最后一个</a:t>
            </a:r>
            <a:r>
              <a:rPr lang="pl-PL" altLang="zh-CN" sz="4000" dirty="0"/>
              <a:t>PCRE</a:t>
            </a:r>
            <a:r>
              <a:rPr lang="zh-CN" altLang="en-US" sz="4000" dirty="0"/>
              <a:t>正则执行产生的错误代码</a:t>
            </a:r>
            <a:endParaRPr lang="en-US" altLang="zh-CN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53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1384" y="260648"/>
            <a:ext cx="928903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4400" dirty="0">
                <a:latin typeface="黑体" panose="02010609060101010101" pitchFamily="49" charset="-122"/>
                <a:ea typeface="黑体" panose="02010609060101010101" pitchFamily="49" charset="-122"/>
              </a:rPr>
              <a:t>PCRE</a:t>
            </a: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的重点语法</a:t>
            </a:r>
            <a:endParaRPr lang="en-US" altLang="zh-CN" sz="4400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551384" y="1268760"/>
            <a:ext cx="11233248" cy="48245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/>
              <a:t>[xyz1-9]  </a:t>
            </a:r>
            <a:r>
              <a:rPr lang="en-US" altLang="zh-CN" sz="4000" dirty="0" smtClean="0"/>
              <a:t> </a:t>
            </a:r>
            <a:r>
              <a:rPr lang="zh-CN" altLang="en-US" sz="4000" dirty="0" smtClean="0"/>
              <a:t>字符集合</a:t>
            </a:r>
            <a:r>
              <a:rPr lang="en-US" altLang="zh-CN" sz="4000" dirty="0" smtClean="0"/>
              <a:t>,</a:t>
            </a:r>
            <a:r>
              <a:rPr lang="zh-CN" altLang="en-US" sz="4000" dirty="0" smtClean="0"/>
              <a:t>匹配</a:t>
            </a:r>
            <a:r>
              <a:rPr lang="zh-CN" altLang="en-US" sz="4000" dirty="0"/>
              <a:t>所包含的任意一个字符 </a:t>
            </a:r>
          </a:p>
          <a:p>
            <a:r>
              <a:rPr lang="en-US" altLang="zh-CN" sz="4000" dirty="0"/>
              <a:t>(qq|163) </a:t>
            </a:r>
            <a:r>
              <a:rPr lang="en-US" altLang="zh-CN" sz="4000" dirty="0" smtClean="0"/>
              <a:t> </a:t>
            </a:r>
            <a:r>
              <a:rPr lang="zh-CN" altLang="en-US" sz="4000" dirty="0" smtClean="0"/>
              <a:t>或关系的元组</a:t>
            </a:r>
            <a:endParaRPr lang="en-US" altLang="zh-CN" sz="4000" dirty="0"/>
          </a:p>
          <a:p>
            <a:r>
              <a:rPr lang="en-US" altLang="zh-CN" sz="4000" dirty="0"/>
              <a:t>{</a:t>
            </a:r>
            <a:r>
              <a:rPr lang="en-US" altLang="zh-CN" sz="4000" dirty="0" err="1"/>
              <a:t>n,m</a:t>
            </a:r>
            <a:r>
              <a:rPr lang="en-US" altLang="zh-CN" sz="4000" dirty="0"/>
              <a:t>}  </a:t>
            </a:r>
            <a:r>
              <a:rPr lang="zh-CN" altLang="en-US" sz="4000" dirty="0"/>
              <a:t>最少匹配 </a:t>
            </a:r>
            <a:r>
              <a:rPr lang="en-US" altLang="zh-CN" sz="4000" dirty="0"/>
              <a:t>n </a:t>
            </a:r>
            <a:r>
              <a:rPr lang="zh-CN" altLang="en-US" sz="4000" dirty="0"/>
              <a:t>次且最多匹配 </a:t>
            </a:r>
            <a:r>
              <a:rPr lang="en-US" altLang="zh-CN" sz="4000" dirty="0"/>
              <a:t>m </a:t>
            </a:r>
            <a:r>
              <a:rPr lang="zh-CN" altLang="en-US" sz="4000" dirty="0"/>
              <a:t>次</a:t>
            </a:r>
          </a:p>
          <a:p>
            <a:r>
              <a:rPr lang="en-US" altLang="zh-CN" sz="4000" dirty="0" smtClean="0"/>
              <a:t>\d </a:t>
            </a:r>
            <a:r>
              <a:rPr lang="zh-CN" altLang="en-US" sz="4000" dirty="0" smtClean="0"/>
              <a:t>数字 </a:t>
            </a:r>
            <a:r>
              <a:rPr lang="en-US" altLang="zh-CN" sz="4000" dirty="0" smtClean="0"/>
              <a:t>(</a:t>
            </a:r>
            <a:r>
              <a:rPr lang="zh-CN" altLang="en-US" sz="4000" dirty="0" smtClean="0">
                <a:solidFill>
                  <a:srgbClr val="FF0000"/>
                </a:solidFill>
              </a:rPr>
              <a:t>大写就是反的匹配</a:t>
            </a:r>
            <a:r>
              <a:rPr lang="en-US" altLang="zh-CN" sz="4000" dirty="0"/>
              <a:t>) digit</a:t>
            </a:r>
            <a:endParaRPr lang="zh-CN" altLang="en-US" sz="4000" dirty="0" smtClean="0"/>
          </a:p>
          <a:p>
            <a:r>
              <a:rPr lang="en-US" altLang="zh-CN" sz="4000" dirty="0" smtClean="0"/>
              <a:t>\</a:t>
            </a:r>
            <a:r>
              <a:rPr lang="en-US" altLang="zh-CN" sz="4000" dirty="0"/>
              <a:t>w </a:t>
            </a:r>
            <a:r>
              <a:rPr lang="zh-CN" altLang="en-US" sz="4000" dirty="0"/>
              <a:t>单词</a:t>
            </a:r>
            <a:r>
              <a:rPr lang="zh-CN" altLang="en-US" sz="4000" dirty="0" smtClean="0"/>
              <a:t>字符 </a:t>
            </a:r>
            <a:r>
              <a:rPr lang="en-US" altLang="zh-CN" sz="4000" dirty="0" smtClean="0"/>
              <a:t>word</a:t>
            </a:r>
            <a:endParaRPr lang="zh-CN" altLang="en-US" sz="4000" dirty="0"/>
          </a:p>
          <a:p>
            <a:r>
              <a:rPr lang="en-US" altLang="zh-CN" sz="4000" dirty="0"/>
              <a:t>\s  </a:t>
            </a:r>
            <a:r>
              <a:rPr lang="zh-CN" altLang="en-US" sz="4000" dirty="0"/>
              <a:t>匹配任何空白字符 </a:t>
            </a:r>
            <a:r>
              <a:rPr lang="en-US" altLang="zh-CN" sz="4000" dirty="0"/>
              <a:t>space</a:t>
            </a:r>
            <a:endParaRPr lang="en-US" altLang="zh-CN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18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1384" y="260648"/>
            <a:ext cx="928903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正则练习</a:t>
            </a: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551384" y="1268760"/>
            <a:ext cx="11233248" cy="48245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 smtClean="0"/>
              <a:t>匹配</a:t>
            </a:r>
            <a:r>
              <a:rPr lang="en-US" altLang="zh-CN" sz="4000" dirty="0" smtClean="0"/>
              <a:t>163.com</a:t>
            </a:r>
            <a:r>
              <a:rPr lang="zh-CN" altLang="en-US" sz="4000" dirty="0" smtClean="0"/>
              <a:t>或者</a:t>
            </a:r>
            <a:r>
              <a:rPr lang="en-US" altLang="zh-CN" sz="4000" dirty="0" smtClean="0"/>
              <a:t>qq.com</a:t>
            </a:r>
            <a:r>
              <a:rPr lang="zh-CN" altLang="en-US" sz="4000" dirty="0" smtClean="0"/>
              <a:t>的邮箱</a:t>
            </a:r>
            <a:endParaRPr lang="en-US" altLang="zh-CN" sz="4000" dirty="0" smtClean="0"/>
          </a:p>
          <a:p>
            <a:r>
              <a:rPr lang="zh-CN" altLang="en-US" sz="4000" dirty="0" smtClean="0"/>
              <a:t>匹配 </a:t>
            </a:r>
            <a:r>
              <a:rPr lang="en-US" altLang="zh-CN" sz="4000" dirty="0" smtClean="0"/>
              <a:t>135</a:t>
            </a:r>
            <a:r>
              <a:rPr lang="zh-CN" altLang="en-US" sz="4000" dirty="0" smtClean="0"/>
              <a:t>的手机号</a:t>
            </a:r>
            <a:endParaRPr lang="en-US" altLang="zh-CN" sz="4000" dirty="0" smtClean="0"/>
          </a:p>
          <a:p>
            <a:r>
              <a:rPr lang="zh-CN" altLang="en-US" sz="4000" dirty="0" smtClean="0"/>
              <a:t>匹配 </a:t>
            </a:r>
            <a:r>
              <a:rPr lang="en-US" altLang="zh-CN" dirty="0" smtClean="0"/>
              <a:t>http</a:t>
            </a:r>
            <a:r>
              <a:rPr lang="en-US" altLang="zh-CN" dirty="0"/>
              <a:t>://</a:t>
            </a:r>
            <a:r>
              <a:rPr lang="en-US" altLang="zh-CN" dirty="0" smtClean="0"/>
              <a:t>legal.gmw.cn/</a:t>
            </a:r>
            <a:r>
              <a:rPr lang="en-US" altLang="zh-CN" dirty="0" smtClean="0">
                <a:solidFill>
                  <a:srgbClr val="FF0000"/>
                </a:solidFill>
              </a:rPr>
              <a:t>2014</a:t>
            </a:r>
            <a:r>
              <a:rPr lang="en-US" altLang="zh-CN" dirty="0" smtClean="0"/>
              <a:t>-</a:t>
            </a:r>
            <a:r>
              <a:rPr lang="en-US" altLang="zh-CN" dirty="0" smtClean="0">
                <a:solidFill>
                  <a:srgbClr val="FF0000"/>
                </a:solidFill>
              </a:rPr>
              <a:t>04</a:t>
            </a:r>
            <a:r>
              <a:rPr lang="en-US" altLang="zh-CN" dirty="0" smtClean="0"/>
              <a:t>/</a:t>
            </a:r>
            <a:r>
              <a:rPr lang="en-US" altLang="zh-CN" dirty="0" smtClean="0">
                <a:solidFill>
                  <a:srgbClr val="FF0000"/>
                </a:solidFill>
              </a:rPr>
              <a:t>17</a:t>
            </a:r>
            <a:r>
              <a:rPr lang="en-US" altLang="zh-CN" dirty="0" smtClean="0"/>
              <a:t>/content_</a:t>
            </a:r>
            <a:r>
              <a:rPr lang="en-US" altLang="zh-CN" dirty="0" smtClean="0">
                <a:solidFill>
                  <a:srgbClr val="FF0000"/>
                </a:solidFill>
              </a:rPr>
              <a:t>11062879</a:t>
            </a:r>
            <a:r>
              <a:rPr lang="en-US" altLang="zh-CN" dirty="0" smtClean="0"/>
              <a:t>.htm</a:t>
            </a:r>
          </a:p>
          <a:p>
            <a:r>
              <a:rPr lang="zh-CN" altLang="en-US" sz="4000" dirty="0" smtClean="0"/>
              <a:t>正则匹配出</a:t>
            </a:r>
            <a:r>
              <a:rPr lang="en-US" altLang="zh-CN" sz="4000" dirty="0" smtClean="0"/>
              <a:t>html</a:t>
            </a:r>
            <a:r>
              <a:rPr lang="zh-CN" altLang="en-US" sz="4000" dirty="0" smtClean="0"/>
              <a:t>中所有图片</a:t>
            </a:r>
            <a:r>
              <a:rPr lang="en-US" altLang="zh-CN" sz="4000" dirty="0" err="1" smtClean="0"/>
              <a:t>src</a:t>
            </a:r>
            <a:r>
              <a:rPr lang="zh-CN" altLang="en-US" sz="4000" dirty="0" smtClean="0"/>
              <a:t>的集合数组</a:t>
            </a:r>
            <a:endParaRPr lang="en-US" altLang="zh-CN" sz="4000" dirty="0"/>
          </a:p>
          <a:p>
            <a:endParaRPr lang="en-US" altLang="zh-CN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14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1384" y="260648"/>
            <a:ext cx="928903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URL</a:t>
            </a: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字符串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551384" y="1268760"/>
            <a:ext cx="11233248" cy="4824536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/>
              <a:t>base64_decode — </a:t>
            </a:r>
            <a:r>
              <a:rPr lang="zh-CN" altLang="en-US" sz="4000" dirty="0"/>
              <a:t>对</a:t>
            </a:r>
            <a:r>
              <a:rPr lang="zh-CN" altLang="en-US" sz="4000" dirty="0" smtClean="0"/>
              <a:t>使用 </a:t>
            </a:r>
            <a:r>
              <a:rPr lang="en-US" altLang="zh-CN" sz="4000" dirty="0" smtClean="0"/>
              <a:t>base64 </a:t>
            </a:r>
            <a:r>
              <a:rPr lang="zh-CN" altLang="en-US" sz="4000" dirty="0"/>
              <a:t>编码的数据进行解码</a:t>
            </a:r>
          </a:p>
          <a:p>
            <a:r>
              <a:rPr lang="en-US" altLang="zh-CN" sz="4000" dirty="0"/>
              <a:t>base64_encode — </a:t>
            </a:r>
            <a:r>
              <a:rPr lang="zh-CN" altLang="en-US" sz="4000" dirty="0"/>
              <a:t>使用 </a:t>
            </a:r>
            <a:r>
              <a:rPr lang="en-US" altLang="zh-CN" sz="4000" dirty="0"/>
              <a:t>MIME base64 </a:t>
            </a:r>
            <a:r>
              <a:rPr lang="zh-CN" altLang="en-US" sz="4000" dirty="0"/>
              <a:t>对数据进行编码</a:t>
            </a:r>
          </a:p>
          <a:p>
            <a:r>
              <a:rPr lang="en-US" altLang="zh-CN" sz="4000" dirty="0" err="1"/>
              <a:t>http_build_query</a:t>
            </a:r>
            <a:r>
              <a:rPr lang="en-US" altLang="zh-CN" sz="4000" dirty="0"/>
              <a:t> — </a:t>
            </a:r>
            <a:r>
              <a:rPr lang="zh-CN" altLang="en-US" sz="4000" dirty="0"/>
              <a:t>生成 </a:t>
            </a:r>
            <a:r>
              <a:rPr lang="en-US" altLang="zh-CN" sz="4000" dirty="0"/>
              <a:t>URL-encode </a:t>
            </a:r>
            <a:r>
              <a:rPr lang="zh-CN" altLang="en-US" sz="4000" dirty="0"/>
              <a:t>之后的请求字符串</a:t>
            </a:r>
          </a:p>
          <a:p>
            <a:r>
              <a:rPr lang="en-US" altLang="zh-CN" sz="4000" dirty="0" err="1"/>
              <a:t>parse_url</a:t>
            </a:r>
            <a:r>
              <a:rPr lang="en-US" altLang="zh-CN" sz="4000" dirty="0"/>
              <a:t> — </a:t>
            </a:r>
            <a:r>
              <a:rPr lang="zh-CN" altLang="en-US" sz="4000" dirty="0"/>
              <a:t>解析 </a:t>
            </a:r>
            <a:r>
              <a:rPr lang="en-US" altLang="zh-CN" sz="4000" dirty="0"/>
              <a:t>URL</a:t>
            </a:r>
            <a:r>
              <a:rPr lang="zh-CN" altLang="en-US" sz="4000" dirty="0"/>
              <a:t>，返回其组成部分</a:t>
            </a:r>
          </a:p>
          <a:p>
            <a:r>
              <a:rPr lang="en-US" altLang="zh-CN" sz="4000" dirty="0" err="1"/>
              <a:t>rawurldecode</a:t>
            </a:r>
            <a:r>
              <a:rPr lang="en-US" altLang="zh-CN" sz="4000" dirty="0"/>
              <a:t> — </a:t>
            </a:r>
            <a:r>
              <a:rPr lang="zh-CN" altLang="en-US" sz="4000" dirty="0"/>
              <a:t>对已编码的 </a:t>
            </a:r>
            <a:r>
              <a:rPr lang="en-US" altLang="zh-CN" sz="4000" dirty="0"/>
              <a:t>URL </a:t>
            </a:r>
            <a:r>
              <a:rPr lang="zh-CN" altLang="en-US" sz="4000" dirty="0"/>
              <a:t>字符串进行解码</a:t>
            </a:r>
          </a:p>
          <a:p>
            <a:r>
              <a:rPr lang="en-US" altLang="zh-CN" sz="4000" dirty="0" err="1">
                <a:solidFill>
                  <a:srgbClr val="FF0000"/>
                </a:solidFill>
              </a:rPr>
              <a:t>rawurlencode</a:t>
            </a:r>
            <a:r>
              <a:rPr lang="en-US" altLang="zh-CN" sz="4000" dirty="0">
                <a:solidFill>
                  <a:srgbClr val="FF0000"/>
                </a:solidFill>
              </a:rPr>
              <a:t> — </a:t>
            </a:r>
            <a:r>
              <a:rPr lang="zh-CN" altLang="en-US" sz="4000" dirty="0">
                <a:solidFill>
                  <a:srgbClr val="FF0000"/>
                </a:solidFill>
              </a:rPr>
              <a:t>按照 </a:t>
            </a:r>
            <a:r>
              <a:rPr lang="en-US" altLang="zh-CN" sz="4000" dirty="0">
                <a:solidFill>
                  <a:srgbClr val="FF0000"/>
                </a:solidFill>
              </a:rPr>
              <a:t>RFC 1738 </a:t>
            </a:r>
            <a:r>
              <a:rPr lang="zh-CN" altLang="en-US" sz="4000" dirty="0">
                <a:solidFill>
                  <a:srgbClr val="FF0000"/>
                </a:solidFill>
              </a:rPr>
              <a:t>对 </a:t>
            </a:r>
            <a:r>
              <a:rPr lang="en-US" altLang="zh-CN" sz="4000" dirty="0">
                <a:solidFill>
                  <a:srgbClr val="FF0000"/>
                </a:solidFill>
              </a:rPr>
              <a:t>URL </a:t>
            </a:r>
            <a:r>
              <a:rPr lang="zh-CN" altLang="en-US" sz="4000" dirty="0">
                <a:solidFill>
                  <a:srgbClr val="FF0000"/>
                </a:solidFill>
              </a:rPr>
              <a:t>进行编码</a:t>
            </a:r>
          </a:p>
          <a:p>
            <a:r>
              <a:rPr lang="en-US" altLang="zh-CN" sz="4000" dirty="0" err="1"/>
              <a:t>urldecode</a:t>
            </a:r>
            <a:r>
              <a:rPr lang="en-US" altLang="zh-CN" sz="4000" dirty="0"/>
              <a:t> — </a:t>
            </a:r>
            <a:r>
              <a:rPr lang="zh-CN" altLang="en-US" sz="4000" dirty="0"/>
              <a:t>解码已编码的 </a:t>
            </a:r>
            <a:r>
              <a:rPr lang="en-US" altLang="zh-CN" sz="4000" dirty="0"/>
              <a:t>URL </a:t>
            </a:r>
            <a:r>
              <a:rPr lang="zh-CN" altLang="en-US" sz="4000" dirty="0"/>
              <a:t>字符串</a:t>
            </a:r>
          </a:p>
          <a:p>
            <a:r>
              <a:rPr lang="en-US" altLang="zh-CN" sz="4000" dirty="0" err="1"/>
              <a:t>urlencode</a:t>
            </a:r>
            <a:r>
              <a:rPr lang="en-US" altLang="zh-CN" sz="4000" dirty="0"/>
              <a:t> — </a:t>
            </a:r>
            <a:r>
              <a:rPr lang="zh-CN" altLang="en-US" sz="4000" dirty="0"/>
              <a:t>编码 </a:t>
            </a:r>
            <a:r>
              <a:rPr lang="en-US" altLang="zh-CN" sz="4000" dirty="0"/>
              <a:t>URL </a:t>
            </a:r>
            <a:r>
              <a:rPr lang="zh-CN" altLang="en-US" sz="4000" dirty="0" smtClean="0"/>
              <a:t>字符串</a:t>
            </a:r>
            <a:endParaRPr lang="en-US" altLang="zh-CN" sz="4000" dirty="0"/>
          </a:p>
          <a:p>
            <a:endParaRPr lang="en-US" altLang="zh-CN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1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1384" y="260648"/>
            <a:ext cx="928903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字符类型函数</a:t>
            </a: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551384" y="1268760"/>
            <a:ext cx="11233248" cy="48245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400" dirty="0" smtClean="0">
                <a:solidFill>
                  <a:srgbClr val="0070C0"/>
                </a:solidFill>
              </a:rPr>
              <a:t>全部是才返回</a:t>
            </a:r>
            <a:r>
              <a:rPr lang="en-US" altLang="zh-CN" sz="4400" dirty="0" smtClean="0">
                <a:solidFill>
                  <a:srgbClr val="0070C0"/>
                </a:solidFill>
              </a:rPr>
              <a:t>true</a:t>
            </a:r>
            <a:r>
              <a:rPr lang="zh-CN" altLang="en-US" sz="4400" dirty="0" smtClean="0">
                <a:solidFill>
                  <a:srgbClr val="0070C0"/>
                </a:solidFill>
              </a:rPr>
              <a:t>，否则返回</a:t>
            </a:r>
            <a:r>
              <a:rPr lang="en-US" altLang="zh-CN" sz="4400" dirty="0" smtClean="0">
                <a:solidFill>
                  <a:srgbClr val="0070C0"/>
                </a:solidFill>
              </a:rPr>
              <a:t>false</a:t>
            </a:r>
            <a:endParaRPr lang="en-US" altLang="zh-CN" sz="4000" dirty="0"/>
          </a:p>
          <a:p>
            <a:r>
              <a:rPr lang="en-US" altLang="zh-CN" sz="4000" dirty="0" err="1" smtClean="0"/>
              <a:t>ctype_alpha</a:t>
            </a:r>
            <a:r>
              <a:rPr lang="en-US" altLang="zh-CN" sz="4000" dirty="0" smtClean="0"/>
              <a:t>    </a:t>
            </a:r>
            <a:r>
              <a:rPr lang="zh-CN" altLang="en-US" sz="4000" dirty="0" smtClean="0"/>
              <a:t>是否字母</a:t>
            </a:r>
            <a:endParaRPr lang="en-US" altLang="zh-CN" sz="4000" dirty="0"/>
          </a:p>
          <a:p>
            <a:r>
              <a:rPr lang="en-US" altLang="zh-CN" sz="4000" dirty="0" err="1" smtClean="0"/>
              <a:t>ctype_lower</a:t>
            </a:r>
            <a:r>
              <a:rPr lang="en-US" altLang="zh-CN" sz="4000" dirty="0" smtClean="0"/>
              <a:t>    </a:t>
            </a:r>
            <a:r>
              <a:rPr lang="zh-CN" altLang="en-US" sz="4000" dirty="0" smtClean="0"/>
              <a:t>是否小写</a:t>
            </a:r>
            <a:endParaRPr lang="en-US" altLang="zh-CN" sz="4000" dirty="0"/>
          </a:p>
          <a:p>
            <a:r>
              <a:rPr lang="en-US" altLang="zh-CN" sz="4000" dirty="0" err="1" smtClean="0"/>
              <a:t>ctype_upper</a:t>
            </a:r>
            <a:r>
              <a:rPr lang="en-US" altLang="zh-CN" sz="4000" dirty="0" smtClean="0"/>
              <a:t>   </a:t>
            </a:r>
            <a:r>
              <a:rPr lang="zh-CN" altLang="en-US" sz="4000" dirty="0" smtClean="0"/>
              <a:t>是否大写</a:t>
            </a:r>
            <a:endParaRPr lang="en-US" altLang="zh-CN" sz="4000" dirty="0"/>
          </a:p>
          <a:p>
            <a:r>
              <a:rPr lang="en-US" altLang="zh-CN" sz="4000" dirty="0" err="1" smtClean="0"/>
              <a:t>ctype_digit</a:t>
            </a:r>
            <a:r>
              <a:rPr lang="en-US" altLang="zh-CN" sz="4000" dirty="0" smtClean="0"/>
              <a:t>      </a:t>
            </a:r>
            <a:r>
              <a:rPr lang="zh-CN" altLang="en-US" sz="4000" dirty="0" smtClean="0"/>
              <a:t>是否数字</a:t>
            </a:r>
            <a:endParaRPr lang="en-US" altLang="zh-CN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42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1384" y="260648"/>
            <a:ext cx="928903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字符串常用算法</a:t>
            </a:r>
            <a:r>
              <a:rPr lang="pl-PL" altLang="zh-CN" sz="4400" dirty="0" smtClean="0"/>
              <a:t>—</a:t>
            </a:r>
            <a:r>
              <a:rPr lang="zh-CN" altLang="en-US" sz="4400" dirty="0" smtClean="0"/>
              <a:t>随机生成字符串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551384" y="1268760"/>
            <a:ext cx="11233248" cy="48245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0605" y="1124744"/>
            <a:ext cx="111612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方法一</a:t>
            </a:r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、在</a:t>
            </a:r>
            <a:r>
              <a:rPr lang="en-US" altLang="zh-CN" sz="2400" dirty="0"/>
              <a:t>33 – 126</a:t>
            </a:r>
            <a:r>
              <a:rPr lang="zh-CN" altLang="en-US" sz="2400" dirty="0"/>
              <a:t>中生成一个随机整数，如</a:t>
            </a:r>
            <a:r>
              <a:rPr lang="en-US" altLang="zh-CN" sz="2400" dirty="0"/>
              <a:t>35</a:t>
            </a:r>
            <a:r>
              <a:rPr lang="zh-CN" altLang="en-US" sz="2400" dirty="0"/>
              <a:t>。</a:t>
            </a:r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、将</a:t>
            </a:r>
            <a:r>
              <a:rPr lang="en-US" altLang="zh-CN" sz="2400" dirty="0"/>
              <a:t>35</a:t>
            </a:r>
            <a:r>
              <a:rPr lang="zh-CN" altLang="en-US" sz="2400" dirty="0"/>
              <a:t>转换成对应的</a:t>
            </a:r>
            <a:r>
              <a:rPr lang="en-US" altLang="zh-CN" sz="2400" dirty="0"/>
              <a:t>ASCII</a:t>
            </a:r>
            <a:r>
              <a:rPr lang="zh-CN" altLang="en-US" sz="2400" dirty="0"/>
              <a:t>码字符，如</a:t>
            </a:r>
            <a:r>
              <a:rPr lang="en-US" altLang="zh-CN" sz="2400" dirty="0"/>
              <a:t>35</a:t>
            </a:r>
            <a:r>
              <a:rPr lang="zh-CN" altLang="en-US" sz="2400" dirty="0"/>
              <a:t>对应</a:t>
            </a:r>
            <a:r>
              <a:rPr lang="en-US" altLang="zh-CN" sz="2400" dirty="0"/>
              <a:t>#</a:t>
            </a:r>
            <a:r>
              <a:rPr lang="zh-CN" altLang="en-US" sz="2400" dirty="0"/>
              <a:t>。</a:t>
            </a:r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、重复以上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2</a:t>
            </a:r>
            <a:r>
              <a:rPr lang="zh-CN" altLang="en-US" sz="2400" dirty="0"/>
              <a:t>步骤</a:t>
            </a:r>
            <a:r>
              <a:rPr lang="en-US" altLang="zh-CN" sz="2400" dirty="0"/>
              <a:t>n</a:t>
            </a:r>
            <a:r>
              <a:rPr lang="zh-CN" altLang="en-US" sz="2400" dirty="0"/>
              <a:t>次，连接成</a:t>
            </a:r>
            <a:r>
              <a:rPr lang="en-US" altLang="zh-CN" sz="2400" dirty="0"/>
              <a:t>n</a:t>
            </a:r>
            <a:r>
              <a:rPr lang="zh-CN" altLang="en-US" sz="2400" dirty="0"/>
              <a:t>位的密码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方法二</a:t>
            </a:r>
          </a:p>
          <a:p>
            <a:r>
              <a:rPr lang="en-US" altLang="zh-CN" sz="2400" dirty="0" smtClean="0"/>
              <a:t>1</a:t>
            </a:r>
            <a:r>
              <a:rPr lang="zh-CN" altLang="en-US" sz="2400" dirty="0"/>
              <a:t>、预置一个的字符串 </a:t>
            </a:r>
            <a:r>
              <a:rPr lang="en-US" altLang="zh-CN" sz="2400" dirty="0"/>
              <a:t>$chars </a:t>
            </a:r>
            <a:r>
              <a:rPr lang="zh-CN" altLang="en-US" sz="2400" dirty="0"/>
              <a:t>，包括 </a:t>
            </a:r>
            <a:r>
              <a:rPr lang="en-US" altLang="zh-CN" sz="2400" dirty="0"/>
              <a:t>a – z</a:t>
            </a:r>
            <a:r>
              <a:rPr lang="zh-CN" altLang="en-US" sz="2400" dirty="0"/>
              <a:t>，</a:t>
            </a:r>
            <a:r>
              <a:rPr lang="en-US" altLang="zh-CN" sz="2400" dirty="0"/>
              <a:t>A – Z</a:t>
            </a:r>
            <a:r>
              <a:rPr lang="zh-CN" altLang="en-US" sz="2400" dirty="0"/>
              <a:t>，</a:t>
            </a:r>
            <a:r>
              <a:rPr lang="en-US" altLang="zh-CN" sz="2400" dirty="0"/>
              <a:t>0 – 9</a:t>
            </a:r>
            <a:r>
              <a:rPr lang="zh-CN" altLang="en-US" sz="2400" dirty="0"/>
              <a:t>，以及一些特殊字符。</a:t>
            </a:r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、在 </a:t>
            </a:r>
            <a:r>
              <a:rPr lang="en-US" altLang="zh-CN" sz="2400" dirty="0"/>
              <a:t>$chars </a:t>
            </a:r>
            <a:r>
              <a:rPr lang="zh-CN" altLang="en-US" sz="2400" dirty="0"/>
              <a:t>字符串中随机取一个字符。</a:t>
            </a:r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、重复第二步</a:t>
            </a:r>
            <a:r>
              <a:rPr lang="en-US" altLang="zh-CN" sz="2400" dirty="0"/>
              <a:t>n</a:t>
            </a:r>
            <a:r>
              <a:rPr lang="zh-CN" altLang="en-US" sz="2400" dirty="0"/>
              <a:t>次，可得长度为</a:t>
            </a:r>
            <a:r>
              <a:rPr lang="en-US" altLang="zh-CN" sz="2400" dirty="0"/>
              <a:t>n</a:t>
            </a:r>
            <a:r>
              <a:rPr lang="zh-CN" altLang="en-US" sz="2400" dirty="0"/>
              <a:t>的密码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endParaRPr lang="zh-CN" altLang="en-US" sz="2400" dirty="0"/>
          </a:p>
          <a:p>
            <a:r>
              <a:rPr lang="zh-CN" altLang="en-US" sz="2400" dirty="0"/>
              <a:t>方法</a:t>
            </a:r>
            <a:r>
              <a:rPr lang="zh-CN" altLang="en-US" sz="2400" dirty="0" smtClean="0"/>
              <a:t>三</a:t>
            </a:r>
            <a:endParaRPr lang="zh-CN" altLang="en-US" sz="2400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、预置一个的字符数组 </a:t>
            </a:r>
            <a:r>
              <a:rPr lang="en-US" altLang="zh-CN" sz="2400" dirty="0"/>
              <a:t>$chars </a:t>
            </a:r>
            <a:r>
              <a:rPr lang="zh-CN" altLang="en-US" sz="2400" dirty="0"/>
              <a:t>，包括 </a:t>
            </a:r>
            <a:r>
              <a:rPr lang="en-US" altLang="zh-CN" sz="2400" dirty="0"/>
              <a:t>a – z</a:t>
            </a:r>
            <a:r>
              <a:rPr lang="zh-CN" altLang="en-US" sz="2400" dirty="0"/>
              <a:t>，</a:t>
            </a:r>
            <a:r>
              <a:rPr lang="en-US" altLang="zh-CN" sz="2400" dirty="0"/>
              <a:t>A – Z</a:t>
            </a:r>
            <a:r>
              <a:rPr lang="zh-CN" altLang="en-US" sz="2400" dirty="0"/>
              <a:t>，</a:t>
            </a:r>
            <a:r>
              <a:rPr lang="en-US" altLang="zh-CN" sz="2400" dirty="0"/>
              <a:t>0 – 9</a:t>
            </a:r>
            <a:r>
              <a:rPr lang="zh-CN" altLang="en-US" sz="2400" dirty="0"/>
              <a:t>，以及一些特殊字符。</a:t>
            </a:r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、通过</a:t>
            </a:r>
            <a:r>
              <a:rPr lang="en-US" altLang="zh-CN" sz="2400" dirty="0" err="1"/>
              <a:t>array_rand</a:t>
            </a:r>
            <a:r>
              <a:rPr lang="en-US" altLang="zh-CN" sz="2400" dirty="0"/>
              <a:t>()</a:t>
            </a:r>
            <a:r>
              <a:rPr lang="zh-CN" altLang="en-US" sz="2400" dirty="0"/>
              <a:t>从数组</a:t>
            </a:r>
            <a:r>
              <a:rPr lang="en-US" altLang="zh-CN" sz="2400" dirty="0"/>
              <a:t>$chars</a:t>
            </a:r>
            <a:r>
              <a:rPr lang="zh-CN" altLang="en-US" sz="2400" dirty="0"/>
              <a:t>中随机选出</a:t>
            </a:r>
            <a:r>
              <a:rPr lang="en-US" altLang="zh-CN" sz="2400" dirty="0"/>
              <a:t>$length</a:t>
            </a:r>
            <a:r>
              <a:rPr lang="zh-CN" altLang="en-US" sz="2400" dirty="0"/>
              <a:t>个元素。</a:t>
            </a:r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、根据已获取的键名数组 </a:t>
            </a:r>
            <a:r>
              <a:rPr lang="en-US" altLang="zh-CN" sz="2400" dirty="0"/>
              <a:t>$keys</a:t>
            </a:r>
            <a:r>
              <a:rPr lang="zh-CN" altLang="en-US" sz="2400" dirty="0"/>
              <a:t>，从数组</a:t>
            </a:r>
            <a:r>
              <a:rPr lang="en-US" altLang="zh-CN" sz="2400" dirty="0"/>
              <a:t>$chars</a:t>
            </a:r>
            <a:r>
              <a:rPr lang="zh-CN" altLang="en-US" sz="2400" dirty="0"/>
              <a:t>取出字符拼接字符串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716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1384" y="260648"/>
            <a:ext cx="928903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字符串常用算法</a:t>
            </a:r>
            <a:r>
              <a:rPr lang="pl-PL" altLang="zh-CN" sz="4400" dirty="0" smtClean="0"/>
              <a:t>—</a:t>
            </a:r>
            <a:r>
              <a:rPr lang="zh-CN" altLang="en-US" sz="4400" dirty="0" smtClean="0"/>
              <a:t>字符串反转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551384" y="1268760"/>
            <a:ext cx="11233248" cy="48245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9416" y="1556792"/>
            <a:ext cx="111612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方法一</a:t>
            </a:r>
          </a:p>
          <a:p>
            <a:r>
              <a:rPr lang="en-US" altLang="zh-CN" sz="3200" dirty="0"/>
              <a:t>1</a:t>
            </a:r>
            <a:r>
              <a:rPr lang="zh-CN" altLang="en-US" sz="3200" dirty="0" smtClean="0"/>
              <a:t>、初始化一个新的字符串</a:t>
            </a:r>
            <a:endParaRPr lang="en-US" altLang="zh-CN" sz="3200" dirty="0" smtClean="0"/>
          </a:p>
          <a:p>
            <a:r>
              <a:rPr lang="en-US" altLang="zh-CN" sz="3200" dirty="0" smtClean="0"/>
              <a:t>2</a:t>
            </a:r>
            <a:r>
              <a:rPr lang="zh-CN" altLang="en-US" sz="3200" dirty="0" smtClean="0"/>
              <a:t>、对原来的字符串反着遍历，相应的字符添加到新字符串上</a:t>
            </a:r>
            <a:endParaRPr lang="zh-CN" altLang="en-US" sz="3200" dirty="0"/>
          </a:p>
          <a:p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方法二</a:t>
            </a:r>
          </a:p>
          <a:p>
            <a:r>
              <a:rPr lang="en-US" altLang="zh-CN" sz="3200" dirty="0" smtClean="0"/>
              <a:t>1</a:t>
            </a:r>
            <a:r>
              <a:rPr lang="zh-CN" altLang="en-US" sz="3200" dirty="0" smtClean="0"/>
              <a:t>、取得原字符串的长度</a:t>
            </a:r>
            <a:r>
              <a:rPr lang="en-US" altLang="zh-CN" sz="3200" dirty="0" smtClean="0"/>
              <a:t>$</a:t>
            </a:r>
            <a:r>
              <a:rPr lang="en-US" altLang="zh-CN" sz="3200" dirty="0" err="1" smtClean="0"/>
              <a:t>len</a:t>
            </a:r>
            <a:r>
              <a:rPr lang="zh-CN" altLang="en-US" sz="3200" dirty="0" smtClean="0"/>
              <a:t>。</a:t>
            </a:r>
            <a:endParaRPr lang="zh-CN" altLang="en-US" sz="3200" dirty="0"/>
          </a:p>
          <a:p>
            <a:r>
              <a:rPr lang="en-US" altLang="zh-CN" sz="3200" dirty="0"/>
              <a:t>2</a:t>
            </a:r>
            <a:r>
              <a:rPr lang="zh-CN" altLang="en-US" sz="3200" dirty="0" smtClean="0"/>
              <a:t>、循环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(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)($</a:t>
            </a:r>
            <a:r>
              <a:rPr lang="en-US" altLang="zh-CN" sz="3200" dirty="0" err="1"/>
              <a:t>len</a:t>
            </a:r>
            <a:r>
              <a:rPr lang="en-US" altLang="zh-CN" sz="3200" dirty="0"/>
              <a:t>/2) </a:t>
            </a:r>
            <a:r>
              <a:rPr lang="zh-CN" altLang="en-US" sz="3200" dirty="0" smtClean="0"/>
              <a:t>次，把原来字符串的头尾元素交换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2338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6815" y="196736"/>
            <a:ext cx="928903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字符串常用算法</a:t>
            </a:r>
            <a:r>
              <a:rPr lang="pl-PL" altLang="zh-CN" sz="4400" dirty="0" smtClean="0"/>
              <a:t>—</a:t>
            </a:r>
            <a:r>
              <a:rPr lang="zh-CN" altLang="en-US" sz="4400" dirty="0" smtClean="0"/>
              <a:t>字符串加密解密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551384" y="1268760"/>
            <a:ext cx="11233248" cy="48245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1375804"/>
            <a:ext cx="11871393" cy="461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18864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PHP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语言怎么表示字符串？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21" y="1916832"/>
            <a:ext cx="4752975" cy="3352800"/>
          </a:xfrm>
          <a:prstGeom prst="rect">
            <a:avLst/>
          </a:prstGeom>
        </p:spPr>
      </p:pic>
      <p:sp>
        <p:nvSpPr>
          <p:cNvPr id="6" name="Rectangle 2"/>
          <p:cNvSpPr>
            <a:spLocks noGrp="1"/>
          </p:cNvSpPr>
          <p:nvPr>
            <p:ph idx="1"/>
          </p:nvPr>
        </p:nvSpPr>
        <p:spPr>
          <a:xfrm>
            <a:off x="5015880" y="2045060"/>
            <a:ext cx="7032104" cy="3224572"/>
          </a:xfrm>
        </p:spPr>
        <p:txBody>
          <a:bodyPr>
            <a:normAutofit lnSpcReduction="10000"/>
          </a:bodyPr>
          <a:lstStyle/>
          <a:p>
            <a:r>
              <a:rPr lang="zh-CN" altLang="en-US" sz="4000" dirty="0"/>
              <a:t>字节组成的</a:t>
            </a:r>
            <a:r>
              <a:rPr lang="zh-CN" altLang="en-US" sz="4000" dirty="0" smtClean="0"/>
              <a:t>数组</a:t>
            </a:r>
            <a:endParaRPr lang="en-US" altLang="zh-CN" sz="4000" dirty="0" smtClean="0"/>
          </a:p>
          <a:p>
            <a:r>
              <a:rPr lang="zh-CN" altLang="en-US" sz="4000" dirty="0"/>
              <a:t>整数指明缓冲区</a:t>
            </a:r>
            <a:r>
              <a:rPr lang="zh-CN" altLang="en-US" sz="4000" dirty="0" smtClean="0"/>
              <a:t>长度</a:t>
            </a:r>
            <a:endParaRPr lang="en-US" altLang="zh-CN" sz="4000" dirty="0" smtClean="0"/>
          </a:p>
          <a:p>
            <a:r>
              <a:rPr lang="zh-CN" altLang="en-US" sz="4000" dirty="0" smtClean="0"/>
              <a:t>字符串长度可以达到</a:t>
            </a:r>
            <a:r>
              <a:rPr lang="en-US" altLang="zh-CN" sz="4000" dirty="0" smtClean="0"/>
              <a:t>2G(</a:t>
            </a:r>
            <a:r>
              <a:rPr lang="zh-CN" altLang="en-US" sz="4000" dirty="0" smtClean="0"/>
              <a:t>内存</a:t>
            </a:r>
            <a:r>
              <a:rPr lang="en-US" altLang="zh-CN" sz="4000" dirty="0" smtClean="0"/>
              <a:t>)</a:t>
            </a:r>
          </a:p>
          <a:p>
            <a:r>
              <a:rPr lang="zh-CN" altLang="en-US" sz="4000" dirty="0" smtClean="0"/>
              <a:t>常见函数都是单字节处理方式</a:t>
            </a:r>
            <a:endParaRPr lang="en-US" altLang="zh-CN" sz="4000" dirty="0" smtClean="0"/>
          </a:p>
          <a:p>
            <a:r>
              <a:rPr lang="zh-CN" altLang="en-US" sz="4000" dirty="0" smtClean="0"/>
              <a:t>可以用</a:t>
            </a:r>
            <a:r>
              <a:rPr lang="en-US" altLang="zh-CN" sz="4000" dirty="0" smtClean="0"/>
              <a:t>[]</a:t>
            </a:r>
            <a:r>
              <a:rPr lang="zh-CN" altLang="en-US" sz="4000" dirty="0" smtClean="0"/>
              <a:t>或者</a:t>
            </a:r>
            <a:r>
              <a:rPr lang="en-US" altLang="zh-CN" sz="4000" dirty="0" smtClean="0"/>
              <a:t>{}</a:t>
            </a:r>
            <a:r>
              <a:rPr lang="zh-CN" altLang="en-US" sz="4000" dirty="0" smtClean="0"/>
              <a:t>访问某个字符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184920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18864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试试看，以下代码执行的结果是什么？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724" y="1988840"/>
            <a:ext cx="7704856" cy="312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9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54344" cy="98186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ASCII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码回顾</a:t>
            </a:r>
            <a:endParaRPr 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2"/>
          <p:cNvSpPr>
            <a:spLocks noGrp="1"/>
          </p:cNvSpPr>
          <p:nvPr>
            <p:ph idx="1"/>
          </p:nvPr>
        </p:nvSpPr>
        <p:spPr>
          <a:xfrm>
            <a:off x="2207568" y="1988840"/>
            <a:ext cx="8894204" cy="3744416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二进制位 </a:t>
            </a:r>
            <a:r>
              <a:rPr lang="en-US" altLang="zh-CN" sz="4000" dirty="0" smtClean="0"/>
              <a:t>bit</a:t>
            </a:r>
          </a:p>
          <a:p>
            <a:r>
              <a:rPr lang="en-US" altLang="zh-CN" sz="4000" dirty="0" smtClean="0"/>
              <a:t>1</a:t>
            </a:r>
            <a:r>
              <a:rPr lang="zh-CN" altLang="en-US" sz="4000" dirty="0" smtClean="0"/>
              <a:t>字节</a:t>
            </a:r>
            <a:r>
              <a:rPr lang="en-US" altLang="zh-CN" sz="4000" dirty="0" smtClean="0"/>
              <a:t>(byte)= 8 bit</a:t>
            </a:r>
          </a:p>
          <a:p>
            <a:r>
              <a:rPr lang="en-US" altLang="zh-CN" sz="4000" dirty="0" smtClean="0"/>
              <a:t>ASCII </a:t>
            </a:r>
            <a:r>
              <a:rPr lang="zh-CN" altLang="en-US" sz="4000" dirty="0" smtClean="0"/>
              <a:t>码范围</a:t>
            </a:r>
            <a:r>
              <a:rPr lang="en-US" altLang="zh-CN" sz="4000" dirty="0" smtClean="0"/>
              <a:t>:</a:t>
            </a:r>
            <a:r>
              <a:rPr lang="en-US" altLang="zh-CN" sz="4000" dirty="0"/>
              <a:t> 0-127 </a:t>
            </a:r>
            <a:endParaRPr lang="en-US" altLang="zh-CN" sz="4000" dirty="0" smtClean="0"/>
          </a:p>
          <a:p>
            <a:r>
              <a:rPr lang="zh-CN" altLang="en-US" sz="4000" dirty="0"/>
              <a:t>最高位</a:t>
            </a:r>
            <a:r>
              <a:rPr lang="en-US" altLang="zh-CN" sz="4000" dirty="0"/>
              <a:t>(b7)</a:t>
            </a:r>
            <a:r>
              <a:rPr lang="zh-CN" altLang="en-US" sz="4000" dirty="0" smtClean="0"/>
              <a:t>用作奇偶校验位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405769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51384" y="404664"/>
            <a:ext cx="10154344" cy="98186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美国人民很幸福，其它人民怎么办？</a:t>
            </a:r>
            <a:endParaRPr 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2037742"/>
            <a:ext cx="5965780" cy="36569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2" y="2037742"/>
            <a:ext cx="5688632" cy="365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1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51384" y="355303"/>
            <a:ext cx="1108923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国际组织开会讨论解决办法</a:t>
            </a:r>
          </a:p>
        </p:txBody>
      </p:sp>
      <p:pic>
        <p:nvPicPr>
          <p:cNvPr id="5122" name="Picture 2" descr="http://a2.att.hudong.com/17/90/013000000981681320149096942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1268760"/>
            <a:ext cx="8064896" cy="537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FD0FB9F-AEA2-40C8-9B26-5199369D15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2048</Words>
  <Application>Microsoft Office PowerPoint</Application>
  <PresentationFormat>宽屏</PresentationFormat>
  <Paragraphs>309</Paragraphs>
  <Slides>49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0" baseType="lpstr">
      <vt:lpstr>黑体</vt:lpstr>
      <vt:lpstr>华文楷体</vt:lpstr>
      <vt:lpstr>隶书</vt:lpstr>
      <vt:lpstr>宋体</vt:lpstr>
      <vt:lpstr>微软雅黑</vt:lpstr>
      <vt:lpstr>Arial</vt:lpstr>
      <vt:lpstr>Calibri</vt:lpstr>
      <vt:lpstr>Franklin Gothic Book</vt:lpstr>
      <vt:lpstr>Franklin Gothic Medium</vt:lpstr>
      <vt:lpstr>Office 主题</vt:lpstr>
      <vt:lpstr>Image</vt:lpstr>
      <vt:lpstr>PowerPoint 演示文稿</vt:lpstr>
      <vt:lpstr>主要内容</vt:lpstr>
      <vt:lpstr>想一想：字符串有几种表达方式？</vt:lpstr>
      <vt:lpstr>以下代码中包含字符串吗？</vt:lpstr>
      <vt:lpstr>PHP语言怎么表示字符串？</vt:lpstr>
      <vt:lpstr>试试看，以下代码执行的结果是什么？</vt:lpstr>
      <vt:lpstr>ASCII码回顾</vt:lpstr>
      <vt:lpstr>美国人民很幸福，其它人民怎么办？</vt:lpstr>
      <vt:lpstr>PowerPoint 演示文稿</vt:lpstr>
      <vt:lpstr>“万国码” Unicode诞生！</vt:lpstr>
      <vt:lpstr>XML和Unicode</vt:lpstr>
      <vt:lpstr>UTF编码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2014-04-07T03:21:19Z</dcterms:created>
  <dcterms:modified xsi:type="dcterms:W3CDTF">2014-11-23T10:40:04Z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