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8"/>
  </p:notesMasterIdLst>
  <p:handoutMasterIdLst>
    <p:handoutMasterId r:id="rId39"/>
  </p:handoutMasterIdLst>
  <p:sldIdLst>
    <p:sldId id="565" r:id="rId3"/>
    <p:sldId id="561" r:id="rId4"/>
    <p:sldId id="562" r:id="rId5"/>
    <p:sldId id="563" r:id="rId6"/>
    <p:sldId id="564" r:id="rId7"/>
    <p:sldId id="511" r:id="rId8"/>
    <p:sldId id="515" r:id="rId9"/>
    <p:sldId id="512" r:id="rId10"/>
    <p:sldId id="513" r:id="rId11"/>
    <p:sldId id="514" r:id="rId12"/>
    <p:sldId id="517" r:id="rId13"/>
    <p:sldId id="516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8" r:id="rId24"/>
    <p:sldId id="527" r:id="rId25"/>
    <p:sldId id="529" r:id="rId26"/>
    <p:sldId id="530" r:id="rId27"/>
    <p:sldId id="531" r:id="rId28"/>
    <p:sldId id="532" r:id="rId29"/>
    <p:sldId id="560" r:id="rId30"/>
    <p:sldId id="533" r:id="rId31"/>
    <p:sldId id="538" r:id="rId32"/>
    <p:sldId id="536" r:id="rId33"/>
    <p:sldId id="537" r:id="rId34"/>
    <p:sldId id="539" r:id="rId35"/>
    <p:sldId id="556" r:id="rId36"/>
    <p:sldId id="5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600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86331" autoAdjust="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82BDB-B340-49EB-8C68-D4BD51204B2F}" type="doc">
      <dgm:prSet loTypeId="urn:microsoft.com/office/officeart/2005/8/layout/radial6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CEE7114-2AB9-4FBD-B0C0-B5950079DCBF}">
      <dgm:prSet phldrT="[文本]"/>
      <dgm:spPr/>
      <dgm:t>
        <a:bodyPr/>
        <a:lstStyle/>
        <a:p>
          <a:pPr algn="ctr"/>
          <a:r>
            <a:rPr lang="zh-CN" altLang="en-US" smtClean="0"/>
            <a:t>报名表</a:t>
          </a:r>
          <a:endParaRPr lang="zh-CN" altLang="en-US"/>
        </a:p>
      </dgm:t>
    </dgm:pt>
    <dgm:pt modelId="{46EAB40D-40A3-4A22-BEB2-E7F5B643481A}" type="parTrans" cxnId="{60A2C6C4-493D-40FC-BECF-038E46CE277C}">
      <dgm:prSet/>
      <dgm:spPr/>
      <dgm:t>
        <a:bodyPr/>
        <a:lstStyle/>
        <a:p>
          <a:pPr algn="ctr"/>
          <a:endParaRPr lang="zh-CN" altLang="en-US"/>
        </a:p>
      </dgm:t>
    </dgm:pt>
    <dgm:pt modelId="{02D8ABC0-DDED-490E-A781-CD544F850C73}" type="sibTrans" cxnId="{60A2C6C4-493D-40FC-BECF-038E46CE277C}">
      <dgm:prSet/>
      <dgm:spPr/>
      <dgm:t>
        <a:bodyPr/>
        <a:lstStyle/>
        <a:p>
          <a:pPr algn="ctr"/>
          <a:endParaRPr lang="zh-CN" altLang="en-US"/>
        </a:p>
      </dgm:t>
    </dgm:pt>
    <dgm:pt modelId="{70CD415F-720D-41B1-864C-DC4B957741D8}">
      <dgm:prSet phldrT="[文本]"/>
      <dgm:spPr/>
      <dgm:t>
        <a:bodyPr/>
        <a:lstStyle/>
        <a:p>
          <a:pPr algn="ctr"/>
          <a:r>
            <a:rPr lang="zh-CN" altLang="en-US" smtClean="0"/>
            <a:t>注销</a:t>
          </a:r>
          <a:endParaRPr lang="zh-CN" altLang="en-US"/>
        </a:p>
      </dgm:t>
    </dgm:pt>
    <dgm:pt modelId="{16DAEEBB-D6EB-4BA2-B5D0-07B86D536AF6}" type="parTrans" cxnId="{2A7142AD-F1AC-4463-A8CE-5664C4D2520D}">
      <dgm:prSet/>
      <dgm:spPr/>
      <dgm:t>
        <a:bodyPr/>
        <a:lstStyle/>
        <a:p>
          <a:pPr algn="ctr"/>
          <a:endParaRPr lang="zh-CN" altLang="en-US"/>
        </a:p>
      </dgm:t>
    </dgm:pt>
    <dgm:pt modelId="{9B183120-67B1-4CE4-8781-FAE933294A9C}" type="sibTrans" cxnId="{2A7142AD-F1AC-4463-A8CE-5664C4D2520D}">
      <dgm:prSet/>
      <dgm:spPr/>
      <dgm:t>
        <a:bodyPr/>
        <a:lstStyle/>
        <a:p>
          <a:pPr algn="ctr"/>
          <a:endParaRPr lang="zh-CN" altLang="en-US"/>
        </a:p>
      </dgm:t>
    </dgm:pt>
    <dgm:pt modelId="{FE9F7173-69E0-4541-882F-43A85F84B80D}">
      <dgm:prSet phldrT="[文本]"/>
      <dgm:spPr/>
      <dgm:t>
        <a:bodyPr/>
        <a:lstStyle/>
        <a:p>
          <a:pPr algn="ctr"/>
          <a:r>
            <a:rPr lang="zh-CN" altLang="en-US" smtClean="0"/>
            <a:t>报名</a:t>
          </a:r>
          <a:endParaRPr lang="zh-CN" altLang="en-US"/>
        </a:p>
      </dgm:t>
    </dgm:pt>
    <dgm:pt modelId="{000978DE-C1A2-48A7-A30B-706741F5C525}" type="parTrans" cxnId="{B7CC7920-38F9-4EEF-8459-7874123D0F70}">
      <dgm:prSet/>
      <dgm:spPr/>
      <dgm:t>
        <a:bodyPr/>
        <a:lstStyle/>
        <a:p>
          <a:pPr algn="ctr"/>
          <a:endParaRPr lang="zh-CN" altLang="en-US"/>
        </a:p>
      </dgm:t>
    </dgm:pt>
    <dgm:pt modelId="{12A218DB-9893-4B4C-9C2F-0C7FA2452DCB}" type="sibTrans" cxnId="{B7CC7920-38F9-4EEF-8459-7874123D0F70}">
      <dgm:prSet/>
      <dgm:spPr/>
      <dgm:t>
        <a:bodyPr/>
        <a:lstStyle/>
        <a:p>
          <a:pPr algn="ctr"/>
          <a:endParaRPr lang="zh-CN" altLang="en-US"/>
        </a:p>
      </dgm:t>
    </dgm:pt>
    <dgm:pt modelId="{043195B8-BB14-4075-A88E-8900B4F8C186}">
      <dgm:prSet phldrT="[文本]"/>
      <dgm:spPr/>
      <dgm:t>
        <a:bodyPr/>
        <a:lstStyle/>
        <a:p>
          <a:pPr algn="ctr"/>
          <a:r>
            <a:rPr lang="zh-CN" altLang="en-US" smtClean="0"/>
            <a:t>发活动</a:t>
          </a:r>
          <a:endParaRPr lang="zh-CN" altLang="en-US"/>
        </a:p>
      </dgm:t>
    </dgm:pt>
    <dgm:pt modelId="{2445518B-4152-4CF7-9C05-FAC1CCD7E838}" type="parTrans" cxnId="{9D257CDC-83AC-46A6-81EE-2A9EF89D3F71}">
      <dgm:prSet/>
      <dgm:spPr/>
      <dgm:t>
        <a:bodyPr/>
        <a:lstStyle/>
        <a:p>
          <a:pPr algn="ctr"/>
          <a:endParaRPr lang="zh-CN" altLang="en-US"/>
        </a:p>
      </dgm:t>
    </dgm:pt>
    <dgm:pt modelId="{94140D5B-CE18-4CD4-9885-15F26FDCBFDD}" type="sibTrans" cxnId="{9D257CDC-83AC-46A6-81EE-2A9EF89D3F71}">
      <dgm:prSet/>
      <dgm:spPr/>
      <dgm:t>
        <a:bodyPr/>
        <a:lstStyle/>
        <a:p>
          <a:pPr algn="ctr"/>
          <a:endParaRPr lang="zh-CN" altLang="en-US"/>
        </a:p>
      </dgm:t>
    </dgm:pt>
    <dgm:pt modelId="{F540E3A6-02D1-426E-8FB0-6D74506BE510}">
      <dgm:prSet phldrT="[文本]"/>
      <dgm:spPr/>
      <dgm:t>
        <a:bodyPr/>
        <a:lstStyle/>
        <a:p>
          <a:pPr algn="ctr"/>
          <a:r>
            <a:rPr lang="zh-CN" altLang="en-US" smtClean="0"/>
            <a:t>登录</a:t>
          </a:r>
          <a:endParaRPr lang="zh-CN" altLang="en-US"/>
        </a:p>
      </dgm:t>
    </dgm:pt>
    <dgm:pt modelId="{55012FF8-C269-42A1-A8C0-DAC2AAA6F78F}" type="parTrans" cxnId="{0DA1469A-718B-432C-9D3E-B659C26E2AFB}">
      <dgm:prSet/>
      <dgm:spPr/>
      <dgm:t>
        <a:bodyPr/>
        <a:lstStyle/>
        <a:p>
          <a:pPr algn="ctr"/>
          <a:endParaRPr lang="zh-CN" altLang="en-US"/>
        </a:p>
      </dgm:t>
    </dgm:pt>
    <dgm:pt modelId="{C3F0DE6C-9792-4226-8AF4-3E8E09F78E93}" type="sibTrans" cxnId="{0DA1469A-718B-432C-9D3E-B659C26E2AFB}">
      <dgm:prSet/>
      <dgm:spPr/>
      <dgm:t>
        <a:bodyPr/>
        <a:lstStyle/>
        <a:p>
          <a:pPr algn="ctr"/>
          <a:endParaRPr lang="zh-CN" altLang="en-US"/>
        </a:p>
      </dgm:t>
    </dgm:pt>
    <dgm:pt modelId="{C7BB3614-901E-4E67-84A7-CF2122DB1013}">
      <dgm:prSet/>
      <dgm:spPr/>
      <dgm:t>
        <a:bodyPr/>
        <a:lstStyle/>
        <a:p>
          <a:pPr algn="ctr"/>
          <a:r>
            <a:rPr lang="zh-CN" altLang="en-US" smtClean="0"/>
            <a:t>注册</a:t>
          </a:r>
          <a:endParaRPr lang="en-US" altLang="zh-CN" smtClean="0"/>
        </a:p>
      </dgm:t>
    </dgm:pt>
    <dgm:pt modelId="{5949E70F-6A23-4282-BDC4-48A3748A4F86}" type="parTrans" cxnId="{9668A5C9-559D-4FD2-8582-0F95E9990EC7}">
      <dgm:prSet/>
      <dgm:spPr/>
      <dgm:t>
        <a:bodyPr/>
        <a:lstStyle/>
        <a:p>
          <a:pPr algn="ctr"/>
          <a:endParaRPr lang="zh-CN" altLang="en-US"/>
        </a:p>
      </dgm:t>
    </dgm:pt>
    <dgm:pt modelId="{327379E9-524D-4A71-81BA-A5C82B19460F}" type="sibTrans" cxnId="{9668A5C9-559D-4FD2-8582-0F95E9990EC7}">
      <dgm:prSet/>
      <dgm:spPr/>
      <dgm:t>
        <a:bodyPr/>
        <a:lstStyle/>
        <a:p>
          <a:pPr algn="ctr"/>
          <a:endParaRPr lang="zh-CN" altLang="en-US"/>
        </a:p>
      </dgm:t>
    </dgm:pt>
    <dgm:pt modelId="{62B1B174-A040-4FD7-90EB-3C062AA2C045}">
      <dgm:prSet/>
      <dgm:spPr/>
      <dgm:t>
        <a:bodyPr/>
        <a:lstStyle/>
        <a:p>
          <a:pPr algn="ctr"/>
          <a:r>
            <a:rPr lang="zh-CN" altLang="en-US" smtClean="0"/>
            <a:t>检索</a:t>
          </a:r>
          <a:endParaRPr lang="en-US" altLang="zh-CN" smtClean="0"/>
        </a:p>
        <a:p>
          <a:pPr algn="ctr"/>
          <a:r>
            <a:rPr lang="zh-CN" altLang="en-US" smtClean="0"/>
            <a:t>报名表</a:t>
          </a:r>
          <a:endParaRPr lang="zh-CN" altLang="en-US"/>
        </a:p>
      </dgm:t>
    </dgm:pt>
    <dgm:pt modelId="{4538A903-1691-4BCF-921A-D23E5DA445B4}" type="parTrans" cxnId="{1ACCB85E-9222-4811-9873-BDDC19F6C7DB}">
      <dgm:prSet/>
      <dgm:spPr/>
      <dgm:t>
        <a:bodyPr/>
        <a:lstStyle/>
        <a:p>
          <a:pPr algn="ctr"/>
          <a:endParaRPr lang="zh-CN" altLang="en-US"/>
        </a:p>
      </dgm:t>
    </dgm:pt>
    <dgm:pt modelId="{5B994C57-F3F5-4A50-A77D-3574E9D26D37}" type="sibTrans" cxnId="{1ACCB85E-9222-4811-9873-BDDC19F6C7DB}">
      <dgm:prSet/>
      <dgm:spPr/>
      <dgm:t>
        <a:bodyPr/>
        <a:lstStyle/>
        <a:p>
          <a:pPr algn="ctr"/>
          <a:endParaRPr lang="zh-CN" altLang="en-US"/>
        </a:p>
      </dgm:t>
    </dgm:pt>
    <dgm:pt modelId="{B537632D-3BDB-49D8-BC52-E81D7AFEB097}">
      <dgm:prSet/>
      <dgm:spPr/>
      <dgm:t>
        <a:bodyPr/>
        <a:lstStyle/>
        <a:p>
          <a:pPr algn="ctr"/>
          <a:r>
            <a:rPr lang="zh-CN" altLang="en-US" smtClean="0"/>
            <a:t>管理</a:t>
          </a:r>
          <a:endParaRPr lang="en-US" altLang="zh-CN" smtClean="0"/>
        </a:p>
        <a:p>
          <a:pPr algn="ctr"/>
          <a:r>
            <a:rPr lang="zh-CN" altLang="en-US" smtClean="0"/>
            <a:t>报名表</a:t>
          </a:r>
          <a:endParaRPr lang="zh-CN" altLang="en-US"/>
        </a:p>
      </dgm:t>
    </dgm:pt>
    <dgm:pt modelId="{26C5AB9A-C889-42CA-AEE8-E7B858D87417}" type="parTrans" cxnId="{3801A3AB-B0AD-42E5-BC2A-C11A48BAEB0F}">
      <dgm:prSet/>
      <dgm:spPr/>
      <dgm:t>
        <a:bodyPr/>
        <a:lstStyle/>
        <a:p>
          <a:pPr algn="ctr"/>
          <a:endParaRPr lang="zh-CN" altLang="en-US"/>
        </a:p>
      </dgm:t>
    </dgm:pt>
    <dgm:pt modelId="{F0969F15-181D-4CD4-ACBB-332B4BF590C6}" type="sibTrans" cxnId="{3801A3AB-B0AD-42E5-BC2A-C11A48BAEB0F}">
      <dgm:prSet/>
      <dgm:spPr/>
      <dgm:t>
        <a:bodyPr/>
        <a:lstStyle/>
        <a:p>
          <a:pPr algn="ctr"/>
          <a:endParaRPr lang="zh-CN" altLang="en-US"/>
        </a:p>
      </dgm:t>
    </dgm:pt>
    <dgm:pt modelId="{FF7D0DE7-BA89-4D97-8808-924D05247DAB}" type="pres">
      <dgm:prSet presAssocID="{F5082BDB-B340-49EB-8C68-D4BD51204B2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D3E485D-74BA-4480-B566-876EFF306935}" type="pres">
      <dgm:prSet presAssocID="{BCEE7114-2AB9-4FBD-B0C0-B5950079DCBF}" presName="centerShape" presStyleLbl="node0" presStyleIdx="0" presStyleCnt="1" custScaleX="120310" custScaleY="81474"/>
      <dgm:spPr/>
      <dgm:t>
        <a:bodyPr/>
        <a:lstStyle/>
        <a:p>
          <a:endParaRPr lang="zh-CN" altLang="en-US"/>
        </a:p>
      </dgm:t>
    </dgm:pt>
    <dgm:pt modelId="{54C1E9A1-5CEB-4A9C-8B42-AAB04A6BD433}" type="pres">
      <dgm:prSet presAssocID="{70CD415F-720D-41B1-864C-DC4B957741D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599CE-123B-452A-8E3E-AA23B5DF0771}" type="pres">
      <dgm:prSet presAssocID="{70CD415F-720D-41B1-864C-DC4B957741D8}" presName="dummy" presStyleCnt="0"/>
      <dgm:spPr/>
    </dgm:pt>
    <dgm:pt modelId="{5203BAC4-55D1-4FA2-821A-A0374FB94467}" type="pres">
      <dgm:prSet presAssocID="{9B183120-67B1-4CE4-8781-FAE933294A9C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EA193D5A-01B9-4D12-9227-02E2BF3F8BB4}" type="pres">
      <dgm:prSet presAssocID="{C7BB3614-901E-4E67-84A7-CF2122DB101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852A0E-7A61-4DBA-92B5-8882F672F343}" type="pres">
      <dgm:prSet presAssocID="{C7BB3614-901E-4E67-84A7-CF2122DB1013}" presName="dummy" presStyleCnt="0"/>
      <dgm:spPr/>
    </dgm:pt>
    <dgm:pt modelId="{894C8194-3387-4D5C-8E8F-4A49264637BC}" type="pres">
      <dgm:prSet presAssocID="{327379E9-524D-4A71-81BA-A5C82B19460F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226BCE0D-92F8-4B53-A2C7-4FD1F938C091}" type="pres">
      <dgm:prSet presAssocID="{62B1B174-A040-4FD7-90EB-3C062AA2C04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924646-4EFC-431D-B074-8169AE4AEDE8}" type="pres">
      <dgm:prSet presAssocID="{62B1B174-A040-4FD7-90EB-3C062AA2C045}" presName="dummy" presStyleCnt="0"/>
      <dgm:spPr/>
    </dgm:pt>
    <dgm:pt modelId="{9A8E709A-6B0B-4E58-A9D9-E43FCE8DA32F}" type="pres">
      <dgm:prSet presAssocID="{5B994C57-F3F5-4A50-A77D-3574E9D26D37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2992CCAF-A053-4003-B782-213D62622798}" type="pres">
      <dgm:prSet presAssocID="{B537632D-3BDB-49D8-BC52-E81D7AFEB09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7C68F7-DA5D-4050-9608-14EEA68A0CDE}" type="pres">
      <dgm:prSet presAssocID="{B537632D-3BDB-49D8-BC52-E81D7AFEB097}" presName="dummy" presStyleCnt="0"/>
      <dgm:spPr/>
    </dgm:pt>
    <dgm:pt modelId="{E11E85A5-6854-4809-BB8B-7B397AF0EBBA}" type="pres">
      <dgm:prSet presAssocID="{F0969F15-181D-4CD4-ACBB-332B4BF590C6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705E88CE-8AFC-437E-BFF3-CE5D53A03317}" type="pres">
      <dgm:prSet presAssocID="{FE9F7173-69E0-4541-882F-43A85F84B80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56F53-3144-4AE6-A230-7C68B845414F}" type="pres">
      <dgm:prSet presAssocID="{FE9F7173-69E0-4541-882F-43A85F84B80D}" presName="dummy" presStyleCnt="0"/>
      <dgm:spPr/>
    </dgm:pt>
    <dgm:pt modelId="{967B20FE-E654-4FF1-8823-E8AB11010DC2}" type="pres">
      <dgm:prSet presAssocID="{12A218DB-9893-4B4C-9C2F-0C7FA2452DCB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B6629411-1D80-4C83-8940-AFA7D5F43FBB}" type="pres">
      <dgm:prSet presAssocID="{043195B8-BB14-4075-A88E-8900B4F8C186}" presName="node" presStyleLbl="node1" presStyleIdx="5" presStyleCnt="7" custScaleX="123781" custScaleY="829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2DA45D-2ED6-4377-8DEA-2BB09C0EF51E}" type="pres">
      <dgm:prSet presAssocID="{043195B8-BB14-4075-A88E-8900B4F8C186}" presName="dummy" presStyleCnt="0"/>
      <dgm:spPr/>
    </dgm:pt>
    <dgm:pt modelId="{130778EE-28B4-4A91-965A-698850B2D0FC}" type="pres">
      <dgm:prSet presAssocID="{94140D5B-CE18-4CD4-9885-15F26FDCBFDD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BA569E0F-A0EB-4FA6-9C9F-2CA148637AAD}" type="pres">
      <dgm:prSet presAssocID="{F540E3A6-02D1-426E-8FB0-6D74506BE51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C0D539-5EDA-4D43-B04A-27952AC87BB9}" type="pres">
      <dgm:prSet presAssocID="{F540E3A6-02D1-426E-8FB0-6D74506BE510}" presName="dummy" presStyleCnt="0"/>
      <dgm:spPr/>
    </dgm:pt>
    <dgm:pt modelId="{58907E85-D730-40E2-A49F-A401626568EA}" type="pres">
      <dgm:prSet presAssocID="{C3F0DE6C-9792-4226-8AF4-3E8E09F78E93}" presName="sibTrans" presStyleLbl="sibTrans2D1" presStyleIdx="6" presStyleCnt="7"/>
      <dgm:spPr/>
      <dgm:t>
        <a:bodyPr/>
        <a:lstStyle/>
        <a:p>
          <a:endParaRPr lang="zh-CN" altLang="en-US"/>
        </a:p>
      </dgm:t>
    </dgm:pt>
  </dgm:ptLst>
  <dgm:cxnLst>
    <dgm:cxn modelId="{9D257CDC-83AC-46A6-81EE-2A9EF89D3F71}" srcId="{BCEE7114-2AB9-4FBD-B0C0-B5950079DCBF}" destId="{043195B8-BB14-4075-A88E-8900B4F8C186}" srcOrd="5" destOrd="0" parTransId="{2445518B-4152-4CF7-9C05-FAC1CCD7E838}" sibTransId="{94140D5B-CE18-4CD4-9885-15F26FDCBFDD}"/>
    <dgm:cxn modelId="{0209AB26-36A7-4453-B946-BB8B7F0EA075}" type="presOf" srcId="{327379E9-524D-4A71-81BA-A5C82B19460F}" destId="{894C8194-3387-4D5C-8E8F-4A49264637BC}" srcOrd="0" destOrd="0" presId="urn:microsoft.com/office/officeart/2005/8/layout/radial6"/>
    <dgm:cxn modelId="{E4CD475B-71E3-434F-AFBF-67739EC6B6AC}" type="presOf" srcId="{043195B8-BB14-4075-A88E-8900B4F8C186}" destId="{B6629411-1D80-4C83-8940-AFA7D5F43FBB}" srcOrd="0" destOrd="0" presId="urn:microsoft.com/office/officeart/2005/8/layout/radial6"/>
    <dgm:cxn modelId="{F0B7FD0F-CB4D-4034-84CB-66D5AFD4F3F5}" type="presOf" srcId="{FE9F7173-69E0-4541-882F-43A85F84B80D}" destId="{705E88CE-8AFC-437E-BFF3-CE5D53A03317}" srcOrd="0" destOrd="0" presId="urn:microsoft.com/office/officeart/2005/8/layout/radial6"/>
    <dgm:cxn modelId="{6A34D6CB-F814-4FF7-A696-CC0C1A7CC809}" type="presOf" srcId="{BCEE7114-2AB9-4FBD-B0C0-B5950079DCBF}" destId="{4D3E485D-74BA-4480-B566-876EFF306935}" srcOrd="0" destOrd="0" presId="urn:microsoft.com/office/officeart/2005/8/layout/radial6"/>
    <dgm:cxn modelId="{53D3C294-E917-4C03-B117-CBDCBBE474DE}" type="presOf" srcId="{F540E3A6-02D1-426E-8FB0-6D74506BE510}" destId="{BA569E0F-A0EB-4FA6-9C9F-2CA148637AAD}" srcOrd="0" destOrd="0" presId="urn:microsoft.com/office/officeart/2005/8/layout/radial6"/>
    <dgm:cxn modelId="{9CA08C68-AEF9-4ED8-8E3B-25FD4A033C43}" type="presOf" srcId="{C3F0DE6C-9792-4226-8AF4-3E8E09F78E93}" destId="{58907E85-D730-40E2-A49F-A401626568EA}" srcOrd="0" destOrd="0" presId="urn:microsoft.com/office/officeart/2005/8/layout/radial6"/>
    <dgm:cxn modelId="{02C42053-16A1-4AD3-B60C-F23E112C11CA}" type="presOf" srcId="{C7BB3614-901E-4E67-84A7-CF2122DB1013}" destId="{EA193D5A-01B9-4D12-9227-02E2BF3F8BB4}" srcOrd="0" destOrd="0" presId="urn:microsoft.com/office/officeart/2005/8/layout/radial6"/>
    <dgm:cxn modelId="{3EBFF754-02D2-40E9-905F-ADDAEC353672}" type="presOf" srcId="{B537632D-3BDB-49D8-BC52-E81D7AFEB097}" destId="{2992CCAF-A053-4003-B782-213D62622798}" srcOrd="0" destOrd="0" presId="urn:microsoft.com/office/officeart/2005/8/layout/radial6"/>
    <dgm:cxn modelId="{2A7142AD-F1AC-4463-A8CE-5664C4D2520D}" srcId="{BCEE7114-2AB9-4FBD-B0C0-B5950079DCBF}" destId="{70CD415F-720D-41B1-864C-DC4B957741D8}" srcOrd="0" destOrd="0" parTransId="{16DAEEBB-D6EB-4BA2-B5D0-07B86D536AF6}" sibTransId="{9B183120-67B1-4CE4-8781-FAE933294A9C}"/>
    <dgm:cxn modelId="{014C8850-8BC8-4DF2-89C0-E33D83AA9D08}" type="presOf" srcId="{5B994C57-F3F5-4A50-A77D-3574E9D26D37}" destId="{9A8E709A-6B0B-4E58-A9D9-E43FCE8DA32F}" srcOrd="0" destOrd="0" presId="urn:microsoft.com/office/officeart/2005/8/layout/radial6"/>
    <dgm:cxn modelId="{138554B6-1569-4D4D-9A5D-99C6F4CF51D3}" type="presOf" srcId="{62B1B174-A040-4FD7-90EB-3C062AA2C045}" destId="{226BCE0D-92F8-4B53-A2C7-4FD1F938C091}" srcOrd="0" destOrd="0" presId="urn:microsoft.com/office/officeart/2005/8/layout/radial6"/>
    <dgm:cxn modelId="{AD004521-8A2A-412A-AD0D-D1554BAA69E0}" type="presOf" srcId="{9B183120-67B1-4CE4-8781-FAE933294A9C}" destId="{5203BAC4-55D1-4FA2-821A-A0374FB94467}" srcOrd="0" destOrd="0" presId="urn:microsoft.com/office/officeart/2005/8/layout/radial6"/>
    <dgm:cxn modelId="{12F95308-3175-4CFE-896F-80CCD17825F2}" type="presOf" srcId="{70CD415F-720D-41B1-864C-DC4B957741D8}" destId="{54C1E9A1-5CEB-4A9C-8B42-AAB04A6BD433}" srcOrd="0" destOrd="0" presId="urn:microsoft.com/office/officeart/2005/8/layout/radial6"/>
    <dgm:cxn modelId="{5B0282AF-4CCB-4917-8743-2786D6B46EA9}" type="presOf" srcId="{94140D5B-CE18-4CD4-9885-15F26FDCBFDD}" destId="{130778EE-28B4-4A91-965A-698850B2D0FC}" srcOrd="0" destOrd="0" presId="urn:microsoft.com/office/officeart/2005/8/layout/radial6"/>
    <dgm:cxn modelId="{1ACCB85E-9222-4811-9873-BDDC19F6C7DB}" srcId="{BCEE7114-2AB9-4FBD-B0C0-B5950079DCBF}" destId="{62B1B174-A040-4FD7-90EB-3C062AA2C045}" srcOrd="2" destOrd="0" parTransId="{4538A903-1691-4BCF-921A-D23E5DA445B4}" sibTransId="{5B994C57-F3F5-4A50-A77D-3574E9D26D37}"/>
    <dgm:cxn modelId="{9668A5C9-559D-4FD2-8582-0F95E9990EC7}" srcId="{BCEE7114-2AB9-4FBD-B0C0-B5950079DCBF}" destId="{C7BB3614-901E-4E67-84A7-CF2122DB1013}" srcOrd="1" destOrd="0" parTransId="{5949E70F-6A23-4282-BDC4-48A3748A4F86}" sibTransId="{327379E9-524D-4A71-81BA-A5C82B19460F}"/>
    <dgm:cxn modelId="{E94538FB-A363-43CD-9873-7D818DF59CF8}" type="presOf" srcId="{F0969F15-181D-4CD4-ACBB-332B4BF590C6}" destId="{E11E85A5-6854-4809-BB8B-7B397AF0EBBA}" srcOrd="0" destOrd="0" presId="urn:microsoft.com/office/officeart/2005/8/layout/radial6"/>
    <dgm:cxn modelId="{1BC73319-C72A-4D19-B0A7-E677DD78CCA2}" type="presOf" srcId="{F5082BDB-B340-49EB-8C68-D4BD51204B2F}" destId="{FF7D0DE7-BA89-4D97-8808-924D05247DAB}" srcOrd="0" destOrd="0" presId="urn:microsoft.com/office/officeart/2005/8/layout/radial6"/>
    <dgm:cxn modelId="{B7CC7920-38F9-4EEF-8459-7874123D0F70}" srcId="{BCEE7114-2AB9-4FBD-B0C0-B5950079DCBF}" destId="{FE9F7173-69E0-4541-882F-43A85F84B80D}" srcOrd="4" destOrd="0" parTransId="{000978DE-C1A2-48A7-A30B-706741F5C525}" sibTransId="{12A218DB-9893-4B4C-9C2F-0C7FA2452DCB}"/>
    <dgm:cxn modelId="{5FFB58F1-B1BF-4DB4-A31F-4292ECE47938}" type="presOf" srcId="{12A218DB-9893-4B4C-9C2F-0C7FA2452DCB}" destId="{967B20FE-E654-4FF1-8823-E8AB11010DC2}" srcOrd="0" destOrd="0" presId="urn:microsoft.com/office/officeart/2005/8/layout/radial6"/>
    <dgm:cxn modelId="{3801A3AB-B0AD-42E5-BC2A-C11A48BAEB0F}" srcId="{BCEE7114-2AB9-4FBD-B0C0-B5950079DCBF}" destId="{B537632D-3BDB-49D8-BC52-E81D7AFEB097}" srcOrd="3" destOrd="0" parTransId="{26C5AB9A-C889-42CA-AEE8-E7B858D87417}" sibTransId="{F0969F15-181D-4CD4-ACBB-332B4BF590C6}"/>
    <dgm:cxn modelId="{60A2C6C4-493D-40FC-BECF-038E46CE277C}" srcId="{F5082BDB-B340-49EB-8C68-D4BD51204B2F}" destId="{BCEE7114-2AB9-4FBD-B0C0-B5950079DCBF}" srcOrd="0" destOrd="0" parTransId="{46EAB40D-40A3-4A22-BEB2-E7F5B643481A}" sibTransId="{02D8ABC0-DDED-490E-A781-CD544F850C73}"/>
    <dgm:cxn modelId="{0DA1469A-718B-432C-9D3E-B659C26E2AFB}" srcId="{BCEE7114-2AB9-4FBD-B0C0-B5950079DCBF}" destId="{F540E3A6-02D1-426E-8FB0-6D74506BE510}" srcOrd="6" destOrd="0" parTransId="{55012FF8-C269-42A1-A8C0-DAC2AAA6F78F}" sibTransId="{C3F0DE6C-9792-4226-8AF4-3E8E09F78E93}"/>
    <dgm:cxn modelId="{873C1FDF-455A-45E5-A5CA-C4F226E9914C}" type="presParOf" srcId="{FF7D0DE7-BA89-4D97-8808-924D05247DAB}" destId="{4D3E485D-74BA-4480-B566-876EFF306935}" srcOrd="0" destOrd="0" presId="urn:microsoft.com/office/officeart/2005/8/layout/radial6"/>
    <dgm:cxn modelId="{0FC77E6E-1246-4DA6-91E3-2797FDBBD4F7}" type="presParOf" srcId="{FF7D0DE7-BA89-4D97-8808-924D05247DAB}" destId="{54C1E9A1-5CEB-4A9C-8B42-AAB04A6BD433}" srcOrd="1" destOrd="0" presId="urn:microsoft.com/office/officeart/2005/8/layout/radial6"/>
    <dgm:cxn modelId="{FD45F00D-6E6D-4F7E-8E5D-67CC554C79DF}" type="presParOf" srcId="{FF7D0DE7-BA89-4D97-8808-924D05247DAB}" destId="{D30599CE-123B-452A-8E3E-AA23B5DF0771}" srcOrd="2" destOrd="0" presId="urn:microsoft.com/office/officeart/2005/8/layout/radial6"/>
    <dgm:cxn modelId="{4A380212-33CD-477B-BEA8-B82A9E661C89}" type="presParOf" srcId="{FF7D0DE7-BA89-4D97-8808-924D05247DAB}" destId="{5203BAC4-55D1-4FA2-821A-A0374FB94467}" srcOrd="3" destOrd="0" presId="urn:microsoft.com/office/officeart/2005/8/layout/radial6"/>
    <dgm:cxn modelId="{8D4C4CB3-88B9-4273-88E5-21E472FB8C20}" type="presParOf" srcId="{FF7D0DE7-BA89-4D97-8808-924D05247DAB}" destId="{EA193D5A-01B9-4D12-9227-02E2BF3F8BB4}" srcOrd="4" destOrd="0" presId="urn:microsoft.com/office/officeart/2005/8/layout/radial6"/>
    <dgm:cxn modelId="{6DCACEA7-9660-4094-8455-B3FCE5264A6B}" type="presParOf" srcId="{FF7D0DE7-BA89-4D97-8808-924D05247DAB}" destId="{EA852A0E-7A61-4DBA-92B5-8882F672F343}" srcOrd="5" destOrd="0" presId="urn:microsoft.com/office/officeart/2005/8/layout/radial6"/>
    <dgm:cxn modelId="{FE093FF3-5BB6-4F40-94CF-AE3AE277BB76}" type="presParOf" srcId="{FF7D0DE7-BA89-4D97-8808-924D05247DAB}" destId="{894C8194-3387-4D5C-8E8F-4A49264637BC}" srcOrd="6" destOrd="0" presId="urn:microsoft.com/office/officeart/2005/8/layout/radial6"/>
    <dgm:cxn modelId="{646D9947-5CCC-4689-BE83-AA31B37BB48C}" type="presParOf" srcId="{FF7D0DE7-BA89-4D97-8808-924D05247DAB}" destId="{226BCE0D-92F8-4B53-A2C7-4FD1F938C091}" srcOrd="7" destOrd="0" presId="urn:microsoft.com/office/officeart/2005/8/layout/radial6"/>
    <dgm:cxn modelId="{F88F1A08-C602-4D4E-9485-0A78C5E2B652}" type="presParOf" srcId="{FF7D0DE7-BA89-4D97-8808-924D05247DAB}" destId="{02924646-4EFC-431D-B074-8169AE4AEDE8}" srcOrd="8" destOrd="0" presId="urn:microsoft.com/office/officeart/2005/8/layout/radial6"/>
    <dgm:cxn modelId="{FECD9979-6A4B-4948-BEAD-2F51D5313773}" type="presParOf" srcId="{FF7D0DE7-BA89-4D97-8808-924D05247DAB}" destId="{9A8E709A-6B0B-4E58-A9D9-E43FCE8DA32F}" srcOrd="9" destOrd="0" presId="urn:microsoft.com/office/officeart/2005/8/layout/radial6"/>
    <dgm:cxn modelId="{9EB04076-A414-443B-BEEB-619779306243}" type="presParOf" srcId="{FF7D0DE7-BA89-4D97-8808-924D05247DAB}" destId="{2992CCAF-A053-4003-B782-213D62622798}" srcOrd="10" destOrd="0" presId="urn:microsoft.com/office/officeart/2005/8/layout/radial6"/>
    <dgm:cxn modelId="{6CB02BF2-7314-4C53-A1C1-A39C3E8A883D}" type="presParOf" srcId="{FF7D0DE7-BA89-4D97-8808-924D05247DAB}" destId="{EA7C68F7-DA5D-4050-9608-14EEA68A0CDE}" srcOrd="11" destOrd="0" presId="urn:microsoft.com/office/officeart/2005/8/layout/radial6"/>
    <dgm:cxn modelId="{30A992DF-76D7-407D-B6C7-0D08D5DBC01A}" type="presParOf" srcId="{FF7D0DE7-BA89-4D97-8808-924D05247DAB}" destId="{E11E85A5-6854-4809-BB8B-7B397AF0EBBA}" srcOrd="12" destOrd="0" presId="urn:microsoft.com/office/officeart/2005/8/layout/radial6"/>
    <dgm:cxn modelId="{564C4E53-17D0-495E-BBD6-6FBCBE417119}" type="presParOf" srcId="{FF7D0DE7-BA89-4D97-8808-924D05247DAB}" destId="{705E88CE-8AFC-437E-BFF3-CE5D53A03317}" srcOrd="13" destOrd="0" presId="urn:microsoft.com/office/officeart/2005/8/layout/radial6"/>
    <dgm:cxn modelId="{70FBDAEA-A15E-47CF-9FC4-084B6D44E48D}" type="presParOf" srcId="{FF7D0DE7-BA89-4D97-8808-924D05247DAB}" destId="{74056F53-3144-4AE6-A230-7C68B845414F}" srcOrd="14" destOrd="0" presId="urn:microsoft.com/office/officeart/2005/8/layout/radial6"/>
    <dgm:cxn modelId="{0AAA8E74-121D-4F47-94F8-160BB803E91E}" type="presParOf" srcId="{FF7D0DE7-BA89-4D97-8808-924D05247DAB}" destId="{967B20FE-E654-4FF1-8823-E8AB11010DC2}" srcOrd="15" destOrd="0" presId="urn:microsoft.com/office/officeart/2005/8/layout/radial6"/>
    <dgm:cxn modelId="{F0EE0914-E2CA-4EBC-BA65-285AEC2443C9}" type="presParOf" srcId="{FF7D0DE7-BA89-4D97-8808-924D05247DAB}" destId="{B6629411-1D80-4C83-8940-AFA7D5F43FBB}" srcOrd="16" destOrd="0" presId="urn:microsoft.com/office/officeart/2005/8/layout/radial6"/>
    <dgm:cxn modelId="{4BF5358C-139D-4819-AA83-E5FD710BC511}" type="presParOf" srcId="{FF7D0DE7-BA89-4D97-8808-924D05247DAB}" destId="{3D2DA45D-2ED6-4377-8DEA-2BB09C0EF51E}" srcOrd="17" destOrd="0" presId="urn:microsoft.com/office/officeart/2005/8/layout/radial6"/>
    <dgm:cxn modelId="{71BBEC38-A850-4B61-A72A-F2BCADFAC628}" type="presParOf" srcId="{FF7D0DE7-BA89-4D97-8808-924D05247DAB}" destId="{130778EE-28B4-4A91-965A-698850B2D0FC}" srcOrd="18" destOrd="0" presId="urn:microsoft.com/office/officeart/2005/8/layout/radial6"/>
    <dgm:cxn modelId="{E786482A-3C64-4949-859A-8EC672E07B90}" type="presParOf" srcId="{FF7D0DE7-BA89-4D97-8808-924D05247DAB}" destId="{BA569E0F-A0EB-4FA6-9C9F-2CA148637AAD}" srcOrd="19" destOrd="0" presId="urn:microsoft.com/office/officeart/2005/8/layout/radial6"/>
    <dgm:cxn modelId="{A1DED262-670D-4B61-B0AF-5A5F60B22047}" type="presParOf" srcId="{FF7D0DE7-BA89-4D97-8808-924D05247DAB}" destId="{37C0D539-5EDA-4D43-B04A-27952AC87BB9}" srcOrd="20" destOrd="0" presId="urn:microsoft.com/office/officeart/2005/8/layout/radial6"/>
    <dgm:cxn modelId="{C1A83814-4720-4C78-AF77-E08F059C497B}" type="presParOf" srcId="{FF7D0DE7-BA89-4D97-8808-924D05247DAB}" destId="{58907E85-D730-40E2-A49F-A401626568EA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D9FC-1355-4FDA-9474-FF96B060E0AA}" type="datetimeFigureOut">
              <a:rPr lang="zh-CN" altLang="en-US" smtClean="0"/>
              <a:t>2014/11/30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C9B8-153D-4C4C-8948-6A558ED1C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2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3842907C-D0AA-4C58-9F94-58B40AD65B29}" type="datetimeFigureOut">
              <a:rPr lang="zh-CN" altLang="en-US"/>
              <a:pPr/>
              <a:t>2014/11/30</a:t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801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837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2512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9010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641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096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6643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55621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4921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81499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00852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5452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65917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3499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44300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6006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8486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2628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2496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29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4983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30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917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83280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32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2921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24696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33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56333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34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8388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35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7456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001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670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816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5560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420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  <a:pPr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2119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5400" y="98072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3C79-1C97-4B32-B2AE-1A69C169643E}" type="datetime2">
              <a:rPr lang="zh-CN" altLang="en-US" smtClean="0"/>
              <a:pPr/>
              <a:t>2014年11月30日</a:t>
            </a:fld>
            <a:endParaRPr 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mtClean="0"/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2014年11月30日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36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2014年11月30日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99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EF5B-F2CC-4EC5-8F1F-29A8BF9EFFA9}" type="datetime2">
              <a:rPr lang="zh-CN" altLang="en-US" smtClean="0"/>
              <a:pPr/>
              <a:t>2014年11月30日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1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zh-CN" altLang="en-US" smtClean="0"/>
              <a:pPr/>
              <a:t>2014年11月30日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3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zh-CN" altLang="en-US" smtClean="0"/>
              <a:pPr/>
              <a:t>2014年11月30日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D10E14BF-C004-4398-9186-5EE680724D95}" type="datetime2">
              <a:rPr lang="zh-CN" altLang="en-US" smtClean="0"/>
              <a:pPr algn="ctr"/>
              <a:t>2014年11月30日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zh-CN" altLang="en-US" smtClean="0"/>
              <a:pPr/>
              <a:t>2014年11月30日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zh-CN" altLang="en-US" smtClean="0"/>
              <a:pPr/>
              <a:t>2014年11月30日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9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691-4882-40A8-AF62-8CF6A18D40B2}" type="datetime2">
              <a:rPr lang="zh-CN" altLang="en-US" smtClean="0"/>
              <a:pPr/>
              <a:t>2014年11月30日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6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776A-4DEC-47EE-8A49-2C150ECB5465}" type="datetime2">
              <a:rPr lang="zh-CN" altLang="en-US" smtClean="0"/>
              <a:pPr/>
              <a:t>2014年11月30日</a:t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  <a:pPr/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2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10E14BF-C004-4398-9186-5EE680724D95}" type="datetime2">
              <a:rPr lang="zh-CN" altLang="en-US" smtClean="0"/>
              <a:pPr algn="ctr"/>
              <a:t>2014年11月30日</a:t>
            </a:fld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2C34-3E5E-4BA5-AF54-F1601B144FB0}" type="slidenum">
              <a:rPr lang="en-US" altLang="zh-CN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zh-CN" altLang="en-US" sz="1000" b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169863"/>
            <a:ext cx="1872208" cy="5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7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sz="7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847528" y="4293096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pPr algn="r"/>
            <a:endParaRPr lang="en-US" altLang="zh-CN" sz="2400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宋登高，</a:t>
            </a:r>
            <a:r>
              <a:rPr lang="en-US" altLang="zh-CN" dirty="0" smtClean="0">
                <a:solidFill>
                  <a:schemeClr val="tx1"/>
                </a:solidFill>
              </a:rPr>
              <a:t>2014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064896" cy="72573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命令行下操作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1092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客户端：</a:t>
            </a:r>
            <a:r>
              <a:rPr lang="en-US" altLang="zh-CN" sz="2800" dirty="0" smtClean="0">
                <a:solidFill>
                  <a:srgbClr val="FF0000"/>
                </a:solidFill>
              </a:rPr>
              <a:t>mongo </a:t>
            </a:r>
            <a:r>
              <a:rPr lang="en-US" altLang="zh-CN" sz="2800" dirty="0"/>
              <a:t>  </a:t>
            </a:r>
            <a:r>
              <a:rPr lang="en-US" altLang="zh-CN" sz="2800" dirty="0" smtClean="0"/>
              <a:t>192.169.0.5:9999/foo </a:t>
            </a:r>
            <a:r>
              <a:rPr lang="en-US" altLang="zh-CN" sz="2800" dirty="0" smtClean="0">
                <a:solidFill>
                  <a:srgbClr val="0070C0"/>
                </a:solidFill>
              </a:rPr>
              <a:t>–u</a:t>
            </a:r>
            <a:r>
              <a:rPr lang="en-US" altLang="zh-CN" sz="2800" dirty="0" smtClean="0"/>
              <a:t> root </a:t>
            </a:r>
            <a:r>
              <a:rPr lang="en-US" altLang="zh-CN" sz="2800" dirty="0" smtClean="0">
                <a:solidFill>
                  <a:srgbClr val="0070C0"/>
                </a:solidFill>
              </a:rPr>
              <a:t>–p</a:t>
            </a:r>
            <a:r>
              <a:rPr lang="en-US" altLang="zh-CN" sz="2800" dirty="0" smtClean="0"/>
              <a:t> 123456 </a:t>
            </a:r>
            <a:endParaRPr lang="zh-CN" altLang="en-US" sz="2800" dirty="0">
              <a:solidFill>
                <a:srgbClr val="660033"/>
              </a:solidFill>
            </a:endParaRPr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>
          <a:xfrm>
            <a:off x="983432" y="2132856"/>
            <a:ext cx="10265522" cy="4536504"/>
          </a:xfrm>
        </p:spPr>
        <p:txBody>
          <a:bodyPr>
            <a:normAutofit fontScale="62500" lnSpcReduction="20000"/>
          </a:bodyPr>
          <a:lstStyle/>
          <a:p>
            <a:pPr marL="910350" indent="-742950"/>
            <a:r>
              <a:rPr lang="en-US" altLang="zh-CN" sz="4000" dirty="0" err="1"/>
              <a:t>db.users.insert</a:t>
            </a:r>
            <a:r>
              <a:rPr lang="en-US" altLang="zh-CN" sz="4000" dirty="0" smtClean="0"/>
              <a:t>(</a:t>
            </a:r>
            <a:r>
              <a:rPr lang="en-US" altLang="zh-CN" sz="4000" dirty="0" smtClean="0">
                <a:solidFill>
                  <a:srgbClr val="0070C0"/>
                </a:solidFill>
              </a:rPr>
              <a:t> {"</a:t>
            </a:r>
            <a:r>
              <a:rPr lang="en-US" altLang="zh-CN" sz="4000" dirty="0">
                <a:solidFill>
                  <a:srgbClr val="0070C0"/>
                </a:solidFill>
              </a:rPr>
              <a:t>name":"andy","age":51</a:t>
            </a:r>
            <a:r>
              <a:rPr lang="en-US" altLang="zh-CN" sz="4000" dirty="0" smtClean="0">
                <a:solidFill>
                  <a:srgbClr val="0070C0"/>
                </a:solidFill>
              </a:rPr>
              <a:t>} </a:t>
            </a:r>
            <a:r>
              <a:rPr lang="en-US" altLang="zh-CN" sz="4000" dirty="0" smtClean="0"/>
              <a:t>) </a:t>
            </a:r>
            <a:endParaRPr lang="en-US" altLang="zh-CN" sz="4000" dirty="0"/>
          </a:p>
          <a:p>
            <a:pPr marL="910350" indent="-742950"/>
            <a:r>
              <a:rPr lang="en-US" altLang="zh-CN" sz="4000" dirty="0">
                <a:solidFill>
                  <a:schemeClr val="accent2"/>
                </a:solidFill>
              </a:rPr>
              <a:t>insert into users(`</a:t>
            </a:r>
            <a:r>
              <a:rPr lang="en-US" altLang="zh-CN" sz="4000" dirty="0" err="1">
                <a:solidFill>
                  <a:schemeClr val="accent2"/>
                </a:solidFill>
              </a:rPr>
              <a:t>name`,`age</a:t>
            </a:r>
            <a:r>
              <a:rPr lang="en-US" altLang="zh-CN" sz="4000" dirty="0">
                <a:solidFill>
                  <a:schemeClr val="accent2"/>
                </a:solidFill>
              </a:rPr>
              <a:t>`) values </a:t>
            </a:r>
            <a:r>
              <a:rPr lang="en-US" altLang="zh-CN" sz="4000" dirty="0" smtClean="0">
                <a:solidFill>
                  <a:schemeClr val="accent2"/>
                </a:solidFill>
              </a:rPr>
              <a:t>(</a:t>
            </a:r>
            <a:r>
              <a:rPr lang="en-US" altLang="zh-CN" sz="4000" dirty="0">
                <a:solidFill>
                  <a:schemeClr val="accent2"/>
                </a:solidFill>
              </a:rPr>
              <a:t>"</a:t>
            </a:r>
            <a:r>
              <a:rPr lang="en-US" altLang="zh-CN" sz="4000" dirty="0" smtClean="0">
                <a:solidFill>
                  <a:schemeClr val="accent2"/>
                </a:solidFill>
              </a:rPr>
              <a:t>andy</a:t>
            </a:r>
            <a:r>
              <a:rPr lang="en-US" altLang="zh-CN" sz="4000" dirty="0">
                <a:solidFill>
                  <a:schemeClr val="accent2"/>
                </a:solidFill>
              </a:rPr>
              <a:t>"</a:t>
            </a:r>
            <a:r>
              <a:rPr lang="en-US" altLang="zh-CN" sz="4000" dirty="0" smtClean="0">
                <a:solidFill>
                  <a:schemeClr val="accent2"/>
                </a:solidFill>
              </a:rPr>
              <a:t>,</a:t>
            </a:r>
            <a:r>
              <a:rPr lang="en-US" altLang="zh-CN" sz="4000" dirty="0">
                <a:solidFill>
                  <a:schemeClr val="accent2"/>
                </a:solidFill>
              </a:rPr>
              <a:t>51);</a:t>
            </a:r>
          </a:p>
          <a:p>
            <a:pPr marL="910350" indent="-742950"/>
            <a:endParaRPr lang="en-US" altLang="zh-CN" sz="4000" dirty="0"/>
          </a:p>
          <a:p>
            <a:pPr marL="910350" indent="-742950"/>
            <a:r>
              <a:rPr lang="en-US" altLang="zh-CN" sz="4000" dirty="0" err="1"/>
              <a:t>db.users.find</a:t>
            </a:r>
            <a:r>
              <a:rPr lang="en-US" altLang="zh-CN" sz="4000" dirty="0"/>
              <a:t>(); </a:t>
            </a:r>
          </a:p>
          <a:p>
            <a:pPr marL="910350" indent="-742950"/>
            <a:r>
              <a:rPr lang="en-US" altLang="zh-CN" sz="4000" dirty="0">
                <a:solidFill>
                  <a:schemeClr val="accent2"/>
                </a:solidFill>
              </a:rPr>
              <a:t>select * from users;</a:t>
            </a:r>
          </a:p>
          <a:p>
            <a:pPr marL="910350" indent="-742950"/>
            <a:endParaRPr lang="en-US" altLang="zh-CN" sz="4000" dirty="0"/>
          </a:p>
          <a:p>
            <a:pPr marL="910350" indent="-742950"/>
            <a:r>
              <a:rPr lang="en-US" altLang="zh-CN" sz="4000" dirty="0" err="1"/>
              <a:t>db.users.remove</a:t>
            </a:r>
            <a:r>
              <a:rPr lang="en-US" altLang="zh-CN" sz="4000" dirty="0" smtClean="0"/>
              <a:t>( </a:t>
            </a:r>
            <a:r>
              <a:rPr lang="en-US" altLang="zh-CN" sz="4000" dirty="0" smtClean="0">
                <a:solidFill>
                  <a:srgbClr val="0070C0"/>
                </a:solidFill>
              </a:rPr>
              <a:t>{"name</a:t>
            </a:r>
            <a:r>
              <a:rPr lang="en-US" altLang="zh-CN" sz="4000" dirty="0">
                <a:solidFill>
                  <a:srgbClr val="0070C0"/>
                </a:solidFill>
              </a:rPr>
              <a:t>"</a:t>
            </a:r>
            <a:r>
              <a:rPr lang="en-US" altLang="zh-CN" sz="4000" dirty="0" smtClean="0">
                <a:solidFill>
                  <a:srgbClr val="0070C0"/>
                </a:solidFill>
              </a:rPr>
              <a:t> : "</a:t>
            </a:r>
            <a:r>
              <a:rPr lang="en-US" altLang="zh-CN" sz="4000" dirty="0" err="1" smtClean="0">
                <a:solidFill>
                  <a:srgbClr val="0070C0"/>
                </a:solidFill>
              </a:rPr>
              <a:t>andy</a:t>
            </a:r>
            <a:r>
              <a:rPr lang="en-US" altLang="zh-CN" sz="4000" dirty="0" smtClean="0">
                <a:solidFill>
                  <a:srgbClr val="0070C0"/>
                </a:solidFill>
              </a:rPr>
              <a:t>"} </a:t>
            </a:r>
            <a:r>
              <a:rPr lang="en-US" altLang="zh-CN" sz="4000" dirty="0" smtClean="0"/>
              <a:t>); </a:t>
            </a:r>
            <a:endParaRPr lang="en-US" altLang="zh-CN" sz="4000" dirty="0"/>
          </a:p>
          <a:p>
            <a:pPr marL="910350" indent="-742950"/>
            <a:r>
              <a:rPr lang="en-US" altLang="zh-CN" sz="4000" dirty="0">
                <a:solidFill>
                  <a:schemeClr val="accent2"/>
                </a:solidFill>
              </a:rPr>
              <a:t>delete from users where `name</a:t>
            </a:r>
            <a:r>
              <a:rPr lang="en-US" altLang="zh-CN" sz="4000" dirty="0" smtClean="0">
                <a:solidFill>
                  <a:schemeClr val="accent2"/>
                </a:solidFill>
              </a:rPr>
              <a:t>`=</a:t>
            </a:r>
            <a:r>
              <a:rPr lang="en-US" altLang="zh-CN" sz="4000" dirty="0">
                <a:solidFill>
                  <a:schemeClr val="accent2"/>
                </a:solidFill>
              </a:rPr>
              <a:t>"</a:t>
            </a:r>
            <a:r>
              <a:rPr lang="en-US" altLang="zh-CN" sz="4000" dirty="0" err="1" smtClean="0">
                <a:solidFill>
                  <a:schemeClr val="accent2"/>
                </a:solidFill>
              </a:rPr>
              <a:t>andy</a:t>
            </a:r>
            <a:r>
              <a:rPr lang="en-US" altLang="zh-CN" sz="4000" dirty="0">
                <a:solidFill>
                  <a:schemeClr val="accent2"/>
                </a:solidFill>
              </a:rPr>
              <a:t>"</a:t>
            </a:r>
            <a:r>
              <a:rPr lang="en-US" altLang="zh-CN" sz="4000" dirty="0" smtClean="0">
                <a:solidFill>
                  <a:schemeClr val="accent2"/>
                </a:solidFill>
              </a:rPr>
              <a:t>;</a:t>
            </a:r>
            <a:endParaRPr lang="en-US" altLang="zh-CN" sz="4000" dirty="0">
              <a:solidFill>
                <a:schemeClr val="accent2"/>
              </a:solidFill>
            </a:endParaRPr>
          </a:p>
          <a:p>
            <a:pPr marL="910350" indent="-742950"/>
            <a:endParaRPr lang="en-US" altLang="zh-CN" sz="4000" dirty="0"/>
          </a:p>
          <a:p>
            <a:pPr marL="910350" indent="-742950"/>
            <a:r>
              <a:rPr lang="en-US" altLang="zh-CN" sz="4000" dirty="0" err="1"/>
              <a:t>db.users.update</a:t>
            </a:r>
            <a:r>
              <a:rPr lang="en-US" altLang="zh-CN" sz="4000" dirty="0" smtClean="0"/>
              <a:t>( </a:t>
            </a:r>
            <a:r>
              <a:rPr lang="en-US" altLang="zh-CN" sz="4000" dirty="0" smtClean="0">
                <a:solidFill>
                  <a:srgbClr val="0070C0"/>
                </a:solidFill>
              </a:rPr>
              <a:t>{</a:t>
            </a:r>
            <a:r>
              <a:rPr lang="en-US" altLang="zh-CN" sz="4000" dirty="0">
                <a:solidFill>
                  <a:srgbClr val="0070C0"/>
                </a:solidFill>
              </a:rPr>
              <a:t>name:"</a:t>
            </a:r>
            <a:r>
              <a:rPr lang="en-US" altLang="zh-CN" sz="4000" dirty="0" err="1">
                <a:solidFill>
                  <a:srgbClr val="0070C0"/>
                </a:solidFill>
              </a:rPr>
              <a:t>andy</a:t>
            </a:r>
            <a:r>
              <a:rPr lang="en-US" altLang="zh-CN" sz="4000" dirty="0" smtClean="0">
                <a:solidFill>
                  <a:srgbClr val="0070C0"/>
                </a:solidFill>
              </a:rPr>
              <a:t>"}, { $</a:t>
            </a:r>
            <a:r>
              <a:rPr lang="en-US" altLang="zh-CN" sz="4000" dirty="0">
                <a:solidFill>
                  <a:srgbClr val="0070C0"/>
                </a:solidFill>
              </a:rPr>
              <a:t>set:{age:55</a:t>
            </a:r>
            <a:r>
              <a:rPr lang="en-US" altLang="zh-CN" sz="4000" dirty="0" smtClean="0">
                <a:solidFill>
                  <a:srgbClr val="0070C0"/>
                </a:solidFill>
              </a:rPr>
              <a:t>} } </a:t>
            </a:r>
            <a:r>
              <a:rPr lang="en-US" altLang="zh-CN" sz="4000" dirty="0" smtClean="0"/>
              <a:t>)</a:t>
            </a:r>
            <a:endParaRPr lang="en-US" altLang="zh-CN" sz="4000" dirty="0"/>
          </a:p>
          <a:p>
            <a:pPr marL="910350" indent="-742950"/>
            <a:r>
              <a:rPr lang="en-US" altLang="zh-CN" sz="4000" dirty="0">
                <a:solidFill>
                  <a:schemeClr val="accent2"/>
                </a:solidFill>
              </a:rPr>
              <a:t>update users set `age`=55   where `name</a:t>
            </a:r>
            <a:r>
              <a:rPr lang="en-US" altLang="zh-CN" sz="4000" dirty="0" smtClean="0">
                <a:solidFill>
                  <a:schemeClr val="accent2"/>
                </a:solidFill>
              </a:rPr>
              <a:t>`=</a:t>
            </a:r>
            <a:r>
              <a:rPr lang="en-US" altLang="zh-CN" sz="4000" dirty="0">
                <a:solidFill>
                  <a:schemeClr val="accent2"/>
                </a:solidFill>
              </a:rPr>
              <a:t>"</a:t>
            </a:r>
            <a:r>
              <a:rPr lang="en-US" altLang="zh-CN" sz="4000" dirty="0" err="1" smtClean="0">
                <a:solidFill>
                  <a:schemeClr val="accent2"/>
                </a:solidFill>
              </a:rPr>
              <a:t>andy</a:t>
            </a:r>
            <a:r>
              <a:rPr lang="en-US" altLang="zh-CN" sz="4000" dirty="0">
                <a:solidFill>
                  <a:schemeClr val="accent2"/>
                </a:solidFill>
              </a:rPr>
              <a:t>"</a:t>
            </a:r>
            <a:r>
              <a:rPr lang="en-US" altLang="zh-CN" sz="4000" dirty="0" smtClean="0">
                <a:solidFill>
                  <a:schemeClr val="accent2"/>
                </a:solidFill>
              </a:rPr>
              <a:t>;</a:t>
            </a:r>
            <a:r>
              <a:rPr lang="zh-CN" altLang="en-US" sz="4000" dirty="0">
                <a:solidFill>
                  <a:schemeClr val="accent2"/>
                </a:solidFill>
              </a:rPr>
              <a:t>	</a:t>
            </a:r>
            <a:endParaRPr lang="en-US" altLang="zh-CN" sz="4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064896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的神器“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MongoVUE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83718"/>
              </p:ext>
            </p:extLst>
          </p:nvPr>
        </p:nvGraphicFramePr>
        <p:xfrm>
          <a:off x="335360" y="859678"/>
          <a:ext cx="11665296" cy="591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Image" r:id="rId4" imgW="13012920" imgH="6591960" progId="Photoshop.Image.12">
                  <p:embed/>
                </p:oleObj>
              </mc:Choice>
              <mc:Fallback>
                <p:oleObj name="Image" r:id="rId4" imgW="13012920" imgH="65919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360" y="859678"/>
                        <a:ext cx="11665296" cy="591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5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7992888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PHP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196751"/>
            <a:ext cx="9073008" cy="54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9073008" cy="981868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操作符 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263352" y="1700808"/>
            <a:ext cx="11521280" cy="4464496"/>
          </a:xfrm>
        </p:spPr>
        <p:txBody>
          <a:bodyPr>
            <a:normAutofit fontScale="92500"/>
          </a:bodyPr>
          <a:lstStyle/>
          <a:p>
            <a:pPr marL="910350" indent="-742950"/>
            <a:r>
              <a:rPr lang="en-US" altLang="zh-CN" sz="3000"/>
              <a:t>db.collection.find(</a:t>
            </a:r>
            <a:r>
              <a:rPr lang="en-US" altLang="zh-CN" sz="3000">
                <a:solidFill>
                  <a:srgbClr val="0070C0"/>
                </a:solidFill>
              </a:rPr>
              <a:t>{ "field" : { </a:t>
            </a:r>
            <a:r>
              <a:rPr lang="en-US" altLang="zh-CN" sz="3000">
                <a:solidFill>
                  <a:srgbClr val="FF0000"/>
                </a:solidFill>
              </a:rPr>
              <a:t>$gt</a:t>
            </a:r>
            <a:r>
              <a:rPr lang="en-US" altLang="zh-CN" sz="3000">
                <a:solidFill>
                  <a:srgbClr val="0070C0"/>
                </a:solidFill>
              </a:rPr>
              <a:t>: value } } </a:t>
            </a:r>
            <a:r>
              <a:rPr lang="en-US" altLang="zh-CN" sz="3000"/>
              <a:t>); // </a:t>
            </a:r>
            <a:r>
              <a:rPr lang="en-US" altLang="zh-CN" sz="3000" smtClean="0"/>
              <a:t>field </a:t>
            </a:r>
            <a:r>
              <a:rPr lang="en-US" altLang="zh-CN" sz="3000"/>
              <a:t>&gt; value </a:t>
            </a:r>
          </a:p>
          <a:p>
            <a:pPr marL="910350" indent="-742950"/>
            <a:r>
              <a:rPr lang="en-US" altLang="zh-CN" sz="3000"/>
              <a:t>db.collection.find(</a:t>
            </a:r>
            <a:r>
              <a:rPr lang="en-US" altLang="zh-CN" sz="3000">
                <a:solidFill>
                  <a:srgbClr val="0070C0"/>
                </a:solidFill>
              </a:rPr>
              <a:t>{ "field" : { </a:t>
            </a:r>
            <a:r>
              <a:rPr lang="en-US" altLang="zh-CN" sz="3000">
                <a:solidFill>
                  <a:srgbClr val="FF0000"/>
                </a:solidFill>
              </a:rPr>
              <a:t>$lt</a:t>
            </a:r>
            <a:r>
              <a:rPr lang="en-US" altLang="zh-CN" sz="3000">
                <a:solidFill>
                  <a:srgbClr val="0070C0"/>
                </a:solidFill>
              </a:rPr>
              <a:t>: value } } </a:t>
            </a:r>
            <a:r>
              <a:rPr lang="en-US" altLang="zh-CN" sz="3000"/>
              <a:t>); // </a:t>
            </a:r>
            <a:r>
              <a:rPr lang="en-US" altLang="zh-CN" sz="3000" smtClean="0"/>
              <a:t> field </a:t>
            </a:r>
            <a:r>
              <a:rPr lang="en-US" altLang="zh-CN" sz="3000"/>
              <a:t>&lt; value </a:t>
            </a:r>
          </a:p>
          <a:p>
            <a:pPr marL="910350" indent="-742950"/>
            <a:r>
              <a:rPr lang="en-US" altLang="zh-CN" sz="3000"/>
              <a:t>db.collection.find(</a:t>
            </a:r>
            <a:r>
              <a:rPr lang="en-US" altLang="zh-CN" sz="3000">
                <a:solidFill>
                  <a:srgbClr val="0070C0"/>
                </a:solidFill>
              </a:rPr>
              <a:t>{ "field" : { </a:t>
            </a:r>
            <a:r>
              <a:rPr lang="en-US" altLang="zh-CN" sz="3000">
                <a:solidFill>
                  <a:srgbClr val="FF0000"/>
                </a:solidFill>
              </a:rPr>
              <a:t>$gte</a:t>
            </a:r>
            <a:r>
              <a:rPr lang="en-US" altLang="zh-CN" sz="3000">
                <a:solidFill>
                  <a:srgbClr val="0070C0"/>
                </a:solidFill>
              </a:rPr>
              <a:t>: value } } </a:t>
            </a:r>
            <a:r>
              <a:rPr lang="en-US" altLang="zh-CN" sz="3000"/>
              <a:t>); // </a:t>
            </a:r>
            <a:r>
              <a:rPr lang="en-US" altLang="zh-CN" sz="3000" smtClean="0"/>
              <a:t>field </a:t>
            </a:r>
            <a:r>
              <a:rPr lang="en-US" altLang="zh-CN" sz="3000"/>
              <a:t>&gt;= value </a:t>
            </a:r>
          </a:p>
          <a:p>
            <a:pPr marL="910350" indent="-742950"/>
            <a:r>
              <a:rPr lang="en-US" altLang="zh-CN" sz="3000"/>
              <a:t>db.collection.find(</a:t>
            </a:r>
            <a:r>
              <a:rPr lang="en-US" altLang="zh-CN" sz="3000">
                <a:solidFill>
                  <a:srgbClr val="0070C0"/>
                </a:solidFill>
              </a:rPr>
              <a:t>{ "field" : { </a:t>
            </a:r>
            <a:r>
              <a:rPr lang="en-US" altLang="zh-CN" sz="3000">
                <a:solidFill>
                  <a:srgbClr val="FF0000"/>
                </a:solidFill>
              </a:rPr>
              <a:t>$lte</a:t>
            </a:r>
            <a:r>
              <a:rPr lang="en-US" altLang="zh-CN" sz="3000">
                <a:solidFill>
                  <a:srgbClr val="0070C0"/>
                </a:solidFill>
              </a:rPr>
              <a:t>: value } } </a:t>
            </a:r>
            <a:r>
              <a:rPr lang="en-US" altLang="zh-CN" sz="3000"/>
              <a:t>); // </a:t>
            </a:r>
            <a:r>
              <a:rPr lang="en-US" altLang="zh-CN" sz="3000" smtClean="0"/>
              <a:t> field </a:t>
            </a:r>
            <a:r>
              <a:rPr lang="en-US" altLang="zh-CN" sz="3000"/>
              <a:t>&lt;= value </a:t>
            </a:r>
          </a:p>
          <a:p>
            <a:pPr marL="167400" indent="0">
              <a:buNone/>
            </a:pPr>
            <a:endParaRPr lang="en-US" altLang="zh-CN" sz="3000"/>
          </a:p>
          <a:p>
            <a:pPr marL="910350" indent="-742950"/>
            <a:r>
              <a:rPr lang="zh-CN" altLang="en-US" sz="3000"/>
              <a:t>如果要同时满足多个条件，可以这样做 </a:t>
            </a:r>
          </a:p>
          <a:p>
            <a:pPr marL="910350" indent="-742950"/>
            <a:r>
              <a:rPr lang="en-US" altLang="zh-CN" sz="3000"/>
              <a:t>db.collection.find</a:t>
            </a:r>
            <a:r>
              <a:rPr lang="en-US" altLang="zh-CN" sz="3000">
                <a:solidFill>
                  <a:srgbClr val="0070C0"/>
                </a:solidFill>
              </a:rPr>
              <a:t>({ "field" : { </a:t>
            </a:r>
            <a:r>
              <a:rPr lang="en-US" altLang="zh-CN" sz="3000">
                <a:solidFill>
                  <a:srgbClr val="FF0000"/>
                </a:solidFill>
              </a:rPr>
              <a:t>$gt</a:t>
            </a:r>
            <a:r>
              <a:rPr lang="en-US" altLang="zh-CN" sz="3000">
                <a:solidFill>
                  <a:srgbClr val="0070C0"/>
                </a:solidFill>
              </a:rPr>
              <a:t>: value1, </a:t>
            </a:r>
            <a:r>
              <a:rPr lang="en-US" altLang="zh-CN" sz="3000">
                <a:solidFill>
                  <a:srgbClr val="FF0000"/>
                </a:solidFill>
              </a:rPr>
              <a:t>$lt</a:t>
            </a:r>
            <a:r>
              <a:rPr lang="en-US" altLang="zh-CN" sz="3000">
                <a:solidFill>
                  <a:srgbClr val="0070C0"/>
                </a:solidFill>
              </a:rPr>
              <a:t>: value2 } } </a:t>
            </a:r>
            <a:r>
              <a:rPr lang="en-US" altLang="zh-CN" sz="3000"/>
              <a:t>); </a:t>
            </a:r>
            <a:r>
              <a:rPr lang="zh-CN" altLang="en-US" sz="3000"/>
              <a:t>	</a:t>
            </a:r>
            <a:endParaRPr lang="en-US" altLang="zh-CN" sz="3000" smtClean="0"/>
          </a:p>
        </p:txBody>
      </p:sp>
    </p:spTree>
    <p:extLst>
      <p:ext uri="{BB962C8B-B14F-4D97-AF65-F5344CB8AC3E}">
        <p14:creationId xmlns:p14="http://schemas.microsoft.com/office/powerpoint/2010/main" val="342987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9073008" cy="981868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-$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all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匹配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263352" y="1700808"/>
            <a:ext cx="11521280" cy="4464496"/>
          </a:xfrm>
        </p:spPr>
        <p:txBody>
          <a:bodyPr>
            <a:normAutofit/>
          </a:bodyPr>
          <a:lstStyle/>
          <a:p>
            <a:pPr marL="167400" indent="0">
              <a:buNone/>
            </a:pPr>
            <a:r>
              <a:rPr lang="zh-CN" altLang="en-US" sz="3000"/>
              <a:t>这个操作符跟 </a:t>
            </a:r>
            <a:r>
              <a:rPr lang="en-US" altLang="zh-CN" sz="3000"/>
              <a:t>SQL </a:t>
            </a:r>
            <a:r>
              <a:rPr lang="zh-CN" altLang="en-US" sz="3000"/>
              <a:t>语法的 </a:t>
            </a:r>
            <a:r>
              <a:rPr lang="en-US" altLang="zh-CN" sz="3000"/>
              <a:t>in </a:t>
            </a:r>
            <a:r>
              <a:rPr lang="zh-CN" altLang="en-US" sz="3000"/>
              <a:t>类似，但不同的是</a:t>
            </a:r>
            <a:r>
              <a:rPr lang="en-US" altLang="zh-CN" sz="3000"/>
              <a:t>, in </a:t>
            </a:r>
            <a:r>
              <a:rPr lang="zh-CN" altLang="en-US" sz="3000"/>
              <a:t>只需满足</a:t>
            </a:r>
            <a:r>
              <a:rPr lang="en-US" altLang="zh-CN" sz="3000"/>
              <a:t>( )</a:t>
            </a:r>
            <a:r>
              <a:rPr lang="zh-CN" altLang="en-US" sz="3000"/>
              <a:t>内的某一个值即可</a:t>
            </a:r>
            <a:r>
              <a:rPr lang="en-US" altLang="zh-CN" sz="3000"/>
              <a:t>, </a:t>
            </a:r>
            <a:r>
              <a:rPr lang="zh-CN" altLang="en-US" sz="3000"/>
              <a:t>而</a:t>
            </a:r>
            <a:r>
              <a:rPr lang="en-US" altLang="zh-CN" sz="3000"/>
              <a:t>$all </a:t>
            </a:r>
            <a:r>
              <a:rPr lang="zh-CN" altLang="en-US" sz="3000" smtClean="0"/>
              <a:t>必须</a:t>
            </a:r>
            <a:r>
              <a:rPr lang="zh-CN" altLang="en-US" sz="3000"/>
              <a:t>满足</a:t>
            </a:r>
            <a:r>
              <a:rPr lang="en-US" altLang="zh-CN" sz="3000"/>
              <a:t>[ ]</a:t>
            </a:r>
            <a:r>
              <a:rPr lang="zh-CN" altLang="en-US" sz="3000"/>
              <a:t>内的所有值，例如</a:t>
            </a:r>
            <a:r>
              <a:rPr lang="en-US" altLang="zh-CN" sz="3000"/>
              <a:t>: </a:t>
            </a:r>
            <a:endParaRPr lang="en-US" altLang="zh-CN" sz="3000" smtClean="0"/>
          </a:p>
          <a:p>
            <a:pPr marL="167400" indent="0">
              <a:buNone/>
            </a:pPr>
            <a:endParaRPr lang="en-US" altLang="zh-CN" sz="3000"/>
          </a:p>
          <a:p>
            <a:pPr marL="910350" indent="-742950"/>
            <a:r>
              <a:rPr lang="en-US" altLang="zh-CN" sz="3200"/>
              <a:t>db.users.find</a:t>
            </a:r>
            <a:r>
              <a:rPr lang="en-US" altLang="zh-CN" sz="3200" smtClean="0"/>
              <a:t>( </a:t>
            </a:r>
            <a:r>
              <a:rPr lang="en-US" altLang="zh-CN" sz="3200" smtClean="0">
                <a:solidFill>
                  <a:srgbClr val="0070C0"/>
                </a:solidFill>
              </a:rPr>
              <a:t>{nums: </a:t>
            </a:r>
            <a:r>
              <a:rPr lang="en-US" altLang="zh-CN" sz="3200">
                <a:solidFill>
                  <a:srgbClr val="0070C0"/>
                </a:solidFill>
              </a:rPr>
              <a:t>{$all : [6, 8</a:t>
            </a:r>
            <a:r>
              <a:rPr lang="en-US" altLang="zh-CN" sz="3200" smtClean="0">
                <a:solidFill>
                  <a:srgbClr val="0070C0"/>
                </a:solidFill>
              </a:rPr>
              <a:t>]}} </a:t>
            </a:r>
            <a:r>
              <a:rPr lang="en-US" altLang="zh-CN" sz="3200" smtClean="0"/>
              <a:t>); </a:t>
            </a:r>
          </a:p>
          <a:p>
            <a:pPr marL="167400" indent="0">
              <a:buNone/>
            </a:pPr>
            <a:endParaRPr lang="en-US" altLang="zh-CN" sz="3000"/>
          </a:p>
          <a:p>
            <a:pPr marL="167400" indent="0">
              <a:buNone/>
            </a:pPr>
            <a:r>
              <a:rPr lang="zh-CN" altLang="en-US" sz="3000"/>
              <a:t>可以查询出 </a:t>
            </a:r>
            <a:r>
              <a:rPr lang="en-US" altLang="zh-CN" sz="3000"/>
              <a:t>{name: </a:t>
            </a:r>
            <a:r>
              <a:rPr lang="en-US" altLang="zh-CN" sz="3000" smtClean="0"/>
              <a:t>“David”, nums: </a:t>
            </a:r>
            <a:r>
              <a:rPr lang="en-US" altLang="zh-CN" sz="3000"/>
              <a:t>[ 6, 8, 9 ] } </a:t>
            </a:r>
          </a:p>
          <a:p>
            <a:pPr marL="167400" indent="0">
              <a:buNone/>
            </a:pPr>
            <a:r>
              <a:rPr lang="zh-CN" altLang="en-US" sz="3000"/>
              <a:t>但查询不出 </a:t>
            </a:r>
            <a:r>
              <a:rPr lang="en-US" altLang="zh-CN" sz="3000"/>
              <a:t>{name: </a:t>
            </a:r>
            <a:r>
              <a:rPr lang="en-US" altLang="zh-CN" sz="3000" smtClean="0"/>
              <a:t>“David”, nums: </a:t>
            </a:r>
            <a:r>
              <a:rPr lang="en-US" altLang="zh-CN" sz="3000"/>
              <a:t>[ 6, 7, 9 ] }</a:t>
            </a:r>
            <a:r>
              <a:rPr lang="zh-CN" altLang="en-US" sz="3000"/>
              <a:t>	</a:t>
            </a:r>
            <a:endParaRPr lang="en-US" altLang="zh-CN" sz="3000" smtClean="0"/>
          </a:p>
        </p:txBody>
      </p:sp>
    </p:spTree>
    <p:extLst>
      <p:ext uri="{BB962C8B-B14F-4D97-AF65-F5344CB8AC3E}">
        <p14:creationId xmlns:p14="http://schemas.microsoft.com/office/powerpoint/2010/main" val="21269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377264" cy="1008112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 $exists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判断字段是否存在 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263352" y="1700808"/>
            <a:ext cx="11521280" cy="4680520"/>
          </a:xfrm>
        </p:spPr>
        <p:txBody>
          <a:bodyPr>
            <a:normAutofit lnSpcReduction="10000"/>
          </a:bodyPr>
          <a:lstStyle/>
          <a:p>
            <a:pPr marL="624600" indent="-457200"/>
            <a:r>
              <a:rPr lang="zh-CN" altLang="en-US" sz="3000"/>
              <a:t>查询所有</a:t>
            </a:r>
            <a:r>
              <a:rPr lang="zh-CN" altLang="en-US" sz="3000">
                <a:solidFill>
                  <a:srgbClr val="FF0000"/>
                </a:solidFill>
              </a:rPr>
              <a:t>存在 </a:t>
            </a:r>
            <a:r>
              <a:rPr lang="en-US" altLang="zh-CN" sz="3000">
                <a:solidFill>
                  <a:srgbClr val="FF0000"/>
                </a:solidFill>
              </a:rPr>
              <a:t>age </a:t>
            </a:r>
            <a:r>
              <a:rPr lang="zh-CN" altLang="en-US" sz="3000">
                <a:solidFill>
                  <a:srgbClr val="FF0000"/>
                </a:solidFill>
              </a:rPr>
              <a:t>字段</a:t>
            </a:r>
            <a:r>
              <a:rPr lang="zh-CN" altLang="en-US" sz="3000"/>
              <a:t>的记录 </a:t>
            </a:r>
          </a:p>
          <a:p>
            <a:pPr marL="624600" indent="-457200"/>
            <a:r>
              <a:rPr lang="en-US" altLang="zh-CN" sz="3000"/>
              <a:t>db.users.find({age: {$exists: true}}); </a:t>
            </a:r>
            <a:endParaRPr lang="en-US" altLang="zh-CN" sz="3000" smtClean="0"/>
          </a:p>
          <a:p>
            <a:pPr marL="624600" indent="-457200"/>
            <a:r>
              <a:rPr lang="zh-CN" altLang="en-US" sz="3000" smtClean="0"/>
              <a:t>查询</a:t>
            </a:r>
            <a:r>
              <a:rPr lang="zh-CN" altLang="en-US" sz="3000"/>
              <a:t>所有</a:t>
            </a:r>
            <a:r>
              <a:rPr lang="zh-CN" altLang="en-US" sz="3000">
                <a:solidFill>
                  <a:srgbClr val="FF0000"/>
                </a:solidFill>
              </a:rPr>
              <a:t>不存在 </a:t>
            </a:r>
            <a:r>
              <a:rPr lang="en-US" altLang="zh-CN" sz="3000">
                <a:solidFill>
                  <a:srgbClr val="FF0000"/>
                </a:solidFill>
              </a:rPr>
              <a:t>name </a:t>
            </a:r>
            <a:r>
              <a:rPr lang="zh-CN" altLang="en-US" sz="3000">
                <a:solidFill>
                  <a:srgbClr val="FF0000"/>
                </a:solidFill>
              </a:rPr>
              <a:t>字段</a:t>
            </a:r>
            <a:r>
              <a:rPr lang="zh-CN" altLang="en-US" sz="3000"/>
              <a:t>的记录 </a:t>
            </a:r>
          </a:p>
          <a:p>
            <a:pPr marL="624600" indent="-457200"/>
            <a:r>
              <a:rPr lang="en-US" altLang="zh-CN" sz="3000"/>
              <a:t>db.users.find({name: {$exists: false</a:t>
            </a:r>
            <a:r>
              <a:rPr lang="en-US" altLang="zh-CN" sz="3000" smtClean="0"/>
              <a:t>}});</a:t>
            </a:r>
            <a:r>
              <a:rPr lang="zh-CN" altLang="en-US" sz="3000"/>
              <a:t>	</a:t>
            </a:r>
            <a:endParaRPr lang="en-US" altLang="zh-CN" sz="3000" smtClean="0"/>
          </a:p>
          <a:p>
            <a:pPr marL="167400" indent="0">
              <a:buNone/>
            </a:pPr>
            <a:endParaRPr lang="en-US" altLang="zh-CN" sz="3000" smtClean="0"/>
          </a:p>
          <a:p>
            <a:pPr marL="167400" indent="0">
              <a:buNone/>
            </a:pPr>
            <a:r>
              <a:rPr lang="zh-CN" altLang="en-US" sz="3500">
                <a:solidFill>
                  <a:srgbClr val="0070C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举例如下</a:t>
            </a:r>
            <a:r>
              <a:rPr lang="en-US" altLang="zh-CN" sz="3500" smtClean="0">
                <a:solidFill>
                  <a:srgbClr val="0070C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</a:t>
            </a:r>
            <a:endParaRPr lang="en-US" altLang="zh-CN" sz="3500">
              <a:solidFill>
                <a:srgbClr val="0070C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167400" indent="0">
              <a:buNone/>
            </a:pPr>
            <a:r>
              <a:rPr lang="en-US" altLang="zh-CN" sz="2600">
                <a:solidFill>
                  <a:srgbClr val="002060"/>
                </a:solidFill>
              </a:rPr>
              <a:t>{ "_id" : ObjectId("4fb4a773afa87dc1bed9432d"), "age" : 20, "length" : 30 } </a:t>
            </a:r>
          </a:p>
          <a:p>
            <a:pPr marL="167400" indent="0">
              <a:buNone/>
            </a:pPr>
            <a:r>
              <a:rPr lang="en-US" altLang="zh-CN" sz="2600">
                <a:solidFill>
                  <a:srgbClr val="002060"/>
                </a:solidFill>
              </a:rPr>
              <a:t>{ "_id" : ObjectId("4fb4a7e1afa87dc1bed9432e"), "age_1" : 20, "length_1" : 30 }</a:t>
            </a:r>
            <a:endParaRPr lang="en-US" altLang="zh-CN" sz="26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377264" cy="1008112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 $mod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取模运算 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263352" y="1196752"/>
            <a:ext cx="11665296" cy="5400600"/>
          </a:xfrm>
        </p:spPr>
        <p:txBody>
          <a:bodyPr>
            <a:normAutofit fontScale="77500" lnSpcReduction="20000"/>
          </a:bodyPr>
          <a:lstStyle/>
          <a:p>
            <a:pPr marL="624600" indent="-457200"/>
            <a:r>
              <a:rPr lang="zh-CN" altLang="en-US" sz="3000"/>
              <a:t>查询 </a:t>
            </a:r>
            <a:r>
              <a:rPr lang="en-US" altLang="zh-CN" sz="3000"/>
              <a:t>age </a:t>
            </a:r>
            <a:r>
              <a:rPr lang="zh-CN" altLang="en-US" sz="3000"/>
              <a:t>取模 </a:t>
            </a:r>
            <a:r>
              <a:rPr lang="en-US" altLang="zh-CN" sz="3000"/>
              <a:t>10 </a:t>
            </a:r>
            <a:r>
              <a:rPr lang="zh-CN" altLang="en-US" sz="3000"/>
              <a:t>等于 </a:t>
            </a:r>
            <a:r>
              <a:rPr lang="en-US" altLang="zh-CN" sz="3000"/>
              <a:t>0 </a:t>
            </a:r>
            <a:r>
              <a:rPr lang="zh-CN" altLang="en-US" sz="3000"/>
              <a:t>的数据 </a:t>
            </a:r>
          </a:p>
          <a:p>
            <a:pPr marL="624600" indent="-457200"/>
            <a:r>
              <a:rPr lang="en-US" altLang="zh-CN" sz="3000"/>
              <a:t>db.student.find( { age: { </a:t>
            </a:r>
            <a:r>
              <a:rPr lang="en-US" altLang="zh-CN" sz="3000">
                <a:solidFill>
                  <a:srgbClr val="FF0000"/>
                </a:solidFill>
              </a:rPr>
              <a:t>$mod : [ 10 , 1 ] </a:t>
            </a:r>
            <a:r>
              <a:rPr lang="en-US" altLang="zh-CN" sz="3000"/>
              <a:t>} } ) </a:t>
            </a:r>
          </a:p>
          <a:p>
            <a:pPr marL="167400" indent="0">
              <a:buNone/>
            </a:pPr>
            <a:endParaRPr lang="en-US" altLang="zh-CN" sz="3000" smtClean="0"/>
          </a:p>
          <a:p>
            <a:pPr marL="167400" indent="0">
              <a:buNone/>
            </a:pPr>
            <a:r>
              <a:rPr lang="zh-CN" altLang="en-US" sz="3000" smtClean="0">
                <a:solidFill>
                  <a:srgbClr val="0070C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举例</a:t>
            </a:r>
            <a:r>
              <a:rPr lang="zh-CN" altLang="en-US" sz="3000">
                <a:solidFill>
                  <a:srgbClr val="0070C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如下</a:t>
            </a:r>
            <a:r>
              <a:rPr lang="en-US" altLang="zh-CN" sz="3000">
                <a:solidFill>
                  <a:srgbClr val="0070C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 </a:t>
            </a:r>
          </a:p>
          <a:p>
            <a:pPr marL="624600" indent="-457200"/>
            <a:r>
              <a:rPr lang="en-US" altLang="zh-CN" sz="3000"/>
              <a:t>C1 </a:t>
            </a:r>
            <a:r>
              <a:rPr lang="zh-CN" altLang="en-US" sz="3000"/>
              <a:t>表的数据如下</a:t>
            </a:r>
            <a:r>
              <a:rPr lang="en-US" altLang="zh-CN" sz="3000"/>
              <a:t>: </a:t>
            </a:r>
          </a:p>
          <a:p>
            <a:pPr marL="167400" indent="0">
              <a:buNone/>
            </a:pPr>
            <a:r>
              <a:rPr lang="en-US" altLang="zh-CN" sz="3000"/>
              <a:t>&gt; db.c1.find() </a:t>
            </a:r>
          </a:p>
          <a:p>
            <a:pPr marL="167400" indent="0">
              <a:buNone/>
            </a:pPr>
            <a:r>
              <a:rPr lang="en-US" altLang="zh-CN" sz="3000">
                <a:solidFill>
                  <a:srgbClr val="00B0F0"/>
                </a:solidFill>
              </a:rPr>
              <a:t>{ "_id" : ObjectId("4fb4af85afa87dc1bed94330"), "age" : 7, "length_1" : 30 } </a:t>
            </a:r>
          </a:p>
          <a:p>
            <a:pPr marL="167400" indent="0">
              <a:buNone/>
            </a:pPr>
            <a:r>
              <a:rPr lang="en-US" altLang="zh-CN" sz="3000">
                <a:solidFill>
                  <a:srgbClr val="00B0F0"/>
                </a:solidFill>
              </a:rPr>
              <a:t>{ "_id" : ObjectId("4fb4af89afa87dc1bed94331"), "age" : 8, "length_1" : 30 } </a:t>
            </a:r>
          </a:p>
          <a:p>
            <a:pPr marL="167400" indent="0">
              <a:buNone/>
            </a:pPr>
            <a:r>
              <a:rPr lang="en-US" altLang="zh-CN" sz="3000">
                <a:solidFill>
                  <a:srgbClr val="00B0F0"/>
                </a:solidFill>
              </a:rPr>
              <a:t>{ "_id" : ObjectId("4fb4af8cafa87dc1bed94332"), "age" : 6, "length_1" : 30 } </a:t>
            </a:r>
          </a:p>
          <a:p>
            <a:pPr marL="167400" indent="0">
              <a:buNone/>
            </a:pPr>
            <a:r>
              <a:rPr lang="en-US" altLang="zh-CN" sz="3000"/>
              <a:t> </a:t>
            </a:r>
          </a:p>
          <a:p>
            <a:pPr marL="624600" indent="-457200"/>
            <a:r>
              <a:rPr lang="zh-CN" altLang="en-US" sz="3000"/>
              <a:t>查询 </a:t>
            </a:r>
            <a:r>
              <a:rPr lang="en-US" altLang="zh-CN" sz="3000"/>
              <a:t>age </a:t>
            </a:r>
            <a:r>
              <a:rPr lang="zh-CN" altLang="en-US" sz="3000"/>
              <a:t>取模 </a:t>
            </a:r>
            <a:r>
              <a:rPr lang="en-US" altLang="zh-CN" sz="3000"/>
              <a:t>6 </a:t>
            </a:r>
            <a:r>
              <a:rPr lang="zh-CN" altLang="en-US" sz="3000"/>
              <a:t>等于 </a:t>
            </a:r>
            <a:r>
              <a:rPr lang="en-US" altLang="zh-CN" sz="3000"/>
              <a:t>1 </a:t>
            </a:r>
            <a:r>
              <a:rPr lang="zh-CN" altLang="en-US" sz="3000"/>
              <a:t>的数据 </a:t>
            </a:r>
          </a:p>
          <a:p>
            <a:pPr marL="167400" indent="0">
              <a:buNone/>
            </a:pPr>
            <a:r>
              <a:rPr lang="en-US" altLang="zh-CN" sz="3000"/>
              <a:t>&gt; db.c1.find({age: {$mod : [ 6 , 1 ] } }) </a:t>
            </a:r>
          </a:p>
          <a:p>
            <a:pPr marL="167400" indent="0">
              <a:buNone/>
            </a:pPr>
            <a:r>
              <a:rPr lang="en-US" altLang="zh-CN" sz="3000">
                <a:solidFill>
                  <a:srgbClr val="00B0F0"/>
                </a:solidFill>
              </a:rPr>
              <a:t>{ "_id" : ObjectId("4fb4af85afa87dc1bed94330"), "age" : 7, "length_1" : 30 } </a:t>
            </a:r>
          </a:p>
          <a:p>
            <a:pPr marL="167400" indent="0">
              <a:buNone/>
            </a:pPr>
            <a:r>
              <a:rPr lang="zh-CN" altLang="en-US" sz="3000"/>
              <a:t>可以看出只显示出了 </a:t>
            </a:r>
            <a:r>
              <a:rPr lang="en-US" altLang="zh-CN" sz="3000"/>
              <a:t>age </a:t>
            </a:r>
            <a:r>
              <a:rPr lang="zh-CN" altLang="en-US" sz="3000"/>
              <a:t>取模 </a:t>
            </a:r>
            <a:r>
              <a:rPr lang="en-US" altLang="zh-CN" sz="3000"/>
              <a:t>6 </a:t>
            </a:r>
            <a:r>
              <a:rPr lang="zh-CN" altLang="en-US" sz="3000"/>
              <a:t>等于 </a:t>
            </a:r>
            <a:r>
              <a:rPr lang="en-US" altLang="zh-CN" sz="3000"/>
              <a:t>1 </a:t>
            </a:r>
            <a:r>
              <a:rPr lang="zh-CN" altLang="en-US" sz="3000"/>
              <a:t>的数据，其它不符合规则的数据并没有显示出来</a:t>
            </a:r>
            <a:endParaRPr lang="en-US" altLang="zh-CN" sz="260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9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377264" cy="1008112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$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ne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不等于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384" y="1268760"/>
            <a:ext cx="1008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 </a:t>
            </a:r>
            <a:r>
              <a:rPr lang="en-US" altLang="zh-CN" sz="2000"/>
              <a:t>x </a:t>
            </a:r>
            <a:r>
              <a:rPr lang="zh-CN" altLang="en-US" sz="2000"/>
              <a:t>的值不等于 </a:t>
            </a:r>
            <a:r>
              <a:rPr lang="en-US" altLang="zh-CN" sz="2000"/>
              <a:t>3 </a:t>
            </a:r>
            <a:r>
              <a:rPr lang="zh-CN" altLang="en-US" sz="2000"/>
              <a:t>的数据 </a:t>
            </a:r>
          </a:p>
          <a:p>
            <a:r>
              <a:rPr lang="en-US" altLang="zh-CN" sz="2000"/>
              <a:t>db.things.find( </a:t>
            </a:r>
            <a:r>
              <a:rPr lang="en-US" altLang="zh-CN" sz="2000">
                <a:solidFill>
                  <a:srgbClr val="FF0000"/>
                </a:solidFill>
              </a:rPr>
              <a:t>{ x : { $ne : 3 } } </a:t>
            </a:r>
            <a:r>
              <a:rPr lang="en-US" altLang="zh-CN" sz="2000" smtClean="0"/>
              <a:t>);</a:t>
            </a:r>
          </a:p>
          <a:p>
            <a:r>
              <a:rPr lang="en-US" altLang="zh-CN" sz="2000" smtClean="0"/>
              <a:t> </a:t>
            </a:r>
            <a:endParaRPr lang="en-US" altLang="zh-CN" sz="2000"/>
          </a:p>
          <a:p>
            <a:r>
              <a:rPr lang="zh-CN" altLang="en-US" sz="2000"/>
              <a:t>如</a:t>
            </a:r>
            <a:r>
              <a:rPr lang="en-US" altLang="zh-CN" sz="2000"/>
              <a:t>C1 </a:t>
            </a:r>
            <a:r>
              <a:rPr lang="zh-CN" altLang="en-US" sz="2000"/>
              <a:t>表的数据如下</a:t>
            </a:r>
            <a:r>
              <a:rPr lang="en-US" altLang="zh-CN" sz="2000"/>
              <a:t>: 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551384" y="2780928"/>
            <a:ext cx="10081120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db.c1.find()</a:t>
            </a:r>
            <a:r>
              <a:rPr lang="en-US" altLang="zh-CN" sz="2000"/>
              <a:t> </a:t>
            </a:r>
          </a:p>
          <a:p>
            <a:r>
              <a:rPr lang="en-US" altLang="zh-CN" sz="2000"/>
              <a:t>{ "_id" : ObjectId("4fb4af85afa87dc1bed94330"), "age" : 7, "length_1" : 30 } </a:t>
            </a:r>
          </a:p>
          <a:p>
            <a:r>
              <a:rPr lang="en-US" altLang="zh-CN" sz="2000"/>
              <a:t>{ "_id" : </a:t>
            </a:r>
            <a:r>
              <a:rPr lang="en-US" altLang="zh-CN" sz="2000" smtClean="0"/>
              <a:t>Objec</a:t>
            </a:r>
            <a:r>
              <a:rPr lang="zh-CN" altLang="en-US" sz="2000"/>
              <a:t>查询 </a:t>
            </a:r>
            <a:r>
              <a:rPr lang="en-US" altLang="zh-CN" sz="2000"/>
              <a:t>age </a:t>
            </a:r>
            <a:r>
              <a:rPr lang="zh-CN" altLang="en-US" sz="2000"/>
              <a:t>的值不等于 </a:t>
            </a:r>
            <a:r>
              <a:rPr lang="en-US" altLang="zh-CN" sz="2000"/>
              <a:t>7 </a:t>
            </a:r>
            <a:r>
              <a:rPr lang="zh-CN" altLang="en-US" sz="2000"/>
              <a:t>的数据 </a:t>
            </a:r>
          </a:p>
          <a:p>
            <a:r>
              <a:rPr lang="en-US" altLang="zh-CN" sz="2000" smtClean="0"/>
              <a:t>tId</a:t>
            </a:r>
            <a:r>
              <a:rPr lang="en-US" altLang="zh-CN" sz="2000"/>
              <a:t>("4fb4af89afa87dc1bed94331"), "age" : 8, "length_1" : 30 } </a:t>
            </a:r>
          </a:p>
          <a:p>
            <a:r>
              <a:rPr lang="en-US" altLang="zh-CN" sz="2000"/>
              <a:t>{ "_id" : ObjectId("4fb4af8cafa87dc1bed94332"), "age" : 6, "length_1" : 30 } 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51384" y="4476308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 </a:t>
            </a:r>
            <a:r>
              <a:rPr lang="en-US" altLang="zh-CN" sz="2000"/>
              <a:t>age </a:t>
            </a:r>
            <a:r>
              <a:rPr lang="zh-CN" altLang="en-US" sz="2000"/>
              <a:t>的值不等于 </a:t>
            </a:r>
            <a:r>
              <a:rPr lang="en-US" altLang="zh-CN" sz="2000"/>
              <a:t>7 </a:t>
            </a:r>
            <a:r>
              <a:rPr lang="zh-CN" altLang="en-US" sz="2000"/>
              <a:t>的数据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1384" y="5049785"/>
            <a:ext cx="1008112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 { age : { $ne : 7 } } ); </a:t>
            </a:r>
          </a:p>
          <a:p>
            <a:r>
              <a:rPr lang="en-US" altLang="zh-CN" sz="2000"/>
              <a:t>{ "_id" : ObjectId("4fb4af89afa87dc1bed94331"), "age" : 8, "length_1" : 30 } </a:t>
            </a:r>
          </a:p>
          <a:p>
            <a:r>
              <a:rPr lang="en-US" altLang="zh-CN" sz="2000"/>
              <a:t>{ "_id" : ObjectId("4fb4af8cafa87dc1bed94332"), "age" : 6, "length_1" : 30 } </a:t>
            </a:r>
            <a:endParaRPr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551384" y="6204500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可以看出只显示出了 age 等于 7 的数据，其它不符合规则的数据并没有显示出来</a:t>
            </a:r>
          </a:p>
        </p:txBody>
      </p:sp>
    </p:spTree>
    <p:extLst>
      <p:ext uri="{BB962C8B-B14F-4D97-AF65-F5344CB8AC3E}">
        <p14:creationId xmlns:p14="http://schemas.microsoft.com/office/powerpoint/2010/main" val="7581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377264" cy="1008112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 $in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包含 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384" y="1268760"/>
            <a:ext cx="1008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与 </a:t>
            </a:r>
            <a:r>
              <a:rPr lang="en-US" altLang="zh-CN" sz="2000"/>
              <a:t>sql </a:t>
            </a:r>
            <a:r>
              <a:rPr lang="zh-CN" altLang="en-US" sz="2000"/>
              <a:t>标准语法的用途是一样的，即要查询的是一系列枚举值的范围内 </a:t>
            </a:r>
          </a:p>
          <a:p>
            <a:r>
              <a:rPr lang="zh-CN" altLang="en-US" sz="2000"/>
              <a:t>查询 </a:t>
            </a:r>
            <a:r>
              <a:rPr lang="en-US" altLang="zh-CN" sz="2000"/>
              <a:t>x </a:t>
            </a:r>
            <a:r>
              <a:rPr lang="zh-CN" altLang="en-US" sz="2000"/>
              <a:t>的值在 </a:t>
            </a:r>
            <a:r>
              <a:rPr lang="en-US" altLang="zh-CN" sz="2000"/>
              <a:t>2,4,6 </a:t>
            </a:r>
            <a:r>
              <a:rPr lang="zh-CN" altLang="en-US" sz="2000"/>
              <a:t>范围内的数据 </a:t>
            </a:r>
            <a:r>
              <a:rPr lang="zh-CN" altLang="en-US" sz="2000" smtClean="0"/>
              <a:t>：</a:t>
            </a:r>
            <a:r>
              <a:rPr lang="en-US" altLang="zh-CN" sz="2000" smtClean="0"/>
              <a:t>db.things.find( </a:t>
            </a:r>
            <a:r>
              <a:rPr lang="en-US" altLang="zh-CN" sz="2000" smtClean="0">
                <a:solidFill>
                  <a:srgbClr val="FF0000"/>
                </a:solidFill>
              </a:rPr>
              <a:t>{</a:t>
            </a:r>
            <a:r>
              <a:rPr lang="en-US" altLang="zh-CN" sz="2000">
                <a:solidFill>
                  <a:srgbClr val="FF0000"/>
                </a:solidFill>
              </a:rPr>
              <a:t>x:{$in: [2,4,6</a:t>
            </a:r>
            <a:r>
              <a:rPr lang="en-US" altLang="zh-CN" sz="2000" smtClean="0">
                <a:solidFill>
                  <a:srgbClr val="FF0000"/>
                </a:solidFill>
              </a:rPr>
              <a:t>]}}</a:t>
            </a:r>
            <a:r>
              <a:rPr lang="en-US" altLang="zh-CN" sz="2000" smtClean="0"/>
              <a:t> ); </a:t>
            </a:r>
          </a:p>
          <a:p>
            <a:endParaRPr lang="en-US" altLang="zh-CN" sz="2000" smtClean="0"/>
          </a:p>
          <a:p>
            <a:r>
              <a:rPr lang="zh-CN" altLang="en-US" sz="2000" smtClean="0"/>
              <a:t>如</a:t>
            </a:r>
            <a:r>
              <a:rPr lang="en-US" altLang="zh-CN" sz="2000"/>
              <a:t>C1 </a:t>
            </a:r>
            <a:r>
              <a:rPr lang="zh-CN" altLang="en-US" sz="2000"/>
              <a:t>表的数据如下</a:t>
            </a:r>
            <a:r>
              <a:rPr lang="en-US" altLang="zh-CN" sz="2000"/>
              <a:t>: 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551384" y="2780928"/>
            <a:ext cx="1008112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db.c1.find() </a:t>
            </a:r>
          </a:p>
          <a:p>
            <a:r>
              <a:rPr lang="en-US" altLang="zh-CN" sz="2000"/>
              <a:t>{ "_id" : ObjectId("4fb4af85afa87dc1bed94330"), "age" : 7, "length_1" : 30 } </a:t>
            </a:r>
          </a:p>
          <a:p>
            <a:r>
              <a:rPr lang="en-US" altLang="zh-CN" sz="2000"/>
              <a:t>{ "_id" : ObjectId("4fb4af89afa87dc1bed94331"), "age" : 8, "length_1" : 30 } </a:t>
            </a:r>
          </a:p>
          <a:p>
            <a:r>
              <a:rPr lang="en-US" altLang="zh-CN" sz="2000"/>
              <a:t>{ "_id" : ObjectId("4fb4af8cafa87dc1bed94332"), "age" : 6, "length_1" : 30 } 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51384" y="4365104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 </a:t>
            </a:r>
            <a:r>
              <a:rPr lang="en-US" altLang="zh-CN" sz="2000"/>
              <a:t>age </a:t>
            </a:r>
            <a:r>
              <a:rPr lang="zh-CN" altLang="en-US" sz="2000"/>
              <a:t>的值在 </a:t>
            </a:r>
            <a:r>
              <a:rPr lang="en-US" altLang="zh-CN" sz="2000"/>
              <a:t>7,8 </a:t>
            </a:r>
            <a:r>
              <a:rPr lang="zh-CN" altLang="en-US" sz="2000"/>
              <a:t>范围内的数据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1384" y="4977025"/>
            <a:ext cx="1008112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db.c1.find({age:{$in: [7,8]}}); </a:t>
            </a:r>
          </a:p>
          <a:p>
            <a:r>
              <a:rPr lang="en-US" altLang="zh-CN" sz="2000"/>
              <a:t>{ "_id" : ObjectId("4fb4af85afa87dc1bed94330"), "age" : 7, "length_1" : 30 } </a:t>
            </a:r>
          </a:p>
          <a:p>
            <a:r>
              <a:rPr lang="en-US" altLang="zh-CN" sz="2000"/>
              <a:t>{ "_id" : ObjectId("4fb4af89afa87dc1bed94331"), "age" : 8, "length_1" : 30 } </a:t>
            </a:r>
            <a:endParaRPr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551384" y="6204500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可以看出只显示出了 </a:t>
            </a:r>
            <a:r>
              <a:rPr lang="en-US" altLang="zh-CN" sz="2000"/>
              <a:t>age </a:t>
            </a:r>
            <a:r>
              <a:rPr lang="zh-CN" altLang="en-US" sz="2000"/>
              <a:t>等于 </a:t>
            </a:r>
            <a:r>
              <a:rPr lang="en-US" altLang="zh-CN" sz="2000"/>
              <a:t>7 </a:t>
            </a:r>
            <a:r>
              <a:rPr lang="zh-CN" altLang="en-US" sz="2000"/>
              <a:t>或 </a:t>
            </a:r>
            <a:r>
              <a:rPr lang="en-US" altLang="zh-CN" sz="2000"/>
              <a:t>8 </a:t>
            </a:r>
            <a:r>
              <a:rPr lang="zh-CN" altLang="en-US" sz="2000"/>
              <a:t>的数据，其它不符合规则的数据并没有显示出来</a:t>
            </a:r>
          </a:p>
        </p:txBody>
      </p:sp>
    </p:spTree>
    <p:extLst>
      <p:ext uri="{BB962C8B-B14F-4D97-AF65-F5344CB8AC3E}">
        <p14:creationId xmlns:p14="http://schemas.microsoft.com/office/powerpoint/2010/main" val="36431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377264" cy="1008112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- $nin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不包含 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384" y="1268760"/>
            <a:ext cx="1008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与 </a:t>
            </a:r>
            <a:r>
              <a:rPr lang="en-US" altLang="zh-CN" sz="2000"/>
              <a:t>sql </a:t>
            </a:r>
            <a:r>
              <a:rPr lang="zh-CN" altLang="en-US" sz="2000"/>
              <a:t>标准语法的用途是一样的，即要查询的数据在一系列枚举值的范围外 </a:t>
            </a:r>
          </a:p>
          <a:p>
            <a:r>
              <a:rPr lang="zh-CN" altLang="en-US" sz="2000"/>
              <a:t>查询 </a:t>
            </a:r>
            <a:r>
              <a:rPr lang="en-US" altLang="zh-CN" sz="2000"/>
              <a:t>x </a:t>
            </a:r>
            <a:r>
              <a:rPr lang="zh-CN" altLang="en-US" sz="2000"/>
              <a:t>的值在 </a:t>
            </a:r>
            <a:r>
              <a:rPr lang="en-US" altLang="zh-CN" sz="2000"/>
              <a:t>2,4,6 </a:t>
            </a:r>
            <a:r>
              <a:rPr lang="zh-CN" altLang="en-US" sz="2000"/>
              <a:t>范围外的数据  </a:t>
            </a:r>
            <a:r>
              <a:rPr lang="en-US" altLang="zh-CN" sz="2000"/>
              <a:t>db.things.find</a:t>
            </a:r>
            <a:r>
              <a:rPr lang="en-US" altLang="zh-CN" sz="2000" smtClean="0"/>
              <a:t>( </a:t>
            </a:r>
            <a:r>
              <a:rPr lang="en-US" altLang="zh-CN" sz="2000" smtClean="0">
                <a:solidFill>
                  <a:srgbClr val="FF0000"/>
                </a:solidFill>
              </a:rPr>
              <a:t>{</a:t>
            </a:r>
            <a:r>
              <a:rPr lang="en-US" altLang="zh-CN" sz="2000">
                <a:solidFill>
                  <a:srgbClr val="FF0000"/>
                </a:solidFill>
              </a:rPr>
              <a:t>x:{$nin: [2,4,6</a:t>
            </a:r>
            <a:r>
              <a:rPr lang="en-US" altLang="zh-CN" sz="2000" smtClean="0">
                <a:solidFill>
                  <a:srgbClr val="FF0000"/>
                </a:solidFill>
              </a:rPr>
              <a:t>]}} </a:t>
            </a:r>
            <a:r>
              <a:rPr lang="en-US" altLang="zh-CN" sz="2000" smtClean="0"/>
              <a:t>); 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如</a:t>
            </a:r>
            <a:r>
              <a:rPr lang="en-US" altLang="zh-CN" sz="2000"/>
              <a:t>C1 </a:t>
            </a:r>
            <a:r>
              <a:rPr lang="zh-CN" altLang="en-US" sz="2000"/>
              <a:t>表的数据如下</a:t>
            </a:r>
            <a:r>
              <a:rPr lang="en-US" altLang="zh-CN" sz="2000"/>
              <a:t>: 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551384" y="2780928"/>
            <a:ext cx="1008112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db.c1.find() </a:t>
            </a:r>
          </a:p>
          <a:p>
            <a:r>
              <a:rPr lang="en-US" altLang="zh-CN" sz="2000"/>
              <a:t>{ "_id" : ObjectId("4fb4af85afa87dc1bed94330"), "age" : 7, "length_1" : 30 } </a:t>
            </a:r>
          </a:p>
          <a:p>
            <a:r>
              <a:rPr lang="en-US" altLang="zh-CN" sz="2000"/>
              <a:t>{ "_id" : ObjectId("4fb4af89afa87dc1bed94331"), "age" : 8, "length_1" : 30 } </a:t>
            </a:r>
          </a:p>
          <a:p>
            <a:r>
              <a:rPr lang="en-US" altLang="zh-CN" sz="2000"/>
              <a:t>{ "_id" : ObjectId("4fb4af8cafa87dc1bed94332"), "age" : 6, "length_1" : 30 } 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51384" y="4365104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 </a:t>
            </a:r>
            <a:r>
              <a:rPr lang="en-US" altLang="zh-CN" sz="2000"/>
              <a:t>age </a:t>
            </a:r>
            <a:r>
              <a:rPr lang="zh-CN" altLang="en-US" sz="2000"/>
              <a:t>的值在 </a:t>
            </a:r>
            <a:r>
              <a:rPr lang="en-US" altLang="zh-CN" sz="2000"/>
              <a:t>7,8 </a:t>
            </a:r>
            <a:r>
              <a:rPr lang="zh-CN" altLang="en-US" sz="2000"/>
              <a:t>范围外的数据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1384" y="4977025"/>
            <a:ext cx="1008112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db.c1.find({age:{$nin: [7,8]}}); </a:t>
            </a:r>
          </a:p>
          <a:p>
            <a:r>
              <a:rPr lang="en-US" altLang="zh-CN" sz="2000"/>
              <a:t>{ "_id" : ObjectId("4fb4af8cafa87dc1bed94332"), "age" : 6, "length_1" : 30 } </a:t>
            </a:r>
            <a:endParaRPr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551384" y="6204500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可以看出只显示出了 </a:t>
            </a:r>
            <a:r>
              <a:rPr lang="en-US" altLang="zh-CN" sz="2000"/>
              <a:t>age </a:t>
            </a:r>
            <a:r>
              <a:rPr lang="zh-CN" altLang="en-US" sz="2000"/>
              <a:t>不等于 </a:t>
            </a:r>
            <a:r>
              <a:rPr lang="en-US" altLang="zh-CN" sz="2000"/>
              <a:t>7 </a:t>
            </a:r>
            <a:r>
              <a:rPr lang="zh-CN" altLang="en-US" sz="2000"/>
              <a:t>或 </a:t>
            </a:r>
            <a:r>
              <a:rPr lang="en-US" altLang="zh-CN" sz="2000"/>
              <a:t>8 </a:t>
            </a:r>
            <a:r>
              <a:rPr lang="zh-CN" altLang="en-US" sz="2000"/>
              <a:t>的数据，其它不符合规则的数据并没有显示出来</a:t>
            </a:r>
          </a:p>
        </p:txBody>
      </p:sp>
    </p:spTree>
    <p:extLst>
      <p:ext uri="{BB962C8B-B14F-4D97-AF65-F5344CB8AC3E}">
        <p14:creationId xmlns:p14="http://schemas.microsoft.com/office/powerpoint/2010/main" val="25189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Group 4"/>
          <p:cNvGraphicFramePr>
            <a:graphicFrameLocks noGrp="1"/>
          </p:cNvGraphicFramePr>
          <p:nvPr>
            <p:extLst/>
          </p:nvPr>
        </p:nvGraphicFramePr>
        <p:xfrm>
          <a:off x="263352" y="944880"/>
          <a:ext cx="11737305" cy="564072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911489"/>
                <a:gridCol w="3914325"/>
                <a:gridCol w="3911491"/>
              </a:tblGrid>
              <a:tr h="298564"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部分代表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特点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1099200"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zh-CN" sz="2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列存储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Hbase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Cassandra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Hypertable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最大的特点是方便存储结构化和半结构化数据，方便做数据压缩，对针对某一列或者某几列的查询有非常大的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IO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优势。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1074831"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zh-CN" sz="2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文档存储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MongoDB</a:t>
                      </a:r>
                      <a:endParaRPr kumimoji="0" lang="zh-CN" altLang="en-US" sz="180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CouchDB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文档存储一般用类似</a:t>
                      </a:r>
                      <a:r>
                        <a:rPr kumimoji="0" lang="en-US" altLang="zh-CN" sz="18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json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的格式存储，存储的内容是文档型的。这样也就有有机会对某些字段建立索引，实现关系数据库的某些功能。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1074831"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zh-CN" sz="2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key-value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存储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Tokyo Cabinet / Tyrant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Berkeley DB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MemcacheDB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Redis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可以通过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key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快速查询到其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value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。一般来说，存储不管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value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的格式，照单全收。（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Redis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包含了其他功能）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806123"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zh-CN" sz="2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图存储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Neo4J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FlockDB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InfoGrid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图形关系的最佳存储。使用传统关系数据库来解决的话性能低下，而且设计使用不方便。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597128"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zh-CN" sz="2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对象存储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db4o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Versant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通过类似面向对象语言的语法操作数据库，通过对象的方式存取数据。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597128"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endParaRPr kumimoji="0" lang="en-US" altLang="zh-CN" sz="2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xml</a:t>
                      </a:r>
                      <a:r>
                        <a:rPr kumimoji="0" lang="zh-CN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Berkeley DB XML</a:t>
                      </a:r>
                      <a:endParaRPr kumimoji="0" lang="zh-CN" altLang="en-US" sz="18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BaseX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76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高效的存储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XML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数据，并支持</a:t>
                      </a:r>
                      <a:r>
                        <a:rPr kumimoji="0" lang="en-US" altLang="zh-CN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XML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的内部查询语法，比如</a:t>
                      </a:r>
                      <a:r>
                        <a:rPr kumimoji="0" lang="en-US" altLang="zh-CN" sz="1800" u="none" strike="noStrike" cap="none" normalizeH="0" baseline="0" err="1" smtClean="0">
                          <a:ln>
                            <a:noFill/>
                          </a:ln>
                          <a:effectLst/>
                        </a:rPr>
                        <a:t>XQuery,Xpath</a:t>
                      </a:r>
                      <a:r>
                        <a:rPr kumimoji="0" lang="zh-CN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7" name="Rectangle 1"/>
          <p:cNvSpPr txBox="1">
            <a:spLocks/>
          </p:cNvSpPr>
          <p:nvPr/>
        </p:nvSpPr>
        <p:spPr>
          <a:xfrm>
            <a:off x="263352" y="83989"/>
            <a:ext cx="8856984" cy="752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NoSQL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数据模型及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1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377264" cy="1008112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 $size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数组元素个数 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384" y="1268760"/>
            <a:ext cx="1008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对于</a:t>
            </a:r>
            <a:r>
              <a:rPr lang="en-US" altLang="zh-CN" sz="2000"/>
              <a:t>{name: 'David', age: 26, favorite_number: [ 6, 7, 9 ] }</a:t>
            </a:r>
            <a:r>
              <a:rPr lang="zh-CN" altLang="en-US" sz="2000"/>
              <a:t>记录 </a:t>
            </a:r>
          </a:p>
          <a:p>
            <a:r>
              <a:rPr lang="zh-CN" altLang="en-US" sz="2000"/>
              <a:t>匹配 </a:t>
            </a:r>
            <a:r>
              <a:rPr lang="en-US" altLang="zh-CN" sz="2000"/>
              <a:t>db.users.find({favorite_number: {$size: 3}}); </a:t>
            </a:r>
          </a:p>
          <a:p>
            <a:r>
              <a:rPr lang="zh-CN" altLang="en-US" sz="2000"/>
              <a:t>不匹配 </a:t>
            </a:r>
            <a:r>
              <a:rPr lang="en-US" altLang="zh-CN" sz="2000"/>
              <a:t>db.users.find({favorite_number: {$size: 2}}); </a:t>
            </a:r>
          </a:p>
          <a:p>
            <a:r>
              <a:rPr lang="zh-CN" altLang="en-US" sz="2000" smtClean="0"/>
              <a:t>如 水果店“</a:t>
            </a:r>
            <a:r>
              <a:rPr lang="en-US" altLang="zh-CN" sz="2000" smtClean="0"/>
              <a:t>fruitshop</a:t>
            </a:r>
            <a:r>
              <a:rPr lang="zh-CN" altLang="en-US" sz="2000" smtClean="0"/>
              <a:t>”</a:t>
            </a:r>
            <a:r>
              <a:rPr lang="en-US" altLang="zh-CN" sz="2000" smtClean="0"/>
              <a:t> </a:t>
            </a:r>
            <a:r>
              <a:rPr lang="zh-CN" altLang="en-US" sz="2000"/>
              <a:t>表的数据如下</a:t>
            </a:r>
            <a:r>
              <a:rPr lang="en-US" altLang="zh-CN" sz="2000"/>
              <a:t>: 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551384" y="2780928"/>
            <a:ext cx="1008112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db.fruitshop.find();</a:t>
            </a:r>
          </a:p>
          <a:p>
            <a:r>
              <a:rPr lang="en-US" altLang="zh-CN" sz="2000"/>
              <a:t>{  "name" : "big fruit", "fruits" : [ "apple", "pear", "orange" ] }</a:t>
            </a:r>
          </a:p>
          <a:p>
            <a:r>
              <a:rPr lang="en-US" altLang="zh-CN" sz="2000"/>
              <a:t>{ "name" : "fruit king", "fruits" : [ "apple", "orange", "pear" ] }</a:t>
            </a:r>
          </a:p>
          <a:p>
            <a:r>
              <a:rPr lang="en-US" altLang="zh-CN" sz="2000"/>
              <a:t>{ "name" : "good fruit", "fruits" : [ "apple", "orange", "pear", "banana" ] }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51384" y="4365104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我们要查询卖</a:t>
            </a:r>
            <a:r>
              <a:rPr lang="en-US" altLang="zh-CN" sz="2000"/>
              <a:t>3</a:t>
            </a:r>
            <a:r>
              <a:rPr lang="zh-CN" altLang="en-US" sz="2000"/>
              <a:t>种水果的水果店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1384" y="4977025"/>
            <a:ext cx="1008112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db.fruitshop.find({"fruits":{"$size":3}});</a:t>
            </a:r>
          </a:p>
          <a:p>
            <a:r>
              <a:rPr lang="en-US" altLang="zh-CN" sz="2000"/>
              <a:t>{  "name" : "big fruit", "fruits" : [ "apple", "pear", "orange" ] }</a:t>
            </a:r>
          </a:p>
          <a:p>
            <a:r>
              <a:rPr lang="en-US" altLang="zh-CN" sz="2000"/>
              <a:t>{  "name" : "fruit king", "fruits" : [ "apple", "orange", "pear" ] }</a:t>
            </a:r>
            <a:endParaRPr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551384" y="6204500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可以看出只</a:t>
            </a:r>
            <a:r>
              <a:rPr lang="zh-CN" altLang="en-US" sz="2000" smtClean="0"/>
              <a:t>显示了 </a:t>
            </a:r>
            <a:r>
              <a:rPr lang="en-US" altLang="zh-CN" sz="2000" smtClean="0"/>
              <a:t>$size</a:t>
            </a:r>
            <a:r>
              <a:rPr lang="zh-CN" altLang="en-US" sz="2000" smtClean="0"/>
              <a:t>为</a:t>
            </a:r>
            <a:r>
              <a:rPr lang="en-US" altLang="zh-CN" sz="2000" smtClean="0"/>
              <a:t>3</a:t>
            </a:r>
            <a:r>
              <a:rPr lang="zh-CN" altLang="en-US" sz="2000" smtClean="0"/>
              <a:t>的水果店，</a:t>
            </a:r>
            <a:r>
              <a:rPr lang="zh-CN" altLang="en-US" sz="2000"/>
              <a:t>其它不符合规则的数据并没有显示出来</a:t>
            </a:r>
          </a:p>
        </p:txBody>
      </p:sp>
    </p:spTree>
    <p:extLst>
      <p:ext uri="{BB962C8B-B14F-4D97-AF65-F5344CB8AC3E}">
        <p14:creationId xmlns:p14="http://schemas.microsoft.com/office/powerpoint/2010/main" val="14793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377264" cy="1008112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(9)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正则表达式匹配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384" y="1268760"/>
            <a:ext cx="1008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查询不匹配 </a:t>
            </a:r>
            <a:r>
              <a:rPr lang="en-US" altLang="zh-CN" sz="2000"/>
              <a:t>name=B*</a:t>
            </a:r>
            <a:r>
              <a:rPr lang="zh-CN" altLang="en-US" sz="2000"/>
              <a:t>带头的记录 </a:t>
            </a:r>
          </a:p>
          <a:p>
            <a:r>
              <a:rPr lang="en-US" altLang="zh-CN" sz="2000"/>
              <a:t>db.users.find({name: {$not: /^B</a:t>
            </a:r>
            <a:r>
              <a:rPr lang="en-US" altLang="zh-CN" sz="2000" smtClean="0"/>
              <a:t>.*/}});</a:t>
            </a:r>
          </a:p>
          <a:p>
            <a:endParaRPr lang="en-US" altLang="zh-CN" sz="2000"/>
          </a:p>
          <a:p>
            <a:r>
              <a:rPr lang="zh-CN" altLang="en-US" sz="2000"/>
              <a:t>如</a:t>
            </a:r>
            <a:r>
              <a:rPr lang="en-US" altLang="zh-CN" sz="2000"/>
              <a:t>C1 </a:t>
            </a:r>
            <a:r>
              <a:rPr lang="zh-CN" altLang="en-US" sz="2000"/>
              <a:t>表的数据如下</a:t>
            </a:r>
            <a:r>
              <a:rPr lang="en-US" altLang="zh-CN" sz="2000"/>
              <a:t>: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1384" y="2780928"/>
            <a:ext cx="1008112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db.c1.find(); </a:t>
            </a:r>
          </a:p>
          <a:p>
            <a:r>
              <a:rPr lang="en-US" altLang="zh-CN" sz="2000"/>
              <a:t>{ "_id" : ObjectId("4fb5faaf6d0f9d8ea3fc91a8"), "name" : "Tony", "age" : 20 } </a:t>
            </a:r>
          </a:p>
          <a:p>
            <a:r>
              <a:rPr lang="en-US" altLang="zh-CN" sz="2000"/>
              <a:t>{ "_id" : ObjectId("4fb5fab96d0f9d8ea3fc91a9"), "name" : "Joe", "age" : 10 } 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51384" y="4221088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 </a:t>
            </a:r>
            <a:r>
              <a:rPr lang="en-US" altLang="zh-CN" sz="2000"/>
              <a:t>name </a:t>
            </a:r>
            <a:r>
              <a:rPr lang="zh-CN" altLang="en-US" sz="2000"/>
              <a:t>不以 </a:t>
            </a:r>
            <a:r>
              <a:rPr lang="en-US" altLang="zh-CN" sz="2000"/>
              <a:t>T </a:t>
            </a:r>
            <a:r>
              <a:rPr lang="zh-CN" altLang="en-US" sz="2000"/>
              <a:t>开头的数据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1384" y="4797152"/>
            <a:ext cx="1008112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db.c1.find({name: {$not: /^T.*/}});</a:t>
            </a:r>
            <a:r>
              <a:rPr lang="en-US" altLang="zh-CN" sz="2000"/>
              <a:t> </a:t>
            </a:r>
          </a:p>
          <a:p>
            <a:r>
              <a:rPr lang="en-US" altLang="zh-CN" sz="2000"/>
              <a:t>{ "_id" : ObjectId("4fb5fab96d0f9d8ea3fc91a9"), "name" : "Joe", "age" : 10 } </a:t>
            </a:r>
          </a:p>
        </p:txBody>
      </p:sp>
      <p:sp>
        <p:nvSpPr>
          <p:cNvPr id="14" name="矩形 13"/>
          <p:cNvSpPr/>
          <p:nvPr/>
        </p:nvSpPr>
        <p:spPr>
          <a:xfrm>
            <a:off x="551384" y="5877272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可以看出只显示出了 </a:t>
            </a:r>
            <a:r>
              <a:rPr lang="en-US" altLang="zh-CN" sz="2000"/>
              <a:t>name=Tony </a:t>
            </a:r>
            <a:r>
              <a:rPr lang="zh-CN" altLang="en-US" sz="2000"/>
              <a:t>的数据，其它不符合规则的数据并没有显示出来 </a:t>
            </a:r>
          </a:p>
        </p:txBody>
      </p:sp>
    </p:spTree>
    <p:extLst>
      <p:ext uri="{BB962C8B-B14F-4D97-AF65-F5344CB8AC3E}">
        <p14:creationId xmlns:p14="http://schemas.microsoft.com/office/powerpoint/2010/main" val="16338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377264" cy="1008112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(10)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skip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限制返回记录的起点 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384" y="1268760"/>
            <a:ext cx="1008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从第 </a:t>
            </a:r>
            <a:r>
              <a:rPr lang="en-US" altLang="zh-CN" sz="2000"/>
              <a:t>3 </a:t>
            </a:r>
            <a:r>
              <a:rPr lang="zh-CN" altLang="en-US" sz="2000"/>
              <a:t>条记录开始，返回 </a:t>
            </a:r>
            <a:r>
              <a:rPr lang="en-US" altLang="zh-CN" sz="2000"/>
              <a:t>5 </a:t>
            </a:r>
            <a:r>
              <a:rPr lang="zh-CN" altLang="en-US" sz="2000"/>
              <a:t>条记录</a:t>
            </a:r>
            <a:r>
              <a:rPr lang="en-US" altLang="zh-CN" sz="2000"/>
              <a:t>(limit 3, 5) </a:t>
            </a:r>
          </a:p>
          <a:p>
            <a:r>
              <a:rPr lang="en-US" altLang="zh-CN" sz="2000"/>
              <a:t>db.users.find().skip(3).limit(5); </a:t>
            </a:r>
            <a:endParaRPr lang="en-US" altLang="zh-CN" sz="2000" smtClean="0"/>
          </a:p>
          <a:p>
            <a:endParaRPr lang="en-US" altLang="zh-CN" sz="2000"/>
          </a:p>
          <a:p>
            <a:r>
              <a:rPr lang="zh-CN" altLang="en-US" sz="2000"/>
              <a:t>如</a:t>
            </a:r>
            <a:r>
              <a:rPr lang="en-US" altLang="zh-CN" sz="2000"/>
              <a:t>C1 </a:t>
            </a:r>
            <a:r>
              <a:rPr lang="zh-CN" altLang="en-US" sz="2000"/>
              <a:t>表的数据如下</a:t>
            </a:r>
            <a:r>
              <a:rPr lang="en-US" altLang="zh-CN" sz="2000"/>
              <a:t>: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1384" y="2780928"/>
            <a:ext cx="1008112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db.c1.find(); </a:t>
            </a:r>
          </a:p>
          <a:p>
            <a:r>
              <a:rPr lang="en-US" altLang="zh-CN" sz="2000"/>
              <a:t>{ "_id" : ObjectId("4fb5faaf6d0f9d8ea3fc91a8"), "name" : "Tony", "age" : 20 } </a:t>
            </a:r>
          </a:p>
          <a:p>
            <a:r>
              <a:rPr lang="en-US" altLang="zh-CN" sz="2000"/>
              <a:t>{ "_id" : ObjectId("4fb5fab96d0f9d8ea3fc91a9"), "name" : "Joe", "age" : 10 } 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51384" y="4221088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 </a:t>
            </a:r>
            <a:r>
              <a:rPr lang="en-US" altLang="zh-CN" sz="2000"/>
              <a:t>c1 </a:t>
            </a:r>
            <a:r>
              <a:rPr lang="zh-CN" altLang="en-US" sz="2000"/>
              <a:t>表的第 </a:t>
            </a:r>
            <a:r>
              <a:rPr lang="en-US" altLang="zh-CN" sz="2000"/>
              <a:t>2 </a:t>
            </a:r>
            <a:r>
              <a:rPr lang="zh-CN" altLang="en-US" sz="2000"/>
              <a:t>条数据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1384" y="4797152"/>
            <a:ext cx="1008112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db.c1.find().skip(1).limit(1) </a:t>
            </a:r>
          </a:p>
          <a:p>
            <a:r>
              <a:rPr lang="en-US" altLang="zh-CN" sz="2000"/>
              <a:t>{ "_id" : ObjectId("4fb5fab96d0f9d8ea3fc91a9"), "name" : "Joe", "age" : 10 }  </a:t>
            </a:r>
          </a:p>
        </p:txBody>
      </p:sp>
      <p:sp>
        <p:nvSpPr>
          <p:cNvPr id="14" name="矩形 13"/>
          <p:cNvSpPr/>
          <p:nvPr/>
        </p:nvSpPr>
        <p:spPr>
          <a:xfrm>
            <a:off x="551384" y="5877272"/>
            <a:ext cx="10081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可以看出表中第 </a:t>
            </a:r>
            <a:r>
              <a:rPr lang="en-US" altLang="zh-CN" sz="2000"/>
              <a:t>2 </a:t>
            </a:r>
            <a:r>
              <a:rPr lang="zh-CN" altLang="en-US" sz="2000"/>
              <a:t>条数据被显示了出来</a:t>
            </a:r>
          </a:p>
        </p:txBody>
      </p:sp>
    </p:spTree>
    <p:extLst>
      <p:ext uri="{BB962C8B-B14F-4D97-AF65-F5344CB8AC3E}">
        <p14:creationId xmlns:p14="http://schemas.microsoft.com/office/powerpoint/2010/main" val="6763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88640"/>
            <a:ext cx="11377264" cy="1008112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(11)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count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查询记录条数 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4629" y="4653136"/>
            <a:ext cx="1008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返回</a:t>
            </a:r>
            <a:r>
              <a:rPr lang="en-US" altLang="zh-CN" sz="2000">
                <a:solidFill>
                  <a:srgbClr val="FF0000"/>
                </a:solidFill>
              </a:rPr>
              <a:t>find</a:t>
            </a:r>
            <a:r>
              <a:rPr lang="zh-CN" altLang="en-US" sz="2000">
                <a:solidFill>
                  <a:srgbClr val="FF0000"/>
                </a:solidFill>
              </a:rPr>
              <a:t>的结果</a:t>
            </a:r>
            <a:r>
              <a:rPr lang="zh-CN" altLang="en-US" sz="2000" smtClean="0">
                <a:solidFill>
                  <a:srgbClr val="FF0000"/>
                </a:solidFill>
              </a:rPr>
              <a:t>数目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en-US" altLang="zh-CN" sz="2000" smtClean="0"/>
              <a:t>db.users.find</a:t>
            </a:r>
            <a:r>
              <a:rPr lang="en-US" altLang="zh-CN" sz="2000"/>
              <a:t>().count(); </a:t>
            </a:r>
            <a:r>
              <a:rPr lang="en-US" altLang="zh-CN" sz="2000" smtClean="0"/>
              <a:t> </a:t>
            </a:r>
          </a:p>
          <a:p>
            <a:r>
              <a:rPr lang="en-US" altLang="zh-CN" sz="2000" smtClean="0"/>
              <a:t>db.users.find</a:t>
            </a:r>
            <a:r>
              <a:rPr lang="en-US" altLang="zh-CN" sz="2000"/>
              <a:t>().skip(10).limit(5).count(); </a:t>
            </a:r>
            <a:r>
              <a:rPr lang="en-US" altLang="zh-CN" sz="2000" smtClean="0"/>
              <a:t> </a:t>
            </a:r>
          </a:p>
          <a:p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 smtClean="0">
                <a:solidFill>
                  <a:srgbClr val="FF0000"/>
                </a:solidFill>
              </a:rPr>
              <a:t>如果</a:t>
            </a:r>
            <a:r>
              <a:rPr lang="zh-CN" altLang="en-US" sz="2000">
                <a:solidFill>
                  <a:srgbClr val="FF0000"/>
                </a:solidFill>
              </a:rPr>
              <a:t>要返回限制之后的记录数量，要使用 </a:t>
            </a:r>
            <a:r>
              <a:rPr lang="en-US" altLang="zh-CN" sz="2000">
                <a:solidFill>
                  <a:srgbClr val="FF0000"/>
                </a:solidFill>
              </a:rPr>
              <a:t>count(true)</a:t>
            </a:r>
            <a:r>
              <a:rPr lang="zh-CN" altLang="en-US" sz="2000">
                <a:solidFill>
                  <a:srgbClr val="FF0000"/>
                </a:solidFill>
              </a:rPr>
              <a:t>或者 </a:t>
            </a:r>
            <a:r>
              <a:rPr lang="en-US" altLang="zh-CN" sz="2000">
                <a:solidFill>
                  <a:srgbClr val="FF0000"/>
                </a:solidFill>
              </a:rPr>
              <a:t>count(</a:t>
            </a:r>
            <a:r>
              <a:rPr lang="zh-CN" altLang="en-US" sz="2000">
                <a:solidFill>
                  <a:srgbClr val="FF0000"/>
                </a:solidFill>
              </a:rPr>
              <a:t>非 </a:t>
            </a:r>
            <a:r>
              <a:rPr lang="en-US" altLang="zh-CN" sz="2000">
                <a:solidFill>
                  <a:srgbClr val="FF0000"/>
                </a:solidFill>
              </a:rPr>
              <a:t>0) </a:t>
            </a:r>
          </a:p>
          <a:p>
            <a:r>
              <a:rPr lang="en-US" altLang="zh-CN" sz="2000" smtClean="0"/>
              <a:t>db.users.find</a:t>
            </a:r>
            <a:r>
              <a:rPr lang="en-US" altLang="zh-CN" sz="2000"/>
              <a:t>().skip(10).limit(5).count(true);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4629" y="1700396"/>
            <a:ext cx="1008112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db.c1.find(); </a:t>
            </a:r>
          </a:p>
          <a:p>
            <a:r>
              <a:rPr lang="en-US" altLang="zh-CN" sz="2000"/>
              <a:t>{ "_id" : ObjectId("4fb5faaf6d0f9d8ea3fc91a8"), "name" : "Tony", "age" : 20 } </a:t>
            </a:r>
          </a:p>
          <a:p>
            <a:r>
              <a:rPr lang="en-US" altLang="zh-CN" sz="2000"/>
              <a:t>{ "_id" : ObjectId("4fb5fab96d0f9d8ea3fc91a9"), "name" : "Joe", "age" : 10 } 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554629" y="3019648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 </a:t>
            </a:r>
            <a:r>
              <a:rPr lang="en-US" altLang="zh-CN" sz="2000"/>
              <a:t>c1 </a:t>
            </a:r>
            <a:r>
              <a:rPr lang="zh-CN" altLang="en-US" sz="2000"/>
              <a:t>表的数据量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4629" y="3595712"/>
            <a:ext cx="1008112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db.c1.count() </a:t>
            </a:r>
          </a:p>
          <a:p>
            <a:r>
              <a:rPr lang="en-US" altLang="zh-CN" sz="2000"/>
              <a:t>2 </a:t>
            </a:r>
          </a:p>
        </p:txBody>
      </p:sp>
      <p:sp>
        <p:nvSpPr>
          <p:cNvPr id="3" name="矩形 2"/>
          <p:cNvSpPr/>
          <p:nvPr/>
        </p:nvSpPr>
        <p:spPr>
          <a:xfrm>
            <a:off x="548408" y="1150054"/>
            <a:ext cx="100873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如C1 表的数据如下</a:t>
            </a:r>
          </a:p>
        </p:txBody>
      </p:sp>
    </p:spTree>
    <p:extLst>
      <p:ext uri="{BB962C8B-B14F-4D97-AF65-F5344CB8AC3E}">
        <p14:creationId xmlns:p14="http://schemas.microsoft.com/office/powerpoint/2010/main" val="15660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222604"/>
            <a:ext cx="11089232" cy="826555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(12)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-sort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排序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384" y="1316237"/>
            <a:ext cx="1008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以年龄升序 </a:t>
            </a:r>
            <a:r>
              <a:rPr lang="en-US" altLang="zh-CN" sz="2000"/>
              <a:t>asc </a:t>
            </a:r>
            <a:r>
              <a:rPr lang="en-US" altLang="zh-CN" sz="2000" smtClean="0"/>
              <a:t>  </a:t>
            </a:r>
            <a:r>
              <a:rPr lang="zh-CN" altLang="en-US" sz="2000" smtClean="0"/>
              <a:t>：</a:t>
            </a:r>
            <a:r>
              <a:rPr lang="en-US" altLang="zh-CN" sz="2000" smtClean="0"/>
              <a:t>db.users.find</a:t>
            </a:r>
            <a:r>
              <a:rPr lang="en-US" altLang="zh-CN" sz="2000"/>
              <a:t>().sort({age: 1}); </a:t>
            </a:r>
          </a:p>
          <a:p>
            <a:r>
              <a:rPr lang="zh-CN" altLang="en-US" sz="2000"/>
              <a:t>以年龄降序 </a:t>
            </a:r>
            <a:r>
              <a:rPr lang="en-US" altLang="zh-CN" sz="2000"/>
              <a:t>desc </a:t>
            </a:r>
            <a:r>
              <a:rPr lang="zh-CN" altLang="en-US" sz="2000" smtClean="0"/>
              <a:t>：</a:t>
            </a:r>
            <a:r>
              <a:rPr lang="en-US" altLang="zh-CN" sz="2000" smtClean="0"/>
              <a:t>db.users.find</a:t>
            </a:r>
            <a:r>
              <a:rPr lang="en-US" altLang="zh-CN" sz="2000"/>
              <a:t>().sort({age: -1</a:t>
            </a:r>
            <a:r>
              <a:rPr lang="en-US" altLang="zh-CN" sz="2000" smtClean="0"/>
              <a:t>});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552536" y="2420888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 </a:t>
            </a:r>
            <a:r>
              <a:rPr lang="en-US" altLang="zh-CN" sz="2000"/>
              <a:t>c1 </a:t>
            </a:r>
            <a:r>
              <a:rPr lang="zh-CN" altLang="en-US" sz="2000"/>
              <a:t>表按 </a:t>
            </a:r>
            <a:r>
              <a:rPr lang="en-US" altLang="zh-CN" sz="2000"/>
              <a:t>age </a:t>
            </a:r>
            <a:r>
              <a:rPr lang="zh-CN" altLang="en-US" sz="2000"/>
              <a:t>升序排列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2536" y="2915498"/>
            <a:ext cx="1008112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/>
              <a:t>&gt; </a:t>
            </a:r>
            <a:r>
              <a:rPr lang="en-US" altLang="zh-CN" sz="2000">
                <a:solidFill>
                  <a:srgbClr val="FF0000"/>
                </a:solidFill>
              </a:rPr>
              <a:t>db.c1.find().sort({age: 1}); </a:t>
            </a:r>
          </a:p>
          <a:p>
            <a:r>
              <a:rPr lang="en-US" altLang="zh-CN" sz="2000"/>
              <a:t>{ "_id" : ObjectId("4fb5fab96d0f9d8ea3fc91a9"), "name" : "Joe", "age" : 10 } </a:t>
            </a:r>
          </a:p>
          <a:p>
            <a:r>
              <a:rPr lang="en-US" altLang="zh-CN" sz="2000"/>
              <a:t>{ "_id" : ObjectId("4fb5faaf6d0f9d8ea3fc91a8"), "name" : "Tony", "age" : 20 }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384" y="4365104"/>
            <a:ext cx="1008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查询 </a:t>
            </a:r>
            <a:r>
              <a:rPr lang="en-US" altLang="zh-CN" sz="2000"/>
              <a:t>c1 </a:t>
            </a:r>
            <a:r>
              <a:rPr lang="zh-CN" altLang="en-US" sz="2000"/>
              <a:t>表按 </a:t>
            </a:r>
            <a:r>
              <a:rPr lang="en-US" altLang="zh-CN" sz="2000"/>
              <a:t>age </a:t>
            </a:r>
            <a:r>
              <a:rPr lang="zh-CN" altLang="en-US" sz="2000"/>
              <a:t>降序排列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1384" y="4859714"/>
            <a:ext cx="1008112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&gt; db.c1.find().sort({age: -1}); </a:t>
            </a:r>
          </a:p>
          <a:p>
            <a:r>
              <a:rPr lang="en-US" altLang="zh-CN" sz="2000"/>
              <a:t>{ "_id" : ObjectId("4fb5faaf6d0f9d8ea3fc91a8"), "name" : "Tony", "age" : 20 } </a:t>
            </a:r>
          </a:p>
          <a:p>
            <a:r>
              <a:rPr lang="en-US" altLang="zh-CN" sz="2000"/>
              <a:t>{ "_id" : ObjectId("4fb5fab96d0f9d8ea3fc91a9"), "name" : "Joe", "age" : 10 } </a:t>
            </a:r>
          </a:p>
        </p:txBody>
      </p:sp>
    </p:spTree>
    <p:extLst>
      <p:ext uri="{BB962C8B-B14F-4D97-AF65-F5344CB8AC3E}">
        <p14:creationId xmlns:p14="http://schemas.microsoft.com/office/powerpoint/2010/main" val="3687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222604"/>
            <a:ext cx="11089232" cy="826555"/>
          </a:xfrm>
        </p:spPr>
        <p:txBody>
          <a:bodyPr>
            <a:normAutofit/>
          </a:bodyPr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高级查询</a:t>
            </a:r>
            <a:r>
              <a:rPr lang="en-US" altLang="zh-CN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(13)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-Javascript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2"/>
          <p:cNvSpPr>
            <a:spLocks noGrp="1"/>
          </p:cNvSpPr>
          <p:nvPr>
            <p:ph idx="1"/>
          </p:nvPr>
        </p:nvSpPr>
        <p:spPr>
          <a:xfrm>
            <a:off x="263352" y="1700808"/>
            <a:ext cx="11521280" cy="4464496"/>
          </a:xfrm>
        </p:spPr>
        <p:txBody>
          <a:bodyPr>
            <a:normAutofit/>
          </a:bodyPr>
          <a:lstStyle/>
          <a:p>
            <a:pPr marL="167400" indent="0">
              <a:buNone/>
            </a:pPr>
            <a:r>
              <a:rPr lang="zh-CN" altLang="en-US" sz="4000"/>
              <a:t>查询 </a:t>
            </a:r>
            <a:r>
              <a:rPr lang="en-US" altLang="zh-CN" sz="4000"/>
              <a:t>a </a:t>
            </a:r>
            <a:r>
              <a:rPr lang="zh-CN" altLang="en-US" sz="4000"/>
              <a:t>大于 </a:t>
            </a:r>
            <a:r>
              <a:rPr lang="en-US" altLang="zh-CN" sz="4000"/>
              <a:t>3 </a:t>
            </a:r>
            <a:r>
              <a:rPr lang="zh-CN" altLang="en-US" sz="4000"/>
              <a:t>的数据，下面的查询方法殊途同归 </a:t>
            </a:r>
          </a:p>
          <a:p>
            <a:pPr marL="910350" indent="-742950"/>
            <a:r>
              <a:rPr lang="en-US" altLang="zh-CN" sz="4000" smtClean="0"/>
              <a:t>db.c1.find</a:t>
            </a:r>
            <a:r>
              <a:rPr lang="en-US" altLang="zh-CN" sz="4000"/>
              <a:t>( { a : { $gt: 3 } } ); </a:t>
            </a:r>
          </a:p>
          <a:p>
            <a:pPr marL="910350" indent="-742950"/>
            <a:r>
              <a:rPr lang="en-US" altLang="zh-CN" sz="4000" smtClean="0"/>
              <a:t>db.c1.find</a:t>
            </a:r>
            <a:r>
              <a:rPr lang="en-US" altLang="zh-CN" sz="4000"/>
              <a:t>( { $where: "this.a &gt; 3" } ); </a:t>
            </a:r>
          </a:p>
          <a:p>
            <a:pPr marL="910350" indent="-742950"/>
            <a:r>
              <a:rPr lang="en-US" altLang="zh-CN" sz="4000" smtClean="0"/>
              <a:t>db.c1.find</a:t>
            </a:r>
            <a:r>
              <a:rPr lang="en-US" altLang="zh-CN" sz="4000"/>
              <a:t>("this.a &gt; 3"); </a:t>
            </a:r>
          </a:p>
          <a:p>
            <a:pPr marL="910350" indent="-742950"/>
            <a:r>
              <a:rPr lang="en-US" altLang="zh-CN" sz="4000" smtClean="0"/>
              <a:t>f </a:t>
            </a:r>
            <a:r>
              <a:rPr lang="en-US" altLang="zh-CN" sz="4000"/>
              <a:t>= function() { return this.a &gt; </a:t>
            </a:r>
            <a:r>
              <a:rPr lang="en-US" altLang="zh-CN" sz="4000" smtClean="0"/>
              <a:t>3</a:t>
            </a:r>
            <a:r>
              <a:rPr lang="en-US" altLang="zh-CN" sz="4000"/>
              <a:t> </a:t>
            </a:r>
            <a:r>
              <a:rPr lang="en-US" altLang="zh-CN" sz="4000" smtClean="0"/>
              <a:t>} ; </a:t>
            </a:r>
            <a:r>
              <a:rPr lang="en-US" altLang="zh-CN" sz="4000"/>
              <a:t>db.c1.find(f); </a:t>
            </a:r>
          </a:p>
          <a:p>
            <a:pPr marL="167400" indent="0">
              <a:buNone/>
            </a:pPr>
            <a:r>
              <a:rPr lang="zh-CN" altLang="en-US" sz="3000"/>
              <a:t>	</a:t>
            </a:r>
            <a:endParaRPr lang="en-US" altLang="zh-CN" sz="3000" smtClean="0"/>
          </a:p>
        </p:txBody>
      </p:sp>
    </p:spTree>
    <p:extLst>
      <p:ext uri="{BB962C8B-B14F-4D97-AF65-F5344CB8AC3E}">
        <p14:creationId xmlns:p14="http://schemas.microsoft.com/office/powerpoint/2010/main" val="297207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239447"/>
            <a:ext cx="5963260" cy="981868"/>
          </a:xfrm>
        </p:spPr>
        <p:txBody>
          <a:bodyPr>
            <a:norm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神马是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GridFS ?</a:t>
            </a: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263352" y="1700808"/>
            <a:ext cx="11521280" cy="4536504"/>
          </a:xfrm>
        </p:spPr>
        <p:txBody>
          <a:bodyPr>
            <a:normAutofit/>
          </a:bodyPr>
          <a:lstStyle/>
          <a:p>
            <a:r>
              <a:rPr lang="en-US" altLang="zh-CN" sz="3500" dirty="0" err="1" smtClean="0"/>
              <a:t>GridFS</a:t>
            </a:r>
            <a:r>
              <a:rPr lang="zh-CN" altLang="en-US" sz="3500" dirty="0" smtClean="0"/>
              <a:t>是</a:t>
            </a:r>
            <a:r>
              <a:rPr lang="en-US" altLang="zh-CN" sz="3500" dirty="0" smtClean="0"/>
              <a:t>MongoDB</a:t>
            </a:r>
            <a:r>
              <a:rPr lang="zh-CN" altLang="en-US" sz="3500" dirty="0" smtClean="0"/>
              <a:t>实现的文件系统。</a:t>
            </a:r>
            <a:endParaRPr lang="en-US" altLang="zh-CN" sz="3500" dirty="0" smtClean="0"/>
          </a:p>
          <a:p>
            <a:endParaRPr lang="en-US" altLang="zh-CN" sz="3500" dirty="0"/>
          </a:p>
          <a:p>
            <a:r>
              <a:rPr lang="zh-CN" altLang="en-US" sz="3500" dirty="0" smtClean="0"/>
              <a:t>数据库</a:t>
            </a:r>
            <a:r>
              <a:rPr lang="zh-CN" altLang="en-US" sz="3500" dirty="0"/>
              <a:t>支持以</a:t>
            </a:r>
            <a:r>
              <a:rPr lang="en-US" altLang="zh-CN" sz="3500" dirty="0"/>
              <a:t>BSON</a:t>
            </a:r>
            <a:r>
              <a:rPr lang="zh-CN" altLang="en-US" sz="3500" dirty="0"/>
              <a:t>格式保存二进制对象。 但是</a:t>
            </a:r>
            <a:r>
              <a:rPr lang="en-US" altLang="zh-CN" sz="3500" dirty="0"/>
              <a:t>MongoDB</a:t>
            </a:r>
            <a:r>
              <a:rPr lang="zh-CN" altLang="en-US" sz="3500" dirty="0"/>
              <a:t>中</a:t>
            </a:r>
            <a:r>
              <a:rPr lang="en-US" altLang="zh-CN" sz="3500" dirty="0"/>
              <a:t>BSON</a:t>
            </a:r>
            <a:r>
              <a:rPr lang="zh-CN" altLang="en-US" sz="3500" dirty="0"/>
              <a:t>对象最大</a:t>
            </a:r>
            <a:r>
              <a:rPr lang="zh-CN" altLang="en-US" sz="3500" dirty="0">
                <a:solidFill>
                  <a:srgbClr val="FF0000"/>
                </a:solidFill>
              </a:rPr>
              <a:t>不能超过</a:t>
            </a:r>
            <a:r>
              <a:rPr lang="en-US" altLang="zh-CN" sz="3500" dirty="0">
                <a:solidFill>
                  <a:srgbClr val="FF0000"/>
                </a:solidFill>
              </a:rPr>
              <a:t>16MB</a:t>
            </a:r>
            <a:r>
              <a:rPr lang="zh-CN" altLang="en-US" sz="3500" dirty="0"/>
              <a:t>。 </a:t>
            </a:r>
            <a:r>
              <a:rPr lang="en-US" altLang="zh-CN" sz="3500" dirty="0" err="1"/>
              <a:t>GridFS</a:t>
            </a:r>
            <a:r>
              <a:rPr lang="en-US" altLang="zh-CN" sz="3500" dirty="0"/>
              <a:t> </a:t>
            </a:r>
            <a:r>
              <a:rPr lang="zh-CN" altLang="en-US" sz="3500" dirty="0"/>
              <a:t>规范提供了一种透明的机制，可以将一个大文件分割成为多个较小的文档。这将容许我们有效的保存大的文件对象，特别对于那些巨大的文件，比如视频</a:t>
            </a:r>
            <a:r>
              <a:rPr lang="zh-CN" altLang="en-US" sz="3500" dirty="0" smtClean="0"/>
              <a:t>。</a:t>
            </a:r>
            <a:endParaRPr lang="en-US" altLang="zh-CN" sz="3500" dirty="0" smtClean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64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057400" y="2538413"/>
            <a:ext cx="12700" cy="12700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00CC00"/>
              </a:gs>
            </a:gsLst>
            <a:lin ang="5400000" scaled="1"/>
          </a:gradFill>
          <a:ln w="127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65301" y="293688"/>
            <a:ext cx="8747125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zh-CN" altLang="en-US" sz="4800" b="1">
                <a:solidFill>
                  <a:srgbClr val="FFFFFF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命令行下操作 </a:t>
            </a:r>
            <a:r>
              <a:rPr lang="en-US" altLang="zh-CN" sz="4800" b="1">
                <a:solidFill>
                  <a:srgbClr val="FFFFFF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GridFS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8951" y="1430339"/>
            <a:ext cx="8609013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3600" dirty="0" smtClean="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 dirty="0" smtClean="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、将</a:t>
            </a:r>
            <a:r>
              <a:rPr lang="zh-CN" altLang="en-US" sz="3600" dirty="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文件写入</a:t>
            </a:r>
            <a:r>
              <a:rPr lang="en-US" altLang="zh-CN" sz="3600" dirty="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MongoDB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365375" y="2378075"/>
            <a:ext cx="7753350" cy="6111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r>
              <a:rPr lang="en-US" altLang="zh-CN" sz="360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~/bin/mongofiles put demo.jpg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271714" y="4064002"/>
            <a:ext cx="7847011" cy="661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r>
              <a:rPr lang="en-US" altLang="zh-CN" sz="360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~/bin/mongofiles list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63712" y="3248026"/>
            <a:ext cx="8940799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3600" smtClean="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2</a:t>
            </a:r>
            <a:r>
              <a:rPr lang="zh-CN" altLang="en-US" sz="3600" smtClean="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、获取</a:t>
            </a:r>
            <a:r>
              <a:rPr lang="zh-CN" altLang="en-US" sz="360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文件列表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124075" y="5842001"/>
            <a:ext cx="7994650" cy="6113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r>
              <a:rPr lang="en-US" altLang="zh-CN" sz="360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~/bin/mongofiles get demo.jpg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803400" y="4986338"/>
            <a:ext cx="4572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3600" smtClean="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smtClean="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、读出</a:t>
            </a:r>
            <a:r>
              <a:rPr lang="zh-CN" altLang="en-US" sz="3600">
                <a:solidFill>
                  <a:srgbClr val="625702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14" name="Rectangle 1"/>
          <p:cNvSpPr>
            <a:spLocks noGrp="1"/>
          </p:cNvSpPr>
          <p:nvPr>
            <p:ph type="title"/>
          </p:nvPr>
        </p:nvSpPr>
        <p:spPr>
          <a:xfrm>
            <a:off x="263352" y="239447"/>
            <a:ext cx="7344816" cy="981868"/>
          </a:xfrm>
        </p:spPr>
        <p:txBody>
          <a:bodyPr>
            <a:norm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命令行下操作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GridFS</a:t>
            </a:r>
          </a:p>
        </p:txBody>
      </p:sp>
    </p:spTree>
    <p:extLst>
      <p:ext uri="{BB962C8B-B14F-4D97-AF65-F5344CB8AC3E}">
        <p14:creationId xmlns:p14="http://schemas.microsoft.com/office/powerpoint/2010/main" val="204453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239447"/>
            <a:ext cx="8712968" cy="66927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练习：用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开发活动报名表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35092" y="1484784"/>
            <a:ext cx="5124804" cy="4896544"/>
          </a:xfrm>
        </p:spPr>
        <p:txBody>
          <a:bodyPr>
            <a:normAutofit fontScale="92500"/>
          </a:bodyPr>
          <a:lstStyle/>
          <a:p>
            <a:r>
              <a:rPr lang="zh-CN" altLang="en-US" sz="3500" smtClean="0"/>
              <a:t>活动报名表：姓名，手机、邮箱，生日，个人简介。这些报名的字段以后能方便的随意添加</a:t>
            </a:r>
            <a:endParaRPr lang="en-US" altLang="zh-CN" sz="3500"/>
          </a:p>
          <a:p>
            <a:r>
              <a:rPr lang="zh-CN" altLang="en-US" sz="3500" smtClean="0"/>
              <a:t>管理页面能按照这些字段进行搜索和分页显示报名列表。</a:t>
            </a:r>
            <a:endParaRPr lang="en-US" altLang="zh-CN" sz="3500" smtClean="0"/>
          </a:p>
          <a:p>
            <a:r>
              <a:rPr lang="zh-CN" altLang="en-US" sz="3500" smtClean="0"/>
              <a:t>管理页面还能修改报名表，如果有人生日写错了，管理员可以在管理页面修改。</a:t>
            </a:r>
            <a:endParaRPr lang="en-US" altLang="zh-CN" sz="3500" smtClean="0"/>
          </a:p>
          <a:p>
            <a:endParaRPr lang="en-US" altLang="zh-CN" sz="3500" smtClean="0"/>
          </a:p>
          <a:p>
            <a:endParaRPr lang="zh-CN" altLang="en-US" sz="400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5411924" y="620688"/>
          <a:ext cx="7128792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65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79376" y="226004"/>
            <a:ext cx="10873208" cy="89873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高可用</a:t>
            </a:r>
            <a:r>
              <a:rPr lang="zh-CN" altLang="en-US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Master-Slave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主从复制”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4367808" y="1700808"/>
            <a:ext cx="2885989" cy="1440160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Master</a:t>
            </a:r>
            <a:endParaRPr lang="zh-CN" altLang="en-US" sz="3000" b="1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1559495" y="4683362"/>
            <a:ext cx="2520280" cy="129614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Slave1</a:t>
            </a:r>
            <a:endParaRPr lang="zh-CN" altLang="en-US" sz="3000" b="1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7784426">
            <a:off x="3170641" y="3694955"/>
            <a:ext cx="1224136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4583831" y="4626455"/>
            <a:ext cx="2520280" cy="129614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Slave2</a:t>
            </a:r>
            <a:endParaRPr lang="zh-CN" altLang="en-US" sz="3000" b="1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7608167" y="4608185"/>
            <a:ext cx="2520280" cy="1296144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Slave3</a:t>
            </a:r>
            <a:endParaRPr lang="zh-CN" altLang="en-US" sz="3000" b="1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5231903" y="3675250"/>
            <a:ext cx="1224136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2868365">
            <a:off x="7305880" y="3541906"/>
            <a:ext cx="1224136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 txBox="1">
            <a:spLocks/>
          </p:cNvSpPr>
          <p:nvPr/>
        </p:nvSpPr>
        <p:spPr>
          <a:xfrm>
            <a:off x="263352" y="83989"/>
            <a:ext cx="9073008" cy="98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NoSQL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第二种分类方法</a:t>
            </a:r>
            <a:endParaRPr 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908720"/>
            <a:ext cx="9073008" cy="58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79376" y="226004"/>
            <a:ext cx="10873208" cy="89873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高可用</a:t>
            </a:r>
            <a:r>
              <a:rPr lang="zh-CN" altLang="en-US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Replica Sets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复制集”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3010" name="Picture 2" descr="Diagram of default routing of reads and writes to the prima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91" y="1556792"/>
            <a:ext cx="6128578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873208" cy="89873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MongoDB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分片（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Sharding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868" name="Picture 4" descr="Diagram of a large collection with data distributed across 4 shard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5616624" cy="53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79376" y="226004"/>
            <a:ext cx="10873208" cy="89873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MongoDB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分片（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Sharding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866" name="Picture 2" descr="Diagram of a sharded clust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484784"/>
            <a:ext cx="648072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873208" cy="89873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MongoDB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分片（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Sharding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866" name="Picture 2" descr="http://www.cubrid.org/wp-content/uploads/2011/09/mongodb-compos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40768"/>
            <a:ext cx="820891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适合的应用场景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335360" y="1628800"/>
            <a:ext cx="11377264" cy="4608512"/>
          </a:xfrm>
        </p:spPr>
        <p:txBody>
          <a:bodyPr>
            <a:normAutofit fontScale="85000" lnSpcReduction="20000"/>
          </a:bodyPr>
          <a:lstStyle/>
          <a:p>
            <a:pPr marL="910350" indent="-742950"/>
            <a:r>
              <a:rPr lang="zh-CN" altLang="en-US" sz="4000">
                <a:solidFill>
                  <a:srgbClr val="00B050"/>
                </a:solidFill>
              </a:rPr>
              <a:t>网站数据</a:t>
            </a:r>
            <a:r>
              <a:rPr lang="zh-CN" altLang="en-US" sz="4000"/>
              <a:t>：</a:t>
            </a:r>
            <a:r>
              <a:rPr lang="en-US" altLang="zh-CN" sz="4000"/>
              <a:t>mongo</a:t>
            </a:r>
            <a:r>
              <a:rPr lang="zh-CN" altLang="en-US" sz="4000"/>
              <a:t>非常适合实时的插入，更新与查询，并具备网站实时数据存储所需的复制及高度伸缩性。</a:t>
            </a:r>
          </a:p>
          <a:p>
            <a:pPr marL="910350" indent="-742950"/>
            <a:r>
              <a:rPr lang="zh-CN" altLang="en-US" sz="4000">
                <a:solidFill>
                  <a:srgbClr val="00B050"/>
                </a:solidFill>
              </a:rPr>
              <a:t>缓存</a:t>
            </a:r>
            <a:r>
              <a:rPr lang="zh-CN" altLang="en-US" sz="4000"/>
              <a:t>：由于性能很高，</a:t>
            </a:r>
            <a:r>
              <a:rPr lang="en-US" altLang="zh-CN" sz="4000"/>
              <a:t>mongo</a:t>
            </a:r>
            <a:r>
              <a:rPr lang="zh-CN" altLang="en-US" sz="4000"/>
              <a:t>也适合作为信息基础设施的缓存层。</a:t>
            </a:r>
          </a:p>
          <a:p>
            <a:pPr marL="910350" indent="-742950"/>
            <a:r>
              <a:rPr lang="zh-CN" altLang="en-US" sz="4000">
                <a:solidFill>
                  <a:srgbClr val="00B050"/>
                </a:solidFill>
              </a:rPr>
              <a:t>大尺寸、低价值的数据</a:t>
            </a:r>
            <a:r>
              <a:rPr lang="zh-CN" altLang="en-US" sz="4000"/>
              <a:t>：使用传统的关系数据库存储一些数据时可能会比较贵，在此之前，很多程序员往往会选择传统的文件进行存储。</a:t>
            </a:r>
          </a:p>
          <a:p>
            <a:pPr marL="910350" indent="-742950"/>
            <a:r>
              <a:rPr lang="zh-CN" altLang="en-US" sz="4000">
                <a:solidFill>
                  <a:srgbClr val="00B050"/>
                </a:solidFill>
              </a:rPr>
              <a:t>高伸缩性的场景</a:t>
            </a:r>
            <a:r>
              <a:rPr lang="zh-CN" altLang="en-US" sz="4000"/>
              <a:t>：</a:t>
            </a:r>
            <a:r>
              <a:rPr lang="en-US" altLang="zh-CN" sz="4000"/>
              <a:t>mongo</a:t>
            </a:r>
            <a:r>
              <a:rPr lang="zh-CN" altLang="en-US" sz="4000"/>
              <a:t>非常适合由数十或者数百台服务器组成的数据库。</a:t>
            </a:r>
          </a:p>
          <a:p>
            <a:pPr marL="910350" indent="-742950"/>
            <a:r>
              <a:rPr lang="zh-CN" altLang="en-US" sz="4000">
                <a:solidFill>
                  <a:srgbClr val="00B050"/>
                </a:solidFill>
              </a:rPr>
              <a:t>用于对象及</a:t>
            </a:r>
            <a:r>
              <a:rPr lang="en-US" altLang="zh-CN" sz="4000">
                <a:solidFill>
                  <a:srgbClr val="00B050"/>
                </a:solidFill>
              </a:rPr>
              <a:t>JSON</a:t>
            </a:r>
            <a:r>
              <a:rPr lang="zh-CN" altLang="en-US" sz="4000">
                <a:solidFill>
                  <a:srgbClr val="00B050"/>
                </a:solidFill>
              </a:rPr>
              <a:t>数据的存储</a:t>
            </a:r>
            <a:r>
              <a:rPr lang="zh-CN" altLang="en-US" sz="4000"/>
              <a:t>：</a:t>
            </a:r>
            <a:r>
              <a:rPr lang="en-US" altLang="zh-CN" sz="4000"/>
              <a:t>mongo</a:t>
            </a:r>
            <a:r>
              <a:rPr lang="zh-CN" altLang="en-US" sz="4000"/>
              <a:t>的</a:t>
            </a:r>
            <a:r>
              <a:rPr lang="en-US" altLang="zh-CN" sz="4000"/>
              <a:t>BSON</a:t>
            </a:r>
            <a:r>
              <a:rPr lang="zh-CN" altLang="en-US" sz="4000"/>
              <a:t>数据格式非常适合文档格式化的存储及查询。	</a:t>
            </a:r>
            <a:endParaRPr lang="en-US" altLang="zh-CN" sz="4000" smtClean="0"/>
          </a:p>
        </p:txBody>
      </p:sp>
    </p:spTree>
    <p:extLst>
      <p:ext uri="{BB962C8B-B14F-4D97-AF65-F5344CB8AC3E}">
        <p14:creationId xmlns:p14="http://schemas.microsoft.com/office/powerpoint/2010/main" val="215220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不适合的应用场景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335360" y="1628800"/>
            <a:ext cx="11377264" cy="4608512"/>
          </a:xfrm>
        </p:spPr>
        <p:txBody>
          <a:bodyPr>
            <a:normAutofit/>
          </a:bodyPr>
          <a:lstStyle/>
          <a:p>
            <a:pPr marL="910350" indent="-742950"/>
            <a:r>
              <a:rPr lang="zh-CN" altLang="en-US" sz="4000">
                <a:solidFill>
                  <a:srgbClr val="00B050"/>
                </a:solidFill>
              </a:rPr>
              <a:t>高度事物性的系统</a:t>
            </a:r>
            <a:r>
              <a:rPr lang="zh-CN" altLang="en-US" sz="4000"/>
              <a:t>：例如银行或会计系统。传统的关系型数据库目前还是更适用于需要大量原子性复杂事务的</a:t>
            </a:r>
            <a:r>
              <a:rPr lang="zh-CN" altLang="en-US" sz="4000" smtClean="0"/>
              <a:t>应用程序</a:t>
            </a:r>
            <a:endParaRPr lang="zh-CN" altLang="en-US" sz="4000"/>
          </a:p>
          <a:p>
            <a:pPr marL="910350" indent="-742950"/>
            <a:r>
              <a:rPr lang="zh-CN" altLang="en-US" sz="4000">
                <a:solidFill>
                  <a:srgbClr val="00B050"/>
                </a:solidFill>
              </a:rPr>
              <a:t>传统的商业智能应用</a:t>
            </a:r>
            <a:r>
              <a:rPr lang="zh-CN" altLang="en-US" sz="4000" smtClean="0"/>
              <a:t>：商业智能数据库会针对</a:t>
            </a:r>
            <a:r>
              <a:rPr lang="zh-CN" altLang="en-US" sz="4000"/>
              <a:t>特定问题</a:t>
            </a:r>
            <a:r>
              <a:rPr lang="zh-CN" altLang="en-US" sz="4000" smtClean="0"/>
              <a:t>产生</a:t>
            </a:r>
            <a:r>
              <a:rPr lang="zh-CN" altLang="en-US" sz="4000"/>
              <a:t>高度优化的查询方式。对于此类应用，数据仓库可能是更合适的</a:t>
            </a:r>
            <a:r>
              <a:rPr lang="zh-CN" altLang="en-US" sz="4000" smtClean="0"/>
              <a:t>选择</a:t>
            </a:r>
            <a:endParaRPr lang="zh-CN" altLang="en-US" sz="4000"/>
          </a:p>
          <a:p>
            <a:pPr marL="910350" indent="-742950"/>
            <a:r>
              <a:rPr lang="zh-CN" altLang="en-US" sz="4000">
                <a:solidFill>
                  <a:srgbClr val="00B050"/>
                </a:solidFill>
              </a:rPr>
              <a:t>需要</a:t>
            </a:r>
            <a:r>
              <a:rPr lang="en-US" altLang="zh-CN" sz="4000">
                <a:solidFill>
                  <a:srgbClr val="00B050"/>
                </a:solidFill>
              </a:rPr>
              <a:t>SQL</a:t>
            </a:r>
            <a:r>
              <a:rPr lang="zh-CN" altLang="en-US" sz="4000">
                <a:solidFill>
                  <a:srgbClr val="00B050"/>
                </a:solidFill>
              </a:rPr>
              <a:t>的</a:t>
            </a:r>
            <a:r>
              <a:rPr lang="zh-CN" altLang="en-US" sz="4000" smtClean="0">
                <a:solidFill>
                  <a:srgbClr val="00B050"/>
                </a:solidFill>
              </a:rPr>
              <a:t>问题</a:t>
            </a:r>
            <a:endParaRPr lang="en-US" altLang="zh-CN" sz="400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116632"/>
            <a:ext cx="9073008" cy="981868"/>
          </a:xfrm>
        </p:spPr>
        <p:txBody>
          <a:bodyPr>
            <a:norm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分布式数据系统的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CAP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212585" y="1193170"/>
            <a:ext cx="11953328" cy="5642868"/>
          </a:xfrm>
        </p:spPr>
        <p:txBody>
          <a:bodyPr>
            <a:normAutofit/>
          </a:bodyPr>
          <a:lstStyle/>
          <a:p>
            <a:pPr marL="624600" indent="-540000">
              <a:buSzPct val="120000"/>
            </a:pPr>
            <a:r>
              <a:rPr lang="en-US" altLang="zh-CN" sz="3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CAP</a:t>
            </a:r>
            <a:r>
              <a:rPr lang="zh-CN" altLang="en-US" sz="3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定理的</a:t>
            </a:r>
            <a:r>
              <a:rPr lang="zh-CN" altLang="en-US" sz="30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三要素：</a:t>
            </a:r>
          </a:p>
          <a:p>
            <a:pPr marL="1081800" lvl="1" indent="-540000">
              <a:buSzPct val="120000"/>
              <a:buFont typeface="+mj-ea"/>
              <a:buAutoNum type="circleNumDbPlain"/>
            </a:pPr>
            <a:r>
              <a:rPr lang="zh-CN" altLang="en-US" sz="3000" dirty="0"/>
              <a:t>一致性</a:t>
            </a:r>
            <a:r>
              <a:rPr lang="en-US" altLang="zh-CN" sz="3000" dirty="0"/>
              <a:t>(</a:t>
            </a:r>
            <a:r>
              <a:rPr lang="en-US" altLang="zh-CN" sz="3000" dirty="0">
                <a:solidFill>
                  <a:srgbClr val="00B050"/>
                </a:solidFill>
              </a:rPr>
              <a:t>Consistency</a:t>
            </a:r>
            <a:r>
              <a:rPr lang="en-US" altLang="zh-CN" sz="3000" dirty="0"/>
              <a:t>) </a:t>
            </a:r>
          </a:p>
          <a:p>
            <a:pPr marL="1081800" lvl="1" indent="-540000">
              <a:buSzPct val="120000"/>
              <a:buFont typeface="+mj-ea"/>
              <a:buAutoNum type="circleNumDbPlain"/>
            </a:pPr>
            <a:r>
              <a:rPr lang="zh-CN" altLang="en-US" sz="3000" dirty="0"/>
              <a:t>可用性</a:t>
            </a:r>
            <a:r>
              <a:rPr lang="en-US" altLang="zh-CN" sz="3000" dirty="0"/>
              <a:t>(</a:t>
            </a:r>
            <a:r>
              <a:rPr lang="en-US" altLang="zh-CN" sz="3000" dirty="0">
                <a:solidFill>
                  <a:srgbClr val="00B050"/>
                </a:solidFill>
              </a:rPr>
              <a:t>Availability</a:t>
            </a:r>
            <a:r>
              <a:rPr lang="en-US" altLang="zh-CN" sz="3000" dirty="0"/>
              <a:t>) </a:t>
            </a:r>
          </a:p>
          <a:p>
            <a:pPr marL="1081800" lvl="1" indent="-540000">
              <a:buSzPct val="120000"/>
              <a:buFont typeface="+mj-ea"/>
              <a:buAutoNum type="circleNumDbPlain"/>
            </a:pPr>
            <a:r>
              <a:rPr lang="zh-CN" altLang="en-US" sz="3000" dirty="0"/>
              <a:t>分区容忍性</a:t>
            </a:r>
            <a:r>
              <a:rPr lang="en-US" altLang="zh-CN" sz="3000" dirty="0"/>
              <a:t>(</a:t>
            </a:r>
            <a:r>
              <a:rPr lang="en-US" altLang="zh-CN" sz="3000" dirty="0">
                <a:solidFill>
                  <a:srgbClr val="00B050"/>
                </a:solidFill>
              </a:rPr>
              <a:t>Partition</a:t>
            </a:r>
            <a:r>
              <a:rPr lang="en-US" altLang="zh-CN" sz="3000" dirty="0"/>
              <a:t> </a:t>
            </a:r>
            <a:r>
              <a:rPr lang="en-US" altLang="zh-CN" sz="3000" dirty="0">
                <a:solidFill>
                  <a:srgbClr val="00B050"/>
                </a:solidFill>
              </a:rPr>
              <a:t>tolerance</a:t>
            </a:r>
            <a:r>
              <a:rPr lang="en-US" altLang="zh-CN" sz="3000" dirty="0" smtClean="0"/>
              <a:t>)</a:t>
            </a:r>
          </a:p>
          <a:p>
            <a:pPr marL="541800" lvl="1" indent="0">
              <a:buSzPct val="120000"/>
              <a:buNone/>
            </a:pPr>
            <a:endParaRPr lang="en-US" altLang="zh-CN" sz="3000" dirty="0"/>
          </a:p>
          <a:p>
            <a:pPr marL="624600" indent="-540000">
              <a:buSzPct val="120000"/>
            </a:pPr>
            <a:r>
              <a:rPr lang="en-US" altLang="zh-CN" sz="3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CAP</a:t>
            </a:r>
            <a:r>
              <a:rPr lang="zh-CN" altLang="en-US" sz="3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定理：</a:t>
            </a:r>
            <a:r>
              <a:rPr lang="zh-CN" altLang="en-US" sz="3000" dirty="0"/>
              <a:t>在分布式系统中，这三个要素最多只能同时实现两点，</a:t>
            </a:r>
            <a:r>
              <a:rPr lang="zh-CN" altLang="en-US" sz="3000" dirty="0">
                <a:solidFill>
                  <a:schemeClr val="accent5"/>
                </a:solidFill>
              </a:rPr>
              <a:t>不可能三者</a:t>
            </a:r>
            <a:r>
              <a:rPr lang="zh-CN" altLang="en-US" sz="3000" dirty="0" smtClean="0">
                <a:solidFill>
                  <a:schemeClr val="accent5"/>
                </a:solidFill>
              </a:rPr>
              <a:t>兼顾</a:t>
            </a:r>
            <a:endParaRPr lang="en-US" altLang="zh-CN" sz="3000" dirty="0" smtClean="0">
              <a:solidFill>
                <a:schemeClr val="accent5"/>
              </a:solidFill>
            </a:endParaRPr>
          </a:p>
          <a:p>
            <a:pPr marL="84600" indent="0">
              <a:buSzPct val="120000"/>
              <a:buNone/>
            </a:pPr>
            <a:endParaRPr lang="zh-CN" altLang="en-US" sz="3000" dirty="0">
              <a:solidFill>
                <a:schemeClr val="accent5"/>
              </a:solidFill>
            </a:endParaRPr>
          </a:p>
          <a:p>
            <a:pPr marL="624600" indent="-540000">
              <a:buSzPct val="120000"/>
            </a:pPr>
            <a:r>
              <a:rPr lang="zh-CN" altLang="en-US" sz="30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对于分布式数据系统，分区容忍性是基本</a:t>
            </a:r>
            <a:r>
              <a:rPr lang="zh-CN" altLang="en-US" sz="3000" dirty="0" smtClean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要求</a:t>
            </a:r>
            <a:endParaRPr lang="en-US" altLang="zh-CN" sz="3000" dirty="0" smtClean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0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 descr="nosql-syste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44624"/>
            <a:ext cx="8496944" cy="671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63352" y="239447"/>
            <a:ext cx="5963260" cy="98186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488456" y="1988840"/>
            <a:ext cx="11185920" cy="43924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000" dirty="0"/>
              <a:t>MongoDB</a:t>
            </a:r>
            <a:r>
              <a:rPr lang="zh-CN" altLang="en-US" sz="4000" dirty="0"/>
              <a:t>是一个基于分布式文件存储的数据库。由</a:t>
            </a:r>
            <a:r>
              <a:rPr lang="en-US" altLang="zh-CN" sz="4000" dirty="0"/>
              <a:t>C++</a:t>
            </a:r>
            <a:r>
              <a:rPr lang="zh-CN" altLang="en-US" sz="4000" dirty="0"/>
              <a:t>语言编写。旨在为</a:t>
            </a:r>
            <a:r>
              <a:rPr lang="en-US" altLang="zh-CN" sz="4000" dirty="0"/>
              <a:t>WEB</a:t>
            </a:r>
            <a:r>
              <a:rPr lang="zh-CN" altLang="en-US" sz="4000" dirty="0"/>
              <a:t>应用提供可扩展的高性能数据存储解决方案。</a:t>
            </a:r>
          </a:p>
          <a:p>
            <a:pPr marL="0" indent="0">
              <a:buNone/>
            </a:pPr>
            <a:endParaRPr lang="zh-CN" altLang="en-US" sz="4000" dirty="0"/>
          </a:p>
          <a:p>
            <a:r>
              <a:rPr lang="en-US" altLang="zh-CN" sz="4000" dirty="0"/>
              <a:t>MongoDB</a:t>
            </a:r>
            <a:r>
              <a:rPr lang="zh-CN" altLang="en-US" sz="4000" dirty="0"/>
              <a:t>是一个介于关系数据库和非关系数据库之间的产品，是非关系数据库当中功能最丰富，最像关系数据库的。他支持的数据结构非常松散，是类似</a:t>
            </a:r>
            <a:r>
              <a:rPr lang="en-US" altLang="zh-CN" sz="4000" dirty="0" err="1"/>
              <a:t>json</a:t>
            </a:r>
            <a:r>
              <a:rPr lang="zh-CN" altLang="en-US" sz="4000" dirty="0"/>
              <a:t>的</a:t>
            </a:r>
            <a:r>
              <a:rPr lang="en-US" altLang="zh-CN" sz="4000" dirty="0" err="1"/>
              <a:t>bson</a:t>
            </a:r>
            <a:r>
              <a:rPr lang="zh-CN" altLang="en-US" sz="4000" dirty="0"/>
              <a:t>格式，因此可以存储比较复杂的数据类型。</a:t>
            </a:r>
            <a:r>
              <a:rPr lang="en-US" altLang="zh-CN" sz="4000" dirty="0"/>
              <a:t>Mongo</a:t>
            </a:r>
            <a:r>
              <a:rPr lang="zh-CN" altLang="en-US" sz="4000" dirty="0"/>
              <a:t>最大的特点是他支持的查询语言非常强大，其语法有点类似于面向对象的查询语言，几乎可以实现类似关系数据库单表查询的绝大部分功能，而且还支持对数据建立索引。</a:t>
            </a:r>
          </a:p>
        </p:txBody>
      </p:sp>
      <p:pic>
        <p:nvPicPr>
          <p:cNvPr id="8" name="Picture 2" descr="http://articles.csdn.net/uploads/allimg/110607/79_110607152750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12" y="239447"/>
            <a:ext cx="4176464" cy="139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980728"/>
            <a:ext cx="6105525" cy="5495925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064896" cy="5040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数据的逻辑结构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5741"/>
              </p:ext>
            </p:extLst>
          </p:nvPr>
        </p:nvGraphicFramePr>
        <p:xfrm>
          <a:off x="6600056" y="1820478"/>
          <a:ext cx="5400600" cy="410445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0300"/>
                <a:gridCol w="2700300"/>
              </a:tblGrid>
              <a:tr h="82089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4000" smtClean="0"/>
                        <a:t>逻辑结构对比 </a:t>
                      </a:r>
                      <a:endParaRPr lang="zh-CN" altLang="en-US" sz="4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2089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MongoDB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smtClean="0">
                          <a:latin typeface="Adobe 黑体 Std R" panose="020B0400000000000000" pitchFamily="34" charset="-122"/>
                          <a:ea typeface="Adobe 黑体 Std R" panose="020B0400000000000000" pitchFamily="34" charset="-122"/>
                        </a:rPr>
                        <a:t>关系型数据库 </a:t>
                      </a:r>
                      <a:endParaRPr lang="zh-CN" altLang="en-US" sz="2400">
                        <a:latin typeface="Adobe 黑体 Std R" panose="020B0400000000000000" pitchFamily="34" charset="-122"/>
                        <a:ea typeface="Adobe 黑体 Std R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smtClean="0"/>
                        <a:t>文档</a:t>
                      </a:r>
                      <a:r>
                        <a:rPr lang="en-US" altLang="zh-CN" sz="2400" smtClean="0"/>
                        <a:t>(document)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smtClean="0"/>
                        <a:t>行</a:t>
                      </a:r>
                      <a:r>
                        <a:rPr lang="en-US" altLang="zh-CN" sz="2400" smtClean="0"/>
                        <a:t>(row) </a:t>
                      </a:r>
                      <a:endParaRPr lang="zh-CN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smtClean="0"/>
                        <a:t>集合</a:t>
                      </a:r>
                      <a:r>
                        <a:rPr lang="en-US" altLang="zh-CN" sz="2400" smtClean="0"/>
                        <a:t>(collection)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smtClean="0"/>
                        <a:t>表</a:t>
                      </a:r>
                      <a:r>
                        <a:rPr lang="en-US" altLang="zh-CN" sz="2400" smtClean="0"/>
                        <a:t>(table) </a:t>
                      </a:r>
                      <a:endParaRPr lang="zh-CN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mtClean="0"/>
                        <a:t>数据库</a:t>
                      </a:r>
                      <a:r>
                        <a:rPr lang="en-US" altLang="zh-CN" sz="2400" smtClean="0"/>
                        <a:t>(database) </a:t>
                      </a:r>
                      <a:endParaRPr lang="zh-CN" altLang="en-US" sz="2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smtClean="0"/>
                        <a:t>数据库</a:t>
                      </a:r>
                      <a:r>
                        <a:rPr lang="en-US" altLang="zh-CN" sz="2400" smtClean="0"/>
                        <a:t>(database)</a:t>
                      </a:r>
                      <a:endParaRPr lang="zh-CN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58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9073008" cy="98186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有什么特点？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>
            <p:ph idx="1"/>
          </p:nvPr>
        </p:nvSpPr>
        <p:spPr>
          <a:xfrm>
            <a:off x="407368" y="1772816"/>
            <a:ext cx="11233248" cy="4536504"/>
          </a:xfrm>
        </p:spPr>
        <p:txBody>
          <a:bodyPr>
            <a:normAutofit fontScale="92500" lnSpcReduction="20000"/>
          </a:bodyPr>
          <a:lstStyle/>
          <a:p>
            <a:pPr marL="910350" indent="-742950"/>
            <a:r>
              <a:rPr lang="zh-CN" altLang="en-US" sz="4000" smtClean="0"/>
              <a:t>可以</a:t>
            </a:r>
            <a:r>
              <a:rPr lang="zh-CN" altLang="en-US" sz="4000"/>
              <a:t>存放海量</a:t>
            </a:r>
            <a:r>
              <a:rPr lang="zh-CN" altLang="en-US" sz="4000" smtClean="0"/>
              <a:t>数据、承受</a:t>
            </a:r>
            <a:r>
              <a:rPr lang="zh-CN" altLang="en-US" sz="4000"/>
              <a:t>高并发</a:t>
            </a:r>
            <a:endParaRPr lang="en-US" altLang="zh-CN" sz="4000" smtClean="0"/>
          </a:p>
          <a:p>
            <a:pPr marL="910350" indent="-742950"/>
            <a:r>
              <a:rPr lang="zh-CN" altLang="en-US" sz="4000" smtClean="0"/>
              <a:t>面向</a:t>
            </a:r>
            <a:r>
              <a:rPr lang="zh-CN" altLang="en-US" sz="4000"/>
              <a:t>无需定义表结构的文档数据</a:t>
            </a:r>
          </a:p>
          <a:p>
            <a:pPr marL="910350" indent="-742950"/>
            <a:r>
              <a:rPr lang="zh-CN" altLang="en-US" sz="4000"/>
              <a:t>具有非常快的处理速度</a:t>
            </a:r>
          </a:p>
          <a:p>
            <a:pPr marL="910350" indent="-742950"/>
            <a:r>
              <a:rPr lang="zh-CN" altLang="en-US" sz="4000"/>
              <a:t>通过</a:t>
            </a:r>
            <a:r>
              <a:rPr lang="en-US" altLang="zh-CN" sz="4000"/>
              <a:t>BSON</a:t>
            </a:r>
            <a:r>
              <a:rPr lang="zh-CN" altLang="en-US" sz="4000"/>
              <a:t>的形式可以保存和查询任何类型的数据</a:t>
            </a:r>
          </a:p>
          <a:p>
            <a:pPr marL="910350" indent="-742950"/>
            <a:r>
              <a:rPr lang="zh-CN" altLang="en-US" sz="4000" smtClean="0"/>
              <a:t>无法进行</a:t>
            </a:r>
            <a:r>
              <a:rPr lang="en-US" altLang="zh-CN" sz="4000" smtClean="0"/>
              <a:t>JOIN</a:t>
            </a:r>
            <a:r>
              <a:rPr lang="zh-CN" altLang="en-US" sz="4000" smtClean="0"/>
              <a:t>处理，但是可以通过嵌入</a:t>
            </a:r>
            <a:r>
              <a:rPr lang="en-US" altLang="zh-CN" sz="4000" smtClean="0"/>
              <a:t>(embed)</a:t>
            </a:r>
            <a:r>
              <a:rPr lang="zh-CN" altLang="en-US" sz="4000" smtClean="0"/>
              <a:t>来实现同样的功能</a:t>
            </a:r>
          </a:p>
          <a:p>
            <a:pPr marL="910350" indent="-742950"/>
            <a:r>
              <a:rPr lang="zh-CN" altLang="en-US" sz="4000" smtClean="0"/>
              <a:t>使用</a:t>
            </a:r>
            <a:r>
              <a:rPr lang="en-US" altLang="zh-CN" sz="4000" err="1"/>
              <a:t>sharding</a:t>
            </a:r>
            <a:r>
              <a:rPr lang="en-US" altLang="zh-CN" sz="4000"/>
              <a:t>(</a:t>
            </a:r>
            <a:r>
              <a:rPr lang="zh-CN" altLang="en-US" sz="4000"/>
              <a:t>范围分割</a:t>
            </a:r>
            <a:r>
              <a:rPr lang="en-US" altLang="zh-CN" sz="4000"/>
              <a:t>)</a:t>
            </a:r>
            <a:r>
              <a:rPr lang="zh-CN" altLang="en-US" sz="4000"/>
              <a:t>算法来分散数据</a:t>
            </a:r>
          </a:p>
          <a:p>
            <a:pPr marL="910350" indent="-742950"/>
            <a:r>
              <a:rPr lang="zh-CN" altLang="en-US" sz="4000"/>
              <a:t>内置分布式文件系统 </a:t>
            </a:r>
            <a:r>
              <a:rPr lang="en-US" altLang="zh-CN" sz="4000" err="1"/>
              <a:t>GridFS</a:t>
            </a:r>
            <a:r>
              <a:rPr lang="en-US" altLang="zh-CN" sz="4000"/>
              <a:t> </a:t>
            </a:r>
            <a:r>
              <a:rPr lang="zh-CN" altLang="en-US" sz="4000"/>
              <a:t>	</a:t>
            </a:r>
            <a:endParaRPr lang="en-US" altLang="zh-CN" sz="4000" smtClean="0"/>
          </a:p>
        </p:txBody>
      </p:sp>
    </p:spTree>
    <p:extLst>
      <p:ext uri="{BB962C8B-B14F-4D97-AF65-F5344CB8AC3E}">
        <p14:creationId xmlns:p14="http://schemas.microsoft.com/office/powerpoint/2010/main" val="99173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916832"/>
            <a:ext cx="8715375" cy="4724400"/>
          </a:xfrm>
          <a:prstGeom prst="rect">
            <a:avLst/>
          </a:prstGeom>
        </p:spPr>
      </p:pic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064896" cy="72573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MongoDB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启动参数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9280" y="1196752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启动：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mongod</a:t>
            </a:r>
            <a:r>
              <a:rPr lang="en-US" altLang="zh-CN" sz="3200" dirty="0" smtClean="0"/>
              <a:t>  -f  </a:t>
            </a:r>
            <a:r>
              <a:rPr lang="en-US" altLang="zh-CN" sz="3200" dirty="0" smtClean="0">
                <a:solidFill>
                  <a:srgbClr val="660033"/>
                </a:solidFill>
              </a:rPr>
              <a:t>/</a:t>
            </a:r>
            <a:r>
              <a:rPr lang="en-US" altLang="zh-CN" sz="3200" dirty="0" err="1" smtClean="0">
                <a:solidFill>
                  <a:srgbClr val="660033"/>
                </a:solidFill>
              </a:rPr>
              <a:t>etc</a:t>
            </a:r>
            <a:r>
              <a:rPr lang="en-US" altLang="zh-CN" sz="3200" dirty="0" smtClean="0">
                <a:solidFill>
                  <a:srgbClr val="660033"/>
                </a:solidFill>
              </a:rPr>
              <a:t>/</a:t>
            </a:r>
            <a:r>
              <a:rPr lang="en-US" altLang="zh-CN" sz="3200" dirty="0" err="1" smtClean="0">
                <a:solidFill>
                  <a:srgbClr val="660033"/>
                </a:solidFill>
              </a:rPr>
              <a:t>mongo.conf</a:t>
            </a:r>
            <a:endParaRPr lang="zh-CN" altLang="en-US" sz="3200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D0FB9F-AEA2-40C8-9B26-5199369D15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3812</Words>
  <Application>Microsoft Office PowerPoint</Application>
  <PresentationFormat>宽屏</PresentationFormat>
  <Paragraphs>320</Paragraphs>
  <Slides>35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Adobe 仿宋 Std R</vt:lpstr>
      <vt:lpstr>Adobe 黑体 Std R</vt:lpstr>
      <vt:lpstr>Franklin Gothic Book</vt:lpstr>
      <vt:lpstr>黑体</vt:lpstr>
      <vt:lpstr>华文楷体</vt:lpstr>
      <vt:lpstr>隶书</vt:lpstr>
      <vt:lpstr>宋体</vt:lpstr>
      <vt:lpstr>微软雅黑</vt:lpstr>
      <vt:lpstr>Arial</vt:lpstr>
      <vt:lpstr>Calibri</vt:lpstr>
      <vt:lpstr>Franklin Gothic Medium</vt:lpstr>
      <vt:lpstr>georgia</vt:lpstr>
      <vt:lpstr>Times New Roman</vt:lpstr>
      <vt:lpstr>Verdana</vt:lpstr>
      <vt:lpstr>Office 主题</vt:lpstr>
      <vt:lpstr>Image</vt:lpstr>
      <vt:lpstr>MongoDB</vt:lpstr>
      <vt:lpstr>PowerPoint 演示文稿</vt:lpstr>
      <vt:lpstr>PowerPoint 演示文稿</vt:lpstr>
      <vt:lpstr>分布式数据系统的CAP定理</vt:lpstr>
      <vt:lpstr>PowerPoint 演示文稿</vt:lpstr>
      <vt:lpstr>什么是MongoDB？</vt:lpstr>
      <vt:lpstr>MongoDB数据的逻辑结构</vt:lpstr>
      <vt:lpstr>MongoDB有什么特点？</vt:lpstr>
      <vt:lpstr>配置MongoDB启动参数</vt:lpstr>
      <vt:lpstr>命令行下操作MongoDB</vt:lpstr>
      <vt:lpstr>操作MongoDB的神器“MongoVUE”</vt:lpstr>
      <vt:lpstr>用PHP处理MongoDB数据</vt:lpstr>
      <vt:lpstr>高级查询(1)-条件操作符 </vt:lpstr>
      <vt:lpstr>高级查询(2)-$all 匹配所有</vt:lpstr>
      <vt:lpstr>高级查询(3)- $exists 判断字段是否存在 </vt:lpstr>
      <vt:lpstr>高级查询(4)- $mod 取模运算 </vt:lpstr>
      <vt:lpstr>高级查询(5)- $ne 不等于</vt:lpstr>
      <vt:lpstr>高级查询(6)- $in 包含 </vt:lpstr>
      <vt:lpstr>高级查询(7)- $nin 不包含 </vt:lpstr>
      <vt:lpstr>高级查询(8)- $size 数组元素个数 </vt:lpstr>
      <vt:lpstr>高级查询(9)-正则表达式匹配</vt:lpstr>
      <vt:lpstr>高级查询(10)-skip 限制返回记录的起点 </vt:lpstr>
      <vt:lpstr>高级查询(11)-count 查询记录条数 </vt:lpstr>
      <vt:lpstr>高级查询(12)-sort 排序  </vt:lpstr>
      <vt:lpstr>高级查询(13)-Javascript 查询</vt:lpstr>
      <vt:lpstr>神马是 GridFS ?</vt:lpstr>
      <vt:lpstr> </vt:lpstr>
      <vt:lpstr>练习：用MongoDB开发活动报名表</vt:lpstr>
      <vt:lpstr>MongoDB高可用（1）“Master-Slave 主从复制”</vt:lpstr>
      <vt:lpstr>MongoDB高可用（2）“Replica Sets 复制集”</vt:lpstr>
      <vt:lpstr>MongoDB 分片（ Sharding ）</vt:lpstr>
      <vt:lpstr>MongoDB 分片（ Sharding ）</vt:lpstr>
      <vt:lpstr>MongoDB 分片（ Sharding ）</vt:lpstr>
      <vt:lpstr>MongoDB适合的应用场景</vt:lpstr>
      <vt:lpstr>MongoDB不适合的应用场景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2014-04-07T03:21:19Z</dcterms:created>
  <dcterms:modified xsi:type="dcterms:W3CDTF">2014-11-30T12:27:43Z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