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8"/>
  </p:notesMasterIdLst>
  <p:sldIdLst>
    <p:sldId id="277" r:id="rId3"/>
    <p:sldId id="257" r:id="rId4"/>
    <p:sldId id="403" r:id="rId5"/>
    <p:sldId id="423" r:id="rId6"/>
    <p:sldId id="405" r:id="rId7"/>
    <p:sldId id="404" r:id="rId8"/>
    <p:sldId id="407" r:id="rId9"/>
    <p:sldId id="409" r:id="rId10"/>
    <p:sldId id="406" r:id="rId11"/>
    <p:sldId id="433" r:id="rId12"/>
    <p:sldId id="296" r:id="rId13"/>
    <p:sldId id="376" r:id="rId14"/>
    <p:sldId id="411" r:id="rId15"/>
    <p:sldId id="410" r:id="rId16"/>
    <p:sldId id="412" r:id="rId17"/>
    <p:sldId id="415" r:id="rId18"/>
    <p:sldId id="416" r:id="rId19"/>
    <p:sldId id="413" r:id="rId20"/>
    <p:sldId id="402" r:id="rId21"/>
    <p:sldId id="311" r:id="rId22"/>
    <p:sldId id="359" r:id="rId23"/>
    <p:sldId id="419" r:id="rId24"/>
    <p:sldId id="340" r:id="rId25"/>
    <p:sldId id="420" r:id="rId26"/>
    <p:sldId id="421" r:id="rId27"/>
    <p:sldId id="422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31" r:id="rId36"/>
    <p:sldId id="4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>
      <p:cViewPr varScale="1">
        <p:scale>
          <a:sx n="74" d="100"/>
          <a:sy n="74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pPr/>
              <a:t>2015/1/10 Saturday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01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2425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346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583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699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86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68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349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67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391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C79-1C97-4B32-B2AE-1A69C169643E}" type="datetime2">
              <a:rPr lang="zh-CN" altLang="en-US" smtClean="0"/>
              <a:pPr/>
              <a:t>2015年1月10日 Saturday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mtClean="0"/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2015年1月10日 Saturday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3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2015年1月10日 Saturday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9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1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3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4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2015年1月10日 Saturday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691-4882-40A8-AF62-8CF6A18D40B2}" type="datetime2">
              <a:rPr lang="zh-CN" altLang="en-US" smtClean="0"/>
              <a:pPr/>
              <a:t>2015年1月10日 Saturday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CN" altLang="en-US" smtClean="0"/>
              <a:pPr/>
              <a:t>2015年1月10日 Saturday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2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CN" altLang="en-US" smtClean="0"/>
              <a:pPr algn="ctr"/>
              <a:t>2015年1月10日 Saturday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01418"/>
            <a:ext cx="1872208" cy="5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75520" y="1628800"/>
            <a:ext cx="8784976" cy="144016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72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720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7200">
                <a:latin typeface="微软雅黑" panose="020B0503020204020204" pitchFamily="34" charset="-122"/>
                <a:ea typeface="微软雅黑" panose="020B0503020204020204" pitchFamily="34" charset="-122"/>
              </a:rPr>
              <a:t>文件核心</a:t>
            </a:r>
            <a:r>
              <a:rPr lang="zh-CN" altLang="en-US" sz="7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sz="7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431704" y="3645024"/>
            <a:ext cx="6696744" cy="2100914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2400" dirty="0" smtClean="0">
                <a:solidFill>
                  <a:schemeClr val="tx1"/>
                </a:solidFill>
              </a:rPr>
              <a:t>宋登高，</a:t>
            </a:r>
            <a:r>
              <a:rPr lang="en-US" altLang="zh-CN" sz="2400" dirty="0" smtClean="0">
                <a:solidFill>
                  <a:schemeClr val="tx1"/>
                </a:solidFill>
              </a:rPr>
              <a:t>201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XFS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551384" y="1844824"/>
            <a:ext cx="11640616" cy="4320480"/>
          </a:xfrm>
        </p:spPr>
        <p:txBody>
          <a:bodyPr>
            <a:normAutofit/>
          </a:bodyPr>
          <a:lstStyle/>
          <a:p>
            <a:r>
              <a:rPr lang="en-US" altLang="zh-CN" sz="4000" smtClean="0"/>
              <a:t>XFS</a:t>
            </a:r>
            <a:r>
              <a:rPr lang="zh-CN" altLang="en-US" sz="4000" smtClean="0"/>
              <a:t>是</a:t>
            </a:r>
            <a:r>
              <a:rPr lang="zh-CN" altLang="en-US" sz="4000" dirty="0"/>
              <a:t>一种日志</a:t>
            </a:r>
            <a:r>
              <a:rPr lang="zh-CN" altLang="en-US" sz="4000"/>
              <a:t>式</a:t>
            </a:r>
            <a:r>
              <a:rPr lang="zh-CN" altLang="en-US" sz="4000" smtClean="0"/>
              <a:t>文件系统</a:t>
            </a:r>
            <a:r>
              <a:rPr lang="en-US" altLang="zh-CN" sz="4000" smtClean="0"/>
              <a:t>,</a:t>
            </a:r>
            <a:r>
              <a:rPr lang="zh-CN" altLang="en-US" sz="4000" smtClean="0"/>
              <a:t>最早</a:t>
            </a:r>
            <a:r>
              <a:rPr lang="zh-CN" altLang="en-US" sz="4000"/>
              <a:t>于</a:t>
            </a:r>
            <a:r>
              <a:rPr lang="en-US" altLang="zh-CN" sz="4000"/>
              <a:t>1993</a:t>
            </a:r>
            <a:r>
              <a:rPr lang="zh-CN" altLang="en-US" sz="4000"/>
              <a:t>年</a:t>
            </a:r>
            <a:endParaRPr lang="en-US" altLang="zh-CN" sz="4000" dirty="0" smtClean="0"/>
          </a:p>
          <a:p>
            <a:r>
              <a:rPr lang="zh-CN" altLang="en-US" sz="4000" dirty="0" smtClean="0"/>
              <a:t>最长文件名：</a:t>
            </a:r>
            <a:r>
              <a:rPr lang="en-US" altLang="zh-CN" sz="4000" dirty="0" smtClean="0">
                <a:solidFill>
                  <a:srgbClr val="0070C0"/>
                </a:solidFill>
              </a:rPr>
              <a:t>255</a:t>
            </a:r>
            <a:r>
              <a:rPr lang="zh-CN" altLang="en-US" sz="4000" dirty="0" smtClean="0">
                <a:solidFill>
                  <a:srgbClr val="0070C0"/>
                </a:solidFill>
              </a:rPr>
              <a:t>字节</a:t>
            </a:r>
            <a:endParaRPr lang="en-US" altLang="zh-CN" sz="4000" dirty="0" smtClean="0">
              <a:solidFill>
                <a:srgbClr val="0070C0"/>
              </a:solidFill>
            </a:endParaRPr>
          </a:p>
          <a:p>
            <a:r>
              <a:rPr lang="zh-CN" altLang="en-US" sz="4000" dirty="0"/>
              <a:t>最大文件</a:t>
            </a:r>
            <a:r>
              <a:rPr lang="zh-CN" altLang="en-US" sz="4000"/>
              <a:t>大小</a:t>
            </a:r>
            <a:r>
              <a:rPr lang="zh-CN" altLang="en-US" sz="4000" smtClean="0"/>
              <a:t>：</a:t>
            </a:r>
            <a:r>
              <a:rPr lang="en-US" altLang="zh-CN" sz="4000" smtClean="0"/>
              <a:t>8 exbibytes </a:t>
            </a:r>
            <a:r>
              <a:rPr lang="zh-CN" altLang="en-US" sz="4000"/>
              <a:t>减</a:t>
            </a:r>
            <a:r>
              <a:rPr lang="en-US" altLang="zh-CN" sz="4000"/>
              <a:t>1</a:t>
            </a:r>
            <a:r>
              <a:rPr lang="zh-CN" altLang="en-US" sz="4000" smtClean="0"/>
              <a:t>字节</a:t>
            </a:r>
            <a:endParaRPr lang="en-US" altLang="zh-CN" sz="4000" smtClean="0"/>
          </a:p>
          <a:p>
            <a:r>
              <a:rPr lang="zh-CN" altLang="en-US" sz="4000" smtClean="0"/>
              <a:t>最大</a:t>
            </a:r>
            <a:r>
              <a:rPr lang="zh-CN" altLang="en-US" sz="4000" dirty="0"/>
              <a:t>卷</a:t>
            </a:r>
            <a:r>
              <a:rPr lang="zh-CN" altLang="en-US" sz="4000" dirty="0" smtClean="0"/>
              <a:t>容量</a:t>
            </a:r>
            <a:r>
              <a:rPr lang="zh-CN" altLang="en-US" sz="4000"/>
              <a:t>： </a:t>
            </a:r>
            <a:r>
              <a:rPr lang="en-US" altLang="zh-CN" sz="4000"/>
              <a:t>16 exabytes</a:t>
            </a:r>
            <a:endParaRPr lang="en-US" altLang="zh-CN" sz="4000" dirty="0" smtClean="0"/>
          </a:p>
          <a:p>
            <a:r>
              <a:rPr lang="zh-CN" altLang="en-US" sz="4000" dirty="0" smtClean="0"/>
              <a:t>最大文件数量</a:t>
            </a:r>
            <a:r>
              <a:rPr lang="zh-CN" altLang="en-US" sz="4000" smtClean="0"/>
              <a:t>：</a:t>
            </a:r>
            <a:r>
              <a:rPr lang="zh-CN" altLang="en-US" sz="4000" smtClean="0">
                <a:solidFill>
                  <a:srgbClr val="0070C0"/>
                </a:solidFill>
              </a:rPr>
              <a:t>可变</a:t>
            </a:r>
            <a:endParaRPr lang="en-US" altLang="zh-CN" sz="4000" smtClean="0">
              <a:solidFill>
                <a:srgbClr val="0070C0"/>
              </a:solidFill>
            </a:endParaRPr>
          </a:p>
          <a:p>
            <a:r>
              <a:rPr lang="zh-CN" altLang="en-US" sz="4000" smtClean="0">
                <a:solidFill>
                  <a:srgbClr val="7030A0"/>
                </a:solidFill>
              </a:rPr>
              <a:t>已经在</a:t>
            </a:r>
            <a:r>
              <a:rPr lang="en-US" altLang="zh-CN" sz="4000" smtClean="0">
                <a:solidFill>
                  <a:srgbClr val="7030A0"/>
                </a:solidFill>
              </a:rPr>
              <a:t>CenOS7</a:t>
            </a:r>
            <a:r>
              <a:rPr lang="zh-CN" altLang="en-US" sz="4000" smtClean="0">
                <a:solidFill>
                  <a:srgbClr val="7030A0"/>
                </a:solidFill>
              </a:rPr>
              <a:t>上作为默认文件系统</a:t>
            </a:r>
            <a:endParaRPr lang="en-US" altLang="zh-CN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1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9433048" cy="110434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以下哪些是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文本文件，哪些是二进制文件？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628800"/>
            <a:ext cx="1801714" cy="2562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19" y="4416357"/>
            <a:ext cx="1729885" cy="20459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7" y="1628799"/>
            <a:ext cx="1991084" cy="2562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331" y="1675231"/>
            <a:ext cx="1834589" cy="25160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08" y="4527055"/>
            <a:ext cx="1584176" cy="2011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331" y="4427442"/>
            <a:ext cx="1690574" cy="19683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854" y="4427442"/>
            <a:ext cx="1512346" cy="18592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135" y="1341387"/>
            <a:ext cx="2105393" cy="30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文件文件和二进制文件有什么不同？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161240" cy="388843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文本文件是</a:t>
            </a:r>
            <a:r>
              <a:rPr lang="zh-CN" altLang="en-US" sz="4000" dirty="0">
                <a:solidFill>
                  <a:srgbClr val="0070C0"/>
                </a:solidFill>
              </a:rPr>
              <a:t>基于字符编码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文件</a:t>
            </a:r>
            <a:endParaRPr lang="en-US" altLang="zh-CN" sz="4000" dirty="0" smtClean="0"/>
          </a:p>
          <a:p>
            <a:r>
              <a:rPr lang="zh-CN" altLang="en-US" sz="4000" dirty="0" smtClean="0"/>
              <a:t>除了文本文件</a:t>
            </a:r>
            <a:r>
              <a:rPr lang="zh-CN" altLang="en-US" sz="4000" dirty="0"/>
              <a:t>以外的</a:t>
            </a:r>
            <a:r>
              <a:rPr lang="zh-CN" altLang="en-US" sz="4000" dirty="0" smtClean="0"/>
              <a:t>文件称为二进制</a:t>
            </a:r>
            <a:r>
              <a:rPr lang="zh-CN" altLang="en-US" sz="4000" dirty="0"/>
              <a:t>文件</a:t>
            </a:r>
            <a:endParaRPr lang="en-US" altLang="zh-CN" sz="4000" dirty="0" smtClean="0"/>
          </a:p>
          <a:p>
            <a:r>
              <a:rPr lang="zh-CN" altLang="en-US" sz="4000" dirty="0">
                <a:solidFill>
                  <a:srgbClr val="0070C0"/>
                </a:solidFill>
              </a:rPr>
              <a:t>二进制文件编码是变长的</a:t>
            </a:r>
            <a:r>
              <a:rPr lang="zh-CN" altLang="en-US" sz="4000" dirty="0"/>
              <a:t>，灵活</a:t>
            </a:r>
            <a:r>
              <a:rPr lang="zh-CN" altLang="en-US" sz="4000" dirty="0" smtClean="0"/>
              <a:t>利用率高</a:t>
            </a:r>
            <a:endParaRPr lang="en-US" altLang="zh-CN" sz="4000" dirty="0" smtClean="0"/>
          </a:p>
          <a:p>
            <a:r>
              <a:rPr lang="zh-CN" altLang="en-US" sz="4000" dirty="0" smtClean="0"/>
              <a:t>两者读写差别仅体现</a:t>
            </a:r>
            <a:r>
              <a:rPr lang="zh-CN" altLang="en-US" sz="4000" dirty="0"/>
              <a:t>在</a:t>
            </a:r>
            <a:r>
              <a:rPr lang="zh-CN" altLang="en-US" sz="4000" dirty="0">
                <a:solidFill>
                  <a:srgbClr val="0070C0"/>
                </a:solidFill>
              </a:rPr>
              <a:t>回车换行符</a:t>
            </a:r>
            <a:r>
              <a:rPr lang="zh-CN" altLang="en-US" sz="4000" dirty="0"/>
              <a:t>的处理</a:t>
            </a:r>
            <a:r>
              <a:rPr lang="zh-CN" altLang="en-US" sz="4000" dirty="0" smtClean="0"/>
              <a:t>上</a:t>
            </a:r>
            <a:endParaRPr lang="en-US" altLang="zh-CN" sz="4000" dirty="0" smtClean="0"/>
          </a:p>
          <a:p>
            <a:r>
              <a:rPr lang="zh-CN" altLang="en-US" sz="4000" dirty="0" smtClean="0">
                <a:solidFill>
                  <a:srgbClr val="FF0000"/>
                </a:solidFill>
              </a:rPr>
              <a:t>文本文件是一种特殊的“二进制文件”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657184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文件的打开方式有哪些呢？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1484" y="2348880"/>
            <a:ext cx="9433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</a:rPr>
              <a:t>$</a:t>
            </a:r>
            <a:r>
              <a:rPr lang="zh-CN" altLang="en-US" sz="4800" dirty="0" smtClean="0">
                <a:solidFill>
                  <a:srgbClr val="C00000"/>
                </a:solidFill>
              </a:rPr>
              <a:t>handle = </a:t>
            </a:r>
            <a:r>
              <a:rPr lang="zh-CN" altLang="en-US" sz="4800" dirty="0" smtClean="0">
                <a:solidFill>
                  <a:srgbClr val="FF0000"/>
                </a:solidFill>
              </a:rPr>
              <a:t>fopen</a:t>
            </a:r>
            <a:r>
              <a:rPr lang="zh-CN" altLang="en-US" sz="4800" dirty="0" smtClean="0">
                <a:solidFill>
                  <a:srgbClr val="C00000"/>
                </a:solidFill>
              </a:rPr>
              <a:t>( </a:t>
            </a:r>
            <a:r>
              <a:rPr lang="zh-CN" altLang="en-US" sz="4800" dirty="0" smtClean="0">
                <a:solidFill>
                  <a:srgbClr val="FF6699"/>
                </a:solidFill>
              </a:rPr>
              <a:t>'test.txt'</a:t>
            </a:r>
            <a:r>
              <a:rPr lang="zh-CN" altLang="en-US" sz="4800" dirty="0" smtClean="0">
                <a:solidFill>
                  <a:srgbClr val="C00000"/>
                </a:solidFill>
              </a:rPr>
              <a:t>,</a:t>
            </a:r>
            <a:r>
              <a:rPr lang="zh-CN" altLang="en-US" sz="4800" dirty="0" smtClean="0"/>
              <a:t> </a:t>
            </a:r>
            <a:r>
              <a:rPr lang="zh-CN" altLang="en-US" sz="4800" dirty="0" smtClean="0">
                <a:solidFill>
                  <a:srgbClr val="FF6699"/>
                </a:solidFill>
              </a:rPr>
              <a:t>'r' </a:t>
            </a:r>
            <a:r>
              <a:rPr lang="zh-CN" altLang="en-US" sz="4800" dirty="0" smtClean="0">
                <a:solidFill>
                  <a:srgbClr val="C00000"/>
                </a:solidFill>
              </a:rPr>
              <a:t>)</a:t>
            </a:r>
            <a:r>
              <a:rPr lang="zh-CN" altLang="en-US" sz="48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5" name="下箭头 4"/>
          <p:cNvSpPr/>
          <p:nvPr/>
        </p:nvSpPr>
        <p:spPr>
          <a:xfrm rot="10800000">
            <a:off x="8328247" y="3284984"/>
            <a:ext cx="511701" cy="11521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5832648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文件的打开方式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43818"/>
              </p:ext>
            </p:extLst>
          </p:nvPr>
        </p:nvGraphicFramePr>
        <p:xfrm>
          <a:off x="1019780" y="1260677"/>
          <a:ext cx="9579495" cy="52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48"/>
                <a:gridCol w="5616624"/>
                <a:gridCol w="31351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mode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'r'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只读方式打开，将文件指针指向文件头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'r+'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读写方式打开，将文件指针指向文件头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'w'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写入方式打开，将文件指针指向文件头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原有文件会被清空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'w+'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读写方式打开，将文件指针指向文件头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同上</a:t>
                      </a: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'a'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写入方式打开，将文件指针指向文件末尾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'a+'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读写方式打开，将文件指针指向文件末尾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'x'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创建并以写入方式打开，将文件指针指向文件头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原有文件不能存在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'x+'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创建并以读写方式打开，其他的行为和 </a:t>
                      </a:r>
                      <a:r>
                        <a:rPr lang="en-US" altLang="zh-CN" dirty="0" smtClean="0"/>
                        <a:t>'x' </a:t>
                      </a:r>
                      <a:r>
                        <a:rPr lang="zh-CN" altLang="en-US" dirty="0" smtClean="0"/>
                        <a:t>一样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同上</a:t>
                      </a: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'c'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写入方式打开，将文件指针指向文件头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原有文件内容会被覆盖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8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'c+'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读写方式打开，将文件指针指向文件头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同上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657184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文件的打开方式的特殊标记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352" y="1484784"/>
            <a:ext cx="11568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、标记（</a:t>
            </a:r>
            <a:r>
              <a:rPr lang="en-US" altLang="zh-CN" sz="3600" i="1" dirty="0" smtClean="0"/>
              <a:t>‘t’</a:t>
            </a:r>
            <a:r>
              <a:rPr lang="zh-CN" altLang="en-US" sz="3600" dirty="0" smtClean="0"/>
              <a:t>）可以将 </a:t>
            </a:r>
            <a:r>
              <a:rPr lang="en-US" altLang="zh-CN" sz="3600" i="1" dirty="0"/>
              <a:t>\n</a:t>
            </a:r>
            <a:r>
              <a:rPr lang="en-US" altLang="zh-CN" sz="3600" dirty="0"/>
              <a:t> </a:t>
            </a:r>
            <a:r>
              <a:rPr lang="zh-CN" altLang="en-US" sz="3600" dirty="0"/>
              <a:t>转换为 </a:t>
            </a:r>
            <a:r>
              <a:rPr lang="en-US" altLang="zh-CN" sz="3600" i="1" dirty="0"/>
              <a:t>\</a:t>
            </a:r>
            <a:r>
              <a:rPr lang="en-US" altLang="zh-CN" sz="3600" i="1" dirty="0" smtClean="0"/>
              <a:t>r\n   </a:t>
            </a:r>
            <a:r>
              <a:rPr lang="zh-CN" altLang="en-US" sz="3600" dirty="0" smtClean="0"/>
              <a:t>（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、标记  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/>
              <a:t>‘b’)</a:t>
            </a:r>
            <a:r>
              <a:rPr lang="zh-CN" altLang="en-US" sz="3600" dirty="0" smtClean="0"/>
              <a:t> </a:t>
            </a:r>
            <a:r>
              <a:rPr lang="zh-CN" altLang="en-US" sz="3600" dirty="0"/>
              <a:t>来强制使用二进制</a:t>
            </a:r>
            <a:r>
              <a:rPr lang="zh-CN" altLang="en-US" sz="3600" dirty="0" smtClean="0"/>
              <a:t>模式</a:t>
            </a:r>
            <a:endParaRPr lang="en-US" altLang="zh-CN" sz="3600" dirty="0" smtClean="0"/>
          </a:p>
          <a:p>
            <a:endParaRPr lang="en-US" altLang="zh-CN" sz="3600" dirty="0">
              <a:solidFill>
                <a:srgbClr val="C00000"/>
              </a:solidFill>
            </a:endParaRPr>
          </a:p>
          <a:p>
            <a:endParaRPr lang="en-US" altLang="zh-CN" sz="3600" dirty="0" smtClean="0">
              <a:solidFill>
                <a:srgbClr val="C00000"/>
              </a:solidFill>
            </a:endParaRPr>
          </a:p>
          <a:p>
            <a:endParaRPr lang="zh-CN" altLang="en-US" sz="3600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872"/>
            <a:ext cx="7128791" cy="9826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7" y="4582870"/>
            <a:ext cx="7128791" cy="8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把多个文件合并为一个文件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276872"/>
            <a:ext cx="67135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创建网页快捷方式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69" y="1988840"/>
            <a:ext cx="998152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16633"/>
            <a:ext cx="10657184" cy="9361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pack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unpack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161240" cy="388843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pack </a:t>
            </a:r>
            <a:r>
              <a:rPr lang="zh-CN" altLang="en-US" sz="4000" dirty="0" smtClean="0"/>
              <a:t>把数据打包成二进制数据</a:t>
            </a:r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endParaRPr lang="en-US" altLang="zh-CN" sz="4000" dirty="0" smtClean="0"/>
          </a:p>
          <a:p>
            <a:r>
              <a:rPr lang="en-US" altLang="zh-CN" sz="4000" dirty="0" smtClean="0"/>
              <a:t>unpack </a:t>
            </a:r>
            <a:r>
              <a:rPr lang="zh-CN" altLang="en-US" sz="4000" dirty="0" smtClean="0"/>
              <a:t>把二进制数据解包</a:t>
            </a:r>
            <a:endParaRPr lang="en-US" altLang="zh-CN" sz="4000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62" y="4797152"/>
            <a:ext cx="4189033" cy="625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94" y="2708920"/>
            <a:ext cx="53054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pack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创建二进制文件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089232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 smtClean="0"/>
              <a:t>、用</a:t>
            </a:r>
            <a:r>
              <a:rPr lang="en-US" altLang="zh-CN" sz="4000" dirty="0" smtClean="0"/>
              <a:t>pack</a:t>
            </a:r>
            <a:r>
              <a:rPr lang="zh-CN" altLang="en-US" sz="4000" dirty="0" smtClean="0"/>
              <a:t>创建二进制文件“</a:t>
            </a:r>
            <a:r>
              <a:rPr lang="en-US" altLang="zh-CN" sz="4000" dirty="0" err="1" smtClean="0"/>
              <a:t>my.db</a:t>
            </a:r>
            <a:r>
              <a:rPr lang="zh-CN" altLang="en-US" sz="4000" dirty="0" smtClean="0"/>
              <a:t>”</a:t>
            </a:r>
            <a:r>
              <a:rPr lang="en-US" altLang="zh-CN" sz="4000" dirty="0" smtClean="0"/>
              <a:t>,  </a:t>
            </a:r>
            <a:r>
              <a:rPr lang="zh-CN" altLang="en-US" sz="4000" dirty="0" smtClean="0"/>
              <a:t>文件里面存入的内容为：姓名、</a:t>
            </a:r>
            <a:r>
              <a:rPr lang="en-US" altLang="zh-CN" sz="4000" dirty="0" smtClean="0"/>
              <a:t>QQ</a:t>
            </a:r>
            <a:r>
              <a:rPr lang="zh-CN" altLang="en-US" sz="4000" dirty="0" smtClean="0"/>
              <a:t>号、</a:t>
            </a:r>
            <a:r>
              <a:rPr lang="en-US" altLang="zh-CN" sz="4000" dirty="0" smtClean="0"/>
              <a:t>email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</a:t>
            </a:r>
            <a:r>
              <a:rPr lang="zh-CN" altLang="en-US" sz="4000" dirty="0" smtClean="0"/>
              <a:t>、用</a:t>
            </a:r>
            <a:r>
              <a:rPr lang="en-US" altLang="zh-CN" sz="4000" dirty="0" smtClean="0"/>
              <a:t>unpack</a:t>
            </a:r>
            <a:r>
              <a:rPr lang="zh-CN" altLang="en-US" sz="4000" dirty="0" smtClean="0"/>
              <a:t>把以上文件内容读取出来。</a:t>
            </a:r>
            <a:endParaRPr lang="en-US" altLang="zh-CN" sz="4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068960"/>
            <a:ext cx="5982730" cy="1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75520" y="383205"/>
            <a:ext cx="2592288" cy="77330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07671" y="1556792"/>
            <a:ext cx="8101508" cy="497161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文件和文件系统</a:t>
            </a:r>
            <a:endParaRPr lang="en-US" altLang="zh-CN" sz="3200" dirty="0" smtClean="0"/>
          </a:p>
          <a:p>
            <a:r>
              <a:rPr lang="zh-CN" altLang="en-US" sz="3200" dirty="0" smtClean="0"/>
              <a:t>文本文件和二进制文件</a:t>
            </a:r>
            <a:endParaRPr lang="en-US" altLang="zh-CN" sz="3200" dirty="0" smtClean="0"/>
          </a:p>
          <a:p>
            <a:r>
              <a:rPr lang="zh-CN" altLang="en-US" sz="3200" dirty="0" smtClean="0"/>
              <a:t>文件的打开方式</a:t>
            </a:r>
            <a:endParaRPr lang="en-US" altLang="zh-CN" sz="3200" dirty="0" smtClean="0"/>
          </a:p>
          <a:p>
            <a:r>
              <a:rPr lang="zh-CN" altLang="en-US" sz="3200" dirty="0" smtClean="0"/>
              <a:t>文件的顺序存取和随机存取 </a:t>
            </a:r>
            <a:endParaRPr lang="en-US" altLang="zh-CN" sz="3200" dirty="0" smtClean="0"/>
          </a:p>
          <a:p>
            <a:r>
              <a:rPr lang="en-US" altLang="zh-CN" sz="3200" dirty="0" smtClean="0"/>
              <a:t>PHP</a:t>
            </a:r>
            <a:r>
              <a:rPr lang="zh-CN" altLang="en-US" sz="3200" dirty="0" smtClean="0"/>
              <a:t>中的</a:t>
            </a:r>
            <a:r>
              <a:rPr lang="en-US" altLang="zh-CN" sz="3200" dirty="0" smtClean="0"/>
              <a:t>XML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JSON</a:t>
            </a:r>
            <a:r>
              <a:rPr lang="zh-CN" altLang="en-US" sz="3200" dirty="0" smtClean="0"/>
              <a:t>操作要</a:t>
            </a:r>
            <a:r>
              <a:rPr lang="zh-CN" altLang="en-US" sz="3200" dirty="0" smtClean="0"/>
              <a:t>点</a:t>
            </a:r>
            <a:endParaRPr lang="en-US" altLang="zh-CN" sz="3200" dirty="0" smtClean="0"/>
          </a:p>
          <a:p>
            <a:r>
              <a:rPr lang="zh-CN" altLang="en-US" sz="3200" dirty="0"/>
              <a:t>文件的存储和磁盘阵</a:t>
            </a:r>
            <a:r>
              <a:rPr lang="zh-CN" altLang="en-US" sz="3200" dirty="0" smtClean="0"/>
              <a:t>列</a:t>
            </a:r>
            <a:endParaRPr lang="en-US" altLang="zh-CN" sz="3200" dirty="0"/>
          </a:p>
          <a:p>
            <a:r>
              <a:rPr lang="en-US" altLang="zh-CN" sz="3200" dirty="0" smtClean="0"/>
              <a:t>PHP</a:t>
            </a:r>
            <a:r>
              <a:rPr lang="zh-CN" altLang="en-US" sz="3200" dirty="0" smtClean="0"/>
              <a:t>大文件上传的原理和实现</a:t>
            </a:r>
            <a:endParaRPr lang="en-US" altLang="zh-CN" sz="3200" dirty="0" smtClean="0"/>
          </a:p>
          <a:p>
            <a:r>
              <a:rPr lang="zh-CN" altLang="en-US" sz="3200" dirty="0" smtClean="0"/>
              <a:t>文件编程：</a:t>
            </a:r>
            <a:r>
              <a:rPr lang="en-US" altLang="zh-CN" sz="3200" dirty="0" smtClean="0"/>
              <a:t>PHP</a:t>
            </a:r>
            <a:r>
              <a:rPr lang="zh-CN" altLang="en-US" sz="3200" dirty="0" smtClean="0"/>
              <a:t>实现文件管理器</a:t>
            </a:r>
            <a:endParaRPr lang="en-US" altLang="zh-CN" sz="3200" dirty="0" smtClean="0"/>
          </a:p>
          <a:p>
            <a:r>
              <a:rPr lang="zh-CN" altLang="en-US" sz="3200" dirty="0" smtClean="0"/>
              <a:t>中</a:t>
            </a:r>
            <a:r>
              <a:rPr lang="zh-CN" altLang="en-US" sz="3200" dirty="0"/>
              <a:t>国</a:t>
            </a:r>
            <a:r>
              <a:rPr lang="zh-CN" altLang="en-US" sz="3200" dirty="0" smtClean="0"/>
              <a:t>菜刀和一句话木马的</a:t>
            </a:r>
            <a:r>
              <a:rPr lang="zh-CN" altLang="en-US" sz="3200" dirty="0"/>
              <a:t>原理</a:t>
            </a:r>
            <a:endParaRPr lang="en-US" altLang="zh-CN" sz="3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795975"/>
              </p:ext>
            </p:extLst>
          </p:nvPr>
        </p:nvGraphicFramePr>
        <p:xfrm>
          <a:off x="695400" y="418967"/>
          <a:ext cx="782580" cy="988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4" imgW="3699720" imgH="4674960" progId="Photoshop.Image.13">
                  <p:embed/>
                </p:oleObj>
              </mc:Choice>
              <mc:Fallback>
                <p:oleObj name="Image" r:id="rId4" imgW="3699720" imgH="4674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400" y="418967"/>
                        <a:ext cx="782580" cy="988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怎么判断是不是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988840"/>
            <a:ext cx="10515600" cy="34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9505056" cy="108012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定位操作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089232" cy="3816424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fseek</a:t>
            </a:r>
            <a:r>
              <a:rPr lang="en-US" altLang="zh-CN" sz="4000" dirty="0"/>
              <a:t> ()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- </a:t>
            </a:r>
            <a:r>
              <a:rPr lang="zh-CN" altLang="en-US" sz="4000" dirty="0"/>
              <a:t>在文件指针中定位</a:t>
            </a:r>
          </a:p>
          <a:p>
            <a:r>
              <a:rPr lang="en-US" altLang="zh-CN" sz="4000" dirty="0" err="1"/>
              <a:t>ftell</a:t>
            </a:r>
            <a:r>
              <a:rPr lang="en-US" altLang="zh-CN" sz="4000" dirty="0"/>
              <a:t>() - </a:t>
            </a:r>
            <a:r>
              <a:rPr lang="zh-CN" altLang="en-US" sz="4000" dirty="0"/>
              <a:t>返回文件指针读</a:t>
            </a:r>
            <a:r>
              <a:rPr lang="en-US" altLang="zh-CN" sz="4000" dirty="0"/>
              <a:t>/</a:t>
            </a:r>
            <a:r>
              <a:rPr lang="zh-CN" altLang="en-US" sz="4000" dirty="0"/>
              <a:t>写的位置</a:t>
            </a:r>
          </a:p>
          <a:p>
            <a:r>
              <a:rPr lang="en-US" altLang="zh-CN" sz="4000" dirty="0"/>
              <a:t>rewind() - </a:t>
            </a:r>
            <a:r>
              <a:rPr lang="zh-CN" altLang="en-US" sz="4000" dirty="0"/>
              <a:t>倒回文件指针</a:t>
            </a:r>
            <a:r>
              <a:rPr lang="zh-CN" altLang="en-US" sz="4000"/>
              <a:t>的</a:t>
            </a:r>
            <a:r>
              <a:rPr lang="zh-CN" altLang="en-US" sz="4000" smtClean="0"/>
              <a:t>位置</a:t>
            </a:r>
            <a:endParaRPr lang="en-US" altLang="zh-CN" sz="4000" smtClean="0"/>
          </a:p>
          <a:p>
            <a:r>
              <a:rPr lang="en-US" altLang="zh-CN" sz="4000"/>
              <a:t>feof </a:t>
            </a:r>
            <a:r>
              <a:rPr lang="en-US" altLang="zh-CN" sz="4000" smtClean="0"/>
              <a:t>- </a:t>
            </a:r>
            <a:r>
              <a:rPr lang="zh-CN" altLang="en-US" sz="4000"/>
              <a:t>测试文件指针是否到了文件结束的位置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0384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随机读写文件的应用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分析读取特定的二进制文件的内容，如纯真</a:t>
            </a:r>
            <a:r>
              <a:rPr lang="en-US" altLang="zh-CN" sz="4000" dirty="0" smtClean="0"/>
              <a:t>IP</a:t>
            </a:r>
            <a:r>
              <a:rPr lang="zh-CN" altLang="en-US" sz="4000" dirty="0" smtClean="0"/>
              <a:t>库、</a:t>
            </a:r>
            <a:r>
              <a:rPr lang="en-US" altLang="zh-CN" sz="4000" dirty="0" smtClean="0"/>
              <a:t>QQ</a:t>
            </a:r>
            <a:r>
              <a:rPr lang="zh-CN" altLang="en-US" sz="4000" dirty="0" smtClean="0"/>
              <a:t>本地消息、图片元数据信息等</a:t>
            </a:r>
            <a:endParaRPr lang="en-US" altLang="zh-CN" sz="4000" dirty="0" smtClean="0"/>
          </a:p>
          <a:p>
            <a:r>
              <a:rPr lang="zh-CN" altLang="en-US" sz="4000" dirty="0" smtClean="0"/>
              <a:t>创建特定的二进制文件，如</a:t>
            </a:r>
            <a:r>
              <a:rPr lang="en-US" altLang="zh-CN" sz="4000" dirty="0" smtClean="0"/>
              <a:t>pdf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word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chm</a:t>
            </a:r>
            <a:r>
              <a:rPr lang="zh-CN" altLang="en-US" sz="4000" dirty="0" smtClean="0"/>
              <a:t>等</a:t>
            </a:r>
            <a:endParaRPr lang="en-US" altLang="zh-CN" sz="4000" dirty="0" smtClean="0"/>
          </a:p>
          <a:p>
            <a:r>
              <a:rPr lang="zh-CN" altLang="en-US" sz="4000" dirty="0" smtClean="0"/>
              <a:t>对大文件进行切割，如视频切割器</a:t>
            </a:r>
          </a:p>
          <a:p>
            <a:r>
              <a:rPr lang="zh-CN" altLang="en-US" sz="4000" dirty="0" smtClean="0"/>
              <a:t>创建自定义的二进制文件，实现自己的独特需求，如设计自己的数据文件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6632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处理方式比较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/>
              <a:t>DOM </a:t>
            </a:r>
            <a:r>
              <a:rPr lang="zh-CN" altLang="en-US" sz="4000" dirty="0" smtClean="0"/>
              <a:t>：一次性将</a:t>
            </a:r>
            <a:r>
              <a:rPr lang="en-US" altLang="zh-CN" sz="4000" dirty="0" smtClean="0"/>
              <a:t>xml</a:t>
            </a:r>
            <a:r>
              <a:rPr lang="zh-CN" altLang="en-US" sz="4000" dirty="0" smtClean="0"/>
              <a:t>载入</a:t>
            </a:r>
            <a:r>
              <a:rPr lang="zh-CN" altLang="en-US" sz="4000" dirty="0"/>
              <a:t>内存</a:t>
            </a:r>
            <a:r>
              <a:rPr lang="zh-CN" altLang="en-US" sz="4000" dirty="0" smtClean="0"/>
              <a:t>，内存</a:t>
            </a:r>
            <a:r>
              <a:rPr lang="zh-CN" altLang="en-US" sz="4000" dirty="0"/>
              <a:t>问题需要注意</a:t>
            </a:r>
            <a:endParaRPr lang="en-US" altLang="zh-CN" sz="4000" dirty="0" smtClean="0"/>
          </a:p>
          <a:p>
            <a:r>
              <a:rPr lang="en-US" altLang="zh-CN" sz="4000" dirty="0" err="1" smtClean="0"/>
              <a:t>SimpleXML</a:t>
            </a:r>
            <a:r>
              <a:rPr lang="zh-CN" altLang="en-US" sz="4000" dirty="0"/>
              <a:t>：</a:t>
            </a:r>
            <a:r>
              <a:rPr lang="zh-CN" altLang="en-US" sz="4000" dirty="0" smtClean="0"/>
              <a:t>小文件可以选择它，</a:t>
            </a:r>
            <a:r>
              <a:rPr lang="zh-CN" altLang="en-US" sz="4000" dirty="0" smtClean="0">
                <a:solidFill>
                  <a:srgbClr val="00B050"/>
                </a:solidFill>
              </a:rPr>
              <a:t>不支持命令空间</a:t>
            </a:r>
            <a:endParaRPr lang="en-US" altLang="zh-CN" sz="4000" dirty="0" smtClean="0">
              <a:solidFill>
                <a:srgbClr val="00B050"/>
              </a:solidFill>
            </a:endParaRPr>
          </a:p>
          <a:p>
            <a:r>
              <a:rPr lang="en-US" altLang="zh-CN" sz="4000" dirty="0" err="1" smtClean="0"/>
              <a:t>XMLReader</a:t>
            </a:r>
            <a:r>
              <a:rPr lang="en-US" altLang="zh-CN" sz="4000" dirty="0" smtClean="0"/>
              <a:t>  :  </a:t>
            </a:r>
            <a:r>
              <a:rPr lang="zh-CN" altLang="en-US" sz="4000" dirty="0" smtClean="0"/>
              <a:t>边</a:t>
            </a:r>
            <a:r>
              <a:rPr lang="zh-CN" altLang="en-US" sz="4000" dirty="0"/>
              <a:t>读边</a:t>
            </a:r>
            <a:r>
              <a:rPr lang="zh-CN" altLang="en-US" sz="4000" dirty="0" smtClean="0"/>
              <a:t>操作</a:t>
            </a:r>
            <a:r>
              <a:rPr lang="en-US" altLang="zh-CN" sz="4000" dirty="0" smtClean="0"/>
              <a:t>,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“</a:t>
            </a:r>
            <a:r>
              <a:rPr lang="zh-CN" altLang="en-US" sz="4000" dirty="0" smtClean="0">
                <a:solidFill>
                  <a:srgbClr val="FF0000"/>
                </a:solidFill>
              </a:rPr>
              <a:t>拉取</a:t>
            </a:r>
            <a:r>
              <a:rPr lang="zh-CN" altLang="en-US" sz="4000" dirty="0"/>
              <a:t>”</a:t>
            </a:r>
            <a:r>
              <a:rPr lang="zh-CN" altLang="en-US" sz="4000" dirty="0" smtClean="0"/>
              <a:t>模型</a:t>
            </a:r>
            <a:endParaRPr lang="en-US" altLang="zh-CN" sz="4000" dirty="0" smtClean="0"/>
          </a:p>
          <a:p>
            <a:r>
              <a:rPr lang="en-US" altLang="zh-CN" sz="4000" dirty="0" smtClean="0"/>
              <a:t>XML Parser  :  SAX</a:t>
            </a:r>
            <a:r>
              <a:rPr lang="zh-CN" altLang="en-US" sz="4000" dirty="0"/>
              <a:t>模型是一个“</a:t>
            </a:r>
            <a:r>
              <a:rPr lang="zh-CN" altLang="en-US" sz="4000" dirty="0">
                <a:solidFill>
                  <a:srgbClr val="FF0000"/>
                </a:solidFill>
              </a:rPr>
              <a:t>推送</a:t>
            </a:r>
            <a:r>
              <a:rPr lang="zh-CN" altLang="en-US" sz="4000" dirty="0"/>
              <a:t>”模型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以下符合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标准的有？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647728" y="1844824"/>
            <a:ext cx="4464496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/>
              <a:t>A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{a </a:t>
            </a:r>
            <a:r>
              <a:rPr lang="en-US" altLang="zh-CN" sz="4000" dirty="0"/>
              <a:t>: </a:t>
            </a:r>
            <a:r>
              <a:rPr lang="en-US" altLang="zh-CN" sz="4000" dirty="0" smtClean="0"/>
              <a:t>‘</a:t>
            </a:r>
            <a:r>
              <a:rPr lang="en-US" altLang="zh-CN" sz="4000" dirty="0" err="1" smtClean="0"/>
              <a:t>abc</a:t>
            </a:r>
            <a:r>
              <a:rPr lang="en-US" altLang="zh-CN" sz="4000" dirty="0" smtClean="0"/>
              <a:t>’} 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B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{‘a’ </a:t>
            </a:r>
            <a:r>
              <a:rPr lang="en-US" altLang="zh-CN" sz="4000" dirty="0"/>
              <a:t>: </a:t>
            </a:r>
            <a:r>
              <a:rPr lang="en-US" altLang="zh-CN" sz="4000" dirty="0" smtClean="0"/>
              <a:t>‘</a:t>
            </a:r>
            <a:r>
              <a:rPr lang="en-US" altLang="zh-CN" sz="4000" dirty="0" err="1" smtClean="0"/>
              <a:t>abc</a:t>
            </a:r>
            <a:r>
              <a:rPr lang="en-US" altLang="zh-CN" sz="4000" dirty="0" smtClean="0"/>
              <a:t>’} 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C</a:t>
            </a:r>
            <a:r>
              <a:rPr lang="zh-CN" altLang="en-US" sz="4000" dirty="0" smtClean="0"/>
              <a:t>：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{“a”: “</a:t>
            </a:r>
            <a:r>
              <a:rPr lang="en-US" altLang="zh-CN" sz="4000" dirty="0" err="1" smtClean="0"/>
              <a:t>abc</a:t>
            </a:r>
            <a:r>
              <a:rPr lang="en-US" altLang="zh-CN" sz="4000" dirty="0" smtClean="0"/>
              <a:t>”,} </a:t>
            </a:r>
          </a:p>
          <a:p>
            <a:pPr marL="0" indent="0">
              <a:buNone/>
            </a:pPr>
            <a:r>
              <a:rPr lang="en-US" altLang="zh-CN" sz="4000" dirty="0" smtClean="0"/>
              <a:t>D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{“a” </a:t>
            </a:r>
            <a:r>
              <a:rPr lang="en-US" altLang="zh-CN" sz="4000" dirty="0"/>
              <a:t>: </a:t>
            </a:r>
            <a:r>
              <a:rPr lang="en-US" altLang="zh-CN" sz="4000" dirty="0" smtClean="0"/>
              <a:t>“</a:t>
            </a:r>
            <a:r>
              <a:rPr lang="en-US" altLang="zh-CN" sz="4000" dirty="0" err="1" smtClean="0"/>
              <a:t>abc</a:t>
            </a:r>
            <a:r>
              <a:rPr lang="en-US" altLang="zh-CN" sz="4000" dirty="0" smtClean="0"/>
              <a:t>”} </a:t>
            </a:r>
          </a:p>
        </p:txBody>
      </p:sp>
    </p:spTree>
    <p:extLst>
      <p:ext uri="{BB962C8B-B14F-4D97-AF65-F5344CB8AC3E}">
        <p14:creationId xmlns:p14="http://schemas.microsoft.com/office/powerpoint/2010/main" val="36055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的处理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 smtClean="0"/>
              <a:t>json_encode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目前只能处理</a:t>
            </a:r>
            <a:r>
              <a:rPr lang="en-US" altLang="zh-CN" sz="4000" dirty="0" smtClean="0"/>
              <a:t>UTF-8</a:t>
            </a:r>
            <a:r>
              <a:rPr lang="zh-CN" altLang="en-US" sz="4000" dirty="0" smtClean="0"/>
              <a:t>编码的数据</a:t>
            </a:r>
            <a:endParaRPr lang="en-US" altLang="zh-CN" sz="4000" dirty="0" smtClean="0"/>
          </a:p>
          <a:p>
            <a:r>
              <a:rPr lang="en-US" altLang="zh-CN" sz="3600" dirty="0">
                <a:solidFill>
                  <a:srgbClr val="00B0F0"/>
                </a:solidFill>
              </a:rPr>
              <a:t>JSON_UNESCAPED_UNICODE</a:t>
            </a:r>
            <a:r>
              <a:rPr lang="en-US" altLang="zh-CN" sz="4000" dirty="0">
                <a:solidFill>
                  <a:srgbClr val="00B0F0"/>
                </a:solidFill>
              </a:rPr>
              <a:t> </a:t>
            </a:r>
            <a:r>
              <a:rPr lang="zh-CN" altLang="en-US" sz="4000" dirty="0"/>
              <a:t>让</a:t>
            </a:r>
            <a:r>
              <a:rPr lang="en-US" altLang="zh-CN" sz="4000" dirty="0"/>
              <a:t>JSON</a:t>
            </a:r>
            <a:r>
              <a:rPr lang="zh-CN" altLang="en-US" sz="4000" dirty="0"/>
              <a:t>更懂中文</a:t>
            </a:r>
          </a:p>
          <a:p>
            <a:r>
              <a:rPr lang="zh-CN" altLang="en-US" sz="4000" dirty="0" smtClean="0"/>
              <a:t>解析出错，看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json_last_error</a:t>
            </a:r>
            <a:r>
              <a:rPr lang="en-US" altLang="zh-CN" sz="4000" dirty="0" smtClean="0">
                <a:solidFill>
                  <a:srgbClr val="FF0000"/>
                </a:solidFill>
              </a:rPr>
              <a:t>() </a:t>
            </a:r>
            <a:r>
              <a:rPr lang="zh-CN" altLang="en-US" sz="4000" dirty="0" smtClean="0"/>
              <a:t>返回的错误</a:t>
            </a:r>
            <a:endParaRPr lang="en-US" altLang="zh-CN" sz="4000" dirty="0" smtClean="0"/>
          </a:p>
          <a:p>
            <a:r>
              <a:rPr lang="en-US" altLang="zh-CN" sz="4000" dirty="0" smtClean="0"/>
              <a:t>JSON</a:t>
            </a:r>
            <a:r>
              <a:rPr lang="zh-CN" altLang="en-US" sz="4000" dirty="0" smtClean="0"/>
              <a:t>格式是灵活开放的，特殊情况可以用</a:t>
            </a:r>
            <a:r>
              <a:rPr lang="en-US" altLang="zh-CN" sz="4000" dirty="0" err="1" smtClean="0"/>
              <a:t>sprintf</a:t>
            </a:r>
            <a:r>
              <a:rPr lang="zh-CN" altLang="en-US" sz="4000" dirty="0" smtClean="0"/>
              <a:t>来自己组装或者解析</a:t>
            </a:r>
            <a:r>
              <a:rPr lang="en-US" altLang="zh-CN" sz="4000" dirty="0" smtClean="0"/>
              <a:t>JSON</a:t>
            </a:r>
            <a:r>
              <a:rPr lang="zh-CN" altLang="en-US" sz="4000" dirty="0" smtClean="0"/>
              <a:t>字符串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38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json_encode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340768"/>
            <a:ext cx="11712624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JSON_HEX_TAG   </a:t>
            </a:r>
            <a:r>
              <a:rPr lang="zh-CN" altLang="en-US" sz="4000" dirty="0"/>
              <a:t>所有的 </a:t>
            </a:r>
            <a:r>
              <a:rPr lang="en-US" altLang="zh-CN" sz="4000" dirty="0"/>
              <a:t>&lt; </a:t>
            </a:r>
            <a:r>
              <a:rPr lang="zh-CN" altLang="en-US" sz="4000" dirty="0"/>
              <a:t>和 </a:t>
            </a:r>
            <a:r>
              <a:rPr lang="en-US" altLang="zh-CN" sz="4000" dirty="0"/>
              <a:t>&gt; </a:t>
            </a:r>
            <a:r>
              <a:rPr lang="zh-CN" altLang="en-US" sz="4000" dirty="0"/>
              <a:t>转换成 </a:t>
            </a:r>
            <a:r>
              <a:rPr lang="en-US" altLang="zh-CN" sz="4000" dirty="0"/>
              <a:t>\u003C </a:t>
            </a:r>
            <a:r>
              <a:rPr lang="zh-CN" altLang="en-US" sz="4000" dirty="0"/>
              <a:t>和 </a:t>
            </a:r>
            <a:r>
              <a:rPr lang="en-US" altLang="zh-CN" sz="4000" dirty="0"/>
              <a:t>\</a:t>
            </a:r>
            <a:r>
              <a:rPr lang="en-US" altLang="zh-CN" sz="4000" dirty="0" smtClean="0"/>
              <a:t>u003E</a:t>
            </a:r>
            <a:r>
              <a:rPr lang="zh-CN" altLang="en-US" sz="4000" dirty="0" smtClean="0"/>
              <a:t> </a:t>
            </a:r>
            <a:endParaRPr lang="zh-CN" altLang="en-US" sz="4000" dirty="0"/>
          </a:p>
          <a:p>
            <a:r>
              <a:rPr lang="en-US" altLang="zh-CN" sz="4000" dirty="0"/>
              <a:t>JSON_HEX_AMP   </a:t>
            </a:r>
            <a:r>
              <a:rPr lang="zh-CN" altLang="en-US" sz="4000" dirty="0"/>
              <a:t>所有的 </a:t>
            </a:r>
            <a:r>
              <a:rPr lang="en-US" altLang="zh-CN" sz="4000" dirty="0"/>
              <a:t>&amp; </a:t>
            </a:r>
            <a:r>
              <a:rPr lang="zh-CN" altLang="en-US" sz="4000" dirty="0"/>
              <a:t>转换成 </a:t>
            </a:r>
            <a:r>
              <a:rPr lang="en-US" altLang="zh-CN" sz="4000" dirty="0"/>
              <a:t>\</a:t>
            </a:r>
            <a:r>
              <a:rPr lang="en-US" altLang="zh-CN" sz="4000" dirty="0" smtClean="0"/>
              <a:t>u0026</a:t>
            </a:r>
            <a:endParaRPr lang="zh-CN" altLang="en-US" sz="4000" dirty="0"/>
          </a:p>
          <a:p>
            <a:r>
              <a:rPr lang="en-US" altLang="zh-CN" sz="4000" dirty="0"/>
              <a:t>JSON_HEX_APOS  </a:t>
            </a:r>
            <a:r>
              <a:rPr lang="zh-CN" altLang="en-US" sz="4000" dirty="0"/>
              <a:t>所有的 </a:t>
            </a:r>
            <a:r>
              <a:rPr lang="en-US" altLang="zh-CN" sz="4000" dirty="0"/>
              <a:t>' </a:t>
            </a:r>
            <a:r>
              <a:rPr lang="zh-CN" altLang="en-US" sz="4000" dirty="0"/>
              <a:t>转换成 </a:t>
            </a:r>
            <a:r>
              <a:rPr lang="en-US" altLang="zh-CN" sz="4000" dirty="0"/>
              <a:t>\</a:t>
            </a:r>
            <a:r>
              <a:rPr lang="en-US" altLang="zh-CN" sz="4000" dirty="0" smtClean="0"/>
              <a:t>u0027</a:t>
            </a:r>
            <a:endParaRPr lang="zh-CN" altLang="en-US" sz="4000" dirty="0"/>
          </a:p>
          <a:p>
            <a:r>
              <a:rPr lang="en-US" altLang="zh-CN" sz="4000" dirty="0"/>
              <a:t>JSON_HEX_QUOT </a:t>
            </a:r>
            <a:r>
              <a:rPr lang="zh-CN" altLang="en-US" sz="4000" dirty="0"/>
              <a:t>所有的 </a:t>
            </a:r>
            <a:r>
              <a:rPr lang="en-US" altLang="zh-CN" sz="4000" dirty="0"/>
              <a:t>" </a:t>
            </a:r>
            <a:r>
              <a:rPr lang="zh-CN" altLang="en-US" sz="4000" dirty="0"/>
              <a:t>转换成 </a:t>
            </a:r>
            <a:r>
              <a:rPr lang="en-US" altLang="zh-CN" sz="4000" dirty="0"/>
              <a:t>\</a:t>
            </a:r>
            <a:r>
              <a:rPr lang="en-US" altLang="zh-CN" sz="4000" dirty="0" smtClean="0"/>
              <a:t>u0022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0070C0"/>
                </a:solidFill>
              </a:rPr>
              <a:t>JSON_FORCE_OBJECT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强制使用索引数组输出</a:t>
            </a:r>
            <a:endParaRPr lang="zh-CN" altLang="en-US" sz="4000" dirty="0"/>
          </a:p>
          <a:p>
            <a:r>
              <a:rPr lang="en-US" altLang="zh-CN" sz="4000" dirty="0"/>
              <a:t>JSON_NUMERIC_CHECK </a:t>
            </a:r>
            <a:r>
              <a:rPr lang="zh-CN" altLang="en-US" sz="4000" dirty="0"/>
              <a:t>将所有数字字符串编码成</a:t>
            </a:r>
            <a:r>
              <a:rPr lang="zh-CN" altLang="en-US" sz="4000" dirty="0" smtClean="0"/>
              <a:t>数字</a:t>
            </a:r>
            <a:endParaRPr lang="zh-CN" altLang="en-US" sz="4000" dirty="0"/>
          </a:p>
          <a:p>
            <a:r>
              <a:rPr lang="en-US" altLang="zh-CN" sz="4000" dirty="0"/>
              <a:t>JSON_BIGINT_AS_STRING  </a:t>
            </a:r>
            <a:r>
              <a:rPr lang="zh-CN" altLang="en-US" sz="4000" dirty="0"/>
              <a:t>将大数字编码成原始字符原来的</a:t>
            </a:r>
            <a:r>
              <a:rPr lang="zh-CN" altLang="en-US" sz="4000" dirty="0" smtClean="0"/>
              <a:t>值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C00000"/>
                </a:solidFill>
              </a:rPr>
              <a:t>JSON_PRETTY_PRINT</a:t>
            </a:r>
            <a:r>
              <a:rPr lang="en-US" altLang="zh-CN" sz="4000" dirty="0"/>
              <a:t>  </a:t>
            </a:r>
            <a:r>
              <a:rPr lang="zh-CN" altLang="en-US" sz="4000" dirty="0"/>
              <a:t>用空白字符格式化返回的</a:t>
            </a:r>
            <a:r>
              <a:rPr lang="zh-CN" altLang="en-US" sz="4000" dirty="0" smtClean="0"/>
              <a:t>数据</a:t>
            </a:r>
            <a:endParaRPr lang="zh-CN" altLang="en-US" sz="4000" dirty="0"/>
          </a:p>
          <a:p>
            <a:r>
              <a:rPr lang="en-US" altLang="zh-CN" sz="4000" dirty="0"/>
              <a:t>JSON_UNESCAPED_SLASHES  </a:t>
            </a:r>
            <a:r>
              <a:rPr lang="zh-CN" altLang="en-US" sz="4000" dirty="0"/>
              <a:t>不要编码 </a:t>
            </a:r>
            <a:r>
              <a:rPr lang="en-US" altLang="zh-CN" sz="4000" dirty="0" smtClean="0"/>
              <a:t>/</a:t>
            </a:r>
            <a:endParaRPr lang="zh-CN" altLang="en-US" sz="4000" dirty="0"/>
          </a:p>
          <a:p>
            <a:r>
              <a:rPr lang="en-US" altLang="zh-CN" sz="4000" dirty="0">
                <a:solidFill>
                  <a:srgbClr val="C00000"/>
                </a:solidFill>
              </a:rPr>
              <a:t>JSON_UNESCAPED_UNICODE</a:t>
            </a:r>
            <a:r>
              <a:rPr lang="en-US" altLang="zh-CN" sz="4000" dirty="0"/>
              <a:t> </a:t>
            </a:r>
            <a:r>
              <a:rPr lang="zh-CN" altLang="en-US" sz="4000" dirty="0"/>
              <a:t>以字面编码多字节 </a:t>
            </a:r>
            <a:r>
              <a:rPr lang="en-US" altLang="zh-CN" sz="4000" dirty="0"/>
              <a:t>Unicode </a:t>
            </a:r>
            <a:r>
              <a:rPr lang="zh-CN" altLang="en-US" sz="4000" dirty="0"/>
              <a:t>字符（默认是编码成 </a:t>
            </a:r>
            <a:r>
              <a:rPr lang="en-US" altLang="zh-CN" sz="4000" dirty="0"/>
              <a:t>\</a:t>
            </a:r>
            <a:r>
              <a:rPr lang="en-US" altLang="zh-CN" sz="4000" dirty="0" err="1" smtClean="0"/>
              <a:t>uXXXX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7671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硬盘的物理组成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519476"/>
            <a:ext cx="7293919" cy="51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的内部结构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示意图</a:t>
            </a:r>
          </a:p>
        </p:txBody>
      </p:sp>
      <p:pic>
        <p:nvPicPr>
          <p:cNvPr id="4098" name="Picture 2" descr="http://course.cug.edu.cn/cug/OS2.0a/study/chapter8/8.2.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772816"/>
            <a:ext cx="5654006" cy="44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ourse.cug.edu.cn/cug/OS2.0a/study/chapter8/8.2.1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916832"/>
            <a:ext cx="503844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独立硬盘冗余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阵列（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RAID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/>
              <a:t>RAID</a:t>
            </a:r>
            <a:r>
              <a:rPr lang="zh-CN" altLang="en-US" sz="4000" dirty="0" smtClean="0"/>
              <a:t>：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R</a:t>
            </a:r>
            <a:r>
              <a:rPr lang="en-US" altLang="zh-CN" sz="4000" dirty="0" smtClean="0"/>
              <a:t>edundant 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A</a:t>
            </a:r>
            <a:r>
              <a:rPr lang="en-US" altLang="zh-CN" sz="4000" dirty="0" smtClean="0"/>
              <a:t>rray of 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I</a:t>
            </a:r>
            <a:r>
              <a:rPr lang="en-US" altLang="zh-CN" sz="4000" dirty="0" smtClean="0"/>
              <a:t>ndependent  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4000" dirty="0" smtClean="0"/>
              <a:t>isks</a:t>
            </a:r>
            <a:endParaRPr lang="zh-CN" altLang="en-US" sz="4000" dirty="0" smtClean="0"/>
          </a:p>
          <a:p>
            <a:r>
              <a:rPr lang="zh-CN" altLang="en-US" sz="4000" dirty="0"/>
              <a:t>基本思想就是把多个相对便宜的硬盘组合起来，成为一个硬盘阵列组，使性能达到甚至超过一个价格昂贵、容量巨大的</a:t>
            </a:r>
            <a:r>
              <a:rPr lang="zh-CN" altLang="en-US" sz="4000" dirty="0" smtClean="0"/>
              <a:t>硬盘</a:t>
            </a:r>
            <a:endParaRPr lang="en-US" altLang="zh-CN" sz="4000" dirty="0" smtClean="0"/>
          </a:p>
          <a:p>
            <a:r>
              <a:rPr lang="en-US" altLang="zh-CN" sz="4000" dirty="0"/>
              <a:t>RAID</a:t>
            </a:r>
            <a:r>
              <a:rPr lang="zh-CN" altLang="en-US" sz="4000" dirty="0"/>
              <a:t>把多个硬盘组合成为一个逻辑扇区，因此，操作系统只会把它当作一个硬盘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42936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35360" y="212850"/>
            <a:ext cx="9073008" cy="9818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想一想：什么是文件？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988840"/>
            <a:ext cx="3226306" cy="1863254"/>
          </a:xfrm>
          <a:prstGeom prst="rect">
            <a:avLst/>
          </a:prstGeom>
        </p:spPr>
      </p:pic>
      <p:pic>
        <p:nvPicPr>
          <p:cNvPr id="4100" name="Picture 4" descr="联想4330彩色喷墨打印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779736"/>
            <a:ext cx="2412268" cy="2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4437112"/>
            <a:ext cx="3219176" cy="19908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1779736"/>
            <a:ext cx="1731730" cy="200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452" y="4341943"/>
            <a:ext cx="2800350" cy="2085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296" y="4341943"/>
            <a:ext cx="1731730" cy="17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0"/>
            <a:ext cx="4464496" cy="6866340"/>
          </a:xfrm>
          <a:prstGeom prst="rect">
            <a:avLst/>
          </a:prstGeom>
        </p:spPr>
      </p:pic>
      <p:sp>
        <p:nvSpPr>
          <p:cNvPr id="6" name="Rectangle 2"/>
          <p:cNvSpPr txBox="1">
            <a:spLocks/>
          </p:cNvSpPr>
          <p:nvPr/>
        </p:nvSpPr>
        <p:spPr>
          <a:xfrm>
            <a:off x="6456040" y="2222799"/>
            <a:ext cx="5184576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/>
              <a:t>“ </a:t>
            </a:r>
            <a:r>
              <a:rPr lang="en-US" altLang="zh-CN" sz="4000" b="1" dirty="0" smtClean="0"/>
              <a:t>RAID 0 </a:t>
            </a:r>
            <a:r>
              <a:rPr lang="en-US" altLang="zh-CN" sz="4000" dirty="0" smtClean="0"/>
              <a:t>” </a:t>
            </a:r>
            <a:r>
              <a:rPr lang="zh-CN" altLang="en-US" sz="4000" dirty="0" smtClean="0"/>
              <a:t>将</a:t>
            </a:r>
            <a:r>
              <a:rPr lang="zh-CN" altLang="en-US" sz="4000" dirty="0"/>
              <a:t>多个磁盘合并成一个大的磁盘，不具有冗余，并行</a:t>
            </a:r>
            <a:r>
              <a:rPr lang="en-US" altLang="zh-CN" sz="4000" dirty="0"/>
              <a:t>I/O</a:t>
            </a:r>
            <a:r>
              <a:rPr lang="zh-CN" altLang="en-US" sz="4000" dirty="0"/>
              <a:t>，速度</a:t>
            </a:r>
            <a:r>
              <a:rPr lang="zh-CN" altLang="en-US" sz="4000" dirty="0" smtClean="0"/>
              <a:t>最快</a:t>
            </a:r>
            <a:r>
              <a:rPr lang="en-US" altLang="zh-CN" sz="40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95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/>
        </p:nvSpPr>
        <p:spPr>
          <a:xfrm>
            <a:off x="5951984" y="2132856"/>
            <a:ext cx="6096000" cy="3213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/>
              <a:t>“ RAID 1 ”</a:t>
            </a:r>
            <a:r>
              <a:rPr lang="zh-CN" altLang="en-US" sz="4000" dirty="0" smtClean="0"/>
              <a:t> 两</a:t>
            </a:r>
            <a:r>
              <a:rPr lang="zh-CN" altLang="en-US" sz="4000" dirty="0"/>
              <a:t>组以上的</a:t>
            </a:r>
            <a:r>
              <a:rPr lang="en-US" altLang="zh-CN" sz="4000" dirty="0"/>
              <a:t>N</a:t>
            </a:r>
            <a:r>
              <a:rPr lang="zh-CN" altLang="en-US" sz="4000" dirty="0"/>
              <a:t>个磁盘相互作镜像，在一些多线程操作系统中能有很好的读取速度，理论上读取速度等于硬盘数量的倍数，另外写入速度有微小的降低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0"/>
            <a:ext cx="4459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40571"/>
            <a:ext cx="9073008" cy="67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4391025" cy="4333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0016" y="1916832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4800" dirty="0">
                <a:solidFill>
                  <a:srgbClr val="FF0000"/>
                </a:solidFill>
              </a:rPr>
              <a:t>A ^ B </a:t>
            </a:r>
            <a:r>
              <a:rPr lang="pt-BR" altLang="zh-CN" sz="4800" dirty="0" smtClean="0">
                <a:solidFill>
                  <a:srgbClr val="FF0000"/>
                </a:solidFill>
              </a:rPr>
              <a:t>^ B = A</a:t>
            </a:r>
          </a:p>
          <a:p>
            <a:endParaRPr lang="pt-BR" altLang="zh-CN" sz="4800" dirty="0">
              <a:solidFill>
                <a:srgbClr val="FF0000"/>
              </a:solidFill>
            </a:endParaRPr>
          </a:p>
          <a:p>
            <a:r>
              <a:rPr lang="pt-BR" altLang="zh-CN" sz="4800" dirty="0">
                <a:solidFill>
                  <a:srgbClr val="FF0000"/>
                </a:solidFill>
              </a:rPr>
              <a:t>A ^ B = B </a:t>
            </a:r>
            <a:r>
              <a:rPr lang="pt-BR" altLang="zh-CN" sz="4800" dirty="0" smtClean="0">
                <a:solidFill>
                  <a:srgbClr val="FF0000"/>
                </a:solidFill>
              </a:rPr>
              <a:t>^ A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神奇的“异或”运算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8280920" cy="9361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如何实现超大文件上传？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客户端控件：需要本地安装指定控件</a:t>
            </a:r>
            <a:endParaRPr lang="en-US" altLang="zh-CN" sz="4000" dirty="0" smtClean="0"/>
          </a:p>
          <a:p>
            <a:r>
              <a:rPr lang="zh-CN" altLang="en-US" sz="4000" dirty="0" smtClean="0"/>
              <a:t>采用 </a:t>
            </a:r>
            <a:r>
              <a:rPr lang="en-US" altLang="zh-CN" sz="4000" dirty="0" err="1" smtClean="0"/>
              <a:t>swfUpload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uploadify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等</a:t>
            </a:r>
            <a:r>
              <a:rPr lang="en-US" altLang="zh-CN" sz="4000" dirty="0" smtClean="0"/>
              <a:t>Flash</a:t>
            </a:r>
            <a:r>
              <a:rPr lang="zh-CN" altLang="en-US" sz="4000" dirty="0" smtClean="0"/>
              <a:t>组件</a:t>
            </a:r>
            <a:r>
              <a:rPr lang="en-US" altLang="zh-CN" sz="4000" dirty="0" smtClean="0"/>
              <a:t> </a:t>
            </a:r>
          </a:p>
          <a:p>
            <a:r>
              <a:rPr lang="zh-CN" altLang="en-US" sz="4000" dirty="0"/>
              <a:t>用</a:t>
            </a:r>
            <a:r>
              <a:rPr lang="en-US" altLang="zh-CN" sz="4000" dirty="0"/>
              <a:t>XMLHttpRequest</a:t>
            </a:r>
            <a:r>
              <a:rPr lang="zh-CN" altLang="en-US" sz="4000" dirty="0"/>
              <a:t>实现大文件上传和断点续传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36004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1"/>
            <a:ext cx="9145016" cy="86409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XMLHttpRequest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2.0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的新特性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79376" y="1772816"/>
            <a:ext cx="11712624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/>
              <a:t>可以上传文件</a:t>
            </a:r>
          </a:p>
          <a:p>
            <a:r>
              <a:rPr lang="zh-CN" altLang="en-US" sz="4000" dirty="0"/>
              <a:t>可以设置</a:t>
            </a:r>
            <a:r>
              <a:rPr lang="en-US" altLang="zh-CN" sz="4000" dirty="0"/>
              <a:t>HTTP</a:t>
            </a:r>
            <a:r>
              <a:rPr lang="zh-CN" altLang="en-US" sz="4000" dirty="0"/>
              <a:t>请求的时限</a:t>
            </a:r>
          </a:p>
          <a:p>
            <a:r>
              <a:rPr lang="zh-CN" altLang="en-US" sz="4000" dirty="0"/>
              <a:t>可以使用</a:t>
            </a:r>
            <a:r>
              <a:rPr lang="en-US" altLang="zh-CN" sz="4000" dirty="0"/>
              <a:t>FormData</a:t>
            </a:r>
            <a:r>
              <a:rPr lang="zh-CN" altLang="en-US" sz="4000" dirty="0"/>
              <a:t>对象管理表单数据</a:t>
            </a:r>
          </a:p>
          <a:p>
            <a:r>
              <a:rPr lang="zh-CN" altLang="en-US" sz="4000" dirty="0"/>
              <a:t>可以请求不同域名下的数据（跨域请求）</a:t>
            </a:r>
          </a:p>
          <a:p>
            <a:r>
              <a:rPr lang="zh-CN" altLang="en-US" sz="4000" dirty="0"/>
              <a:t>可以获取服务器端的二进制数据</a:t>
            </a:r>
          </a:p>
          <a:p>
            <a:r>
              <a:rPr lang="zh-CN" altLang="en-US" sz="4000" dirty="0"/>
              <a:t>可以获得数据传输的进度信息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9562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文件目录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2" descr="Linux文件系统标准结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 descr="Linux文件系统标准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412776"/>
            <a:ext cx="9930333" cy="52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119336" y="1844824"/>
            <a:ext cx="12072664" cy="3816424"/>
          </a:xfrm>
        </p:spPr>
        <p:txBody>
          <a:bodyPr>
            <a:normAutofit/>
          </a:bodyPr>
          <a:lstStyle/>
          <a:p>
            <a:pPr marL="396000"/>
            <a:r>
              <a:rPr lang="zh-CN" altLang="en-US" sz="4000" dirty="0" smtClean="0"/>
              <a:t>定义：存储</a:t>
            </a:r>
            <a:r>
              <a:rPr lang="zh-CN" altLang="en-US" sz="4000" dirty="0"/>
              <a:t>在</a:t>
            </a:r>
            <a:r>
              <a:rPr lang="zh-CN" altLang="en-US" sz="4000" dirty="0" smtClean="0"/>
              <a:t>某种设备</a:t>
            </a:r>
            <a:r>
              <a:rPr lang="zh-CN" altLang="en-US" sz="4000" dirty="0"/>
              <a:t>中的一段数据流</a:t>
            </a:r>
            <a:endParaRPr lang="en-US" altLang="zh-CN" sz="4000" dirty="0" smtClean="0"/>
          </a:p>
          <a:p>
            <a:pPr marL="396000"/>
            <a:r>
              <a:rPr lang="zh-CN" altLang="en-US" sz="4000" dirty="0" smtClean="0">
                <a:solidFill>
                  <a:srgbClr val="FF0000"/>
                </a:solidFill>
              </a:rPr>
              <a:t>在</a:t>
            </a:r>
            <a:r>
              <a:rPr lang="en-US" altLang="zh-CN" sz="4000" dirty="0" smtClean="0">
                <a:solidFill>
                  <a:srgbClr val="FF0000"/>
                </a:solidFill>
              </a:rPr>
              <a:t>Linux</a:t>
            </a:r>
            <a:r>
              <a:rPr lang="zh-CN" altLang="en-US" sz="4000" dirty="0" smtClean="0">
                <a:solidFill>
                  <a:srgbClr val="FF0000"/>
                </a:solidFill>
              </a:rPr>
              <a:t>中，几乎一切都是文件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396000"/>
            <a:r>
              <a:rPr lang="zh-CN" altLang="en-US" sz="4000" dirty="0" smtClean="0"/>
              <a:t>文件类型：普通文件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链接文件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目录文件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设备文件</a:t>
            </a:r>
            <a:endParaRPr lang="en-US" altLang="zh-CN" sz="4000" dirty="0" smtClean="0"/>
          </a:p>
          <a:p>
            <a:pPr marL="396000"/>
            <a:r>
              <a:rPr lang="zh-CN" altLang="en-US" sz="4000" dirty="0" smtClean="0"/>
              <a:t>设备文件：</a:t>
            </a:r>
            <a:r>
              <a:rPr lang="en-US" altLang="zh-CN" sz="4000" dirty="0" smtClean="0">
                <a:solidFill>
                  <a:srgbClr val="92D050"/>
                </a:solidFill>
              </a:rPr>
              <a:t>/</a:t>
            </a:r>
            <a:r>
              <a:rPr lang="en-US" altLang="zh-CN" sz="4000" dirty="0" err="1" smtClean="0">
                <a:solidFill>
                  <a:srgbClr val="92D050"/>
                </a:solidFill>
              </a:rPr>
              <a:t>dev</a:t>
            </a:r>
            <a:r>
              <a:rPr lang="en-US" altLang="zh-CN" sz="4000" dirty="0" smtClean="0">
                <a:solidFill>
                  <a:srgbClr val="92D050"/>
                </a:solidFill>
              </a:rPr>
              <a:t>/</a:t>
            </a:r>
            <a:r>
              <a:rPr lang="en-US" altLang="zh-CN" sz="4000" dirty="0" err="1" smtClean="0">
                <a:solidFill>
                  <a:srgbClr val="92D050"/>
                </a:solidFill>
              </a:rPr>
              <a:t>tty</a:t>
            </a:r>
            <a:r>
              <a:rPr lang="en-US" altLang="zh-CN" sz="4000" dirty="0" smtClean="0">
                <a:solidFill>
                  <a:srgbClr val="92D050"/>
                </a:solidFill>
              </a:rPr>
              <a:t>,  /</a:t>
            </a:r>
            <a:r>
              <a:rPr lang="en-US" altLang="zh-CN" sz="4000" dirty="0" err="1" smtClean="0">
                <a:solidFill>
                  <a:srgbClr val="92D050"/>
                </a:solidFill>
              </a:rPr>
              <a:t>dev</a:t>
            </a:r>
            <a:r>
              <a:rPr lang="en-US" altLang="zh-CN" sz="4000" dirty="0" smtClean="0">
                <a:solidFill>
                  <a:srgbClr val="92D050"/>
                </a:solidFill>
              </a:rPr>
              <a:t>/null </a:t>
            </a:r>
            <a:r>
              <a:rPr lang="en-US" altLang="zh-CN" sz="4000" dirty="0">
                <a:solidFill>
                  <a:srgbClr val="92D050"/>
                </a:solidFill>
              </a:rPr>
              <a:t>, </a:t>
            </a:r>
            <a:r>
              <a:rPr lang="en-US" altLang="zh-CN" sz="4000" dirty="0" smtClean="0">
                <a:solidFill>
                  <a:srgbClr val="92D050"/>
                </a:solidFill>
              </a:rPr>
              <a:t>/</a:t>
            </a:r>
            <a:r>
              <a:rPr lang="en-US" altLang="zh-CN" sz="4000" dirty="0" err="1" smtClean="0">
                <a:solidFill>
                  <a:srgbClr val="92D050"/>
                </a:solidFill>
              </a:rPr>
              <a:t>dev</a:t>
            </a:r>
            <a:r>
              <a:rPr lang="en-US" altLang="zh-CN" sz="4000" dirty="0" smtClean="0">
                <a:solidFill>
                  <a:srgbClr val="92D050"/>
                </a:solidFill>
              </a:rPr>
              <a:t>/zero </a:t>
            </a:r>
          </a:p>
          <a:p>
            <a:pPr marL="396000"/>
            <a:r>
              <a:rPr lang="zh-CN" altLang="en-US" sz="4000" dirty="0">
                <a:solidFill>
                  <a:srgbClr val="0070C0"/>
                </a:solidFill>
              </a:rPr>
              <a:t>每个文件对应一</a:t>
            </a:r>
            <a:r>
              <a:rPr lang="zh-CN" altLang="en-US" sz="4000" dirty="0" smtClean="0">
                <a:solidFill>
                  <a:srgbClr val="0070C0"/>
                </a:solidFill>
              </a:rPr>
              <a:t>个 “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inode</a:t>
            </a:r>
            <a:r>
              <a:rPr lang="en-US" altLang="zh-CN" sz="4000" dirty="0" smtClean="0">
                <a:solidFill>
                  <a:srgbClr val="0070C0"/>
                </a:solidFill>
              </a:rPr>
              <a:t>” </a:t>
            </a:r>
            <a:r>
              <a:rPr lang="zh-CN" altLang="en-US" sz="4000" dirty="0" smtClean="0">
                <a:solidFill>
                  <a:srgbClr val="0070C0"/>
                </a:solidFill>
              </a:rPr>
              <a:t>数据</a:t>
            </a:r>
            <a:endParaRPr lang="en-US" altLang="zh-CN" sz="4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包含什么内容？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551384" y="1772816"/>
            <a:ext cx="11640616" cy="432048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文件的字节数</a:t>
            </a:r>
          </a:p>
          <a:p>
            <a:r>
              <a:rPr lang="zh-CN" altLang="en-US" sz="4000" dirty="0"/>
              <a:t>文件的</a:t>
            </a:r>
            <a:r>
              <a:rPr lang="en-US" altLang="zh-CN" sz="4000" dirty="0" err="1"/>
              <a:t>uid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gid</a:t>
            </a:r>
            <a:endParaRPr lang="en-US" altLang="zh-CN" sz="4000" dirty="0"/>
          </a:p>
          <a:p>
            <a:r>
              <a:rPr lang="zh-CN" altLang="en-US" sz="4000" dirty="0"/>
              <a:t>文件的读、写、执行权限</a:t>
            </a:r>
          </a:p>
          <a:p>
            <a:r>
              <a:rPr lang="zh-CN" altLang="en-US" sz="4000" dirty="0"/>
              <a:t>文件的时间戳</a:t>
            </a:r>
            <a:r>
              <a:rPr lang="en-US" altLang="zh-CN" sz="4000" dirty="0"/>
              <a:t>: </a:t>
            </a:r>
            <a:r>
              <a:rPr lang="en-US" altLang="zh-CN" sz="4000" dirty="0" err="1"/>
              <a:t>ctime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mtime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atime</a:t>
            </a:r>
            <a:endParaRPr lang="en-US" altLang="zh-CN" sz="4000" dirty="0"/>
          </a:p>
          <a:p>
            <a:r>
              <a:rPr lang="zh-CN" altLang="en-US" sz="4000" dirty="0"/>
              <a:t>链接数：有多少文件名指向这个</a:t>
            </a:r>
            <a:r>
              <a:rPr lang="en-US" altLang="zh-CN" sz="4000" dirty="0" err="1"/>
              <a:t>inode</a:t>
            </a:r>
            <a:endParaRPr lang="en-US" altLang="zh-CN" sz="4000" dirty="0"/>
          </a:p>
          <a:p>
            <a:r>
              <a:rPr lang="zh-CN" altLang="en-US" sz="4000" dirty="0"/>
              <a:t>文件数据</a:t>
            </a:r>
            <a:r>
              <a:rPr lang="en-US" altLang="zh-CN" sz="4000" dirty="0"/>
              <a:t>block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位置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643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41362" y="260648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/block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数据存取示意图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2" descr="Linux文件系统标准结构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556792"/>
            <a:ext cx="8898756" cy="49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获取文件系统相关数据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479376" y="1772816"/>
            <a:ext cx="11089232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 smtClean="0"/>
              <a:t>、循环创建文件，让文件名不断变长，看文件名</a:t>
            </a:r>
            <a:r>
              <a:rPr lang="zh-CN" altLang="en-US" sz="4000" dirty="0" smtClean="0">
                <a:solidFill>
                  <a:srgbClr val="0070C0"/>
                </a:solidFill>
              </a:rPr>
              <a:t>最长能到多少</a:t>
            </a:r>
            <a:r>
              <a:rPr lang="zh-CN" altLang="en-US" sz="4000" dirty="0" smtClean="0"/>
              <a:t>？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smtClean="0"/>
              <a:t>2</a:t>
            </a:r>
            <a:r>
              <a:rPr lang="zh-CN" altLang="en-US" sz="4000" dirty="0" smtClean="0"/>
              <a:t>、获取指定文件的：</a:t>
            </a:r>
            <a:r>
              <a:rPr lang="zh-CN" altLang="en-US" sz="4000" dirty="0" smtClean="0">
                <a:solidFill>
                  <a:srgbClr val="0070C0"/>
                </a:solidFill>
              </a:rPr>
              <a:t>创建时间</a:t>
            </a:r>
            <a:r>
              <a:rPr lang="zh-CN" altLang="en-US" sz="4000" dirty="0" smtClean="0"/>
              <a:t>、</a:t>
            </a:r>
            <a:r>
              <a:rPr lang="zh-CN" altLang="en-US" sz="4000" dirty="0" smtClean="0">
                <a:solidFill>
                  <a:srgbClr val="0070C0"/>
                </a:solidFill>
              </a:rPr>
              <a:t>修改时间</a:t>
            </a:r>
            <a:r>
              <a:rPr lang="zh-CN" altLang="en-US" sz="4000" dirty="0" smtClean="0"/>
              <a:t>、</a:t>
            </a:r>
            <a:r>
              <a:rPr lang="zh-CN" altLang="en-US" sz="4000" dirty="0" smtClean="0">
                <a:solidFill>
                  <a:srgbClr val="0070C0"/>
                </a:solidFill>
              </a:rPr>
              <a:t>上次访问时间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inode</a:t>
            </a:r>
            <a:r>
              <a:rPr lang="zh-CN" altLang="en-US" sz="4000" dirty="0" smtClean="0">
                <a:solidFill>
                  <a:srgbClr val="0070C0"/>
                </a:solidFill>
              </a:rPr>
              <a:t>号</a:t>
            </a:r>
            <a:r>
              <a:rPr lang="zh-CN" altLang="en-US" sz="4000" dirty="0" smtClean="0"/>
              <a:t>、</a:t>
            </a:r>
            <a:r>
              <a:rPr lang="zh-CN" altLang="en-US" sz="4000" dirty="0" smtClean="0">
                <a:solidFill>
                  <a:srgbClr val="0070C0"/>
                </a:solidFill>
              </a:rPr>
              <a:t>文件大小</a:t>
            </a:r>
            <a:endParaRPr lang="en-US" altLang="zh-CN" sz="4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6526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ext3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文件系统特点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551384" y="1844824"/>
            <a:ext cx="11640616" cy="43204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ext3</a:t>
            </a:r>
            <a:r>
              <a:rPr lang="zh-CN" altLang="en-US" sz="4000" dirty="0"/>
              <a:t>是一种日志式文件系统</a:t>
            </a:r>
            <a:endParaRPr lang="en-US" altLang="zh-CN" sz="4000" dirty="0" smtClean="0"/>
          </a:p>
          <a:p>
            <a:r>
              <a:rPr lang="zh-CN" altLang="en-US" sz="4000" dirty="0" smtClean="0"/>
              <a:t>最长文件名：</a:t>
            </a:r>
            <a:r>
              <a:rPr lang="en-US" altLang="zh-CN" sz="4000" dirty="0" smtClean="0">
                <a:solidFill>
                  <a:srgbClr val="0070C0"/>
                </a:solidFill>
              </a:rPr>
              <a:t>255</a:t>
            </a:r>
            <a:r>
              <a:rPr lang="zh-CN" altLang="en-US" sz="4000" dirty="0" smtClean="0">
                <a:solidFill>
                  <a:srgbClr val="0070C0"/>
                </a:solidFill>
              </a:rPr>
              <a:t>字节</a:t>
            </a:r>
            <a:endParaRPr lang="en-US" altLang="zh-CN" sz="4000" dirty="0" smtClean="0">
              <a:solidFill>
                <a:srgbClr val="0070C0"/>
              </a:solidFill>
            </a:endParaRPr>
          </a:p>
          <a:p>
            <a:r>
              <a:rPr lang="zh-CN" altLang="en-US" sz="4000" dirty="0"/>
              <a:t>最大文件大小：</a:t>
            </a:r>
            <a:r>
              <a:rPr lang="en-US" altLang="zh-CN" sz="4000" dirty="0"/>
              <a:t>16GB – </a:t>
            </a:r>
            <a:r>
              <a:rPr lang="en-US" altLang="zh-CN" sz="4000" dirty="0" smtClean="0"/>
              <a:t>64T</a:t>
            </a:r>
            <a:r>
              <a:rPr lang="zh-CN" altLang="en-US" sz="4000" dirty="0" smtClean="0"/>
              <a:t>（</a:t>
            </a:r>
            <a:r>
              <a:rPr lang="zh-CN" altLang="en-US" sz="3600" dirty="0" smtClean="0">
                <a:solidFill>
                  <a:srgbClr val="0070C0"/>
                </a:solidFill>
              </a:rPr>
              <a:t>取决于块</a:t>
            </a:r>
            <a:r>
              <a:rPr lang="zh-CN" altLang="en-US" sz="3600" dirty="0">
                <a:solidFill>
                  <a:srgbClr val="0070C0"/>
                </a:solidFill>
              </a:rPr>
              <a:t>尺寸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最大卷</a:t>
            </a:r>
            <a:r>
              <a:rPr lang="zh-CN" altLang="en-US" sz="4000" dirty="0" smtClean="0"/>
              <a:t>容量</a:t>
            </a:r>
            <a:r>
              <a:rPr lang="zh-CN" altLang="en-US" sz="4000" dirty="0"/>
              <a:t>： </a:t>
            </a:r>
            <a:r>
              <a:rPr lang="en-US" altLang="zh-CN" sz="4000" dirty="0" smtClean="0"/>
              <a:t>2TiB </a:t>
            </a:r>
            <a:r>
              <a:rPr lang="en-US" altLang="zh-CN" sz="4000" dirty="0"/>
              <a:t>– 32TiB</a:t>
            </a:r>
            <a:endParaRPr lang="en-US" altLang="zh-CN" sz="4000" dirty="0" smtClean="0"/>
          </a:p>
          <a:p>
            <a:r>
              <a:rPr lang="zh-CN" altLang="en-US" sz="4000" dirty="0" smtClean="0"/>
              <a:t>最大文件数量：</a:t>
            </a:r>
            <a:r>
              <a:rPr lang="zh-CN" altLang="en-US" sz="4000" dirty="0" smtClean="0">
                <a:solidFill>
                  <a:srgbClr val="0070C0"/>
                </a:solidFill>
              </a:rPr>
              <a:t>可变</a:t>
            </a:r>
            <a:endParaRPr lang="en-US" altLang="zh-C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1952</Words>
  <Application>Microsoft Office PowerPoint</Application>
  <PresentationFormat>宽屏</PresentationFormat>
  <Paragraphs>178</Paragraphs>
  <Slides>35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仿宋</vt:lpstr>
      <vt:lpstr>黑体</vt:lpstr>
      <vt:lpstr>华文楷体</vt:lpstr>
      <vt:lpstr>隶书</vt:lpstr>
      <vt:lpstr>宋体</vt:lpstr>
      <vt:lpstr>微软雅黑</vt:lpstr>
      <vt:lpstr>Arial</vt:lpstr>
      <vt:lpstr>Calibri</vt:lpstr>
      <vt:lpstr>Franklin Gothic Book</vt:lpstr>
      <vt:lpstr>Franklin Gothic Medium</vt:lpstr>
      <vt:lpstr>Office 主题</vt:lpstr>
      <vt:lpstr>Image</vt:lpstr>
      <vt:lpstr>  PHP文件核心编程</vt:lpstr>
      <vt:lpstr>主要内容</vt:lpstr>
      <vt:lpstr>想一想：什么是文件？</vt:lpstr>
      <vt:lpstr>Linux文件目录</vt:lpstr>
      <vt:lpstr>Linux文件</vt:lpstr>
      <vt:lpstr>inode包含什么内容？</vt:lpstr>
      <vt:lpstr>inode/block 数据存取示意图</vt:lpstr>
      <vt:lpstr>练习：用PHP获取文件系统相关数据</vt:lpstr>
      <vt:lpstr>ext3文件系统特点</vt:lpstr>
      <vt:lpstr>XFS文件系统特点</vt:lpstr>
      <vt:lpstr>以下哪些是文本文件，哪些是二进制文件？</vt:lpstr>
      <vt:lpstr>文件文件和二进制文件有什么不同？</vt:lpstr>
      <vt:lpstr>文件的打开方式有哪些呢？</vt:lpstr>
      <vt:lpstr>文件的打开方式</vt:lpstr>
      <vt:lpstr>文件的打开方式的特殊标记</vt:lpstr>
      <vt:lpstr>把多个文件合并为一个文件</vt:lpstr>
      <vt:lpstr>用PHP创建网页快捷方式</vt:lpstr>
      <vt:lpstr>pack 和 unpack 函数</vt:lpstr>
      <vt:lpstr>练习：用pack创建二进制文件</vt:lpstr>
      <vt:lpstr>怎么判断是不是png图片？</vt:lpstr>
      <vt:lpstr>文件指针的定位操作</vt:lpstr>
      <vt:lpstr>随机读写文件的应用</vt:lpstr>
      <vt:lpstr> PHP中XML处理方式比较</vt:lpstr>
      <vt:lpstr>以下符合JSON标准的有？</vt:lpstr>
      <vt:lpstr> PHP中JSON的处理</vt:lpstr>
      <vt:lpstr>json_encode的参数</vt:lpstr>
      <vt:lpstr>硬盘的物理组成</vt:lpstr>
      <vt:lpstr>磁盘的内部结构示意图</vt:lpstr>
      <vt:lpstr>独立硬盘冗余阵列（RAID）</vt:lpstr>
      <vt:lpstr>PowerPoint 演示文稿</vt:lpstr>
      <vt:lpstr>PowerPoint 演示文稿</vt:lpstr>
      <vt:lpstr>PowerPoint 演示文稿</vt:lpstr>
      <vt:lpstr>神奇的“异或”运算</vt:lpstr>
      <vt:lpstr>如何实现超大文件上传？</vt:lpstr>
      <vt:lpstr>XMLHttpRequest 2.0 的新特性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2014-04-07T03:21:19Z</dcterms:created>
  <dcterms:modified xsi:type="dcterms:W3CDTF">2015-01-10T09:03:21Z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