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4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A4167F-8458-4C7A-ACA6-DE011309745F}"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1909A-6C98-4285-941E-D7E5F921EECA}" type="slidenum">
              <a:rPr lang="en-IN" smtClean="0"/>
              <a:t>‹#›</a:t>
            </a:fld>
            <a:endParaRPr lang="en-IN"/>
          </a:p>
        </p:txBody>
      </p:sp>
    </p:spTree>
    <p:extLst>
      <p:ext uri="{BB962C8B-B14F-4D97-AF65-F5344CB8AC3E}">
        <p14:creationId xmlns:p14="http://schemas.microsoft.com/office/powerpoint/2010/main" val="3405860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4167F-8458-4C7A-ACA6-DE011309745F}"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1909A-6C98-4285-941E-D7E5F921EECA}" type="slidenum">
              <a:rPr lang="en-IN" smtClean="0"/>
              <a:t>‹#›</a:t>
            </a:fld>
            <a:endParaRPr lang="en-IN"/>
          </a:p>
        </p:txBody>
      </p:sp>
    </p:spTree>
    <p:extLst>
      <p:ext uri="{BB962C8B-B14F-4D97-AF65-F5344CB8AC3E}">
        <p14:creationId xmlns:p14="http://schemas.microsoft.com/office/powerpoint/2010/main" val="3538399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4167F-8458-4C7A-ACA6-DE011309745F}"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1909A-6C98-4285-941E-D7E5F921EECA}" type="slidenum">
              <a:rPr lang="en-IN" smtClean="0"/>
              <a:t>‹#›</a:t>
            </a:fld>
            <a:endParaRPr lang="en-IN"/>
          </a:p>
        </p:txBody>
      </p:sp>
    </p:spTree>
    <p:extLst>
      <p:ext uri="{BB962C8B-B14F-4D97-AF65-F5344CB8AC3E}">
        <p14:creationId xmlns:p14="http://schemas.microsoft.com/office/powerpoint/2010/main" val="93028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4167F-8458-4C7A-ACA6-DE011309745F}"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1909A-6C98-4285-941E-D7E5F921EECA}" type="slidenum">
              <a:rPr lang="en-IN" smtClean="0"/>
              <a:t>‹#›</a:t>
            </a:fld>
            <a:endParaRPr lang="en-IN"/>
          </a:p>
        </p:txBody>
      </p:sp>
    </p:spTree>
    <p:extLst>
      <p:ext uri="{BB962C8B-B14F-4D97-AF65-F5344CB8AC3E}">
        <p14:creationId xmlns:p14="http://schemas.microsoft.com/office/powerpoint/2010/main" val="219137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4167F-8458-4C7A-ACA6-DE011309745F}"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1909A-6C98-4285-941E-D7E5F921EECA}" type="slidenum">
              <a:rPr lang="en-IN" smtClean="0"/>
              <a:t>‹#›</a:t>
            </a:fld>
            <a:endParaRPr lang="en-IN"/>
          </a:p>
        </p:txBody>
      </p:sp>
    </p:spTree>
    <p:extLst>
      <p:ext uri="{BB962C8B-B14F-4D97-AF65-F5344CB8AC3E}">
        <p14:creationId xmlns:p14="http://schemas.microsoft.com/office/powerpoint/2010/main" val="273959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A4167F-8458-4C7A-ACA6-DE011309745F}"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41909A-6C98-4285-941E-D7E5F921EECA}" type="slidenum">
              <a:rPr lang="en-IN" smtClean="0"/>
              <a:t>‹#›</a:t>
            </a:fld>
            <a:endParaRPr lang="en-IN"/>
          </a:p>
        </p:txBody>
      </p:sp>
    </p:spTree>
    <p:extLst>
      <p:ext uri="{BB962C8B-B14F-4D97-AF65-F5344CB8AC3E}">
        <p14:creationId xmlns:p14="http://schemas.microsoft.com/office/powerpoint/2010/main" val="3392808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A4167F-8458-4C7A-ACA6-DE011309745F}"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41909A-6C98-4285-941E-D7E5F921EECA}" type="slidenum">
              <a:rPr lang="en-IN" smtClean="0"/>
              <a:t>‹#›</a:t>
            </a:fld>
            <a:endParaRPr lang="en-IN"/>
          </a:p>
        </p:txBody>
      </p:sp>
    </p:spTree>
    <p:extLst>
      <p:ext uri="{BB962C8B-B14F-4D97-AF65-F5344CB8AC3E}">
        <p14:creationId xmlns:p14="http://schemas.microsoft.com/office/powerpoint/2010/main" val="3182186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A4167F-8458-4C7A-ACA6-DE011309745F}"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41909A-6C98-4285-941E-D7E5F921EECA}" type="slidenum">
              <a:rPr lang="en-IN" smtClean="0"/>
              <a:t>‹#›</a:t>
            </a:fld>
            <a:endParaRPr lang="en-IN"/>
          </a:p>
        </p:txBody>
      </p:sp>
    </p:spTree>
    <p:extLst>
      <p:ext uri="{BB962C8B-B14F-4D97-AF65-F5344CB8AC3E}">
        <p14:creationId xmlns:p14="http://schemas.microsoft.com/office/powerpoint/2010/main" val="2803954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4167F-8458-4C7A-ACA6-DE011309745F}"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41909A-6C98-4285-941E-D7E5F921EECA}" type="slidenum">
              <a:rPr lang="en-IN" smtClean="0"/>
              <a:t>‹#›</a:t>
            </a:fld>
            <a:endParaRPr lang="en-IN"/>
          </a:p>
        </p:txBody>
      </p:sp>
    </p:spTree>
    <p:extLst>
      <p:ext uri="{BB962C8B-B14F-4D97-AF65-F5344CB8AC3E}">
        <p14:creationId xmlns:p14="http://schemas.microsoft.com/office/powerpoint/2010/main" val="4283744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A4167F-8458-4C7A-ACA6-DE011309745F}"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41909A-6C98-4285-941E-D7E5F921EECA}" type="slidenum">
              <a:rPr lang="en-IN" smtClean="0"/>
              <a:t>‹#›</a:t>
            </a:fld>
            <a:endParaRPr lang="en-IN"/>
          </a:p>
        </p:txBody>
      </p:sp>
    </p:spTree>
    <p:extLst>
      <p:ext uri="{BB962C8B-B14F-4D97-AF65-F5344CB8AC3E}">
        <p14:creationId xmlns:p14="http://schemas.microsoft.com/office/powerpoint/2010/main" val="3448894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A4167F-8458-4C7A-ACA6-DE011309745F}"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41909A-6C98-4285-941E-D7E5F921EECA}" type="slidenum">
              <a:rPr lang="en-IN" smtClean="0"/>
              <a:t>‹#›</a:t>
            </a:fld>
            <a:endParaRPr lang="en-IN"/>
          </a:p>
        </p:txBody>
      </p:sp>
    </p:spTree>
    <p:extLst>
      <p:ext uri="{BB962C8B-B14F-4D97-AF65-F5344CB8AC3E}">
        <p14:creationId xmlns:p14="http://schemas.microsoft.com/office/powerpoint/2010/main" val="608641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A4167F-8458-4C7A-ACA6-DE011309745F}" type="datetimeFigureOut">
              <a:rPr lang="en-IN" smtClean="0"/>
              <a:t>05-04-2024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1909A-6C98-4285-941E-D7E5F921EECA}" type="slidenum">
              <a:rPr lang="en-IN" smtClean="0"/>
              <a:t>‹#›</a:t>
            </a:fld>
            <a:endParaRPr lang="en-IN"/>
          </a:p>
        </p:txBody>
      </p:sp>
    </p:spTree>
    <p:extLst>
      <p:ext uri="{BB962C8B-B14F-4D97-AF65-F5344CB8AC3E}">
        <p14:creationId xmlns:p14="http://schemas.microsoft.com/office/powerpoint/2010/main" val="1558246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awpixel.com/search/forecasting" TargetMode="External"/><Relationship Id="rId2" Type="http://schemas.openxmlformats.org/officeDocument/2006/relationships/image" Target="../media/image1.1"/><Relationship Id="rId1" Type="http://schemas.openxmlformats.org/officeDocument/2006/relationships/slideLayout" Target="../slideLayouts/slideLayout1.xml"/><Relationship Id="rId5" Type="http://schemas.openxmlformats.org/officeDocument/2006/relationships/hyperlink" Target="https://sitn.hms.harvard.edu/seminars/2013/extreme-weather-causes-effects-and-connections-with-climate/"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xhere.com/fr/photo/552477"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mapware.com/blog/drone-soil-analysis-multispectral-remote-sensing-for-soil-mapp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8B4F5FB-6958-4489-BC0E-69B4498A79C5}"/>
              </a:ext>
            </a:extLst>
          </p:cNvPr>
          <p:cNvSpPr>
            <a:spLocks noGrp="1"/>
          </p:cNvSpPr>
          <p:nvPr>
            <p:ph type="subTitle" idx="1"/>
          </p:nvPr>
        </p:nvSpPr>
        <p:spPr>
          <a:xfrm>
            <a:off x="0" y="2290863"/>
            <a:ext cx="5758775" cy="2276273"/>
          </a:xfrm>
        </p:spPr>
        <p:txBody>
          <a:bodyPr>
            <a:normAutofit/>
          </a:bodyPr>
          <a:lstStyle/>
          <a:p>
            <a:r>
              <a:rPr lang="en-IN" sz="2800" b="1" dirty="0"/>
              <a:t>ROLE OF INFORMATION TECHNOLOGY IN ENVIRONMENT</a:t>
            </a:r>
          </a:p>
        </p:txBody>
      </p:sp>
      <p:sp>
        <p:nvSpPr>
          <p:cNvPr id="10" name="TextBox 9">
            <a:extLst>
              <a:ext uri="{FF2B5EF4-FFF2-40B4-BE49-F238E27FC236}">
                <a16:creationId xmlns:a16="http://schemas.microsoft.com/office/drawing/2014/main" id="{F76EEEF6-9393-4027-A199-79F82C828043}"/>
              </a:ext>
            </a:extLst>
          </p:cNvPr>
          <p:cNvSpPr txBox="1"/>
          <p:nvPr/>
        </p:nvSpPr>
        <p:spPr>
          <a:xfrm>
            <a:off x="-564205" y="379379"/>
            <a:ext cx="6887183" cy="523220"/>
          </a:xfrm>
          <a:prstGeom prst="rect">
            <a:avLst/>
          </a:prstGeom>
          <a:noFill/>
        </p:spPr>
        <p:txBody>
          <a:bodyPr wrap="square" rtlCol="0">
            <a:spAutoFit/>
          </a:bodyPr>
          <a:lstStyle/>
          <a:p>
            <a:pPr algn="ctr"/>
            <a:r>
              <a:rPr lang="en-IN" sz="2800" b="1" dirty="0"/>
              <a:t>ENVIRONMENTAL SCIENCE</a:t>
            </a:r>
          </a:p>
        </p:txBody>
      </p:sp>
      <p:sp>
        <p:nvSpPr>
          <p:cNvPr id="11" name="TextBox 10">
            <a:extLst>
              <a:ext uri="{FF2B5EF4-FFF2-40B4-BE49-F238E27FC236}">
                <a16:creationId xmlns:a16="http://schemas.microsoft.com/office/drawing/2014/main" id="{B6589C5F-9AE8-4AAD-AA20-10BE657AB08F}"/>
              </a:ext>
            </a:extLst>
          </p:cNvPr>
          <p:cNvSpPr txBox="1"/>
          <p:nvPr/>
        </p:nvSpPr>
        <p:spPr>
          <a:xfrm>
            <a:off x="8015591" y="5955400"/>
            <a:ext cx="3378741" cy="830997"/>
          </a:xfrm>
          <a:prstGeom prst="rect">
            <a:avLst/>
          </a:prstGeom>
          <a:noFill/>
        </p:spPr>
        <p:txBody>
          <a:bodyPr wrap="square" rtlCol="0">
            <a:spAutoFit/>
          </a:bodyPr>
          <a:lstStyle/>
          <a:p>
            <a:r>
              <a:rPr lang="en-IN" sz="2400" b="1" dirty="0"/>
              <a:t>DEEPAK KUMAR S</a:t>
            </a:r>
          </a:p>
          <a:p>
            <a:r>
              <a:rPr lang="en-IN" sz="2400" b="1" dirty="0"/>
              <a:t>2021111320</a:t>
            </a:r>
          </a:p>
        </p:txBody>
      </p:sp>
      <p:sp>
        <p:nvSpPr>
          <p:cNvPr id="12" name="TextBox 11">
            <a:extLst>
              <a:ext uri="{FF2B5EF4-FFF2-40B4-BE49-F238E27FC236}">
                <a16:creationId xmlns:a16="http://schemas.microsoft.com/office/drawing/2014/main" id="{323DA71B-9DAF-40BC-A098-A7CD676E3B5A}"/>
              </a:ext>
            </a:extLst>
          </p:cNvPr>
          <p:cNvSpPr txBox="1"/>
          <p:nvPr/>
        </p:nvSpPr>
        <p:spPr>
          <a:xfrm>
            <a:off x="1230578" y="1497827"/>
            <a:ext cx="2957209" cy="523220"/>
          </a:xfrm>
          <a:prstGeom prst="rect">
            <a:avLst/>
          </a:prstGeom>
          <a:noFill/>
        </p:spPr>
        <p:txBody>
          <a:bodyPr wrap="square" rtlCol="0">
            <a:spAutoFit/>
          </a:bodyPr>
          <a:lstStyle/>
          <a:p>
            <a:pPr algn="ctr"/>
            <a:r>
              <a:rPr lang="en-IN" sz="2800" b="1" dirty="0"/>
              <a:t>UNIT-5</a:t>
            </a:r>
          </a:p>
        </p:txBody>
      </p:sp>
      <p:pic>
        <p:nvPicPr>
          <p:cNvPr id="8" name="Picture 7">
            <a:extLst>
              <a:ext uri="{FF2B5EF4-FFF2-40B4-BE49-F238E27FC236}">
                <a16:creationId xmlns:a16="http://schemas.microsoft.com/office/drawing/2014/main" id="{9A52B259-8F81-48FB-B2BA-FF716AF26C1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9540" y="4008597"/>
            <a:ext cx="3530449" cy="1946803"/>
          </a:xfrm>
          <a:prstGeom prst="rect">
            <a:avLst/>
          </a:prstGeom>
        </p:spPr>
      </p:pic>
      <p:pic>
        <p:nvPicPr>
          <p:cNvPr id="14" name="Picture 13">
            <a:extLst>
              <a:ext uri="{FF2B5EF4-FFF2-40B4-BE49-F238E27FC236}">
                <a16:creationId xmlns:a16="http://schemas.microsoft.com/office/drawing/2014/main" id="{4A2DCE6E-D990-486F-8326-55581A5FD85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256238" y="304092"/>
            <a:ext cx="6800676" cy="5480757"/>
          </a:xfrm>
          <a:prstGeom prst="rect">
            <a:avLst/>
          </a:prstGeom>
        </p:spPr>
      </p:pic>
    </p:spTree>
    <p:extLst>
      <p:ext uri="{BB962C8B-B14F-4D97-AF65-F5344CB8AC3E}">
        <p14:creationId xmlns:p14="http://schemas.microsoft.com/office/powerpoint/2010/main" val="110835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84A93F4-C182-4E9D-8F11-8A3478157CBD}"/>
              </a:ext>
            </a:extLst>
          </p:cNvPr>
          <p:cNvPicPr>
            <a:picLocks noGrp="1" noChangeAspect="1"/>
          </p:cNvPicPr>
          <p:nvPr>
            <p:ph idx="1"/>
          </p:nvPr>
        </p:nvPicPr>
        <p:blipFill>
          <a:blip r:embed="rId2"/>
          <a:stretch>
            <a:fillRect/>
          </a:stretch>
        </p:blipFill>
        <p:spPr>
          <a:xfrm>
            <a:off x="1645595" y="939691"/>
            <a:ext cx="8297694" cy="497861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951823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708A25-E96B-46F9-B9C0-C6067D9E2BA3}"/>
              </a:ext>
            </a:extLst>
          </p:cNvPr>
          <p:cNvSpPr>
            <a:spLocks noGrp="1"/>
          </p:cNvSpPr>
          <p:nvPr>
            <p:ph idx="1"/>
          </p:nvPr>
        </p:nvSpPr>
        <p:spPr>
          <a:xfrm>
            <a:off x="663102" y="2380101"/>
            <a:ext cx="10515600" cy="4351338"/>
          </a:xfrm>
        </p:spPr>
        <p:txBody>
          <a:bodyPr>
            <a:normAutofit/>
          </a:bodyPr>
          <a:lstStyle/>
          <a:p>
            <a:pPr marL="0" indent="0" algn="ctr">
              <a:buNone/>
            </a:pPr>
            <a:r>
              <a:rPr lang="en-IN" sz="4000" dirty="0"/>
              <a:t>THANK YOU.</a:t>
            </a:r>
          </a:p>
        </p:txBody>
      </p:sp>
    </p:spTree>
    <p:extLst>
      <p:ext uri="{BB962C8B-B14F-4D97-AF65-F5344CB8AC3E}">
        <p14:creationId xmlns:p14="http://schemas.microsoft.com/office/powerpoint/2010/main" val="2764641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FE5DB-BFCB-4EFE-A7F7-701EB567E4B5}"/>
              </a:ext>
            </a:extLst>
          </p:cNvPr>
          <p:cNvSpPr>
            <a:spLocks noGrp="1"/>
          </p:cNvSpPr>
          <p:nvPr>
            <p:ph type="title"/>
          </p:nvPr>
        </p:nvSpPr>
        <p:spPr>
          <a:xfrm>
            <a:off x="468549" y="637499"/>
            <a:ext cx="10515600" cy="1325563"/>
          </a:xfrm>
        </p:spPr>
        <p:txBody>
          <a:bodyPr>
            <a:normAutofit/>
          </a:bodyPr>
          <a:lstStyle/>
          <a:p>
            <a:r>
              <a:rPr lang="en-IN" sz="4800" dirty="0"/>
              <a:t>Context:</a:t>
            </a:r>
          </a:p>
        </p:txBody>
      </p:sp>
      <p:pic>
        <p:nvPicPr>
          <p:cNvPr id="5" name="Content Placeholder 4">
            <a:extLst>
              <a:ext uri="{FF2B5EF4-FFF2-40B4-BE49-F238E27FC236}">
                <a16:creationId xmlns:a16="http://schemas.microsoft.com/office/drawing/2014/main" id="{DB9CB1D2-E36C-4561-85CC-DF81CE5C7540}"/>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3686783" cy="6858000"/>
          </a:xfrm>
        </p:spPr>
      </p:pic>
      <p:sp>
        <p:nvSpPr>
          <p:cNvPr id="9" name="TextBox 8">
            <a:extLst>
              <a:ext uri="{FF2B5EF4-FFF2-40B4-BE49-F238E27FC236}">
                <a16:creationId xmlns:a16="http://schemas.microsoft.com/office/drawing/2014/main" id="{33993A20-50AA-43D9-9615-D34433C8C4CA}"/>
              </a:ext>
            </a:extLst>
          </p:cNvPr>
          <p:cNvSpPr txBox="1"/>
          <p:nvPr/>
        </p:nvSpPr>
        <p:spPr>
          <a:xfrm>
            <a:off x="4466617" y="1770004"/>
            <a:ext cx="7256834" cy="2400657"/>
          </a:xfrm>
          <a:prstGeom prst="rect">
            <a:avLst/>
          </a:prstGeom>
          <a:noFill/>
        </p:spPr>
        <p:txBody>
          <a:bodyPr wrap="square" rtlCol="0">
            <a:spAutoFit/>
          </a:bodyPr>
          <a:lstStyle/>
          <a:p>
            <a:pPr marL="285750" indent="-285750">
              <a:buFont typeface="Arial" panose="020B0604020202020204" pitchFamily="34" charset="0"/>
              <a:buChar char="•"/>
            </a:pPr>
            <a:r>
              <a:rPr lang="en-IN" sz="2400" dirty="0"/>
              <a:t>ROLE OF INFORMATION TECHNOLOGY</a:t>
            </a:r>
          </a:p>
          <a:p>
            <a:pPr marL="285750" indent="-285750">
              <a:buFont typeface="Arial" panose="020B0604020202020204" pitchFamily="34" charset="0"/>
              <a:buChar char="•"/>
            </a:pPr>
            <a:r>
              <a:rPr lang="en-IN" sz="2400" dirty="0"/>
              <a:t>USE OF INFORMATION TECHNOLOGY</a:t>
            </a:r>
          </a:p>
          <a:p>
            <a:pPr marL="285750" indent="-285750">
              <a:buFont typeface="Arial" panose="020B0604020202020204" pitchFamily="34" charset="0"/>
              <a:buChar char="•"/>
            </a:pPr>
            <a:r>
              <a:rPr lang="en-IN" sz="2400" dirty="0"/>
              <a:t>SIGNIFICANT ROLE OF INFORMATION TECHNOLOGY</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10" name="TextBox 9">
            <a:extLst>
              <a:ext uri="{FF2B5EF4-FFF2-40B4-BE49-F238E27FC236}">
                <a16:creationId xmlns:a16="http://schemas.microsoft.com/office/drawing/2014/main" id="{9A31C082-5AA0-49EB-9BBF-E37E3109B494}"/>
              </a:ext>
            </a:extLst>
          </p:cNvPr>
          <p:cNvSpPr txBox="1"/>
          <p:nvPr/>
        </p:nvSpPr>
        <p:spPr>
          <a:xfrm>
            <a:off x="663102" y="1316731"/>
            <a:ext cx="3064213" cy="646331"/>
          </a:xfrm>
          <a:prstGeom prst="rect">
            <a:avLst/>
          </a:prstGeom>
          <a:noFill/>
        </p:spPr>
        <p:txBody>
          <a:bodyPr wrap="square" rtlCol="0">
            <a:spAutoFit/>
          </a:bodyPr>
          <a:lstStyle/>
          <a:p>
            <a:r>
              <a:rPr lang="en-IN" sz="3600" dirty="0"/>
              <a:t>CONTEXT:</a:t>
            </a:r>
          </a:p>
        </p:txBody>
      </p:sp>
      <p:pic>
        <p:nvPicPr>
          <p:cNvPr id="11" name="Picture 10">
            <a:extLst>
              <a:ext uri="{FF2B5EF4-FFF2-40B4-BE49-F238E27FC236}">
                <a16:creationId xmlns:a16="http://schemas.microsoft.com/office/drawing/2014/main" id="{9932DB8A-272D-4179-9DA5-032C2E5B0B63}"/>
              </a:ext>
            </a:extLst>
          </p:cNvPr>
          <p:cNvPicPr>
            <a:picLocks noChangeAspect="1"/>
          </p:cNvPicPr>
          <p:nvPr/>
        </p:nvPicPr>
        <p:blipFill>
          <a:blip r:embed="rId4"/>
          <a:stretch>
            <a:fillRect/>
          </a:stretch>
        </p:blipFill>
        <p:spPr>
          <a:xfrm>
            <a:off x="6478621" y="4009518"/>
            <a:ext cx="2848482" cy="2848482"/>
          </a:xfrm>
          <a:prstGeom prst="rect">
            <a:avLst/>
          </a:prstGeom>
        </p:spPr>
      </p:pic>
    </p:spTree>
    <p:extLst>
      <p:ext uri="{BB962C8B-B14F-4D97-AF65-F5344CB8AC3E}">
        <p14:creationId xmlns:p14="http://schemas.microsoft.com/office/powerpoint/2010/main" val="2223521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EB94C70-B34F-47DB-ABFB-F29861014A7B}"/>
              </a:ext>
            </a:extLst>
          </p:cNvPr>
          <p:cNvSpPr>
            <a:spLocks noGrp="1"/>
          </p:cNvSpPr>
          <p:nvPr>
            <p:ph idx="1"/>
          </p:nvPr>
        </p:nvSpPr>
        <p:spPr>
          <a:xfrm>
            <a:off x="838200" y="1419701"/>
            <a:ext cx="3821349" cy="4351338"/>
          </a:xfrm>
        </p:spPr>
        <p:txBody>
          <a:bodyPr/>
          <a:lstStyle/>
          <a:p>
            <a:r>
              <a:rPr lang="en-US" dirty="0"/>
              <a:t>Information technology plays a significant role in Environmental health and sanitation by providing tools and systems that can help monitor, track, and improve various aspects of environmental health and sanitation.</a:t>
            </a:r>
          </a:p>
          <a:p>
            <a:endParaRPr lang="en-US" dirty="0"/>
          </a:p>
          <a:p>
            <a:endParaRPr lang="en-IN" dirty="0"/>
          </a:p>
        </p:txBody>
      </p:sp>
      <p:sp>
        <p:nvSpPr>
          <p:cNvPr id="5" name="TextBox 4">
            <a:extLst>
              <a:ext uri="{FF2B5EF4-FFF2-40B4-BE49-F238E27FC236}">
                <a16:creationId xmlns:a16="http://schemas.microsoft.com/office/drawing/2014/main" id="{58D9795D-E61C-4672-A6FF-9EAC7389F2C9}"/>
              </a:ext>
            </a:extLst>
          </p:cNvPr>
          <p:cNvSpPr txBox="1"/>
          <p:nvPr/>
        </p:nvSpPr>
        <p:spPr>
          <a:xfrm>
            <a:off x="2545404" y="681037"/>
            <a:ext cx="7101192" cy="738664"/>
          </a:xfrm>
          <a:prstGeom prst="rect">
            <a:avLst/>
          </a:prstGeom>
          <a:noFill/>
        </p:spPr>
        <p:txBody>
          <a:bodyPr wrap="square" rtlCol="0">
            <a:spAutoFit/>
          </a:bodyPr>
          <a:lstStyle/>
          <a:p>
            <a:pPr algn="ctr"/>
            <a:r>
              <a:rPr lang="en-IN" sz="2400" b="1" dirty="0"/>
              <a:t>SIGNIFICANT ROLE OF INFORMATION TECHNOLOGY</a:t>
            </a:r>
          </a:p>
          <a:p>
            <a:pPr algn="ctr"/>
            <a:endParaRPr lang="en-IN" dirty="0"/>
          </a:p>
        </p:txBody>
      </p:sp>
      <p:pic>
        <p:nvPicPr>
          <p:cNvPr id="6" name="Picture 5">
            <a:extLst>
              <a:ext uri="{FF2B5EF4-FFF2-40B4-BE49-F238E27FC236}">
                <a16:creationId xmlns:a16="http://schemas.microsoft.com/office/drawing/2014/main" id="{33F5B7F0-F6DC-4364-8D25-DD9F083E0ACC}"/>
              </a:ext>
            </a:extLst>
          </p:cNvPr>
          <p:cNvPicPr>
            <a:picLocks noChangeAspect="1"/>
          </p:cNvPicPr>
          <p:nvPr/>
        </p:nvPicPr>
        <p:blipFill>
          <a:blip r:embed="rId2"/>
          <a:stretch>
            <a:fillRect/>
          </a:stretch>
        </p:blipFill>
        <p:spPr>
          <a:xfrm>
            <a:off x="4795856" y="1419701"/>
            <a:ext cx="6348584" cy="4627612"/>
          </a:xfrm>
          <a:prstGeom prst="rect">
            <a:avLst/>
          </a:prstGeom>
        </p:spPr>
      </p:pic>
    </p:spTree>
    <p:extLst>
      <p:ext uri="{BB962C8B-B14F-4D97-AF65-F5344CB8AC3E}">
        <p14:creationId xmlns:p14="http://schemas.microsoft.com/office/powerpoint/2010/main" val="131689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B2BD91B-243A-4959-949E-8ADC11CD9B71}"/>
              </a:ext>
            </a:extLst>
          </p:cNvPr>
          <p:cNvSpPr>
            <a:spLocks noGrp="1"/>
          </p:cNvSpPr>
          <p:nvPr>
            <p:ph idx="1"/>
          </p:nvPr>
        </p:nvSpPr>
        <p:spPr>
          <a:xfrm>
            <a:off x="556098" y="522118"/>
            <a:ext cx="10515600" cy="5616035"/>
          </a:xfrm>
        </p:spPr>
        <p:txBody>
          <a:bodyPr>
            <a:normAutofit/>
          </a:bodyPr>
          <a:lstStyle/>
          <a:p>
            <a:r>
              <a:rPr lang="en-US" sz="2000" b="1" dirty="0"/>
              <a:t>Monitoring environmental conditions: </a:t>
            </a:r>
            <a:r>
              <a:rPr lang="en-US" sz="2000" dirty="0"/>
              <a:t>Information technology can be used to gather and analyze data on various environmental factors such as air and water quality, soil contamination, and the presence of pests and diseases. This information can help identify potential health hazards and inform efforts to mitigate them.</a:t>
            </a:r>
          </a:p>
          <a:p>
            <a:r>
              <a:rPr lang="en-US" sz="2000" b="1" dirty="0"/>
              <a:t>Tracking and managing waste: </a:t>
            </a:r>
            <a:r>
              <a:rPr lang="en-US" sz="2000" dirty="0"/>
              <a:t>Information technology can be used to track and manage the generation, collection, and disposal of waste, including hazardous and medical waste. This can help ensure that waste is properly disposed of and reduce the risk of environmental contamination. Improving water and sanitation systems: Information technology can be used to design and manage water and sanitation systems, including systems for collecting, treating, and distributing clean water and for collecting and treating sewage. This can help improve public health by reducing the risk of waterborne diseases.</a:t>
            </a:r>
          </a:p>
          <a:p>
            <a:r>
              <a:rPr lang="en-US" sz="2000" b="1" dirty="0"/>
              <a:t>Promoting sustainable practices: </a:t>
            </a:r>
            <a:r>
              <a:rPr lang="en-US" sz="2000" dirty="0"/>
              <a:t>Information technology can be used to promote sustainable practices, such as energy efficiency and conservation, by providing tools and systems for tracking and managing resource use. This can help reduce the environmental impact of human activities and improve public health.</a:t>
            </a:r>
          </a:p>
          <a:p>
            <a:pPr marL="0" indent="0">
              <a:buNone/>
            </a:pPr>
            <a:r>
              <a:rPr lang="en-US" sz="2000" dirty="0"/>
              <a:t>Overall, the use of information technology in environmental health and sanitation can help identify and address potential health hazards, improve the efficiency and effectiveness of environmental health and sanitation systems, and promote sustainable practices.</a:t>
            </a:r>
            <a:endParaRPr lang="en-IN" sz="2000" dirty="0"/>
          </a:p>
        </p:txBody>
      </p:sp>
    </p:spTree>
    <p:extLst>
      <p:ext uri="{BB962C8B-B14F-4D97-AF65-F5344CB8AC3E}">
        <p14:creationId xmlns:p14="http://schemas.microsoft.com/office/powerpoint/2010/main" val="2649788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448E-2D16-4A71-9F5A-B52915AED758}"/>
              </a:ext>
            </a:extLst>
          </p:cNvPr>
          <p:cNvSpPr>
            <a:spLocks noGrp="1"/>
          </p:cNvSpPr>
          <p:nvPr>
            <p:ph type="title"/>
          </p:nvPr>
        </p:nvSpPr>
        <p:spPr>
          <a:xfrm>
            <a:off x="497732" y="131661"/>
            <a:ext cx="10515600" cy="1325563"/>
          </a:xfrm>
        </p:spPr>
        <p:txBody>
          <a:bodyPr>
            <a:noAutofit/>
          </a:bodyPr>
          <a:lstStyle/>
          <a:p>
            <a:r>
              <a:rPr lang="en-US" sz="2800" u="sng" dirty="0">
                <a:latin typeface="+mn-lt"/>
              </a:rPr>
              <a:t>Role of Information Technology in Environment:</a:t>
            </a:r>
            <a:br>
              <a:rPr lang="en-US" sz="2800" dirty="0">
                <a:latin typeface="+mn-lt"/>
              </a:rPr>
            </a:br>
            <a:br>
              <a:rPr lang="en-US" sz="2800" dirty="0"/>
            </a:br>
            <a:r>
              <a:rPr lang="en-US" sz="2400" dirty="0"/>
              <a:t>The important roles of information technology in environment are as follows:</a:t>
            </a:r>
            <a:endParaRPr lang="en-IN" sz="2800" dirty="0"/>
          </a:p>
        </p:txBody>
      </p:sp>
      <p:sp>
        <p:nvSpPr>
          <p:cNvPr id="3" name="Content Placeholder 2">
            <a:extLst>
              <a:ext uri="{FF2B5EF4-FFF2-40B4-BE49-F238E27FC236}">
                <a16:creationId xmlns:a16="http://schemas.microsoft.com/office/drawing/2014/main" id="{FCDC1806-07E4-44AD-879F-E15C91394096}"/>
              </a:ext>
            </a:extLst>
          </p:cNvPr>
          <p:cNvSpPr>
            <a:spLocks noGrp="1"/>
          </p:cNvSpPr>
          <p:nvPr>
            <p:ph idx="1"/>
          </p:nvPr>
        </p:nvSpPr>
        <p:spPr>
          <a:xfrm>
            <a:off x="838200" y="1825625"/>
            <a:ext cx="4560651" cy="4351338"/>
          </a:xfrm>
        </p:spPr>
        <p:txBody>
          <a:bodyPr>
            <a:normAutofit/>
          </a:bodyPr>
          <a:lstStyle/>
          <a:p>
            <a:r>
              <a:rPr lang="en-US" sz="2400" b="1" dirty="0"/>
              <a:t>1. Remote Sensing:</a:t>
            </a:r>
          </a:p>
          <a:p>
            <a:r>
              <a:rPr lang="en-US" sz="2400" dirty="0"/>
              <a:t>Remote sensing technique through satellite can be used to assess ongoing changes in the environment and to predict natural calamities like droughts, floods and volcanic eruptions etc. The technique is of great use in exploring the possible availability of crude oils, mineral deposits and location of geothermal power sources.</a:t>
            </a:r>
            <a:endParaRPr lang="en-IN" sz="2400" dirty="0"/>
          </a:p>
        </p:txBody>
      </p:sp>
      <p:pic>
        <p:nvPicPr>
          <p:cNvPr id="5" name="Picture 4">
            <a:extLst>
              <a:ext uri="{FF2B5EF4-FFF2-40B4-BE49-F238E27FC236}">
                <a16:creationId xmlns:a16="http://schemas.microsoft.com/office/drawing/2014/main" id="{86D96CD9-640D-4832-973C-1C9356F3B46E}"/>
              </a:ext>
            </a:extLst>
          </p:cNvPr>
          <p:cNvPicPr>
            <a:picLocks noChangeAspect="1"/>
          </p:cNvPicPr>
          <p:nvPr/>
        </p:nvPicPr>
        <p:blipFill>
          <a:blip r:embed="rId2"/>
          <a:stretch>
            <a:fillRect/>
          </a:stretch>
        </p:blipFill>
        <p:spPr>
          <a:xfrm>
            <a:off x="6061898" y="1903447"/>
            <a:ext cx="5291902" cy="3963819"/>
          </a:xfrm>
          <a:prstGeom prst="rect">
            <a:avLst/>
          </a:prstGeom>
        </p:spPr>
      </p:pic>
    </p:spTree>
    <p:extLst>
      <p:ext uri="{BB962C8B-B14F-4D97-AF65-F5344CB8AC3E}">
        <p14:creationId xmlns:p14="http://schemas.microsoft.com/office/powerpoint/2010/main" val="1803911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08827-8B01-413C-A0E3-CA1B8F2CF231}"/>
              </a:ext>
            </a:extLst>
          </p:cNvPr>
          <p:cNvSpPr>
            <a:spLocks noGrp="1"/>
          </p:cNvSpPr>
          <p:nvPr>
            <p:ph type="title"/>
          </p:nvPr>
        </p:nvSpPr>
        <p:spPr>
          <a:xfrm>
            <a:off x="546371" y="53890"/>
            <a:ext cx="10515600" cy="860560"/>
          </a:xfrm>
        </p:spPr>
        <p:txBody>
          <a:bodyPr>
            <a:normAutofit fontScale="90000"/>
          </a:bodyPr>
          <a:lstStyle/>
          <a:p>
            <a:pPr algn="ctr"/>
            <a:r>
              <a:rPr lang="en-US" sz="2800" b="1" i="0" dirty="0">
                <a:solidFill>
                  <a:srgbClr val="333333"/>
                </a:solidFill>
                <a:effectLst/>
                <a:latin typeface="+mn-lt"/>
              </a:rPr>
              <a:t>Applications for Remote Sensing of the Environment</a:t>
            </a:r>
            <a:br>
              <a:rPr lang="en-US" b="0" i="0" dirty="0">
                <a:solidFill>
                  <a:srgbClr val="333333"/>
                </a:solidFill>
                <a:effectLst/>
                <a:latin typeface="Montserrat" panose="00000500000000000000" pitchFamily="2" charset="0"/>
              </a:rPr>
            </a:br>
            <a:endParaRPr lang="en-IN" dirty="0"/>
          </a:p>
        </p:txBody>
      </p:sp>
      <p:sp>
        <p:nvSpPr>
          <p:cNvPr id="6" name="Content Placeholder 5">
            <a:extLst>
              <a:ext uri="{FF2B5EF4-FFF2-40B4-BE49-F238E27FC236}">
                <a16:creationId xmlns:a16="http://schemas.microsoft.com/office/drawing/2014/main" id="{5EECD984-9CEA-4432-87D6-ED73D668D80A}"/>
              </a:ext>
            </a:extLst>
          </p:cNvPr>
          <p:cNvSpPr>
            <a:spLocks noGrp="1"/>
          </p:cNvSpPr>
          <p:nvPr>
            <p:ph idx="1"/>
          </p:nvPr>
        </p:nvSpPr>
        <p:spPr>
          <a:xfrm>
            <a:off x="143482" y="484170"/>
            <a:ext cx="11905035" cy="6319940"/>
          </a:xfrm>
        </p:spPr>
        <p:txBody>
          <a:bodyPr>
            <a:normAutofit lnSpcReduction="10000"/>
          </a:bodyPr>
          <a:lstStyle/>
          <a:p>
            <a:r>
              <a:rPr lang="en-IN" sz="2000" b="1" i="0" dirty="0">
                <a:solidFill>
                  <a:srgbClr val="333333"/>
                </a:solidFill>
                <a:effectLst/>
              </a:rPr>
              <a:t>Disaster Relief:</a:t>
            </a:r>
            <a:r>
              <a:rPr lang="en-US" sz="2000" b="0" i="0" dirty="0">
                <a:solidFill>
                  <a:srgbClr val="1B1B1B"/>
                </a:solidFill>
                <a:effectLst/>
                <a:ea typeface="Source Sans Pro" panose="020B0503030403020204" pitchFamily="34" charset="0"/>
              </a:rPr>
              <a:t> </a:t>
            </a:r>
            <a:r>
              <a:rPr lang="en-US" sz="1800" b="0" i="0" dirty="0">
                <a:solidFill>
                  <a:srgbClr val="222222"/>
                </a:solidFill>
                <a:effectLst/>
                <a:ea typeface="Open Sans" panose="020B0606030504020204" pitchFamily="34" charset="0"/>
                <a:cs typeface="Open Sans" panose="020B0606030504020204" pitchFamily="34" charset="0"/>
              </a:rPr>
              <a:t>Teams can use remote sensing to quickly evaluate damage and help them prioritize relief efforts. </a:t>
            </a:r>
            <a:r>
              <a:rPr lang="en-US" sz="1800" dirty="0">
                <a:solidFill>
                  <a:srgbClr val="222222"/>
                </a:solidFill>
                <a:ea typeface="Open Sans" panose="020B0606030504020204" pitchFamily="34" charset="0"/>
                <a:cs typeface="Open Sans" panose="020B0606030504020204" pitchFamily="34" charset="0"/>
              </a:rPr>
              <a:t>For an example: </a:t>
            </a:r>
            <a:r>
              <a:rPr lang="en-US" sz="2000" b="0" i="0" dirty="0">
                <a:solidFill>
                  <a:schemeClr val="accent1">
                    <a:lumMod val="50000"/>
                  </a:schemeClr>
                </a:solidFill>
                <a:effectLst/>
                <a:ea typeface="Source Sans Pro" panose="020B0503030403020204" pitchFamily="34" charset="0"/>
              </a:rPr>
              <a:t>Operation Blue Roof </a:t>
            </a:r>
            <a:endParaRPr lang="en-IN" sz="2000" b="1" i="0" dirty="0">
              <a:solidFill>
                <a:schemeClr val="accent1">
                  <a:lumMod val="50000"/>
                </a:schemeClr>
              </a:solidFill>
              <a:effectLst/>
            </a:endParaRPr>
          </a:p>
          <a:p>
            <a:pPr marL="0" indent="0">
              <a:buNone/>
            </a:pPr>
            <a:r>
              <a:rPr lang="en-US" sz="2000" b="0" i="0" u="sng" dirty="0">
                <a:solidFill>
                  <a:schemeClr val="accent1">
                    <a:lumMod val="50000"/>
                  </a:schemeClr>
                </a:solidFill>
                <a:effectLst/>
                <a:ea typeface="Source Sans Pro" panose="020B0503030403020204" pitchFamily="34" charset="0"/>
              </a:rPr>
              <a:t>Operation Blue Roof: </a:t>
            </a:r>
            <a:r>
              <a:rPr lang="en-US" sz="1800" b="0" i="0" dirty="0">
                <a:solidFill>
                  <a:srgbClr val="1B1B1B"/>
                </a:solidFill>
                <a:effectLst/>
                <a:latin typeface="Source Sans Pro" panose="020B0503030403020204" pitchFamily="34" charset="0"/>
              </a:rPr>
              <a:t>is a program offered by FEMA through the U.S. Army Corps of Engineers to eligible homeowners and landlords. It provides a temporary covering of blue plastic sheeting to help reduce further damage to property until permanent repairs can be made.</a:t>
            </a:r>
          </a:p>
          <a:p>
            <a:pPr marL="0" indent="0">
              <a:buNone/>
            </a:pPr>
            <a:endParaRPr lang="en-US" sz="1800" dirty="0">
              <a:solidFill>
                <a:srgbClr val="1B1B1B"/>
              </a:solidFill>
              <a:latin typeface="Source Sans Pro" panose="020B0503030403020204" pitchFamily="34" charset="0"/>
            </a:endParaRPr>
          </a:p>
          <a:p>
            <a:pPr marL="0" indent="0">
              <a:buNone/>
            </a:pPr>
            <a:endParaRPr lang="en-US" sz="1800" b="0" i="0" dirty="0">
              <a:solidFill>
                <a:srgbClr val="1B1B1B"/>
              </a:solidFill>
              <a:effectLst/>
              <a:latin typeface="Source Sans Pro" panose="020B0503030403020204" pitchFamily="34" charset="0"/>
            </a:endParaRPr>
          </a:p>
          <a:p>
            <a:pPr marL="0" indent="0">
              <a:buNone/>
            </a:pPr>
            <a:endParaRPr lang="en-US" sz="1800" b="0" i="0" dirty="0">
              <a:solidFill>
                <a:srgbClr val="1B1B1B"/>
              </a:solidFill>
              <a:effectLst/>
              <a:latin typeface="Source Sans Pro" panose="020B0503030403020204" pitchFamily="34" charset="0"/>
            </a:endParaRPr>
          </a:p>
          <a:p>
            <a:r>
              <a:rPr lang="en-IN" sz="2000" b="1" i="0" dirty="0">
                <a:solidFill>
                  <a:srgbClr val="333333"/>
                </a:solidFill>
                <a:effectLst/>
              </a:rPr>
              <a:t>Disaster Risk Management:</a:t>
            </a:r>
            <a:r>
              <a:rPr lang="en-US" sz="1400" b="0" i="0" dirty="0">
                <a:solidFill>
                  <a:srgbClr val="222222"/>
                </a:solidFill>
                <a:effectLst/>
                <a:latin typeface="Open Sans" panose="020B0606030504020204" pitchFamily="34" charset="0"/>
              </a:rPr>
              <a:t>  </a:t>
            </a:r>
            <a:r>
              <a:rPr lang="en-US" sz="1600" b="0" i="0" dirty="0">
                <a:solidFill>
                  <a:srgbClr val="222222"/>
                </a:solidFill>
                <a:effectLst/>
                <a:latin typeface="Open Sans" panose="020B0606030504020204" pitchFamily="34" charset="0"/>
              </a:rPr>
              <a:t>From tracking storms to identifying areas at high risk for flooding, remote sensing provides the information communities need to prepare for the worst.</a:t>
            </a:r>
            <a:endParaRPr lang="en-IN" sz="2000" b="0" i="0" dirty="0">
              <a:solidFill>
                <a:srgbClr val="333333"/>
              </a:solidFill>
              <a:effectLst/>
            </a:endParaRPr>
          </a:p>
          <a:p>
            <a:r>
              <a:rPr lang="en-IN" sz="2000" b="1" i="0" dirty="0">
                <a:solidFill>
                  <a:srgbClr val="333333"/>
                </a:solidFill>
                <a:effectLst/>
              </a:rPr>
              <a:t>Conservation and Ecological Management:</a:t>
            </a:r>
            <a:r>
              <a:rPr lang="en-US" sz="1400" b="0" i="0" dirty="0">
                <a:solidFill>
                  <a:srgbClr val="222222"/>
                </a:solidFill>
                <a:effectLst/>
                <a:latin typeface="Open Sans" panose="020B0606030504020204" pitchFamily="34" charset="0"/>
              </a:rPr>
              <a:t> </a:t>
            </a:r>
            <a:r>
              <a:rPr lang="en-US" sz="1600" b="0" i="0" dirty="0">
                <a:solidFill>
                  <a:srgbClr val="222222"/>
                </a:solidFill>
                <a:effectLst/>
                <a:latin typeface="Open Sans" panose="020B0606030504020204" pitchFamily="34" charset="0"/>
              </a:rPr>
              <a:t>remote sensing to identify various plant and wildlife species in an area, allowing them to track trends and monitor changes over time by identifying invasive species, seeing the effects of introducing new wildlife, and mapping sensitive ecosystems.</a:t>
            </a:r>
            <a:endParaRPr lang="en-IN" sz="2400" b="0" i="0" dirty="0">
              <a:solidFill>
                <a:srgbClr val="333333"/>
              </a:solidFill>
              <a:effectLst/>
            </a:endParaRPr>
          </a:p>
          <a:p>
            <a:r>
              <a:rPr lang="en-IN" sz="2000" b="1" i="0" dirty="0">
                <a:solidFill>
                  <a:srgbClr val="333333"/>
                </a:solidFill>
                <a:effectLst/>
              </a:rPr>
              <a:t>Fighting Wildfires:</a:t>
            </a:r>
            <a:r>
              <a:rPr lang="en-US" sz="1400" b="0" i="0" dirty="0">
                <a:solidFill>
                  <a:srgbClr val="222222"/>
                </a:solidFill>
                <a:effectLst/>
                <a:latin typeface="Open Sans" panose="020B0606030504020204" pitchFamily="34" charset="0"/>
              </a:rPr>
              <a:t> </a:t>
            </a:r>
            <a:r>
              <a:rPr lang="en-US" sz="1800" b="0" i="0" dirty="0">
                <a:solidFill>
                  <a:srgbClr val="222222"/>
                </a:solidFill>
                <a:effectLst/>
                <a:ea typeface="Open Sans" panose="020B0606030504020204" pitchFamily="34" charset="0"/>
                <a:cs typeface="Open Sans" panose="020B0606030504020204" pitchFamily="34" charset="0"/>
              </a:rPr>
              <a:t>Teams use remote sensing of the environment to identify hot spots that aren’t visible from the ground, so they can address them before they become a real threat. They also use remote sensing data combined with other information, such as wind speed and direction, to make predictions and plan their efforts accordingly.</a:t>
            </a:r>
            <a:endParaRPr lang="en-IN" sz="2400" b="0" i="0" dirty="0">
              <a:solidFill>
                <a:srgbClr val="333333"/>
              </a:solidFill>
              <a:effectLst/>
              <a:ea typeface="Open Sans" panose="020B0606030504020204" pitchFamily="34" charset="0"/>
              <a:cs typeface="Open Sans" panose="020B0606030504020204" pitchFamily="34" charset="0"/>
            </a:endParaRPr>
          </a:p>
          <a:p>
            <a:r>
              <a:rPr lang="en-IN" sz="2000" b="1" i="0" dirty="0">
                <a:solidFill>
                  <a:srgbClr val="333333"/>
                </a:solidFill>
                <a:effectLst/>
              </a:rPr>
              <a:t>Land Management:</a:t>
            </a:r>
            <a:r>
              <a:rPr lang="en-US" sz="1400" b="0" i="0" dirty="0">
                <a:solidFill>
                  <a:srgbClr val="222222"/>
                </a:solidFill>
                <a:effectLst/>
                <a:latin typeface="Open Sans" panose="020B0606030504020204" pitchFamily="34" charset="0"/>
              </a:rPr>
              <a:t> </a:t>
            </a:r>
            <a:r>
              <a:rPr lang="en-US" sz="1800" b="0" i="0" dirty="0">
                <a:solidFill>
                  <a:srgbClr val="222222"/>
                </a:solidFill>
                <a:effectLst/>
              </a:rPr>
              <a:t>Remote sensing can show how land has changed over time, including areas of </a:t>
            </a:r>
            <a:r>
              <a:rPr lang="en-US" sz="1800" b="0" i="0" u="none" strike="noStrike" dirty="0">
                <a:solidFill>
                  <a:srgbClr val="D77428"/>
                </a:solidFill>
                <a:effectLst/>
                <a:hlinkClick r:id="rId2"/>
              </a:rPr>
              <a:t>soil erosion</a:t>
            </a:r>
            <a:r>
              <a:rPr lang="en-US" sz="1800" b="0" i="0" dirty="0">
                <a:solidFill>
                  <a:srgbClr val="222222"/>
                </a:solidFill>
                <a:effectLst/>
              </a:rPr>
              <a:t>, vegetation density, and other markers used to inform conservation strategies.</a:t>
            </a:r>
            <a:endParaRPr lang="en-IN" b="0" i="0" dirty="0">
              <a:solidFill>
                <a:srgbClr val="333333"/>
              </a:solidFill>
              <a:effectLst/>
            </a:endParaRPr>
          </a:p>
          <a:p>
            <a:r>
              <a:rPr lang="en-IN" sz="2000" b="1" i="0" dirty="0">
                <a:solidFill>
                  <a:srgbClr val="333333"/>
                </a:solidFill>
                <a:effectLst/>
              </a:rPr>
              <a:t>Waterway Management:</a:t>
            </a:r>
            <a:r>
              <a:rPr lang="en-US" sz="1400" b="0" i="0" dirty="0">
                <a:solidFill>
                  <a:srgbClr val="222222"/>
                </a:solidFill>
                <a:effectLst/>
                <a:latin typeface="Open Sans" panose="020B0606030504020204" pitchFamily="34" charset="0"/>
              </a:rPr>
              <a:t> </a:t>
            </a:r>
            <a:r>
              <a:rPr lang="en-US" sz="2000" b="0" i="0" dirty="0">
                <a:solidFill>
                  <a:srgbClr val="222222"/>
                </a:solidFill>
                <a:effectLst/>
              </a:rPr>
              <a:t>monitor important metrics of our waterways, such as pollution of local rivers and streams and global sea ice levels</a:t>
            </a:r>
            <a:endParaRPr lang="en-IN" sz="3200" b="0" i="0" dirty="0">
              <a:solidFill>
                <a:srgbClr val="333333"/>
              </a:solidFill>
              <a:effectLst/>
            </a:endParaRPr>
          </a:p>
          <a:p>
            <a:endParaRPr lang="en-IN" dirty="0"/>
          </a:p>
        </p:txBody>
      </p:sp>
      <p:pic>
        <p:nvPicPr>
          <p:cNvPr id="9" name="Picture 8">
            <a:extLst>
              <a:ext uri="{FF2B5EF4-FFF2-40B4-BE49-F238E27FC236}">
                <a16:creationId xmlns:a16="http://schemas.microsoft.com/office/drawing/2014/main" id="{7736D4CF-B04D-4257-8F4D-39FBE5E854EA}"/>
              </a:ext>
            </a:extLst>
          </p:cNvPr>
          <p:cNvPicPr>
            <a:picLocks noChangeAspect="1"/>
          </p:cNvPicPr>
          <p:nvPr/>
        </p:nvPicPr>
        <p:blipFill>
          <a:blip r:embed="rId3"/>
          <a:stretch>
            <a:fillRect/>
          </a:stretch>
        </p:blipFill>
        <p:spPr>
          <a:xfrm>
            <a:off x="3770173" y="1633604"/>
            <a:ext cx="4651651" cy="1353429"/>
          </a:xfrm>
          <a:prstGeom prst="rect">
            <a:avLst/>
          </a:prstGeom>
        </p:spPr>
      </p:pic>
    </p:spTree>
    <p:extLst>
      <p:ext uri="{BB962C8B-B14F-4D97-AF65-F5344CB8AC3E}">
        <p14:creationId xmlns:p14="http://schemas.microsoft.com/office/powerpoint/2010/main" val="2481112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638F-5225-47E6-8B28-B3CB22185CA3}"/>
              </a:ext>
            </a:extLst>
          </p:cNvPr>
          <p:cNvSpPr>
            <a:spLocks noGrp="1"/>
          </p:cNvSpPr>
          <p:nvPr>
            <p:ph type="title"/>
          </p:nvPr>
        </p:nvSpPr>
        <p:spPr>
          <a:xfrm>
            <a:off x="838200" y="365126"/>
            <a:ext cx="10515600" cy="792466"/>
          </a:xfrm>
        </p:spPr>
        <p:txBody>
          <a:bodyPr>
            <a:normAutofit/>
          </a:bodyPr>
          <a:lstStyle/>
          <a:p>
            <a:r>
              <a:rPr lang="en-IN" sz="2800" b="1" dirty="0">
                <a:latin typeface="+mn-lt"/>
              </a:rPr>
              <a:t>2.Database:</a:t>
            </a:r>
          </a:p>
        </p:txBody>
      </p:sp>
      <p:sp>
        <p:nvSpPr>
          <p:cNvPr id="3" name="Content Placeholder 2">
            <a:extLst>
              <a:ext uri="{FF2B5EF4-FFF2-40B4-BE49-F238E27FC236}">
                <a16:creationId xmlns:a16="http://schemas.microsoft.com/office/drawing/2014/main" id="{AE1B58C0-8249-4DCB-86E6-5DFB28B213AC}"/>
              </a:ext>
            </a:extLst>
          </p:cNvPr>
          <p:cNvSpPr>
            <a:spLocks noGrp="1"/>
          </p:cNvSpPr>
          <p:nvPr>
            <p:ph idx="1"/>
          </p:nvPr>
        </p:nvSpPr>
        <p:spPr>
          <a:xfrm>
            <a:off x="478276" y="1249235"/>
            <a:ext cx="10515600" cy="4359529"/>
          </a:xfrm>
        </p:spPr>
        <p:txBody>
          <a:bodyPr>
            <a:normAutofit/>
          </a:bodyPr>
          <a:lstStyle/>
          <a:p>
            <a:pPr marL="273050" indent="0">
              <a:buNone/>
            </a:pPr>
            <a:r>
              <a:rPr lang="en-US" sz="2000" dirty="0"/>
              <a:t>Database is the collection of inter-related data on various subjects. It is usually in computerized form and can be retrieved whenever required. There are several Distribution Information Centers (DICs) in our country that are linked with each other and with the central information network having access to international database. </a:t>
            </a:r>
            <a:r>
              <a:rPr lang="en-US" sz="2000" dirty="0">
                <a:highlight>
                  <a:srgbClr val="FFFF00"/>
                </a:highlight>
              </a:rPr>
              <a:t>The Ministry of Environment and Forests, Government of India has taken up the task of compiling a database on issues like wildlife, forest cover, wastelands etc.</a:t>
            </a:r>
          </a:p>
          <a:p>
            <a:pPr marL="0" indent="0">
              <a:buNone/>
            </a:pPr>
            <a:r>
              <a:rPr lang="en-IN" b="1" dirty="0">
                <a:ea typeface="+mj-ea"/>
                <a:cs typeface="+mj-cs"/>
              </a:rPr>
              <a:t> </a:t>
            </a:r>
          </a:p>
          <a:p>
            <a:pPr marL="0" indent="0">
              <a:buNone/>
            </a:pPr>
            <a:r>
              <a:rPr lang="en-IN" b="1" dirty="0">
                <a:ea typeface="+mj-ea"/>
                <a:cs typeface="+mj-cs"/>
              </a:rPr>
              <a:t>   3.Environmental Information System (ENVIS):</a:t>
            </a:r>
          </a:p>
          <a:p>
            <a:pPr marL="273050" indent="0">
              <a:buNone/>
            </a:pPr>
            <a:r>
              <a:rPr lang="en-US" sz="2000" dirty="0"/>
              <a:t> ENVIS established in 1982 aims on providing environmental information to decision makers, policy planners, engineers and scientists all over the country. ENVIS centers work for generating a network of database in areas like pollution control, clean technologies, biodiversity, renewable energy, wildlife, environmental management and remote sensing.</a:t>
            </a:r>
            <a:endParaRPr lang="en-IN" sz="2000" dirty="0"/>
          </a:p>
        </p:txBody>
      </p:sp>
    </p:spTree>
    <p:extLst>
      <p:ext uri="{BB962C8B-B14F-4D97-AF65-F5344CB8AC3E}">
        <p14:creationId xmlns:p14="http://schemas.microsoft.com/office/powerpoint/2010/main" val="3009404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8AC00-8FBC-4784-B29A-43CD1BFA7FC9}"/>
              </a:ext>
            </a:extLst>
          </p:cNvPr>
          <p:cNvSpPr>
            <a:spLocks noGrp="1"/>
          </p:cNvSpPr>
          <p:nvPr>
            <p:ph type="title"/>
          </p:nvPr>
        </p:nvSpPr>
        <p:spPr/>
        <p:txBody>
          <a:bodyPr>
            <a:normAutofit/>
          </a:bodyPr>
          <a:lstStyle/>
          <a:p>
            <a:r>
              <a:rPr lang="en-IN" sz="3200" u="sng" dirty="0">
                <a:latin typeface="+mn-lt"/>
              </a:rPr>
              <a:t>Objectives of ENVIS:</a:t>
            </a:r>
          </a:p>
        </p:txBody>
      </p:sp>
      <p:sp>
        <p:nvSpPr>
          <p:cNvPr id="3" name="Content Placeholder 2">
            <a:extLst>
              <a:ext uri="{FF2B5EF4-FFF2-40B4-BE49-F238E27FC236}">
                <a16:creationId xmlns:a16="http://schemas.microsoft.com/office/drawing/2014/main" id="{3DEBF708-B10F-4B55-8CDC-4629E25D493B}"/>
              </a:ext>
            </a:extLst>
          </p:cNvPr>
          <p:cNvSpPr>
            <a:spLocks noGrp="1"/>
          </p:cNvSpPr>
          <p:nvPr>
            <p:ph idx="1"/>
          </p:nvPr>
        </p:nvSpPr>
        <p:spPr>
          <a:xfrm>
            <a:off x="702012" y="1504612"/>
            <a:ext cx="10515600" cy="4351338"/>
          </a:xfrm>
        </p:spPr>
        <p:txBody>
          <a:bodyPr/>
          <a:lstStyle/>
          <a:p>
            <a:r>
              <a:rPr lang="en-US" dirty="0"/>
              <a:t> </a:t>
            </a:r>
            <a:r>
              <a:rPr lang="en-US" sz="2400" dirty="0"/>
              <a:t>To build up a repository and dissemination </a:t>
            </a:r>
            <a:r>
              <a:rPr lang="en-US" sz="2400" dirty="0" err="1"/>
              <a:t>centre</a:t>
            </a:r>
            <a:r>
              <a:rPr lang="en-US" sz="2400" dirty="0"/>
              <a:t> in Environmental Science and Engineering.</a:t>
            </a:r>
          </a:p>
          <a:p>
            <a:r>
              <a:rPr lang="en-US" sz="2400" dirty="0"/>
              <a:t>b. To gear up modern technologies of acquiring, processing, storage, retrieval and dissemination of information of environmental nature.</a:t>
            </a:r>
          </a:p>
          <a:p>
            <a:r>
              <a:rPr lang="en-US" sz="2400" dirty="0"/>
              <a:t>c. To promote research, development and innovation in environmental information technology.</a:t>
            </a:r>
          </a:p>
          <a:p>
            <a:r>
              <a:rPr lang="en-US" sz="2400" dirty="0"/>
              <a:t>d. To provide national environmental information service relevant to meet the future needs.</a:t>
            </a:r>
            <a:endParaRPr lang="en-IN" sz="2400" dirty="0"/>
          </a:p>
        </p:txBody>
      </p:sp>
    </p:spTree>
    <p:extLst>
      <p:ext uri="{BB962C8B-B14F-4D97-AF65-F5344CB8AC3E}">
        <p14:creationId xmlns:p14="http://schemas.microsoft.com/office/powerpoint/2010/main" val="910058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59ABC0-A5DE-4A2D-90E2-1F968C115900}"/>
              </a:ext>
            </a:extLst>
          </p:cNvPr>
          <p:cNvSpPr>
            <a:spLocks noGrp="1"/>
          </p:cNvSpPr>
          <p:nvPr>
            <p:ph idx="1"/>
          </p:nvPr>
        </p:nvSpPr>
        <p:spPr>
          <a:xfrm>
            <a:off x="565825" y="327566"/>
            <a:ext cx="10515600" cy="4351338"/>
          </a:xfrm>
        </p:spPr>
        <p:txBody>
          <a:bodyPr>
            <a:normAutofit/>
          </a:bodyPr>
          <a:lstStyle/>
          <a:p>
            <a:pPr marL="0" indent="0">
              <a:buNone/>
            </a:pPr>
            <a:r>
              <a:rPr lang="en-US" b="1" dirty="0"/>
              <a:t>4.National Management Information System (NMIS):</a:t>
            </a:r>
          </a:p>
          <a:p>
            <a:pPr marL="0" indent="0">
              <a:buNone/>
            </a:pPr>
            <a:r>
              <a:rPr lang="en-US" sz="2400" dirty="0"/>
              <a:t>NMIS of the Department of Science and Technology has compiled a database on Research and Development projects along with information about research scientists and personnel involved.</a:t>
            </a:r>
          </a:p>
          <a:p>
            <a:pPr marL="0" indent="0">
              <a:buNone/>
            </a:pPr>
            <a:r>
              <a:rPr lang="en-IN" b="1" dirty="0"/>
              <a:t>5.Geographical Information System (GIS):</a:t>
            </a:r>
          </a:p>
          <a:p>
            <a:pPr marL="0" indent="0">
              <a:buNone/>
            </a:pPr>
            <a:r>
              <a:rPr lang="en-US" sz="2400" dirty="0"/>
              <a:t>GIS has proved to be a very effective tool in environmental management. GIS is a technique of superimposing various thematic maps using digital data on a large number of inter-related or inter-dependent aspects. Different thematic maps containing digital information on a number of aspects like water resources, forest land, soil type, crop land, industrial growth, human settlement etc. are superimposed in a layered form in computer using soft-wares.</a:t>
            </a:r>
            <a:endParaRPr lang="en-IN" sz="2400" dirty="0"/>
          </a:p>
        </p:txBody>
      </p:sp>
    </p:spTree>
    <p:extLst>
      <p:ext uri="{BB962C8B-B14F-4D97-AF65-F5344CB8AC3E}">
        <p14:creationId xmlns:p14="http://schemas.microsoft.com/office/powerpoint/2010/main" val="42377656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202</TotalTime>
  <Words>1006</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Montserrat</vt:lpstr>
      <vt:lpstr>Open Sans</vt:lpstr>
      <vt:lpstr>Source Sans Pro</vt:lpstr>
      <vt:lpstr>Office Theme</vt:lpstr>
      <vt:lpstr>PowerPoint Presentation</vt:lpstr>
      <vt:lpstr>Context:</vt:lpstr>
      <vt:lpstr>PowerPoint Presentation</vt:lpstr>
      <vt:lpstr>PowerPoint Presentation</vt:lpstr>
      <vt:lpstr>Role of Information Technology in Environment:  The important roles of information technology in environment are as follows:</vt:lpstr>
      <vt:lpstr>Applications for Remote Sensing of the Environment </vt:lpstr>
      <vt:lpstr>2.Database:</vt:lpstr>
      <vt:lpstr>Objectives of ENVIS: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 KUMAR S</dc:creator>
  <cp:lastModifiedBy>DEEPAK KUMAR S</cp:lastModifiedBy>
  <cp:revision>17</cp:revision>
  <dcterms:created xsi:type="dcterms:W3CDTF">2024-04-04T16:41:59Z</dcterms:created>
  <dcterms:modified xsi:type="dcterms:W3CDTF">2024-04-05T17:32:30Z</dcterms:modified>
</cp:coreProperties>
</file>