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68" r:id="rId6"/>
    <p:sldId id="269" r:id="rId7"/>
    <p:sldId id="270" r:id="rId8"/>
    <p:sldId id="271" r:id="rId9"/>
    <p:sldId id="260" r:id="rId10"/>
    <p:sldId id="259" r:id="rId11"/>
    <p:sldId id="272" r:id="rId12"/>
    <p:sldId id="273" r:id="rId13"/>
    <p:sldId id="274" r:id="rId14"/>
    <p:sldId id="275" r:id="rId15"/>
    <p:sldId id="265" r:id="rId16"/>
    <p:sldId id="266" r:id="rId17"/>
    <p:sldId id="258" r:id="rId18"/>
    <p:sldId id="264" r:id="rId19"/>
    <p:sldId id="26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112-7F7D-DD48-B166-9A1F70F2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E399-75E3-1F42-ADBE-2A741743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5CD0-6AB6-7E4E-BE58-AFEBA16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3732-873C-C14F-BF89-5586CC61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53F2-2428-7B42-98E9-9B0E4C7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D877-3657-AD43-9989-4DC9289D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1470-9EAD-9542-BBCE-BB968AAA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58D6-7C72-0A45-929B-650C8DEE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53F9-9AFF-E149-9EE1-D53B68FB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CAD5-709A-964E-8CB6-895DC467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60EA0-580D-BC46-9FB2-C0F810FB3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A2A9-C177-2D49-BABA-48B3C01A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D860-5F6B-4A44-B851-91B9B01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9A4E-5063-B74F-87A3-73F9A4EF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E88E-656E-5646-ADFC-9B0D616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145-FC63-2644-AAB2-6D92D5C0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D2E-CEEF-C149-894E-6C3CA023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3808-D917-E84C-B194-EE07715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E9E2-CEEA-7046-AFD4-A908CEBF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C88-328F-B646-A73A-F33AD155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1333-1653-7747-A078-0D11273D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1862-4074-374D-8C3F-E3CE7CA0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0C9B-166F-4245-A21F-E50F8ECE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97A8-3C0C-D74A-AE9A-4496DAD7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4CE7-47C8-6D41-87BF-F4784B60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8070-8776-6C4B-A0F8-A6E60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1C99-8EB0-D14A-B34D-8C041A4E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BA18-21B8-274D-B21C-5B1E3DC2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EABA-D6D7-CE44-8715-536030D2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B290-3E5A-9B46-91A4-E2D01357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A26C-1910-8D46-A70B-4D652302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5DD7-FDA0-F94F-904B-7D18AAD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12AA-B044-F043-B809-51EC8178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D0454-935B-4D4E-A57F-75FDA31E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8D4C5-ACD4-C548-A9C0-FA437E15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72D9-2729-7E41-B792-400258A2E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B3F77-1C7E-B842-B7E3-07850126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7FC0A-D61F-904C-A7B4-9B60DBF6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CF0EE-6774-C749-9F10-ECAA8323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6D06-33A6-8E4A-BA7E-560F8F54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931B1-91E4-D546-B19C-988B8409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CE447-EC71-274B-A8E7-0305E038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76A55-1DCE-B543-93A7-447ACEB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C6CF5-C0E5-504F-9362-FF8CBDAD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98724-4F5F-0842-98BE-59DE3AE4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DD463-F983-0F49-BA83-D9ED520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057-31C6-154D-89F9-F390437B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6F8B-DE60-7A49-B60E-BE0736F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EE42-DDBE-834C-9125-1F6030B6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75403-4F2C-F447-8C5B-7B38CA5A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1C04-6025-A347-B454-141C003B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EEB1-0E19-8C4D-B044-AB74F5D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37F-B65C-8D48-9B82-6857F92E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D3E3-D6FB-BF43-A738-03E5A7A8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B0F3-D542-6443-8CAF-788AAC71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9197-9FA5-3642-9433-BC093F8B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5ECEC-4B4D-9448-AE08-76DEFE02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130A-3CDD-F347-990D-29F1C4A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CB29-4F48-C143-B715-EBEA21D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5015-3FAC-B24D-A642-D7C9E3BE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D79F-5828-7C42-BBCA-2E47F4AE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4E4E-9C06-3548-95CB-24D098365B3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C187-AAD4-CA46-886F-ED66C8DEF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0AA2-FFAA-0340-98EA-636351D9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43CC-6BB9-584D-B8A5-6C2994B4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(MSIC) </a:t>
            </a:r>
            <a:r>
              <a:rPr lang="en-HK" b="1" dirty="0">
                <a:solidFill>
                  <a:srgbClr val="FF0000"/>
                </a:solidFill>
              </a:rPr>
              <a:t>M</a:t>
            </a:r>
            <a:r>
              <a:rPr lang="en-HK" b="1" dirty="0"/>
              <a:t>odule-based 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HK" b="1" dirty="0" err="1"/>
              <a:t>ubtype</a:t>
            </a:r>
            <a:r>
              <a:rPr lang="en-HK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HK" b="1" dirty="0"/>
              <a:t>dentification and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HK" b="1" dirty="0" err="1"/>
              <a:t>lustering</a:t>
            </a:r>
            <a:r>
              <a:rPr lang="en-HK" b="1" dirty="0"/>
              <a:t> of single-cell RNA-</a:t>
            </a:r>
            <a:r>
              <a:rPr lang="en-HK" b="1" dirty="0" err="1"/>
              <a:t>seq</a:t>
            </a:r>
            <a:r>
              <a:rPr lang="en-HK" b="1" dirty="0"/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06C75-A717-464A-99E8-6BE742D6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564"/>
            <a:ext cx="9144000" cy="1655762"/>
          </a:xfrm>
        </p:spPr>
        <p:txBody>
          <a:bodyPr/>
          <a:lstStyle/>
          <a:p>
            <a:r>
              <a:rPr lang="en-US" altLang="zh-CN" dirty="0"/>
              <a:t>Zhixin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US" altLang="zh-CN" dirty="0"/>
              <a:t>July</a:t>
            </a:r>
            <a:r>
              <a:rPr lang="zh-CN" altLang="en-US" dirty="0"/>
              <a:t> </a:t>
            </a:r>
            <a:r>
              <a:rPr lang="en-US" altLang="zh-CN" dirty="0"/>
              <a:t>13,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6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2FBB-8FAA-2543-957A-77D3ED6E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9659-E18C-4047-ABE3-5FA1F9A4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why removing outlier is necessary? using simulated data to explain this point</a:t>
            </a:r>
          </a:p>
          <a:p>
            <a:r>
              <a:rPr lang="en-HK" dirty="0"/>
              <a:t>why current outlier detection method is not suitable? use ground truth to demonstrate this point, compare different tools (removing the rare populations)</a:t>
            </a:r>
          </a:p>
          <a:p>
            <a:r>
              <a:rPr lang="en-HK" dirty="0"/>
              <a:t>why using dimension reduction (cite paper)? top 100 or 95% explained variance PCs</a:t>
            </a:r>
          </a:p>
          <a:p>
            <a:r>
              <a:rPr lang="en-HK" dirty="0"/>
              <a:t>try different dimension reduction method (PCA and DM), compare the results</a:t>
            </a:r>
          </a:p>
          <a:p>
            <a:r>
              <a:rPr lang="en-HK" dirty="0"/>
              <a:t>outlier detection algorithm, </a:t>
            </a:r>
            <a:r>
              <a:rPr lang="en-HK" dirty="0" err="1"/>
              <a:t>minNum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100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72E-2EF9-8044-ABF8-91243A33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C89C-531F-A944-B9A4-0FF2FBF2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9BF-60BC-6742-AE03-54E39173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correlation?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6F51-0D43-1746-B278-7514930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D04-9899-D446-A6AB-FD9CE747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93B4-8C11-B742-AFA2-2F20524B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searching</a:t>
            </a:r>
          </a:p>
        </p:txBody>
      </p:sp>
    </p:spTree>
    <p:extLst>
      <p:ext uri="{BB962C8B-B14F-4D97-AF65-F5344CB8AC3E}">
        <p14:creationId xmlns:p14="http://schemas.microsoft.com/office/powerpoint/2010/main" val="73732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D59-5D77-D244-A3D6-6D88500A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97F3-2A36-CB47-AEEB-9A8F62FC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0DA-DC5D-CE42-B689-6A5CB59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ECD2-0AEA-6043-8E5A-38FB8743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zh-CN" altLang="en-US" dirty="0"/>
              <a:t> </a:t>
            </a:r>
            <a:r>
              <a:rPr lang="en-US" altLang="zh-CN" dirty="0"/>
              <a:t>dataset?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EEA5-D29D-D246-AD1F-1B65E13E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45EF-4283-464E-A8FE-967BA818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Smart-</a:t>
            </a:r>
            <a:r>
              <a:rPr lang="en-US" altLang="zh-CN" dirty="0" err="1"/>
              <a:t>seq</a:t>
            </a:r>
            <a:endParaRPr lang="en-US" altLang="zh-CN" dirty="0"/>
          </a:p>
          <a:p>
            <a:r>
              <a:rPr lang="en-US" altLang="zh-CN" dirty="0"/>
              <a:t>10x</a:t>
            </a:r>
            <a:r>
              <a:rPr lang="zh-CN" altLang="en-US" dirty="0"/>
              <a:t> </a:t>
            </a:r>
            <a:r>
              <a:rPr lang="en-US" altLang="zh-CN" dirty="0"/>
              <a:t>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C656-EC8F-E241-964C-DAD2D8C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Co-</a:t>
            </a:r>
            <a:r>
              <a:rPr lang="en-US" altLang="zh-CN" dirty="0" err="1"/>
              <a:t>expresssion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7073-8922-004F-A9A3-52B26123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4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1CB4-253B-8948-9824-F6D9442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</a:t>
            </a:r>
            <a:r>
              <a:rPr lang="zh-CN" altLang="en-US" dirty="0"/>
              <a:t> </a:t>
            </a:r>
            <a:r>
              <a:rPr lang="en-HK" altLang="zh-CN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9C7F-03B4-4B4F-ACE8-B7BF8073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B0F-2920-6A44-844C-CD7DA43A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A2A0-E952-8240-A887-75171FF5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1678-043A-424C-BF90-3ECE7332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2617-EA22-8B4A-8062-8A2A0894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scRNAseq</a:t>
            </a:r>
            <a:endParaRPr lang="en-US" altLang="zh-CN" dirty="0"/>
          </a:p>
          <a:p>
            <a:r>
              <a:rPr lang="en-HK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HK" dirty="0"/>
              <a:t>Inspiration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HK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MSIC</a:t>
            </a:r>
          </a:p>
          <a:p>
            <a:r>
              <a:rPr lang="en-US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r>
              <a:rPr lang="en-US" dirty="0"/>
              <a:t>Summary</a:t>
            </a:r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7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DFED-FAD8-6F42-B4C6-6DEE3DE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48BD-BD48-554E-9E52-3F402B0B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(submit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Bioconductor)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555C-A951-9348-AA72-08EA31E8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842F-92E0-5F4C-BEEC-EE877B75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studies demonstrate that de novo cell type discovery of functionally distinct cell subpopulations is possible via the unbiased analysis of </a:t>
            </a:r>
            <a:r>
              <a:rPr lang="en-US" dirty="0" err="1"/>
              <a:t>scRNA-seq</a:t>
            </a:r>
            <a:r>
              <a:rPr lang="en-US" dirty="0"/>
              <a:t> data2–4.</a:t>
            </a:r>
          </a:p>
          <a:p>
            <a:r>
              <a:rPr lang="en-US" dirty="0"/>
              <a:t>A key advantage of single-cell RNA sequencing (</a:t>
            </a:r>
            <a:r>
              <a:rPr lang="en-US" dirty="0" err="1"/>
              <a:t>scRNA-seq</a:t>
            </a:r>
            <a:r>
              <a:rPr lang="en-US" dirty="0"/>
              <a:t>) is that it can be used to determine cell types in an unbiased way by submitting transcriptomes to unsupervised clustering1–3.</a:t>
            </a:r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heterogeneity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9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0A5D-B962-1A45-A72E-D5124370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Current</a:t>
            </a:r>
            <a:r>
              <a:rPr lang="zh-CN" altLang="en-US" sz="4000" dirty="0"/>
              <a:t> </a:t>
            </a:r>
            <a:r>
              <a:rPr lang="en-US" altLang="zh-CN" sz="4000" dirty="0"/>
              <a:t>clustering</a:t>
            </a:r>
            <a:r>
              <a:rPr lang="zh-CN" altLang="en-US" sz="4000" dirty="0"/>
              <a:t> </a:t>
            </a:r>
            <a:r>
              <a:rPr lang="en-US" altLang="zh-CN" sz="4000" dirty="0"/>
              <a:t>method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their</a:t>
            </a:r>
            <a:r>
              <a:rPr lang="zh-CN" altLang="en-US" sz="4000" dirty="0"/>
              <a:t> </a:t>
            </a:r>
            <a:r>
              <a:rPr lang="en-US" altLang="zh-CN" sz="4000" dirty="0"/>
              <a:t>limitations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CAB1-7415-9741-9203-DE97AD9E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</a:rPr>
              <a:t>SC3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SIMLR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6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9112-D8EB-EB4D-AF31-6EF73FE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Hypothesis: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(MTs)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D339-CD0C-DA48-B9B5-8CD65C31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MT1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MT1’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markers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MT1</a:t>
            </a:r>
            <a:endParaRPr lang="en-HK" altLang="zh-CN" dirty="0"/>
          </a:p>
          <a:p>
            <a:r>
              <a:rPr lang="en-US" altLang="zh-CN" dirty="0"/>
              <a:t>MT1’’ 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</a:p>
          <a:p>
            <a:r>
              <a:rPr lang="en-US" altLang="zh-CN" dirty="0"/>
              <a:t>MT1’’’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HK" altLang="zh-CN" dirty="0"/>
              <a:t>synergistic change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</a:p>
          <a:p>
            <a:r>
              <a:rPr lang="en-US" altLang="zh-CN" dirty="0"/>
              <a:t>MT2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</a:p>
          <a:p>
            <a:r>
              <a:rPr lang="en-US" altLang="zh-CN" dirty="0"/>
              <a:t>MT3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</a:p>
          <a:p>
            <a:r>
              <a:rPr lang="en-US" altLang="zh-CN" dirty="0"/>
              <a:t>MT4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HK" altLang="zh-CN" dirty="0"/>
              <a:t>gradually rising</a:t>
            </a:r>
            <a:r>
              <a:rPr lang="en-US" altLang="zh-CN" dirty="0"/>
              <a:t>/falling</a:t>
            </a:r>
            <a:r>
              <a:rPr lang="en-HK" altLang="zh-CN" dirty="0"/>
              <a:t>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BC356-8068-BC43-B178-3D88D812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7" y="150473"/>
            <a:ext cx="7620000" cy="6438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371E0-427D-B84C-90C7-54064BDFD642}"/>
              </a:ext>
            </a:extLst>
          </p:cNvPr>
          <p:cNvSpPr txBox="1">
            <a:spLocks/>
          </p:cNvSpPr>
          <p:nvPr/>
        </p:nvSpPr>
        <p:spPr>
          <a:xfrm>
            <a:off x="7958447" y="1194254"/>
            <a:ext cx="3916878" cy="5316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MT1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</a:p>
          <a:p>
            <a:r>
              <a:rPr lang="en-US" altLang="zh-CN" sz="2000" dirty="0"/>
              <a:t>MT1-neg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negative</a:t>
            </a:r>
            <a:r>
              <a:rPr lang="zh-CN" altLang="en-US" sz="2000" dirty="0"/>
              <a:t> </a:t>
            </a:r>
            <a:r>
              <a:rPr lang="en-US" altLang="zh-CN" sz="2000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MT1</a:t>
            </a:r>
            <a:endParaRPr lang="en-HK" altLang="zh-CN" sz="2000" dirty="0"/>
          </a:p>
          <a:p>
            <a:r>
              <a:rPr lang="en-US" altLang="zh-CN" sz="2000" dirty="0"/>
              <a:t>MT1’ 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</a:p>
          <a:p>
            <a:r>
              <a:rPr lang="en-US" altLang="zh-CN" sz="2000" dirty="0"/>
              <a:t>MT1’’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HK" altLang="zh-CN" sz="2000" dirty="0"/>
              <a:t>synergistic change</a:t>
            </a:r>
            <a:r>
              <a:rPr lang="zh-CN" altLang="en-US" sz="2000" dirty="0"/>
              <a:t> </a:t>
            </a: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</a:p>
          <a:p>
            <a:r>
              <a:rPr lang="en-US" altLang="zh-CN" sz="2000" dirty="0"/>
              <a:t>MT2- intermediate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intermediate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subtypes</a:t>
            </a:r>
          </a:p>
          <a:p>
            <a:r>
              <a:rPr lang="en-US" altLang="zh-CN" sz="2000" dirty="0"/>
              <a:t>MT3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highly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certain</a:t>
            </a:r>
            <a:r>
              <a:rPr lang="zh-CN" altLang="en-US" sz="2000" dirty="0"/>
              <a:t> </a:t>
            </a:r>
            <a:r>
              <a:rPr lang="en-US" altLang="zh-CN" sz="2000" dirty="0"/>
              <a:t>subtypes</a:t>
            </a:r>
          </a:p>
          <a:p>
            <a:r>
              <a:rPr lang="en-US" altLang="zh-CN" sz="2000" dirty="0"/>
              <a:t>MT4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HK" altLang="zh-CN" sz="2000" dirty="0"/>
              <a:t>gradually rising</a:t>
            </a:r>
            <a:r>
              <a:rPr lang="en-US" altLang="zh-CN" sz="2000" dirty="0"/>
              <a:t>/falling</a:t>
            </a:r>
            <a:r>
              <a:rPr lang="en-HK" altLang="zh-CN" sz="2000" dirty="0"/>
              <a:t> expression</a:t>
            </a:r>
          </a:p>
          <a:p>
            <a:endParaRPr lang="en-HK" sz="2000" dirty="0"/>
          </a:p>
          <a:p>
            <a:r>
              <a:rPr lang="en-US" sz="2000" dirty="0"/>
              <a:t>Biological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FDDF1-80C7-014B-A0FB-A366784B0421}"/>
              </a:ext>
            </a:extLst>
          </p:cNvPr>
          <p:cNvSpPr txBox="1"/>
          <p:nvPr/>
        </p:nvSpPr>
        <p:spPr>
          <a:xfrm>
            <a:off x="2695699" y="65109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D96C7-F7F0-494D-B628-142833D616A1}"/>
              </a:ext>
            </a:extLst>
          </p:cNvPr>
          <p:cNvSpPr txBox="1"/>
          <p:nvPr/>
        </p:nvSpPr>
        <p:spPr>
          <a:xfrm rot="16200000">
            <a:off x="-201817" y="33250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73C34-3188-AB48-812B-EFC34408213C}"/>
              </a:ext>
            </a:extLst>
          </p:cNvPr>
          <p:cNvSpPr txBox="1"/>
          <p:nvPr/>
        </p:nvSpPr>
        <p:spPr>
          <a:xfrm>
            <a:off x="8431481" y="379976"/>
            <a:ext cx="274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Simulated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7443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AD66-277F-184C-9B58-E7B0A0E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6549-77F8-EC46-8F8B-D1378A92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  <a:p>
            <a:r>
              <a:rPr lang="en-US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higher.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clustering?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B11D-8F73-4540-9350-499CB5F7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4F30-93BA-E74E-8A1A-456DCA49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(gene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density)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gene-gene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identification.</a:t>
            </a:r>
          </a:p>
          <a:p>
            <a:r>
              <a:rPr lang="en-US" altLang="zh-CN" dirty="0"/>
              <a:t>Slicing and scanning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effectively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0148-AE56-2840-9571-3B23178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MSIC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F8AF-B487-D548-AE8A-30ECA3C5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 outlier detection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gene-gene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</a:p>
          <a:p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507</Words>
  <Application>Microsoft Macintosh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(MSIC) Module-based Subtype Identification and Clustering of single-cell RNA-seq data</vt:lpstr>
      <vt:lpstr>Overview </vt:lpstr>
      <vt:lpstr>Clustering on scRNA-seq</vt:lpstr>
      <vt:lpstr>Current clustering method and their limitations</vt:lpstr>
      <vt:lpstr>Hypothesis: Marker types (MTs)</vt:lpstr>
      <vt:lpstr>PowerPoint Presentation</vt:lpstr>
      <vt:lpstr>Inspiration </vt:lpstr>
      <vt:lpstr>Core hypothesis</vt:lpstr>
      <vt:lpstr>MSIC overview</vt:lpstr>
      <vt:lpstr>Outlier detection</vt:lpstr>
      <vt:lpstr>Outlier detection algorithm (PCA)</vt:lpstr>
      <vt:lpstr>Why using correlation?</vt:lpstr>
      <vt:lpstr>Local center identification algorithm</vt:lpstr>
      <vt:lpstr>Subtypes inference</vt:lpstr>
      <vt:lpstr>Performance on simulated dataset</vt:lpstr>
      <vt:lpstr>Performance on real dataset</vt:lpstr>
      <vt:lpstr>Co-expresssion network analysis</vt:lpstr>
      <vt:lpstr>Key advantages</vt:lpstr>
      <vt:lpstr>Time consumption</vt:lpstr>
      <vt:lpstr>To do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Module-based Subtype Identification and Clustering of single-cell RNA-seq data (MSIC)</dc:title>
  <dc:creator>zhixin lee</dc:creator>
  <cp:lastModifiedBy>zhixin lee</cp:lastModifiedBy>
  <cp:revision>65</cp:revision>
  <dcterms:created xsi:type="dcterms:W3CDTF">2018-07-07T10:53:29Z</dcterms:created>
  <dcterms:modified xsi:type="dcterms:W3CDTF">2018-07-09T09:57:09Z</dcterms:modified>
</cp:coreProperties>
</file>