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Proxima Nova Extrabold" panose="020B0604020202020204" charset="0"/>
      <p:bold r:id="rId13"/>
    </p:embeddedFont>
    <p:embeddedFont>
      <p:font typeface="Quicksand Light" panose="020B0604020202020204" charset="0"/>
      <p:regular r:id="rId14"/>
      <p:bold r:id="rId15"/>
    </p:embeddedFont>
    <p:embeddedFont>
      <p:font typeface="Montserrat Light" panose="020B060402020202020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Proxima Nova Semibold" panose="020B0604020202020204" charset="0"/>
      <p:regular r:id="rId28"/>
      <p:bold r:id="rId29"/>
      <p:boldItalic r:id="rId30"/>
    </p:embeddedFont>
    <p:embeddedFont>
      <p:font typeface="Spectral" panose="020B0604020202020204" charset="0"/>
      <p:regular r:id="rId31"/>
      <p:bold r:id="rId32"/>
      <p:italic r:id="rId33"/>
      <p:boldItalic r:id="rId34"/>
    </p:embeddedFont>
    <p:embeddedFont>
      <p:font typeface="Spectral Light" panose="020B0604020202020204" charset="0"/>
      <p:regular r:id="rId35"/>
      <p:bold r:id="rId36"/>
      <p:italic r:id="rId37"/>
      <p:boldItalic r:id="rId38"/>
    </p:embeddedFont>
    <p:embeddedFont>
      <p:font typeface="Montserrat SemiBold" panose="020B0604020202020204" charset="0"/>
      <p:regular r:id="rId39"/>
      <p:bold r:id="rId40"/>
      <p:italic r:id="rId41"/>
      <p:boldItalic r:id="rId42"/>
    </p:embeddedFont>
    <p:embeddedFont>
      <p:font typeface="Arvo" panose="020B0604020202020204" charset="0"/>
      <p:regular r:id="rId43"/>
      <p:bold r:id="rId44"/>
      <p:italic r:id="rId45"/>
      <p:boldItalic r:id="rId46"/>
    </p:embeddedFont>
    <p:embeddedFont>
      <p:font typeface="Spectral ExtraBold" panose="020B0604020202020204" charset="0"/>
      <p:bold r:id="rId47"/>
      <p:boldItalic r:id="rId48"/>
    </p:embeddedFont>
    <p:embeddedFont>
      <p:font typeface="Josefin Slab" panose="020B0604020202020204" charset="0"/>
      <p:regular r:id="rId49"/>
      <p:bold r:id="rId50"/>
      <p:italic r:id="rId51"/>
      <p:boldItalic r:id="rId52"/>
    </p:embeddedFont>
    <p:embeddedFont>
      <p:font typeface="Proxima Nova" panose="020B0604020202020204" charset="0"/>
      <p:regular r:id="rId53"/>
      <p:bold r:id="rId54"/>
      <p:italic r:id="rId55"/>
      <p:boldItalic r:id="rId56"/>
    </p:embeddedFont>
    <p:embeddedFont>
      <p:font typeface="Montserrat ExtraBold" panose="020B0604020202020204" charset="0"/>
      <p:bold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80" y="86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font" Target="fonts/font30.fntdata"/><Relationship Id="rId47" Type="http://schemas.openxmlformats.org/officeDocument/2006/relationships/font" Target="fonts/font35.fntdata"/><Relationship Id="rId50" Type="http://schemas.openxmlformats.org/officeDocument/2006/relationships/font" Target="fonts/font38.fntdata"/><Relationship Id="rId55" Type="http://schemas.openxmlformats.org/officeDocument/2006/relationships/font" Target="fonts/font4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9" Type="http://schemas.openxmlformats.org/officeDocument/2006/relationships/font" Target="fonts/font17.fntdata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45" Type="http://schemas.openxmlformats.org/officeDocument/2006/relationships/font" Target="fonts/font33.fntdata"/><Relationship Id="rId53" Type="http://schemas.openxmlformats.org/officeDocument/2006/relationships/font" Target="fonts/font41.fntdata"/><Relationship Id="rId58" Type="http://schemas.openxmlformats.org/officeDocument/2006/relationships/font" Target="fonts/font46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font" Target="fonts/font7.fntdata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font" Target="fonts/font31.fntdata"/><Relationship Id="rId48" Type="http://schemas.openxmlformats.org/officeDocument/2006/relationships/font" Target="fonts/font36.fntdata"/><Relationship Id="rId56" Type="http://schemas.openxmlformats.org/officeDocument/2006/relationships/font" Target="fonts/font44.fntdata"/><Relationship Id="rId8" Type="http://schemas.openxmlformats.org/officeDocument/2006/relationships/slide" Target="slides/slide6.xml"/><Relationship Id="rId51" Type="http://schemas.openxmlformats.org/officeDocument/2006/relationships/font" Target="fonts/font39.fntdata"/><Relationship Id="rId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46" Type="http://schemas.openxmlformats.org/officeDocument/2006/relationships/font" Target="fonts/font34.fntdata"/><Relationship Id="rId59" Type="http://schemas.openxmlformats.org/officeDocument/2006/relationships/presProps" Target="presProps.xml"/><Relationship Id="rId20" Type="http://schemas.openxmlformats.org/officeDocument/2006/relationships/font" Target="fonts/font8.fntdata"/><Relationship Id="rId41" Type="http://schemas.openxmlformats.org/officeDocument/2006/relationships/font" Target="fonts/font29.fntdata"/><Relationship Id="rId54" Type="http://schemas.openxmlformats.org/officeDocument/2006/relationships/font" Target="fonts/font4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49" Type="http://schemas.openxmlformats.org/officeDocument/2006/relationships/font" Target="fonts/font37.fntdata"/><Relationship Id="rId57" Type="http://schemas.openxmlformats.org/officeDocument/2006/relationships/font" Target="fonts/font45.fntdata"/><Relationship Id="rId10" Type="http://schemas.openxmlformats.org/officeDocument/2006/relationships/slide" Target="slides/slide8.xml"/><Relationship Id="rId31" Type="http://schemas.openxmlformats.org/officeDocument/2006/relationships/font" Target="fonts/font19.fntdata"/><Relationship Id="rId44" Type="http://schemas.openxmlformats.org/officeDocument/2006/relationships/font" Target="fonts/font32.fntdata"/><Relationship Id="rId52" Type="http://schemas.openxmlformats.org/officeDocument/2006/relationships/font" Target="fonts/font40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91110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18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093552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3093552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01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0248c018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0248c018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44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0935522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30935522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85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30248c01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30248c01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088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523b52df0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523b52df0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707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30248c018_1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30248c018_1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50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de745794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de745794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807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c9261541e_0_8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c9261541e_0_8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66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726100" y="115775"/>
            <a:ext cx="3528000" cy="21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None/>
              <a:defRPr sz="2400">
                <a:solidFill>
                  <a:srgbClr val="20202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6" name="Google Shape;56;p11"/>
          <p:cNvSpPr/>
          <p:nvPr/>
        </p:nvSpPr>
        <p:spPr>
          <a:xfrm rot="-5400000">
            <a:off x="-164762" y="3653725"/>
            <a:ext cx="18741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/>
          <p:nvPr/>
        </p:nvSpPr>
        <p:spPr>
          <a:xfrm rot="-5400000">
            <a:off x="3988138" y="3653725"/>
            <a:ext cx="18741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1105337" y="2225996"/>
            <a:ext cx="33993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2"/>
          </p:nvPr>
        </p:nvSpPr>
        <p:spPr>
          <a:xfrm>
            <a:off x="1105325" y="3315875"/>
            <a:ext cx="33993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3"/>
          </p:nvPr>
        </p:nvSpPr>
        <p:spPr>
          <a:xfrm>
            <a:off x="5247791" y="2225996"/>
            <a:ext cx="33993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4"/>
          </p:nvPr>
        </p:nvSpPr>
        <p:spPr>
          <a:xfrm>
            <a:off x="5247800" y="3315875"/>
            <a:ext cx="33993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 1">
  <p:cSld name="TITLE_AND_TWO_COLUMNS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726100" y="-773300"/>
            <a:ext cx="5135100" cy="21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None/>
              <a:defRPr sz="2400">
                <a:solidFill>
                  <a:srgbClr val="20202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5" name="Google Shape;65;p12"/>
          <p:cNvSpPr/>
          <p:nvPr/>
        </p:nvSpPr>
        <p:spPr>
          <a:xfrm rot="-5400000">
            <a:off x="1681125" y="3021925"/>
            <a:ext cx="296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2"/>
          <p:cNvSpPr/>
          <p:nvPr/>
        </p:nvSpPr>
        <p:spPr>
          <a:xfrm rot="-5400000">
            <a:off x="4301550" y="3021925"/>
            <a:ext cx="296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2"/>
          <p:cNvSpPr/>
          <p:nvPr/>
        </p:nvSpPr>
        <p:spPr>
          <a:xfrm rot="-5400000">
            <a:off x="6921975" y="3021925"/>
            <a:ext cx="296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1"/>
          </p:nvPr>
        </p:nvSpPr>
        <p:spPr>
          <a:xfrm>
            <a:off x="700650" y="1585523"/>
            <a:ext cx="22785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ubTitle" idx="2"/>
          </p:nvPr>
        </p:nvSpPr>
        <p:spPr>
          <a:xfrm>
            <a:off x="700650" y="2318124"/>
            <a:ext cx="22785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3"/>
          </p:nvPr>
        </p:nvSpPr>
        <p:spPr>
          <a:xfrm>
            <a:off x="3330150" y="1585523"/>
            <a:ext cx="22785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4"/>
          </p:nvPr>
        </p:nvSpPr>
        <p:spPr>
          <a:xfrm>
            <a:off x="3330150" y="2318124"/>
            <a:ext cx="22785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5"/>
          </p:nvPr>
        </p:nvSpPr>
        <p:spPr>
          <a:xfrm>
            <a:off x="5959650" y="1585523"/>
            <a:ext cx="22785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6"/>
          </p:nvPr>
        </p:nvSpPr>
        <p:spPr>
          <a:xfrm>
            <a:off x="5959650" y="2318124"/>
            <a:ext cx="22785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7"/>
          </p:nvPr>
        </p:nvSpPr>
        <p:spPr>
          <a:xfrm>
            <a:off x="700650" y="3081623"/>
            <a:ext cx="22785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8"/>
          </p:nvPr>
        </p:nvSpPr>
        <p:spPr>
          <a:xfrm>
            <a:off x="700650" y="3814224"/>
            <a:ext cx="22785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9"/>
          </p:nvPr>
        </p:nvSpPr>
        <p:spPr>
          <a:xfrm>
            <a:off x="3330150" y="3081623"/>
            <a:ext cx="22785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13"/>
          </p:nvPr>
        </p:nvSpPr>
        <p:spPr>
          <a:xfrm>
            <a:off x="3330150" y="3814224"/>
            <a:ext cx="22785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4"/>
          </p:nvPr>
        </p:nvSpPr>
        <p:spPr>
          <a:xfrm>
            <a:off x="5959650" y="3081623"/>
            <a:ext cx="22785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5"/>
          </p:nvPr>
        </p:nvSpPr>
        <p:spPr>
          <a:xfrm>
            <a:off x="5959650" y="3814224"/>
            <a:ext cx="22785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937250" y="1495850"/>
            <a:ext cx="35226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83" name="Google Shape;83;p13"/>
          <p:cNvSpPr/>
          <p:nvPr/>
        </p:nvSpPr>
        <p:spPr>
          <a:xfrm rot="-5400000">
            <a:off x="2297700" y="3573600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rot="-5400000">
            <a:off x="4927200" y="3573625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 rot="-5400000">
            <a:off x="7556700" y="3573625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00662" y="22598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700654" y="33497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3330162" y="22598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3330154" y="33497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5959662" y="22598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6"/>
          </p:nvPr>
        </p:nvSpPr>
        <p:spPr>
          <a:xfrm>
            <a:off x="5959654" y="33497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322125" y="506525"/>
            <a:ext cx="35238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5" name="Google Shape;95;p14"/>
          <p:cNvSpPr/>
          <p:nvPr/>
        </p:nvSpPr>
        <p:spPr>
          <a:xfrm rot="10800000">
            <a:off x="6556325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">
  <p:cSld name="TITLE_ONLY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 hasCustomPrompt="1"/>
          </p:nvPr>
        </p:nvSpPr>
        <p:spPr>
          <a:xfrm>
            <a:off x="542950" y="2077450"/>
            <a:ext cx="805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5600"/>
              <a:buNone/>
              <a:defRPr sz="5600" b="1">
                <a:solidFill>
                  <a:srgbClr val="D9D9D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94950" y="3030850"/>
            <a:ext cx="67542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">
  <p:cSld name="TITLE_ONLY_1_1">
    <p:bg>
      <p:bgPr>
        <a:solidFill>
          <a:srgbClr val="252525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 hasCustomPrompt="1"/>
          </p:nvPr>
        </p:nvSpPr>
        <p:spPr>
          <a:xfrm>
            <a:off x="542950" y="609775"/>
            <a:ext cx="805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sz="4400" b="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>
            <a:off x="1194950" y="1378775"/>
            <a:ext cx="67542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2" hasCustomPrompt="1"/>
          </p:nvPr>
        </p:nvSpPr>
        <p:spPr>
          <a:xfrm>
            <a:off x="542950" y="1833775"/>
            <a:ext cx="805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sz="4400" b="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3"/>
          </p:nvPr>
        </p:nvSpPr>
        <p:spPr>
          <a:xfrm>
            <a:off x="1194950" y="2602775"/>
            <a:ext cx="67542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4" hasCustomPrompt="1"/>
          </p:nvPr>
        </p:nvSpPr>
        <p:spPr>
          <a:xfrm>
            <a:off x="542950" y="3176350"/>
            <a:ext cx="805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sz="4400" b="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5"/>
          </p:nvPr>
        </p:nvSpPr>
        <p:spPr>
          <a:xfrm>
            <a:off x="1194950" y="3945350"/>
            <a:ext cx="67542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slide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8251984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‹Nº›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96300" y="1198875"/>
            <a:ext cx="50160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/>
          <p:nvPr/>
        </p:nvSpPr>
        <p:spPr>
          <a:xfrm rot="10800000">
            <a:off x="561900" y="4669200"/>
            <a:ext cx="2289600" cy="924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7FF"/>
              </a:solidFill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496300" y="3315875"/>
            <a:ext cx="33432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slide 1">
  <p:cSld name="ONE_COLUMN_TEXT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8251984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‹Nº›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96300" y="-98500"/>
            <a:ext cx="41334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&amp; title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10675" y="375400"/>
            <a:ext cx="7498800" cy="10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Slide &amp; title">
  <p:cSld name="CUSTOM_1">
    <p:bg>
      <p:bgPr>
        <a:solidFill>
          <a:srgbClr val="25252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410675" y="375400"/>
            <a:ext cx="7498800" cy="10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/ Content">
  <p:cSld name="BLANK_1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22" name="Google Shape;122;p21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1335850" y="98835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ign/ Content 2">
  <p:cSld name="BLANK_1_1_1_1_2">
    <p:bg>
      <p:bgPr>
        <a:solidFill>
          <a:srgbClr val="252525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  <a:highlight>
                <a:srgbClr val="FFFFFF"/>
              </a:highlight>
            </a:endParaRPr>
          </a:p>
        </p:txBody>
      </p:sp>
      <p:sp>
        <p:nvSpPr>
          <p:cNvPr id="131" name="Google Shape;131;p22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"/>
          </p:nvPr>
        </p:nvSpPr>
        <p:spPr>
          <a:xfrm>
            <a:off x="1335850" y="302595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2"/>
          </p:nvPr>
        </p:nvSpPr>
        <p:spPr>
          <a:xfrm>
            <a:off x="3373075" y="98835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 1">
  <p:cSld name="BLANK_1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41" name="Google Shape;141;p23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1"/>
          </p:nvPr>
        </p:nvSpPr>
        <p:spPr>
          <a:xfrm>
            <a:off x="1477900" y="144240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2"/>
          </p:nvPr>
        </p:nvSpPr>
        <p:spPr>
          <a:xfrm>
            <a:off x="3217775" y="64625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3"/>
          </p:nvPr>
        </p:nvSpPr>
        <p:spPr>
          <a:xfrm>
            <a:off x="1240675" y="257190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4"/>
          </p:nvPr>
        </p:nvSpPr>
        <p:spPr>
          <a:xfrm>
            <a:off x="3468175" y="3341400"/>
            <a:ext cx="1542300" cy="11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 idx="5" hasCustomPrompt="1"/>
          </p:nvPr>
        </p:nvSpPr>
        <p:spPr>
          <a:xfrm rot="-5400000">
            <a:off x="1696225" y="823975"/>
            <a:ext cx="17910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6" hasCustomPrompt="1"/>
          </p:nvPr>
        </p:nvSpPr>
        <p:spPr>
          <a:xfrm rot="-5400000">
            <a:off x="2622124" y="894450"/>
            <a:ext cx="1982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 idx="7" hasCustomPrompt="1"/>
          </p:nvPr>
        </p:nvSpPr>
        <p:spPr>
          <a:xfrm rot="-5400000">
            <a:off x="3645874" y="2230400"/>
            <a:ext cx="1982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 idx="8" hasCustomPrompt="1"/>
          </p:nvPr>
        </p:nvSpPr>
        <p:spPr>
          <a:xfrm rot="-5400000">
            <a:off x="593524" y="2942543"/>
            <a:ext cx="1982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 1">
  <p:cSld name="SECTION_HEADER_1">
    <p:bg>
      <p:bgPr>
        <a:noFill/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477425" y="142332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1477425" y="2977225"/>
            <a:ext cx="1894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 1 1">
  <p:cSld name="SECTION_HEADER_1_1">
    <p:bg>
      <p:bgPr>
        <a:noFill/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 flipH="1">
            <a:off x="3821950" y="1423325"/>
            <a:ext cx="3942300" cy="1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 flipH="1">
            <a:off x="5869750" y="2977225"/>
            <a:ext cx="1894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 rot="-5400000">
            <a:off x="5900000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028900" y="0"/>
            <a:ext cx="5086200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3153525" y="1800750"/>
            <a:ext cx="2523300" cy="21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2"/>
          </p:nvPr>
        </p:nvSpPr>
        <p:spPr>
          <a:xfrm>
            <a:off x="3153525" y="4011203"/>
            <a:ext cx="1894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9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285900" y="1173400"/>
            <a:ext cx="4736700" cy="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285875" y="1991650"/>
            <a:ext cx="4289400" cy="21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1">
  <p:cSld name="TITLE_AND_BODY_2">
    <p:bg>
      <p:bgPr>
        <a:solidFill>
          <a:srgbClr val="252525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285900" y="458225"/>
            <a:ext cx="4736700" cy="269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  <a:defRPr sz="4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1285900" y="2963125"/>
            <a:ext cx="3961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1 1">
  <p:cSld name="TITLE_AND_BODY_2_1">
    <p:bg>
      <p:bgPr>
        <a:solidFill>
          <a:srgbClr val="252525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485550" y="458225"/>
            <a:ext cx="3245100" cy="269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485550" y="3039325"/>
            <a:ext cx="22374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ITLE_AND_BODY_1">
    <p:bg>
      <p:bgPr>
        <a:solidFill>
          <a:srgbClr val="252525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515048" y="3403220"/>
            <a:ext cx="5413200" cy="10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919800" y="1785425"/>
            <a:ext cx="47901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2" name="Google Shape;52;p10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hyperlink" Target="https://www.tripadvisor.com/FAQ_Answers-g34439-d6959850-t583787-Could_you_please_give_me_some_information_about.html" TargetMode="External"/><Relationship Id="rId4" Type="http://schemas.openxmlformats.org/officeDocument/2006/relationships/image" Target="../media/image4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subTitle" idx="1"/>
          </p:nvPr>
        </p:nvSpPr>
        <p:spPr>
          <a:xfrm>
            <a:off x="496300" y="3315875"/>
            <a:ext cx="33432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Integrating personalized A.I for calendar events, email and social networking sites in your workspace.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l="49748" t="14843" b="14843"/>
          <a:stretch/>
        </p:blipFill>
        <p:spPr>
          <a:xfrm>
            <a:off x="4548950" y="0"/>
            <a:ext cx="4595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496300" y="1198875"/>
            <a:ext cx="36951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Help your customers become more </a:t>
            </a:r>
            <a:r>
              <a:rPr lang="es" sz="2400" b="1">
                <a:solidFill>
                  <a:srgbClr val="90CCFA"/>
                </a:solidFill>
                <a:latin typeface="Lato"/>
                <a:ea typeface="Lato"/>
                <a:cs typeface="Lato"/>
                <a:sym typeface="Lato"/>
              </a:rPr>
              <a:t>successful </a:t>
            </a:r>
            <a:r>
              <a:rPr lang="es" sz="2400" b="1">
                <a:solidFill>
                  <a:srgbClr val="010101"/>
                </a:solidFill>
                <a:latin typeface="Lato"/>
                <a:ea typeface="Lato"/>
                <a:cs typeface="Lato"/>
                <a:sym typeface="Lato"/>
              </a:rPr>
              <a:t>at work!</a:t>
            </a:r>
            <a:endParaRPr sz="2400" b="1">
              <a:solidFill>
                <a:srgbClr val="01010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300" y="225825"/>
            <a:ext cx="1670391" cy="3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542950" y="2077450"/>
            <a:ext cx="805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case</a:t>
            </a: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"/>
          </p:nvPr>
        </p:nvSpPr>
        <p:spPr>
          <a:xfrm>
            <a:off x="1194950" y="3030850"/>
            <a:ext cx="67542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0CCFA"/>
                </a:solidFill>
              </a:rPr>
              <a:t>Optimizing your email management with a Smart Assistant</a:t>
            </a:r>
            <a:endParaRPr>
              <a:solidFill>
                <a:srgbClr val="90CCF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>
            <a:off x="81375" y="147600"/>
            <a:ext cx="4742100" cy="4843500"/>
          </a:xfrm>
          <a:prstGeom prst="rect">
            <a:avLst/>
          </a:prstGeom>
          <a:solidFill>
            <a:srgbClr val="EFD67E">
              <a:alpha val="0"/>
            </a:srgbClr>
          </a:solidFill>
          <a:ln w="9525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725" y="152400"/>
            <a:ext cx="3998875" cy="247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00" y="152400"/>
            <a:ext cx="47419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4992725" y="987800"/>
            <a:ext cx="31047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</a:rPr>
              <a:t>I attach the requested documents.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</a:rPr>
              <a:t>I am very sad because I've been waiting for a long time.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FFFFFF"/>
                </a:highlight>
              </a:rPr>
              <a:t>Could you please give me some information about my case? </a:t>
            </a:r>
            <a:endParaRPr sz="800" u="sng">
              <a:solidFill>
                <a:srgbClr val="660099"/>
              </a:solidFill>
              <a:highlight>
                <a:srgbClr val="FFFFFF"/>
              </a:highlight>
              <a:hlinkClick r:id="rId5">
                <a:extLst>
                  <a:ext uri="{A12FA001-AC4F-418D-AE19-62706E023703}">
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</a:ext>
                </a:extLst>
              </a:hlinkClick>
            </a:endParaRPr>
          </a:p>
          <a:p>
            <a:pPr marL="0" lvl="0" indent="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81" name="Google Shape;181;p28"/>
          <p:cNvSpPr txBox="1"/>
          <p:nvPr/>
        </p:nvSpPr>
        <p:spPr>
          <a:xfrm>
            <a:off x="5029425" y="472725"/>
            <a:ext cx="29025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Referring to my case of divorce</a:t>
            </a:r>
            <a:endParaRPr sz="900"/>
          </a:p>
        </p:txBody>
      </p:sp>
      <p:sp>
        <p:nvSpPr>
          <p:cNvPr id="182" name="Google Shape;182;p28"/>
          <p:cNvSpPr txBox="1"/>
          <p:nvPr/>
        </p:nvSpPr>
        <p:spPr>
          <a:xfrm>
            <a:off x="3386650" y="356325"/>
            <a:ext cx="12912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b="1"/>
              <a:t>AI assistant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595959"/>
                </a:solidFill>
              </a:rPr>
              <a:t>Active on LEX-ON</a:t>
            </a:r>
            <a:endParaRPr sz="900">
              <a:solidFill>
                <a:srgbClr val="595959"/>
              </a:solidFill>
            </a:endParaRPr>
          </a:p>
        </p:txBody>
      </p:sp>
      <p:pic>
        <p:nvPicPr>
          <p:cNvPr id="183" name="Google Shape;183;p28" descr="Resultado de imagen de assistant icon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7375" y="356325"/>
            <a:ext cx="289275" cy="2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>
            <a:off x="437425" y="320925"/>
            <a:ext cx="2017800" cy="1160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EFD67E">
              <a:alpha val="0"/>
            </a:srgbClr>
          </a:solidFill>
          <a:ln w="9525" cap="flat" cmpd="sng">
            <a:solidFill>
              <a:srgbClr val="0019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8" descr="Resultado de imagen de assistant icon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000" y="366750"/>
            <a:ext cx="289275" cy="2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728150" y="330200"/>
            <a:ext cx="2077200" cy="1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0000FF"/>
                </a:solidFill>
              </a:rPr>
              <a:t>“Referring to my case of divorce”</a:t>
            </a:r>
            <a:r>
              <a:rPr lang="es" sz="700"/>
              <a:t>  from 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0000FF"/>
                </a:solidFill>
              </a:rPr>
              <a:t>Samual Steinbier</a:t>
            </a:r>
            <a:r>
              <a:rPr lang="es" sz="700"/>
              <a:t> required information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and look </a:t>
            </a:r>
            <a:r>
              <a:rPr lang="es" sz="700">
                <a:solidFill>
                  <a:srgbClr val="0000FF"/>
                </a:solidFill>
              </a:rPr>
              <a:t>unsatisfied</a:t>
            </a:r>
            <a:r>
              <a:rPr lang="es" sz="700"/>
              <a:t>.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Do you like to send a email with the 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latest updates about </a:t>
            </a:r>
            <a:r>
              <a:rPr lang="es" sz="700">
                <a:solidFill>
                  <a:srgbClr val="0000FF"/>
                </a:solidFill>
              </a:rPr>
              <a:t>the case</a:t>
            </a:r>
            <a:r>
              <a:rPr lang="es" sz="700"/>
              <a:t>? </a:t>
            </a:r>
            <a:endParaRPr sz="700"/>
          </a:p>
        </p:txBody>
      </p:sp>
      <p:sp>
        <p:nvSpPr>
          <p:cNvPr id="187" name="Google Shape;187;p28"/>
          <p:cNvSpPr/>
          <p:nvPr/>
        </p:nvSpPr>
        <p:spPr>
          <a:xfrm>
            <a:off x="1658025" y="1136203"/>
            <a:ext cx="465600" cy="232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1668575" y="1079753"/>
            <a:ext cx="5433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</a:t>
            </a:r>
            <a:endParaRPr sz="1000"/>
          </a:p>
        </p:txBody>
      </p:sp>
      <p:sp>
        <p:nvSpPr>
          <p:cNvPr id="189" name="Google Shape;189;p28"/>
          <p:cNvSpPr/>
          <p:nvPr/>
        </p:nvSpPr>
        <p:spPr>
          <a:xfrm>
            <a:off x="1035350" y="1136201"/>
            <a:ext cx="465600" cy="232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1045900" y="1079751"/>
            <a:ext cx="5433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Yes</a:t>
            </a:r>
            <a:endParaRPr sz="1000"/>
          </a:p>
        </p:txBody>
      </p:sp>
      <p:sp>
        <p:nvSpPr>
          <p:cNvPr id="191" name="Google Shape;191;p28"/>
          <p:cNvSpPr/>
          <p:nvPr/>
        </p:nvSpPr>
        <p:spPr>
          <a:xfrm>
            <a:off x="1086550" y="1693400"/>
            <a:ext cx="1775100" cy="342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001978"/>
          </a:solidFill>
          <a:ln w="9525" cap="flat" cmpd="sng">
            <a:solidFill>
              <a:srgbClr val="0019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1150050" y="1666625"/>
            <a:ext cx="171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FFFFFF"/>
                </a:solidFill>
              </a:rPr>
              <a:t>Remind to meet with Samual Steinbier tomorrow at 14:00h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484000" y="2248153"/>
            <a:ext cx="2017800" cy="465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EFD67E">
              <a:alpha val="0"/>
            </a:srgbClr>
          </a:solidFill>
          <a:ln w="9525" cap="flat" cmpd="sng">
            <a:solidFill>
              <a:srgbClr val="0019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28" descr="Resultado de imagen de assistant icon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450" y="2283028"/>
            <a:ext cx="289275" cy="2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814125" y="2287728"/>
            <a:ext cx="2077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Reminder set for 14:00 pm friday,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0000FF"/>
                </a:solidFill>
              </a:rPr>
              <a:t>February 24.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437419" y="3271781"/>
            <a:ext cx="2017800" cy="1068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EFD67E">
              <a:alpha val="0"/>
            </a:srgbClr>
          </a:solidFill>
          <a:ln w="9525" cap="flat" cmpd="sng">
            <a:solidFill>
              <a:srgbClr val="0019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" name="Google Shape;197;p28" descr="Resultado de imagen de assistant icon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994" y="3317606"/>
            <a:ext cx="289275" cy="2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/>
          <p:nvPr/>
        </p:nvSpPr>
        <p:spPr>
          <a:xfrm>
            <a:off x="1735675" y="2873050"/>
            <a:ext cx="791400" cy="216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001978"/>
          </a:solidFill>
          <a:ln w="9525" cap="flat" cmpd="sng">
            <a:solidFill>
              <a:srgbClr val="0019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1793275" y="2820975"/>
            <a:ext cx="6762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FFFFFF"/>
                </a:solidFill>
              </a:rPr>
              <a:t>Thank you!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752028" y="3329500"/>
            <a:ext cx="20178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0000FF"/>
                </a:solidFill>
              </a:rPr>
              <a:t>“Referring to my case of divorce”</a:t>
            </a:r>
            <a:r>
              <a:rPr lang="es" sz="700"/>
              <a:t>  from 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0000FF"/>
                </a:solidFill>
              </a:rPr>
              <a:t>Samual Steinbier</a:t>
            </a:r>
            <a:r>
              <a:rPr lang="es" sz="700"/>
              <a:t> attach documentation.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Do you like to archive attachments in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the case folder? </a:t>
            </a:r>
            <a:endParaRPr sz="700"/>
          </a:p>
        </p:txBody>
      </p:sp>
      <p:sp>
        <p:nvSpPr>
          <p:cNvPr id="201" name="Google Shape;201;p28"/>
          <p:cNvSpPr txBox="1"/>
          <p:nvPr/>
        </p:nvSpPr>
        <p:spPr>
          <a:xfrm>
            <a:off x="1792650" y="3938869"/>
            <a:ext cx="5433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</a:t>
            </a:r>
            <a:endParaRPr sz="1000"/>
          </a:p>
        </p:txBody>
      </p:sp>
      <p:sp>
        <p:nvSpPr>
          <p:cNvPr id="202" name="Google Shape;202;p28"/>
          <p:cNvSpPr/>
          <p:nvPr/>
        </p:nvSpPr>
        <p:spPr>
          <a:xfrm>
            <a:off x="1159425" y="3995317"/>
            <a:ext cx="465600" cy="232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1174675" y="3938817"/>
            <a:ext cx="5433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Yes</a:t>
            </a:r>
            <a:endParaRPr sz="1000"/>
          </a:p>
        </p:txBody>
      </p:sp>
      <p:sp>
        <p:nvSpPr>
          <p:cNvPr id="204" name="Google Shape;204;p28"/>
          <p:cNvSpPr/>
          <p:nvPr/>
        </p:nvSpPr>
        <p:spPr>
          <a:xfrm>
            <a:off x="1773000" y="3995317"/>
            <a:ext cx="465600" cy="232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1811761" y="3938817"/>
            <a:ext cx="5433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</a:t>
            </a:r>
            <a:endParaRPr sz="1000"/>
          </a:p>
        </p:txBody>
      </p:sp>
      <p:sp>
        <p:nvSpPr>
          <p:cNvPr id="206" name="Google Shape;206;p28"/>
          <p:cNvSpPr/>
          <p:nvPr/>
        </p:nvSpPr>
        <p:spPr>
          <a:xfrm>
            <a:off x="1589200" y="4575475"/>
            <a:ext cx="1134300" cy="216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001978"/>
          </a:solidFill>
          <a:ln w="9525" cap="flat" cmpd="sng">
            <a:solidFill>
              <a:srgbClr val="0019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1710275" y="4523400"/>
            <a:ext cx="12093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FFFFFF"/>
                </a:solidFill>
              </a:rPr>
              <a:t>You´re a life saver</a:t>
            </a:r>
            <a:endParaRPr sz="700">
              <a:solidFill>
                <a:srgbClr val="FFFFFF"/>
              </a:solidFill>
            </a:endParaRPr>
          </a:p>
        </p:txBody>
      </p:sp>
      <p:pic>
        <p:nvPicPr>
          <p:cNvPr id="208" name="Google Shape;208;p28" descr="Resultado de imagen de hand emoji icon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30196"/>
            <a:ext cx="217875" cy="2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 descr="Resultado de imagen de ok hand emoji icon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9325" y="2248146"/>
            <a:ext cx="217869" cy="2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 descr="Resultado de imagen de hand emoji icon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325" y="3232046"/>
            <a:ext cx="217875" cy="2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29423" y="2571748"/>
            <a:ext cx="3104700" cy="10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/>
          <p:nvPr/>
        </p:nvSpPr>
        <p:spPr>
          <a:xfrm>
            <a:off x="3152700" y="1406125"/>
            <a:ext cx="217800" cy="34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3137849" y="1435726"/>
            <a:ext cx="217875" cy="232794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0019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3137900" y="2897950"/>
            <a:ext cx="289200" cy="28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3117648" y="2894315"/>
            <a:ext cx="248719" cy="217879"/>
          </a:xfrm>
          <a:custGeom>
            <a:avLst/>
            <a:gdLst/>
            <a:ahLst/>
            <a:cxnLst/>
            <a:rect l="l" t="t" r="r" b="b"/>
            <a:pathLst>
              <a:path w="14241" h="12383" extrusionOk="0">
                <a:moveTo>
                  <a:pt x="9610" y="4128"/>
                </a:moveTo>
                <a:cubicBezTo>
                  <a:pt x="10271" y="4128"/>
                  <a:pt x="10870" y="4664"/>
                  <a:pt x="10870" y="5388"/>
                </a:cubicBezTo>
                <a:cubicBezTo>
                  <a:pt x="10870" y="6050"/>
                  <a:pt x="10303" y="6617"/>
                  <a:pt x="9610" y="6617"/>
                </a:cubicBezTo>
                <a:lnTo>
                  <a:pt x="8444" y="6617"/>
                </a:lnTo>
                <a:cubicBezTo>
                  <a:pt x="8412" y="6207"/>
                  <a:pt x="8381" y="5829"/>
                  <a:pt x="8381" y="5388"/>
                </a:cubicBezTo>
                <a:cubicBezTo>
                  <a:pt x="8381" y="4947"/>
                  <a:pt x="8412" y="4569"/>
                  <a:pt x="8444" y="4128"/>
                </a:cubicBezTo>
                <a:close/>
                <a:moveTo>
                  <a:pt x="3183" y="3309"/>
                </a:moveTo>
                <a:cubicBezTo>
                  <a:pt x="2773" y="3876"/>
                  <a:pt x="2553" y="4632"/>
                  <a:pt x="2553" y="5388"/>
                </a:cubicBezTo>
                <a:cubicBezTo>
                  <a:pt x="2553" y="6144"/>
                  <a:pt x="2773" y="6837"/>
                  <a:pt x="3183" y="7468"/>
                </a:cubicBezTo>
                <a:lnTo>
                  <a:pt x="2994" y="7468"/>
                </a:lnTo>
                <a:cubicBezTo>
                  <a:pt x="1765" y="7436"/>
                  <a:pt x="820" y="6459"/>
                  <a:pt x="883" y="5262"/>
                </a:cubicBezTo>
                <a:cubicBezTo>
                  <a:pt x="946" y="4191"/>
                  <a:pt x="1954" y="3309"/>
                  <a:pt x="3088" y="3309"/>
                </a:cubicBezTo>
                <a:close/>
                <a:moveTo>
                  <a:pt x="8129" y="2175"/>
                </a:moveTo>
                <a:lnTo>
                  <a:pt x="8129" y="2175"/>
                </a:lnTo>
                <a:cubicBezTo>
                  <a:pt x="7751" y="3088"/>
                  <a:pt x="7562" y="4160"/>
                  <a:pt x="7562" y="5294"/>
                </a:cubicBezTo>
                <a:cubicBezTo>
                  <a:pt x="7562" y="6428"/>
                  <a:pt x="7751" y="7499"/>
                  <a:pt x="8129" y="8413"/>
                </a:cubicBezTo>
                <a:lnTo>
                  <a:pt x="7908" y="8255"/>
                </a:lnTo>
                <a:cubicBezTo>
                  <a:pt x="6995" y="7783"/>
                  <a:pt x="5861" y="7436"/>
                  <a:pt x="4600" y="7436"/>
                </a:cubicBezTo>
                <a:lnTo>
                  <a:pt x="4254" y="7436"/>
                </a:lnTo>
                <a:cubicBezTo>
                  <a:pt x="3687" y="6869"/>
                  <a:pt x="3372" y="6144"/>
                  <a:pt x="3372" y="5357"/>
                </a:cubicBezTo>
                <a:cubicBezTo>
                  <a:pt x="3372" y="4569"/>
                  <a:pt x="3687" y="3813"/>
                  <a:pt x="4254" y="3246"/>
                </a:cubicBezTo>
                <a:lnTo>
                  <a:pt x="4632" y="3246"/>
                </a:lnTo>
                <a:cubicBezTo>
                  <a:pt x="5798" y="3246"/>
                  <a:pt x="6963" y="2931"/>
                  <a:pt x="7908" y="2332"/>
                </a:cubicBezTo>
                <a:lnTo>
                  <a:pt x="8129" y="2175"/>
                </a:lnTo>
                <a:close/>
                <a:moveTo>
                  <a:pt x="5041" y="8287"/>
                </a:moveTo>
                <a:cubicBezTo>
                  <a:pt x="5293" y="8287"/>
                  <a:pt x="5577" y="8350"/>
                  <a:pt x="5861" y="8413"/>
                </a:cubicBezTo>
                <a:lnTo>
                  <a:pt x="5861" y="8696"/>
                </a:lnTo>
                <a:cubicBezTo>
                  <a:pt x="5861" y="8917"/>
                  <a:pt x="5672" y="9137"/>
                  <a:pt x="5419" y="9137"/>
                </a:cubicBezTo>
                <a:lnTo>
                  <a:pt x="5041" y="9137"/>
                </a:lnTo>
                <a:lnTo>
                  <a:pt x="5041" y="8287"/>
                </a:lnTo>
                <a:close/>
                <a:moveTo>
                  <a:pt x="10870" y="757"/>
                </a:moveTo>
                <a:cubicBezTo>
                  <a:pt x="12193" y="757"/>
                  <a:pt x="13327" y="2868"/>
                  <a:pt x="13327" y="5325"/>
                </a:cubicBezTo>
                <a:cubicBezTo>
                  <a:pt x="13327" y="7814"/>
                  <a:pt x="12193" y="9925"/>
                  <a:pt x="10870" y="9925"/>
                </a:cubicBezTo>
                <a:cubicBezTo>
                  <a:pt x="10712" y="9925"/>
                  <a:pt x="10492" y="9862"/>
                  <a:pt x="10334" y="9799"/>
                </a:cubicBezTo>
                <a:lnTo>
                  <a:pt x="9862" y="9515"/>
                </a:lnTo>
                <a:cubicBezTo>
                  <a:pt x="9358" y="9074"/>
                  <a:pt x="8917" y="8350"/>
                  <a:pt x="8664" y="7436"/>
                </a:cubicBezTo>
                <a:lnTo>
                  <a:pt x="9610" y="7436"/>
                </a:lnTo>
                <a:cubicBezTo>
                  <a:pt x="10744" y="7436"/>
                  <a:pt x="11689" y="6491"/>
                  <a:pt x="11689" y="5325"/>
                </a:cubicBezTo>
                <a:cubicBezTo>
                  <a:pt x="11689" y="4191"/>
                  <a:pt x="10744" y="3246"/>
                  <a:pt x="9610" y="3246"/>
                </a:cubicBezTo>
                <a:lnTo>
                  <a:pt x="8664" y="3246"/>
                </a:lnTo>
                <a:cubicBezTo>
                  <a:pt x="8948" y="2332"/>
                  <a:pt x="9326" y="1608"/>
                  <a:pt x="9862" y="1167"/>
                </a:cubicBezTo>
                <a:lnTo>
                  <a:pt x="10334" y="883"/>
                </a:lnTo>
                <a:cubicBezTo>
                  <a:pt x="10523" y="820"/>
                  <a:pt x="10712" y="757"/>
                  <a:pt x="10870" y="757"/>
                </a:cubicBezTo>
                <a:close/>
                <a:moveTo>
                  <a:pt x="4222" y="8255"/>
                </a:moveTo>
                <a:lnTo>
                  <a:pt x="4222" y="11185"/>
                </a:lnTo>
                <a:cubicBezTo>
                  <a:pt x="4222" y="11406"/>
                  <a:pt x="4002" y="11595"/>
                  <a:pt x="3813" y="11595"/>
                </a:cubicBezTo>
                <a:cubicBezTo>
                  <a:pt x="3624" y="11595"/>
                  <a:pt x="3372" y="11406"/>
                  <a:pt x="3372" y="11185"/>
                </a:cubicBezTo>
                <a:lnTo>
                  <a:pt x="3372" y="8255"/>
                </a:lnTo>
                <a:close/>
                <a:moveTo>
                  <a:pt x="10870" y="1"/>
                </a:moveTo>
                <a:cubicBezTo>
                  <a:pt x="10303" y="1"/>
                  <a:pt x="9830" y="190"/>
                  <a:pt x="9389" y="536"/>
                </a:cubicBezTo>
                <a:lnTo>
                  <a:pt x="7467" y="1671"/>
                </a:lnTo>
                <a:cubicBezTo>
                  <a:pt x="6648" y="2206"/>
                  <a:pt x="5609" y="2458"/>
                  <a:pt x="4632" y="2458"/>
                </a:cubicBezTo>
                <a:lnTo>
                  <a:pt x="3088" y="2458"/>
                </a:lnTo>
                <a:cubicBezTo>
                  <a:pt x="1513" y="2458"/>
                  <a:pt x="158" y="3655"/>
                  <a:pt x="64" y="5231"/>
                </a:cubicBezTo>
                <a:cubicBezTo>
                  <a:pt x="1" y="6806"/>
                  <a:pt x="1135" y="8066"/>
                  <a:pt x="2553" y="8255"/>
                </a:cubicBezTo>
                <a:lnTo>
                  <a:pt x="2553" y="11185"/>
                </a:lnTo>
                <a:cubicBezTo>
                  <a:pt x="2553" y="11847"/>
                  <a:pt x="3088" y="12382"/>
                  <a:pt x="3813" y="12382"/>
                </a:cubicBezTo>
                <a:cubicBezTo>
                  <a:pt x="4474" y="12382"/>
                  <a:pt x="5073" y="11847"/>
                  <a:pt x="5073" y="11185"/>
                </a:cubicBezTo>
                <a:lnTo>
                  <a:pt x="5073" y="9925"/>
                </a:lnTo>
                <a:lnTo>
                  <a:pt x="5451" y="9925"/>
                </a:lnTo>
                <a:cubicBezTo>
                  <a:pt x="6144" y="9925"/>
                  <a:pt x="6711" y="9358"/>
                  <a:pt x="6711" y="8696"/>
                </a:cubicBezTo>
                <a:lnTo>
                  <a:pt x="6711" y="8665"/>
                </a:lnTo>
                <a:cubicBezTo>
                  <a:pt x="6995" y="8759"/>
                  <a:pt x="7278" y="8885"/>
                  <a:pt x="7562" y="9043"/>
                </a:cubicBezTo>
                <a:lnTo>
                  <a:pt x="9484" y="10177"/>
                </a:lnTo>
                <a:cubicBezTo>
                  <a:pt x="9925" y="10555"/>
                  <a:pt x="10397" y="10744"/>
                  <a:pt x="10933" y="10744"/>
                </a:cubicBezTo>
                <a:cubicBezTo>
                  <a:pt x="11878" y="10744"/>
                  <a:pt x="12697" y="10145"/>
                  <a:pt x="13327" y="9074"/>
                </a:cubicBezTo>
                <a:cubicBezTo>
                  <a:pt x="13926" y="8098"/>
                  <a:pt x="14241" y="6774"/>
                  <a:pt x="14241" y="5388"/>
                </a:cubicBezTo>
                <a:cubicBezTo>
                  <a:pt x="14178" y="2458"/>
                  <a:pt x="12792" y="1"/>
                  <a:pt x="10870" y="1"/>
                </a:cubicBezTo>
                <a:close/>
              </a:path>
            </a:pathLst>
          </a:custGeom>
          <a:solidFill>
            <a:srgbClr val="0019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542950" y="2077450"/>
            <a:ext cx="805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it works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/>
        </p:nvSpPr>
        <p:spPr>
          <a:xfrm>
            <a:off x="3816549" y="975375"/>
            <a:ext cx="17235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SENSE</a:t>
            </a:r>
            <a:endParaRPr sz="1200">
              <a:solidFill>
                <a:srgbClr val="25252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Perceive the world by acquiring and processing images, sound and speech.</a:t>
            </a:r>
            <a:endParaRPr sz="1000">
              <a:solidFill>
                <a:srgbClr val="252525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3836335" y="2234750"/>
            <a:ext cx="17235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COMPREHENDS</a:t>
            </a:r>
            <a:endParaRPr sz="1200">
              <a:solidFill>
                <a:srgbClr val="25252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Analyze and understand the information collected by adding meaning and insights.</a:t>
            </a:r>
            <a:endParaRPr sz="1000">
              <a:solidFill>
                <a:srgbClr val="252525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4294967295"/>
          </p:nvPr>
        </p:nvSpPr>
        <p:spPr>
          <a:xfrm>
            <a:off x="3816549" y="3418325"/>
            <a:ext cx="1723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ACT</a:t>
            </a:r>
            <a:endParaRPr sz="1200">
              <a:solidFill>
                <a:srgbClr val="25252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252525"/>
                </a:solidFill>
              </a:rPr>
              <a:t>Take action in the physical world based on comprehension and understanding.</a:t>
            </a:r>
            <a:endParaRPr sz="1000">
              <a:solidFill>
                <a:srgbClr val="252525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525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8" name="Google Shape;228;p30"/>
          <p:cNvGrpSpPr/>
          <p:nvPr/>
        </p:nvGrpSpPr>
        <p:grpSpPr>
          <a:xfrm>
            <a:off x="5599475" y="763625"/>
            <a:ext cx="3223525" cy="1128000"/>
            <a:chOff x="5599475" y="763625"/>
            <a:chExt cx="3223525" cy="1128000"/>
          </a:xfrm>
        </p:grpSpPr>
        <p:sp>
          <p:nvSpPr>
            <p:cNvPr id="229" name="Google Shape;229;p30"/>
            <p:cNvSpPr/>
            <p:nvPr/>
          </p:nvSpPr>
          <p:spPr>
            <a:xfrm>
              <a:off x="5599475" y="763625"/>
              <a:ext cx="2562900" cy="1128000"/>
            </a:xfrm>
            <a:prstGeom prst="leftArrow">
              <a:avLst>
                <a:gd name="adj1" fmla="val 50000"/>
                <a:gd name="adj2" fmla="val 62253"/>
              </a:avLst>
            </a:prstGeom>
            <a:solidFill>
              <a:srgbClr val="90C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7776300" y="804219"/>
              <a:ext cx="1046700" cy="1046700"/>
            </a:xfrm>
            <a:prstGeom prst="ellipse">
              <a:avLst/>
            </a:prstGeom>
            <a:solidFill>
              <a:srgbClr val="90C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7893354" y="921274"/>
              <a:ext cx="812700" cy="8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30"/>
          <p:cNvGrpSpPr/>
          <p:nvPr/>
        </p:nvGrpSpPr>
        <p:grpSpPr>
          <a:xfrm>
            <a:off x="5576500" y="2007750"/>
            <a:ext cx="3246500" cy="1128000"/>
            <a:chOff x="5576500" y="2007750"/>
            <a:chExt cx="3246500" cy="1128000"/>
          </a:xfrm>
        </p:grpSpPr>
        <p:sp>
          <p:nvSpPr>
            <p:cNvPr id="233" name="Google Shape;233;p30"/>
            <p:cNvSpPr/>
            <p:nvPr/>
          </p:nvSpPr>
          <p:spPr>
            <a:xfrm>
              <a:off x="5576500" y="2007750"/>
              <a:ext cx="2562900" cy="1128000"/>
            </a:xfrm>
            <a:prstGeom prst="leftArrow">
              <a:avLst>
                <a:gd name="adj1" fmla="val 50000"/>
                <a:gd name="adj2" fmla="val 62253"/>
              </a:avLst>
            </a:prstGeom>
            <a:solidFill>
              <a:srgbClr val="488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7776300" y="2048400"/>
              <a:ext cx="1046700" cy="1046700"/>
            </a:xfrm>
            <a:prstGeom prst="ellipse">
              <a:avLst/>
            </a:prstGeom>
            <a:solidFill>
              <a:srgbClr val="488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7893354" y="2165455"/>
              <a:ext cx="812700" cy="8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30"/>
          <p:cNvGrpSpPr/>
          <p:nvPr/>
        </p:nvGrpSpPr>
        <p:grpSpPr>
          <a:xfrm>
            <a:off x="5599475" y="3251875"/>
            <a:ext cx="3223525" cy="1128000"/>
            <a:chOff x="5599475" y="3251875"/>
            <a:chExt cx="3223525" cy="1128000"/>
          </a:xfrm>
        </p:grpSpPr>
        <p:sp>
          <p:nvSpPr>
            <p:cNvPr id="237" name="Google Shape;237;p30"/>
            <p:cNvSpPr/>
            <p:nvPr/>
          </p:nvSpPr>
          <p:spPr>
            <a:xfrm>
              <a:off x="5599475" y="3251875"/>
              <a:ext cx="2562900" cy="1128000"/>
            </a:xfrm>
            <a:prstGeom prst="leftArrow">
              <a:avLst>
                <a:gd name="adj1" fmla="val 50000"/>
                <a:gd name="adj2" fmla="val 62253"/>
              </a:avLst>
            </a:prstGeom>
            <a:solidFill>
              <a:srgbClr val="0019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7776300" y="3292581"/>
              <a:ext cx="1046700" cy="1046700"/>
            </a:xfrm>
            <a:prstGeom prst="ellipse">
              <a:avLst/>
            </a:prstGeom>
            <a:solidFill>
              <a:srgbClr val="004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7893354" y="3409636"/>
              <a:ext cx="812700" cy="8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410675" y="375400"/>
            <a:ext cx="3189300" cy="10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90CCFA"/>
                </a:solidFill>
              </a:rPr>
              <a:t>LEARN </a:t>
            </a:r>
            <a:r>
              <a:rPr lang="es">
                <a:solidFill>
                  <a:srgbClr val="252525"/>
                </a:solidFill>
              </a:rPr>
              <a:t>improve performance (quality, consistency, and accuracy)</a:t>
            </a:r>
            <a:endParaRPr>
              <a:solidFill>
                <a:srgbClr val="90CCF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7897250" y="2189450"/>
            <a:ext cx="8049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4888DE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02</a:t>
            </a:r>
            <a:endParaRPr sz="3600">
              <a:solidFill>
                <a:srgbClr val="4888DE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7897250" y="3458738"/>
            <a:ext cx="8049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0043C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03</a:t>
            </a:r>
            <a:endParaRPr sz="3600">
              <a:solidFill>
                <a:srgbClr val="0043C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7897250" y="965675"/>
            <a:ext cx="8049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90CCF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01</a:t>
            </a:r>
            <a:endParaRPr sz="3600">
              <a:solidFill>
                <a:srgbClr val="90CCF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/>
          <p:nvPr/>
        </p:nvSpPr>
        <p:spPr>
          <a:xfrm>
            <a:off x="500723" y="947400"/>
            <a:ext cx="891600" cy="856200"/>
          </a:xfrm>
          <a:prstGeom prst="ellipse">
            <a:avLst/>
          </a:prstGeom>
          <a:solidFill>
            <a:srgbClr val="E3E9ED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500723" y="2080462"/>
            <a:ext cx="891600" cy="856200"/>
          </a:xfrm>
          <a:prstGeom prst="ellipse">
            <a:avLst/>
          </a:prstGeom>
          <a:solidFill>
            <a:srgbClr val="E3E9ED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500723" y="3213512"/>
            <a:ext cx="891600" cy="856200"/>
          </a:xfrm>
          <a:prstGeom prst="ellipse">
            <a:avLst/>
          </a:prstGeom>
          <a:solidFill>
            <a:srgbClr val="E3E9ED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2663773" y="1929862"/>
            <a:ext cx="1118700" cy="1157400"/>
          </a:xfrm>
          <a:prstGeom prst="ellipse">
            <a:avLst/>
          </a:prstGeom>
          <a:solidFill>
            <a:srgbClr val="E3E9ED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4856023" y="1929862"/>
            <a:ext cx="1118700" cy="1157400"/>
          </a:xfrm>
          <a:prstGeom prst="ellipse">
            <a:avLst/>
          </a:prstGeom>
          <a:solidFill>
            <a:srgbClr val="E3E9ED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8FAFB"/>
              </a:solidFill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6373" y="226137"/>
            <a:ext cx="1333500" cy="1181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4" name="Google Shape;2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1248" y="1918012"/>
            <a:ext cx="1333500" cy="1181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5" name="Google Shape;25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8273" y="3772887"/>
            <a:ext cx="891599" cy="8916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6" name="Google Shape;256;p31"/>
          <p:cNvPicPr preferRelativeResize="0"/>
          <p:nvPr/>
        </p:nvPicPr>
        <p:blipFill>
          <a:blip r:embed="rId6">
            <a:alphaModFix amt="0"/>
          </a:blip>
          <a:stretch>
            <a:fillRect/>
          </a:stretch>
        </p:blipFill>
        <p:spPr>
          <a:xfrm>
            <a:off x="4954381" y="2078785"/>
            <a:ext cx="1001093" cy="89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1"/>
          <p:cNvCxnSpPr>
            <a:endCxn id="251" idx="2"/>
          </p:cNvCxnSpPr>
          <p:nvPr/>
        </p:nvCxnSpPr>
        <p:spPr>
          <a:xfrm>
            <a:off x="1392373" y="1375462"/>
            <a:ext cx="1271400" cy="1133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31"/>
          <p:cNvCxnSpPr>
            <a:stCxn id="249" idx="6"/>
            <a:endCxn id="251" idx="2"/>
          </p:cNvCxnSpPr>
          <p:nvPr/>
        </p:nvCxnSpPr>
        <p:spPr>
          <a:xfrm>
            <a:off x="1392323" y="2508562"/>
            <a:ext cx="1271400" cy="6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1"/>
          <p:cNvCxnSpPr>
            <a:stCxn id="250" idx="6"/>
            <a:endCxn id="251" idx="2"/>
          </p:cNvCxnSpPr>
          <p:nvPr/>
        </p:nvCxnSpPr>
        <p:spPr>
          <a:xfrm rot="10800000" flipH="1">
            <a:off x="1392323" y="2508512"/>
            <a:ext cx="1271400" cy="11331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1"/>
          <p:cNvCxnSpPr>
            <a:stCxn id="256" idx="3"/>
            <a:endCxn id="253" idx="1"/>
          </p:cNvCxnSpPr>
          <p:nvPr/>
        </p:nvCxnSpPr>
        <p:spPr>
          <a:xfrm rot="10800000" flipH="1">
            <a:off x="5955474" y="816685"/>
            <a:ext cx="910800" cy="17079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31"/>
          <p:cNvCxnSpPr>
            <a:stCxn id="256" idx="3"/>
            <a:endCxn id="255" idx="1"/>
          </p:cNvCxnSpPr>
          <p:nvPr/>
        </p:nvCxnSpPr>
        <p:spPr>
          <a:xfrm>
            <a:off x="5955474" y="2524585"/>
            <a:ext cx="1352700" cy="1694100"/>
          </a:xfrm>
          <a:prstGeom prst="bentConnector3">
            <a:avLst>
              <a:gd name="adj1" fmla="val 34333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31"/>
          <p:cNvCxnSpPr/>
          <p:nvPr/>
        </p:nvCxnSpPr>
        <p:spPr>
          <a:xfrm>
            <a:off x="6861212" y="816687"/>
            <a:ext cx="335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31"/>
          <p:cNvCxnSpPr/>
          <p:nvPr/>
        </p:nvCxnSpPr>
        <p:spPr>
          <a:xfrm rot="10800000" flipH="1">
            <a:off x="6407250" y="2524825"/>
            <a:ext cx="747600" cy="2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31"/>
          <p:cNvSpPr txBox="1"/>
          <p:nvPr/>
        </p:nvSpPr>
        <p:spPr>
          <a:xfrm>
            <a:off x="553698" y="246962"/>
            <a:ext cx="10011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SENSE</a:t>
            </a:r>
            <a:endParaRPr b="1">
              <a:solidFill>
                <a:srgbClr val="0101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2424823" y="3151825"/>
            <a:ext cx="15966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COMPREHEND</a:t>
            </a:r>
            <a:endParaRPr b="1">
              <a:solidFill>
                <a:srgbClr val="0101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6" name="Google Shape;266;p31"/>
          <p:cNvCxnSpPr>
            <a:stCxn id="251" idx="6"/>
            <a:endCxn id="252" idx="2"/>
          </p:cNvCxnSpPr>
          <p:nvPr/>
        </p:nvCxnSpPr>
        <p:spPr>
          <a:xfrm>
            <a:off x="3782473" y="2508562"/>
            <a:ext cx="10737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31"/>
          <p:cNvSpPr txBox="1"/>
          <p:nvPr/>
        </p:nvSpPr>
        <p:spPr>
          <a:xfrm>
            <a:off x="3114940" y="4198233"/>
            <a:ext cx="15966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LEARN</a:t>
            </a:r>
            <a:endParaRPr b="1">
              <a:solidFill>
                <a:srgbClr val="0101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553700" y="470850"/>
            <a:ext cx="24264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Receive events from your channels and transform the data into workable text</a:t>
            </a:r>
            <a:endParaRPr sz="10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2424823" y="3405025"/>
            <a:ext cx="22332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Understand the content. For example categorize email and extract features</a:t>
            </a:r>
            <a:endParaRPr sz="10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3114950" y="4424953"/>
            <a:ext cx="29160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Leverage Machine Learning to learn and improve the accuracy and correctness of the solution</a:t>
            </a:r>
            <a:endParaRPr sz="10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6216400" y="4268125"/>
            <a:ext cx="12714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Smart solution on-the-go for iOS and Android</a:t>
            </a:r>
            <a:endParaRPr sz="10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6816875" y="1190500"/>
            <a:ext cx="21477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Chatbot and virtual assistant on your favorite communication tools</a:t>
            </a:r>
            <a:endParaRPr sz="10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6912873" y="2898212"/>
            <a:ext cx="18744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A voice-enabled and cross-device intelligent assistant</a:t>
            </a:r>
            <a:endParaRPr sz="10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74" name="Google Shape;274;p31"/>
          <p:cNvGrpSpPr/>
          <p:nvPr/>
        </p:nvGrpSpPr>
        <p:grpSpPr>
          <a:xfrm>
            <a:off x="2486637" y="4281900"/>
            <a:ext cx="628301" cy="588505"/>
            <a:chOff x="4721450" y="1509475"/>
            <a:chExt cx="79350" cy="74325"/>
          </a:xfrm>
        </p:grpSpPr>
        <p:sp>
          <p:nvSpPr>
            <p:cNvPr id="275" name="Google Shape;275;p31"/>
            <p:cNvSpPr/>
            <p:nvPr/>
          </p:nvSpPr>
          <p:spPr>
            <a:xfrm>
              <a:off x="4729025" y="1509475"/>
              <a:ext cx="27050" cy="26725"/>
            </a:xfrm>
            <a:custGeom>
              <a:avLst/>
              <a:gdLst/>
              <a:ahLst/>
              <a:cxnLst/>
              <a:rect l="l" t="t" r="r" b="b"/>
              <a:pathLst>
                <a:path w="1082" h="1069" extrusionOk="0">
                  <a:moveTo>
                    <a:pt x="440" y="1"/>
                  </a:moveTo>
                  <a:lnTo>
                    <a:pt x="570" y="224"/>
                  </a:lnTo>
                  <a:cubicBezTo>
                    <a:pt x="296" y="405"/>
                    <a:pt x="94" y="672"/>
                    <a:pt x="0" y="989"/>
                  </a:cubicBezTo>
                  <a:lnTo>
                    <a:pt x="188" y="809"/>
                  </a:lnTo>
                  <a:lnTo>
                    <a:pt x="462" y="1068"/>
                  </a:lnTo>
                  <a:cubicBezTo>
                    <a:pt x="527" y="888"/>
                    <a:pt x="649" y="737"/>
                    <a:pt x="808" y="628"/>
                  </a:cubicBezTo>
                  <a:lnTo>
                    <a:pt x="923" y="823"/>
                  </a:lnTo>
                  <a:lnTo>
                    <a:pt x="1082" y="188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721450" y="1533275"/>
              <a:ext cx="32300" cy="42600"/>
            </a:xfrm>
            <a:custGeom>
              <a:avLst/>
              <a:gdLst/>
              <a:ahLst/>
              <a:cxnLst/>
              <a:rect l="l" t="t" r="r" b="b"/>
              <a:pathLst>
                <a:path w="1292" h="1704" extrusionOk="0">
                  <a:moveTo>
                    <a:pt x="491" y="1"/>
                  </a:moveTo>
                  <a:lnTo>
                    <a:pt x="0" y="455"/>
                  </a:lnTo>
                  <a:lnTo>
                    <a:pt x="238" y="455"/>
                  </a:lnTo>
                  <a:cubicBezTo>
                    <a:pt x="253" y="1025"/>
                    <a:pt x="635" y="1530"/>
                    <a:pt x="1183" y="1703"/>
                  </a:cubicBezTo>
                  <a:lnTo>
                    <a:pt x="1024" y="1530"/>
                  </a:lnTo>
                  <a:lnTo>
                    <a:pt x="1291" y="1256"/>
                  </a:lnTo>
                  <a:cubicBezTo>
                    <a:pt x="952" y="1133"/>
                    <a:pt x="721" y="816"/>
                    <a:pt x="707" y="455"/>
                  </a:cubicBezTo>
                  <a:lnTo>
                    <a:pt x="945" y="455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4750650" y="1551675"/>
              <a:ext cx="42950" cy="32125"/>
            </a:xfrm>
            <a:custGeom>
              <a:avLst/>
              <a:gdLst/>
              <a:ahLst/>
              <a:cxnLst/>
              <a:rect l="l" t="t" r="r" b="b"/>
              <a:pathLst>
                <a:path w="1718" h="1285" extrusionOk="0">
                  <a:moveTo>
                    <a:pt x="1256" y="1"/>
                  </a:moveTo>
                  <a:cubicBezTo>
                    <a:pt x="1126" y="332"/>
                    <a:pt x="808" y="556"/>
                    <a:pt x="448" y="570"/>
                  </a:cubicBezTo>
                  <a:lnTo>
                    <a:pt x="448" y="340"/>
                  </a:lnTo>
                  <a:lnTo>
                    <a:pt x="1" y="794"/>
                  </a:lnTo>
                  <a:lnTo>
                    <a:pt x="448" y="1284"/>
                  </a:lnTo>
                  <a:lnTo>
                    <a:pt x="448" y="1032"/>
                  </a:lnTo>
                  <a:cubicBezTo>
                    <a:pt x="1039" y="1025"/>
                    <a:pt x="1551" y="635"/>
                    <a:pt x="1717" y="73"/>
                  </a:cubicBezTo>
                  <a:lnTo>
                    <a:pt x="1717" y="73"/>
                  </a:lnTo>
                  <a:lnTo>
                    <a:pt x="1515" y="260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761300" y="1510025"/>
              <a:ext cx="39500" cy="44375"/>
            </a:xfrm>
            <a:custGeom>
              <a:avLst/>
              <a:gdLst/>
              <a:ahLst/>
              <a:cxnLst/>
              <a:rect l="l" t="t" r="r" b="b"/>
              <a:pathLst>
                <a:path w="1580" h="1775" extrusionOk="0"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0" y="462"/>
                  </a:lnTo>
                  <a:cubicBezTo>
                    <a:pt x="476" y="462"/>
                    <a:pt x="873" y="844"/>
                    <a:pt x="880" y="1328"/>
                  </a:cubicBezTo>
                  <a:lnTo>
                    <a:pt x="635" y="1328"/>
                  </a:lnTo>
                  <a:lnTo>
                    <a:pt x="1089" y="1775"/>
                  </a:lnTo>
                  <a:lnTo>
                    <a:pt x="1580" y="1328"/>
                  </a:lnTo>
                  <a:lnTo>
                    <a:pt x="1349" y="1328"/>
                  </a:lnTo>
                  <a:cubicBezTo>
                    <a:pt x="1335" y="589"/>
                    <a:pt x="743" y="0"/>
                    <a:pt x="13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31"/>
          <p:cNvGrpSpPr/>
          <p:nvPr/>
        </p:nvGrpSpPr>
        <p:grpSpPr>
          <a:xfrm>
            <a:off x="2963823" y="2143635"/>
            <a:ext cx="585638" cy="668758"/>
            <a:chOff x="-48233050" y="3569725"/>
            <a:chExt cx="252050" cy="299475"/>
          </a:xfrm>
        </p:grpSpPr>
        <p:sp>
          <p:nvSpPr>
            <p:cNvPr id="280" name="Google Shape;280;p31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0043C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0043C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0043C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1"/>
          <p:cNvGrpSpPr/>
          <p:nvPr/>
        </p:nvGrpSpPr>
        <p:grpSpPr>
          <a:xfrm>
            <a:off x="5070408" y="2118904"/>
            <a:ext cx="677811" cy="718221"/>
            <a:chOff x="-63252250" y="1930850"/>
            <a:chExt cx="319000" cy="319025"/>
          </a:xfrm>
        </p:grpSpPr>
        <p:sp>
          <p:nvSpPr>
            <p:cNvPr id="284" name="Google Shape;284;p31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rgbClr val="0043C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rgbClr val="0043C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31"/>
          <p:cNvSpPr/>
          <p:nvPr/>
        </p:nvSpPr>
        <p:spPr>
          <a:xfrm>
            <a:off x="700288" y="1198651"/>
            <a:ext cx="492463" cy="353710"/>
          </a:xfrm>
          <a:custGeom>
            <a:avLst/>
            <a:gdLst/>
            <a:ahLst/>
            <a:cxnLst/>
            <a:rect l="l" t="t" r="r" b="b"/>
            <a:pathLst>
              <a:path w="11658" h="8192" extrusionOk="0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rgbClr val="0019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4198936" y="458225"/>
            <a:ext cx="6843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ACT</a:t>
            </a:r>
            <a:endParaRPr b="1">
              <a:solidFill>
                <a:srgbClr val="0101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4183040" y="714175"/>
            <a:ext cx="24264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Based of the compression of the calendar events or  emails content,</a:t>
            </a:r>
            <a:endParaRPr sz="10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Defined required follow up action:</a:t>
            </a:r>
            <a:endParaRPr sz="10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Spectral"/>
              <a:buChar char="●"/>
            </a:pPr>
            <a:r>
              <a:rPr lang="es" sz="10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Reactive interactions</a:t>
            </a:r>
            <a:endParaRPr sz="10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Spectral"/>
              <a:buChar char="●"/>
            </a:pPr>
            <a:r>
              <a:rPr lang="es" sz="10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System advisor</a:t>
            </a:r>
            <a:endParaRPr sz="10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Spectral"/>
              <a:buChar char="●"/>
            </a:pPr>
            <a:r>
              <a:rPr lang="es" sz="10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Continuous workflow</a:t>
            </a:r>
            <a:endParaRPr sz="10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89" name="Google Shape;289;p31"/>
          <p:cNvGrpSpPr/>
          <p:nvPr/>
        </p:nvGrpSpPr>
        <p:grpSpPr>
          <a:xfrm>
            <a:off x="714394" y="3401565"/>
            <a:ext cx="438989" cy="427952"/>
            <a:chOff x="-38172725" y="3588000"/>
            <a:chExt cx="318200" cy="316650"/>
          </a:xfrm>
        </p:grpSpPr>
        <p:sp>
          <p:nvSpPr>
            <p:cNvPr id="290" name="Google Shape;290;p31"/>
            <p:cNvSpPr/>
            <p:nvPr/>
          </p:nvSpPr>
          <p:spPr>
            <a:xfrm>
              <a:off x="-38171150" y="3760050"/>
              <a:ext cx="98475" cy="91050"/>
            </a:xfrm>
            <a:custGeom>
              <a:avLst/>
              <a:gdLst/>
              <a:ahLst/>
              <a:cxnLst/>
              <a:rect l="l" t="t" r="r" b="b"/>
              <a:pathLst>
                <a:path w="3939" h="3642" extrusionOk="0">
                  <a:moveTo>
                    <a:pt x="739" y="1"/>
                  </a:moveTo>
                  <a:cubicBezTo>
                    <a:pt x="480" y="1"/>
                    <a:pt x="232" y="12"/>
                    <a:pt x="0" y="18"/>
                  </a:cubicBezTo>
                  <a:cubicBezTo>
                    <a:pt x="95" y="1341"/>
                    <a:pt x="630" y="2602"/>
                    <a:pt x="1512" y="3641"/>
                  </a:cubicBezTo>
                  <a:lnTo>
                    <a:pt x="3938" y="1247"/>
                  </a:lnTo>
                  <a:cubicBezTo>
                    <a:pt x="2844" y="153"/>
                    <a:pt x="1711" y="1"/>
                    <a:pt x="739" y="1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-38172725" y="3641575"/>
              <a:ext cx="144150" cy="133900"/>
            </a:xfrm>
            <a:custGeom>
              <a:avLst/>
              <a:gdLst/>
              <a:ahLst/>
              <a:cxnLst/>
              <a:rect l="l" t="t" r="r" b="b"/>
              <a:pathLst>
                <a:path w="5766" h="5356" extrusionOk="0">
                  <a:moveTo>
                    <a:pt x="1575" y="0"/>
                  </a:moveTo>
                  <a:cubicBezTo>
                    <a:pt x="599" y="1103"/>
                    <a:pt x="95" y="2520"/>
                    <a:pt x="0" y="3907"/>
                  </a:cubicBezTo>
                  <a:cubicBezTo>
                    <a:pt x="213" y="3901"/>
                    <a:pt x="452" y="3891"/>
                    <a:pt x="712" y="3891"/>
                  </a:cubicBezTo>
                  <a:cubicBezTo>
                    <a:pt x="1801" y="3891"/>
                    <a:pt x="3246" y="4059"/>
                    <a:pt x="4568" y="5356"/>
                  </a:cubicBezTo>
                  <a:lnTo>
                    <a:pt x="5766" y="419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-38117600" y="3806975"/>
              <a:ext cx="77200" cy="94525"/>
            </a:xfrm>
            <a:custGeom>
              <a:avLst/>
              <a:gdLst/>
              <a:ahLst/>
              <a:cxnLst/>
              <a:rect l="l" t="t" r="r" b="b"/>
              <a:pathLst>
                <a:path w="3088" h="3781" extrusionOk="0">
                  <a:moveTo>
                    <a:pt x="2332" y="0"/>
                  </a:moveTo>
                  <a:lnTo>
                    <a:pt x="0" y="2331"/>
                  </a:lnTo>
                  <a:cubicBezTo>
                    <a:pt x="883" y="3088"/>
                    <a:pt x="1891" y="3592"/>
                    <a:pt x="2962" y="3781"/>
                  </a:cubicBezTo>
                  <a:cubicBezTo>
                    <a:pt x="3088" y="2363"/>
                    <a:pt x="3088" y="1197"/>
                    <a:pt x="2332" y="0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-37997875" y="3716375"/>
              <a:ext cx="143350" cy="135500"/>
            </a:xfrm>
            <a:custGeom>
              <a:avLst/>
              <a:gdLst/>
              <a:ahLst/>
              <a:cxnLst/>
              <a:rect l="l" t="t" r="r" b="b"/>
              <a:pathLst>
                <a:path w="5734" h="5420" extrusionOk="0">
                  <a:moveTo>
                    <a:pt x="1197" y="1"/>
                  </a:moveTo>
                  <a:lnTo>
                    <a:pt x="0" y="1230"/>
                  </a:lnTo>
                  <a:lnTo>
                    <a:pt x="4159" y="5420"/>
                  </a:lnTo>
                  <a:cubicBezTo>
                    <a:pt x="5199" y="4191"/>
                    <a:pt x="5703" y="2773"/>
                    <a:pt x="5734" y="1324"/>
                  </a:cubicBezTo>
                  <a:cubicBezTo>
                    <a:pt x="5557" y="1324"/>
                    <a:pt x="5356" y="1329"/>
                    <a:pt x="5135" y="1329"/>
                  </a:cubicBezTo>
                  <a:cubicBezTo>
                    <a:pt x="4098" y="1329"/>
                    <a:pt x="2626" y="1222"/>
                    <a:pt x="1197" y="1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-38044350" y="3761275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1261" y="1"/>
                  </a:moveTo>
                  <a:lnTo>
                    <a:pt x="0" y="1261"/>
                  </a:lnTo>
                  <a:cubicBezTo>
                    <a:pt x="1009" y="2679"/>
                    <a:pt x="1009" y="4002"/>
                    <a:pt x="851" y="5735"/>
                  </a:cubicBezTo>
                  <a:lnTo>
                    <a:pt x="1261" y="5735"/>
                  </a:lnTo>
                  <a:cubicBezTo>
                    <a:pt x="2773" y="5735"/>
                    <a:pt x="4254" y="5231"/>
                    <a:pt x="5419" y="4159"/>
                  </a:cubicBezTo>
                  <a:lnTo>
                    <a:pt x="1261" y="1"/>
                  </a:ln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-37997875" y="3588800"/>
              <a:ext cx="89025" cy="97675"/>
            </a:xfrm>
            <a:custGeom>
              <a:avLst/>
              <a:gdLst/>
              <a:ahLst/>
              <a:cxnLst/>
              <a:rect l="l" t="t" r="r" b="b"/>
              <a:pathLst>
                <a:path w="3561" h="3907" extrusionOk="0">
                  <a:moveTo>
                    <a:pt x="158" y="0"/>
                  </a:moveTo>
                  <a:lnTo>
                    <a:pt x="158" y="0"/>
                  </a:lnTo>
                  <a:cubicBezTo>
                    <a:pt x="126" y="977"/>
                    <a:pt x="0" y="2395"/>
                    <a:pt x="1260" y="3907"/>
                  </a:cubicBezTo>
                  <a:lnTo>
                    <a:pt x="3560" y="1544"/>
                  </a:lnTo>
                  <a:cubicBezTo>
                    <a:pt x="2584" y="662"/>
                    <a:pt x="1355" y="158"/>
                    <a:pt x="158" y="0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-38117600" y="3588000"/>
              <a:ext cx="135500" cy="143375"/>
            </a:xfrm>
            <a:custGeom>
              <a:avLst/>
              <a:gdLst/>
              <a:ahLst/>
              <a:cxnLst/>
              <a:rect l="l" t="t" r="r" b="b"/>
              <a:pathLst>
                <a:path w="5420" h="5735" extrusionOk="0">
                  <a:moveTo>
                    <a:pt x="4096" y="1"/>
                  </a:moveTo>
                  <a:lnTo>
                    <a:pt x="4096" y="1"/>
                  </a:lnTo>
                  <a:cubicBezTo>
                    <a:pt x="2647" y="32"/>
                    <a:pt x="1198" y="536"/>
                    <a:pt x="0" y="1576"/>
                  </a:cubicBezTo>
                  <a:lnTo>
                    <a:pt x="4191" y="5735"/>
                  </a:lnTo>
                  <a:lnTo>
                    <a:pt x="5419" y="4506"/>
                  </a:lnTo>
                  <a:cubicBezTo>
                    <a:pt x="3939" y="2805"/>
                    <a:pt x="4065" y="1135"/>
                    <a:pt x="4096" y="1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-37953000" y="3641575"/>
              <a:ext cx="97700" cy="86350"/>
            </a:xfrm>
            <a:custGeom>
              <a:avLst/>
              <a:gdLst/>
              <a:ahLst/>
              <a:cxnLst/>
              <a:rect l="l" t="t" r="r" b="b"/>
              <a:pathLst>
                <a:path w="3908" h="3454" extrusionOk="0">
                  <a:moveTo>
                    <a:pt x="2364" y="0"/>
                  </a:moveTo>
                  <a:lnTo>
                    <a:pt x="1" y="2363"/>
                  </a:lnTo>
                  <a:cubicBezTo>
                    <a:pt x="1171" y="3313"/>
                    <a:pt x="2246" y="3453"/>
                    <a:pt x="3155" y="3453"/>
                  </a:cubicBezTo>
                  <a:cubicBezTo>
                    <a:pt x="3421" y="3453"/>
                    <a:pt x="3672" y="3441"/>
                    <a:pt x="3908" y="3434"/>
                  </a:cubicBezTo>
                  <a:cubicBezTo>
                    <a:pt x="3750" y="2205"/>
                    <a:pt x="3246" y="1008"/>
                    <a:pt x="2364" y="0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1"/>
          <p:cNvGrpSpPr/>
          <p:nvPr/>
        </p:nvGrpSpPr>
        <p:grpSpPr>
          <a:xfrm>
            <a:off x="701347" y="2269536"/>
            <a:ext cx="490347" cy="478026"/>
            <a:chOff x="3963575" y="2317575"/>
            <a:chExt cx="296175" cy="296175"/>
          </a:xfrm>
        </p:grpSpPr>
        <p:sp>
          <p:nvSpPr>
            <p:cNvPr id="299" name="Google Shape;299;p31"/>
            <p:cNvSpPr/>
            <p:nvPr/>
          </p:nvSpPr>
          <p:spPr>
            <a:xfrm>
              <a:off x="3963575" y="23175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4190400" y="2526300"/>
              <a:ext cx="34700" cy="35450"/>
            </a:xfrm>
            <a:custGeom>
              <a:avLst/>
              <a:gdLst/>
              <a:ahLst/>
              <a:cxnLst/>
              <a:rect l="l" t="t" r="r" b="b"/>
              <a:pathLst>
                <a:path w="1388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9982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4050225" y="24215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10220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415575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998225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4050225" y="24569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410220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415575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998225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4050225" y="24916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4102200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998225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4050225" y="25263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4102200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00197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/>
          <p:nvPr/>
        </p:nvSpPr>
        <p:spPr>
          <a:xfrm rot="5400000" flipH="1">
            <a:off x="964134" y="2565541"/>
            <a:ext cx="1322100" cy="1563900"/>
          </a:xfrm>
          <a:prstGeom prst="bentUpArrow">
            <a:avLst>
              <a:gd name="adj1" fmla="val 34385"/>
              <a:gd name="adj2" fmla="val 33122"/>
              <a:gd name="adj3" fmla="val 24793"/>
            </a:avLst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2"/>
          <p:cNvSpPr/>
          <p:nvPr/>
        </p:nvSpPr>
        <p:spPr>
          <a:xfrm rot="5400000" flipH="1">
            <a:off x="2824845" y="1904491"/>
            <a:ext cx="1322100" cy="1563900"/>
          </a:xfrm>
          <a:prstGeom prst="bentUpArrow">
            <a:avLst>
              <a:gd name="adj1" fmla="val 34385"/>
              <a:gd name="adj2" fmla="val 33122"/>
              <a:gd name="adj3" fmla="val 24793"/>
            </a:avLst>
          </a:prstGeom>
          <a:solidFill>
            <a:srgbClr val="4888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 rot="5400000" flipH="1">
            <a:off x="4700682" y="1243441"/>
            <a:ext cx="1322100" cy="1563900"/>
          </a:xfrm>
          <a:prstGeom prst="bentUpArrow">
            <a:avLst>
              <a:gd name="adj1" fmla="val 34385"/>
              <a:gd name="adj2" fmla="val 33122"/>
              <a:gd name="adj3" fmla="val 24793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 rot="5400000" flipH="1">
            <a:off x="6566413" y="582391"/>
            <a:ext cx="1322100" cy="1563900"/>
          </a:xfrm>
          <a:prstGeom prst="bentUpArrow">
            <a:avLst>
              <a:gd name="adj1" fmla="val 34385"/>
              <a:gd name="adj2" fmla="val 33122"/>
              <a:gd name="adj3" fmla="val 24793"/>
            </a:avLst>
          </a:prstGeom>
          <a:solidFill>
            <a:srgbClr val="2525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 txBox="1">
            <a:spLocks noGrp="1"/>
          </p:cNvSpPr>
          <p:nvPr>
            <p:ph type="body" idx="4294967295"/>
          </p:nvPr>
        </p:nvSpPr>
        <p:spPr>
          <a:xfrm>
            <a:off x="5200384" y="2402350"/>
            <a:ext cx="1861500" cy="15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NLP - Dialogflow</a:t>
            </a:r>
            <a:r>
              <a:rPr lang="es">
                <a:solidFill>
                  <a:srgbClr val="25252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/>
            </a:r>
            <a:br>
              <a:rPr lang="es">
                <a:solidFill>
                  <a:srgbClr val="252525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s" sz="1000">
                <a:solidFill>
                  <a:srgbClr val="252525"/>
                </a:solidFill>
              </a:rPr>
              <a:t>Use machine learning to understand what the features  are saying or meaning. And sentiment classification to identify critical information that allows to know the customer satisfaction</a:t>
            </a:r>
            <a:endParaRPr sz="1000">
              <a:solidFill>
                <a:srgbClr val="252525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324" name="Google Shape;324;p32"/>
          <p:cNvSpPr txBox="1">
            <a:spLocks noGrp="1"/>
          </p:cNvSpPr>
          <p:nvPr>
            <p:ph type="body" idx="4294967295"/>
          </p:nvPr>
        </p:nvSpPr>
        <p:spPr>
          <a:xfrm>
            <a:off x="6901224" y="1744750"/>
            <a:ext cx="18615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ACT </a:t>
            </a:r>
            <a:r>
              <a:rPr lang="es" sz="1000">
                <a:solidFill>
                  <a:srgbClr val="252525"/>
                </a:solidFill>
              </a:rPr>
              <a:t>Using AMQP protocol (IoT architecture) to send events and take actions based on the NPL perception or compression.</a:t>
            </a:r>
            <a:endParaRPr sz="1000">
              <a:solidFill>
                <a:srgbClr val="434343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325" name="Google Shape;325;p32"/>
          <p:cNvSpPr txBox="1">
            <a:spLocks noGrp="1"/>
          </p:cNvSpPr>
          <p:nvPr>
            <p:ph type="body" idx="4294967295"/>
          </p:nvPr>
        </p:nvSpPr>
        <p:spPr>
          <a:xfrm>
            <a:off x="1299874" y="3737425"/>
            <a:ext cx="19497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Loading in the data</a:t>
            </a:r>
            <a:endParaRPr>
              <a:solidFill>
                <a:srgbClr val="25252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252525"/>
                </a:solidFill>
              </a:rPr>
              <a:t>Extract data from the mail inbox to a CSV file  and export into readable DataFrame</a:t>
            </a:r>
            <a:endParaRPr sz="1000">
              <a:solidFill>
                <a:srgbClr val="252525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52525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326" name="Google Shape;326;p32"/>
          <p:cNvSpPr txBox="1">
            <a:spLocks noGrp="1"/>
          </p:cNvSpPr>
          <p:nvPr>
            <p:ph type="body" idx="4294967295"/>
          </p:nvPr>
        </p:nvSpPr>
        <p:spPr>
          <a:xfrm>
            <a:off x="3168276" y="3072925"/>
            <a:ext cx="21657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Analyzing text with </a:t>
            </a:r>
            <a:endParaRPr>
              <a:solidFill>
                <a:srgbClr val="25252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5252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TF-IDF</a:t>
            </a:r>
            <a:r>
              <a:rPr lang="es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s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000">
                <a:solidFill>
                  <a:srgbClr val="252525"/>
                </a:solidFill>
              </a:rPr>
              <a:t>Term frequency–inverse document frequency is a numerical statistic that is intended to reflect how important a word is to a document in a collection or corpus. Necessary to get the top terms (features) of the email</a:t>
            </a:r>
            <a:endParaRPr>
              <a:solidFill>
                <a:srgbClr val="25252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52525"/>
              </a:solidFill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327" name="Google Shape;327;p32"/>
          <p:cNvSpPr txBox="1">
            <a:spLocks noGrp="1"/>
          </p:cNvSpPr>
          <p:nvPr>
            <p:ph type="body" idx="4294967295"/>
          </p:nvPr>
        </p:nvSpPr>
        <p:spPr>
          <a:xfrm>
            <a:off x="881724" y="2347341"/>
            <a:ext cx="16209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D9D9D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1</a:t>
            </a:r>
            <a:endParaRPr sz="1700">
              <a:solidFill>
                <a:srgbClr val="D9D9D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8" name="Google Shape;328;p32"/>
          <p:cNvSpPr txBox="1">
            <a:spLocks noGrp="1"/>
          </p:cNvSpPr>
          <p:nvPr>
            <p:ph type="body" idx="4294967295"/>
          </p:nvPr>
        </p:nvSpPr>
        <p:spPr>
          <a:xfrm>
            <a:off x="2703949" y="1687591"/>
            <a:ext cx="16209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D9D9D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2</a:t>
            </a:r>
            <a:endParaRPr sz="1700">
              <a:solidFill>
                <a:srgbClr val="D9D9D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4294967295"/>
          </p:nvPr>
        </p:nvSpPr>
        <p:spPr>
          <a:xfrm>
            <a:off x="4551274" y="1026541"/>
            <a:ext cx="16209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D9D9D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3</a:t>
            </a:r>
            <a:endParaRPr sz="1700">
              <a:solidFill>
                <a:srgbClr val="D9D9D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0" name="Google Shape;330;p32"/>
          <p:cNvSpPr txBox="1">
            <a:spLocks noGrp="1"/>
          </p:cNvSpPr>
          <p:nvPr>
            <p:ph type="body" idx="4294967295"/>
          </p:nvPr>
        </p:nvSpPr>
        <p:spPr>
          <a:xfrm>
            <a:off x="6445524" y="385491"/>
            <a:ext cx="1620900" cy="3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D9D9D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4</a:t>
            </a:r>
            <a:endParaRPr sz="1700">
              <a:solidFill>
                <a:srgbClr val="D9D9D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/>
          </p:nvPr>
        </p:nvSpPr>
        <p:spPr>
          <a:xfrm>
            <a:off x="410675" y="149050"/>
            <a:ext cx="3724200" cy="10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4 steps of the first </a:t>
            </a:r>
            <a:r>
              <a:rPr lang="es">
                <a:solidFill>
                  <a:srgbClr val="90CCFA"/>
                </a:solidFill>
              </a:rPr>
              <a:t>POC</a:t>
            </a:r>
            <a:endParaRPr>
              <a:solidFill>
                <a:srgbClr val="90CCF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3"/>
          <p:cNvPicPr preferRelativeResize="0"/>
          <p:nvPr/>
        </p:nvPicPr>
        <p:blipFill rotWithShape="1">
          <a:blip r:embed="rId3">
            <a:alphaModFix/>
          </a:blip>
          <a:srcRect l="12766" t="15681" r="3516" b="17473"/>
          <a:stretch/>
        </p:blipFill>
        <p:spPr>
          <a:xfrm>
            <a:off x="1167450" y="534324"/>
            <a:ext cx="7655547" cy="40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3"/>
          <p:cNvSpPr txBox="1"/>
          <p:nvPr/>
        </p:nvSpPr>
        <p:spPr>
          <a:xfrm rot="-5400000">
            <a:off x="-1841525" y="1971151"/>
            <a:ext cx="52566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a.valverde-ext@lefebvre.es </a:t>
            </a:r>
            <a:r>
              <a:rPr lang="es" sz="1100">
                <a:solidFill>
                  <a:srgbClr val="252525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| </a:t>
            </a:r>
            <a:r>
              <a:rPr lang="es" sz="11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+34  608  837 254  </a:t>
            </a:r>
            <a:r>
              <a:rPr lang="es" sz="1100">
                <a:solidFill>
                  <a:srgbClr val="252525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| </a:t>
            </a:r>
            <a:r>
              <a:rPr lang="es" sz="1100"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lefebvre.es</a:t>
            </a:r>
            <a:endParaRPr sz="1100">
              <a:solidFill>
                <a:srgbClr val="252525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  <p:sp>
        <p:nvSpPr>
          <p:cNvPr id="338" name="Google Shape;338;p3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19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ctrTitle"/>
          </p:nvPr>
        </p:nvSpPr>
        <p:spPr>
          <a:xfrm>
            <a:off x="1504500" y="1859401"/>
            <a:ext cx="6135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400">
                <a:solidFill>
                  <a:srgbClr val="252525"/>
                </a:solidFill>
              </a:rPr>
              <a:t>Thanks</a:t>
            </a:r>
            <a:r>
              <a:rPr lang="es" sz="6400">
                <a:solidFill>
                  <a:srgbClr val="001978"/>
                </a:solidFill>
              </a:rPr>
              <a:t>!</a:t>
            </a:r>
            <a:endParaRPr sz="6400">
              <a:solidFill>
                <a:srgbClr val="00197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978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513" y="2213250"/>
            <a:ext cx="2512975" cy="7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/>
        </p:nvSpPr>
        <p:spPr>
          <a:xfrm>
            <a:off x="6543375" y="4750500"/>
            <a:ext cx="26931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highlight>
                  <a:srgbClr val="001978"/>
                </a:highlight>
                <a:latin typeface="Lato"/>
                <a:ea typeface="Lato"/>
                <a:cs typeface="Lato"/>
                <a:sym typeface="Lato"/>
              </a:rPr>
              <a:t>©2020 Lefebvre. All rights reserved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Presentación en pantalla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26" baseType="lpstr">
      <vt:lpstr>Proxima Nova Extrabold</vt:lpstr>
      <vt:lpstr>Quicksand Light</vt:lpstr>
      <vt:lpstr>Montserrat Light</vt:lpstr>
      <vt:lpstr>Lato</vt:lpstr>
      <vt:lpstr>Montserrat</vt:lpstr>
      <vt:lpstr>Proxima Nova Semibold</vt:lpstr>
      <vt:lpstr>Arial</vt:lpstr>
      <vt:lpstr>Spectral</vt:lpstr>
      <vt:lpstr>Spectral Light</vt:lpstr>
      <vt:lpstr>Montserrat SemiBold</vt:lpstr>
      <vt:lpstr>Arvo</vt:lpstr>
      <vt:lpstr>Spectral ExtraBold</vt:lpstr>
      <vt:lpstr>Josefin Slab</vt:lpstr>
      <vt:lpstr>Proxima Nova</vt:lpstr>
      <vt:lpstr>Montserrat ExtraBold</vt:lpstr>
      <vt:lpstr>Elegant Blue</vt:lpstr>
      <vt:lpstr>SlidesGo Final Pages</vt:lpstr>
      <vt:lpstr>Help your customers become more successful at work!</vt:lpstr>
      <vt:lpstr>Use case</vt:lpstr>
      <vt:lpstr>Presentación de PowerPoint</vt:lpstr>
      <vt:lpstr>How it works</vt:lpstr>
      <vt:lpstr>LEARN improve performance (quality, consistency, and accuracy)</vt:lpstr>
      <vt:lpstr>Presentación de PowerPoint</vt:lpstr>
      <vt:lpstr>The 4 steps of the first POC</vt:lpstr>
      <vt:lpstr>Thanks!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your customers become more successful at work!</dc:title>
  <cp:lastModifiedBy>Cuenta Microsoft</cp:lastModifiedBy>
  <cp:revision>1</cp:revision>
  <dcterms:modified xsi:type="dcterms:W3CDTF">2020-09-04T11:03:08Z</dcterms:modified>
</cp:coreProperties>
</file>