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4876800" cy="7620000"/>
  <p:notesSz cx="6858000" cy="9144000"/>
  <p:embeddedFontLst>
    <p:embeddedFont>
      <p:font typeface="Futura Light" charset="1" panose="020B0402020204020303"/>
      <p:regular r:id="rId19"/>
    </p:embeddedFont>
    <p:embeddedFont>
      <p:font typeface="Futura" charset="1" panose="020B0502020204020303"/>
      <p:regular r:id="rId20"/>
    </p:embeddedFont>
    <p:embeddedFont>
      <p:font typeface="Garamond" charset="1" panose="02020404030301010803"/>
      <p:regular r:id="rId21"/>
    </p:embeddedFont>
    <p:embeddedFont>
      <p:font typeface="Garamond Bold" charset="1" panose="02020804030307010803"/>
      <p:regular r:id="rId22"/>
    </p:embeddedFont>
    <p:embeddedFont>
      <p:font typeface="Arimo" charset="1" panose="020B0604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4876800" cy="7620000"/>
          </a:xfrm>
          <a:custGeom>
            <a:avLst/>
            <a:gdLst/>
            <a:ahLst/>
            <a:cxnLst/>
            <a:rect r="r" b="b" t="t" l="l"/>
            <a:pathLst>
              <a:path h="7620000" w="4876800">
                <a:moveTo>
                  <a:pt x="0" y="0"/>
                </a:moveTo>
                <a:lnTo>
                  <a:pt x="4876800" y="0"/>
                </a:lnTo>
                <a:lnTo>
                  <a:pt x="4876800" y="7620000"/>
                </a:lnTo>
                <a:lnTo>
                  <a:pt x="0" y="762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477" t="0" r="-14349" b="-3899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7680" y="487680"/>
            <a:ext cx="3901440" cy="6644640"/>
            <a:chOff x="0" y="0"/>
            <a:chExt cx="2167467" cy="3691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67467" cy="3691467"/>
            </a:xfrm>
            <a:custGeom>
              <a:avLst/>
              <a:gdLst/>
              <a:ahLst/>
              <a:cxnLst/>
              <a:rect r="r" b="b" t="t" l="l"/>
              <a:pathLst>
                <a:path h="3691467" w="2167467">
                  <a:moveTo>
                    <a:pt x="0" y="0"/>
                  </a:moveTo>
                  <a:lnTo>
                    <a:pt x="2167467" y="0"/>
                  </a:lnTo>
                  <a:lnTo>
                    <a:pt x="2167467" y="3691467"/>
                  </a:lnTo>
                  <a:lnTo>
                    <a:pt x="0" y="3691467"/>
                  </a:lnTo>
                  <a:close/>
                </a:path>
              </a:pathLst>
            </a:custGeom>
            <a:solidFill>
              <a:srgbClr val="9C583C">
                <a:alpha val="4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167467" cy="3720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87680" y="5293298"/>
            <a:ext cx="3901440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47">
                <a:solidFill>
                  <a:srgbClr val="FFFFFF"/>
                </a:solidFill>
                <a:latin typeface="Futura Light"/>
                <a:ea typeface="Futura Light"/>
                <a:cs typeface="Futura Light"/>
                <a:sym typeface="Futura Light"/>
              </a:rPr>
              <a:t>7 Passos para a Pele e Maquiagem Perfeitas com Dicas de Rotina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8835" y="3592512"/>
            <a:ext cx="2217159" cy="103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5"/>
              </a:lnSpc>
            </a:pPr>
            <a:r>
              <a:rPr lang="en-US" sz="2500" spc="-12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Guia Definitivo da Lumina Cosmetic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7680" y="611452"/>
            <a:ext cx="3901440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5"/>
              </a:lnSpc>
            </a:pPr>
            <a:r>
              <a:rPr lang="en-US" sz="2500" spc="-12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Você sempre linda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4876800" cy="7620000"/>
          </a:xfrm>
          <a:custGeom>
            <a:avLst/>
            <a:gdLst/>
            <a:ahLst/>
            <a:cxnLst/>
            <a:rect r="r" b="b" t="t" l="l"/>
            <a:pathLst>
              <a:path h="7620000" w="4876800">
                <a:moveTo>
                  <a:pt x="0" y="0"/>
                </a:moveTo>
                <a:lnTo>
                  <a:pt x="4876800" y="0"/>
                </a:lnTo>
                <a:lnTo>
                  <a:pt x="4876800" y="7620000"/>
                </a:lnTo>
                <a:lnTo>
                  <a:pt x="0" y="762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954" t="0" r="-1995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7680" y="5928989"/>
            <a:ext cx="3901440" cy="1336807"/>
            <a:chOff x="0" y="0"/>
            <a:chExt cx="2167467" cy="7426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67467" cy="742671"/>
            </a:xfrm>
            <a:custGeom>
              <a:avLst/>
              <a:gdLst/>
              <a:ahLst/>
              <a:cxnLst/>
              <a:rect r="r" b="b" t="t" l="l"/>
              <a:pathLst>
                <a:path h="742671" w="2167467">
                  <a:moveTo>
                    <a:pt x="0" y="0"/>
                  </a:moveTo>
                  <a:lnTo>
                    <a:pt x="2167467" y="0"/>
                  </a:lnTo>
                  <a:lnTo>
                    <a:pt x="2167467" y="742671"/>
                  </a:lnTo>
                  <a:lnTo>
                    <a:pt x="0" y="742671"/>
                  </a:lnTo>
                  <a:close/>
                </a:path>
              </a:pathLst>
            </a:custGeom>
            <a:solidFill>
              <a:srgbClr val="9C583C">
                <a:alpha val="4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167467" cy="7712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87680" y="5938961"/>
            <a:ext cx="3901440" cy="1307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6"/>
              </a:lnSpc>
            </a:pPr>
            <a:r>
              <a:rPr lang="en-US" sz="3200" spc="-16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Capítulo 5: O Grand Finale Lumina (AquaGlow Lipstick)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7680" y="316230"/>
            <a:ext cx="3901440" cy="2184806"/>
          </a:xfrm>
          <a:custGeom>
            <a:avLst/>
            <a:gdLst/>
            <a:ahLst/>
            <a:cxnLst/>
            <a:rect r="r" b="b" t="t" l="l"/>
            <a:pathLst>
              <a:path h="2184806" w="3901440">
                <a:moveTo>
                  <a:pt x="0" y="0"/>
                </a:moveTo>
                <a:lnTo>
                  <a:pt x="3901440" y="0"/>
                </a:lnTo>
                <a:lnTo>
                  <a:pt x="3901440" y="2184806"/>
                </a:lnTo>
                <a:lnTo>
                  <a:pt x="0" y="21848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089" y="751438"/>
            <a:ext cx="1824990" cy="2278153"/>
            <a:chOff x="0" y="0"/>
            <a:chExt cx="1013883" cy="12656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13883" cy="1265640"/>
            </a:xfrm>
            <a:custGeom>
              <a:avLst/>
              <a:gdLst/>
              <a:ahLst/>
              <a:cxnLst/>
              <a:rect r="r" b="b" t="t" l="l"/>
              <a:pathLst>
                <a:path h="1265640" w="1013883">
                  <a:moveTo>
                    <a:pt x="0" y="0"/>
                  </a:moveTo>
                  <a:lnTo>
                    <a:pt x="1013883" y="0"/>
                  </a:lnTo>
                  <a:lnTo>
                    <a:pt x="1013883" y="1265640"/>
                  </a:lnTo>
                  <a:lnTo>
                    <a:pt x="0" y="1265640"/>
                  </a:lnTo>
                  <a:close/>
                </a:path>
              </a:pathLst>
            </a:custGeom>
            <a:solidFill>
              <a:srgbClr val="9C583C">
                <a:alpha val="4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013883" cy="12942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87680" y="5214651"/>
            <a:ext cx="1708119" cy="1708119"/>
          </a:xfrm>
          <a:custGeom>
            <a:avLst/>
            <a:gdLst/>
            <a:ahLst/>
            <a:cxnLst/>
            <a:rect r="r" b="b" t="t" l="l"/>
            <a:pathLst>
              <a:path h="1708119" w="1708119">
                <a:moveTo>
                  <a:pt x="0" y="0"/>
                </a:moveTo>
                <a:lnTo>
                  <a:pt x="1708119" y="0"/>
                </a:lnTo>
                <a:lnTo>
                  <a:pt x="1708119" y="1708119"/>
                </a:lnTo>
                <a:lnTo>
                  <a:pt x="0" y="17081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8946" y="860354"/>
            <a:ext cx="1581458" cy="2031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6"/>
              </a:lnSpc>
            </a:pPr>
            <a:r>
              <a:rPr lang="en-US" sz="1899" spc="-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O AquaGlow Lipstick é a tecnologia que transforma sua rotina de hidratação em um ato de beleza.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1060" y="3254578"/>
            <a:ext cx="1937231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75" indent="-151138" lvl="1">
              <a:lnSpc>
                <a:spcPts val="1680"/>
              </a:lnSpc>
              <a:buFont typeface="Arial"/>
              <a:buChar char="•"/>
            </a:pPr>
            <a:r>
              <a:rPr lang="en-US" b="true" sz="1400">
                <a:solidFill>
                  <a:srgbClr val="FF3131"/>
                </a:solidFill>
                <a:latin typeface="Garamond Bold"/>
                <a:ea typeface="Garamond Bold"/>
                <a:cs typeface="Garamond Bold"/>
                <a:sym typeface="Garamond Bold"/>
              </a:rPr>
              <a:t>O Te</a:t>
            </a:r>
            <a:r>
              <a:rPr lang="en-US" b="true" sz="1400">
                <a:solidFill>
                  <a:srgbClr val="FF3131"/>
                </a:solidFill>
                <a:latin typeface="Garamond Bold"/>
                <a:ea typeface="Garamond Bold"/>
                <a:cs typeface="Garamond Bold"/>
                <a:sym typeface="Garamond Bold"/>
              </a:rPr>
              <a:t>rmômetro de Beleza: </a:t>
            </a:r>
            <a:r>
              <a:rPr lang="en-US" sz="1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 AquaGlow não é só um batom; é um sensor de saúde. Sua tecnologia cruelty-free reage à umidade sutil dos lábios (que reflete sua hidratação interna).</a:t>
            </a:r>
          </a:p>
          <a:p>
            <a:pPr algn="l">
              <a:lnSpc>
                <a:spcPts val="1680"/>
              </a:lnSpc>
            </a:pPr>
          </a:p>
          <a:p>
            <a:pPr algn="l">
              <a:lnSpc>
                <a:spcPts val="168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406890" y="2981966"/>
            <a:ext cx="1937231" cy="377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75" indent="-151138" lvl="1">
              <a:lnSpc>
                <a:spcPts val="1680"/>
              </a:lnSpc>
              <a:buFont typeface="Arial"/>
              <a:buChar char="•"/>
            </a:pPr>
            <a:r>
              <a:rPr lang="en-US" b="true" sz="1400">
                <a:solidFill>
                  <a:srgbClr val="FF3131"/>
                </a:solidFill>
                <a:latin typeface="Garamond Bold"/>
                <a:ea typeface="Garamond Bold"/>
                <a:cs typeface="Garamond Bold"/>
                <a:sym typeface="Garamond Bold"/>
              </a:rPr>
              <a:t>Manuseio Simples:</a:t>
            </a:r>
            <a:r>
              <a:rPr lang="en-US" b="true" sz="1400">
                <a:solidFill>
                  <a:srgbClr val="000000"/>
                </a:solidFill>
                <a:latin typeface="Garamond Bold"/>
                <a:ea typeface="Garamond Bold"/>
                <a:cs typeface="Garamond Bold"/>
                <a:sym typeface="Garamond Bold"/>
              </a:rPr>
              <a:t> </a:t>
            </a:r>
            <a:r>
              <a:rPr lang="en-US" sz="1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Basta aplicar o batom normalmente. Quando a cor base (que é de alta durabilidade) começar a mudar para um tom mais cintilante e suave, é a hora exata de pegar seu copo d'água.</a:t>
            </a:r>
          </a:p>
          <a:p>
            <a:pPr algn="l">
              <a:lnSpc>
                <a:spcPts val="1680"/>
              </a:lnSpc>
            </a:pPr>
          </a:p>
          <a:p>
            <a:pPr algn="l" marL="302275" indent="-151138" lvl="1">
              <a:lnSpc>
                <a:spcPts val="1680"/>
              </a:lnSpc>
              <a:buFont typeface="Arial"/>
              <a:buChar char="•"/>
            </a:pPr>
            <a:r>
              <a:rPr lang="en-US" b="true" sz="1400">
                <a:solidFill>
                  <a:srgbClr val="FF3131"/>
                </a:solidFill>
                <a:latin typeface="Garamond Bold"/>
                <a:ea typeface="Garamond Bold"/>
                <a:cs typeface="Garamond Bold"/>
                <a:sym typeface="Garamond Bold"/>
              </a:rPr>
              <a:t>O Efei</a:t>
            </a:r>
            <a:r>
              <a:rPr lang="en-US" b="true" sz="1400">
                <a:solidFill>
                  <a:srgbClr val="FF3131"/>
                </a:solidFill>
                <a:latin typeface="Garamond Bold"/>
                <a:ea typeface="Garamond Bold"/>
                <a:cs typeface="Garamond Bold"/>
                <a:sym typeface="Garamond Bold"/>
              </a:rPr>
              <a:t>to: </a:t>
            </a:r>
            <a:r>
              <a:rPr lang="en-US" sz="1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Ao beber água, o AquaGlow intensifica o brilho cintilante, servindo como um lindo lembrete visual para continuar o hábito.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7680" y="6922770"/>
            <a:ext cx="3901440" cy="20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4876800" cy="7620000"/>
          </a:xfrm>
          <a:custGeom>
            <a:avLst/>
            <a:gdLst/>
            <a:ahLst/>
            <a:cxnLst/>
            <a:rect r="r" b="b" t="t" l="l"/>
            <a:pathLst>
              <a:path h="7620000" w="4876800">
                <a:moveTo>
                  <a:pt x="0" y="0"/>
                </a:moveTo>
                <a:lnTo>
                  <a:pt x="4876800" y="0"/>
                </a:lnTo>
                <a:lnTo>
                  <a:pt x="4876800" y="7620000"/>
                </a:lnTo>
                <a:lnTo>
                  <a:pt x="0" y="762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99" t="0" r="-209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7680" y="5928989"/>
            <a:ext cx="3901440" cy="1336807"/>
            <a:chOff x="0" y="0"/>
            <a:chExt cx="2167467" cy="7426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67467" cy="742671"/>
            </a:xfrm>
            <a:custGeom>
              <a:avLst/>
              <a:gdLst/>
              <a:ahLst/>
              <a:cxnLst/>
              <a:rect r="r" b="b" t="t" l="l"/>
              <a:pathLst>
                <a:path h="742671" w="2167467">
                  <a:moveTo>
                    <a:pt x="0" y="0"/>
                  </a:moveTo>
                  <a:lnTo>
                    <a:pt x="2167467" y="0"/>
                  </a:lnTo>
                  <a:lnTo>
                    <a:pt x="2167467" y="742671"/>
                  </a:lnTo>
                  <a:lnTo>
                    <a:pt x="0" y="742671"/>
                  </a:lnTo>
                  <a:close/>
                </a:path>
              </a:pathLst>
            </a:custGeom>
            <a:solidFill>
              <a:srgbClr val="9C583C">
                <a:alpha val="4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167467" cy="7712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87680" y="5938961"/>
            <a:ext cx="3901440" cy="1307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6"/>
              </a:lnSpc>
            </a:pPr>
            <a:r>
              <a:rPr lang="en-US" sz="3200" spc="-16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Capítulo 6: Rotinas Vencedoras (O Retoque Invisível)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07841" y="3473729"/>
            <a:ext cx="1929731" cy="3445949"/>
          </a:xfrm>
          <a:custGeom>
            <a:avLst/>
            <a:gdLst/>
            <a:ahLst/>
            <a:cxnLst/>
            <a:rect r="r" b="b" t="t" l="l"/>
            <a:pathLst>
              <a:path h="3445949" w="1929731">
                <a:moveTo>
                  <a:pt x="0" y="0"/>
                </a:moveTo>
                <a:lnTo>
                  <a:pt x="1929731" y="0"/>
                </a:lnTo>
                <a:lnTo>
                  <a:pt x="1929731" y="3445949"/>
                </a:lnTo>
                <a:lnTo>
                  <a:pt x="0" y="3445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6514" y="282808"/>
            <a:ext cx="1824990" cy="2059078"/>
            <a:chOff x="0" y="0"/>
            <a:chExt cx="1013883" cy="11439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13883" cy="1143932"/>
            </a:xfrm>
            <a:custGeom>
              <a:avLst/>
              <a:gdLst/>
              <a:ahLst/>
              <a:cxnLst/>
              <a:rect r="r" b="b" t="t" l="l"/>
              <a:pathLst>
                <a:path h="1143932" w="1013883">
                  <a:moveTo>
                    <a:pt x="0" y="0"/>
                  </a:moveTo>
                  <a:lnTo>
                    <a:pt x="1013883" y="0"/>
                  </a:lnTo>
                  <a:lnTo>
                    <a:pt x="1013883" y="1143932"/>
                  </a:lnTo>
                  <a:lnTo>
                    <a:pt x="0" y="1143932"/>
                  </a:lnTo>
                  <a:close/>
                </a:path>
              </a:pathLst>
            </a:custGeom>
            <a:solidFill>
              <a:srgbClr val="9C583C">
                <a:alpha val="4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013883" cy="11725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23371" y="391724"/>
            <a:ext cx="1581458" cy="1784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6"/>
              </a:lnSpc>
            </a:pPr>
            <a:r>
              <a:rPr lang="en-US" sz="1899" spc="-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Mantenha sua maquiagem impecável o dia todo com dicas de manuseio rápido.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6514" y="2683154"/>
            <a:ext cx="1937231" cy="377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75" indent="-151138" lvl="1">
              <a:lnSpc>
                <a:spcPts val="1680"/>
              </a:lnSpc>
              <a:buFont typeface="Arial"/>
              <a:buChar char="•"/>
            </a:pPr>
            <a:r>
              <a:rPr lang="en-US" b="true" sz="1400">
                <a:solidFill>
                  <a:srgbClr val="FF3131"/>
                </a:solidFill>
                <a:latin typeface="Garamond Bold"/>
                <a:ea typeface="Garamond Bold"/>
                <a:cs typeface="Garamond Bold"/>
                <a:sym typeface="Garamond Bold"/>
              </a:rPr>
              <a:t>O R</a:t>
            </a:r>
            <a:r>
              <a:rPr lang="en-US" b="true" sz="1400">
                <a:solidFill>
                  <a:srgbClr val="FF3131"/>
                </a:solidFill>
                <a:latin typeface="Garamond Bold"/>
                <a:ea typeface="Garamond Bold"/>
                <a:cs typeface="Garamond Bold"/>
                <a:sym typeface="Garamond Bold"/>
              </a:rPr>
              <a:t>etoque de Olhos: </a:t>
            </a:r>
            <a:r>
              <a:rPr lang="en-US" sz="1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Esqueça o pó. Se a maquiagem dos olhos vincar, use o calor do seu dedo anelar limpo para dar leves batidinhas e espalhar o produto novamente.</a:t>
            </a:r>
          </a:p>
          <a:p>
            <a:pPr algn="l">
              <a:lnSpc>
                <a:spcPts val="1680"/>
              </a:lnSpc>
            </a:pPr>
          </a:p>
          <a:p>
            <a:pPr algn="l" marL="302275" indent="-151138" lvl="1">
              <a:lnSpc>
                <a:spcPts val="1680"/>
              </a:lnSpc>
              <a:buFont typeface="Arial"/>
              <a:buChar char="•"/>
            </a:pPr>
            <a:r>
              <a:rPr lang="en-US" b="true" sz="1400">
                <a:solidFill>
                  <a:srgbClr val="FF3131"/>
                </a:solidFill>
                <a:latin typeface="Garamond Bold"/>
                <a:ea typeface="Garamond Bold"/>
                <a:cs typeface="Garamond Bold"/>
                <a:sym typeface="Garamond Bold"/>
              </a:rPr>
              <a:t>O Retoque Invisível: </a:t>
            </a:r>
            <a:r>
              <a:rPr lang="en-US" sz="1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Em vez de adicionar pó compacto (que pode pesar), borrife a bruma hidratante sobre o rosto e use a esponja úmida para dar leves batidinhas nas áreas de maior brilho (zona T).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34771" y="1168679"/>
            <a:ext cx="1868649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75" indent="-151138" lvl="1">
              <a:lnSpc>
                <a:spcPts val="1680"/>
              </a:lnSpc>
              <a:buFont typeface="Arial"/>
              <a:buChar char="•"/>
            </a:pPr>
            <a:r>
              <a:rPr lang="en-US" b="true" sz="1400">
                <a:solidFill>
                  <a:srgbClr val="FF3131"/>
                </a:solidFill>
                <a:latin typeface="Garamond Bold"/>
                <a:ea typeface="Garamond Bold"/>
                <a:cs typeface="Garamond Bold"/>
                <a:sym typeface="Garamond Bold"/>
              </a:rPr>
              <a:t>Manuseio de Pincéis: </a:t>
            </a:r>
            <a:r>
              <a:rPr lang="en-US" sz="1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 cada duas semanas, lave seus pincéis. Pincéis sujos são a causa número um de maquiagem que não assenta bem.</a:t>
            </a:r>
          </a:p>
          <a:p>
            <a:pPr algn="l">
              <a:lnSpc>
                <a:spcPts val="168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487680" y="6922770"/>
            <a:ext cx="3901440" cy="20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487680"/>
            <a:ext cx="3901440" cy="535189"/>
            <a:chOff x="0" y="0"/>
            <a:chExt cx="2167467" cy="2973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67467" cy="297327"/>
            </a:xfrm>
            <a:custGeom>
              <a:avLst/>
              <a:gdLst/>
              <a:ahLst/>
              <a:cxnLst/>
              <a:rect r="r" b="b" t="t" l="l"/>
              <a:pathLst>
                <a:path h="297327" w="2167467">
                  <a:moveTo>
                    <a:pt x="0" y="0"/>
                  </a:moveTo>
                  <a:lnTo>
                    <a:pt x="2167467" y="0"/>
                  </a:lnTo>
                  <a:lnTo>
                    <a:pt x="2167467" y="297327"/>
                  </a:lnTo>
                  <a:lnTo>
                    <a:pt x="0" y="297327"/>
                  </a:lnTo>
                  <a:close/>
                </a:path>
              </a:pathLst>
            </a:custGeom>
            <a:solidFill>
              <a:srgbClr val="9C583C">
                <a:alpha val="4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167467" cy="325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428875" y="4182706"/>
            <a:ext cx="2438400" cy="2438400"/>
          </a:xfrm>
          <a:custGeom>
            <a:avLst/>
            <a:gdLst/>
            <a:ahLst/>
            <a:cxnLst/>
            <a:rect r="r" b="b" t="t" l="l"/>
            <a:pathLst>
              <a:path h="2438400" w="2438400">
                <a:moveTo>
                  <a:pt x="0" y="0"/>
                </a:moveTo>
                <a:lnTo>
                  <a:pt x="2438400" y="0"/>
                </a:lnTo>
                <a:lnTo>
                  <a:pt x="2438400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87680" y="1164849"/>
            <a:ext cx="1844775" cy="317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98"/>
              </a:lnSpc>
            </a:pPr>
            <a:r>
              <a:rPr lang="en-US" sz="1415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Seja bem-vinda ao Guia Definitivo da Lumina. Nossa filosofia é clara: a beleza mais sofisticada é aquela que nasce do autocuidado. Você não precisa de uma rotina complexa, mas sim de hábitos inteligentes. A partir de agora, vamos descomplicar sua rotina e transformar o manuseio dos seus produtos em um ritual de glamour consciente.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7680" y="6922770"/>
            <a:ext cx="3901440" cy="20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7680" y="4523422"/>
            <a:ext cx="1824990" cy="251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 b="true">
                <a:solidFill>
                  <a:srgbClr val="FF3131"/>
                </a:solidFill>
                <a:latin typeface="Garamond Bold"/>
                <a:ea typeface="Garamond Bold"/>
                <a:cs typeface="Garamond Bold"/>
                <a:sym typeface="Garamond Bold"/>
              </a:rPr>
              <a:t>Capítulo 1:</a:t>
            </a:r>
            <a:r>
              <a:rPr lang="en-US" sz="1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O Preparo da Tela (Sua Rotina de 5 Minutos)</a:t>
            </a:r>
          </a:p>
          <a:p>
            <a:pPr algn="l">
              <a:lnSpc>
                <a:spcPts val="1680"/>
              </a:lnSpc>
            </a:pPr>
          </a:p>
          <a:p>
            <a:pPr algn="l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 segredo da durabilidade da maquiagem está no que acontece antes dela.</a:t>
            </a:r>
          </a:p>
          <a:p>
            <a:pPr algn="l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Ação na Rotina</a:t>
            </a:r>
          </a:p>
          <a:p>
            <a:pPr algn="l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Dica de Manuseio (Para Iniciantes e Experientes)</a:t>
            </a:r>
          </a:p>
          <a:p>
            <a:pPr algn="l">
              <a:lnSpc>
                <a:spcPts val="1680"/>
              </a:lnSpc>
            </a:pPr>
          </a:p>
          <a:p>
            <a:pPr algn="l">
              <a:lnSpc>
                <a:spcPts val="168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487680" y="506418"/>
            <a:ext cx="3901440" cy="488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6"/>
              </a:lnSpc>
            </a:pPr>
            <a:r>
              <a:rPr lang="en-US" sz="3200" spc="-16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 Introdução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6530" y="1359537"/>
            <a:ext cx="1931565" cy="188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 b="true">
                <a:solidFill>
                  <a:srgbClr val="FF3131"/>
                </a:solidFill>
                <a:latin typeface="Garamond Bold"/>
                <a:ea typeface="Garamond Bold"/>
                <a:cs typeface="Garamond Bold"/>
                <a:sym typeface="Garamond Bold"/>
              </a:rPr>
              <a:t>Passo 1:</a:t>
            </a:r>
            <a:r>
              <a:rPr lang="en-US" sz="1400">
                <a:solidFill>
                  <a:srgbClr val="FF313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1400" b="true">
                <a:solidFill>
                  <a:srgbClr val="FF3131"/>
                </a:solidFill>
                <a:latin typeface="Garamond Bold"/>
                <a:ea typeface="Garamond Bold"/>
                <a:cs typeface="Garamond Bold"/>
                <a:sym typeface="Garamond Bold"/>
              </a:rPr>
              <a:t>Despertar Suave </a:t>
            </a:r>
            <a:r>
              <a:rPr lang="en-US" sz="1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Lave o rosto apenas com água fria ou morna (nunca quente!) e use um cleanser suave (cruelty-free). Manuseio: Use apenas a ponta dos dedos e faça movimentos circulares ascendentes.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487680"/>
            <a:ext cx="3901440" cy="535189"/>
            <a:chOff x="0" y="0"/>
            <a:chExt cx="2167467" cy="2973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67467" cy="297327"/>
            </a:xfrm>
            <a:custGeom>
              <a:avLst/>
              <a:gdLst/>
              <a:ahLst/>
              <a:cxnLst/>
              <a:rect r="r" b="b" t="t" l="l"/>
              <a:pathLst>
                <a:path h="297327" w="2167467">
                  <a:moveTo>
                    <a:pt x="0" y="0"/>
                  </a:moveTo>
                  <a:lnTo>
                    <a:pt x="2167467" y="0"/>
                  </a:lnTo>
                  <a:lnTo>
                    <a:pt x="2167467" y="297327"/>
                  </a:lnTo>
                  <a:lnTo>
                    <a:pt x="0" y="297327"/>
                  </a:lnTo>
                  <a:close/>
                </a:path>
              </a:pathLst>
            </a:custGeom>
            <a:solidFill>
              <a:srgbClr val="9C583C">
                <a:alpha val="4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167467" cy="325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31565" y="3850899"/>
            <a:ext cx="3013669" cy="3013669"/>
          </a:xfrm>
          <a:custGeom>
            <a:avLst/>
            <a:gdLst/>
            <a:ahLst/>
            <a:cxnLst/>
            <a:rect r="r" b="b" t="t" l="l"/>
            <a:pathLst>
              <a:path h="3013669" w="3013669">
                <a:moveTo>
                  <a:pt x="0" y="0"/>
                </a:moveTo>
                <a:lnTo>
                  <a:pt x="3013670" y="0"/>
                </a:lnTo>
                <a:lnTo>
                  <a:pt x="3013670" y="3013669"/>
                </a:lnTo>
                <a:lnTo>
                  <a:pt x="0" y="30136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87680" y="1164849"/>
            <a:ext cx="1950720" cy="2724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98"/>
              </a:lnSpc>
            </a:pPr>
            <a:r>
              <a:rPr lang="en-US" sz="1415" b="true">
                <a:solidFill>
                  <a:srgbClr val="FF3131"/>
                </a:solidFill>
                <a:latin typeface="Garamond Bold"/>
                <a:ea typeface="Garamond Bold"/>
                <a:cs typeface="Garamond Bold"/>
                <a:sym typeface="Garamond Bold"/>
              </a:rPr>
              <a:t>Passo 2: Hidratação Estratégica</a:t>
            </a:r>
          </a:p>
          <a:p>
            <a:pPr algn="l">
              <a:lnSpc>
                <a:spcPts val="1698"/>
              </a:lnSpc>
            </a:pPr>
            <a:r>
              <a:rPr lang="en-US" sz="1415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 hidratante é seu primer invisível. Aplique-o na pele ainda levemente úmida para selar a hidratação. Manuseio: Use o calor das palmas das mãos para "pressionar" o hidratante na pele, em vez de esfregá-lo.</a:t>
            </a:r>
          </a:p>
          <a:p>
            <a:pPr algn="l">
              <a:lnSpc>
                <a:spcPts val="1698"/>
              </a:lnSpc>
            </a:pPr>
          </a:p>
          <a:p>
            <a:pPr algn="l">
              <a:lnSpc>
                <a:spcPts val="169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87680" y="6922770"/>
            <a:ext cx="3901440" cy="20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7680" y="506418"/>
            <a:ext cx="3901440" cy="488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6"/>
              </a:lnSpc>
            </a:pPr>
            <a:r>
              <a:rPr lang="en-US" sz="3200" spc="-16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 Introdução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16530" y="1164849"/>
            <a:ext cx="1931565" cy="251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 b="true">
                <a:solidFill>
                  <a:srgbClr val="FF3131"/>
                </a:solidFill>
                <a:latin typeface="Garamond Bold"/>
                <a:ea typeface="Garamond Bold"/>
                <a:cs typeface="Garamond Bold"/>
                <a:sym typeface="Garamond Bold"/>
              </a:rPr>
              <a:t>Passo 3: A Proteção Suprema</a:t>
            </a:r>
          </a:p>
          <a:p>
            <a:pPr algn="l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 FPS não é negociável. Use um fator 30 ou mais, mesmo em dias nublados. Manuseio: Deixe o hidratante absorver por 60 segundos antes de aplicar o protetor, evitando que os produtos se misturem e percam a eficácia.</a:t>
            </a:r>
          </a:p>
          <a:p>
            <a:pPr algn="l">
              <a:lnSpc>
                <a:spcPts val="168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4876800" cy="7620000"/>
          </a:xfrm>
          <a:custGeom>
            <a:avLst/>
            <a:gdLst/>
            <a:ahLst/>
            <a:cxnLst/>
            <a:rect r="r" b="b" t="t" l="l"/>
            <a:pathLst>
              <a:path h="7620000" w="4876800">
                <a:moveTo>
                  <a:pt x="0" y="0"/>
                </a:moveTo>
                <a:lnTo>
                  <a:pt x="4876800" y="0"/>
                </a:lnTo>
                <a:lnTo>
                  <a:pt x="4876800" y="7620000"/>
                </a:lnTo>
                <a:lnTo>
                  <a:pt x="0" y="762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954" t="0" r="-1995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7680" y="6197734"/>
            <a:ext cx="3901440" cy="934847"/>
            <a:chOff x="0" y="0"/>
            <a:chExt cx="2167467" cy="5193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67467" cy="519359"/>
            </a:xfrm>
            <a:custGeom>
              <a:avLst/>
              <a:gdLst/>
              <a:ahLst/>
              <a:cxnLst/>
              <a:rect r="r" b="b" t="t" l="l"/>
              <a:pathLst>
                <a:path h="519359" w="2167467">
                  <a:moveTo>
                    <a:pt x="0" y="0"/>
                  </a:moveTo>
                  <a:lnTo>
                    <a:pt x="2167467" y="0"/>
                  </a:lnTo>
                  <a:lnTo>
                    <a:pt x="2167467" y="519359"/>
                  </a:lnTo>
                  <a:lnTo>
                    <a:pt x="0" y="519359"/>
                  </a:lnTo>
                  <a:close/>
                </a:path>
              </a:pathLst>
            </a:custGeom>
            <a:solidFill>
              <a:srgbClr val="9C583C">
                <a:alpha val="4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167467" cy="5765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>
                      <a:alpha val="49804"/>
                    </a:srgbClr>
                  </a:solidFill>
                  <a:latin typeface="Arimo"/>
                  <a:ea typeface="Arimo"/>
                  <a:cs typeface="Arimo"/>
                  <a:sym typeface="Arimo"/>
                </a:rPr>
                <a:t>Capítulo 2: Domine a Base (Durabilidade e Acabamento)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312670" cy="2649359"/>
          </a:xfrm>
          <a:custGeom>
            <a:avLst/>
            <a:gdLst/>
            <a:ahLst/>
            <a:cxnLst/>
            <a:rect r="r" b="b" t="t" l="l"/>
            <a:pathLst>
              <a:path h="2649359" w="2312670">
                <a:moveTo>
                  <a:pt x="0" y="0"/>
                </a:moveTo>
                <a:lnTo>
                  <a:pt x="2312670" y="0"/>
                </a:lnTo>
                <a:lnTo>
                  <a:pt x="2312670" y="2649359"/>
                </a:lnTo>
                <a:lnTo>
                  <a:pt x="0" y="26493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7680" y="2673987"/>
            <a:ext cx="1824990" cy="440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Sua base deve parecer uma segunda pele, não uma máscara. A chave é construir camadas, não aplicar de uma vez só.</a:t>
            </a:r>
          </a:p>
          <a:p>
            <a:pPr algn="l">
              <a:lnSpc>
                <a:spcPts val="1680"/>
              </a:lnSpc>
            </a:pPr>
          </a:p>
          <a:p>
            <a:pPr algn="l" marL="302275" indent="-151138" lvl="1">
              <a:lnSpc>
                <a:spcPts val="1680"/>
              </a:lnSpc>
              <a:buFont typeface="Arial"/>
              <a:buChar char="•"/>
            </a:pPr>
            <a:r>
              <a:rPr lang="en-US" b="true" sz="1400">
                <a:solidFill>
                  <a:srgbClr val="FF3131"/>
                </a:solidFill>
                <a:latin typeface="Garamond Bold"/>
                <a:ea typeface="Garamond Bold"/>
                <a:cs typeface="Garamond Bold"/>
                <a:sym typeface="Garamond Bold"/>
              </a:rPr>
              <a:t>A Regra da Gota de Ouro:</a:t>
            </a:r>
            <a:r>
              <a:rPr lang="en-US" sz="1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Para um acabamento viçoso (que resiste ao craquelamento), misture uma única gota do seu sérum favorito ou óleo facial leve na palma da mão, junto à quantidade de base que você for usar. O manuseio aqui é a mistura.</a:t>
            </a:r>
          </a:p>
          <a:p>
            <a:pPr algn="l">
              <a:lnSpc>
                <a:spcPts val="168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87680" y="6922770"/>
            <a:ext cx="3901440" cy="20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64130" y="487680"/>
            <a:ext cx="1824990" cy="440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75" indent="-151138" lvl="1">
              <a:lnSpc>
                <a:spcPts val="1680"/>
              </a:lnSpc>
              <a:buFont typeface="Arial"/>
              <a:buChar char="•"/>
            </a:pPr>
            <a:r>
              <a:rPr lang="en-US" b="true" sz="1400">
                <a:solidFill>
                  <a:srgbClr val="FF3131"/>
                </a:solidFill>
                <a:latin typeface="Garamond Bold"/>
                <a:ea typeface="Garamond Bold"/>
                <a:cs typeface="Garamond Bold"/>
                <a:sym typeface="Garamond Bold"/>
              </a:rPr>
              <a:t>Manuseio da Aplicação: </a:t>
            </a:r>
            <a:r>
              <a:rPr lang="en-US" sz="1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Use um pincel denso para espalhar a base rapidamente e, em seguida, finalize dando leves batidinhas (tapping) com uma esponja úmida. A esponja retira o excesso de produto e funde a base na pele.</a:t>
            </a:r>
          </a:p>
          <a:p>
            <a:pPr algn="l">
              <a:lnSpc>
                <a:spcPts val="1680"/>
              </a:lnSpc>
            </a:pPr>
          </a:p>
          <a:p>
            <a:pPr algn="l" marL="302275" indent="-151138" lvl="1">
              <a:lnSpc>
                <a:spcPts val="1680"/>
              </a:lnSpc>
              <a:buFont typeface="Arial"/>
              <a:buChar char="•"/>
            </a:pPr>
            <a:r>
              <a:rPr lang="en-US" b="true" sz="1400">
                <a:solidFill>
                  <a:srgbClr val="FF3131"/>
                </a:solidFill>
                <a:latin typeface="Garamond Bold"/>
                <a:ea typeface="Garamond Bold"/>
                <a:cs typeface="Garamond Bold"/>
                <a:sym typeface="Garamond Bold"/>
              </a:rPr>
              <a:t>Evite:</a:t>
            </a:r>
            <a:r>
              <a:rPr lang="en-US" sz="1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Nunca aplique corretivo ou base em grande quantidade diretamente sob os olhos. A área é fina e irá craquelar.</a:t>
            </a:r>
          </a:p>
          <a:p>
            <a:pPr algn="l">
              <a:lnSpc>
                <a:spcPts val="168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4876800" cy="7620000"/>
          </a:xfrm>
          <a:custGeom>
            <a:avLst/>
            <a:gdLst/>
            <a:ahLst/>
            <a:cxnLst/>
            <a:rect r="r" b="b" t="t" l="l"/>
            <a:pathLst>
              <a:path h="7620000" w="4876800">
                <a:moveTo>
                  <a:pt x="0" y="0"/>
                </a:moveTo>
                <a:lnTo>
                  <a:pt x="4876800" y="0"/>
                </a:lnTo>
                <a:lnTo>
                  <a:pt x="4876800" y="7620000"/>
                </a:lnTo>
                <a:lnTo>
                  <a:pt x="0" y="762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401" t="-21799" r="-1347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7680" y="5398157"/>
            <a:ext cx="3901440" cy="2000602"/>
            <a:chOff x="0" y="0"/>
            <a:chExt cx="2167467" cy="111144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67467" cy="1111445"/>
            </a:xfrm>
            <a:custGeom>
              <a:avLst/>
              <a:gdLst/>
              <a:ahLst/>
              <a:cxnLst/>
              <a:rect r="r" b="b" t="t" l="l"/>
              <a:pathLst>
                <a:path h="1111445" w="2167467">
                  <a:moveTo>
                    <a:pt x="0" y="0"/>
                  </a:moveTo>
                  <a:lnTo>
                    <a:pt x="2167467" y="0"/>
                  </a:lnTo>
                  <a:lnTo>
                    <a:pt x="2167467" y="1111445"/>
                  </a:lnTo>
                  <a:lnTo>
                    <a:pt x="0" y="1111445"/>
                  </a:lnTo>
                  <a:close/>
                </a:path>
              </a:pathLst>
            </a:custGeom>
            <a:solidFill>
              <a:srgbClr val="9C583C">
                <a:alpha val="4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167467" cy="11400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82607" y="5730368"/>
            <a:ext cx="3311587" cy="14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7"/>
              </a:lnSpc>
            </a:pPr>
            <a:r>
              <a:rPr lang="en-US" sz="2716" spc="-13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Capítulo 3: A Hidratação como "Primer" (O Foco de Saúde)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21005" y="530862"/>
            <a:ext cx="1824990" cy="2630578"/>
            <a:chOff x="0" y="0"/>
            <a:chExt cx="1013883" cy="14614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3883" cy="1461432"/>
            </a:xfrm>
            <a:custGeom>
              <a:avLst/>
              <a:gdLst/>
              <a:ahLst/>
              <a:cxnLst/>
              <a:rect r="r" b="b" t="t" l="l"/>
              <a:pathLst>
                <a:path h="1461432" w="1013883">
                  <a:moveTo>
                    <a:pt x="0" y="0"/>
                  </a:moveTo>
                  <a:lnTo>
                    <a:pt x="1013883" y="0"/>
                  </a:lnTo>
                  <a:lnTo>
                    <a:pt x="1013883" y="1461432"/>
                  </a:lnTo>
                  <a:lnTo>
                    <a:pt x="0" y="1461432"/>
                  </a:lnTo>
                  <a:close/>
                </a:path>
              </a:pathLst>
            </a:custGeom>
            <a:solidFill>
              <a:srgbClr val="9C583C">
                <a:alpha val="4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013883" cy="14900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564130" y="3451430"/>
            <a:ext cx="2127133" cy="2127133"/>
          </a:xfrm>
          <a:custGeom>
            <a:avLst/>
            <a:gdLst/>
            <a:ahLst/>
            <a:cxnLst/>
            <a:rect r="r" b="b" t="t" l="l"/>
            <a:pathLst>
              <a:path h="2127133" w="2127133">
                <a:moveTo>
                  <a:pt x="0" y="0"/>
                </a:moveTo>
                <a:lnTo>
                  <a:pt x="2127133" y="0"/>
                </a:lnTo>
                <a:lnTo>
                  <a:pt x="2127133" y="2127133"/>
                </a:lnTo>
                <a:lnTo>
                  <a:pt x="0" y="21271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64130" y="558194"/>
            <a:ext cx="1824990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75" indent="-151138" lvl="1">
              <a:lnSpc>
                <a:spcPts val="1680"/>
              </a:lnSpc>
              <a:buFont typeface="Arial"/>
              <a:buChar char="•"/>
            </a:pPr>
            <a:r>
              <a:rPr lang="en-US" b="true" sz="1400">
                <a:solidFill>
                  <a:srgbClr val="FF3131"/>
                </a:solidFill>
                <a:latin typeface="Garamond Bold"/>
                <a:ea typeface="Garamond Bold"/>
                <a:cs typeface="Garamond Bold"/>
                <a:sym typeface="Garamond Bold"/>
              </a:rPr>
              <a:t>Manuseio do Rosto:</a:t>
            </a:r>
            <a:r>
              <a:rPr lang="en-US" sz="1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Mantenha um misto facial hidratante (bruma) na sua mesa de trabalho. Borrifar sutilmente sobre a maquiagem a cada 2-3 horas refresca o look e evita que a base oxide e escureça.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7680" y="6922770"/>
            <a:ext cx="3901440" cy="20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2296" y="624869"/>
            <a:ext cx="1581458" cy="2527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6"/>
              </a:lnSpc>
            </a:pPr>
            <a:r>
              <a:rPr lang="en-US" sz="1899" spc="-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Este é o capítulo que justifica toda a filosofia da Lumina. A água é o seu produto de beleza de maior desempenho.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1005" y="3365705"/>
            <a:ext cx="1937231" cy="335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</a:p>
          <a:p>
            <a:pPr algn="l" marL="302275" indent="-151138" lvl="1">
              <a:lnSpc>
                <a:spcPts val="1680"/>
              </a:lnSpc>
              <a:buFont typeface="Arial"/>
              <a:buChar char="•"/>
            </a:pPr>
            <a:r>
              <a:rPr lang="en-US" b="true" sz="1400">
                <a:solidFill>
                  <a:srgbClr val="FF3131"/>
                </a:solidFill>
                <a:latin typeface="Garamond Bold"/>
                <a:ea typeface="Garamond Bold"/>
                <a:cs typeface="Garamond Bold"/>
                <a:sym typeface="Garamond Bold"/>
              </a:rPr>
              <a:t>P</a:t>
            </a:r>
            <a:r>
              <a:rPr lang="en-US" b="true" sz="1400">
                <a:solidFill>
                  <a:srgbClr val="FF3131"/>
                </a:solidFill>
                <a:latin typeface="Garamond Bold"/>
                <a:ea typeface="Garamond Bold"/>
                <a:cs typeface="Garamond Bold"/>
                <a:sym typeface="Garamond Bold"/>
              </a:rPr>
              <a:t>or que o Craquelamento Acontece?</a:t>
            </a:r>
            <a:r>
              <a:rPr lang="en-US" sz="1400">
                <a:solidFill>
                  <a:srgbClr val="FF313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1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Quando a pele está desidratada, ela suga a umidade da maquiagem, deixando o pigmento seco e as linhas em evidência.</a:t>
            </a:r>
          </a:p>
          <a:p>
            <a:pPr algn="l">
              <a:lnSpc>
                <a:spcPts val="1680"/>
              </a:lnSpc>
            </a:pPr>
          </a:p>
          <a:p>
            <a:pPr algn="l" marL="302275" indent="-151138" lvl="1">
              <a:lnSpc>
                <a:spcPts val="1680"/>
              </a:lnSpc>
              <a:buFont typeface="Arial"/>
              <a:buChar char="•"/>
            </a:pPr>
            <a:r>
              <a:rPr lang="en-US" b="true" sz="1400">
                <a:solidFill>
                  <a:srgbClr val="FF3131"/>
                </a:solidFill>
                <a:latin typeface="Garamond Bold"/>
                <a:ea typeface="Garamond Bold"/>
                <a:cs typeface="Garamond Bold"/>
                <a:sym typeface="Garamond Bold"/>
              </a:rPr>
              <a:t>Rotina Diária:</a:t>
            </a:r>
            <a:r>
              <a:rPr lang="en-US" sz="1400">
                <a:solidFill>
                  <a:srgbClr val="FF313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1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Adote o hábito de beber um copo d'água grande antes de cada maquiagem.</a:t>
            </a:r>
          </a:p>
          <a:p>
            <a:pPr algn="l">
              <a:lnSpc>
                <a:spcPts val="168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4876800" cy="7620000"/>
          </a:xfrm>
          <a:custGeom>
            <a:avLst/>
            <a:gdLst/>
            <a:ahLst/>
            <a:cxnLst/>
            <a:rect r="r" b="b" t="t" l="l"/>
            <a:pathLst>
              <a:path h="7620000" w="4876800">
                <a:moveTo>
                  <a:pt x="0" y="0"/>
                </a:moveTo>
                <a:lnTo>
                  <a:pt x="4876800" y="0"/>
                </a:lnTo>
                <a:lnTo>
                  <a:pt x="4876800" y="7620000"/>
                </a:lnTo>
                <a:lnTo>
                  <a:pt x="0" y="762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99" t="0" r="-209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7680" y="5928989"/>
            <a:ext cx="3901440" cy="1336807"/>
            <a:chOff x="0" y="0"/>
            <a:chExt cx="2167467" cy="7426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67467" cy="742671"/>
            </a:xfrm>
            <a:custGeom>
              <a:avLst/>
              <a:gdLst/>
              <a:ahLst/>
              <a:cxnLst/>
              <a:rect r="r" b="b" t="t" l="l"/>
              <a:pathLst>
                <a:path h="742671" w="2167467">
                  <a:moveTo>
                    <a:pt x="0" y="0"/>
                  </a:moveTo>
                  <a:lnTo>
                    <a:pt x="2167467" y="0"/>
                  </a:lnTo>
                  <a:lnTo>
                    <a:pt x="2167467" y="742671"/>
                  </a:lnTo>
                  <a:lnTo>
                    <a:pt x="0" y="742671"/>
                  </a:lnTo>
                  <a:close/>
                </a:path>
              </a:pathLst>
            </a:custGeom>
            <a:solidFill>
              <a:srgbClr val="9C583C">
                <a:alpha val="4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167467" cy="7712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87680" y="5938961"/>
            <a:ext cx="3901440" cy="1307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6"/>
              </a:lnSpc>
            </a:pPr>
            <a:r>
              <a:rPr lang="en-US" sz="3200" spc="-16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Capítulo 4: O Poder dos Lábios (Preparo e Manuseio)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680" y="6922770"/>
            <a:ext cx="3901440" cy="20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9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676996" y="4399854"/>
            <a:ext cx="1712124" cy="2313366"/>
          </a:xfrm>
          <a:custGeom>
            <a:avLst/>
            <a:gdLst/>
            <a:ahLst/>
            <a:cxnLst/>
            <a:rect r="r" b="b" t="t" l="l"/>
            <a:pathLst>
              <a:path h="2313366" w="1712124">
                <a:moveTo>
                  <a:pt x="0" y="0"/>
                </a:moveTo>
                <a:lnTo>
                  <a:pt x="1712124" y="0"/>
                </a:lnTo>
                <a:lnTo>
                  <a:pt x="1712124" y="2313366"/>
                </a:lnTo>
                <a:lnTo>
                  <a:pt x="0" y="23133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67" t="0" r="-11296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21005" y="766347"/>
            <a:ext cx="1824990" cy="1642782"/>
            <a:chOff x="0" y="0"/>
            <a:chExt cx="1013883" cy="91265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13883" cy="912657"/>
            </a:xfrm>
            <a:custGeom>
              <a:avLst/>
              <a:gdLst/>
              <a:ahLst/>
              <a:cxnLst/>
              <a:rect r="r" b="b" t="t" l="l"/>
              <a:pathLst>
                <a:path h="912657" w="1013883">
                  <a:moveTo>
                    <a:pt x="0" y="0"/>
                  </a:moveTo>
                  <a:lnTo>
                    <a:pt x="1013883" y="0"/>
                  </a:lnTo>
                  <a:lnTo>
                    <a:pt x="1013883" y="912657"/>
                  </a:lnTo>
                  <a:lnTo>
                    <a:pt x="0" y="912657"/>
                  </a:lnTo>
                  <a:close/>
                </a:path>
              </a:pathLst>
            </a:custGeom>
            <a:solidFill>
              <a:srgbClr val="9C583C">
                <a:alpha val="4980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1013883" cy="941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52296" y="860354"/>
            <a:ext cx="1581458" cy="1288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6"/>
              </a:lnSpc>
            </a:pPr>
            <a:r>
              <a:rPr lang="en-US" sz="1899" spc="-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Lábios hidratados são o ponto de partida para a cor perfeita.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21005" y="3399729"/>
            <a:ext cx="1937231" cy="251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75" indent="-151138" lvl="1">
              <a:lnSpc>
                <a:spcPts val="1680"/>
              </a:lnSpc>
              <a:buFont typeface="Arial"/>
              <a:buChar char="•"/>
            </a:pPr>
            <a:r>
              <a:rPr lang="en-US" b="true" sz="1400">
                <a:solidFill>
                  <a:srgbClr val="FF3131"/>
                </a:solidFill>
                <a:latin typeface="Garamond Bold"/>
                <a:ea typeface="Garamond Bold"/>
                <a:cs typeface="Garamond Bold"/>
                <a:sym typeface="Garamond Bold"/>
              </a:rPr>
              <a:t>P</a:t>
            </a:r>
            <a:r>
              <a:rPr lang="en-US" b="true" sz="1400">
                <a:solidFill>
                  <a:srgbClr val="FF3131"/>
                </a:solidFill>
                <a:latin typeface="Garamond Bold"/>
                <a:ea typeface="Garamond Bold"/>
                <a:cs typeface="Garamond Bold"/>
                <a:sym typeface="Garamond Bold"/>
              </a:rPr>
              <a:t>reparação Noturna: </a:t>
            </a:r>
            <a:r>
              <a:rPr lang="en-US" sz="1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Use um bálsamo labial espesso todas as noites. Manuseio: Uma vez por semana, use uma escova de dentes macia e úmida para esfoliar suavemente os lábios. Isso remove a pele seca e prepara o batom para uma aplicação suave.</a:t>
            </a:r>
          </a:p>
          <a:p>
            <a:pPr algn="l">
              <a:lnSpc>
                <a:spcPts val="168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499514" y="1064479"/>
            <a:ext cx="1937231" cy="251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75" indent="-151138" lvl="1">
              <a:lnSpc>
                <a:spcPts val="1680"/>
              </a:lnSpc>
              <a:buFont typeface="Arial"/>
              <a:buChar char="•"/>
            </a:pPr>
            <a:r>
              <a:rPr lang="en-US" b="true" sz="1400">
                <a:solidFill>
                  <a:srgbClr val="FF3131"/>
                </a:solidFill>
                <a:latin typeface="Garamond Bold"/>
                <a:ea typeface="Garamond Bold"/>
                <a:cs typeface="Garamond Bold"/>
                <a:sym typeface="Garamond Bold"/>
              </a:rPr>
              <a:t>Aplicação de Cor:</a:t>
            </a:r>
            <a:r>
              <a:rPr lang="en-US" sz="1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Use um pincel fino para aplicar o batom se a cor for intensa. Dica de Manuseio: Se você gosta do efeito "lábios manchados", aplique a cor apenas no centro dos lábios e use o dedo anelar para dar leves batidinhas, espalhando a cor para fora.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DAG2QokuAro</dc:identifier>
  <dcterms:modified xsi:type="dcterms:W3CDTF">2011-08-01T06:04:30Z</dcterms:modified>
  <cp:revision>1</cp:revision>
  <dc:title>Editora Borcelle</dc:title>
</cp:coreProperties>
</file>