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333" r:id="rId3"/>
    <p:sldId id="332" r:id="rId4"/>
    <p:sldId id="289" r:id="rId5"/>
    <p:sldId id="324" r:id="rId6"/>
    <p:sldId id="391" r:id="rId7"/>
    <p:sldId id="393" r:id="rId8"/>
    <p:sldId id="325" r:id="rId9"/>
    <p:sldId id="334" r:id="rId10"/>
    <p:sldId id="294" r:id="rId11"/>
    <p:sldId id="292" r:id="rId12"/>
    <p:sldId id="321" r:id="rId13"/>
    <p:sldId id="295" r:id="rId14"/>
    <p:sldId id="296" r:id="rId15"/>
    <p:sldId id="297" r:id="rId16"/>
    <p:sldId id="298" r:id="rId17"/>
    <p:sldId id="299" r:id="rId18"/>
    <p:sldId id="300" r:id="rId19"/>
    <p:sldId id="301" r:id="rId20"/>
    <p:sldId id="302" r:id="rId21"/>
    <p:sldId id="304" r:id="rId22"/>
    <p:sldId id="382" r:id="rId23"/>
    <p:sldId id="305" r:id="rId24"/>
    <p:sldId id="395" r:id="rId25"/>
    <p:sldId id="271" r:id="rId26"/>
    <p:sldId id="279" r:id="rId27"/>
    <p:sldId id="287" r:id="rId28"/>
    <p:sldId id="308" r:id="rId29"/>
    <p:sldId id="309" r:id="rId30"/>
    <p:sldId id="310" r:id="rId31"/>
    <p:sldId id="373" r:id="rId32"/>
    <p:sldId id="394" r:id="rId33"/>
    <p:sldId id="293" r:id="rId34"/>
    <p:sldId id="283" r:id="rId35"/>
    <p:sldId id="311" r:id="rId36"/>
    <p:sldId id="312" r:id="rId37"/>
    <p:sldId id="313" r:id="rId38"/>
    <p:sldId id="314" r:id="rId39"/>
    <p:sldId id="343" r:id="rId40"/>
    <p:sldId id="316" r:id="rId41"/>
    <p:sldId id="345" r:id="rId42"/>
    <p:sldId id="346" r:id="rId43"/>
    <p:sldId id="347" r:id="rId44"/>
    <p:sldId id="275" r:id="rId45"/>
    <p:sldId id="352" r:id="rId46"/>
    <p:sldId id="365" r:id="rId47"/>
    <p:sldId id="366" r:id="rId48"/>
    <p:sldId id="400" r:id="rId49"/>
    <p:sldId id="342" r:id="rId50"/>
    <p:sldId id="397" r:id="rId51"/>
    <p:sldId id="398" r:id="rId52"/>
    <p:sldId id="399" r:id="rId53"/>
    <p:sldId id="368" r:id="rId54"/>
    <p:sldId id="370" r:id="rId55"/>
    <p:sldId id="330" r:id="rId56"/>
    <p:sldId id="390" r:id="rId57"/>
    <p:sldId id="389" r:id="rId58"/>
    <p:sldId id="374" r:id="rId59"/>
    <p:sldId id="385" r:id="rId60"/>
    <p:sldId id="377" r:id="rId61"/>
    <p:sldId id="378" r:id="rId62"/>
    <p:sldId id="383" r:id="rId63"/>
    <p:sldId id="336" r:id="rId64"/>
    <p:sldId id="386" r:id="rId65"/>
    <p:sldId id="388" r:id="rId66"/>
    <p:sldId id="387" r:id="rId67"/>
    <p:sldId id="375" r:id="rId68"/>
    <p:sldId id="376" r:id="rId69"/>
    <p:sldId id="331" r:id="rId70"/>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7D"/>
    <a:srgbClr val="BDDEF5"/>
    <a:srgbClr val="AA72D4"/>
    <a:srgbClr val="FFE9A3"/>
    <a:srgbClr val="8BBEE8"/>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9540" autoAdjust="0"/>
  </p:normalViewPr>
  <p:slideViewPr>
    <p:cSldViewPr snapToGrid="0">
      <p:cViewPr varScale="1">
        <p:scale>
          <a:sx n="46" d="100"/>
          <a:sy n="46" d="100"/>
        </p:scale>
        <p:origin x="605" y="53"/>
      </p:cViewPr>
      <p:guideLst>
        <p:guide orient="horz" pos="3072"/>
        <p:guide pos="5461"/>
      </p:guideLst>
    </p:cSldViewPr>
  </p:slideViewPr>
  <p:outlineViewPr>
    <p:cViewPr>
      <p:scale>
        <a:sx n="33" d="100"/>
        <a:sy n="33" d="100"/>
      </p:scale>
      <p:origin x="0" y="-11430"/>
    </p:cViewPr>
  </p:outlineViewPr>
  <p:notesTextViewPr>
    <p:cViewPr>
      <p:scale>
        <a:sx n="1" d="1"/>
        <a:sy n="1" d="1"/>
      </p:scale>
      <p:origin x="0" y="0"/>
    </p:cViewPr>
  </p:notesTextViewPr>
  <p:sorterViewPr>
    <p:cViewPr>
      <p:scale>
        <a:sx n="100" d="100"/>
        <a:sy n="100" d="100"/>
      </p:scale>
      <p:origin x="0" y="-333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Sheet1!$AS$106</c:f>
              <c:strCache>
                <c:ptCount val="1"/>
                <c:pt idx="0">
                  <c:v>getpid is analyzed by CP-MON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Sheet1!$AT$105:$AW$105</c:f>
              <c:strCache>
                <c:ptCount val="4"/>
                <c:pt idx="0">
                  <c:v>Default MVEE</c:v>
                </c:pt>
                <c:pt idx="1">
                  <c:v>Original ReMon</c:v>
                </c:pt>
                <c:pt idx="2">
                  <c:v>seccomp-BPF ReMon (12 bit secret)</c:v>
                </c:pt>
                <c:pt idx="3">
                  <c:v>seccomp-BPF ReMon (48 bit secret)</c:v>
                </c:pt>
              </c:strCache>
            </c:strRef>
          </c:cat>
          <c:val>
            <c:numRef>
              <c:f>Sheet1!$AT$106:$AW$106</c:f>
              <c:numCache>
                <c:formatCode>General</c:formatCode>
                <c:ptCount val="4"/>
                <c:pt idx="0">
                  <c:v>6726</c:v>
                </c:pt>
                <c:pt idx="1">
                  <c:v>6680</c:v>
                </c:pt>
                <c:pt idx="2">
                  <c:v>7035</c:v>
                </c:pt>
                <c:pt idx="3">
                  <c:v>7035</c:v>
                </c:pt>
              </c:numCache>
            </c:numRef>
          </c:val>
          <c:extLst>
            <c:ext xmlns:c16="http://schemas.microsoft.com/office/drawing/2014/chart" uri="{C3380CC4-5D6E-409C-BE32-E72D297353CC}">
              <c16:uniqueId val="{00000000-23E9-4620-8944-3886FF1E8BD7}"/>
            </c:ext>
          </c:extLst>
        </c:ser>
        <c:dLbls>
          <c:showLegendKey val="0"/>
          <c:showVal val="0"/>
          <c:showCatName val="0"/>
          <c:showSerName val="0"/>
          <c:showPercent val="0"/>
          <c:showBubbleSize val="0"/>
        </c:dLbls>
        <c:gapWidth val="219"/>
        <c:overlap val="-27"/>
        <c:axId val="1086212767"/>
        <c:axId val="1086226495"/>
      </c:barChart>
      <c:catAx>
        <c:axId val="1086212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086226495"/>
        <c:crosses val="autoZero"/>
        <c:auto val="1"/>
        <c:lblAlgn val="ctr"/>
        <c:lblOffset val="100"/>
        <c:noMultiLvlLbl val="0"/>
      </c:catAx>
      <c:valAx>
        <c:axId val="108622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086212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Sheet1!$AS$132</c:f>
              <c:strCache>
                <c:ptCount val="1"/>
                <c:pt idx="0">
                  <c:v>getpid is analyzed by IP-MON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Sheet1!$AU$131:$AW$131</c:f>
              <c:strCache>
                <c:ptCount val="3"/>
                <c:pt idx="0">
                  <c:v>Original ReMon</c:v>
                </c:pt>
                <c:pt idx="1">
                  <c:v>seccomp-BPF ReMon (12 bit secret)</c:v>
                </c:pt>
                <c:pt idx="2">
                  <c:v>seccomp-BPF ReMon (48 bit secret)</c:v>
                </c:pt>
              </c:strCache>
            </c:strRef>
          </c:cat>
          <c:val>
            <c:numRef>
              <c:f>Sheet1!$AU$132:$AW$132</c:f>
              <c:numCache>
                <c:formatCode>General</c:formatCode>
                <c:ptCount val="3"/>
                <c:pt idx="0">
                  <c:v>286</c:v>
                </c:pt>
                <c:pt idx="1">
                  <c:v>209</c:v>
                </c:pt>
                <c:pt idx="2">
                  <c:v>407</c:v>
                </c:pt>
              </c:numCache>
            </c:numRef>
          </c:val>
          <c:extLst>
            <c:ext xmlns:c16="http://schemas.microsoft.com/office/drawing/2014/chart" uri="{C3380CC4-5D6E-409C-BE32-E72D297353CC}">
              <c16:uniqueId val="{00000000-E363-4895-BAC2-23030CF0D384}"/>
            </c:ext>
          </c:extLst>
        </c:ser>
        <c:dLbls>
          <c:showLegendKey val="0"/>
          <c:showVal val="0"/>
          <c:showCatName val="0"/>
          <c:showSerName val="0"/>
          <c:showPercent val="0"/>
          <c:showBubbleSize val="0"/>
        </c:dLbls>
        <c:gapWidth val="219"/>
        <c:overlap val="-27"/>
        <c:axId val="624924319"/>
        <c:axId val="624924735"/>
      </c:barChart>
      <c:catAx>
        <c:axId val="624924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624924735"/>
        <c:crosses val="autoZero"/>
        <c:auto val="1"/>
        <c:lblAlgn val="ctr"/>
        <c:lblOffset val="100"/>
        <c:noMultiLvlLbl val="0"/>
      </c:catAx>
      <c:valAx>
        <c:axId val="624924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624924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Sheet1!$Y$75</c:f>
              <c:strCache>
                <c:ptCount val="1"/>
                <c:pt idx="0">
                  <c:v>All supported system calls by seccomp-BPF IP-MON are traced by IP-MON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Sheet1!$Z$73:$AD$74</c:f>
              <c:strCache>
                <c:ptCount val="4"/>
                <c:pt idx="0">
                  <c:v>Native</c:v>
                </c:pt>
                <c:pt idx="1">
                  <c:v>Default MVEE</c:v>
                </c:pt>
                <c:pt idx="2">
                  <c:v>Original ReMon</c:v>
                </c:pt>
                <c:pt idx="3">
                  <c:v>seccomp-BPF ReMon (48 bit secret)</c:v>
                </c:pt>
              </c:strCache>
            </c:strRef>
          </c:cat>
          <c:val>
            <c:numRef>
              <c:f>Sheet1!$Z$75:$AC$75</c:f>
              <c:numCache>
                <c:formatCode>General</c:formatCode>
                <c:ptCount val="4"/>
                <c:pt idx="0">
                  <c:v>460</c:v>
                </c:pt>
                <c:pt idx="1">
                  <c:v>1626</c:v>
                </c:pt>
                <c:pt idx="2">
                  <c:v>462</c:v>
                </c:pt>
                <c:pt idx="3">
                  <c:v>1144</c:v>
                </c:pt>
              </c:numCache>
            </c:numRef>
          </c:val>
          <c:extLst>
            <c:ext xmlns:c16="http://schemas.microsoft.com/office/drawing/2014/chart" uri="{C3380CC4-5D6E-409C-BE32-E72D297353CC}">
              <c16:uniqueId val="{00000000-46F8-4D72-B19B-A86C28D285A6}"/>
            </c:ext>
          </c:extLst>
        </c:ser>
        <c:dLbls>
          <c:showLegendKey val="0"/>
          <c:showVal val="0"/>
          <c:showCatName val="0"/>
          <c:showSerName val="0"/>
          <c:showPercent val="0"/>
          <c:showBubbleSize val="0"/>
        </c:dLbls>
        <c:gapWidth val="219"/>
        <c:overlap val="-27"/>
        <c:axId val="503853535"/>
        <c:axId val="503855199"/>
      </c:barChart>
      <c:catAx>
        <c:axId val="50385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03855199"/>
        <c:crosses val="autoZero"/>
        <c:auto val="0"/>
        <c:lblAlgn val="ctr"/>
        <c:lblOffset val="100"/>
        <c:noMultiLvlLbl val="0"/>
      </c:catAx>
      <c:valAx>
        <c:axId val="503855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50385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Sheet1!$Y$75</c:f>
              <c:strCache>
                <c:ptCount val="1"/>
                <c:pt idx="0">
                  <c:v>All supported system calls by seccomp-BPF IP-MON are traced by IP-MON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Sheet1!$Z$73:$AD$74</c:f>
              <c:strCache>
                <c:ptCount val="3"/>
                <c:pt idx="0">
                  <c:v>Original ReMon</c:v>
                </c:pt>
                <c:pt idx="1">
                  <c:v>Original ReMon with same supported system calls as new implementation</c:v>
                </c:pt>
                <c:pt idx="2">
                  <c:v>seccomp-BPF ReMon (48 bit secret)</c:v>
                </c:pt>
              </c:strCache>
            </c:strRef>
          </c:cat>
          <c:val>
            <c:numRef>
              <c:f>Sheet1!$Z$75:$AB$75</c:f>
              <c:numCache>
                <c:formatCode>General</c:formatCode>
                <c:ptCount val="3"/>
                <c:pt idx="0">
                  <c:v>462</c:v>
                </c:pt>
                <c:pt idx="1">
                  <c:v>1062</c:v>
                </c:pt>
                <c:pt idx="2">
                  <c:v>1144</c:v>
                </c:pt>
              </c:numCache>
            </c:numRef>
          </c:val>
          <c:extLst>
            <c:ext xmlns:c16="http://schemas.microsoft.com/office/drawing/2014/chart" uri="{C3380CC4-5D6E-409C-BE32-E72D297353CC}">
              <c16:uniqueId val="{00000000-46F8-4D72-B19B-A86C28D285A6}"/>
            </c:ext>
          </c:extLst>
        </c:ser>
        <c:dLbls>
          <c:showLegendKey val="0"/>
          <c:showVal val="0"/>
          <c:showCatName val="0"/>
          <c:showSerName val="0"/>
          <c:showPercent val="0"/>
          <c:showBubbleSize val="0"/>
        </c:dLbls>
        <c:gapWidth val="219"/>
        <c:overlap val="-27"/>
        <c:axId val="503853535"/>
        <c:axId val="503855199"/>
      </c:barChart>
      <c:catAx>
        <c:axId val="50385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03855199"/>
        <c:crosses val="autoZero"/>
        <c:auto val="0"/>
        <c:lblAlgn val="ctr"/>
        <c:lblOffset val="100"/>
        <c:noMultiLvlLbl val="0"/>
      </c:catAx>
      <c:valAx>
        <c:axId val="503855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50385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Sheet1!$Y$79</c:f>
              <c:strCache>
                <c:ptCount val="1"/>
                <c:pt idx="0">
                  <c:v>All supported system calls by seccomp-BPF IP-MON are traced by IP-MON</c:v>
                </c:pt>
              </c:strCache>
            </c:strRef>
          </c:tx>
          <c:spPr>
            <a:solidFill>
              <a:schemeClr val="accent1"/>
            </a:solidFill>
            <a:ln>
              <a:noFill/>
            </a:ln>
            <a:effectLst/>
          </c:spPr>
          <c:invertIfNegative val="0"/>
          <c:dLbls>
            <c:dLbl>
              <c:idx val="1"/>
              <c:layout>
                <c:manualLayout>
                  <c:x val="0"/>
                  <c:y val="0.1227992855059784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B7-46E4-B9FA-FFF484FDDDC3}"/>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Sheet1!$Z$77:$AD$78</c:f>
              <c:strCache>
                <c:ptCount val="5"/>
                <c:pt idx="0">
                  <c:v>Native</c:v>
                </c:pt>
                <c:pt idx="1">
                  <c:v>Default ReMon MVEE</c:v>
                </c:pt>
                <c:pt idx="2">
                  <c:v>Original ReMon</c:v>
                </c:pt>
                <c:pt idx="3">
                  <c:v>Original ReMon with same supported system calls as new implementation</c:v>
                </c:pt>
                <c:pt idx="4">
                  <c:v>seccomp-BPF ReMon (48 bit secret)</c:v>
                </c:pt>
              </c:strCache>
            </c:strRef>
          </c:cat>
          <c:val>
            <c:numRef>
              <c:f>Sheet1!$Z$79:$AD$79</c:f>
              <c:numCache>
                <c:formatCode>General</c:formatCode>
                <c:ptCount val="5"/>
                <c:pt idx="0">
                  <c:v>21387</c:v>
                </c:pt>
                <c:pt idx="1">
                  <c:v>6137</c:v>
                </c:pt>
                <c:pt idx="2">
                  <c:v>21254</c:v>
                </c:pt>
                <c:pt idx="3">
                  <c:v>9386</c:v>
                </c:pt>
                <c:pt idx="4">
                  <c:v>8702</c:v>
                </c:pt>
              </c:numCache>
            </c:numRef>
          </c:val>
          <c:extLst>
            <c:ext xmlns:c16="http://schemas.microsoft.com/office/drawing/2014/chart" uri="{C3380CC4-5D6E-409C-BE32-E72D297353CC}">
              <c16:uniqueId val="{00000001-16B7-46E4-B9FA-FFF484FDDDC3}"/>
            </c:ext>
          </c:extLst>
        </c:ser>
        <c:dLbls>
          <c:showLegendKey val="0"/>
          <c:showVal val="0"/>
          <c:showCatName val="0"/>
          <c:showSerName val="0"/>
          <c:showPercent val="0"/>
          <c:showBubbleSize val="0"/>
        </c:dLbls>
        <c:gapWidth val="219"/>
        <c:overlap val="-27"/>
        <c:axId val="1071864431"/>
        <c:axId val="1071864847"/>
      </c:barChart>
      <c:catAx>
        <c:axId val="107186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071864847"/>
        <c:crosses val="autoZero"/>
        <c:auto val="1"/>
        <c:lblAlgn val="ctr"/>
        <c:lblOffset val="100"/>
        <c:noMultiLvlLbl val="0"/>
      </c:catAx>
      <c:valAx>
        <c:axId val="1071864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071864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01/07/2022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Goeiemiddag, ik ben Lennert Franssens. Met deze presentatie wil ik jullie graag wat meer uitleg geven over mijn masterproef. En zoals jullie kunnen zien heeft mijn masterproef de titel Boosting MVX Systems Through Modern OS Extensions.</a:t>
            </a:r>
          </a:p>
        </p:txBody>
      </p:sp>
      <p:sp>
        <p:nvSpPr>
          <p:cNvPr id="4" name="Slide Number Placeholder 3"/>
          <p:cNvSpPr>
            <a:spLocks noGrp="1"/>
          </p:cNvSpPr>
          <p:nvPr>
            <p:ph type="sldNum" sz="quarter" idx="5"/>
          </p:nvPr>
        </p:nvSpPr>
        <p:spPr/>
        <p:txBody>
          <a:bodyPr/>
          <a:lstStyle/>
          <a:p>
            <a:fld id="{539A0A48-EDB1-4AFE-B1B7-10CE2A416496}" type="slidenum">
              <a:rPr lang="en-GB" smtClean="0"/>
              <a:t>1</a:t>
            </a:fld>
            <a:endParaRPr lang="en-GB" dirty="0"/>
          </a:p>
        </p:txBody>
      </p:sp>
    </p:spTree>
    <p:extLst>
      <p:ext uri="{BB962C8B-B14F-4D97-AF65-F5344CB8AC3E}">
        <p14:creationId xmlns:p14="http://schemas.microsoft.com/office/powerpoint/2010/main" val="347938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Het type MVEE dat ik zonet heb uitgelegd is goed in het detecteren van risico’s bij het uitvoeren van een applicatie. Een nadeel is dat ze een grote runtime overhead hebben. Dit komt door de vele contextswitches en omdat ze beveiliging boven snelheid plaatsen.</a:t>
            </a:r>
          </a:p>
        </p:txBody>
      </p:sp>
      <p:sp>
        <p:nvSpPr>
          <p:cNvPr id="4" name="Slide Number Placehold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88887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 voorgenoemde nadelen aan te pakken, is er een MVEE met een nieuw design bedacht. En die MVEE heeft de naam ReMon. ReMon staat voor Relaxed Monitoring en zal de runtime overhead proberen verkleinen door het aantal contextswichtes te reduceren en behoudt een hoog veiligheidsniveau.</a:t>
            </a:r>
          </a:p>
          <a:p>
            <a:endParaRPr lang="nl-BE" dirty="0"/>
          </a:p>
        </p:txBody>
      </p:sp>
      <p:sp>
        <p:nvSpPr>
          <p:cNvPr id="4" name="Slide Number Placehold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11497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Het basisconcept bij ReMon is dat veel systeemaanroepen geen effect hebben op de werking buiten het proces waarin de systeemaanroep gedaan wordt. Daarom moet slechts een kleine subset van veiligheidsgevoelige systeemaanroepen volledig gemonitord worden in de cross-process monitor, die eigenlijk een groot tracer proces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Alle andere systeemaanroepen worden niet aan de cross-process monitor voorgelegd. Deze systeemaanroepen worden wel onderworpen aan de in-process monitor, die de uitvoering zal analyseren, maar aan een veel sneller tempo dan de cross-process monitor omdat het aantal contextswitches daarbij minder is.</a:t>
            </a:r>
            <a:endParaRPr lang="nl-BE" dirty="0">
              <a:ea typeface="+mn-lt"/>
              <a:cs typeface="+mn-lt"/>
            </a:endParaRPr>
          </a:p>
          <a:p>
            <a:endParaRPr lang="nl-BE" dirty="0"/>
          </a:p>
        </p:txBody>
      </p:sp>
      <p:sp>
        <p:nvSpPr>
          <p:cNvPr id="4" name="Slide Number Placehold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933221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Ik zal nu de werking van ReMon met een IP-MON uitleggen aan de hand van het design.</a:t>
            </a:r>
          </a:p>
        </p:txBody>
      </p:sp>
      <p:sp>
        <p:nvSpPr>
          <p:cNvPr id="4" name="Slide Number Placeholder 3"/>
          <p:cNvSpPr>
            <a:spLocks noGrp="1"/>
          </p:cNvSpPr>
          <p:nvPr>
            <p:ph type="sldNum" sz="quarter" idx="5"/>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967379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zien de variant op de afbeelding. Deze variant kan nog steeds verschillende systeemaanroepen uitvoeren.</a:t>
            </a:r>
          </a:p>
          <a:p>
            <a:endParaRPr lang="nl-BE" dirty="0"/>
          </a:p>
        </p:txBody>
      </p:sp>
      <p:sp>
        <p:nvSpPr>
          <p:cNvPr id="4" name="Slide Number Placeholder 3"/>
          <p:cNvSpPr>
            <a:spLocks noGrp="1"/>
          </p:cNvSpPr>
          <p:nvPr>
            <p:ph type="sldNum" sz="quarter" idx="5"/>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325457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bij ReMon is het de bedoeling dat, afhankelijk vam het nummer van de systeemaanroep, de systeemaanroep door de cross-monitor of door een in-process monitor wordt uitgevoerd. Om die beslissing te maken zal in de kernel een stukje code zitten dat we de in-kernel broker noemen. Dit stukje zal de systeemaanroepen onderscheppen en hun verdere verloop delegeren.</a:t>
            </a:r>
          </a:p>
        </p:txBody>
      </p:sp>
      <p:sp>
        <p:nvSpPr>
          <p:cNvPr id="4" name="Slide Number Placehold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4180668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 in-kernel broker stuurt veiligheidsgevoelige systeemaanroepen door naar de cross-process monitor. De werking van die cross-process monitor is dezelfde zoals ik in het begin van mijn presentatie al uitlegde. Het is een traditionele MVEE.</a:t>
            </a:r>
          </a:p>
        </p:txBody>
      </p:sp>
      <p:sp>
        <p:nvSpPr>
          <p:cNvPr id="4" name="Slide Number Placeholder 3"/>
          <p:cNvSpPr>
            <a:spLocks noGrp="1"/>
          </p:cNvSpPr>
          <p:nvPr>
            <p:ph type="sldNum" sz="quarter" idx="5"/>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1811519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 het geval dat de broker beslist dat het niet om een veiligheidsgevoelige system call gaat, zal deze ook niet naar de cross-process monitor worden doorgestuurd. In plaats daarvan wordt de systeemaanroep naar een in-process monitor gestuurd.</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Een in-process monitor, of kort IP-MON, is een monitor die in de adresruimte van het proces dat het programma uitvoert, gemapt wordt. Het maakt geen gebruik van de trace-technologie om een variant te monitoren. Door het niet gebruik maken van de trace technologie en het feit dat deze monitor in de adresruimte van de variant zit, zal het aantal context-switches aanzienlijk verminderen wat de snelheid ten goede komt.</a:t>
            </a:r>
          </a:p>
        </p:txBody>
      </p:sp>
      <p:sp>
        <p:nvSpPr>
          <p:cNvPr id="4" name="Slide Number Placeholder 3"/>
          <p:cNvSpPr>
            <a:spLocks noGrp="1"/>
          </p:cNvSpPr>
          <p:nvPr>
            <p:ph type="sldNum" sz="quarter" idx="5"/>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111776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Wanneer een systeemaanroep naar de in-process monitor doorgestuurd wordt, zal de programmateller aangepast worden naar een beginpunt in de code van de in-process monitor. De broker zal op dat moment ook een unieke sleutel meegeven, die later gebruikt wordt om de systeemaanroep te verifieren.</a:t>
            </a:r>
          </a:p>
        </p:txBody>
      </p:sp>
      <p:sp>
        <p:nvSpPr>
          <p:cNvPr id="4" name="Slide Number Placeholder 3"/>
          <p:cNvSpPr>
            <a:spLocks noGrp="1"/>
          </p:cNvSpPr>
          <p:nvPr>
            <p:ph type="sldNum" sz="quarter" idx="5"/>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2577015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 de in-process monitor worden dan enkele veiligheidschecks uitgevoerd waarna de system call uitgevoerd kan worden. Bij deze stap wordt er terug naar de kernel gegaan. Nu wordt de interceptor broker niet aangesproken maar wordt een nieuwe component, de in-kernel broker verifier, aangesproken.</a:t>
            </a:r>
          </a:p>
        </p:txBody>
      </p:sp>
      <p:sp>
        <p:nvSpPr>
          <p:cNvPr id="4" name="Slide Number Placeholder 3"/>
          <p:cNvSpPr>
            <a:spLocks noGrp="1"/>
          </p:cNvSpPr>
          <p:nvPr>
            <p:ph type="sldNum" sz="quarter" idx="5"/>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116158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Eerst</a:t>
            </a:r>
            <a:r>
              <a:rPr lang="en-US" dirty="0">
                <a:cs typeface="Calibri"/>
              </a:rPr>
              <a:t> </a:t>
            </a:r>
            <a:r>
              <a:rPr lang="en-US" dirty="0" err="1">
                <a:cs typeface="Calibri"/>
              </a:rPr>
              <a:t>zal</a:t>
            </a:r>
            <a:r>
              <a:rPr lang="en-US" dirty="0">
                <a:cs typeface="Calibri"/>
              </a:rPr>
              <a:t> </a:t>
            </a:r>
            <a:r>
              <a:rPr lang="en-US" dirty="0" err="1">
                <a:cs typeface="Calibri"/>
              </a:rPr>
              <a:t>ik</a:t>
            </a:r>
            <a:r>
              <a:rPr lang="en-US" dirty="0">
                <a:cs typeface="Calibri"/>
              </a:rPr>
              <a:t> de context </a:t>
            </a:r>
            <a:r>
              <a:rPr lang="en-US" dirty="0" err="1">
                <a:cs typeface="Calibri"/>
              </a:rPr>
              <a:t>geven</a:t>
            </a:r>
            <a:r>
              <a:rPr lang="en-US" dirty="0">
                <a:cs typeface="Calibri"/>
              </a:rPr>
              <a:t> </a:t>
            </a:r>
            <a:r>
              <a:rPr lang="en-US" dirty="0" err="1">
                <a:cs typeface="Calibri"/>
              </a:rPr>
              <a:t>waarbinnen</a:t>
            </a:r>
            <a:r>
              <a:rPr lang="en-US" dirty="0">
                <a:cs typeface="Calibri"/>
              </a:rPr>
              <a:t> </a:t>
            </a:r>
            <a:r>
              <a:rPr lang="en-US" dirty="0" err="1">
                <a:cs typeface="Calibri"/>
              </a:rPr>
              <a:t>mijn</a:t>
            </a:r>
            <a:r>
              <a:rPr lang="en-US" dirty="0">
                <a:cs typeface="Calibri"/>
              </a:rPr>
              <a:t> </a:t>
            </a:r>
            <a:r>
              <a:rPr lang="en-US" dirty="0" err="1">
                <a:cs typeface="Calibri"/>
              </a:rPr>
              <a:t>masterproef</a:t>
            </a:r>
            <a:r>
              <a:rPr lang="en-US" dirty="0">
                <a:cs typeface="Calibri"/>
              </a:rPr>
              <a:t> </a:t>
            </a:r>
            <a:r>
              <a:rPr lang="en-US" dirty="0" err="1">
                <a:cs typeface="Calibri"/>
              </a:rPr>
              <a:t>valt</a:t>
            </a:r>
            <a:r>
              <a:rPr lang="en-US" dirty="0">
                <a:cs typeface="Calibri"/>
              </a:rPr>
              <a:t> door </a:t>
            </a:r>
            <a:r>
              <a:rPr lang="en-US" dirty="0" err="1">
                <a:cs typeface="Calibri"/>
              </a:rPr>
              <a:t>meer</a:t>
            </a:r>
            <a:r>
              <a:rPr lang="en-US" dirty="0">
                <a:cs typeface="Calibri"/>
              </a:rPr>
              <a:t> </a:t>
            </a:r>
            <a:r>
              <a:rPr lang="en-US" dirty="0" err="1">
                <a:cs typeface="Calibri"/>
              </a:rPr>
              <a:t>uitleg</a:t>
            </a:r>
            <a:r>
              <a:rPr lang="en-US" dirty="0">
                <a:cs typeface="Calibri"/>
              </a:rPr>
              <a:t> </a:t>
            </a:r>
            <a:r>
              <a:rPr lang="en-US" dirty="0" err="1">
                <a:cs typeface="Calibri"/>
              </a:rPr>
              <a:t>te</a:t>
            </a:r>
            <a:r>
              <a:rPr lang="en-US" dirty="0">
                <a:cs typeface="Calibri"/>
              </a:rPr>
              <a:t> </a:t>
            </a:r>
            <a:r>
              <a:rPr lang="en-US" dirty="0" err="1">
                <a:cs typeface="Calibri"/>
              </a:rPr>
              <a:t>geven</a:t>
            </a:r>
            <a:r>
              <a:rPr lang="en-US" dirty="0">
                <a:cs typeface="Calibri"/>
              </a:rPr>
              <a:t> over MVEE's </a:t>
            </a:r>
            <a:r>
              <a:rPr lang="en-US" dirty="0" err="1">
                <a:cs typeface="Calibri"/>
              </a:rPr>
              <a:t>en</a:t>
            </a:r>
            <a:r>
              <a:rPr lang="en-US" dirty="0">
                <a:cs typeface="Calibri"/>
              </a:rPr>
              <a:t> </a:t>
            </a:r>
            <a:r>
              <a:rPr lang="en-US" dirty="0" err="1">
                <a:cs typeface="Calibri"/>
              </a:rPr>
              <a:t>ReMon</a:t>
            </a:r>
            <a:r>
              <a:rPr lang="en-US" dirty="0">
                <a:cs typeface="Calibri"/>
              </a:rPr>
              <a:t> met IP-MON. </a:t>
            </a:r>
            <a:r>
              <a:rPr lang="en-US" dirty="0" err="1">
                <a:cs typeface="Calibri"/>
              </a:rPr>
              <a:t>Daarna</a:t>
            </a:r>
            <a:r>
              <a:rPr lang="en-US" dirty="0">
                <a:cs typeface="Calibri"/>
              </a:rPr>
              <a:t> </a:t>
            </a:r>
            <a:r>
              <a:rPr lang="en-US" dirty="0" err="1">
                <a:cs typeface="Calibri"/>
              </a:rPr>
              <a:t>zal</a:t>
            </a:r>
            <a:r>
              <a:rPr lang="en-US" dirty="0">
                <a:cs typeface="Calibri"/>
              </a:rPr>
              <a:t> </a:t>
            </a:r>
            <a:r>
              <a:rPr lang="en-US" dirty="0" err="1">
                <a:cs typeface="Calibri"/>
              </a:rPr>
              <a:t>ik</a:t>
            </a:r>
            <a:r>
              <a:rPr lang="en-US" dirty="0">
                <a:cs typeface="Calibri"/>
              </a:rPr>
              <a:t> de </a:t>
            </a:r>
            <a:r>
              <a:rPr lang="en-US" dirty="0" err="1">
                <a:cs typeface="Calibri"/>
              </a:rPr>
              <a:t>nieuwe</a:t>
            </a:r>
            <a:r>
              <a:rPr lang="en-US" dirty="0">
                <a:cs typeface="Calibri"/>
              </a:rPr>
              <a:t> </a:t>
            </a:r>
            <a:r>
              <a:rPr lang="en-US" dirty="0" err="1">
                <a:cs typeface="Calibri"/>
              </a:rPr>
              <a:t>technologie</a:t>
            </a:r>
            <a:r>
              <a:rPr lang="en-US" dirty="0">
                <a:cs typeface="Calibri"/>
              </a:rPr>
              <a:t> </a:t>
            </a:r>
            <a:r>
              <a:rPr lang="en-US" dirty="0" err="1">
                <a:cs typeface="Calibri"/>
              </a:rPr>
              <a:t>toelichten</a:t>
            </a:r>
            <a:r>
              <a:rPr lang="en-US" dirty="0">
                <a:cs typeface="Calibri"/>
              </a:rPr>
              <a:t> die </a:t>
            </a:r>
            <a:r>
              <a:rPr lang="en-US" dirty="0" err="1">
                <a:cs typeface="Calibri"/>
              </a:rPr>
              <a:t>ik</a:t>
            </a:r>
            <a:r>
              <a:rPr lang="en-US" dirty="0">
                <a:cs typeface="Calibri"/>
              </a:rPr>
              <a:t> </a:t>
            </a:r>
            <a:r>
              <a:rPr lang="en-US" dirty="0" err="1">
                <a:cs typeface="Calibri"/>
              </a:rPr>
              <a:t>gebruikt</a:t>
            </a:r>
            <a:r>
              <a:rPr lang="en-US" dirty="0">
                <a:cs typeface="Calibri"/>
              </a:rPr>
              <a:t> </a:t>
            </a:r>
            <a:r>
              <a:rPr lang="en-US" dirty="0" err="1">
                <a:cs typeface="Calibri"/>
              </a:rPr>
              <a:t>heb</a:t>
            </a:r>
            <a:r>
              <a:rPr lang="en-US" dirty="0">
                <a:cs typeface="Calibri"/>
              </a:rPr>
              <a:t> om </a:t>
            </a:r>
            <a:r>
              <a:rPr lang="en-US" dirty="0" err="1">
                <a:cs typeface="Calibri"/>
              </a:rPr>
              <a:t>mijn</a:t>
            </a:r>
            <a:r>
              <a:rPr lang="en-US" dirty="0">
                <a:cs typeface="Calibri"/>
              </a:rPr>
              <a:t> </a:t>
            </a:r>
            <a:r>
              <a:rPr lang="en-US" dirty="0" err="1">
                <a:cs typeface="Calibri"/>
              </a:rPr>
              <a:t>masterproef</a:t>
            </a:r>
            <a:r>
              <a:rPr lang="en-US" dirty="0">
                <a:cs typeface="Calibri"/>
              </a:rPr>
              <a:t> </a:t>
            </a:r>
            <a:r>
              <a:rPr lang="en-US" dirty="0" err="1">
                <a:cs typeface="Calibri"/>
              </a:rPr>
              <a:t>te</a:t>
            </a:r>
            <a:r>
              <a:rPr lang="en-US" dirty="0">
                <a:cs typeface="Calibri"/>
              </a:rPr>
              <a:t> </a:t>
            </a:r>
            <a:r>
              <a:rPr lang="en-US" dirty="0" err="1">
                <a:cs typeface="Calibri"/>
              </a:rPr>
              <a:t>maken</a:t>
            </a:r>
            <a:r>
              <a:rPr lang="en-US" dirty="0">
                <a:cs typeface="Calibri"/>
              </a:rPr>
              <a:t>. </a:t>
            </a:r>
            <a:r>
              <a:rPr lang="en-US" dirty="0" err="1">
                <a:cs typeface="Calibri"/>
              </a:rPr>
              <a:t>Vervolgens</a:t>
            </a:r>
            <a:r>
              <a:rPr lang="en-US" dirty="0">
                <a:cs typeface="Calibri"/>
              </a:rPr>
              <a:t> </a:t>
            </a:r>
            <a:r>
              <a:rPr lang="en-US" dirty="0" err="1">
                <a:cs typeface="Calibri"/>
              </a:rPr>
              <a:t>stel</a:t>
            </a:r>
            <a:r>
              <a:rPr lang="en-US" dirty="0">
                <a:cs typeface="Calibri"/>
              </a:rPr>
              <a:t> </a:t>
            </a:r>
            <a:r>
              <a:rPr lang="en-US" dirty="0" err="1">
                <a:cs typeface="Calibri"/>
              </a:rPr>
              <a:t>ik</a:t>
            </a:r>
            <a:r>
              <a:rPr lang="en-US" dirty="0">
                <a:cs typeface="Calibri"/>
              </a:rPr>
              <a:t> </a:t>
            </a:r>
            <a:r>
              <a:rPr lang="en-US" dirty="0" err="1">
                <a:cs typeface="Calibri"/>
              </a:rPr>
              <a:t>mijn</a:t>
            </a:r>
            <a:r>
              <a:rPr lang="en-US" dirty="0">
                <a:cs typeface="Calibri"/>
              </a:rPr>
              <a:t> </a:t>
            </a:r>
            <a:r>
              <a:rPr lang="en-US" dirty="0" err="1">
                <a:cs typeface="Calibri"/>
              </a:rPr>
              <a:t>nieuw</a:t>
            </a:r>
            <a:r>
              <a:rPr lang="en-US" dirty="0">
                <a:cs typeface="Calibri"/>
              </a:rPr>
              <a:t> design </a:t>
            </a:r>
            <a:r>
              <a:rPr lang="en-US" dirty="0" err="1">
                <a:cs typeface="Calibri"/>
              </a:rPr>
              <a:t>voor</a:t>
            </a:r>
            <a:r>
              <a:rPr lang="en-US" dirty="0">
                <a:cs typeface="Calibri"/>
              </a:rPr>
              <a:t>, </a:t>
            </a:r>
            <a:r>
              <a:rPr lang="en-US" dirty="0" err="1">
                <a:cs typeface="Calibri"/>
              </a:rPr>
              <a:t>dat</a:t>
            </a:r>
            <a:r>
              <a:rPr lang="en-US" dirty="0">
                <a:cs typeface="Calibri"/>
              </a:rPr>
              <a:t> </a:t>
            </a:r>
            <a:r>
              <a:rPr lang="en-US" dirty="0" err="1">
                <a:cs typeface="Calibri"/>
              </a:rPr>
              <a:t>gebruik</a:t>
            </a:r>
            <a:r>
              <a:rPr lang="en-US" dirty="0">
                <a:cs typeface="Calibri"/>
              </a:rPr>
              <a:t> </a:t>
            </a:r>
            <a:r>
              <a:rPr lang="en-US" dirty="0" err="1">
                <a:cs typeface="Calibri"/>
              </a:rPr>
              <a:t>maakt</a:t>
            </a:r>
            <a:r>
              <a:rPr lang="en-US" dirty="0">
                <a:cs typeface="Calibri"/>
              </a:rPr>
              <a:t> van de </a:t>
            </a:r>
            <a:r>
              <a:rPr lang="en-US" dirty="0" err="1">
                <a:cs typeface="Calibri"/>
              </a:rPr>
              <a:t>nieuwe</a:t>
            </a:r>
            <a:r>
              <a:rPr lang="en-US" dirty="0">
                <a:cs typeface="Calibri"/>
              </a:rPr>
              <a:t> seccomp-</a:t>
            </a:r>
            <a:r>
              <a:rPr lang="en-US" dirty="0" err="1">
                <a:cs typeface="Calibri"/>
              </a:rPr>
              <a:t>bpf</a:t>
            </a:r>
            <a:r>
              <a:rPr lang="en-US" dirty="0">
                <a:cs typeface="Calibri"/>
              </a:rPr>
              <a:t> </a:t>
            </a:r>
            <a:r>
              <a:rPr lang="en-US" dirty="0" err="1">
                <a:cs typeface="Calibri"/>
              </a:rPr>
              <a:t>technologie</a:t>
            </a:r>
            <a:r>
              <a:rPr lang="en-US" dirty="0">
                <a:cs typeface="Calibri"/>
              </a:rPr>
              <a:t>. </a:t>
            </a:r>
            <a:r>
              <a:rPr lang="en-US" dirty="0" err="1">
                <a:cs typeface="Calibri"/>
              </a:rPr>
              <a:t>Vervolgens</a:t>
            </a:r>
            <a:r>
              <a:rPr lang="en-US" dirty="0">
                <a:cs typeface="Calibri"/>
              </a:rPr>
              <a:t> </a:t>
            </a:r>
            <a:r>
              <a:rPr lang="en-US" dirty="0" err="1">
                <a:cs typeface="Calibri"/>
              </a:rPr>
              <a:t>geef</a:t>
            </a:r>
            <a:r>
              <a:rPr lang="en-US" dirty="0">
                <a:cs typeface="Calibri"/>
              </a:rPr>
              <a:t> </a:t>
            </a:r>
            <a:r>
              <a:rPr lang="en-US" dirty="0" err="1">
                <a:cs typeface="Calibri"/>
              </a:rPr>
              <a:t>ik</a:t>
            </a:r>
            <a:r>
              <a:rPr lang="en-US" dirty="0">
                <a:cs typeface="Calibri"/>
              </a:rPr>
              <a:t> </a:t>
            </a:r>
            <a:r>
              <a:rPr lang="en-US" dirty="0" err="1">
                <a:cs typeface="Calibri"/>
              </a:rPr>
              <a:t>jullie</a:t>
            </a:r>
            <a:r>
              <a:rPr lang="en-US" dirty="0">
                <a:cs typeface="Calibri"/>
              </a:rPr>
              <a:t> wat </a:t>
            </a:r>
            <a:r>
              <a:rPr lang="en-US" dirty="0" err="1">
                <a:cs typeface="Calibri"/>
              </a:rPr>
              <a:t>meer</a:t>
            </a:r>
            <a:r>
              <a:rPr lang="en-US" dirty="0">
                <a:cs typeface="Calibri"/>
              </a:rPr>
              <a:t> </a:t>
            </a:r>
            <a:r>
              <a:rPr lang="en-US" dirty="0" err="1">
                <a:cs typeface="Calibri"/>
              </a:rPr>
              <a:t>uitleg</a:t>
            </a:r>
            <a:r>
              <a:rPr lang="en-US" dirty="0">
                <a:cs typeface="Calibri"/>
              </a:rPr>
              <a:t> over het </a:t>
            </a:r>
            <a:r>
              <a:rPr lang="en-US" dirty="0" err="1">
                <a:cs typeface="Calibri"/>
              </a:rPr>
              <a:t>veiligheidsaspect</a:t>
            </a:r>
            <a:r>
              <a:rPr lang="en-US" dirty="0">
                <a:cs typeface="Calibri"/>
              </a:rPr>
              <a:t> van het </a:t>
            </a:r>
            <a:r>
              <a:rPr lang="en-US" dirty="0" err="1">
                <a:cs typeface="Calibri"/>
              </a:rPr>
              <a:t>nieuwe</a:t>
            </a:r>
            <a:r>
              <a:rPr lang="en-US" dirty="0">
                <a:cs typeface="Calibri"/>
              </a:rPr>
              <a:t> design </a:t>
            </a:r>
            <a:r>
              <a:rPr lang="en-US" dirty="0" err="1">
                <a:cs typeface="Calibri"/>
              </a:rPr>
              <a:t>en</a:t>
            </a:r>
            <a:r>
              <a:rPr lang="en-US" dirty="0">
                <a:cs typeface="Calibri"/>
              </a:rPr>
              <a:t> de </a:t>
            </a:r>
            <a:r>
              <a:rPr lang="en-US" dirty="0" err="1">
                <a:cs typeface="Calibri"/>
              </a:rPr>
              <a:t>implementatie</a:t>
            </a:r>
            <a:r>
              <a:rPr lang="en-US" dirty="0">
                <a:cs typeface="Calibri"/>
              </a:rPr>
              <a:t> </a:t>
            </a:r>
            <a:r>
              <a:rPr lang="en-US" dirty="0" err="1">
                <a:cs typeface="Calibri"/>
              </a:rPr>
              <a:t>ervan</a:t>
            </a:r>
            <a:r>
              <a:rPr lang="en-US" dirty="0">
                <a:cs typeface="Calibri"/>
              </a:rPr>
              <a:t>. </a:t>
            </a:r>
            <a:r>
              <a:rPr lang="en-US" dirty="0" err="1">
                <a:cs typeface="Calibri"/>
              </a:rPr>
              <a:t>Daarna</a:t>
            </a:r>
            <a:r>
              <a:rPr lang="en-US" dirty="0">
                <a:cs typeface="Calibri"/>
              </a:rPr>
              <a:t> ga </a:t>
            </a:r>
            <a:r>
              <a:rPr lang="en-US" dirty="0" err="1">
                <a:cs typeface="Calibri"/>
              </a:rPr>
              <a:t>ik</a:t>
            </a:r>
            <a:r>
              <a:rPr lang="en-US" dirty="0">
                <a:cs typeface="Calibri"/>
              </a:rPr>
              <a:t> </a:t>
            </a:r>
            <a:r>
              <a:rPr lang="en-US" dirty="0" err="1">
                <a:cs typeface="Calibri"/>
              </a:rPr>
              <a:t>nog</a:t>
            </a:r>
            <a:r>
              <a:rPr lang="en-US" dirty="0">
                <a:cs typeface="Calibri"/>
              </a:rPr>
              <a:t> even over de </a:t>
            </a:r>
            <a:r>
              <a:rPr lang="en-US" dirty="0" err="1">
                <a:cs typeface="Calibri"/>
              </a:rPr>
              <a:t>tekortkomingen</a:t>
            </a:r>
            <a:r>
              <a:rPr lang="en-US" dirty="0">
                <a:cs typeface="Calibri"/>
              </a:rPr>
              <a:t> van het </a:t>
            </a:r>
            <a:r>
              <a:rPr lang="en-US" dirty="0" err="1">
                <a:cs typeface="Calibri"/>
              </a:rPr>
              <a:t>nieuwe</a:t>
            </a:r>
            <a:r>
              <a:rPr lang="en-US" dirty="0">
                <a:cs typeface="Calibri"/>
              </a:rPr>
              <a:t> design </a:t>
            </a:r>
            <a:r>
              <a:rPr lang="en-US" dirty="0" err="1">
                <a:cs typeface="Calibri"/>
              </a:rPr>
              <a:t>en</a:t>
            </a:r>
            <a:r>
              <a:rPr lang="en-US" dirty="0">
                <a:cs typeface="Calibri"/>
              </a:rPr>
              <a:t> </a:t>
            </a:r>
            <a:r>
              <a:rPr lang="en-US" dirty="0" err="1">
                <a:cs typeface="Calibri"/>
              </a:rPr>
              <a:t>zijn</a:t>
            </a:r>
            <a:r>
              <a:rPr lang="en-US" dirty="0">
                <a:cs typeface="Calibri"/>
              </a:rPr>
              <a:t> </a:t>
            </a:r>
            <a:r>
              <a:rPr lang="en-US" dirty="0" err="1">
                <a:cs typeface="Calibri"/>
              </a:rPr>
              <a:t>implementatie</a:t>
            </a:r>
            <a:r>
              <a:rPr lang="en-US" dirty="0">
                <a:cs typeface="Calibri"/>
              </a:rPr>
              <a:t> </a:t>
            </a:r>
            <a:r>
              <a:rPr lang="en-US" dirty="0" err="1">
                <a:cs typeface="Calibri"/>
              </a:rPr>
              <a:t>en</a:t>
            </a:r>
            <a:r>
              <a:rPr lang="en-US" dirty="0">
                <a:cs typeface="Calibri"/>
              </a:rPr>
              <a:t> </a:t>
            </a:r>
            <a:r>
              <a:rPr lang="en-US" dirty="0" err="1">
                <a:cs typeface="Calibri"/>
              </a:rPr>
              <a:t>geef</a:t>
            </a:r>
            <a:r>
              <a:rPr lang="en-US" dirty="0">
                <a:cs typeface="Calibri"/>
              </a:rPr>
              <a:t> </a:t>
            </a:r>
            <a:r>
              <a:rPr lang="en-US" dirty="0" err="1">
                <a:cs typeface="Calibri"/>
              </a:rPr>
              <a:t>ik</a:t>
            </a:r>
            <a:r>
              <a:rPr lang="en-US" dirty="0">
                <a:cs typeface="Calibri"/>
              </a:rPr>
              <a:t> de </a:t>
            </a:r>
            <a:r>
              <a:rPr lang="en-US" dirty="0" err="1">
                <a:cs typeface="Calibri"/>
              </a:rPr>
              <a:t>belangrijkste</a:t>
            </a:r>
            <a:r>
              <a:rPr lang="en-US" dirty="0">
                <a:cs typeface="Calibri"/>
              </a:rPr>
              <a:t> </a:t>
            </a:r>
            <a:r>
              <a:rPr lang="en-US" dirty="0" err="1">
                <a:cs typeface="Calibri"/>
              </a:rPr>
              <a:t>testresultaten</a:t>
            </a:r>
            <a:r>
              <a:rPr lang="en-US" dirty="0">
                <a:cs typeface="Calibri"/>
              </a:rPr>
              <a:t> mee. Tot slot </a:t>
            </a:r>
            <a:r>
              <a:rPr lang="en-US" dirty="0" err="1">
                <a:cs typeface="Calibri"/>
              </a:rPr>
              <a:t>geef</a:t>
            </a:r>
            <a:r>
              <a:rPr lang="en-US" dirty="0">
                <a:cs typeface="Calibri"/>
              </a:rPr>
              <a:t> </a:t>
            </a:r>
            <a:r>
              <a:rPr lang="en-US" dirty="0" err="1">
                <a:cs typeface="Calibri"/>
              </a:rPr>
              <a:t>ik</a:t>
            </a:r>
            <a:r>
              <a:rPr lang="en-US" dirty="0">
                <a:cs typeface="Calibri"/>
              </a:rPr>
              <a:t> de </a:t>
            </a:r>
            <a:r>
              <a:rPr lang="en-US" dirty="0" err="1">
                <a:cs typeface="Calibri"/>
              </a:rPr>
              <a:t>conclusie</a:t>
            </a:r>
            <a:r>
              <a:rPr lang="en-US" dirty="0">
                <a:cs typeface="Calibri"/>
              </a:rPr>
              <a:t> van </a:t>
            </a:r>
            <a:r>
              <a:rPr lang="en-US" dirty="0" err="1">
                <a:cs typeface="Calibri"/>
              </a:rPr>
              <a:t>deze</a:t>
            </a:r>
            <a:r>
              <a:rPr lang="en-US" dirty="0">
                <a:cs typeface="Calibri"/>
              </a:rPr>
              <a:t> </a:t>
            </a:r>
            <a:r>
              <a:rPr lang="en-US" dirty="0" err="1">
                <a:cs typeface="Calibri"/>
              </a:rPr>
              <a:t>masterproef</a:t>
            </a:r>
            <a:r>
              <a:rPr lang="en-US" dirty="0">
                <a:cs typeface="Calibri"/>
              </a:rPr>
              <a:t> </a:t>
            </a:r>
            <a:r>
              <a:rPr lang="en-US" dirty="0" err="1">
                <a:cs typeface="Calibri"/>
              </a:rPr>
              <a:t>en</a:t>
            </a:r>
            <a:r>
              <a:rPr lang="en-US" dirty="0">
                <a:cs typeface="Calibri"/>
              </a:rPr>
              <a:t> </a:t>
            </a:r>
            <a:r>
              <a:rPr lang="en-US" dirty="0" err="1">
                <a:cs typeface="Calibri"/>
              </a:rPr>
              <a:t>kunnen</a:t>
            </a:r>
            <a:r>
              <a:rPr lang="en-US" dirty="0">
                <a:cs typeface="Calibri"/>
              </a:rPr>
              <a:t> er </a:t>
            </a:r>
            <a:r>
              <a:rPr lang="en-US" dirty="0" err="1">
                <a:cs typeface="Calibri"/>
              </a:rPr>
              <a:t>vragen</a:t>
            </a:r>
            <a:r>
              <a:rPr lang="en-US" dirty="0">
                <a:cs typeface="Calibri"/>
              </a:rPr>
              <a:t> </a:t>
            </a:r>
            <a:r>
              <a:rPr lang="en-US" dirty="0" err="1">
                <a:cs typeface="Calibri"/>
              </a:rPr>
              <a:t>gesteld</a:t>
            </a:r>
            <a:r>
              <a:rPr lang="en-US" dirty="0">
                <a:cs typeface="Calibri"/>
              </a:rPr>
              <a:t> </a:t>
            </a:r>
            <a:r>
              <a:rPr lang="en-US" dirty="0" err="1">
                <a:cs typeface="Calibri"/>
              </a:rPr>
              <a:t>worden</a:t>
            </a:r>
            <a:r>
              <a:rPr lang="en-US" dirty="0">
                <a:cs typeface="Calibri"/>
              </a:rPr>
              <a:t>.</a:t>
            </a:r>
          </a:p>
        </p:txBody>
      </p:sp>
      <p:sp>
        <p:nvSpPr>
          <p:cNvPr id="4" name="Slide Number Placehold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321906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 sleutel uit de interceptor wordt nu geverifieerd. Indien de sleutel juist is, mag de teruggeefwaarde naar de in-process monitor gestuurd worden.</a:t>
            </a:r>
          </a:p>
        </p:txBody>
      </p:sp>
      <p:sp>
        <p:nvSpPr>
          <p:cNvPr id="4" name="Slide Number Placeholder 3"/>
          <p:cNvSpPr>
            <a:spLocks noGrp="1"/>
          </p:cNvSpPr>
          <p:nvPr>
            <p:ph type="sldNum" sz="quarter" idx="5"/>
          </p:nvPr>
        </p:nvSpPr>
        <p:spPr/>
        <p:txBody>
          <a:bodyPr/>
          <a:lstStyle/>
          <a:p>
            <a:fld id="{539A0A48-EDB1-4AFE-B1B7-10CE2A416496}" type="slidenum">
              <a:rPr lang="en-GB" smtClean="0"/>
              <a:t>20</a:t>
            </a:fld>
            <a:endParaRPr lang="en-GB"/>
          </a:p>
        </p:txBody>
      </p:sp>
    </p:spTree>
    <p:extLst>
      <p:ext uri="{BB962C8B-B14F-4D97-AF65-F5344CB8AC3E}">
        <p14:creationId xmlns:p14="http://schemas.microsoft.com/office/powerpoint/2010/main" val="128690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Als de sleutel niet juist is of er werd een andere systeemaanroep uitgevoerd of de systeemaanroep komt niet vanuit de in-process monitor, wordt de originele sleutel als ongeldig gezet. Daarnaast wordt de systeemaanroep doorgespeeld naar de cross-process monitor voor verdere en grondigere analyse.</a:t>
            </a:r>
          </a:p>
        </p:txBody>
      </p:sp>
      <p:sp>
        <p:nvSpPr>
          <p:cNvPr id="4" name="Slide Number Placeholder 3"/>
          <p:cNvSpPr>
            <a:spLocks noGrp="1"/>
          </p:cNvSpPr>
          <p:nvPr>
            <p:ph type="sldNum" sz="quarter" idx="5"/>
          </p:nvPr>
        </p:nvSpPr>
        <p:spPr/>
        <p:txBody>
          <a:bodyPr/>
          <a:lstStyle/>
          <a:p>
            <a:fld id="{539A0A48-EDB1-4AFE-B1B7-10CE2A416496}" type="slidenum">
              <a:rPr lang="en-GB" smtClean="0"/>
              <a:t>21</a:t>
            </a:fld>
            <a:endParaRPr lang="en-GB"/>
          </a:p>
        </p:txBody>
      </p:sp>
    </p:spTree>
    <p:extLst>
      <p:ext uri="{BB962C8B-B14F-4D97-AF65-F5344CB8AC3E}">
        <p14:creationId xmlns:p14="http://schemas.microsoft.com/office/powerpoint/2010/main" val="945682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539A0A48-EDB1-4AFE-B1B7-10CE2A416496}" type="slidenum">
              <a:rPr lang="en-GB" smtClean="0"/>
              <a:t>22</a:t>
            </a:fld>
            <a:endParaRPr lang="en-GB"/>
          </a:p>
        </p:txBody>
      </p:sp>
    </p:spTree>
    <p:extLst>
      <p:ext uri="{BB962C8B-B14F-4D97-AF65-F5344CB8AC3E}">
        <p14:creationId xmlns:p14="http://schemas.microsoft.com/office/powerpoint/2010/main" val="3917826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de implementatie van de in-kernel broker wordt gebruik gemaakt van een kernel patch. Dit wil zeggen dat deze patch moet toegevoegd worden aan een kernel en die opnieuw moet gecompileerd worden. Dat is iets wat veel mensen liever niet doen en dus het potentieel en vooral het gebruik van de </a:t>
            </a:r>
            <a:r>
              <a:rPr lang="nl-BE" dirty="0" err="1"/>
              <a:t>ReMon</a:t>
            </a:r>
            <a:r>
              <a:rPr lang="nl-BE" dirty="0"/>
              <a:t> applicatie doet dalen.</a:t>
            </a:r>
          </a:p>
        </p:txBody>
      </p:sp>
      <p:sp>
        <p:nvSpPr>
          <p:cNvPr id="4" name="Slide Number Placeholder 3"/>
          <p:cNvSpPr>
            <a:spLocks noGrp="1"/>
          </p:cNvSpPr>
          <p:nvPr>
            <p:ph type="sldNum" sz="quarter" idx="5"/>
          </p:nvPr>
        </p:nvSpPr>
        <p:spPr/>
        <p:txBody>
          <a:bodyPr/>
          <a:lstStyle/>
          <a:p>
            <a:fld id="{539A0A48-EDB1-4AFE-B1B7-10CE2A416496}" type="slidenum">
              <a:rPr lang="en-GB" smtClean="0"/>
              <a:t>23</a:t>
            </a:fld>
            <a:endParaRPr lang="en-GB"/>
          </a:p>
        </p:txBody>
      </p:sp>
    </p:spTree>
    <p:extLst>
      <p:ext uri="{BB962C8B-B14F-4D97-AF65-F5344CB8AC3E}">
        <p14:creationId xmlns:p14="http://schemas.microsoft.com/office/powerpoint/2010/main" val="344495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ea typeface="+mn-lt"/>
                <a:cs typeface="+mn-lt"/>
              </a:rPr>
              <a:t>IP-MON heeft ook de functionaliteit om I/O-operaties door een leader/follower-model uit te voeren. Enkel de leader zal de systeemaanroep effectief uitvoeren. De followers wachten tot de leader klaar is met zijn systeemaanroep en die het </a:t>
            </a:r>
            <a:r>
              <a:rPr lang="en-US" dirty="0" err="1">
                <a:ea typeface="+mn-lt"/>
                <a:cs typeface="+mn-lt"/>
              </a:rPr>
              <a:t>resultaat</a:t>
            </a:r>
            <a:r>
              <a:rPr lang="en-US" dirty="0">
                <a:ea typeface="+mn-lt"/>
                <a:cs typeface="+mn-lt"/>
              </a:rPr>
              <a:t> van de </a:t>
            </a:r>
            <a:r>
              <a:rPr lang="en-US" dirty="0" err="1">
                <a:ea typeface="+mn-lt"/>
                <a:cs typeface="+mn-lt"/>
              </a:rPr>
              <a:t>systeemaanroep</a:t>
            </a:r>
            <a:r>
              <a:rPr lang="en-US" dirty="0">
                <a:ea typeface="+mn-lt"/>
                <a:cs typeface="+mn-lt"/>
              </a:rPr>
              <a:t> </a:t>
            </a:r>
            <a:r>
              <a:rPr lang="en-US" dirty="0" err="1">
                <a:ea typeface="+mn-lt"/>
                <a:cs typeface="+mn-lt"/>
              </a:rPr>
              <a:t>gekopieerd</a:t>
            </a:r>
            <a:r>
              <a:rPr lang="en-US" dirty="0">
                <a:ea typeface="+mn-lt"/>
                <a:cs typeface="+mn-lt"/>
              </a:rPr>
              <a:t> </a:t>
            </a:r>
            <a:r>
              <a:rPr lang="en-US" dirty="0" err="1">
                <a:ea typeface="+mn-lt"/>
                <a:cs typeface="+mn-lt"/>
              </a:rPr>
              <a:t>heeft</a:t>
            </a:r>
            <a:r>
              <a:rPr lang="en-US" dirty="0">
                <a:ea typeface="+mn-lt"/>
                <a:cs typeface="+mn-lt"/>
              </a:rPr>
              <a:t> in de Replication Buffer. De Replication Buffer </a:t>
            </a:r>
            <a:r>
              <a:rPr lang="en-US" dirty="0" err="1">
                <a:ea typeface="+mn-lt"/>
                <a:cs typeface="+mn-lt"/>
              </a:rPr>
              <a:t>repliceert</a:t>
            </a:r>
            <a:r>
              <a:rPr lang="en-US" dirty="0">
                <a:ea typeface="+mn-lt"/>
                <a:cs typeface="+mn-lt"/>
              </a:rPr>
              <a:t> </a:t>
            </a:r>
            <a:r>
              <a:rPr lang="en-US" dirty="0" err="1">
                <a:ea typeface="+mn-lt"/>
                <a:cs typeface="+mn-lt"/>
              </a:rPr>
              <a:t>daarna</a:t>
            </a:r>
            <a:r>
              <a:rPr lang="en-US" dirty="0">
                <a:ea typeface="+mn-lt"/>
                <a:cs typeface="+mn-lt"/>
              </a:rPr>
              <a:t> de </a:t>
            </a:r>
            <a:r>
              <a:rPr lang="en-US" dirty="0" err="1">
                <a:ea typeface="+mn-lt"/>
                <a:cs typeface="+mn-lt"/>
              </a:rPr>
              <a:t>teruggeefwaarde</a:t>
            </a:r>
            <a:r>
              <a:rPr lang="en-US" dirty="0">
                <a:ea typeface="+mn-lt"/>
                <a:cs typeface="+mn-lt"/>
              </a:rPr>
              <a:t> </a:t>
            </a:r>
            <a:r>
              <a:rPr lang="en-US" dirty="0" err="1">
                <a:ea typeface="+mn-lt"/>
                <a:cs typeface="+mn-lt"/>
              </a:rPr>
              <a:t>naar</a:t>
            </a:r>
            <a:r>
              <a:rPr lang="en-US" dirty="0">
                <a:ea typeface="+mn-lt"/>
                <a:cs typeface="+mn-lt"/>
              </a:rPr>
              <a:t> de followers.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De Replication Buffer </a:t>
            </a:r>
            <a:r>
              <a:rPr lang="en-US" dirty="0" err="1">
                <a:ea typeface="+mn-lt"/>
                <a:cs typeface="+mn-lt"/>
              </a:rPr>
              <a:t>moet</a:t>
            </a:r>
            <a:r>
              <a:rPr lang="en-US" dirty="0">
                <a:ea typeface="+mn-lt"/>
                <a:cs typeface="+mn-lt"/>
              </a:rPr>
              <a:t> </a:t>
            </a:r>
            <a:r>
              <a:rPr lang="en-US" dirty="0" err="1">
                <a:ea typeface="+mn-lt"/>
                <a:cs typeface="+mn-lt"/>
              </a:rPr>
              <a:t>voor</a:t>
            </a:r>
            <a:r>
              <a:rPr lang="en-US" dirty="0">
                <a:ea typeface="+mn-lt"/>
                <a:cs typeface="+mn-lt"/>
              </a:rPr>
              <a:t> het </a:t>
            </a:r>
            <a:r>
              <a:rPr lang="en-US" dirty="0" err="1">
                <a:ea typeface="+mn-lt"/>
                <a:cs typeface="+mn-lt"/>
              </a:rPr>
              <a:t>veiligheidsaspect</a:t>
            </a:r>
            <a:r>
              <a:rPr lang="en-US" dirty="0">
                <a:ea typeface="+mn-lt"/>
                <a:cs typeface="+mn-lt"/>
              </a:rPr>
              <a:t> van de MVEE op </a:t>
            </a:r>
            <a:r>
              <a:rPr lang="en-US" dirty="0" err="1">
                <a:ea typeface="+mn-lt"/>
                <a:cs typeface="+mn-lt"/>
              </a:rPr>
              <a:t>een</a:t>
            </a:r>
            <a:r>
              <a:rPr lang="en-US" dirty="0">
                <a:ea typeface="+mn-lt"/>
                <a:cs typeface="+mn-lt"/>
              </a:rPr>
              <a:t> </a:t>
            </a:r>
            <a:r>
              <a:rPr lang="en-US" dirty="0" err="1">
                <a:ea typeface="+mn-lt"/>
                <a:cs typeface="+mn-lt"/>
              </a:rPr>
              <a:t>veilige</a:t>
            </a:r>
            <a:r>
              <a:rPr lang="en-US" dirty="0">
                <a:ea typeface="+mn-lt"/>
                <a:cs typeface="+mn-lt"/>
              </a:rPr>
              <a:t>, </a:t>
            </a:r>
            <a:r>
              <a:rPr lang="en-US" dirty="0" err="1">
                <a:ea typeface="+mn-lt"/>
                <a:cs typeface="+mn-lt"/>
              </a:rPr>
              <a:t>onbekende</a:t>
            </a:r>
            <a:r>
              <a:rPr lang="en-US" dirty="0">
                <a:ea typeface="+mn-lt"/>
                <a:cs typeface="+mn-lt"/>
              </a:rPr>
              <a:t> </a:t>
            </a:r>
            <a:r>
              <a:rPr lang="en-US" dirty="0" err="1">
                <a:ea typeface="+mn-lt"/>
                <a:cs typeface="+mn-lt"/>
              </a:rPr>
              <a:t>plaats</a:t>
            </a:r>
            <a:r>
              <a:rPr lang="en-US" dirty="0">
                <a:ea typeface="+mn-lt"/>
                <a:cs typeface="+mn-lt"/>
              </a:rPr>
              <a:t> in het </a:t>
            </a:r>
            <a:r>
              <a:rPr lang="en-US" dirty="0" err="1">
                <a:ea typeface="+mn-lt"/>
                <a:cs typeface="+mn-lt"/>
              </a:rPr>
              <a:t>geheugen</a:t>
            </a:r>
            <a:r>
              <a:rPr lang="en-US" dirty="0">
                <a:ea typeface="+mn-lt"/>
                <a:cs typeface="+mn-lt"/>
              </a:rPr>
              <a:t> </a:t>
            </a:r>
            <a:r>
              <a:rPr lang="en-US" dirty="0" err="1">
                <a:ea typeface="+mn-lt"/>
                <a:cs typeface="+mn-lt"/>
              </a:rPr>
              <a:t>zitten</a:t>
            </a:r>
            <a:r>
              <a:rPr lang="en-US" dirty="0">
                <a:ea typeface="+mn-lt"/>
                <a:cs typeface="+mn-lt"/>
              </a:rPr>
              <a:t>. Om </a:t>
            </a:r>
            <a:r>
              <a:rPr lang="en-US" dirty="0" err="1">
                <a:ea typeface="+mn-lt"/>
                <a:cs typeface="+mn-lt"/>
              </a:rPr>
              <a:t>dat</a:t>
            </a:r>
            <a:r>
              <a:rPr lang="en-US" dirty="0">
                <a:ea typeface="+mn-lt"/>
                <a:cs typeface="+mn-lt"/>
              </a:rPr>
              <a:t> </a:t>
            </a:r>
            <a:r>
              <a:rPr lang="en-US" dirty="0" err="1">
                <a:ea typeface="+mn-lt"/>
                <a:cs typeface="+mn-lt"/>
              </a:rPr>
              <a:t>te</a:t>
            </a:r>
            <a:r>
              <a:rPr lang="en-US" dirty="0">
                <a:ea typeface="+mn-lt"/>
                <a:cs typeface="+mn-lt"/>
              </a:rPr>
              <a:t> </a:t>
            </a:r>
            <a:r>
              <a:rPr lang="en-US" dirty="0" err="1">
                <a:ea typeface="+mn-lt"/>
                <a:cs typeface="+mn-lt"/>
              </a:rPr>
              <a:t>garanderen</a:t>
            </a:r>
            <a:r>
              <a:rPr lang="en-US" dirty="0">
                <a:ea typeface="+mn-lt"/>
                <a:cs typeface="+mn-lt"/>
              </a:rPr>
              <a:t>, </a:t>
            </a:r>
            <a:r>
              <a:rPr lang="en-US" dirty="0" err="1">
                <a:ea typeface="+mn-lt"/>
                <a:cs typeface="+mn-lt"/>
              </a:rPr>
              <a:t>zal</a:t>
            </a:r>
            <a:r>
              <a:rPr lang="en-US" dirty="0">
                <a:ea typeface="+mn-lt"/>
                <a:cs typeface="+mn-lt"/>
              </a:rPr>
              <a:t> de kernel het </a:t>
            </a:r>
            <a:r>
              <a:rPr lang="en-US" dirty="0" err="1">
                <a:ea typeface="+mn-lt"/>
                <a:cs typeface="+mn-lt"/>
              </a:rPr>
              <a:t>adres</a:t>
            </a:r>
            <a:r>
              <a:rPr lang="en-US" dirty="0">
                <a:ea typeface="+mn-lt"/>
                <a:cs typeface="+mn-lt"/>
              </a:rPr>
              <a:t> van de Replication Buffer </a:t>
            </a:r>
            <a:r>
              <a:rPr lang="en-US" dirty="0" err="1">
                <a:ea typeface="+mn-lt"/>
                <a:cs typeface="+mn-lt"/>
              </a:rPr>
              <a:t>slechts</a:t>
            </a:r>
            <a:r>
              <a:rPr lang="en-US" dirty="0">
                <a:ea typeface="+mn-lt"/>
                <a:cs typeface="+mn-lt"/>
              </a:rPr>
              <a:t> op </a:t>
            </a:r>
            <a:r>
              <a:rPr lang="en-US" dirty="0" err="1">
                <a:ea typeface="+mn-lt"/>
                <a:cs typeface="+mn-lt"/>
              </a:rPr>
              <a:t>een</a:t>
            </a:r>
            <a:r>
              <a:rPr lang="en-US" dirty="0">
                <a:ea typeface="+mn-lt"/>
                <a:cs typeface="+mn-lt"/>
              </a:rPr>
              <a:t> </a:t>
            </a:r>
            <a:r>
              <a:rPr lang="en-US" dirty="0" err="1">
                <a:ea typeface="+mn-lt"/>
                <a:cs typeface="+mn-lt"/>
              </a:rPr>
              <a:t>plaats</a:t>
            </a:r>
            <a:r>
              <a:rPr lang="en-US" dirty="0">
                <a:ea typeface="+mn-lt"/>
                <a:cs typeface="+mn-lt"/>
              </a:rPr>
              <a:t> </a:t>
            </a:r>
            <a:r>
              <a:rPr lang="en-US" dirty="0" err="1">
                <a:ea typeface="+mn-lt"/>
                <a:cs typeface="+mn-lt"/>
              </a:rPr>
              <a:t>bijhouden</a:t>
            </a:r>
            <a:r>
              <a:rPr lang="en-US" dirty="0">
                <a:ea typeface="+mn-lt"/>
                <a:cs typeface="+mn-lt"/>
              </a:rPr>
              <a:t>.</a:t>
            </a:r>
          </a:p>
        </p:txBody>
      </p:sp>
      <p:sp>
        <p:nvSpPr>
          <p:cNvPr id="4" name="Slide Number Placeholder 3"/>
          <p:cNvSpPr>
            <a:spLocks noGrp="1"/>
          </p:cNvSpPr>
          <p:nvPr>
            <p:ph type="sldNum" sz="quarter" idx="5"/>
          </p:nvPr>
        </p:nvSpPr>
        <p:spPr/>
        <p:txBody>
          <a:bodyPr/>
          <a:lstStyle/>
          <a:p>
            <a:fld id="{539A0A48-EDB1-4AFE-B1B7-10CE2A416496}" type="slidenum">
              <a:rPr lang="en-GB" smtClean="0"/>
              <a:t>24</a:t>
            </a:fld>
            <a:endParaRPr lang="en-GB"/>
          </a:p>
        </p:txBody>
      </p:sp>
    </p:spTree>
    <p:extLst>
      <p:ext uri="{BB962C8B-B14F-4D97-AF65-F5344CB8AC3E}">
        <p14:creationId xmlns:p14="http://schemas.microsoft.com/office/powerpoint/2010/main" val="3073744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 doelstelling van mijn masterproef is dus om de ReMon applicatie aan te passen. De grote drawback, de kernel patch, moet verwijderd worden uit het design en de implementatie. Daarbij moet wel nog steeds de broker functie op een of andere manier gemaakt kunnen worden. En dat zou mogelijk moeten zijn door nieuwe </a:t>
            </a:r>
            <a:r>
              <a:rPr lang="nl-BE" dirty="0" err="1"/>
              <a:t>technologieen</a:t>
            </a:r>
            <a:r>
              <a:rPr lang="nl-BE" dirty="0"/>
              <a:t> die in de laatste versies van Linux </a:t>
            </a:r>
            <a:r>
              <a:rPr lang="nl-BE" dirty="0" err="1"/>
              <a:t>kernel</a:t>
            </a:r>
            <a:r>
              <a:rPr lang="nl-BE" dirty="0"/>
              <a:t> zitten.</a:t>
            </a:r>
          </a:p>
          <a:p>
            <a:endParaRPr lang="nl-BE" dirty="0"/>
          </a:p>
          <a:p>
            <a:r>
              <a:rPr lang="nl-BE" dirty="0"/>
              <a:t>Belangrijk is dat er geen verlies van veiligheid mag zijn en het verlies van snelheid moet beperkt worden om nog steeds snelheidswinsten te boeken in vergelijking met een traditionele MVEE.</a:t>
            </a:r>
            <a:endParaRPr lang="nl-BE" dirty="0">
              <a:cs typeface="Calibri"/>
            </a:endParaRPr>
          </a:p>
          <a:p>
            <a:endParaRPr lang="nl-BE" dirty="0"/>
          </a:p>
          <a:p>
            <a:pPr>
              <a:defRPr/>
            </a:pPr>
            <a:r>
              <a:rPr lang="en-US" dirty="0" err="1">
                <a:cs typeface="Calibri"/>
              </a:rPr>
              <a:t>Ik</a:t>
            </a:r>
            <a:r>
              <a:rPr lang="en-US" dirty="0">
                <a:cs typeface="Calibri"/>
              </a:rPr>
              <a:t> </a:t>
            </a:r>
            <a:r>
              <a:rPr lang="en-US" dirty="0" err="1">
                <a:cs typeface="Calibri"/>
              </a:rPr>
              <a:t>zal</a:t>
            </a:r>
            <a:r>
              <a:rPr lang="en-US" dirty="0">
                <a:cs typeface="Calibri"/>
              </a:rPr>
              <a:t> nu wat </a:t>
            </a:r>
            <a:r>
              <a:rPr lang="en-US" dirty="0" err="1">
                <a:cs typeface="Calibri"/>
              </a:rPr>
              <a:t>dieper</a:t>
            </a:r>
            <a:r>
              <a:rPr lang="en-US" dirty="0">
                <a:cs typeface="Calibri"/>
              </a:rPr>
              <a:t> </a:t>
            </a:r>
            <a:r>
              <a:rPr lang="en-US" dirty="0" err="1">
                <a:cs typeface="Calibri"/>
              </a:rPr>
              <a:t>ingaan</a:t>
            </a:r>
            <a:r>
              <a:rPr lang="en-US" dirty="0">
                <a:cs typeface="Calibri"/>
              </a:rPr>
              <a:t> op de </a:t>
            </a:r>
            <a:r>
              <a:rPr lang="en-US" dirty="0" err="1">
                <a:cs typeface="Calibri"/>
              </a:rPr>
              <a:t>technologie</a:t>
            </a:r>
            <a:r>
              <a:rPr lang="en-US" dirty="0">
                <a:cs typeface="Calibri"/>
              </a:rPr>
              <a:t> die </a:t>
            </a:r>
            <a:r>
              <a:rPr lang="en-US" dirty="0" err="1">
                <a:cs typeface="Calibri"/>
              </a:rPr>
              <a:t>ik</a:t>
            </a:r>
            <a:r>
              <a:rPr lang="en-US" dirty="0">
                <a:cs typeface="Calibri"/>
              </a:rPr>
              <a:t> </a:t>
            </a:r>
            <a:r>
              <a:rPr lang="en-US" dirty="0" err="1">
                <a:cs typeface="Calibri"/>
              </a:rPr>
              <a:t>gebruikt</a:t>
            </a:r>
            <a:r>
              <a:rPr lang="en-US" dirty="0">
                <a:cs typeface="Calibri"/>
              </a:rPr>
              <a:t> </a:t>
            </a:r>
            <a:r>
              <a:rPr lang="en-US" dirty="0" err="1">
                <a:cs typeface="Calibri"/>
              </a:rPr>
              <a:t>heb</a:t>
            </a:r>
            <a:r>
              <a:rPr lang="en-US" dirty="0">
                <a:cs typeface="Calibri"/>
              </a:rPr>
              <a:t> om het </a:t>
            </a:r>
            <a:r>
              <a:rPr lang="en-US" dirty="0" err="1">
                <a:cs typeface="Calibri"/>
              </a:rPr>
              <a:t>nieuwe</a:t>
            </a:r>
            <a:r>
              <a:rPr lang="en-US" dirty="0">
                <a:cs typeface="Calibri"/>
              </a:rPr>
              <a:t> design </a:t>
            </a:r>
            <a:r>
              <a:rPr lang="en-US" dirty="0" err="1">
                <a:cs typeface="Calibri"/>
              </a:rPr>
              <a:t>te</a:t>
            </a:r>
            <a:r>
              <a:rPr lang="en-US" dirty="0">
                <a:cs typeface="Calibri"/>
              </a:rPr>
              <a:t> </a:t>
            </a:r>
            <a:r>
              <a:rPr lang="en-US" dirty="0" err="1">
                <a:cs typeface="Calibri"/>
              </a:rPr>
              <a:t>maken</a:t>
            </a:r>
            <a:r>
              <a:rPr lang="en-US" dirty="0">
                <a:cs typeface="Calibri"/>
              </a:rPr>
              <a:t>.</a:t>
            </a:r>
          </a:p>
        </p:txBody>
      </p:sp>
      <p:sp>
        <p:nvSpPr>
          <p:cNvPr id="4" name="Slide Number Placeholder 3"/>
          <p:cNvSpPr>
            <a:spLocks noGrp="1"/>
          </p:cNvSpPr>
          <p:nvPr>
            <p:ph type="sldNum" sz="quarter" idx="5"/>
          </p:nvPr>
        </p:nvSpPr>
        <p:spPr/>
        <p:txBody>
          <a:bodyPr/>
          <a:lstStyle/>
          <a:p>
            <a:fld id="{539A0A48-EDB1-4AFE-B1B7-10CE2A416496}" type="slidenum">
              <a:rPr lang="en-GB" smtClean="0"/>
              <a:t>25</a:t>
            </a:fld>
            <a:endParaRPr lang="en-GB"/>
          </a:p>
        </p:txBody>
      </p:sp>
    </p:spTree>
    <p:extLst>
      <p:ext uri="{BB962C8B-B14F-4D97-AF65-F5344CB8AC3E}">
        <p14:creationId xmlns:p14="http://schemas.microsoft.com/office/powerpoint/2010/main" val="271631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De </a:t>
            </a:r>
            <a:r>
              <a:rPr lang="en-US" dirty="0" err="1">
                <a:cs typeface="Calibri"/>
              </a:rPr>
              <a:t>technologie</a:t>
            </a:r>
            <a:r>
              <a:rPr lang="en-US" dirty="0">
                <a:cs typeface="Calibri"/>
              </a:rPr>
              <a:t> die </a:t>
            </a:r>
            <a:r>
              <a:rPr lang="en-US" dirty="0" err="1">
                <a:cs typeface="Calibri"/>
              </a:rPr>
              <a:t>ik</a:t>
            </a:r>
            <a:r>
              <a:rPr lang="en-US" dirty="0">
                <a:cs typeface="Calibri"/>
              </a:rPr>
              <a:t> </a:t>
            </a:r>
            <a:r>
              <a:rPr lang="en-US" dirty="0" err="1">
                <a:cs typeface="Calibri"/>
              </a:rPr>
              <a:t>gebruik</a:t>
            </a:r>
            <a:r>
              <a:rPr lang="en-US" dirty="0">
                <a:cs typeface="Calibri"/>
              </a:rPr>
              <a:t> is Seccomp-BPF. Seccomp </a:t>
            </a:r>
            <a:r>
              <a:rPr lang="en-US" dirty="0" err="1">
                <a:cs typeface="Calibri"/>
              </a:rPr>
              <a:t>staat</a:t>
            </a:r>
            <a:r>
              <a:rPr lang="en-US" dirty="0">
                <a:cs typeface="Calibri"/>
              </a:rPr>
              <a:t> </a:t>
            </a:r>
            <a:r>
              <a:rPr lang="en-US" dirty="0" err="1">
                <a:cs typeface="Calibri"/>
              </a:rPr>
              <a:t>voor</a:t>
            </a:r>
            <a:r>
              <a:rPr lang="en-US" dirty="0">
                <a:cs typeface="Calibri"/>
              </a:rPr>
              <a:t> Secure Computing </a:t>
            </a:r>
            <a:r>
              <a:rPr lang="en-US" dirty="0" err="1">
                <a:cs typeface="Calibri"/>
              </a:rPr>
              <a:t>en</a:t>
            </a:r>
            <a:r>
              <a:rPr lang="en-US" dirty="0">
                <a:cs typeface="Calibri"/>
              </a:rPr>
              <a:t> </a:t>
            </a:r>
            <a:r>
              <a:rPr lang="en-US" dirty="0" err="1">
                <a:cs typeface="Calibri"/>
              </a:rPr>
              <a:t>wordt</a:t>
            </a:r>
            <a:r>
              <a:rPr lang="en-US" dirty="0">
                <a:cs typeface="Calibri"/>
              </a:rPr>
              <a:t> </a:t>
            </a:r>
            <a:r>
              <a:rPr lang="en-US" dirty="0" err="1">
                <a:cs typeface="Calibri"/>
              </a:rPr>
              <a:t>gebruikt</a:t>
            </a:r>
            <a:r>
              <a:rPr lang="en-US" dirty="0">
                <a:cs typeface="Calibri"/>
              </a:rPr>
              <a:t> om </a:t>
            </a:r>
            <a:r>
              <a:rPr lang="en-US" dirty="0" err="1">
                <a:cs typeface="Calibri"/>
              </a:rPr>
              <a:t>acties</a:t>
            </a:r>
            <a:r>
              <a:rPr lang="en-US" dirty="0">
                <a:cs typeface="Calibri"/>
              </a:rPr>
              <a:t> </a:t>
            </a:r>
            <a:r>
              <a:rPr lang="en-US" dirty="0" err="1">
                <a:cs typeface="Calibri"/>
              </a:rPr>
              <a:t>te</a:t>
            </a:r>
            <a:r>
              <a:rPr lang="en-US" dirty="0">
                <a:cs typeface="Calibri"/>
              </a:rPr>
              <a:t> </a:t>
            </a:r>
            <a:r>
              <a:rPr lang="en-US" dirty="0" err="1">
                <a:cs typeface="Calibri"/>
              </a:rPr>
              <a:t>beperken</a:t>
            </a:r>
            <a:r>
              <a:rPr lang="en-US" dirty="0">
                <a:cs typeface="Calibri"/>
              </a:rPr>
              <a:t> die </a:t>
            </a:r>
            <a:r>
              <a:rPr lang="en-US" dirty="0" err="1">
                <a:cs typeface="Calibri"/>
              </a:rPr>
              <a:t>een</a:t>
            </a:r>
            <a:r>
              <a:rPr lang="en-US" dirty="0">
                <a:cs typeface="Calibri"/>
              </a:rPr>
              <a:t> </a:t>
            </a:r>
            <a:r>
              <a:rPr lang="en-US" dirty="0" err="1">
                <a:cs typeface="Calibri"/>
              </a:rPr>
              <a:t>proces</a:t>
            </a:r>
            <a:r>
              <a:rPr lang="en-US" dirty="0">
                <a:cs typeface="Calibri"/>
              </a:rPr>
              <a:t> </a:t>
            </a:r>
            <a:r>
              <a:rPr lang="en-US" dirty="0" err="1">
                <a:cs typeface="Calibri"/>
              </a:rPr>
              <a:t>kan</a:t>
            </a:r>
            <a:r>
              <a:rPr lang="en-US" dirty="0">
                <a:cs typeface="Calibri"/>
              </a:rPr>
              <a:t> </a:t>
            </a:r>
            <a:r>
              <a:rPr lang="en-US" dirty="0" err="1">
                <a:cs typeface="Calibri"/>
              </a:rPr>
              <a:t>maken</a:t>
            </a:r>
            <a:r>
              <a:rPr lang="en-US" dirty="0">
                <a:cs typeface="Calibri"/>
              </a:rPr>
              <a:t>, </a:t>
            </a:r>
            <a:r>
              <a:rPr lang="en-US" dirty="0" err="1">
                <a:cs typeface="Calibri"/>
              </a:rPr>
              <a:t>en</a:t>
            </a:r>
            <a:r>
              <a:rPr lang="en-US" dirty="0">
                <a:cs typeface="Calibri"/>
              </a:rPr>
              <a:t> </a:t>
            </a:r>
            <a:r>
              <a:rPr lang="en-US" dirty="0" err="1">
                <a:cs typeface="Calibri"/>
              </a:rPr>
              <a:t>denk</a:t>
            </a:r>
            <a:r>
              <a:rPr lang="en-US" dirty="0">
                <a:cs typeface="Calibri"/>
              </a:rPr>
              <a:t> </a:t>
            </a:r>
            <a:r>
              <a:rPr lang="en-US" dirty="0" err="1">
                <a:cs typeface="Calibri"/>
              </a:rPr>
              <a:t>daarbij</a:t>
            </a:r>
            <a:r>
              <a:rPr lang="en-US" dirty="0">
                <a:cs typeface="Calibri"/>
              </a:rPr>
              <a:t> </a:t>
            </a:r>
            <a:r>
              <a:rPr lang="en-US" dirty="0" err="1">
                <a:cs typeface="Calibri"/>
              </a:rPr>
              <a:t>vooral</a:t>
            </a:r>
            <a:r>
              <a:rPr lang="en-US" dirty="0">
                <a:cs typeface="Calibri"/>
              </a:rPr>
              <a:t> </a:t>
            </a:r>
            <a:r>
              <a:rPr lang="en-US" dirty="0" err="1">
                <a:cs typeface="Calibri"/>
              </a:rPr>
              <a:t>aan</a:t>
            </a:r>
            <a:r>
              <a:rPr lang="en-US" dirty="0">
                <a:cs typeface="Calibri"/>
              </a:rPr>
              <a:t> het </a:t>
            </a:r>
            <a:r>
              <a:rPr lang="en-US" dirty="0" err="1">
                <a:cs typeface="Calibri"/>
              </a:rPr>
              <a:t>beperken</a:t>
            </a:r>
            <a:r>
              <a:rPr lang="en-US" dirty="0">
                <a:cs typeface="Calibri"/>
              </a:rPr>
              <a:t> van </a:t>
            </a:r>
            <a:r>
              <a:rPr lang="en-US" dirty="0" err="1">
                <a:cs typeface="Calibri"/>
              </a:rPr>
              <a:t>systeemaanroepen</a:t>
            </a:r>
            <a:r>
              <a:rPr lang="en-US" dirty="0">
                <a:cs typeface="Calibri"/>
              </a:rPr>
              <a:t> in </a:t>
            </a:r>
            <a:r>
              <a:rPr lang="en-US" dirty="0" err="1">
                <a:cs typeface="Calibri"/>
              </a:rPr>
              <a:t>een</a:t>
            </a:r>
            <a:r>
              <a:rPr lang="en-US" dirty="0">
                <a:cs typeface="Calibri"/>
              </a:rPr>
              <a:t> </a:t>
            </a:r>
            <a:r>
              <a:rPr lang="en-US" dirty="0" err="1">
                <a:cs typeface="Calibri"/>
              </a:rPr>
              <a:t>proces</a:t>
            </a:r>
            <a:r>
              <a:rPr lang="en-US" dirty="0">
                <a:cs typeface="Calibri"/>
              </a:rPr>
              <a:t>. BPF </a:t>
            </a:r>
            <a:r>
              <a:rPr lang="en-US" dirty="0" err="1">
                <a:cs typeface="Calibri"/>
              </a:rPr>
              <a:t>staat</a:t>
            </a:r>
            <a:r>
              <a:rPr lang="en-US" dirty="0">
                <a:cs typeface="Calibri"/>
              </a:rPr>
              <a:t> dan </a:t>
            </a:r>
            <a:r>
              <a:rPr lang="en-US" dirty="0" err="1">
                <a:cs typeface="Calibri"/>
              </a:rPr>
              <a:t>weer</a:t>
            </a:r>
            <a:r>
              <a:rPr lang="en-US" dirty="0">
                <a:cs typeface="Calibri"/>
              </a:rPr>
              <a:t> </a:t>
            </a:r>
            <a:r>
              <a:rPr lang="en-US" dirty="0" err="1">
                <a:cs typeface="Calibri"/>
              </a:rPr>
              <a:t>voor</a:t>
            </a:r>
            <a:r>
              <a:rPr lang="en-US" dirty="0">
                <a:cs typeface="Calibri"/>
              </a:rPr>
              <a:t> Berkeley Packet Filter </a:t>
            </a:r>
            <a:r>
              <a:rPr lang="en-US" dirty="0" err="1">
                <a:cs typeface="Calibri"/>
              </a:rPr>
              <a:t>en</a:t>
            </a:r>
            <a:r>
              <a:rPr lang="en-US" dirty="0">
                <a:cs typeface="Calibri"/>
              </a:rPr>
              <a:t> is </a:t>
            </a:r>
            <a:r>
              <a:rPr lang="en-US" dirty="0" err="1">
                <a:cs typeface="Calibri"/>
              </a:rPr>
              <a:t>eigenlijk</a:t>
            </a:r>
            <a:r>
              <a:rPr lang="en-US" dirty="0">
                <a:cs typeface="Calibri"/>
              </a:rPr>
              <a:t> </a:t>
            </a:r>
            <a:r>
              <a:rPr lang="en-US" dirty="0" err="1">
                <a:cs typeface="Calibri"/>
              </a:rPr>
              <a:t>ontwikkeld</a:t>
            </a:r>
            <a:r>
              <a:rPr lang="en-US" dirty="0">
                <a:cs typeface="Calibri"/>
              </a:rPr>
              <a:t> om </a:t>
            </a:r>
            <a:r>
              <a:rPr lang="en-US" dirty="0" err="1">
                <a:cs typeface="Calibri"/>
              </a:rPr>
              <a:t>netwerkverkeer</a:t>
            </a:r>
            <a:r>
              <a:rPr lang="en-US" dirty="0">
                <a:cs typeface="Calibri"/>
              </a:rPr>
              <a:t> </a:t>
            </a:r>
            <a:r>
              <a:rPr lang="en-US" dirty="0" err="1">
                <a:cs typeface="Calibri"/>
              </a:rPr>
              <a:t>vanuit</a:t>
            </a:r>
            <a:r>
              <a:rPr lang="en-US" dirty="0">
                <a:cs typeface="Calibri"/>
              </a:rPr>
              <a:t> </a:t>
            </a:r>
            <a:r>
              <a:rPr lang="en-US" dirty="0" err="1">
                <a:cs typeface="Calibri"/>
              </a:rPr>
              <a:t>te</a:t>
            </a:r>
            <a:r>
              <a:rPr lang="en-US" dirty="0">
                <a:cs typeface="Calibri"/>
              </a:rPr>
              <a:t> kernel </a:t>
            </a:r>
            <a:r>
              <a:rPr lang="en-US" dirty="0" err="1">
                <a:cs typeface="Calibri"/>
              </a:rPr>
              <a:t>te</a:t>
            </a:r>
            <a:r>
              <a:rPr lang="en-US" dirty="0">
                <a:cs typeface="Calibri"/>
              </a:rPr>
              <a:t> </a:t>
            </a:r>
            <a:r>
              <a:rPr lang="en-US" dirty="0" err="1">
                <a:cs typeface="Calibri"/>
              </a:rPr>
              <a:t>kunnen</a:t>
            </a:r>
            <a:r>
              <a:rPr lang="en-US" dirty="0">
                <a:cs typeface="Calibri"/>
              </a:rPr>
              <a:t> </a:t>
            </a:r>
            <a:r>
              <a:rPr lang="en-US" dirty="0" err="1">
                <a:cs typeface="Calibri"/>
              </a:rPr>
              <a:t>analyseren</a:t>
            </a:r>
            <a:r>
              <a:rPr lang="en-US" dirty="0">
                <a:cs typeface="Calibri"/>
              </a:rPr>
              <a:t> </a:t>
            </a:r>
            <a:r>
              <a:rPr lang="en-US" dirty="0" err="1">
                <a:cs typeface="Calibri"/>
              </a:rPr>
              <a:t>en</a:t>
            </a:r>
            <a:r>
              <a:rPr lang="en-US" dirty="0">
                <a:cs typeface="Calibri"/>
              </a:rPr>
              <a:t> </a:t>
            </a:r>
            <a:r>
              <a:rPr lang="en-US" dirty="0" err="1">
                <a:cs typeface="Calibri"/>
              </a:rPr>
              <a:t>filteren</a:t>
            </a:r>
            <a:r>
              <a:rPr lang="en-US" dirty="0">
                <a:cs typeface="Calibri"/>
              </a:rPr>
              <a:t>. Maar </a:t>
            </a:r>
            <a:r>
              <a:rPr lang="en-US" dirty="0" err="1">
                <a:cs typeface="Calibri"/>
              </a:rPr>
              <a:t>naast</a:t>
            </a:r>
            <a:r>
              <a:rPr lang="en-US" dirty="0">
                <a:cs typeface="Calibri"/>
              </a:rPr>
              <a:t> </a:t>
            </a:r>
            <a:r>
              <a:rPr lang="en-US" dirty="0" err="1">
                <a:cs typeface="Calibri"/>
              </a:rPr>
              <a:t>netwerkverkeer</a:t>
            </a:r>
            <a:r>
              <a:rPr lang="en-US" dirty="0">
                <a:cs typeface="Calibri"/>
              </a:rPr>
              <a:t> </a:t>
            </a:r>
            <a:r>
              <a:rPr lang="en-US" dirty="0" err="1">
                <a:cs typeface="Calibri"/>
              </a:rPr>
              <a:t>kan</a:t>
            </a:r>
            <a:r>
              <a:rPr lang="en-US" dirty="0">
                <a:cs typeface="Calibri"/>
              </a:rPr>
              <a:t> BPF </a:t>
            </a:r>
            <a:r>
              <a:rPr lang="en-US" dirty="0" err="1">
                <a:cs typeface="Calibri"/>
              </a:rPr>
              <a:t>ook</a:t>
            </a:r>
            <a:r>
              <a:rPr lang="en-US" dirty="0">
                <a:cs typeface="Calibri"/>
              </a:rPr>
              <a:t> </a:t>
            </a:r>
            <a:r>
              <a:rPr lang="en-US" dirty="0" err="1">
                <a:cs typeface="Calibri"/>
              </a:rPr>
              <a:t>gebruikt</a:t>
            </a:r>
            <a:r>
              <a:rPr lang="en-US" dirty="0">
                <a:cs typeface="Calibri"/>
              </a:rPr>
              <a:t> </a:t>
            </a:r>
            <a:r>
              <a:rPr lang="en-US" dirty="0" err="1">
                <a:cs typeface="Calibri"/>
              </a:rPr>
              <a:t>worden</a:t>
            </a:r>
            <a:r>
              <a:rPr lang="en-US" dirty="0">
                <a:cs typeface="Calibri"/>
              </a:rPr>
              <a:t> om </a:t>
            </a:r>
            <a:r>
              <a:rPr lang="en-US" dirty="0" err="1">
                <a:cs typeface="Calibri"/>
              </a:rPr>
              <a:t>systeemaanroepen</a:t>
            </a:r>
            <a:r>
              <a:rPr lang="en-US" dirty="0">
                <a:cs typeface="Calibri"/>
              </a:rPr>
              <a:t> </a:t>
            </a:r>
            <a:r>
              <a:rPr lang="en-US" dirty="0" err="1">
                <a:cs typeface="Calibri"/>
              </a:rPr>
              <a:t>te</a:t>
            </a:r>
            <a:r>
              <a:rPr lang="en-US" dirty="0">
                <a:cs typeface="Calibri"/>
              </a:rPr>
              <a:t> </a:t>
            </a:r>
            <a:r>
              <a:rPr lang="en-US" dirty="0" err="1">
                <a:cs typeface="Calibri"/>
              </a:rPr>
              <a:t>analyseren</a:t>
            </a:r>
            <a:r>
              <a:rPr lang="en-US" dirty="0">
                <a:cs typeface="Calibri"/>
              </a:rPr>
              <a:t> </a:t>
            </a:r>
            <a:r>
              <a:rPr lang="en-US" dirty="0" err="1">
                <a:cs typeface="Calibri"/>
              </a:rPr>
              <a:t>en</a:t>
            </a:r>
            <a:r>
              <a:rPr lang="en-US" dirty="0">
                <a:cs typeface="Calibri"/>
              </a:rPr>
              <a:t> </a:t>
            </a:r>
            <a:r>
              <a:rPr lang="en-US" dirty="0" err="1">
                <a:cs typeface="Calibri"/>
              </a:rPr>
              <a:t>te</a:t>
            </a:r>
            <a:r>
              <a:rPr lang="en-US" dirty="0">
                <a:cs typeface="Calibri"/>
              </a:rPr>
              <a:t> </a:t>
            </a:r>
            <a:r>
              <a:rPr lang="en-US" dirty="0" err="1">
                <a:cs typeface="Calibri"/>
              </a:rPr>
              <a:t>filteren</a:t>
            </a:r>
            <a:r>
              <a:rPr lang="en-US" dirty="0">
                <a:cs typeface="Calibri"/>
              </a:rPr>
              <a:t>.</a:t>
            </a:r>
          </a:p>
        </p:txBody>
      </p:sp>
      <p:sp>
        <p:nvSpPr>
          <p:cNvPr id="4" name="Slide Number Placeholder 3"/>
          <p:cNvSpPr>
            <a:spLocks noGrp="1"/>
          </p:cNvSpPr>
          <p:nvPr>
            <p:ph type="sldNum" sz="quarter" idx="10"/>
          </p:nvPr>
        </p:nvSpPr>
        <p:spPr/>
        <p:txBody>
          <a:bodyPr/>
          <a:lstStyle/>
          <a:p>
            <a:fld id="{539A0A48-EDB1-4AFE-B1B7-10CE2A416496}" type="slidenum">
              <a:rPr lang="en-GB" smtClean="0"/>
              <a:t>26</a:t>
            </a:fld>
            <a:endParaRPr lang="en-GB"/>
          </a:p>
        </p:txBody>
      </p:sp>
    </p:spTree>
    <p:extLst>
      <p:ext uri="{BB962C8B-B14F-4D97-AF65-F5344CB8AC3E}">
        <p14:creationId xmlns:p14="http://schemas.microsoft.com/office/powerpoint/2010/main" val="2222566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 we </a:t>
            </a:r>
            <a:r>
              <a:rPr lang="en-US" dirty="0" err="1">
                <a:cs typeface="Calibri"/>
              </a:rPr>
              <a:t>dus</a:t>
            </a:r>
            <a:r>
              <a:rPr lang="en-US" dirty="0">
                <a:cs typeface="Calibri"/>
              </a:rPr>
              <a:t> </a:t>
            </a:r>
            <a:r>
              <a:rPr lang="en-US" dirty="0" err="1">
                <a:cs typeface="Calibri"/>
              </a:rPr>
              <a:t>een</a:t>
            </a:r>
            <a:r>
              <a:rPr lang="en-US" dirty="0">
                <a:cs typeface="Calibri"/>
              </a:rPr>
              <a:t> </a:t>
            </a:r>
            <a:r>
              <a:rPr lang="en-US" dirty="0" err="1">
                <a:cs typeface="Calibri"/>
              </a:rPr>
              <a:t>applicatie</a:t>
            </a:r>
            <a:r>
              <a:rPr lang="en-US" dirty="0">
                <a:cs typeface="Calibri"/>
              </a:rPr>
              <a:t> </a:t>
            </a:r>
            <a:r>
              <a:rPr lang="en-US" dirty="0" err="1">
                <a:cs typeface="Calibri"/>
              </a:rPr>
              <a:t>hebben</a:t>
            </a:r>
            <a:r>
              <a:rPr lang="en-US" dirty="0">
                <a:cs typeface="Calibri"/>
              </a:rPr>
              <a:t> </a:t>
            </a:r>
            <a:r>
              <a:rPr lang="en-US" dirty="0" err="1">
                <a:cs typeface="Calibri"/>
              </a:rPr>
              <a:t>waaraan</a:t>
            </a:r>
            <a:r>
              <a:rPr lang="en-US" dirty="0">
                <a:cs typeface="Calibri"/>
              </a:rPr>
              <a:t> we </a:t>
            </a:r>
            <a:r>
              <a:rPr lang="en-US" dirty="0" err="1">
                <a:cs typeface="Calibri"/>
              </a:rPr>
              <a:t>een</a:t>
            </a:r>
            <a:r>
              <a:rPr lang="en-US" dirty="0">
                <a:cs typeface="Calibri"/>
              </a:rPr>
              <a:t> Seccomp-BPF filter </a:t>
            </a:r>
            <a:r>
              <a:rPr lang="en-US" dirty="0" err="1">
                <a:cs typeface="Calibri"/>
              </a:rPr>
              <a:t>toevoegen</a:t>
            </a:r>
            <a:r>
              <a:rPr lang="en-US" dirty="0">
                <a:cs typeface="Calibri"/>
              </a:rPr>
              <a:t>, </a:t>
            </a:r>
            <a:r>
              <a:rPr lang="en-US" dirty="0" err="1">
                <a:cs typeface="Calibri"/>
              </a:rPr>
              <a:t>gebeurt</a:t>
            </a:r>
            <a:r>
              <a:rPr lang="en-US" dirty="0">
                <a:cs typeface="Calibri"/>
              </a:rPr>
              <a:t> het </a:t>
            </a:r>
            <a:r>
              <a:rPr lang="en-US" dirty="0" err="1">
                <a:cs typeface="Calibri"/>
              </a:rPr>
              <a:t>volgende</a:t>
            </a:r>
            <a:r>
              <a:rPr lang="en-US" dirty="0">
                <a:cs typeface="Calibri"/>
              </a:rPr>
              <a:t>: er </a:t>
            </a:r>
            <a:r>
              <a:rPr lang="en-US" dirty="0" err="1">
                <a:cs typeface="Calibri"/>
              </a:rPr>
              <a:t>kunnen</a:t>
            </a:r>
            <a:r>
              <a:rPr lang="en-US" dirty="0">
                <a:cs typeface="Calibri"/>
              </a:rPr>
              <a:t> system calls </a:t>
            </a:r>
            <a:r>
              <a:rPr lang="en-US" dirty="0" err="1">
                <a:cs typeface="Calibri"/>
              </a:rPr>
              <a:t>worden</a:t>
            </a:r>
            <a:r>
              <a:rPr lang="en-US" dirty="0">
                <a:cs typeface="Calibri"/>
              </a:rPr>
              <a:t> </a:t>
            </a:r>
            <a:r>
              <a:rPr lang="en-US" dirty="0" err="1">
                <a:cs typeface="Calibri"/>
              </a:rPr>
              <a:t>gedaan</a:t>
            </a:r>
            <a:r>
              <a:rPr lang="en-US" dirty="0">
                <a:cs typeface="Calibri"/>
              </a:rPr>
              <a:t> </a:t>
            </a:r>
            <a:r>
              <a:rPr lang="en-US" dirty="0" err="1">
                <a:cs typeface="Calibri"/>
              </a:rPr>
              <a:t>vanuit</a:t>
            </a:r>
            <a:r>
              <a:rPr lang="en-US" dirty="0">
                <a:cs typeface="Calibri"/>
              </a:rPr>
              <a:t> </a:t>
            </a:r>
            <a:r>
              <a:rPr lang="en-US" dirty="0" err="1">
                <a:cs typeface="Calibri"/>
              </a:rPr>
              <a:t>een</a:t>
            </a:r>
            <a:r>
              <a:rPr lang="en-US" dirty="0">
                <a:cs typeface="Calibri"/>
              </a:rPr>
              <a:t> </a:t>
            </a:r>
            <a:r>
              <a:rPr lang="en-US" dirty="0" err="1">
                <a:cs typeface="Calibri"/>
              </a:rPr>
              <a:t>applicatie</a:t>
            </a:r>
            <a:r>
              <a:rPr lang="en-US" dirty="0">
                <a:cs typeface="Calibri"/>
              </a:rPr>
              <a:t>. Die </a:t>
            </a:r>
            <a:r>
              <a:rPr lang="en-US" dirty="0" err="1">
                <a:cs typeface="Calibri"/>
              </a:rPr>
              <a:t>worden</a:t>
            </a:r>
            <a:r>
              <a:rPr lang="en-US" dirty="0">
                <a:cs typeface="Calibri"/>
              </a:rPr>
              <a:t> door de kernel </a:t>
            </a:r>
            <a:r>
              <a:rPr lang="en-US" dirty="0" err="1">
                <a:cs typeface="Calibri"/>
              </a:rPr>
              <a:t>effectief</a:t>
            </a:r>
            <a:r>
              <a:rPr lang="en-US" dirty="0">
                <a:cs typeface="Calibri"/>
              </a:rPr>
              <a:t> </a:t>
            </a:r>
            <a:r>
              <a:rPr lang="en-US" dirty="0" err="1">
                <a:cs typeface="Calibri"/>
              </a:rPr>
              <a:t>uitgevoerd</a:t>
            </a:r>
            <a:r>
              <a:rPr lang="en-US" dirty="0">
                <a:cs typeface="Calibri"/>
              </a:rPr>
              <a:t>, </a:t>
            </a:r>
            <a:r>
              <a:rPr lang="en-US" dirty="0" err="1">
                <a:cs typeface="Calibri"/>
              </a:rPr>
              <a:t>waarna</a:t>
            </a:r>
            <a:r>
              <a:rPr lang="en-US" dirty="0">
                <a:cs typeface="Calibri"/>
              </a:rPr>
              <a:t> het </a:t>
            </a:r>
            <a:r>
              <a:rPr lang="en-US" dirty="0" err="1">
                <a:cs typeface="Calibri"/>
              </a:rPr>
              <a:t>resultaat</a:t>
            </a:r>
            <a:r>
              <a:rPr lang="en-US" dirty="0">
                <a:cs typeface="Calibri"/>
              </a:rPr>
              <a:t> </a:t>
            </a:r>
            <a:r>
              <a:rPr lang="en-US" dirty="0" err="1">
                <a:cs typeface="Calibri"/>
              </a:rPr>
              <a:t>wordt</a:t>
            </a:r>
            <a:r>
              <a:rPr lang="en-US" dirty="0">
                <a:cs typeface="Calibri"/>
              </a:rPr>
              <a:t> </a:t>
            </a:r>
            <a:r>
              <a:rPr lang="en-US" dirty="0" err="1">
                <a:cs typeface="Calibri"/>
              </a:rPr>
              <a:t>teruggestuurd</a:t>
            </a:r>
            <a:r>
              <a:rPr lang="en-US" dirty="0">
                <a:cs typeface="Calibri"/>
              </a:rPr>
              <a:t> </a:t>
            </a:r>
            <a:r>
              <a:rPr lang="en-US" dirty="0" err="1">
                <a:cs typeface="Calibri"/>
              </a:rPr>
              <a:t>naar</a:t>
            </a:r>
            <a:r>
              <a:rPr lang="en-US" dirty="0">
                <a:cs typeface="Calibri"/>
              </a:rPr>
              <a:t> de </a:t>
            </a:r>
            <a:r>
              <a:rPr lang="en-US" dirty="0" err="1">
                <a:cs typeface="Calibri"/>
              </a:rPr>
              <a:t>applicatie</a:t>
            </a:r>
            <a:r>
              <a:rPr lang="en-US" dirty="0">
                <a:cs typeface="Calibri"/>
              </a:rPr>
              <a:t>.</a:t>
            </a:r>
          </a:p>
          <a:p>
            <a:pPr marL="0" indent="0">
              <a:buFontTx/>
              <a:buNone/>
            </a:pPr>
            <a:endParaRPr lang="en-US" dirty="0">
              <a:cs typeface="Calibri"/>
            </a:endParaRPr>
          </a:p>
          <a:p>
            <a:pPr marL="0" indent="0">
              <a:buFontTx/>
              <a:buNone/>
            </a:pPr>
            <a:endParaRPr lang="en-US" dirty="0">
              <a:cs typeface="Calibri"/>
            </a:endParaRPr>
          </a:p>
          <a:p>
            <a:pPr marL="0" indent="0">
              <a:buFontTx/>
              <a:buNone/>
            </a:pPr>
            <a:endParaRPr lang="en-US" dirty="0">
              <a:cs typeface="Calibri"/>
            </a:endParaRPr>
          </a:p>
        </p:txBody>
      </p:sp>
      <p:sp>
        <p:nvSpPr>
          <p:cNvPr id="4" name="Slide Number Placeholder 3"/>
          <p:cNvSpPr>
            <a:spLocks noGrp="1"/>
          </p:cNvSpPr>
          <p:nvPr>
            <p:ph type="sldNum" sz="quarter" idx="5"/>
          </p:nvPr>
        </p:nvSpPr>
        <p:spPr/>
        <p:txBody>
          <a:bodyPr/>
          <a:lstStyle/>
          <a:p>
            <a:fld id="{539A0A48-EDB1-4AFE-B1B7-10CE2A416496}" type="slidenum">
              <a:rPr lang="en-GB" smtClean="0"/>
              <a:t>27</a:t>
            </a:fld>
            <a:endParaRPr lang="en-GB"/>
          </a:p>
        </p:txBody>
      </p:sp>
    </p:spTree>
    <p:extLst>
      <p:ext uri="{BB962C8B-B14F-4D97-AF65-F5344CB8AC3E}">
        <p14:creationId xmlns:p14="http://schemas.microsoft.com/office/powerpoint/2010/main" val="333662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a:t>
            </a:r>
            <a:r>
              <a:rPr lang="en-US" dirty="0" err="1">
                <a:cs typeface="Calibri"/>
              </a:rPr>
              <a:t>kunnen</a:t>
            </a:r>
            <a:r>
              <a:rPr lang="en-US" dirty="0">
                <a:cs typeface="Calibri"/>
              </a:rPr>
              <a:t> </a:t>
            </a:r>
            <a:r>
              <a:rPr lang="en-US" dirty="0" err="1">
                <a:cs typeface="Calibri"/>
              </a:rPr>
              <a:t>een</a:t>
            </a:r>
            <a:r>
              <a:rPr lang="en-US" dirty="0">
                <a:cs typeface="Calibri"/>
              </a:rPr>
              <a:t> seccomp-BPF filter </a:t>
            </a:r>
            <a:r>
              <a:rPr lang="en-US" dirty="0" err="1">
                <a:cs typeface="Calibri"/>
              </a:rPr>
              <a:t>toevoegen</a:t>
            </a:r>
            <a:r>
              <a:rPr lang="en-US" dirty="0">
                <a:cs typeface="Calibri"/>
              </a:rPr>
              <a:t> </a:t>
            </a:r>
            <a:r>
              <a:rPr lang="en-US" dirty="0" err="1">
                <a:cs typeface="Calibri"/>
              </a:rPr>
              <a:t>aan</a:t>
            </a:r>
            <a:r>
              <a:rPr lang="en-US" dirty="0">
                <a:cs typeface="Calibri"/>
              </a:rPr>
              <a:t> de kernel. Door het </a:t>
            </a:r>
            <a:r>
              <a:rPr lang="en-US" dirty="0" err="1">
                <a:cs typeface="Calibri"/>
              </a:rPr>
              <a:t>toevoegen</a:t>
            </a:r>
            <a:r>
              <a:rPr lang="en-US" dirty="0">
                <a:cs typeface="Calibri"/>
              </a:rPr>
              <a:t> van </a:t>
            </a:r>
            <a:r>
              <a:rPr lang="en-US" dirty="0" err="1">
                <a:cs typeface="Calibri"/>
              </a:rPr>
              <a:t>zo’n</a:t>
            </a:r>
            <a:r>
              <a:rPr lang="en-US" dirty="0">
                <a:cs typeface="Calibri"/>
              </a:rPr>
              <a:t> filter </a:t>
            </a:r>
            <a:r>
              <a:rPr lang="en-US" dirty="0" err="1">
                <a:cs typeface="Calibri"/>
              </a:rPr>
              <a:t>worden</a:t>
            </a:r>
            <a:r>
              <a:rPr lang="en-US" dirty="0">
                <a:cs typeface="Calibri"/>
              </a:rPr>
              <a:t> de </a:t>
            </a:r>
            <a:r>
              <a:rPr lang="en-US" dirty="0" err="1">
                <a:cs typeface="Calibri"/>
              </a:rPr>
              <a:t>systeemaanroepen</a:t>
            </a:r>
            <a:r>
              <a:rPr lang="en-US" dirty="0">
                <a:cs typeface="Calibri"/>
              </a:rPr>
              <a:t> </a:t>
            </a:r>
            <a:r>
              <a:rPr lang="en-US" dirty="0" err="1">
                <a:cs typeface="Calibri"/>
              </a:rPr>
              <a:t>vanuit</a:t>
            </a:r>
            <a:r>
              <a:rPr lang="en-US" dirty="0">
                <a:cs typeface="Calibri"/>
              </a:rPr>
              <a:t> de </a:t>
            </a:r>
            <a:r>
              <a:rPr lang="en-US" dirty="0" err="1">
                <a:cs typeface="Calibri"/>
              </a:rPr>
              <a:t>applicatie</a:t>
            </a:r>
            <a:r>
              <a:rPr lang="en-US" dirty="0">
                <a:cs typeface="Calibri"/>
              </a:rPr>
              <a:t> </a:t>
            </a:r>
            <a:r>
              <a:rPr lang="en-US" dirty="0" err="1">
                <a:cs typeface="Calibri"/>
              </a:rPr>
              <a:t>onderworpen</a:t>
            </a:r>
            <a:r>
              <a:rPr lang="en-US" dirty="0">
                <a:cs typeface="Calibri"/>
              </a:rPr>
              <a:t> </a:t>
            </a:r>
            <a:r>
              <a:rPr lang="en-US" dirty="0" err="1">
                <a:cs typeface="Calibri"/>
              </a:rPr>
              <a:t>aan</a:t>
            </a:r>
            <a:r>
              <a:rPr lang="en-US" dirty="0">
                <a:cs typeface="Calibri"/>
              </a:rPr>
              <a:t> de filter. De filter </a:t>
            </a:r>
            <a:r>
              <a:rPr lang="en-US" dirty="0" err="1">
                <a:cs typeface="Calibri"/>
              </a:rPr>
              <a:t>kan</a:t>
            </a:r>
            <a:r>
              <a:rPr lang="en-US" dirty="0">
                <a:cs typeface="Calibri"/>
              </a:rPr>
              <a:t> het </a:t>
            </a:r>
            <a:r>
              <a:rPr lang="en-US" dirty="0" err="1">
                <a:cs typeface="Calibri"/>
              </a:rPr>
              <a:t>nummer</a:t>
            </a:r>
            <a:r>
              <a:rPr lang="en-US" dirty="0">
                <a:cs typeface="Calibri"/>
              </a:rPr>
              <a:t> van de </a:t>
            </a:r>
            <a:r>
              <a:rPr lang="en-US" dirty="0" err="1">
                <a:cs typeface="Calibri"/>
              </a:rPr>
              <a:t>systeemaanroep</a:t>
            </a:r>
            <a:r>
              <a:rPr lang="en-US" dirty="0">
                <a:cs typeface="Calibri"/>
              </a:rPr>
              <a:t>, </a:t>
            </a:r>
            <a:r>
              <a:rPr lang="en-US" dirty="0" err="1">
                <a:cs typeface="Calibri"/>
              </a:rPr>
              <a:t>zijn</a:t>
            </a:r>
            <a:r>
              <a:rPr lang="en-US" dirty="0">
                <a:cs typeface="Calibri"/>
              </a:rPr>
              <a:t> </a:t>
            </a:r>
            <a:r>
              <a:rPr lang="en-US" dirty="0" err="1">
                <a:cs typeface="Calibri"/>
              </a:rPr>
              <a:t>ingevulde</a:t>
            </a:r>
            <a:r>
              <a:rPr lang="en-US" dirty="0">
                <a:cs typeface="Calibri"/>
              </a:rPr>
              <a:t> </a:t>
            </a:r>
            <a:r>
              <a:rPr lang="en-US" dirty="0" err="1">
                <a:cs typeface="Calibri"/>
              </a:rPr>
              <a:t>argumenten</a:t>
            </a:r>
            <a:r>
              <a:rPr lang="en-US" dirty="0">
                <a:cs typeface="Calibri"/>
              </a:rPr>
              <a:t> </a:t>
            </a:r>
            <a:r>
              <a:rPr lang="en-US" dirty="0" err="1">
                <a:cs typeface="Calibri"/>
              </a:rPr>
              <a:t>en</a:t>
            </a:r>
            <a:r>
              <a:rPr lang="en-US" dirty="0">
                <a:cs typeface="Calibri"/>
              </a:rPr>
              <a:t> de </a:t>
            </a:r>
            <a:r>
              <a:rPr lang="en-US" dirty="0" err="1">
                <a:cs typeface="Calibri"/>
              </a:rPr>
              <a:t>instructiepointer</a:t>
            </a:r>
            <a:r>
              <a:rPr lang="en-US" dirty="0">
                <a:cs typeface="Calibri"/>
              </a:rPr>
              <a:t> </a:t>
            </a:r>
            <a:r>
              <a:rPr lang="en-US" dirty="0" err="1">
                <a:cs typeface="Calibri"/>
              </a:rPr>
              <a:t>opvragen</a:t>
            </a:r>
            <a:r>
              <a:rPr lang="en-US" dirty="0">
                <a:cs typeface="Calibri"/>
              </a:rPr>
              <a:t>. Aan de hand </a:t>
            </a:r>
            <a:r>
              <a:rPr lang="en-US" dirty="0" err="1">
                <a:cs typeface="Calibri"/>
              </a:rPr>
              <a:t>daarvan</a:t>
            </a:r>
            <a:r>
              <a:rPr lang="en-US" dirty="0">
                <a:cs typeface="Calibri"/>
              </a:rPr>
              <a:t> </a:t>
            </a:r>
            <a:r>
              <a:rPr lang="en-US" dirty="0" err="1">
                <a:cs typeface="Calibri"/>
              </a:rPr>
              <a:t>kan</a:t>
            </a:r>
            <a:r>
              <a:rPr lang="en-US" dirty="0">
                <a:cs typeface="Calibri"/>
              </a:rPr>
              <a:t> de filter </a:t>
            </a:r>
            <a:r>
              <a:rPr lang="en-US" dirty="0" err="1">
                <a:cs typeface="Calibri"/>
              </a:rPr>
              <a:t>beslissen</a:t>
            </a:r>
            <a:r>
              <a:rPr lang="en-US" dirty="0">
                <a:cs typeface="Calibri"/>
              </a:rPr>
              <a:t> om </a:t>
            </a:r>
            <a:r>
              <a:rPr lang="en-US" dirty="0" err="1">
                <a:cs typeface="Calibri"/>
              </a:rPr>
              <a:t>een</a:t>
            </a:r>
            <a:r>
              <a:rPr lang="en-US" dirty="0">
                <a:cs typeface="Calibri"/>
              </a:rPr>
              <a:t> </a:t>
            </a:r>
            <a:r>
              <a:rPr lang="en-US" dirty="0" err="1">
                <a:cs typeface="Calibri"/>
              </a:rPr>
              <a:t>systeemaanroep</a:t>
            </a:r>
            <a:r>
              <a:rPr lang="en-US" dirty="0">
                <a:cs typeface="Calibri"/>
              </a:rPr>
              <a:t> </a:t>
            </a:r>
            <a:r>
              <a:rPr lang="en-US" dirty="0" err="1">
                <a:cs typeface="Calibri"/>
              </a:rPr>
              <a:t>te</a:t>
            </a:r>
            <a:r>
              <a:rPr lang="en-US" dirty="0">
                <a:cs typeface="Calibri"/>
              </a:rPr>
              <a:t> laten </a:t>
            </a:r>
            <a:r>
              <a:rPr lang="en-US" dirty="0" err="1">
                <a:cs typeface="Calibri"/>
              </a:rPr>
              <a:t>doorgaan</a:t>
            </a:r>
            <a:r>
              <a:rPr lang="en-US" dirty="0">
                <a:cs typeface="Calibri"/>
              </a:rPr>
              <a:t> </a:t>
            </a:r>
            <a:r>
              <a:rPr lang="en-US" dirty="0" err="1">
                <a:cs typeface="Calibri"/>
              </a:rPr>
              <a:t>en</a:t>
            </a:r>
            <a:r>
              <a:rPr lang="en-US" dirty="0">
                <a:cs typeface="Calibri"/>
              </a:rPr>
              <a:t> door de kernel </a:t>
            </a:r>
            <a:r>
              <a:rPr lang="en-US" dirty="0" err="1">
                <a:cs typeface="Calibri"/>
              </a:rPr>
              <a:t>te</a:t>
            </a:r>
            <a:r>
              <a:rPr lang="en-US" dirty="0">
                <a:cs typeface="Calibri"/>
              </a:rPr>
              <a:t> laten </a:t>
            </a:r>
            <a:r>
              <a:rPr lang="en-US" dirty="0" err="1">
                <a:cs typeface="Calibri"/>
              </a:rPr>
              <a:t>uitvoeren</a:t>
            </a:r>
            <a:r>
              <a:rPr lang="en-US" dirty="0">
                <a:cs typeface="Calibri"/>
              </a:rPr>
              <a:t> of om </a:t>
            </a:r>
            <a:r>
              <a:rPr lang="en-US" dirty="0" err="1">
                <a:cs typeface="Calibri"/>
              </a:rPr>
              <a:t>andere</a:t>
            </a:r>
            <a:r>
              <a:rPr lang="en-US" dirty="0">
                <a:cs typeface="Calibri"/>
              </a:rPr>
              <a:t> </a:t>
            </a:r>
            <a:r>
              <a:rPr lang="en-US" dirty="0" err="1">
                <a:cs typeface="Calibri"/>
              </a:rPr>
              <a:t>acties</a:t>
            </a:r>
            <a:r>
              <a:rPr lang="en-US" dirty="0">
                <a:cs typeface="Calibri"/>
              </a:rPr>
              <a:t> </a:t>
            </a:r>
            <a:r>
              <a:rPr lang="en-US" dirty="0" err="1">
                <a:cs typeface="Calibri"/>
              </a:rPr>
              <a:t>te</a:t>
            </a:r>
            <a:r>
              <a:rPr lang="en-US" dirty="0">
                <a:cs typeface="Calibri"/>
              </a:rPr>
              <a:t> </a:t>
            </a:r>
            <a:r>
              <a:rPr lang="en-US" dirty="0" err="1">
                <a:cs typeface="Calibri"/>
              </a:rPr>
              <a:t>ondernemen</a:t>
            </a:r>
            <a:r>
              <a:rPr lang="en-US" dirty="0">
                <a:cs typeface="Calibri"/>
              </a:rPr>
              <a:t>.</a:t>
            </a:r>
          </a:p>
          <a:p>
            <a:endParaRPr lang="en-US" dirty="0">
              <a:cs typeface="Calibri"/>
            </a:endParaRPr>
          </a:p>
          <a:p>
            <a:r>
              <a:rPr lang="en-US" dirty="0" err="1">
                <a:cs typeface="Calibri"/>
              </a:rPr>
              <a:t>Wanneer</a:t>
            </a:r>
            <a:r>
              <a:rPr lang="en-US" dirty="0">
                <a:cs typeface="Calibri"/>
              </a:rPr>
              <a:t> we de </a:t>
            </a:r>
            <a:r>
              <a:rPr lang="en-US" dirty="0" err="1">
                <a:cs typeface="Calibri"/>
              </a:rPr>
              <a:t>systeemaanroep</a:t>
            </a:r>
            <a:r>
              <a:rPr lang="en-US" dirty="0">
                <a:cs typeface="Calibri"/>
              </a:rPr>
              <a:t> </a:t>
            </a:r>
            <a:r>
              <a:rPr lang="en-US" dirty="0" err="1">
                <a:cs typeface="Calibri"/>
              </a:rPr>
              <a:t>rechtstreeks</a:t>
            </a:r>
            <a:r>
              <a:rPr lang="en-US" dirty="0">
                <a:cs typeface="Calibri"/>
              </a:rPr>
              <a:t> door de kernel </a:t>
            </a:r>
            <a:r>
              <a:rPr lang="en-US" dirty="0" err="1">
                <a:cs typeface="Calibri"/>
              </a:rPr>
              <a:t>willen</a:t>
            </a:r>
            <a:r>
              <a:rPr lang="en-US" dirty="0">
                <a:cs typeface="Calibri"/>
              </a:rPr>
              <a:t> laten </a:t>
            </a:r>
            <a:r>
              <a:rPr lang="en-US" dirty="0" err="1">
                <a:cs typeface="Calibri"/>
              </a:rPr>
              <a:t>uitvoeren</a:t>
            </a:r>
            <a:r>
              <a:rPr lang="en-US" dirty="0">
                <a:cs typeface="Calibri"/>
              </a:rPr>
              <a:t>, </a:t>
            </a:r>
            <a:r>
              <a:rPr lang="en-US" dirty="0" err="1">
                <a:cs typeface="Calibri"/>
              </a:rPr>
              <a:t>zal</a:t>
            </a:r>
            <a:r>
              <a:rPr lang="en-US" dirty="0">
                <a:cs typeface="Calibri"/>
              </a:rPr>
              <a:t> de ALLOW-</a:t>
            </a:r>
            <a:r>
              <a:rPr lang="en-US" dirty="0" err="1">
                <a:cs typeface="Calibri"/>
              </a:rPr>
              <a:t>actie</a:t>
            </a:r>
            <a:r>
              <a:rPr lang="en-US" dirty="0">
                <a:cs typeface="Calibri"/>
              </a:rPr>
              <a:t> van de seccomp-BPF filter </a:t>
            </a:r>
            <a:r>
              <a:rPr lang="en-US" dirty="0" err="1">
                <a:cs typeface="Calibri"/>
              </a:rPr>
              <a:t>ervoor</a:t>
            </a:r>
            <a:r>
              <a:rPr lang="en-US" dirty="0">
                <a:cs typeface="Calibri"/>
              </a:rPr>
              <a:t> </a:t>
            </a:r>
            <a:r>
              <a:rPr lang="en-US" dirty="0" err="1">
                <a:cs typeface="Calibri"/>
              </a:rPr>
              <a:t>zorgen</a:t>
            </a:r>
            <a:r>
              <a:rPr lang="en-US" dirty="0">
                <a:cs typeface="Calibri"/>
              </a:rPr>
              <a:t> </a:t>
            </a:r>
            <a:r>
              <a:rPr lang="en-US" dirty="0" err="1">
                <a:cs typeface="Calibri"/>
              </a:rPr>
              <a:t>dat</a:t>
            </a:r>
            <a:r>
              <a:rPr lang="en-US" dirty="0">
                <a:cs typeface="Calibri"/>
              </a:rPr>
              <a:t> de </a:t>
            </a:r>
            <a:r>
              <a:rPr lang="en-US" dirty="0" err="1">
                <a:cs typeface="Calibri"/>
              </a:rPr>
              <a:t>systeemaanroep</a:t>
            </a:r>
            <a:r>
              <a:rPr lang="en-US" dirty="0">
                <a:cs typeface="Calibri"/>
              </a:rPr>
              <a:t> </a:t>
            </a:r>
            <a:r>
              <a:rPr lang="en-US" dirty="0" err="1">
                <a:cs typeface="Calibri"/>
              </a:rPr>
              <a:t>wordt</a:t>
            </a:r>
            <a:r>
              <a:rPr lang="en-US" dirty="0">
                <a:cs typeface="Calibri"/>
              </a:rPr>
              <a:t> </a:t>
            </a:r>
            <a:r>
              <a:rPr lang="en-US" dirty="0" err="1">
                <a:cs typeface="Calibri"/>
              </a:rPr>
              <a:t>doorgelaten</a:t>
            </a:r>
            <a:r>
              <a:rPr lang="en-US" dirty="0">
                <a:cs typeface="Calibri"/>
              </a:rPr>
              <a:t>.</a:t>
            </a:r>
          </a:p>
          <a:p>
            <a:pPr marL="0" indent="0">
              <a:buFontTx/>
              <a:buNone/>
            </a:pPr>
            <a:endParaRPr lang="en-US" dirty="0">
              <a:cs typeface="Calibri"/>
            </a:endParaRPr>
          </a:p>
          <a:p>
            <a:pPr marL="0" indent="0">
              <a:buFontTx/>
              <a:buNone/>
            </a:pPr>
            <a:endParaRPr lang="en-US" dirty="0">
              <a:cs typeface="Calibri"/>
            </a:endParaRPr>
          </a:p>
        </p:txBody>
      </p:sp>
      <p:sp>
        <p:nvSpPr>
          <p:cNvPr id="4" name="Slide Number Placeholder 3"/>
          <p:cNvSpPr>
            <a:spLocks noGrp="1"/>
          </p:cNvSpPr>
          <p:nvPr>
            <p:ph type="sldNum" sz="quarter" idx="5"/>
          </p:nvPr>
        </p:nvSpPr>
        <p:spPr/>
        <p:txBody>
          <a:bodyPr/>
          <a:lstStyle/>
          <a:p>
            <a:fld id="{539A0A48-EDB1-4AFE-B1B7-10CE2A416496}" type="slidenum">
              <a:rPr lang="en-GB" smtClean="0"/>
              <a:t>28</a:t>
            </a:fld>
            <a:endParaRPr lang="en-GB"/>
          </a:p>
        </p:txBody>
      </p:sp>
    </p:spTree>
    <p:extLst>
      <p:ext uri="{BB962C8B-B14F-4D97-AF65-F5344CB8AC3E}">
        <p14:creationId xmlns:p14="http://schemas.microsoft.com/office/powerpoint/2010/main" val="1217202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Een</a:t>
            </a:r>
            <a:r>
              <a:rPr lang="en-US" dirty="0">
                <a:cs typeface="Calibri"/>
              </a:rPr>
              <a:t> </a:t>
            </a:r>
            <a:r>
              <a:rPr lang="en-US" dirty="0" err="1">
                <a:cs typeface="Calibri"/>
              </a:rPr>
              <a:t>andere</a:t>
            </a:r>
            <a:r>
              <a:rPr lang="en-US" dirty="0">
                <a:cs typeface="Calibri"/>
              </a:rPr>
              <a:t> </a:t>
            </a:r>
            <a:r>
              <a:rPr lang="en-US" dirty="0" err="1">
                <a:cs typeface="Calibri"/>
              </a:rPr>
              <a:t>actie</a:t>
            </a:r>
            <a:r>
              <a:rPr lang="en-US" dirty="0">
                <a:cs typeface="Calibri"/>
              </a:rPr>
              <a:t> is het </a:t>
            </a:r>
            <a:r>
              <a:rPr lang="en-US" dirty="0" err="1">
                <a:cs typeface="Calibri"/>
              </a:rPr>
              <a:t>doorsturen</a:t>
            </a:r>
            <a:r>
              <a:rPr lang="en-US" dirty="0">
                <a:cs typeface="Calibri"/>
              </a:rPr>
              <a:t> van de </a:t>
            </a:r>
            <a:r>
              <a:rPr lang="en-US" dirty="0" err="1">
                <a:cs typeface="Calibri"/>
              </a:rPr>
              <a:t>systeemaanroep</a:t>
            </a:r>
            <a:r>
              <a:rPr lang="en-US" dirty="0">
                <a:cs typeface="Calibri"/>
              </a:rPr>
              <a:t> </a:t>
            </a:r>
            <a:r>
              <a:rPr lang="en-US" dirty="0" err="1">
                <a:cs typeface="Calibri"/>
              </a:rPr>
              <a:t>naar</a:t>
            </a:r>
            <a:r>
              <a:rPr lang="en-US" dirty="0">
                <a:cs typeface="Calibri"/>
              </a:rPr>
              <a:t> </a:t>
            </a:r>
            <a:r>
              <a:rPr lang="en-US" dirty="0" err="1">
                <a:cs typeface="Calibri"/>
              </a:rPr>
              <a:t>een</a:t>
            </a:r>
            <a:r>
              <a:rPr lang="en-US" dirty="0">
                <a:cs typeface="Calibri"/>
              </a:rPr>
              <a:t> tracer </a:t>
            </a:r>
            <a:r>
              <a:rPr lang="en-US" dirty="0" err="1">
                <a:cs typeface="Calibri"/>
              </a:rPr>
              <a:t>proces</a:t>
            </a:r>
            <a:r>
              <a:rPr lang="en-US" dirty="0">
                <a:cs typeface="Calibri"/>
              </a:rPr>
              <a:t>. Dat </a:t>
            </a:r>
            <a:r>
              <a:rPr lang="en-US" dirty="0" err="1">
                <a:cs typeface="Calibri"/>
              </a:rPr>
              <a:t>kan</a:t>
            </a:r>
            <a:r>
              <a:rPr lang="en-US" dirty="0">
                <a:cs typeface="Calibri"/>
              </a:rPr>
              <a:t> </a:t>
            </a:r>
            <a:r>
              <a:rPr lang="en-US" dirty="0" err="1">
                <a:cs typeface="Calibri"/>
              </a:rPr>
              <a:t>handig</a:t>
            </a:r>
            <a:r>
              <a:rPr lang="en-US" dirty="0">
                <a:cs typeface="Calibri"/>
              </a:rPr>
              <a:t> </a:t>
            </a:r>
            <a:r>
              <a:rPr lang="en-US" dirty="0" err="1">
                <a:cs typeface="Calibri"/>
              </a:rPr>
              <a:t>gebruikt</a:t>
            </a:r>
            <a:r>
              <a:rPr lang="en-US" dirty="0">
                <a:cs typeface="Calibri"/>
              </a:rPr>
              <a:t> </a:t>
            </a:r>
            <a:r>
              <a:rPr lang="en-US" dirty="0" err="1">
                <a:cs typeface="Calibri"/>
              </a:rPr>
              <a:t>worden</a:t>
            </a:r>
            <a:r>
              <a:rPr lang="en-US" dirty="0">
                <a:cs typeface="Calibri"/>
              </a:rPr>
              <a:t> </a:t>
            </a:r>
            <a:r>
              <a:rPr lang="en-US" dirty="0" err="1">
                <a:cs typeface="Calibri"/>
              </a:rPr>
              <a:t>aangezien</a:t>
            </a:r>
            <a:r>
              <a:rPr lang="en-US" dirty="0">
                <a:cs typeface="Calibri"/>
              </a:rPr>
              <a:t> we </a:t>
            </a:r>
            <a:r>
              <a:rPr lang="en-US" dirty="0" err="1">
                <a:cs typeface="Calibri"/>
              </a:rPr>
              <a:t>weten</a:t>
            </a:r>
            <a:r>
              <a:rPr lang="en-US" dirty="0">
                <a:cs typeface="Calibri"/>
              </a:rPr>
              <a:t> </a:t>
            </a:r>
            <a:r>
              <a:rPr lang="en-US" dirty="0" err="1">
                <a:cs typeface="Calibri"/>
              </a:rPr>
              <a:t>dat</a:t>
            </a:r>
            <a:r>
              <a:rPr lang="en-US" dirty="0">
                <a:cs typeface="Calibri"/>
              </a:rPr>
              <a:t> </a:t>
            </a:r>
            <a:r>
              <a:rPr lang="en-US" dirty="0" err="1">
                <a:cs typeface="Calibri"/>
              </a:rPr>
              <a:t>onze</a:t>
            </a:r>
            <a:r>
              <a:rPr lang="en-US" dirty="0">
                <a:cs typeface="Calibri"/>
              </a:rPr>
              <a:t> cross-process monitor in de </a:t>
            </a:r>
            <a:r>
              <a:rPr lang="en-US" dirty="0" err="1">
                <a:cs typeface="Calibri"/>
              </a:rPr>
              <a:t>ReMon</a:t>
            </a:r>
            <a:r>
              <a:rPr lang="en-US" dirty="0">
                <a:cs typeface="Calibri"/>
              </a:rPr>
              <a:t> </a:t>
            </a:r>
            <a:r>
              <a:rPr lang="en-US" dirty="0" err="1">
                <a:cs typeface="Calibri"/>
              </a:rPr>
              <a:t>eigenlijk</a:t>
            </a:r>
            <a:r>
              <a:rPr lang="en-US" dirty="0">
                <a:cs typeface="Calibri"/>
              </a:rPr>
              <a:t> </a:t>
            </a:r>
            <a:r>
              <a:rPr lang="en-US" dirty="0" err="1">
                <a:cs typeface="Calibri"/>
              </a:rPr>
              <a:t>ook</a:t>
            </a:r>
            <a:r>
              <a:rPr lang="en-US" dirty="0">
                <a:cs typeface="Calibri"/>
              </a:rPr>
              <a:t> </a:t>
            </a:r>
            <a:r>
              <a:rPr lang="en-US" dirty="0" err="1">
                <a:cs typeface="Calibri"/>
              </a:rPr>
              <a:t>een</a:t>
            </a:r>
            <a:r>
              <a:rPr lang="en-US" dirty="0">
                <a:cs typeface="Calibri"/>
              </a:rPr>
              <a:t> tracer process is.</a:t>
            </a:r>
          </a:p>
          <a:p>
            <a:pPr marL="0" indent="0">
              <a:buFontTx/>
              <a:buNone/>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39A0A48-EDB1-4AFE-B1B7-10CE2A416496}" type="slidenum">
              <a:rPr lang="en-GB" smtClean="0"/>
              <a:t>29</a:t>
            </a:fld>
            <a:endParaRPr lang="en-GB"/>
          </a:p>
        </p:txBody>
      </p:sp>
    </p:spTree>
    <p:extLst>
      <p:ext uri="{BB962C8B-B14F-4D97-AF65-F5344CB8AC3E}">
        <p14:creationId xmlns:p14="http://schemas.microsoft.com/office/powerpoint/2010/main" val="215772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noProof="0" dirty="0"/>
              <a:t>Beginnen </a:t>
            </a:r>
            <a:r>
              <a:rPr lang="nl-BE" dirty="0"/>
              <a:t>doe ik dus met uit te leggen wat een MVEE, of </a:t>
            </a:r>
            <a:r>
              <a:rPr lang="nl-BE" noProof="0" dirty="0">
                <a:cs typeface="Calibri"/>
              </a:rPr>
              <a:t>Multi-Variant Execution Environment,</a:t>
            </a:r>
            <a:r>
              <a:rPr lang="nl-BE" dirty="0"/>
              <a:t> is. Kort gezegd is d</a:t>
            </a:r>
            <a:r>
              <a:rPr lang="nl-BE" noProof="0" dirty="0">
                <a:cs typeface="Calibri"/>
              </a:rPr>
              <a:t>it is een omgeving waarin </a:t>
            </a:r>
            <a:r>
              <a:rPr lang="nl-BE" dirty="0">
                <a:cs typeface="Calibri"/>
              </a:rPr>
              <a:t>het gedrag van een</a:t>
            </a:r>
            <a:r>
              <a:rPr lang="nl-BE" noProof="0" dirty="0">
                <a:cs typeface="Calibri"/>
              </a:rPr>
              <a:t> applicatie </a:t>
            </a:r>
            <a:r>
              <a:rPr lang="nl-BE" dirty="0">
                <a:cs typeface="Calibri"/>
              </a:rPr>
              <a:t>in de gaten gehouden wordt en</a:t>
            </a:r>
            <a:r>
              <a:rPr lang="nl-BE" noProof="0" dirty="0">
                <a:cs typeface="Calibri"/>
              </a:rPr>
              <a:t> kwetsbaarheden met betrekking tot het geheugen</a:t>
            </a:r>
            <a:r>
              <a:rPr lang="nl-BE" dirty="0">
                <a:cs typeface="Calibri"/>
              </a:rPr>
              <a:t> opgemerkt kunnen worden</a:t>
            </a:r>
            <a:r>
              <a:rPr lang="nl-BE" noProof="0" dirty="0">
                <a:cs typeface="Calibri"/>
              </a:rPr>
              <a:t>.</a:t>
            </a:r>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625908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Van </a:t>
            </a:r>
            <a:r>
              <a:rPr lang="en-US" dirty="0" err="1">
                <a:cs typeface="Calibri"/>
              </a:rPr>
              <a:t>zodra</a:t>
            </a:r>
            <a:r>
              <a:rPr lang="en-US" dirty="0">
                <a:cs typeface="Calibri"/>
              </a:rPr>
              <a:t> de </a:t>
            </a:r>
            <a:r>
              <a:rPr lang="en-US" dirty="0" err="1">
                <a:cs typeface="Calibri"/>
              </a:rPr>
              <a:t>systeemaanroep</a:t>
            </a:r>
            <a:r>
              <a:rPr lang="en-US" dirty="0">
                <a:cs typeface="Calibri"/>
              </a:rPr>
              <a:t> </a:t>
            </a:r>
            <a:r>
              <a:rPr lang="en-US" dirty="0" err="1">
                <a:cs typeface="Calibri"/>
              </a:rPr>
              <a:t>geanalyseerd</a:t>
            </a:r>
            <a:r>
              <a:rPr lang="en-US" dirty="0">
                <a:cs typeface="Calibri"/>
              </a:rPr>
              <a:t> is in het tracer </a:t>
            </a:r>
            <a:r>
              <a:rPr lang="en-US" dirty="0" err="1">
                <a:cs typeface="Calibri"/>
              </a:rPr>
              <a:t>proces</a:t>
            </a:r>
            <a:r>
              <a:rPr lang="en-US" dirty="0">
                <a:cs typeface="Calibri"/>
              </a:rPr>
              <a:t> (</a:t>
            </a:r>
            <a:r>
              <a:rPr lang="en-US" dirty="0" err="1">
                <a:cs typeface="Calibri"/>
              </a:rPr>
              <a:t>ook</a:t>
            </a:r>
            <a:r>
              <a:rPr lang="en-US" dirty="0">
                <a:cs typeface="Calibri"/>
              </a:rPr>
              <a:t> </a:t>
            </a:r>
            <a:r>
              <a:rPr lang="en-US" dirty="0" err="1">
                <a:cs typeface="Calibri"/>
              </a:rPr>
              <a:t>wel</a:t>
            </a:r>
            <a:r>
              <a:rPr lang="en-US" dirty="0">
                <a:cs typeface="Calibri"/>
              </a:rPr>
              <a:t> de tracer </a:t>
            </a:r>
            <a:r>
              <a:rPr lang="en-US" dirty="0" err="1">
                <a:cs typeface="Calibri"/>
              </a:rPr>
              <a:t>genoemd</a:t>
            </a:r>
            <a:r>
              <a:rPr lang="en-US" dirty="0">
                <a:cs typeface="Calibri"/>
              </a:rPr>
              <a:t>), </a:t>
            </a:r>
            <a:r>
              <a:rPr lang="en-US" dirty="0" err="1">
                <a:cs typeface="Calibri"/>
              </a:rPr>
              <a:t>kan</a:t>
            </a:r>
            <a:r>
              <a:rPr lang="en-US" dirty="0">
                <a:cs typeface="Calibri"/>
              </a:rPr>
              <a:t> het tracer </a:t>
            </a:r>
            <a:r>
              <a:rPr lang="en-US" dirty="0" err="1">
                <a:cs typeface="Calibri"/>
              </a:rPr>
              <a:t>proces</a:t>
            </a:r>
            <a:r>
              <a:rPr lang="en-US" dirty="0">
                <a:cs typeface="Calibri"/>
              </a:rPr>
              <a:t> </a:t>
            </a:r>
            <a:r>
              <a:rPr lang="en-US" dirty="0" err="1">
                <a:cs typeface="Calibri"/>
              </a:rPr>
              <a:t>kiezen</a:t>
            </a:r>
            <a:r>
              <a:rPr lang="en-US" dirty="0">
                <a:cs typeface="Calibri"/>
              </a:rPr>
              <a:t> wat er </a:t>
            </a:r>
            <a:r>
              <a:rPr lang="en-US" dirty="0" err="1">
                <a:cs typeface="Calibri"/>
              </a:rPr>
              <a:t>vervolgens</a:t>
            </a:r>
            <a:r>
              <a:rPr lang="en-US" dirty="0">
                <a:cs typeface="Calibri"/>
              </a:rPr>
              <a:t> </a:t>
            </a:r>
            <a:r>
              <a:rPr lang="en-US" dirty="0" err="1">
                <a:cs typeface="Calibri"/>
              </a:rPr>
              <a:t>moet</a:t>
            </a:r>
            <a:r>
              <a:rPr lang="en-US" dirty="0">
                <a:cs typeface="Calibri"/>
              </a:rPr>
              <a:t> </a:t>
            </a:r>
            <a:r>
              <a:rPr lang="en-US" dirty="0" err="1">
                <a:cs typeface="Calibri"/>
              </a:rPr>
              <a:t>gebeuren</a:t>
            </a:r>
            <a:r>
              <a:rPr lang="en-US" dirty="0">
                <a:cs typeface="Calibri"/>
              </a:rPr>
              <a:t>. De </a:t>
            </a:r>
            <a:r>
              <a:rPr lang="en-US" dirty="0" err="1">
                <a:cs typeface="Calibri"/>
              </a:rPr>
              <a:t>systeemaanroep</a:t>
            </a:r>
            <a:r>
              <a:rPr lang="en-US" dirty="0">
                <a:cs typeface="Calibri"/>
              </a:rPr>
              <a:t> </a:t>
            </a:r>
            <a:r>
              <a:rPr lang="en-US" dirty="0" err="1">
                <a:cs typeface="Calibri"/>
              </a:rPr>
              <a:t>kan</a:t>
            </a:r>
            <a:r>
              <a:rPr lang="en-US" dirty="0">
                <a:cs typeface="Calibri"/>
              </a:rPr>
              <a:t> </a:t>
            </a:r>
            <a:r>
              <a:rPr lang="en-US" dirty="0" err="1">
                <a:cs typeface="Calibri"/>
              </a:rPr>
              <a:t>effectief</a:t>
            </a:r>
            <a:r>
              <a:rPr lang="en-US" dirty="0">
                <a:cs typeface="Calibri"/>
              </a:rPr>
              <a:t> </a:t>
            </a:r>
            <a:r>
              <a:rPr lang="en-US" dirty="0" err="1">
                <a:cs typeface="Calibri"/>
              </a:rPr>
              <a:t>uitgevoerd</a:t>
            </a:r>
            <a:r>
              <a:rPr lang="en-US" dirty="0">
                <a:cs typeface="Calibri"/>
              </a:rPr>
              <a:t> </a:t>
            </a:r>
            <a:r>
              <a:rPr lang="en-US" dirty="0" err="1">
                <a:cs typeface="Calibri"/>
              </a:rPr>
              <a:t>worden</a:t>
            </a:r>
            <a:r>
              <a:rPr lang="en-US" dirty="0">
                <a:cs typeface="Calibri"/>
              </a:rPr>
              <a:t>. Of het tracer </a:t>
            </a:r>
            <a:r>
              <a:rPr lang="en-US" dirty="0" err="1">
                <a:cs typeface="Calibri"/>
              </a:rPr>
              <a:t>proces</a:t>
            </a:r>
            <a:r>
              <a:rPr lang="en-US" dirty="0">
                <a:cs typeface="Calibri"/>
              </a:rPr>
              <a:t> </a:t>
            </a:r>
            <a:r>
              <a:rPr lang="en-US" dirty="0" err="1">
                <a:cs typeface="Calibri"/>
              </a:rPr>
              <a:t>kan</a:t>
            </a:r>
            <a:r>
              <a:rPr lang="en-US" dirty="0">
                <a:cs typeface="Calibri"/>
              </a:rPr>
              <a:t> </a:t>
            </a:r>
            <a:r>
              <a:rPr lang="en-US" dirty="0" err="1">
                <a:cs typeface="Calibri"/>
              </a:rPr>
              <a:t>ervoor</a:t>
            </a:r>
            <a:r>
              <a:rPr lang="en-US" dirty="0">
                <a:cs typeface="Calibri"/>
              </a:rPr>
              <a:t> </a:t>
            </a:r>
            <a:r>
              <a:rPr lang="en-US" dirty="0" err="1">
                <a:cs typeface="Calibri"/>
              </a:rPr>
              <a:t>zorgen</a:t>
            </a:r>
            <a:r>
              <a:rPr lang="en-US" dirty="0">
                <a:cs typeface="Calibri"/>
              </a:rPr>
              <a:t> </a:t>
            </a:r>
            <a:r>
              <a:rPr lang="en-US" dirty="0" err="1">
                <a:cs typeface="Calibri"/>
              </a:rPr>
              <a:t>dat</a:t>
            </a:r>
            <a:r>
              <a:rPr lang="en-US" dirty="0">
                <a:cs typeface="Calibri"/>
              </a:rPr>
              <a:t> de </a:t>
            </a:r>
            <a:r>
              <a:rPr lang="en-US" dirty="0" err="1">
                <a:cs typeface="Calibri"/>
              </a:rPr>
              <a:t>systeemaanroep</a:t>
            </a:r>
            <a:r>
              <a:rPr lang="en-US" dirty="0">
                <a:cs typeface="Calibri"/>
              </a:rPr>
              <a:t> </a:t>
            </a:r>
            <a:r>
              <a:rPr lang="en-US" dirty="0" err="1">
                <a:cs typeface="Calibri"/>
              </a:rPr>
              <a:t>wordt</a:t>
            </a:r>
            <a:r>
              <a:rPr lang="en-US" dirty="0">
                <a:cs typeface="Calibri"/>
              </a:rPr>
              <a:t> </a:t>
            </a:r>
            <a:r>
              <a:rPr lang="en-US" dirty="0" err="1">
                <a:cs typeface="Calibri"/>
              </a:rPr>
              <a:t>overgeslagen</a:t>
            </a:r>
            <a:r>
              <a:rPr lang="en-US" dirty="0">
                <a:cs typeface="Calibri"/>
              </a:rPr>
              <a:t>.</a:t>
            </a:r>
          </a:p>
          <a:p>
            <a:endParaRPr lang="en-US" dirty="0">
              <a:cs typeface="Calibri"/>
            </a:endParaRPr>
          </a:p>
        </p:txBody>
      </p:sp>
      <p:sp>
        <p:nvSpPr>
          <p:cNvPr id="4" name="Slide Number Placeholder 3"/>
          <p:cNvSpPr>
            <a:spLocks noGrp="1"/>
          </p:cNvSpPr>
          <p:nvPr>
            <p:ph type="sldNum" sz="quarter" idx="5"/>
          </p:nvPr>
        </p:nvSpPr>
        <p:spPr/>
        <p:txBody>
          <a:bodyPr/>
          <a:lstStyle/>
          <a:p>
            <a:fld id="{539A0A48-EDB1-4AFE-B1B7-10CE2A416496}" type="slidenum">
              <a:rPr lang="en-GB" smtClean="0"/>
              <a:t>30</a:t>
            </a:fld>
            <a:endParaRPr lang="en-GB"/>
          </a:p>
        </p:txBody>
      </p:sp>
    </p:spTree>
    <p:extLst>
      <p:ext uri="{BB962C8B-B14F-4D97-AF65-F5344CB8AC3E}">
        <p14:creationId xmlns:p14="http://schemas.microsoft.com/office/powerpoint/2010/main" val="3048200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Naast</a:t>
            </a:r>
            <a:r>
              <a:rPr lang="en-US" dirty="0"/>
              <a:t> </a:t>
            </a:r>
            <a:r>
              <a:rPr lang="en-US" dirty="0" err="1"/>
              <a:t>een</a:t>
            </a:r>
            <a:r>
              <a:rPr lang="en-US" dirty="0"/>
              <a:t> allow- </a:t>
            </a:r>
            <a:r>
              <a:rPr lang="en-US" dirty="0" err="1"/>
              <a:t>en</a:t>
            </a:r>
            <a:r>
              <a:rPr lang="en-US" dirty="0"/>
              <a:t> </a:t>
            </a:r>
            <a:r>
              <a:rPr lang="en-US" dirty="0" err="1"/>
              <a:t>een</a:t>
            </a:r>
            <a:r>
              <a:rPr lang="en-US" dirty="0"/>
              <a:t> trace-</a:t>
            </a:r>
            <a:r>
              <a:rPr lang="en-US" dirty="0" err="1"/>
              <a:t>actie</a:t>
            </a:r>
            <a:r>
              <a:rPr lang="en-US" dirty="0"/>
              <a:t>, </a:t>
            </a:r>
            <a:r>
              <a:rPr lang="en-US" dirty="0" err="1"/>
              <a:t>kan</a:t>
            </a:r>
            <a:r>
              <a:rPr lang="en-US" dirty="0"/>
              <a:t> de Seccomp-BPF filter </a:t>
            </a:r>
            <a:r>
              <a:rPr lang="en-US" dirty="0" err="1"/>
              <a:t>ook</a:t>
            </a:r>
            <a:r>
              <a:rPr lang="en-US" dirty="0"/>
              <a:t> </a:t>
            </a:r>
            <a:r>
              <a:rPr lang="en-US" dirty="0" err="1"/>
              <a:t>een</a:t>
            </a:r>
            <a:r>
              <a:rPr lang="en-US" dirty="0"/>
              <a:t> </a:t>
            </a:r>
            <a:r>
              <a:rPr lang="en-US" dirty="0" err="1"/>
              <a:t>errno-waarde</a:t>
            </a:r>
            <a:r>
              <a:rPr lang="en-US" dirty="0"/>
              <a:t> </a:t>
            </a:r>
            <a:r>
              <a:rPr lang="en-US" dirty="0" err="1"/>
              <a:t>terugsturen</a:t>
            </a:r>
            <a:r>
              <a:rPr lang="en-US" dirty="0"/>
              <a:t>. Op die </a:t>
            </a:r>
            <a:r>
              <a:rPr lang="en-US" dirty="0" err="1"/>
              <a:t>manier</a:t>
            </a:r>
            <a:r>
              <a:rPr lang="en-US" dirty="0"/>
              <a:t> </a:t>
            </a:r>
            <a:r>
              <a:rPr lang="en-US" dirty="0" err="1"/>
              <a:t>wordt</a:t>
            </a:r>
            <a:r>
              <a:rPr lang="en-US" dirty="0"/>
              <a:t> de </a:t>
            </a:r>
            <a:r>
              <a:rPr lang="en-US" dirty="0" err="1"/>
              <a:t>systeemaanroep</a:t>
            </a:r>
            <a:r>
              <a:rPr lang="en-US" dirty="0"/>
              <a:t> </a:t>
            </a:r>
            <a:r>
              <a:rPr lang="en-US" dirty="0" err="1"/>
              <a:t>zeker</a:t>
            </a:r>
            <a:r>
              <a:rPr lang="en-US" dirty="0"/>
              <a:t> </a:t>
            </a:r>
            <a:r>
              <a:rPr lang="en-US" dirty="0" err="1"/>
              <a:t>niet</a:t>
            </a:r>
            <a:r>
              <a:rPr lang="en-US" dirty="0"/>
              <a:t> </a:t>
            </a:r>
            <a:r>
              <a:rPr lang="en-US" dirty="0" err="1"/>
              <a:t>uitgevoerd</a:t>
            </a:r>
            <a:r>
              <a:rPr lang="en-US" dirty="0"/>
              <a:t>, </a:t>
            </a:r>
            <a:r>
              <a:rPr lang="en-US" dirty="0" err="1"/>
              <a:t>en</a:t>
            </a:r>
            <a:r>
              <a:rPr lang="en-US" dirty="0"/>
              <a:t> </a:t>
            </a:r>
            <a:r>
              <a:rPr lang="en-US" dirty="0" err="1"/>
              <a:t>komt</a:t>
            </a:r>
            <a:r>
              <a:rPr lang="en-US" dirty="0"/>
              <a:t> de </a:t>
            </a:r>
            <a:r>
              <a:rPr lang="en-US" dirty="0" err="1"/>
              <a:t>errno-waarde</a:t>
            </a:r>
            <a:r>
              <a:rPr lang="en-US" dirty="0"/>
              <a:t> </a:t>
            </a:r>
            <a:r>
              <a:rPr lang="en-US" dirty="0" err="1"/>
              <a:t>beschikbaar</a:t>
            </a:r>
            <a:r>
              <a:rPr lang="en-US" dirty="0"/>
              <a:t> </a:t>
            </a:r>
            <a:r>
              <a:rPr lang="en-US" dirty="0" err="1"/>
              <a:t>voor</a:t>
            </a:r>
            <a:r>
              <a:rPr lang="en-US" dirty="0"/>
              <a:t> de </a:t>
            </a:r>
            <a:r>
              <a:rPr lang="en-US" dirty="0" err="1"/>
              <a:t>oproeper</a:t>
            </a:r>
            <a:r>
              <a:rPr lang="en-US" dirty="0"/>
              <a:t> van de </a:t>
            </a:r>
            <a:r>
              <a:rPr lang="en-US" dirty="0" err="1"/>
              <a:t>systeemaanroep</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31</a:t>
            </a:fld>
            <a:endParaRPr lang="en-GB"/>
          </a:p>
        </p:txBody>
      </p:sp>
    </p:spTree>
    <p:extLst>
      <p:ext uri="{BB962C8B-B14F-4D97-AF65-F5344CB8AC3E}">
        <p14:creationId xmlns:p14="http://schemas.microsoft.com/office/powerpoint/2010/main" val="96277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Ik</a:t>
            </a:r>
            <a:r>
              <a:rPr lang="en-US" dirty="0"/>
              <a:t> </a:t>
            </a:r>
            <a:r>
              <a:rPr lang="en-US" dirty="0" err="1"/>
              <a:t>zal</a:t>
            </a:r>
            <a:r>
              <a:rPr lang="en-US" dirty="0"/>
              <a:t> nu </a:t>
            </a:r>
            <a:r>
              <a:rPr lang="en-US" dirty="0" err="1"/>
              <a:t>nog</a:t>
            </a:r>
            <a:r>
              <a:rPr lang="en-US" dirty="0"/>
              <a:t> </a:t>
            </a:r>
            <a:r>
              <a:rPr lang="en-US" dirty="0" err="1"/>
              <a:t>kort</a:t>
            </a:r>
            <a:r>
              <a:rPr lang="en-US" dirty="0"/>
              <a:t> de </a:t>
            </a:r>
            <a:r>
              <a:rPr lang="en-US" dirty="0" err="1"/>
              <a:t>minpunten</a:t>
            </a:r>
            <a:r>
              <a:rPr lang="en-US" dirty="0"/>
              <a:t> van de seccomp-BPF </a:t>
            </a:r>
            <a:r>
              <a:rPr lang="en-US" dirty="0" err="1"/>
              <a:t>technologie</a:t>
            </a:r>
            <a:r>
              <a:rPr lang="en-US" dirty="0"/>
              <a:t> </a:t>
            </a:r>
            <a:r>
              <a:rPr lang="en-US" dirty="0" err="1"/>
              <a:t>bespreken</a:t>
            </a:r>
            <a:r>
              <a:rPr lang="en-US" dirty="0"/>
              <a:t>.</a:t>
            </a:r>
          </a:p>
          <a:p>
            <a:endParaRPr lang="en-US" dirty="0"/>
          </a:p>
          <a:p>
            <a:r>
              <a:rPr lang="en-US" dirty="0" err="1"/>
              <a:t>Een</a:t>
            </a:r>
            <a:r>
              <a:rPr lang="en-US" dirty="0"/>
              <a:t> </a:t>
            </a:r>
            <a:r>
              <a:rPr lang="en-US" dirty="0" err="1"/>
              <a:t>errno-waarde</a:t>
            </a:r>
            <a:r>
              <a:rPr lang="en-US" dirty="0"/>
              <a:t> is </a:t>
            </a:r>
            <a:r>
              <a:rPr lang="en-US" dirty="0" err="1"/>
              <a:t>een</a:t>
            </a:r>
            <a:r>
              <a:rPr lang="en-US" dirty="0"/>
              <a:t> </a:t>
            </a:r>
            <a:r>
              <a:rPr lang="en-US" dirty="0" err="1"/>
              <a:t>variabele</a:t>
            </a:r>
            <a:r>
              <a:rPr lang="en-US" dirty="0"/>
              <a:t> van 16 bits </a:t>
            </a:r>
            <a:r>
              <a:rPr lang="en-US" dirty="0" err="1"/>
              <a:t>groot</a:t>
            </a:r>
            <a:r>
              <a:rPr lang="en-US" dirty="0"/>
              <a:t> in de filter. Maar de </a:t>
            </a:r>
            <a:r>
              <a:rPr lang="en-US" dirty="0" err="1"/>
              <a:t>implementatie</a:t>
            </a:r>
            <a:r>
              <a:rPr lang="en-US" dirty="0"/>
              <a:t> van Seccomp-BPF </a:t>
            </a:r>
            <a:r>
              <a:rPr lang="en-US" dirty="0" err="1"/>
              <a:t>zorgt</a:t>
            </a:r>
            <a:r>
              <a:rPr lang="en-US" dirty="0"/>
              <a:t> </a:t>
            </a:r>
            <a:r>
              <a:rPr lang="en-US" dirty="0" err="1"/>
              <a:t>ervoor</a:t>
            </a:r>
            <a:r>
              <a:rPr lang="en-US" dirty="0"/>
              <a:t> </a:t>
            </a:r>
            <a:r>
              <a:rPr lang="en-US" dirty="0" err="1"/>
              <a:t>dat</a:t>
            </a:r>
            <a:r>
              <a:rPr lang="en-US" dirty="0"/>
              <a:t> </a:t>
            </a:r>
            <a:r>
              <a:rPr lang="en-US" dirty="0" err="1"/>
              <a:t>deze</a:t>
            </a:r>
            <a:r>
              <a:rPr lang="en-US" dirty="0"/>
              <a:t> </a:t>
            </a:r>
            <a:r>
              <a:rPr lang="en-US" dirty="0" err="1"/>
              <a:t>waarde</a:t>
            </a:r>
            <a:r>
              <a:rPr lang="en-US" dirty="0"/>
              <a:t> </a:t>
            </a:r>
            <a:r>
              <a:rPr lang="en-US" dirty="0" err="1"/>
              <a:t>wordt</a:t>
            </a:r>
            <a:r>
              <a:rPr lang="en-US" dirty="0"/>
              <a:t> </a:t>
            </a:r>
            <a:r>
              <a:rPr lang="en-US" dirty="0" err="1"/>
              <a:t>afgetopt</a:t>
            </a:r>
            <a:r>
              <a:rPr lang="en-US" dirty="0"/>
              <a:t> op 12 bits, of 4095 </a:t>
            </a:r>
            <a:r>
              <a:rPr lang="en-US" dirty="0" err="1"/>
              <a:t>decimaal</a:t>
            </a:r>
            <a:r>
              <a:rPr lang="en-US" dirty="0"/>
              <a:t>.</a:t>
            </a:r>
          </a:p>
          <a:p>
            <a:endParaRPr lang="en-US" dirty="0"/>
          </a:p>
          <a:p>
            <a:r>
              <a:rPr lang="en-US" dirty="0" err="1"/>
              <a:t>Daarnaast</a:t>
            </a:r>
            <a:r>
              <a:rPr lang="en-US" dirty="0"/>
              <a:t> </a:t>
            </a:r>
            <a:r>
              <a:rPr lang="en-US" dirty="0" err="1"/>
              <a:t>heeft</a:t>
            </a:r>
            <a:r>
              <a:rPr lang="en-US" dirty="0"/>
              <a:t> </a:t>
            </a:r>
            <a:r>
              <a:rPr lang="en-US" dirty="0" err="1"/>
              <a:t>een</a:t>
            </a:r>
            <a:r>
              <a:rPr lang="en-US" dirty="0"/>
              <a:t> </a:t>
            </a:r>
            <a:r>
              <a:rPr lang="en-US" dirty="0" err="1"/>
              <a:t>actie</a:t>
            </a:r>
            <a:r>
              <a:rPr lang="en-US" dirty="0"/>
              <a:t> van </a:t>
            </a:r>
            <a:r>
              <a:rPr lang="en-US" dirty="0" err="1"/>
              <a:t>een</a:t>
            </a:r>
            <a:r>
              <a:rPr lang="en-US" dirty="0"/>
              <a:t> seccomp-BPF filter </a:t>
            </a:r>
            <a:r>
              <a:rPr lang="en-US" dirty="0" err="1"/>
              <a:t>een</a:t>
            </a:r>
            <a:r>
              <a:rPr lang="en-US" dirty="0"/>
              <a:t> </a:t>
            </a:r>
            <a:r>
              <a:rPr lang="en-US" dirty="0" err="1"/>
              <a:t>bepaalde</a:t>
            </a:r>
            <a:r>
              <a:rPr lang="en-US" dirty="0"/>
              <a:t> </a:t>
            </a:r>
            <a:r>
              <a:rPr lang="en-US" dirty="0" err="1"/>
              <a:t>prioriteit</a:t>
            </a:r>
            <a:r>
              <a:rPr lang="en-US" dirty="0"/>
              <a:t>. </a:t>
            </a:r>
            <a:r>
              <a:rPr lang="en-US" dirty="0" err="1"/>
              <a:t>En</a:t>
            </a:r>
            <a:r>
              <a:rPr lang="en-US" dirty="0"/>
              <a:t> </a:t>
            </a:r>
            <a:r>
              <a:rPr lang="en-US" dirty="0" err="1"/>
              <a:t>een</a:t>
            </a:r>
            <a:r>
              <a:rPr lang="en-US" dirty="0"/>
              <a:t> </a:t>
            </a:r>
            <a:r>
              <a:rPr lang="en-US" dirty="0" err="1"/>
              <a:t>applicatie</a:t>
            </a:r>
            <a:r>
              <a:rPr lang="en-US" dirty="0"/>
              <a:t> </a:t>
            </a:r>
            <a:r>
              <a:rPr lang="en-US" dirty="0" err="1"/>
              <a:t>kan</a:t>
            </a:r>
            <a:r>
              <a:rPr lang="en-US" dirty="0"/>
              <a:t> </a:t>
            </a:r>
            <a:r>
              <a:rPr lang="en-US" dirty="0" err="1"/>
              <a:t>meerdere</a:t>
            </a:r>
            <a:r>
              <a:rPr lang="en-US" dirty="0"/>
              <a:t> filters “</a:t>
            </a:r>
            <a:r>
              <a:rPr lang="en-US" dirty="0" err="1"/>
              <a:t>bovenop</a:t>
            </a:r>
            <a:r>
              <a:rPr lang="en-US" dirty="0"/>
              <a:t>” </a:t>
            </a:r>
            <a:r>
              <a:rPr lang="en-US" dirty="0" err="1"/>
              <a:t>elkaar</a:t>
            </a:r>
            <a:r>
              <a:rPr lang="en-US" dirty="0"/>
              <a:t> </a:t>
            </a:r>
            <a:r>
              <a:rPr lang="en-US" dirty="0" err="1"/>
              <a:t>instellen</a:t>
            </a:r>
            <a:r>
              <a:rPr lang="en-US" dirty="0"/>
              <a:t>. </a:t>
            </a:r>
            <a:r>
              <a:rPr lang="en-US" dirty="0" err="1"/>
              <a:t>Eigenlijk</a:t>
            </a:r>
            <a:r>
              <a:rPr lang="en-US" dirty="0"/>
              <a:t> </a:t>
            </a:r>
            <a:r>
              <a:rPr lang="en-US" dirty="0" err="1"/>
              <a:t>combineren</a:t>
            </a:r>
            <a:r>
              <a:rPr lang="en-US" dirty="0"/>
              <a:t> we </a:t>
            </a:r>
            <a:r>
              <a:rPr lang="en-US" dirty="0" err="1"/>
              <a:t>meerdere</a:t>
            </a:r>
            <a:r>
              <a:rPr lang="en-US" dirty="0"/>
              <a:t> filters </a:t>
            </a:r>
            <a:r>
              <a:rPr lang="en-US" dirty="0" err="1"/>
              <a:t>samen</a:t>
            </a:r>
            <a:r>
              <a:rPr lang="en-US" dirty="0"/>
              <a:t>, tot </a:t>
            </a:r>
            <a:r>
              <a:rPr lang="en-US" dirty="0" err="1"/>
              <a:t>een</a:t>
            </a:r>
            <a:r>
              <a:rPr lang="en-US" dirty="0"/>
              <a:t> </a:t>
            </a:r>
            <a:r>
              <a:rPr lang="en-US" dirty="0" err="1"/>
              <a:t>grote</a:t>
            </a:r>
            <a:r>
              <a:rPr lang="en-US" dirty="0"/>
              <a:t> filter. Maar </a:t>
            </a:r>
            <a:r>
              <a:rPr lang="en-US" dirty="0" err="1"/>
              <a:t>achterliggend</a:t>
            </a:r>
            <a:r>
              <a:rPr lang="en-US" dirty="0"/>
              <a:t> </a:t>
            </a:r>
            <a:r>
              <a:rPr lang="en-US" dirty="0" err="1"/>
              <a:t>blijven</a:t>
            </a:r>
            <a:r>
              <a:rPr lang="en-US" dirty="0"/>
              <a:t> de filters </a:t>
            </a:r>
            <a:r>
              <a:rPr lang="en-US" dirty="0" err="1"/>
              <a:t>gescheiden</a:t>
            </a:r>
            <a:r>
              <a:rPr lang="en-US" dirty="0"/>
              <a:t> </a:t>
            </a:r>
            <a:r>
              <a:rPr lang="en-US" dirty="0" err="1"/>
              <a:t>en</a:t>
            </a:r>
            <a:r>
              <a:rPr lang="en-US" dirty="0"/>
              <a:t> </a:t>
            </a:r>
            <a:r>
              <a:rPr lang="en-US" dirty="0" err="1"/>
              <a:t>worden</a:t>
            </a:r>
            <a:r>
              <a:rPr lang="en-US" dirty="0"/>
              <a:t> ze </a:t>
            </a:r>
            <a:r>
              <a:rPr lang="en-US" dirty="0" err="1"/>
              <a:t>een</a:t>
            </a:r>
            <a:r>
              <a:rPr lang="en-US" dirty="0"/>
              <a:t> </a:t>
            </a:r>
            <a:r>
              <a:rPr lang="en-US" dirty="0" err="1"/>
              <a:t>voor</a:t>
            </a:r>
            <a:r>
              <a:rPr lang="en-US" dirty="0"/>
              <a:t> </a:t>
            </a:r>
            <a:r>
              <a:rPr lang="en-US" dirty="0" err="1"/>
              <a:t>een</a:t>
            </a:r>
            <a:r>
              <a:rPr lang="en-US" dirty="0"/>
              <a:t> </a:t>
            </a:r>
            <a:r>
              <a:rPr lang="en-US" dirty="0" err="1"/>
              <a:t>uitgevoerd</a:t>
            </a:r>
            <a:r>
              <a:rPr lang="en-US" dirty="0"/>
              <a:t>, </a:t>
            </a:r>
            <a:r>
              <a:rPr lang="en-US" dirty="0" err="1"/>
              <a:t>en</a:t>
            </a:r>
            <a:r>
              <a:rPr lang="en-US" dirty="0"/>
              <a:t> </a:t>
            </a:r>
            <a:r>
              <a:rPr lang="en-US" dirty="0" err="1"/>
              <a:t>evalueren</a:t>
            </a:r>
            <a:r>
              <a:rPr lang="en-US" dirty="0"/>
              <a:t> tot </a:t>
            </a:r>
            <a:r>
              <a:rPr lang="en-US" dirty="0" err="1"/>
              <a:t>een</a:t>
            </a:r>
            <a:r>
              <a:rPr lang="en-US" dirty="0"/>
              <a:t> </a:t>
            </a:r>
            <a:r>
              <a:rPr lang="en-US" dirty="0" err="1"/>
              <a:t>welbepaalde</a:t>
            </a:r>
            <a:r>
              <a:rPr lang="en-US" dirty="0"/>
              <a:t> </a:t>
            </a:r>
            <a:r>
              <a:rPr lang="en-US" dirty="0" err="1"/>
              <a:t>actie</a:t>
            </a:r>
            <a:r>
              <a:rPr lang="en-US" dirty="0"/>
              <a:t>. De </a:t>
            </a:r>
            <a:r>
              <a:rPr lang="en-US" dirty="0" err="1"/>
              <a:t>eerst</a:t>
            </a:r>
            <a:r>
              <a:rPr lang="en-US" dirty="0"/>
              <a:t> </a:t>
            </a:r>
            <a:r>
              <a:rPr lang="en-US" dirty="0" err="1"/>
              <a:t>opgetreden</a:t>
            </a:r>
            <a:r>
              <a:rPr lang="en-US" dirty="0"/>
              <a:t> ‘</a:t>
            </a:r>
            <a:r>
              <a:rPr lang="en-US" dirty="0" err="1"/>
              <a:t>actie</a:t>
            </a:r>
            <a:r>
              <a:rPr lang="en-US" dirty="0"/>
              <a:t>’ met de </a:t>
            </a:r>
            <a:r>
              <a:rPr lang="en-US" dirty="0" err="1"/>
              <a:t>hoogste</a:t>
            </a:r>
            <a:r>
              <a:rPr lang="en-US" dirty="0"/>
              <a:t> </a:t>
            </a:r>
            <a:r>
              <a:rPr lang="en-US" dirty="0" err="1"/>
              <a:t>prioriteit</a:t>
            </a:r>
            <a:r>
              <a:rPr lang="en-US" dirty="0"/>
              <a:t> </a:t>
            </a:r>
            <a:r>
              <a:rPr lang="en-US" dirty="0" err="1"/>
              <a:t>zal</a:t>
            </a:r>
            <a:r>
              <a:rPr lang="en-US" dirty="0"/>
              <a:t> de </a:t>
            </a:r>
            <a:r>
              <a:rPr lang="en-US" dirty="0" err="1"/>
              <a:t>definitieve</a:t>
            </a:r>
            <a:r>
              <a:rPr lang="en-US" dirty="0"/>
              <a:t> </a:t>
            </a:r>
            <a:r>
              <a:rPr lang="en-US" dirty="0" err="1"/>
              <a:t>teruggeefactie</a:t>
            </a:r>
            <a:r>
              <a:rPr lang="en-US" dirty="0"/>
              <a:t> </a:t>
            </a:r>
            <a:r>
              <a:rPr lang="en-US" dirty="0" err="1"/>
              <a:t>worden</a:t>
            </a:r>
            <a:r>
              <a:rPr lang="en-US" dirty="0"/>
              <a:t> van de </a:t>
            </a:r>
            <a:r>
              <a:rPr lang="en-US" dirty="0" err="1"/>
              <a:t>gecombineerde</a:t>
            </a:r>
            <a:r>
              <a:rPr lang="en-US" dirty="0"/>
              <a:t> filter. </a:t>
            </a:r>
            <a:r>
              <a:rPr lang="en-US" dirty="0" err="1"/>
              <a:t>Dat</a:t>
            </a:r>
            <a:r>
              <a:rPr lang="en-US" dirty="0"/>
              <a:t> </a:t>
            </a:r>
            <a:r>
              <a:rPr lang="en-US" dirty="0" err="1"/>
              <a:t>kan</a:t>
            </a:r>
            <a:r>
              <a:rPr lang="en-US" dirty="0"/>
              <a:t> </a:t>
            </a:r>
            <a:r>
              <a:rPr lang="en-US" dirty="0" err="1"/>
              <a:t>ervoor</a:t>
            </a:r>
            <a:r>
              <a:rPr lang="en-US" dirty="0"/>
              <a:t> </a:t>
            </a:r>
            <a:r>
              <a:rPr lang="en-US" dirty="0" err="1"/>
              <a:t>zorgen</a:t>
            </a:r>
            <a:r>
              <a:rPr lang="en-US" dirty="0"/>
              <a:t> </a:t>
            </a:r>
            <a:r>
              <a:rPr lang="en-US" dirty="0" err="1"/>
              <a:t>dat</a:t>
            </a:r>
            <a:r>
              <a:rPr lang="en-US" dirty="0"/>
              <a:t> er </a:t>
            </a:r>
            <a:r>
              <a:rPr lang="en-US" dirty="0" err="1"/>
              <a:t>ongewenst</a:t>
            </a:r>
            <a:r>
              <a:rPr lang="en-US" dirty="0"/>
              <a:t> </a:t>
            </a:r>
            <a:r>
              <a:rPr lang="en-US" dirty="0" err="1"/>
              <a:t>gedrag</a:t>
            </a:r>
            <a:r>
              <a:rPr lang="en-US" dirty="0"/>
              <a:t> </a:t>
            </a:r>
            <a:r>
              <a:rPr lang="en-US" dirty="0" err="1"/>
              <a:t>komt</a:t>
            </a:r>
            <a:r>
              <a:rPr lang="en-US" dirty="0"/>
              <a:t> door de </a:t>
            </a:r>
            <a:r>
              <a:rPr lang="en-US" dirty="0" err="1"/>
              <a:t>combinatie</a:t>
            </a:r>
            <a:r>
              <a:rPr lang="en-US" dirty="0"/>
              <a:t> van filters.</a:t>
            </a:r>
          </a:p>
          <a:p>
            <a:endParaRPr lang="en-US" dirty="0"/>
          </a:p>
          <a:p>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32</a:t>
            </a:fld>
            <a:endParaRPr lang="en-GB"/>
          </a:p>
        </p:txBody>
      </p:sp>
    </p:spTree>
    <p:extLst>
      <p:ext uri="{BB962C8B-B14F-4D97-AF65-F5344CB8AC3E}">
        <p14:creationId xmlns:p14="http://schemas.microsoft.com/office/powerpoint/2010/main" val="81674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alles wat ik daarnet verteld heb in gedachte, kan ik het nieuwe design voorstellen van ReMon.</a:t>
            </a:r>
          </a:p>
        </p:txBody>
      </p:sp>
      <p:sp>
        <p:nvSpPr>
          <p:cNvPr id="4" name="Slide Number Placeholder 3"/>
          <p:cNvSpPr>
            <a:spLocks noGrp="1"/>
          </p:cNvSpPr>
          <p:nvPr>
            <p:ph type="sldNum" sz="quarter" idx="5"/>
          </p:nvPr>
        </p:nvSpPr>
        <p:spPr/>
        <p:txBody>
          <a:bodyPr/>
          <a:lstStyle/>
          <a:p>
            <a:fld id="{539A0A48-EDB1-4AFE-B1B7-10CE2A416496}" type="slidenum">
              <a:rPr lang="en-GB" smtClean="0"/>
              <a:t>33</a:t>
            </a:fld>
            <a:endParaRPr lang="en-GB"/>
          </a:p>
        </p:txBody>
      </p:sp>
    </p:spTree>
    <p:extLst>
      <p:ext uri="{BB962C8B-B14F-4D97-AF65-F5344CB8AC3E}">
        <p14:creationId xmlns:p14="http://schemas.microsoft.com/office/powerpoint/2010/main" val="1517996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 functionaliteit die ReMon biedt door gebruik te maken van een kernel patch moet dus vervangen worden.</a:t>
            </a:r>
          </a:p>
        </p:txBody>
      </p:sp>
      <p:sp>
        <p:nvSpPr>
          <p:cNvPr id="4" name="Slide Number Placeholder 3"/>
          <p:cNvSpPr>
            <a:spLocks noGrp="1"/>
          </p:cNvSpPr>
          <p:nvPr>
            <p:ph type="sldNum" sz="quarter" idx="5"/>
          </p:nvPr>
        </p:nvSpPr>
        <p:spPr/>
        <p:txBody>
          <a:bodyPr/>
          <a:lstStyle/>
          <a:p>
            <a:fld id="{539A0A48-EDB1-4AFE-B1B7-10CE2A416496}" type="slidenum">
              <a:rPr lang="en-GB" smtClean="0"/>
              <a:t>34</a:t>
            </a:fld>
            <a:endParaRPr lang="en-GB"/>
          </a:p>
        </p:txBody>
      </p:sp>
    </p:spTree>
    <p:extLst>
      <p:ext uri="{BB962C8B-B14F-4D97-AF65-F5344CB8AC3E}">
        <p14:creationId xmlns:p14="http://schemas.microsoft.com/office/powerpoint/2010/main" val="899873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 te beginnen gaan we geen kernel patch meer gebruiken. We gaan gebruik maken van de Seccomp-BPF technologie uit Linux kernel waardoor we zelf geen aanpassingen in de kernel meer moeten doen, maar enkel in user space. De configuratie van de technologie zit in een programma in userspace.</a:t>
            </a:r>
          </a:p>
        </p:txBody>
      </p:sp>
      <p:sp>
        <p:nvSpPr>
          <p:cNvPr id="4" name="Slide Number Placeholder 3"/>
          <p:cNvSpPr>
            <a:spLocks noGrp="1"/>
          </p:cNvSpPr>
          <p:nvPr>
            <p:ph type="sldNum" sz="quarter" idx="5"/>
          </p:nvPr>
        </p:nvSpPr>
        <p:spPr/>
        <p:txBody>
          <a:bodyPr/>
          <a:lstStyle/>
          <a:p>
            <a:fld id="{539A0A48-EDB1-4AFE-B1B7-10CE2A416496}" type="slidenum">
              <a:rPr lang="en-GB" smtClean="0"/>
              <a:t>35</a:t>
            </a:fld>
            <a:endParaRPr lang="en-GB"/>
          </a:p>
        </p:txBody>
      </p:sp>
    </p:spTree>
    <p:extLst>
      <p:ext uri="{BB962C8B-B14F-4D97-AF65-F5344CB8AC3E}">
        <p14:creationId xmlns:p14="http://schemas.microsoft.com/office/powerpoint/2010/main" val="3815802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Systeemaanroepen die vanuit de variant komen, worden door glibc eerst omgezet naar de juiste vorm, eigenlijk een syscall-instructie, om vervolgens naar de kernel doorgestuurd te worden. De eerste stap is dus het opvagen van de systeemaanroep in glibc.</a:t>
            </a:r>
          </a:p>
        </p:txBody>
      </p:sp>
      <p:sp>
        <p:nvSpPr>
          <p:cNvPr id="4" name="Slide Number Placeholder 3"/>
          <p:cNvSpPr>
            <a:spLocks noGrp="1"/>
          </p:cNvSpPr>
          <p:nvPr>
            <p:ph type="sldNum" sz="quarter" idx="5"/>
          </p:nvPr>
        </p:nvSpPr>
        <p:spPr/>
        <p:txBody>
          <a:bodyPr/>
          <a:lstStyle/>
          <a:p>
            <a:fld id="{539A0A48-EDB1-4AFE-B1B7-10CE2A416496}" type="slidenum">
              <a:rPr lang="en-GB" smtClean="0"/>
              <a:t>36</a:t>
            </a:fld>
            <a:endParaRPr lang="en-GB"/>
          </a:p>
        </p:txBody>
      </p:sp>
    </p:spTree>
    <p:extLst>
      <p:ext uri="{BB962C8B-B14F-4D97-AF65-F5344CB8AC3E}">
        <p14:creationId xmlns:p14="http://schemas.microsoft.com/office/powerpoint/2010/main" val="3120159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 glibc passen we de functie die de systeemaanroep uitvoert aan. We doen dat door een aangepaste functie te maken dat een tweetrapssysteem implementeert. We doen een eerste systeemaanroep, die in de seccomp-bpf filter terechtkomt. De filter bepaalt of de systeemaanroep door CP-MON of IP-MON moet uitgevoerd worden.</a:t>
            </a:r>
          </a:p>
        </p:txBody>
      </p:sp>
      <p:sp>
        <p:nvSpPr>
          <p:cNvPr id="4" name="Slide Number Placeholder 3"/>
          <p:cNvSpPr>
            <a:spLocks noGrp="1"/>
          </p:cNvSpPr>
          <p:nvPr>
            <p:ph type="sldNum" sz="quarter" idx="5"/>
          </p:nvPr>
        </p:nvSpPr>
        <p:spPr/>
        <p:txBody>
          <a:bodyPr/>
          <a:lstStyle/>
          <a:p>
            <a:fld id="{539A0A48-EDB1-4AFE-B1B7-10CE2A416496}" type="slidenum">
              <a:rPr lang="en-GB" smtClean="0"/>
              <a:t>37</a:t>
            </a:fld>
            <a:endParaRPr lang="en-GB"/>
          </a:p>
        </p:txBody>
      </p:sp>
    </p:spTree>
    <p:extLst>
      <p:ext uri="{BB962C8B-B14F-4D97-AF65-F5344CB8AC3E}">
        <p14:creationId xmlns:p14="http://schemas.microsoft.com/office/powerpoint/2010/main" val="1639959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Wanneer de filter beslist dat het om een veiligheidsgevoelige systeemaanroep gaat, zal deze een trace-actie terugsturen, waarna de systeemaanroep naar de cross-process monitor zal gaan voor verdere analyse.</a:t>
            </a:r>
          </a:p>
        </p:txBody>
      </p:sp>
      <p:sp>
        <p:nvSpPr>
          <p:cNvPr id="4" name="Slide Number Placeholder 3"/>
          <p:cNvSpPr>
            <a:spLocks noGrp="1"/>
          </p:cNvSpPr>
          <p:nvPr>
            <p:ph type="sldNum" sz="quarter" idx="5"/>
          </p:nvPr>
        </p:nvSpPr>
        <p:spPr/>
        <p:txBody>
          <a:bodyPr/>
          <a:lstStyle/>
          <a:p>
            <a:fld id="{539A0A48-EDB1-4AFE-B1B7-10CE2A416496}" type="slidenum">
              <a:rPr lang="en-GB" smtClean="0"/>
              <a:t>38</a:t>
            </a:fld>
            <a:endParaRPr lang="en-GB"/>
          </a:p>
        </p:txBody>
      </p:sp>
    </p:spTree>
    <p:extLst>
      <p:ext uri="{BB962C8B-B14F-4D97-AF65-F5344CB8AC3E}">
        <p14:creationId xmlns:p14="http://schemas.microsoft.com/office/powerpoint/2010/main" val="563081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Wanneer de seccomp-bpf filter beslist dat het niet om een veiligheidsgevoelige systeemaanroep gaat, zal de filter een errorcode genereren. Deze code wordt teruggestuurd naar glibc. Die errorcode gebruiken we als secret waarin we het adres van IP-MON steken. Op die manier weet glibc naar waar het moet springen om naar IP-MON te gaan.</a:t>
            </a:r>
          </a:p>
        </p:txBody>
      </p:sp>
      <p:sp>
        <p:nvSpPr>
          <p:cNvPr id="4" name="Slide Number Placeholder 3"/>
          <p:cNvSpPr>
            <a:spLocks noGrp="1"/>
          </p:cNvSpPr>
          <p:nvPr>
            <p:ph type="sldNum" sz="quarter" idx="5"/>
          </p:nvPr>
        </p:nvSpPr>
        <p:spPr/>
        <p:txBody>
          <a:bodyPr/>
          <a:lstStyle/>
          <a:p>
            <a:fld id="{539A0A48-EDB1-4AFE-B1B7-10CE2A416496}" type="slidenum">
              <a:rPr lang="en-GB" smtClean="0"/>
              <a:t>39</a:t>
            </a:fld>
            <a:endParaRPr lang="en-GB"/>
          </a:p>
        </p:txBody>
      </p:sp>
    </p:spTree>
    <p:extLst>
      <p:ext uri="{BB962C8B-B14F-4D97-AF65-F5344CB8AC3E}">
        <p14:creationId xmlns:p14="http://schemas.microsoft.com/office/powerpoint/2010/main" val="269024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noProof="0" dirty="0">
                <a:cs typeface="Calibri"/>
              </a:rPr>
              <a:t>Ik zal nu schematisch laten zien wat de basiscomponenten van zo’n MVEE zijn.</a:t>
            </a:r>
          </a:p>
          <a:p>
            <a:pPr>
              <a:defRPr/>
            </a:pPr>
            <a:endParaRPr lang="nl-BE" noProof="0" dirty="0">
              <a:cs typeface="Calibri"/>
            </a:endParaRPr>
          </a:p>
          <a:p>
            <a:pPr>
              <a:defRPr/>
            </a:pPr>
            <a:r>
              <a:rPr lang="nl-BE" noProof="0" dirty="0">
                <a:cs typeface="Calibri"/>
              </a:rPr>
              <a:t>Elk programma, in een MVEE ook wel variant genoemd, zal tijdens zijn uitvoering systeemaanroepen uitvoeren. Die systeemaanroepen worden door de kernel uitgevoerd, die daarna het resultaat zal terugsturen naar de applicatie.</a:t>
            </a:r>
          </a:p>
        </p:txBody>
      </p:sp>
      <p:sp>
        <p:nvSpPr>
          <p:cNvPr id="4" name="Slide Number Placehold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1786625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Glibc gebruikt de waarde van de errorcode van de seccomp-bpf filter om naar de in-process monitor te springen. In IP-MON zullen we vervolgens proberen om de systeemaanroep opnieuw uit te voeren.</a:t>
            </a:r>
          </a:p>
        </p:txBody>
      </p:sp>
      <p:sp>
        <p:nvSpPr>
          <p:cNvPr id="4" name="Slide Number Placeholder 3"/>
          <p:cNvSpPr>
            <a:spLocks noGrp="1"/>
          </p:cNvSpPr>
          <p:nvPr>
            <p:ph type="sldNum" sz="quarter" idx="5"/>
          </p:nvPr>
        </p:nvSpPr>
        <p:spPr/>
        <p:txBody>
          <a:bodyPr/>
          <a:lstStyle/>
          <a:p>
            <a:fld id="{539A0A48-EDB1-4AFE-B1B7-10CE2A416496}" type="slidenum">
              <a:rPr lang="en-GB" smtClean="0"/>
              <a:t>40</a:t>
            </a:fld>
            <a:endParaRPr lang="en-GB"/>
          </a:p>
        </p:txBody>
      </p:sp>
    </p:spTree>
    <p:extLst>
      <p:ext uri="{BB962C8B-B14F-4D97-AF65-F5344CB8AC3E}">
        <p14:creationId xmlns:p14="http://schemas.microsoft.com/office/powerpoint/2010/main" val="529464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 seccomp-bpf filter zal deze aanroep opnieuw opvangen en opnieuw evalueren. Dit is de tweede trap in ons tweetrapssysteem. Als de filter ziet dat de systeemaanroep vanuit IP-MON gebeurt en het nog steeds om een niet veiligheidsgevoelige systeemaanroep gaat, zal de systeemaanroep gewoon uitgevoerd en ganalyseerd worden door IP-MON.</a:t>
            </a:r>
          </a:p>
        </p:txBody>
      </p:sp>
      <p:sp>
        <p:nvSpPr>
          <p:cNvPr id="4" name="Slide Number Placeholder 3"/>
          <p:cNvSpPr>
            <a:spLocks noGrp="1"/>
          </p:cNvSpPr>
          <p:nvPr>
            <p:ph type="sldNum" sz="quarter" idx="5"/>
          </p:nvPr>
        </p:nvSpPr>
        <p:spPr/>
        <p:txBody>
          <a:bodyPr/>
          <a:lstStyle/>
          <a:p>
            <a:fld id="{539A0A48-EDB1-4AFE-B1B7-10CE2A416496}" type="slidenum">
              <a:rPr lang="en-GB" smtClean="0"/>
              <a:t>41</a:t>
            </a:fld>
            <a:endParaRPr lang="en-GB"/>
          </a:p>
        </p:txBody>
      </p:sp>
    </p:spTree>
    <p:extLst>
      <p:ext uri="{BB962C8B-B14F-4D97-AF65-F5344CB8AC3E}">
        <p14:creationId xmlns:p14="http://schemas.microsoft.com/office/powerpoint/2010/main" val="3680536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 het geval dat de systeemaanroep vanuit IP-MON komt maar de argumenten of het nummer van de systeemaanroep gewijzigd is waardoor hij veiligheidsgevoelig is geworden, wordt deze alsnog naar de cross-process monitor doorgestuurd.</a:t>
            </a:r>
          </a:p>
        </p:txBody>
      </p:sp>
      <p:sp>
        <p:nvSpPr>
          <p:cNvPr id="4" name="Slide Number Placeholder 3"/>
          <p:cNvSpPr>
            <a:spLocks noGrp="1"/>
          </p:cNvSpPr>
          <p:nvPr>
            <p:ph type="sldNum" sz="quarter" idx="5"/>
          </p:nvPr>
        </p:nvSpPr>
        <p:spPr/>
        <p:txBody>
          <a:bodyPr/>
          <a:lstStyle/>
          <a:p>
            <a:fld id="{539A0A48-EDB1-4AFE-B1B7-10CE2A416496}" type="slidenum">
              <a:rPr lang="en-GB" smtClean="0"/>
              <a:t>42</a:t>
            </a:fld>
            <a:endParaRPr lang="en-GB"/>
          </a:p>
        </p:txBody>
      </p:sp>
    </p:spTree>
    <p:extLst>
      <p:ext uri="{BB962C8B-B14F-4D97-AF65-F5344CB8AC3E}">
        <p14:creationId xmlns:p14="http://schemas.microsoft.com/office/powerpoint/2010/main" val="468237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is dan het nieuwe design dat de kernelpatch moet vervangen.</a:t>
            </a:r>
          </a:p>
          <a:p>
            <a:endParaRPr lang="nl-BE" dirty="0"/>
          </a:p>
          <a:p>
            <a:r>
              <a:rPr lang="nl-BE" dirty="0"/>
              <a:t>De kans bestaat ook dat een binary directe systeemaanroepen doet via syscall-instructies. Aangezien die al in de juiste vorm staan, passeren die instructies niet meer via de wrapper functies in glibc. Ze worden direct aan de seccomp-BPF filter voorgelegd. Door te controleren van waar de syscall-instructie wordt uitgevoerd in ons tweetrapssysteem, zullen we ervoor kunnen zorgen dat syscall-instructies die niet uit glibc of IP-MON komen, rechtstreeks naar CP-MON gaan voor verdere analyse.</a:t>
            </a:r>
          </a:p>
        </p:txBody>
      </p:sp>
      <p:sp>
        <p:nvSpPr>
          <p:cNvPr id="4" name="Slide Number Placeholder 3"/>
          <p:cNvSpPr>
            <a:spLocks noGrp="1"/>
          </p:cNvSpPr>
          <p:nvPr>
            <p:ph type="sldNum" sz="quarter" idx="5"/>
          </p:nvPr>
        </p:nvSpPr>
        <p:spPr/>
        <p:txBody>
          <a:bodyPr/>
          <a:lstStyle/>
          <a:p>
            <a:fld id="{539A0A48-EDB1-4AFE-B1B7-10CE2A416496}" type="slidenum">
              <a:rPr lang="en-GB" smtClean="0"/>
              <a:t>43</a:t>
            </a:fld>
            <a:endParaRPr lang="en-GB"/>
          </a:p>
        </p:txBody>
      </p:sp>
    </p:spTree>
    <p:extLst>
      <p:ext uri="{BB962C8B-B14F-4D97-AF65-F5344CB8AC3E}">
        <p14:creationId xmlns:p14="http://schemas.microsoft.com/office/powerpoint/2010/main" val="20234167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Nu </a:t>
            </a:r>
            <a:r>
              <a:rPr lang="en-US" dirty="0" err="1">
                <a:cs typeface="Calibri"/>
              </a:rPr>
              <a:t>zal</a:t>
            </a:r>
            <a:r>
              <a:rPr lang="en-US" dirty="0">
                <a:cs typeface="Calibri"/>
              </a:rPr>
              <a:t> </a:t>
            </a:r>
            <a:r>
              <a:rPr lang="en-US" dirty="0" err="1">
                <a:cs typeface="Calibri"/>
              </a:rPr>
              <a:t>ik</a:t>
            </a:r>
            <a:r>
              <a:rPr lang="en-US" dirty="0">
                <a:cs typeface="Calibri"/>
              </a:rPr>
              <a:t> </a:t>
            </a:r>
            <a:r>
              <a:rPr lang="en-US" dirty="0" err="1">
                <a:cs typeface="Calibri"/>
              </a:rPr>
              <a:t>jullie</a:t>
            </a:r>
            <a:r>
              <a:rPr lang="en-US" dirty="0">
                <a:cs typeface="Calibri"/>
              </a:rPr>
              <a:t> wat </a:t>
            </a:r>
            <a:r>
              <a:rPr lang="en-US" dirty="0" err="1">
                <a:cs typeface="Calibri"/>
              </a:rPr>
              <a:t>meer</a:t>
            </a:r>
            <a:r>
              <a:rPr lang="en-US" dirty="0">
                <a:cs typeface="Calibri"/>
              </a:rPr>
              <a:t> </a:t>
            </a:r>
            <a:r>
              <a:rPr lang="en-US" dirty="0" err="1">
                <a:cs typeface="Calibri"/>
              </a:rPr>
              <a:t>uitleg</a:t>
            </a:r>
            <a:r>
              <a:rPr lang="en-US" dirty="0">
                <a:cs typeface="Calibri"/>
              </a:rPr>
              <a:t> </a:t>
            </a:r>
            <a:r>
              <a:rPr lang="en-US" dirty="0" err="1">
                <a:cs typeface="Calibri"/>
              </a:rPr>
              <a:t>geven</a:t>
            </a:r>
            <a:r>
              <a:rPr lang="en-US" dirty="0">
                <a:cs typeface="Calibri"/>
              </a:rPr>
              <a:t> over het </a:t>
            </a:r>
            <a:r>
              <a:rPr lang="en-US" dirty="0" err="1">
                <a:cs typeface="Calibri"/>
              </a:rPr>
              <a:t>veiligheidsaspect</a:t>
            </a:r>
            <a:r>
              <a:rPr lang="en-US" dirty="0">
                <a:cs typeface="Calibri"/>
              </a:rPr>
              <a:t> van het </a:t>
            </a:r>
            <a:r>
              <a:rPr lang="en-US" dirty="0" err="1">
                <a:cs typeface="Calibri"/>
              </a:rPr>
              <a:t>nieuwe</a:t>
            </a:r>
            <a:r>
              <a:rPr lang="en-US" dirty="0">
                <a:cs typeface="Calibri"/>
              </a:rPr>
              <a:t> design </a:t>
            </a:r>
            <a:r>
              <a:rPr lang="en-US" dirty="0" err="1">
                <a:cs typeface="Calibri"/>
              </a:rPr>
              <a:t>en</a:t>
            </a:r>
            <a:r>
              <a:rPr lang="en-US" dirty="0">
                <a:cs typeface="Calibri"/>
              </a:rPr>
              <a:t> de </a:t>
            </a:r>
            <a:r>
              <a:rPr lang="en-US" dirty="0" err="1">
                <a:cs typeface="Calibri"/>
              </a:rPr>
              <a:t>implementatie</a:t>
            </a:r>
            <a:r>
              <a:rPr lang="en-US" dirty="0">
                <a:cs typeface="Calibri"/>
              </a:rPr>
              <a:t> </a:t>
            </a:r>
            <a:r>
              <a:rPr lang="en-US" dirty="0" err="1">
                <a:cs typeface="Calibri"/>
              </a:rPr>
              <a:t>ervan</a:t>
            </a:r>
            <a:r>
              <a:rPr lang="en-US">
                <a:cs typeface="Calibri"/>
              </a:rPr>
              <a:t>.</a:t>
            </a:r>
            <a:endParaRPr lang="en-US" dirty="0"/>
          </a:p>
        </p:txBody>
      </p:sp>
      <p:sp>
        <p:nvSpPr>
          <p:cNvPr id="4" name="Slide Number Placeholder 3"/>
          <p:cNvSpPr>
            <a:spLocks noGrp="1"/>
          </p:cNvSpPr>
          <p:nvPr>
            <p:ph type="sldNum" sz="quarter" idx="10"/>
          </p:nvPr>
        </p:nvSpPr>
        <p:spPr/>
        <p:txBody>
          <a:bodyPr/>
          <a:lstStyle/>
          <a:p>
            <a:fld id="{539A0A48-EDB1-4AFE-B1B7-10CE2A416496}" type="slidenum">
              <a:rPr lang="en-GB" smtClean="0"/>
              <a:t>44</a:t>
            </a:fld>
            <a:endParaRPr lang="en-GB"/>
          </a:p>
        </p:txBody>
      </p:sp>
    </p:spTree>
    <p:extLst>
      <p:ext uri="{BB962C8B-B14F-4D97-AF65-F5344CB8AC3E}">
        <p14:creationId xmlns:p14="http://schemas.microsoft.com/office/powerpoint/2010/main" val="822481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r>
              <a:rPr lang="en-US" dirty="0" err="1"/>
              <a:t>figuur</a:t>
            </a:r>
            <a:r>
              <a:rPr lang="en-US" dirty="0"/>
              <a:t> </a:t>
            </a:r>
            <a:r>
              <a:rPr lang="en-US" dirty="0" err="1"/>
              <a:t>updaten</a:t>
            </a:r>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45</a:t>
            </a:fld>
            <a:endParaRPr lang="en-GB"/>
          </a:p>
        </p:txBody>
      </p:sp>
    </p:spTree>
    <p:extLst>
      <p:ext uri="{BB962C8B-B14F-4D97-AF65-F5344CB8AC3E}">
        <p14:creationId xmlns:p14="http://schemas.microsoft.com/office/powerpoint/2010/main" val="3124896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 </a:t>
            </a:r>
            <a:r>
              <a:rPr lang="en-US" dirty="0" err="1"/>
              <a:t>deze</a:t>
            </a:r>
            <a:r>
              <a:rPr lang="en-US" dirty="0"/>
              <a:t> </a:t>
            </a:r>
            <a:r>
              <a:rPr lang="en-US" dirty="0" err="1"/>
              <a:t>en</a:t>
            </a:r>
            <a:r>
              <a:rPr lang="en-US" dirty="0"/>
              <a:t> de </a:t>
            </a:r>
            <a:r>
              <a:rPr lang="en-US" dirty="0" err="1"/>
              <a:t>volgende</a:t>
            </a:r>
            <a:r>
              <a:rPr lang="en-US" dirty="0"/>
              <a:t> slide </a:t>
            </a:r>
            <a:r>
              <a:rPr lang="en-US" dirty="0" err="1"/>
              <a:t>zal</a:t>
            </a:r>
            <a:r>
              <a:rPr lang="en-US" dirty="0"/>
              <a:t> </a:t>
            </a:r>
            <a:r>
              <a:rPr lang="en-US" dirty="0" err="1"/>
              <a:t>ik</a:t>
            </a:r>
            <a:r>
              <a:rPr lang="en-US" dirty="0"/>
              <a:t> in pseudocode laten </a:t>
            </a:r>
            <a:r>
              <a:rPr lang="en-US" dirty="0" err="1"/>
              <a:t>zien</a:t>
            </a:r>
            <a:r>
              <a:rPr lang="en-US" dirty="0"/>
              <a:t> hoe het </a:t>
            </a:r>
            <a:r>
              <a:rPr lang="en-US" dirty="0" err="1"/>
              <a:t>tweetrapssysteem</a:t>
            </a:r>
            <a:r>
              <a:rPr lang="en-US" dirty="0"/>
              <a:t> in de seccomp-BPF filter </a:t>
            </a:r>
            <a:r>
              <a:rPr lang="en-US" dirty="0" err="1"/>
              <a:t>zich</a:t>
            </a:r>
            <a:r>
              <a:rPr lang="en-US" dirty="0"/>
              <a:t> </a:t>
            </a:r>
            <a:r>
              <a:rPr lang="en-US" dirty="0" err="1"/>
              <a:t>juist</a:t>
            </a:r>
            <a:r>
              <a:rPr lang="en-US" dirty="0"/>
              <a:t> </a:t>
            </a:r>
            <a:r>
              <a:rPr lang="en-US" dirty="0" err="1"/>
              <a:t>gedraagt</a:t>
            </a:r>
            <a:r>
              <a:rPr lang="en-US" dirty="0"/>
              <a:t>.</a:t>
            </a:r>
          </a:p>
          <a:p>
            <a:endParaRPr lang="en-US" dirty="0"/>
          </a:p>
          <a:p>
            <a:r>
              <a:rPr lang="en-US" dirty="0"/>
              <a:t>We </a:t>
            </a:r>
            <a:r>
              <a:rPr lang="en-US" dirty="0" err="1"/>
              <a:t>beschikken</a:t>
            </a:r>
            <a:r>
              <a:rPr lang="en-US" dirty="0"/>
              <a:t> over </a:t>
            </a:r>
            <a:r>
              <a:rPr lang="en-US" dirty="0" err="1"/>
              <a:t>een</a:t>
            </a:r>
            <a:r>
              <a:rPr lang="en-US" dirty="0"/>
              <a:t> set van </a:t>
            </a:r>
            <a:r>
              <a:rPr lang="en-US" dirty="0" err="1"/>
              <a:t>systeemaanroepen</a:t>
            </a:r>
            <a:r>
              <a:rPr lang="en-US" dirty="0"/>
              <a:t> die in IP-MON </a:t>
            </a:r>
            <a:r>
              <a:rPr lang="en-US" dirty="0" err="1"/>
              <a:t>gemonitord</a:t>
            </a:r>
            <a:r>
              <a:rPr lang="en-US" dirty="0"/>
              <a:t> </a:t>
            </a:r>
            <a:r>
              <a:rPr lang="en-US" dirty="0" err="1"/>
              <a:t>mogen</a:t>
            </a:r>
            <a:r>
              <a:rPr lang="en-US" dirty="0"/>
              <a:t> </a:t>
            </a:r>
            <a:r>
              <a:rPr lang="en-US" dirty="0" err="1"/>
              <a:t>worden</a:t>
            </a:r>
            <a:r>
              <a:rPr lang="en-US" dirty="0"/>
              <a:t>. </a:t>
            </a:r>
            <a:r>
              <a:rPr lang="en-US" dirty="0" err="1"/>
              <a:t>Wanneer</a:t>
            </a:r>
            <a:r>
              <a:rPr lang="en-US" dirty="0"/>
              <a:t> </a:t>
            </a:r>
            <a:r>
              <a:rPr lang="en-US" dirty="0" err="1"/>
              <a:t>een</a:t>
            </a:r>
            <a:r>
              <a:rPr lang="en-US" dirty="0"/>
              <a:t> </a:t>
            </a:r>
            <a:r>
              <a:rPr lang="en-US" dirty="0" err="1"/>
              <a:t>systeemaanroep</a:t>
            </a:r>
            <a:r>
              <a:rPr lang="en-US" dirty="0"/>
              <a:t> </a:t>
            </a:r>
            <a:r>
              <a:rPr lang="en-US" dirty="0" err="1"/>
              <a:t>vanuit</a:t>
            </a:r>
            <a:r>
              <a:rPr lang="en-US" dirty="0"/>
              <a:t> </a:t>
            </a:r>
            <a:r>
              <a:rPr lang="en-US" dirty="0" err="1"/>
              <a:t>glibc</a:t>
            </a:r>
            <a:r>
              <a:rPr lang="en-US" dirty="0"/>
              <a:t> </a:t>
            </a:r>
            <a:r>
              <a:rPr lang="en-US" dirty="0" err="1"/>
              <a:t>komt</a:t>
            </a:r>
            <a:r>
              <a:rPr lang="en-US" dirty="0"/>
              <a:t>, </a:t>
            </a:r>
            <a:r>
              <a:rPr lang="en-US" dirty="0" err="1"/>
              <a:t>zal</a:t>
            </a:r>
            <a:r>
              <a:rPr lang="en-US" dirty="0"/>
              <a:t> </a:t>
            </a:r>
            <a:r>
              <a:rPr lang="en-US" dirty="0" err="1"/>
              <a:t>gekeken</a:t>
            </a:r>
            <a:r>
              <a:rPr lang="en-US" dirty="0"/>
              <a:t> </a:t>
            </a:r>
            <a:r>
              <a:rPr lang="en-US" dirty="0" err="1"/>
              <a:t>worden</a:t>
            </a:r>
            <a:r>
              <a:rPr lang="en-US" dirty="0"/>
              <a:t> of die </a:t>
            </a:r>
            <a:r>
              <a:rPr lang="en-US" dirty="0" err="1"/>
              <a:t>systeemaanroep</a:t>
            </a:r>
            <a:r>
              <a:rPr lang="en-US" dirty="0"/>
              <a:t> </a:t>
            </a:r>
            <a:r>
              <a:rPr lang="en-US" dirty="0" err="1"/>
              <a:t>naar</a:t>
            </a:r>
            <a:r>
              <a:rPr lang="en-US" dirty="0"/>
              <a:t> IP-MON mag </a:t>
            </a:r>
            <a:r>
              <a:rPr lang="en-US" dirty="0" err="1"/>
              <a:t>gaan</a:t>
            </a:r>
            <a:r>
              <a:rPr lang="en-US" dirty="0"/>
              <a:t>. Zo ja, </a:t>
            </a:r>
            <a:r>
              <a:rPr lang="en-US" dirty="0" err="1"/>
              <a:t>wordt</a:t>
            </a:r>
            <a:r>
              <a:rPr lang="en-US" dirty="0"/>
              <a:t> </a:t>
            </a:r>
            <a:r>
              <a:rPr lang="en-US" dirty="0" err="1"/>
              <a:t>een</a:t>
            </a:r>
            <a:r>
              <a:rPr lang="en-US" dirty="0"/>
              <a:t> </a:t>
            </a:r>
            <a:r>
              <a:rPr lang="en-US" dirty="0" err="1"/>
              <a:t>errno-waarde</a:t>
            </a:r>
            <a:r>
              <a:rPr lang="en-US" dirty="0"/>
              <a:t> </a:t>
            </a:r>
            <a:r>
              <a:rPr lang="en-US" dirty="0" err="1"/>
              <a:t>gestuurd</a:t>
            </a:r>
            <a:r>
              <a:rPr lang="en-US" dirty="0"/>
              <a:t> </a:t>
            </a:r>
            <a:r>
              <a:rPr lang="en-US" dirty="0" err="1"/>
              <a:t>naar</a:t>
            </a:r>
            <a:r>
              <a:rPr lang="en-US" dirty="0"/>
              <a:t> </a:t>
            </a:r>
            <a:r>
              <a:rPr lang="en-US" dirty="0" err="1"/>
              <a:t>glibc</a:t>
            </a:r>
            <a:r>
              <a:rPr lang="en-US" dirty="0"/>
              <a:t>, wat </a:t>
            </a:r>
            <a:r>
              <a:rPr lang="en-US" dirty="0" err="1"/>
              <a:t>een</a:t>
            </a:r>
            <a:r>
              <a:rPr lang="en-US" dirty="0"/>
              <a:t> secret is. Die secret </a:t>
            </a:r>
            <a:r>
              <a:rPr lang="en-US" dirty="0" err="1"/>
              <a:t>geeft</a:t>
            </a:r>
            <a:r>
              <a:rPr lang="en-US" dirty="0"/>
              <a:t> </a:t>
            </a:r>
            <a:r>
              <a:rPr lang="en-US" dirty="0" err="1"/>
              <a:t>ons</a:t>
            </a:r>
            <a:r>
              <a:rPr lang="en-US" dirty="0"/>
              <a:t> het </a:t>
            </a:r>
            <a:r>
              <a:rPr lang="en-US" dirty="0" err="1"/>
              <a:t>adres</a:t>
            </a:r>
            <a:r>
              <a:rPr lang="en-US" dirty="0"/>
              <a:t> van IP-MON </a:t>
            </a:r>
            <a:r>
              <a:rPr lang="en-US" dirty="0" err="1"/>
              <a:t>waar</a:t>
            </a:r>
            <a:r>
              <a:rPr lang="en-US" dirty="0"/>
              <a:t> </a:t>
            </a:r>
            <a:r>
              <a:rPr lang="en-US" dirty="0" err="1"/>
              <a:t>naartoe</a:t>
            </a:r>
            <a:r>
              <a:rPr lang="en-US" dirty="0"/>
              <a:t> </a:t>
            </a:r>
            <a:r>
              <a:rPr lang="en-US" dirty="0" err="1"/>
              <a:t>gesprongen</a:t>
            </a:r>
            <a:r>
              <a:rPr lang="en-US" dirty="0"/>
              <a:t> </a:t>
            </a:r>
            <a:r>
              <a:rPr lang="en-US" dirty="0" err="1"/>
              <a:t>kan</a:t>
            </a:r>
            <a:r>
              <a:rPr lang="en-US" dirty="0"/>
              <a:t> </a:t>
            </a:r>
            <a:r>
              <a:rPr lang="en-US" dirty="0" err="1"/>
              <a:t>worden</a:t>
            </a:r>
            <a:r>
              <a:rPr lang="en-US" dirty="0"/>
              <a:t>. Als de </a:t>
            </a:r>
            <a:r>
              <a:rPr lang="en-US" dirty="0" err="1"/>
              <a:t>systeemaanroep</a:t>
            </a:r>
            <a:r>
              <a:rPr lang="en-US" dirty="0"/>
              <a:t> </a:t>
            </a:r>
            <a:r>
              <a:rPr lang="en-US" dirty="0" err="1"/>
              <a:t>veiligheidsgevoelig</a:t>
            </a:r>
            <a:r>
              <a:rPr lang="en-US" dirty="0"/>
              <a:t> is, </a:t>
            </a:r>
            <a:r>
              <a:rPr lang="en-US" dirty="0" err="1"/>
              <a:t>en</a:t>
            </a:r>
            <a:r>
              <a:rPr lang="en-US" dirty="0"/>
              <a:t> met </a:t>
            </a:r>
            <a:r>
              <a:rPr lang="en-US" dirty="0" err="1"/>
              <a:t>andere</a:t>
            </a:r>
            <a:r>
              <a:rPr lang="en-US" dirty="0"/>
              <a:t> </a:t>
            </a:r>
            <a:r>
              <a:rPr lang="en-US" dirty="0" err="1"/>
              <a:t>woorden</a:t>
            </a:r>
            <a:r>
              <a:rPr lang="en-US" dirty="0"/>
              <a:t> </a:t>
            </a:r>
            <a:r>
              <a:rPr lang="en-US" dirty="0" err="1"/>
              <a:t>niet</a:t>
            </a:r>
            <a:r>
              <a:rPr lang="en-US" dirty="0"/>
              <a:t> in de set zit, </a:t>
            </a:r>
            <a:r>
              <a:rPr lang="en-US" dirty="0" err="1"/>
              <a:t>wordt</a:t>
            </a:r>
            <a:r>
              <a:rPr lang="en-US" dirty="0"/>
              <a:t> </a:t>
            </a:r>
            <a:r>
              <a:rPr lang="en-US" dirty="0" err="1"/>
              <a:t>een</a:t>
            </a:r>
            <a:r>
              <a:rPr lang="en-US" dirty="0"/>
              <a:t> TRACE-</a:t>
            </a:r>
            <a:r>
              <a:rPr lang="en-US" dirty="0" err="1"/>
              <a:t>actie</a:t>
            </a:r>
            <a:r>
              <a:rPr lang="en-US" dirty="0"/>
              <a:t> </a:t>
            </a:r>
            <a:r>
              <a:rPr lang="en-US" dirty="0" err="1"/>
              <a:t>teruggestuurd</a:t>
            </a:r>
            <a:r>
              <a:rPr lang="en-US" dirty="0"/>
              <a:t> </a:t>
            </a:r>
            <a:r>
              <a:rPr lang="en-US" dirty="0" err="1"/>
              <a:t>waardoor</a:t>
            </a:r>
            <a:r>
              <a:rPr lang="en-US" dirty="0"/>
              <a:t> de </a:t>
            </a:r>
            <a:r>
              <a:rPr lang="en-US" dirty="0" err="1"/>
              <a:t>systeemaanroep</a:t>
            </a:r>
            <a:r>
              <a:rPr lang="en-US" dirty="0"/>
              <a:t> </a:t>
            </a:r>
            <a:r>
              <a:rPr lang="en-US" dirty="0" err="1"/>
              <a:t>naar</a:t>
            </a:r>
            <a:r>
              <a:rPr lang="en-US" dirty="0"/>
              <a:t> de cross-process monitor </a:t>
            </a:r>
            <a:r>
              <a:rPr lang="en-US" dirty="0" err="1"/>
              <a:t>gaat</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46</a:t>
            </a:fld>
            <a:endParaRPr lang="en-GB"/>
          </a:p>
        </p:txBody>
      </p:sp>
    </p:spTree>
    <p:extLst>
      <p:ext uri="{BB962C8B-B14F-4D97-AF65-F5344CB8AC3E}">
        <p14:creationId xmlns:p14="http://schemas.microsoft.com/office/powerpoint/2010/main" val="1728293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 we </a:t>
            </a:r>
            <a:r>
              <a:rPr lang="en-US" dirty="0" err="1"/>
              <a:t>een</a:t>
            </a:r>
            <a:r>
              <a:rPr lang="en-US" dirty="0"/>
              <a:t> </a:t>
            </a:r>
            <a:r>
              <a:rPr lang="en-US" dirty="0" err="1"/>
              <a:t>errno-waarde</a:t>
            </a:r>
            <a:r>
              <a:rPr lang="en-US" dirty="0"/>
              <a:t> </a:t>
            </a:r>
            <a:r>
              <a:rPr lang="en-US" dirty="0" err="1"/>
              <a:t>hebben</a:t>
            </a:r>
            <a:r>
              <a:rPr lang="en-US" dirty="0"/>
              <a:t> </a:t>
            </a:r>
            <a:r>
              <a:rPr lang="en-US" dirty="0" err="1"/>
              <a:t>teruggestuurd</a:t>
            </a:r>
            <a:r>
              <a:rPr lang="en-US" dirty="0"/>
              <a:t>, </a:t>
            </a:r>
            <a:r>
              <a:rPr lang="en-US" dirty="0" err="1"/>
              <a:t>zal</a:t>
            </a:r>
            <a:r>
              <a:rPr lang="en-US" dirty="0"/>
              <a:t> IP-MON </a:t>
            </a:r>
            <a:r>
              <a:rPr lang="en-US" dirty="0" err="1"/>
              <a:t>uitgevoerd</a:t>
            </a:r>
            <a:r>
              <a:rPr lang="en-US" dirty="0"/>
              <a:t> </a:t>
            </a:r>
            <a:r>
              <a:rPr lang="en-US" dirty="0" err="1"/>
              <a:t>worden</a:t>
            </a:r>
            <a:r>
              <a:rPr lang="en-US" dirty="0"/>
              <a:t> </a:t>
            </a:r>
            <a:r>
              <a:rPr lang="en-US" dirty="0" err="1"/>
              <a:t>en</a:t>
            </a:r>
            <a:r>
              <a:rPr lang="en-US" dirty="0"/>
              <a:t> de </a:t>
            </a:r>
            <a:r>
              <a:rPr lang="en-US" dirty="0" err="1"/>
              <a:t>systeemaanroep</a:t>
            </a:r>
            <a:r>
              <a:rPr lang="en-US" dirty="0"/>
              <a:t> </a:t>
            </a:r>
            <a:r>
              <a:rPr lang="en-US" dirty="0" err="1"/>
              <a:t>opnieuw</a:t>
            </a:r>
            <a:r>
              <a:rPr lang="en-US" dirty="0"/>
              <a:t> </a:t>
            </a:r>
            <a:r>
              <a:rPr lang="en-US" dirty="0" err="1"/>
              <a:t>uitvoeren</a:t>
            </a:r>
            <a:r>
              <a:rPr lang="en-US" dirty="0"/>
              <a:t>. Die </a:t>
            </a:r>
            <a:r>
              <a:rPr lang="en-US" dirty="0" err="1"/>
              <a:t>komt</a:t>
            </a:r>
            <a:r>
              <a:rPr lang="en-US" dirty="0"/>
              <a:t> </a:t>
            </a:r>
            <a:r>
              <a:rPr lang="en-US" dirty="0" err="1"/>
              <a:t>opnieuw</a:t>
            </a:r>
            <a:r>
              <a:rPr lang="en-US" dirty="0"/>
              <a:t> in de seccomp-BPF filter </a:t>
            </a:r>
            <a:r>
              <a:rPr lang="en-US" dirty="0" err="1"/>
              <a:t>terecht</a:t>
            </a:r>
            <a:r>
              <a:rPr lang="en-US" dirty="0"/>
              <a:t> </a:t>
            </a:r>
            <a:r>
              <a:rPr lang="en-US" dirty="0" err="1"/>
              <a:t>en</a:t>
            </a:r>
            <a:r>
              <a:rPr lang="en-US" dirty="0"/>
              <a:t> dan </a:t>
            </a:r>
            <a:r>
              <a:rPr lang="en-US" dirty="0" err="1"/>
              <a:t>zitten</a:t>
            </a:r>
            <a:r>
              <a:rPr lang="en-US" dirty="0"/>
              <a:t> we in de </a:t>
            </a:r>
            <a:r>
              <a:rPr lang="en-US" dirty="0" err="1"/>
              <a:t>tweede</a:t>
            </a:r>
            <a:r>
              <a:rPr lang="en-US" dirty="0"/>
              <a:t> trap. We </a:t>
            </a:r>
            <a:r>
              <a:rPr lang="en-US" dirty="0" err="1"/>
              <a:t>kunnen</a:t>
            </a:r>
            <a:r>
              <a:rPr lang="en-US" dirty="0"/>
              <a:t> in de seccomp-BPF filter </a:t>
            </a:r>
            <a:r>
              <a:rPr lang="en-US" dirty="0" err="1"/>
              <a:t>zien</a:t>
            </a:r>
            <a:r>
              <a:rPr lang="en-US" dirty="0"/>
              <a:t> </a:t>
            </a:r>
            <a:r>
              <a:rPr lang="en-US" dirty="0" err="1"/>
              <a:t>dat</a:t>
            </a:r>
            <a:r>
              <a:rPr lang="en-US" dirty="0"/>
              <a:t> de </a:t>
            </a:r>
            <a:r>
              <a:rPr lang="en-US" dirty="0" err="1"/>
              <a:t>instructiepointer</a:t>
            </a:r>
            <a:r>
              <a:rPr lang="en-US" dirty="0"/>
              <a:t> </a:t>
            </a:r>
            <a:r>
              <a:rPr lang="en-US" dirty="0" err="1"/>
              <a:t>vanuit</a:t>
            </a:r>
            <a:r>
              <a:rPr lang="en-US" dirty="0"/>
              <a:t> IP-MON </a:t>
            </a:r>
            <a:r>
              <a:rPr lang="en-US" dirty="0" err="1"/>
              <a:t>komt</a:t>
            </a:r>
            <a:r>
              <a:rPr lang="en-US" dirty="0"/>
              <a:t>. Als het </a:t>
            </a:r>
            <a:r>
              <a:rPr lang="en-US" dirty="0" err="1"/>
              <a:t>nummer</a:t>
            </a:r>
            <a:r>
              <a:rPr lang="en-US" dirty="0"/>
              <a:t> van de </a:t>
            </a:r>
            <a:r>
              <a:rPr lang="en-US" dirty="0" err="1"/>
              <a:t>systeemaanroep</a:t>
            </a:r>
            <a:r>
              <a:rPr lang="en-US" dirty="0"/>
              <a:t> </a:t>
            </a:r>
            <a:r>
              <a:rPr lang="en-US" dirty="0" err="1"/>
              <a:t>nog</a:t>
            </a:r>
            <a:r>
              <a:rPr lang="en-US" dirty="0"/>
              <a:t> steeds in de set zit, wat </a:t>
            </a:r>
            <a:r>
              <a:rPr lang="en-US" dirty="0" err="1"/>
              <a:t>wil</a:t>
            </a:r>
            <a:r>
              <a:rPr lang="en-US" dirty="0"/>
              <a:t> </a:t>
            </a:r>
            <a:r>
              <a:rPr lang="en-US" dirty="0" err="1"/>
              <a:t>zeggen</a:t>
            </a:r>
            <a:r>
              <a:rPr lang="en-US" dirty="0"/>
              <a:t> </a:t>
            </a:r>
            <a:r>
              <a:rPr lang="en-US" dirty="0" err="1"/>
              <a:t>dat</a:t>
            </a:r>
            <a:r>
              <a:rPr lang="en-US" dirty="0"/>
              <a:t> het </a:t>
            </a:r>
            <a:r>
              <a:rPr lang="en-US" dirty="0" err="1"/>
              <a:t>nummer</a:t>
            </a:r>
            <a:r>
              <a:rPr lang="en-US" dirty="0"/>
              <a:t> </a:t>
            </a:r>
            <a:r>
              <a:rPr lang="en-US" dirty="0" err="1"/>
              <a:t>niet</a:t>
            </a:r>
            <a:r>
              <a:rPr lang="en-US" dirty="0"/>
              <a:t> is </a:t>
            </a:r>
            <a:r>
              <a:rPr lang="en-US" dirty="0" err="1"/>
              <a:t>aangepast</a:t>
            </a:r>
            <a:r>
              <a:rPr lang="en-US" dirty="0"/>
              <a:t>, </a:t>
            </a:r>
            <a:r>
              <a:rPr lang="en-US" dirty="0" err="1"/>
              <a:t>en</a:t>
            </a:r>
            <a:r>
              <a:rPr lang="en-US" dirty="0"/>
              <a:t> </a:t>
            </a:r>
            <a:r>
              <a:rPr lang="en-US" dirty="0" err="1"/>
              <a:t>wordt</a:t>
            </a:r>
            <a:r>
              <a:rPr lang="en-US" dirty="0"/>
              <a:t> de </a:t>
            </a:r>
            <a:r>
              <a:rPr lang="en-US" dirty="0" err="1"/>
              <a:t>systeemaanroep</a:t>
            </a:r>
            <a:r>
              <a:rPr lang="en-US" dirty="0"/>
              <a:t> </a:t>
            </a:r>
            <a:r>
              <a:rPr lang="en-US" dirty="0" err="1"/>
              <a:t>gemonitord</a:t>
            </a:r>
            <a:r>
              <a:rPr lang="en-US" dirty="0"/>
              <a:t> door de in-process monitor. In het </a:t>
            </a:r>
            <a:r>
              <a:rPr lang="en-US" dirty="0" err="1"/>
              <a:t>geval</a:t>
            </a:r>
            <a:r>
              <a:rPr lang="en-US" dirty="0"/>
              <a:t> </a:t>
            </a:r>
            <a:r>
              <a:rPr lang="en-US" dirty="0" err="1"/>
              <a:t>dat</a:t>
            </a:r>
            <a:r>
              <a:rPr lang="en-US" dirty="0"/>
              <a:t> het </a:t>
            </a:r>
            <a:r>
              <a:rPr lang="en-US" dirty="0" err="1"/>
              <a:t>nummer</a:t>
            </a:r>
            <a:r>
              <a:rPr lang="en-US" dirty="0"/>
              <a:t> van de </a:t>
            </a:r>
            <a:r>
              <a:rPr lang="en-US" dirty="0" err="1"/>
              <a:t>systeemaanroep</a:t>
            </a:r>
            <a:r>
              <a:rPr lang="en-US" dirty="0"/>
              <a:t> </a:t>
            </a:r>
            <a:r>
              <a:rPr lang="en-US" dirty="0" err="1"/>
              <a:t>gewijzigd</a:t>
            </a:r>
            <a:r>
              <a:rPr lang="en-US" dirty="0"/>
              <a:t> </a:t>
            </a:r>
            <a:r>
              <a:rPr lang="en-US" dirty="0" err="1"/>
              <a:t>zou</a:t>
            </a:r>
            <a:r>
              <a:rPr lang="en-US" dirty="0"/>
              <a:t> </a:t>
            </a:r>
            <a:r>
              <a:rPr lang="en-US" dirty="0" err="1"/>
              <a:t>zijn</a:t>
            </a:r>
            <a:r>
              <a:rPr lang="en-US" dirty="0"/>
              <a:t>, </a:t>
            </a:r>
            <a:r>
              <a:rPr lang="en-US" dirty="0" err="1"/>
              <a:t>wordt</a:t>
            </a:r>
            <a:r>
              <a:rPr lang="en-US" dirty="0"/>
              <a:t> </a:t>
            </a:r>
            <a:r>
              <a:rPr lang="en-US" dirty="0" err="1"/>
              <a:t>hij</a:t>
            </a:r>
            <a:r>
              <a:rPr lang="en-US" dirty="0"/>
              <a:t> </a:t>
            </a:r>
            <a:r>
              <a:rPr lang="en-US" dirty="0" err="1"/>
              <a:t>toch</a:t>
            </a:r>
            <a:r>
              <a:rPr lang="en-US" dirty="0"/>
              <a:t> </a:t>
            </a:r>
            <a:r>
              <a:rPr lang="en-US" dirty="0" err="1"/>
              <a:t>nog</a:t>
            </a:r>
            <a:r>
              <a:rPr lang="en-US" dirty="0"/>
              <a:t> </a:t>
            </a:r>
            <a:r>
              <a:rPr lang="en-US" dirty="0" err="1"/>
              <a:t>naar</a:t>
            </a:r>
            <a:r>
              <a:rPr lang="en-US" dirty="0"/>
              <a:t> de cross-process monitor </a:t>
            </a:r>
            <a:r>
              <a:rPr lang="en-US" dirty="0" err="1"/>
              <a:t>doorgestuurd</a:t>
            </a:r>
            <a:r>
              <a:rPr lang="en-US" dirty="0"/>
              <a:t>.</a:t>
            </a:r>
          </a:p>
          <a:p>
            <a:endParaRPr lang="en-US" dirty="0"/>
          </a:p>
          <a:p>
            <a:r>
              <a:rPr lang="en-US" dirty="0"/>
              <a:t>We </a:t>
            </a:r>
            <a:r>
              <a:rPr lang="en-US" dirty="0" err="1"/>
              <a:t>zien</a:t>
            </a:r>
            <a:r>
              <a:rPr lang="en-US" dirty="0"/>
              <a:t> </a:t>
            </a:r>
            <a:r>
              <a:rPr lang="en-US" dirty="0" err="1"/>
              <a:t>dus</a:t>
            </a:r>
            <a:r>
              <a:rPr lang="en-US" dirty="0"/>
              <a:t> </a:t>
            </a:r>
            <a:r>
              <a:rPr lang="en-US" dirty="0" err="1"/>
              <a:t>dat</a:t>
            </a:r>
            <a:r>
              <a:rPr lang="en-US" dirty="0"/>
              <a:t> we de </a:t>
            </a:r>
            <a:r>
              <a:rPr lang="en-US" dirty="0" err="1"/>
              <a:t>actie</a:t>
            </a:r>
            <a:r>
              <a:rPr lang="en-US" dirty="0"/>
              <a:t> ALLOW </a:t>
            </a:r>
            <a:r>
              <a:rPr lang="en-US" dirty="0" err="1"/>
              <a:t>enkel</a:t>
            </a:r>
            <a:r>
              <a:rPr lang="en-US" dirty="0"/>
              <a:t> </a:t>
            </a:r>
            <a:r>
              <a:rPr lang="en-US" dirty="0" err="1"/>
              <a:t>uitvoeren</a:t>
            </a:r>
            <a:r>
              <a:rPr lang="en-US" dirty="0"/>
              <a:t> </a:t>
            </a:r>
            <a:r>
              <a:rPr lang="en-US" dirty="0" err="1"/>
              <a:t>als</a:t>
            </a:r>
            <a:r>
              <a:rPr lang="en-US" dirty="0"/>
              <a:t> we </a:t>
            </a:r>
            <a:r>
              <a:rPr lang="en-US" dirty="0" err="1"/>
              <a:t>zeker</a:t>
            </a:r>
            <a:r>
              <a:rPr lang="en-US" dirty="0"/>
              <a:t> </a:t>
            </a:r>
            <a:r>
              <a:rPr lang="en-US" dirty="0" err="1"/>
              <a:t>zijn</a:t>
            </a:r>
            <a:r>
              <a:rPr lang="en-US" dirty="0"/>
              <a:t> </a:t>
            </a:r>
            <a:r>
              <a:rPr lang="en-US" dirty="0" err="1"/>
              <a:t>dat</a:t>
            </a:r>
            <a:r>
              <a:rPr lang="en-US" dirty="0"/>
              <a:t> de </a:t>
            </a:r>
            <a:r>
              <a:rPr lang="en-US" dirty="0" err="1"/>
              <a:t>systeemaanroep</a:t>
            </a:r>
            <a:r>
              <a:rPr lang="en-US" dirty="0"/>
              <a:t> </a:t>
            </a:r>
            <a:r>
              <a:rPr lang="en-US" dirty="0" err="1"/>
              <a:t>vanop</a:t>
            </a:r>
            <a:r>
              <a:rPr lang="en-US" dirty="0"/>
              <a:t> </a:t>
            </a:r>
            <a:r>
              <a:rPr lang="en-US" dirty="0" err="1"/>
              <a:t>een</a:t>
            </a:r>
            <a:r>
              <a:rPr lang="en-US" dirty="0"/>
              <a:t> </a:t>
            </a:r>
            <a:r>
              <a:rPr lang="en-US" dirty="0" err="1"/>
              <a:t>specifieke</a:t>
            </a:r>
            <a:r>
              <a:rPr lang="en-US" dirty="0"/>
              <a:t> </a:t>
            </a:r>
            <a:r>
              <a:rPr lang="en-US" dirty="0" err="1"/>
              <a:t>plaats</a:t>
            </a:r>
            <a:r>
              <a:rPr lang="en-US" dirty="0"/>
              <a:t> in IP-MON </a:t>
            </a:r>
            <a:r>
              <a:rPr lang="en-US" dirty="0" err="1"/>
              <a:t>komt</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47</a:t>
            </a:fld>
            <a:endParaRPr lang="en-GB"/>
          </a:p>
        </p:txBody>
      </p:sp>
    </p:spTree>
    <p:extLst>
      <p:ext uri="{BB962C8B-B14F-4D97-AF65-F5344CB8AC3E}">
        <p14:creationId xmlns:p14="http://schemas.microsoft.com/office/powerpoint/2010/main" val="1334461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grootte</a:t>
            </a:r>
            <a:r>
              <a:rPr lang="en-US" dirty="0"/>
              <a:t> van de secret of het </a:t>
            </a:r>
            <a:r>
              <a:rPr lang="en-US" dirty="0" err="1"/>
              <a:t>geheim</a:t>
            </a:r>
            <a:r>
              <a:rPr lang="en-US" dirty="0"/>
              <a:t> </a:t>
            </a:r>
            <a:r>
              <a:rPr lang="en-US" dirty="0" err="1"/>
              <a:t>dat</a:t>
            </a:r>
            <a:r>
              <a:rPr lang="en-US" dirty="0"/>
              <a:t> we via de seccomp-BPF filter </a:t>
            </a:r>
            <a:r>
              <a:rPr lang="en-US" dirty="0" err="1"/>
              <a:t>kunnen</a:t>
            </a:r>
            <a:r>
              <a:rPr lang="en-US" dirty="0"/>
              <a:t> </a:t>
            </a:r>
            <a:r>
              <a:rPr lang="en-US" dirty="0" err="1"/>
              <a:t>doorgeven</a:t>
            </a:r>
            <a:r>
              <a:rPr lang="en-US" dirty="0"/>
              <a:t> is </a:t>
            </a:r>
            <a:r>
              <a:rPr lang="en-US" dirty="0" err="1"/>
              <a:t>afhankelijk</a:t>
            </a:r>
            <a:r>
              <a:rPr lang="en-US" dirty="0"/>
              <a:t> van de </a:t>
            </a:r>
            <a:r>
              <a:rPr lang="en-US" dirty="0" err="1"/>
              <a:t>implementatie</a:t>
            </a:r>
            <a:r>
              <a:rPr lang="en-US" dirty="0"/>
              <a:t> van seccomp-BPF. We </a:t>
            </a:r>
            <a:r>
              <a:rPr lang="en-US" dirty="0" err="1"/>
              <a:t>weten</a:t>
            </a:r>
            <a:r>
              <a:rPr lang="en-US" dirty="0"/>
              <a:t> </a:t>
            </a:r>
            <a:r>
              <a:rPr lang="en-US" dirty="0" err="1"/>
              <a:t>dat</a:t>
            </a:r>
            <a:r>
              <a:rPr lang="en-US" dirty="0"/>
              <a:t> de </a:t>
            </a:r>
            <a:r>
              <a:rPr lang="en-US" dirty="0" err="1"/>
              <a:t>errno-waarde</a:t>
            </a:r>
            <a:r>
              <a:rPr lang="en-US" dirty="0"/>
              <a:t> </a:t>
            </a:r>
            <a:r>
              <a:rPr lang="en-US" dirty="0" err="1"/>
              <a:t>slechts</a:t>
            </a:r>
            <a:r>
              <a:rPr lang="en-US" dirty="0"/>
              <a:t> 12 bit </a:t>
            </a:r>
            <a:r>
              <a:rPr lang="en-US" dirty="0" err="1"/>
              <a:t>groot</a:t>
            </a:r>
            <a:r>
              <a:rPr lang="en-US" dirty="0"/>
              <a:t> is. </a:t>
            </a:r>
            <a:r>
              <a:rPr lang="en-US" dirty="0" err="1"/>
              <a:t>Daarom</a:t>
            </a:r>
            <a:r>
              <a:rPr lang="en-US" dirty="0"/>
              <a:t> </a:t>
            </a:r>
            <a:r>
              <a:rPr lang="en-US" dirty="0" err="1"/>
              <a:t>kunnen</a:t>
            </a:r>
            <a:r>
              <a:rPr lang="en-US" dirty="0"/>
              <a:t> we </a:t>
            </a:r>
            <a:r>
              <a:rPr lang="en-US" dirty="0" err="1"/>
              <a:t>meerdere</a:t>
            </a:r>
            <a:r>
              <a:rPr lang="en-US" dirty="0"/>
              <a:t> </a:t>
            </a:r>
            <a:r>
              <a:rPr lang="en-US" dirty="0" err="1"/>
              <a:t>keren</a:t>
            </a:r>
            <a:r>
              <a:rPr lang="en-US" dirty="0"/>
              <a:t> in de filter </a:t>
            </a:r>
            <a:r>
              <a:rPr lang="en-US" dirty="0" err="1"/>
              <a:t>passeren</a:t>
            </a:r>
            <a:r>
              <a:rPr lang="en-US" dirty="0"/>
              <a:t> om </a:t>
            </a:r>
            <a:r>
              <a:rPr lang="en-US" dirty="0" err="1"/>
              <a:t>grotere</a:t>
            </a:r>
            <a:r>
              <a:rPr lang="en-US" dirty="0"/>
              <a:t> </a:t>
            </a:r>
            <a:r>
              <a:rPr lang="en-US" dirty="0" err="1"/>
              <a:t>geheimen</a:t>
            </a:r>
            <a:r>
              <a:rPr lang="en-US" dirty="0"/>
              <a:t> </a:t>
            </a:r>
            <a:r>
              <a:rPr lang="en-US" dirty="0" err="1"/>
              <a:t>te</a:t>
            </a:r>
            <a:r>
              <a:rPr lang="en-US" dirty="0"/>
              <a:t> </a:t>
            </a:r>
            <a:r>
              <a:rPr lang="en-US" dirty="0" err="1"/>
              <a:t>bekomen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48</a:t>
            </a:fld>
            <a:endParaRPr lang="en-GB"/>
          </a:p>
        </p:txBody>
      </p:sp>
    </p:spTree>
    <p:extLst>
      <p:ext uri="{BB962C8B-B14F-4D97-AF65-F5344CB8AC3E}">
        <p14:creationId xmlns:p14="http://schemas.microsoft.com/office/powerpoint/2010/main" val="2497465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 </a:t>
            </a:r>
            <a:r>
              <a:rPr lang="en-US" dirty="0" err="1"/>
              <a:t>originele</a:t>
            </a:r>
            <a:r>
              <a:rPr lang="en-US" dirty="0"/>
              <a:t> implementatie </a:t>
            </a:r>
            <a:r>
              <a:rPr lang="en-US" dirty="0" err="1"/>
              <a:t>krijgt</a:t>
            </a:r>
            <a:r>
              <a:rPr lang="en-US" dirty="0"/>
              <a:t> </a:t>
            </a:r>
            <a:r>
              <a:rPr lang="en-US" dirty="0" err="1"/>
              <a:t>elke</a:t>
            </a:r>
            <a:r>
              <a:rPr lang="en-US" dirty="0"/>
              <a:t> </a:t>
            </a:r>
            <a:r>
              <a:rPr lang="en-US" dirty="0" err="1"/>
              <a:t>systeemaanroep</a:t>
            </a:r>
            <a:r>
              <a:rPr lang="en-US" dirty="0"/>
              <a:t> die door IP-MON </a:t>
            </a:r>
            <a:r>
              <a:rPr lang="en-US" dirty="0" err="1"/>
              <a:t>gemonitort</a:t>
            </a:r>
            <a:r>
              <a:rPr lang="en-US" dirty="0"/>
              <a:t> </a:t>
            </a:r>
            <a:r>
              <a:rPr lang="en-US" dirty="0" err="1"/>
              <a:t>zal</a:t>
            </a:r>
            <a:r>
              <a:rPr lang="en-US" dirty="0"/>
              <a:t> </a:t>
            </a:r>
            <a:r>
              <a:rPr lang="en-US" dirty="0" err="1"/>
              <a:t>worden</a:t>
            </a:r>
            <a:r>
              <a:rPr lang="en-US" dirty="0"/>
              <a:t> </a:t>
            </a:r>
            <a:r>
              <a:rPr lang="en-US" dirty="0" err="1"/>
              <a:t>een</a:t>
            </a:r>
            <a:r>
              <a:rPr lang="en-US" dirty="0"/>
              <a:t> </a:t>
            </a:r>
            <a:r>
              <a:rPr lang="en-US" dirty="0" err="1"/>
              <a:t>unieke</a:t>
            </a:r>
            <a:r>
              <a:rPr lang="en-US" dirty="0"/>
              <a:t> secret van 64 bits mee die </a:t>
            </a:r>
            <a:r>
              <a:rPr lang="en-US" dirty="0" err="1"/>
              <a:t>gebruikt</a:t>
            </a:r>
            <a:r>
              <a:rPr lang="en-US" dirty="0"/>
              <a:t> </a:t>
            </a:r>
            <a:r>
              <a:rPr lang="en-US" dirty="0" err="1"/>
              <a:t>wordt</a:t>
            </a:r>
            <a:r>
              <a:rPr lang="en-US" dirty="0"/>
              <a:t> door de </a:t>
            </a:r>
            <a:r>
              <a:rPr lang="en-US" dirty="0" err="1"/>
              <a:t>borker</a:t>
            </a:r>
            <a:r>
              <a:rPr lang="en-US" dirty="0"/>
              <a:t> verifier </a:t>
            </a:r>
            <a:r>
              <a:rPr lang="en-US" dirty="0" err="1"/>
              <a:t>voor</a:t>
            </a:r>
            <a:r>
              <a:rPr lang="en-US" dirty="0"/>
              <a:t> </a:t>
            </a:r>
            <a:r>
              <a:rPr lang="en-US" dirty="0" err="1"/>
              <a:t>controle</a:t>
            </a:r>
            <a:r>
              <a:rPr lang="en-US" dirty="0"/>
              <a:t> van de </a:t>
            </a:r>
            <a:r>
              <a:rPr lang="en-US" dirty="0" err="1"/>
              <a:t>systeemaanroep</a:t>
            </a:r>
            <a:r>
              <a:rPr lang="en-US" dirty="0"/>
              <a:t>. In </a:t>
            </a:r>
            <a:r>
              <a:rPr lang="en-US" dirty="0" err="1"/>
              <a:t>mijn</a:t>
            </a:r>
            <a:r>
              <a:rPr lang="en-US" dirty="0"/>
              <a:t> </a:t>
            </a:r>
            <a:r>
              <a:rPr lang="en-US" dirty="0" err="1"/>
              <a:t>aangepaste</a:t>
            </a:r>
            <a:r>
              <a:rPr lang="en-US" dirty="0"/>
              <a:t> </a:t>
            </a:r>
            <a:r>
              <a:rPr lang="en-US" dirty="0" err="1"/>
              <a:t>versie</a:t>
            </a:r>
            <a:r>
              <a:rPr lang="en-US" dirty="0"/>
              <a:t> van IP-MON is die secret </a:t>
            </a:r>
            <a:r>
              <a:rPr lang="en-US" dirty="0" err="1"/>
              <a:t>niet</a:t>
            </a:r>
            <a:r>
              <a:rPr lang="en-US" dirty="0"/>
              <a:t> </a:t>
            </a:r>
            <a:r>
              <a:rPr lang="en-US" dirty="0" err="1"/>
              <a:t>meer</a:t>
            </a:r>
            <a:r>
              <a:rPr lang="en-US" dirty="0"/>
              <a:t> </a:t>
            </a:r>
            <a:r>
              <a:rPr lang="en-US" dirty="0" err="1"/>
              <a:t>aanwezig</a:t>
            </a:r>
            <a:r>
              <a:rPr lang="en-US" dirty="0"/>
              <a:t> </a:t>
            </a:r>
            <a:r>
              <a:rPr lang="en-US" dirty="0" err="1"/>
              <a:t>onder</a:t>
            </a:r>
            <a:r>
              <a:rPr lang="en-US" dirty="0"/>
              <a:t> de </a:t>
            </a:r>
            <a:r>
              <a:rPr lang="en-US" dirty="0" err="1"/>
              <a:t>vorm</a:t>
            </a:r>
            <a:r>
              <a:rPr lang="en-US" dirty="0"/>
              <a:t> van </a:t>
            </a:r>
            <a:r>
              <a:rPr lang="en-US" dirty="0" err="1"/>
              <a:t>een</a:t>
            </a:r>
            <a:r>
              <a:rPr lang="en-US" dirty="0"/>
              <a:t> </a:t>
            </a:r>
            <a:r>
              <a:rPr lang="en-US" dirty="0" err="1"/>
              <a:t>getal</a:t>
            </a:r>
            <a:r>
              <a:rPr lang="en-US" dirty="0"/>
              <a:t>. </a:t>
            </a:r>
            <a:r>
              <a:rPr lang="en-US" dirty="0" err="1"/>
              <a:t>Dat</a:t>
            </a:r>
            <a:r>
              <a:rPr lang="en-US" dirty="0"/>
              <a:t> </a:t>
            </a:r>
            <a:r>
              <a:rPr lang="en-US" dirty="0" err="1"/>
              <a:t>komt</a:t>
            </a:r>
            <a:r>
              <a:rPr lang="en-US" dirty="0"/>
              <a:t> </a:t>
            </a:r>
            <a:r>
              <a:rPr lang="en-US" dirty="0" err="1"/>
              <a:t>omdat</a:t>
            </a:r>
            <a:r>
              <a:rPr lang="en-US" dirty="0"/>
              <a:t> we </a:t>
            </a:r>
            <a:r>
              <a:rPr lang="en-US" dirty="0" err="1"/>
              <a:t>geen</a:t>
            </a:r>
            <a:r>
              <a:rPr lang="en-US" dirty="0"/>
              <a:t> </a:t>
            </a:r>
            <a:r>
              <a:rPr lang="en-US" dirty="0" err="1"/>
              <a:t>unieke</a:t>
            </a:r>
            <a:r>
              <a:rPr lang="en-US" dirty="0"/>
              <a:t> secret per </a:t>
            </a:r>
            <a:r>
              <a:rPr lang="en-US" dirty="0" err="1"/>
              <a:t>systeemaanroep</a:t>
            </a:r>
            <a:r>
              <a:rPr lang="en-US" dirty="0"/>
              <a:t> </a:t>
            </a:r>
            <a:r>
              <a:rPr lang="en-US" dirty="0" err="1"/>
              <a:t>kunnen</a:t>
            </a:r>
            <a:r>
              <a:rPr lang="en-US" dirty="0"/>
              <a:t> </a:t>
            </a:r>
            <a:r>
              <a:rPr lang="en-US" dirty="0" err="1"/>
              <a:t>genereren</a:t>
            </a:r>
            <a:r>
              <a:rPr lang="en-US" dirty="0"/>
              <a:t> </a:t>
            </a:r>
            <a:r>
              <a:rPr lang="en-US" dirty="0" err="1"/>
              <a:t>vanuit</a:t>
            </a:r>
            <a:r>
              <a:rPr lang="en-US" dirty="0"/>
              <a:t> de seccomp-BPF filter </a:t>
            </a:r>
            <a:r>
              <a:rPr lang="en-US" dirty="0" err="1"/>
              <a:t>aangezien</a:t>
            </a:r>
            <a:r>
              <a:rPr lang="en-US" dirty="0"/>
              <a:t> die constant is. Maar </a:t>
            </a:r>
            <a:r>
              <a:rPr lang="en-US" dirty="0" err="1"/>
              <a:t>aangezien</a:t>
            </a:r>
            <a:r>
              <a:rPr lang="en-US" dirty="0"/>
              <a:t> we in de filter </a:t>
            </a:r>
            <a:r>
              <a:rPr lang="en-US" dirty="0" err="1"/>
              <a:t>kunnen</a:t>
            </a:r>
            <a:r>
              <a:rPr lang="en-US" dirty="0"/>
              <a:t> </a:t>
            </a:r>
            <a:r>
              <a:rPr lang="en-US" dirty="0" err="1"/>
              <a:t>controleren</a:t>
            </a:r>
            <a:r>
              <a:rPr lang="en-US" dirty="0"/>
              <a:t> van </a:t>
            </a:r>
            <a:r>
              <a:rPr lang="en-US" dirty="0" err="1"/>
              <a:t>waar</a:t>
            </a:r>
            <a:r>
              <a:rPr lang="en-US" dirty="0"/>
              <a:t> de </a:t>
            </a:r>
            <a:r>
              <a:rPr lang="en-US" dirty="0" err="1"/>
              <a:t>systeemaanroep</a:t>
            </a:r>
            <a:r>
              <a:rPr lang="en-US" dirty="0"/>
              <a:t> </a:t>
            </a:r>
            <a:r>
              <a:rPr lang="en-US" dirty="0" err="1"/>
              <a:t>komt</a:t>
            </a:r>
            <a:r>
              <a:rPr lang="en-US" dirty="0"/>
              <a:t>, </a:t>
            </a:r>
            <a:r>
              <a:rPr lang="en-US" dirty="0" err="1"/>
              <a:t>hebben</a:t>
            </a:r>
            <a:r>
              <a:rPr lang="en-US" dirty="0"/>
              <a:t> we </a:t>
            </a:r>
            <a:r>
              <a:rPr lang="en-US" dirty="0" err="1"/>
              <a:t>geen</a:t>
            </a:r>
            <a:r>
              <a:rPr lang="en-US" dirty="0"/>
              <a:t> secret </a:t>
            </a:r>
            <a:r>
              <a:rPr lang="en-US" dirty="0" err="1"/>
              <a:t>onder</a:t>
            </a:r>
            <a:r>
              <a:rPr lang="en-US" dirty="0"/>
              <a:t> de </a:t>
            </a:r>
            <a:r>
              <a:rPr lang="en-US" dirty="0" err="1"/>
              <a:t>vorm</a:t>
            </a:r>
            <a:r>
              <a:rPr lang="en-US" dirty="0"/>
              <a:t> van </a:t>
            </a:r>
            <a:r>
              <a:rPr lang="en-US" dirty="0" err="1"/>
              <a:t>een</a:t>
            </a:r>
            <a:r>
              <a:rPr lang="en-US" dirty="0"/>
              <a:t> </a:t>
            </a:r>
            <a:r>
              <a:rPr lang="en-US" dirty="0" err="1"/>
              <a:t>getal</a:t>
            </a:r>
            <a:r>
              <a:rPr lang="en-US" dirty="0"/>
              <a:t> </a:t>
            </a:r>
            <a:r>
              <a:rPr lang="en-US" dirty="0" err="1"/>
              <a:t>meer</a:t>
            </a:r>
            <a:r>
              <a:rPr lang="en-US" dirty="0"/>
              <a:t> </a:t>
            </a:r>
            <a:r>
              <a:rPr lang="en-US" dirty="0" err="1"/>
              <a:t>nodig</a:t>
            </a:r>
            <a:r>
              <a:rPr lang="en-US" dirty="0"/>
              <a:t>. </a:t>
            </a:r>
            <a:r>
              <a:rPr lang="en-US" dirty="0" err="1"/>
              <a:t>Wanneer</a:t>
            </a:r>
            <a:r>
              <a:rPr lang="en-US" dirty="0"/>
              <a:t> we </a:t>
            </a:r>
            <a:r>
              <a:rPr lang="en-US" dirty="0" err="1"/>
              <a:t>een</a:t>
            </a:r>
            <a:r>
              <a:rPr lang="en-US" dirty="0"/>
              <a:t> </a:t>
            </a:r>
            <a:r>
              <a:rPr lang="en-US" dirty="0" err="1"/>
              <a:t>systeemaanroep</a:t>
            </a:r>
            <a:r>
              <a:rPr lang="en-US" dirty="0"/>
              <a:t> </a:t>
            </a:r>
            <a:r>
              <a:rPr lang="en-US" dirty="0" err="1"/>
              <a:t>aantreffen</a:t>
            </a:r>
            <a:r>
              <a:rPr lang="en-US" dirty="0"/>
              <a:t> in de seccomp-BPF filter die </a:t>
            </a:r>
            <a:r>
              <a:rPr lang="en-US" dirty="0" err="1"/>
              <a:t>niet</a:t>
            </a:r>
            <a:r>
              <a:rPr lang="en-US" dirty="0"/>
              <a:t> </a:t>
            </a:r>
            <a:r>
              <a:rPr lang="en-US" dirty="0" err="1"/>
              <a:t>vanuit</a:t>
            </a:r>
            <a:r>
              <a:rPr lang="en-US" dirty="0"/>
              <a:t> </a:t>
            </a:r>
            <a:r>
              <a:rPr lang="en-US" dirty="0" err="1"/>
              <a:t>glibc</a:t>
            </a:r>
            <a:r>
              <a:rPr lang="en-US" dirty="0"/>
              <a:t> of IP-MON </a:t>
            </a:r>
            <a:r>
              <a:rPr lang="en-US" dirty="0" err="1"/>
              <a:t>komt</a:t>
            </a:r>
            <a:r>
              <a:rPr lang="en-US" dirty="0"/>
              <a:t>, </a:t>
            </a:r>
            <a:r>
              <a:rPr lang="en-US" dirty="0" err="1"/>
              <a:t>zal</a:t>
            </a:r>
            <a:r>
              <a:rPr lang="en-US" dirty="0"/>
              <a:t> die </a:t>
            </a:r>
            <a:r>
              <a:rPr lang="en-US" dirty="0" err="1"/>
              <a:t>altijd</a:t>
            </a:r>
            <a:r>
              <a:rPr lang="en-US" dirty="0"/>
              <a:t> </a:t>
            </a:r>
            <a:r>
              <a:rPr lang="en-US" dirty="0" err="1"/>
              <a:t>naar</a:t>
            </a:r>
            <a:r>
              <a:rPr lang="en-US" dirty="0"/>
              <a:t> CP-MON </a:t>
            </a:r>
            <a:r>
              <a:rPr lang="en-US" dirty="0" err="1"/>
              <a:t>worden</a:t>
            </a:r>
            <a:r>
              <a:rPr lang="en-US" dirty="0"/>
              <a:t> </a:t>
            </a:r>
            <a:r>
              <a:rPr lang="en-US" dirty="0" err="1"/>
              <a:t>doorgegeven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49</a:t>
            </a:fld>
            <a:endParaRPr lang="en-GB" dirty="0"/>
          </a:p>
        </p:txBody>
      </p:sp>
    </p:spTree>
    <p:extLst>
      <p:ext uri="{BB962C8B-B14F-4D97-AF65-F5344CB8AC3E}">
        <p14:creationId xmlns:p14="http://schemas.microsoft.com/office/powerpoint/2010/main" val="195363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dirty="0">
                <a:cs typeface="Calibri"/>
              </a:rPr>
              <a:t>Om het gedrag van een variant in de gaten te houden, zal een MVEE een component toevoegen. Die component</a:t>
            </a:r>
            <a:r>
              <a:rPr lang="nl-BE" noProof="0" dirty="0">
                <a:cs typeface="Calibri"/>
              </a:rPr>
              <a:t> is de monitor</a:t>
            </a:r>
            <a:r>
              <a:rPr lang="nl-BE" dirty="0">
                <a:cs typeface="Calibri"/>
              </a:rPr>
              <a:t> en is eigenlijk een tracer proces dat een variant zal tracen</a:t>
            </a:r>
            <a:r>
              <a:rPr lang="nl-BE" noProof="0" dirty="0">
                <a:cs typeface="Calibri"/>
              </a:rPr>
              <a:t>. Deze monitor zorgt voor een laag tussen de variant en de kernel.</a:t>
            </a:r>
          </a:p>
        </p:txBody>
      </p:sp>
      <p:sp>
        <p:nvSpPr>
          <p:cNvPr id="4" name="Slide Number Placehold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30513786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 </a:t>
            </a:r>
            <a:r>
              <a:rPr lang="en-US" dirty="0" err="1"/>
              <a:t>originele</a:t>
            </a:r>
            <a:r>
              <a:rPr lang="en-US" dirty="0"/>
              <a:t> </a:t>
            </a:r>
            <a:r>
              <a:rPr lang="en-US" dirty="0" err="1"/>
              <a:t>implementatie</a:t>
            </a:r>
            <a:r>
              <a:rPr lang="en-US" dirty="0"/>
              <a:t> </a:t>
            </a:r>
            <a:r>
              <a:rPr lang="en-US" dirty="0" err="1"/>
              <a:t>wordt</a:t>
            </a:r>
            <a:r>
              <a:rPr lang="en-US" dirty="0"/>
              <a:t> IP-MON op </a:t>
            </a:r>
            <a:r>
              <a:rPr lang="en-US" dirty="0" err="1"/>
              <a:t>een</a:t>
            </a:r>
            <a:r>
              <a:rPr lang="en-US" dirty="0"/>
              <a:t> </a:t>
            </a:r>
            <a:r>
              <a:rPr lang="en-US" dirty="0" err="1"/>
              <a:t>geheime</a:t>
            </a:r>
            <a:r>
              <a:rPr lang="en-US" dirty="0"/>
              <a:t> </a:t>
            </a:r>
            <a:r>
              <a:rPr lang="en-US" dirty="0" err="1"/>
              <a:t>plaats</a:t>
            </a:r>
            <a:r>
              <a:rPr lang="en-US" dirty="0"/>
              <a:t> in het </a:t>
            </a:r>
            <a:r>
              <a:rPr lang="en-US" dirty="0" err="1"/>
              <a:t>geheugen</a:t>
            </a:r>
            <a:r>
              <a:rPr lang="en-US" dirty="0"/>
              <a:t> </a:t>
            </a:r>
            <a:r>
              <a:rPr lang="en-US" dirty="0" err="1"/>
              <a:t>gemapt</a:t>
            </a:r>
            <a:r>
              <a:rPr lang="en-US" dirty="0"/>
              <a:t>. </a:t>
            </a:r>
            <a:r>
              <a:rPr lang="en-US" dirty="0" err="1"/>
              <a:t>Dat</a:t>
            </a:r>
            <a:r>
              <a:rPr lang="en-US" dirty="0"/>
              <a:t> </a:t>
            </a:r>
            <a:r>
              <a:rPr lang="en-US" dirty="0" err="1"/>
              <a:t>wordt</a:t>
            </a:r>
            <a:r>
              <a:rPr lang="en-US" dirty="0"/>
              <a:t> </a:t>
            </a:r>
            <a:r>
              <a:rPr lang="en-US" dirty="0" err="1"/>
              <a:t>ook</a:t>
            </a:r>
            <a:r>
              <a:rPr lang="en-US" dirty="0"/>
              <a:t> </a:t>
            </a:r>
            <a:r>
              <a:rPr lang="en-US" dirty="0" err="1"/>
              <a:t>als</a:t>
            </a:r>
            <a:r>
              <a:rPr lang="en-US" dirty="0"/>
              <a:t> secret </a:t>
            </a:r>
            <a:r>
              <a:rPr lang="en-US" dirty="0" err="1"/>
              <a:t>gezien</a:t>
            </a:r>
            <a:r>
              <a:rPr lang="en-US" dirty="0"/>
              <a:t>. In </a:t>
            </a:r>
            <a:r>
              <a:rPr lang="en-US" dirty="0" err="1"/>
              <a:t>mijn</a:t>
            </a:r>
            <a:r>
              <a:rPr lang="en-US" dirty="0"/>
              <a:t> </a:t>
            </a:r>
            <a:r>
              <a:rPr lang="en-US" dirty="0" err="1"/>
              <a:t>aangepaste</a:t>
            </a:r>
            <a:r>
              <a:rPr lang="en-US" dirty="0"/>
              <a:t> </a:t>
            </a:r>
            <a:r>
              <a:rPr lang="en-US" dirty="0" err="1"/>
              <a:t>versie</a:t>
            </a:r>
            <a:r>
              <a:rPr lang="en-US" dirty="0"/>
              <a:t> van IP-MON is er </a:t>
            </a:r>
            <a:r>
              <a:rPr lang="en-US" dirty="0" err="1"/>
              <a:t>ook</a:t>
            </a:r>
            <a:r>
              <a:rPr lang="en-US" dirty="0"/>
              <a:t> </a:t>
            </a:r>
            <a:r>
              <a:rPr lang="en-US" dirty="0" err="1"/>
              <a:t>een</a:t>
            </a:r>
            <a:r>
              <a:rPr lang="en-US" dirty="0"/>
              <a:t> </a:t>
            </a:r>
            <a:r>
              <a:rPr lang="en-US" dirty="0" err="1"/>
              <a:t>zo’n</a:t>
            </a:r>
            <a:r>
              <a:rPr lang="en-US" dirty="0"/>
              <a:t> secret, het </a:t>
            </a:r>
            <a:r>
              <a:rPr lang="en-US" dirty="0" err="1"/>
              <a:t>adres</a:t>
            </a:r>
            <a:r>
              <a:rPr lang="en-US" dirty="0"/>
              <a:t> om </a:t>
            </a:r>
            <a:r>
              <a:rPr lang="en-US" dirty="0" err="1"/>
              <a:t>naar</a:t>
            </a:r>
            <a:r>
              <a:rPr lang="en-US" dirty="0"/>
              <a:t> IP-MON </a:t>
            </a:r>
            <a:r>
              <a:rPr lang="en-US" dirty="0" err="1"/>
              <a:t>te</a:t>
            </a:r>
            <a:r>
              <a:rPr lang="en-US" dirty="0"/>
              <a:t> </a:t>
            </a:r>
            <a:r>
              <a:rPr lang="en-US" dirty="0" err="1"/>
              <a:t>kunnen</a:t>
            </a:r>
            <a:r>
              <a:rPr lang="en-US" dirty="0"/>
              <a:t> </a:t>
            </a:r>
            <a:r>
              <a:rPr lang="en-US" dirty="0" err="1"/>
              <a:t>springen</a:t>
            </a:r>
            <a:r>
              <a:rPr lang="en-US" dirty="0"/>
              <a:t>, </a:t>
            </a:r>
            <a:r>
              <a:rPr lang="en-US" dirty="0" err="1"/>
              <a:t>aanwezig</a:t>
            </a:r>
            <a:r>
              <a:rPr lang="en-US" dirty="0"/>
              <a:t>. </a:t>
            </a:r>
            <a:r>
              <a:rPr lang="en-US" dirty="0" err="1"/>
              <a:t>Wanneer</a:t>
            </a:r>
            <a:r>
              <a:rPr lang="en-US" dirty="0"/>
              <a:t> </a:t>
            </a:r>
            <a:r>
              <a:rPr lang="en-US" dirty="0" err="1"/>
              <a:t>dat</a:t>
            </a:r>
            <a:r>
              <a:rPr lang="en-US" dirty="0"/>
              <a:t> </a:t>
            </a:r>
            <a:r>
              <a:rPr lang="en-US" dirty="0" err="1"/>
              <a:t>geheim</a:t>
            </a:r>
            <a:r>
              <a:rPr lang="en-US" dirty="0"/>
              <a:t> </a:t>
            </a:r>
            <a:r>
              <a:rPr lang="en-US" dirty="0" err="1"/>
              <a:t>toch</a:t>
            </a:r>
            <a:r>
              <a:rPr lang="en-US" dirty="0"/>
              <a:t> </a:t>
            </a:r>
            <a:r>
              <a:rPr lang="en-US" dirty="0" err="1"/>
              <a:t>lekt</a:t>
            </a:r>
            <a:r>
              <a:rPr lang="en-US" dirty="0"/>
              <a:t>, </a:t>
            </a:r>
            <a:r>
              <a:rPr lang="en-US" dirty="0" err="1"/>
              <a:t>moet</a:t>
            </a:r>
            <a:r>
              <a:rPr lang="en-US" dirty="0"/>
              <a:t> de </a:t>
            </a:r>
            <a:r>
              <a:rPr lang="en-US" dirty="0" err="1"/>
              <a:t>systeemaanroep</a:t>
            </a:r>
            <a:r>
              <a:rPr lang="en-US" dirty="0"/>
              <a:t> </a:t>
            </a:r>
            <a:r>
              <a:rPr lang="en-US" dirty="0" err="1"/>
              <a:t>ook</a:t>
            </a:r>
            <a:r>
              <a:rPr lang="en-US" dirty="0"/>
              <a:t> </a:t>
            </a:r>
            <a:r>
              <a:rPr lang="en-US" dirty="0" err="1"/>
              <a:t>na</a:t>
            </a:r>
            <a:r>
              <a:rPr lang="en-US" dirty="0"/>
              <a:t> het </a:t>
            </a:r>
            <a:r>
              <a:rPr lang="en-US" dirty="0" err="1"/>
              <a:t>lekken</a:t>
            </a:r>
            <a:r>
              <a:rPr lang="en-US" dirty="0"/>
              <a:t> van de secret </a:t>
            </a:r>
            <a:r>
              <a:rPr lang="en-US" dirty="0" err="1"/>
              <a:t>nog</a:t>
            </a:r>
            <a:r>
              <a:rPr lang="en-US" dirty="0"/>
              <a:t> steeds door de seccomp-BPF filter </a:t>
            </a:r>
            <a:r>
              <a:rPr lang="en-US" dirty="0" err="1"/>
              <a:t>geanalyseerd</a:t>
            </a:r>
            <a:r>
              <a:rPr lang="en-US" dirty="0"/>
              <a:t> </a:t>
            </a:r>
            <a:r>
              <a:rPr lang="en-US" dirty="0" err="1"/>
              <a:t>worden</a:t>
            </a:r>
            <a:r>
              <a:rPr lang="en-US" dirty="0"/>
              <a:t>. Op die </a:t>
            </a:r>
            <a:r>
              <a:rPr lang="en-US" dirty="0" err="1"/>
              <a:t>manier</a:t>
            </a:r>
            <a:r>
              <a:rPr lang="en-US" dirty="0"/>
              <a:t> </a:t>
            </a:r>
            <a:r>
              <a:rPr lang="en-US" dirty="0" err="1"/>
              <a:t>geraken</a:t>
            </a:r>
            <a:r>
              <a:rPr lang="en-US" dirty="0"/>
              <a:t> </a:t>
            </a:r>
            <a:r>
              <a:rPr lang="en-US" dirty="0" err="1"/>
              <a:t>veiligheidsgevoelige</a:t>
            </a:r>
            <a:r>
              <a:rPr lang="en-US" dirty="0"/>
              <a:t> </a:t>
            </a:r>
            <a:r>
              <a:rPr lang="en-US" dirty="0" err="1"/>
              <a:t>systeemaanroepen</a:t>
            </a:r>
            <a:r>
              <a:rPr lang="en-US" dirty="0"/>
              <a:t> nooit door het </a:t>
            </a:r>
            <a:r>
              <a:rPr lang="en-US" dirty="0" err="1"/>
              <a:t>mechanisme</a:t>
            </a:r>
            <a:r>
              <a:rPr lang="en-US" dirty="0"/>
              <a:t> </a:t>
            </a:r>
            <a:r>
              <a:rPr lang="en-US" dirty="0" err="1"/>
              <a:t>naar</a:t>
            </a:r>
            <a:r>
              <a:rPr lang="en-US" dirty="0"/>
              <a:t> IP-MON maar </a:t>
            </a:r>
            <a:r>
              <a:rPr lang="en-US" dirty="0" err="1"/>
              <a:t>zullen</a:t>
            </a:r>
            <a:r>
              <a:rPr lang="en-US" dirty="0"/>
              <a:t> ze </a:t>
            </a:r>
            <a:r>
              <a:rPr lang="en-US" dirty="0" err="1"/>
              <a:t>alsnog</a:t>
            </a:r>
            <a:r>
              <a:rPr lang="en-US" dirty="0"/>
              <a:t> </a:t>
            </a:r>
            <a:r>
              <a:rPr lang="en-US" dirty="0" err="1"/>
              <a:t>naar</a:t>
            </a:r>
            <a:r>
              <a:rPr lang="en-US" dirty="0"/>
              <a:t> de cross-process monitor </a:t>
            </a:r>
            <a:r>
              <a:rPr lang="en-US" dirty="0" err="1"/>
              <a:t>gestuurd</a:t>
            </a:r>
            <a:r>
              <a:rPr lang="en-US" dirty="0"/>
              <a:t> </a:t>
            </a:r>
            <a:r>
              <a:rPr lang="en-US" dirty="0" err="1"/>
              <a:t>worden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50</a:t>
            </a:fld>
            <a:endParaRPr lang="en-GB" dirty="0"/>
          </a:p>
        </p:txBody>
      </p:sp>
    </p:spTree>
    <p:extLst>
      <p:ext uri="{BB962C8B-B14F-4D97-AF65-F5344CB8AC3E}">
        <p14:creationId xmlns:p14="http://schemas.microsoft.com/office/powerpoint/2010/main" val="32067532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a typeface="+mn-lt"/>
                <a:cs typeface="+mn-lt"/>
              </a:rPr>
              <a:t>Een</a:t>
            </a:r>
            <a:r>
              <a:rPr lang="en-US" dirty="0">
                <a:ea typeface="+mn-lt"/>
                <a:cs typeface="+mn-lt"/>
              </a:rPr>
              <a:t> drawback van Seccomp-BPF is </a:t>
            </a:r>
            <a:r>
              <a:rPr lang="en-US" dirty="0" err="1">
                <a:ea typeface="+mn-lt"/>
                <a:cs typeface="+mn-lt"/>
              </a:rPr>
              <a:t>dat</a:t>
            </a:r>
            <a:r>
              <a:rPr lang="en-US" dirty="0">
                <a:ea typeface="+mn-lt"/>
                <a:cs typeface="+mn-lt"/>
              </a:rPr>
              <a:t> de </a:t>
            </a:r>
            <a:r>
              <a:rPr lang="en-US" dirty="0" err="1">
                <a:ea typeface="+mn-lt"/>
                <a:cs typeface="+mn-lt"/>
              </a:rPr>
              <a:t>errno</a:t>
            </a:r>
            <a:r>
              <a:rPr lang="en-US" dirty="0">
                <a:ea typeface="+mn-lt"/>
                <a:cs typeface="+mn-lt"/>
              </a:rPr>
              <a:t>-code, die we </a:t>
            </a:r>
            <a:r>
              <a:rPr lang="en-US" dirty="0" err="1">
                <a:ea typeface="+mn-lt"/>
                <a:cs typeface="+mn-lt"/>
              </a:rPr>
              <a:t>gebruiken</a:t>
            </a:r>
            <a:r>
              <a:rPr lang="en-US" dirty="0">
                <a:ea typeface="+mn-lt"/>
                <a:cs typeface="+mn-lt"/>
              </a:rPr>
              <a:t> om </a:t>
            </a:r>
            <a:r>
              <a:rPr lang="en-US" dirty="0" err="1">
                <a:ea typeface="+mn-lt"/>
                <a:cs typeface="+mn-lt"/>
              </a:rPr>
              <a:t>onze</a:t>
            </a:r>
            <a:r>
              <a:rPr lang="en-US" dirty="0">
                <a:ea typeface="+mn-lt"/>
                <a:cs typeface="+mn-lt"/>
              </a:rPr>
              <a:t> secret door </a:t>
            </a:r>
            <a:r>
              <a:rPr lang="en-US" dirty="0" err="1">
                <a:ea typeface="+mn-lt"/>
                <a:cs typeface="+mn-lt"/>
              </a:rPr>
              <a:t>te</a:t>
            </a:r>
            <a:r>
              <a:rPr lang="en-US" dirty="0">
                <a:ea typeface="+mn-lt"/>
                <a:cs typeface="+mn-lt"/>
              </a:rPr>
              <a:t> </a:t>
            </a:r>
            <a:r>
              <a:rPr lang="en-US" dirty="0" err="1">
                <a:ea typeface="+mn-lt"/>
                <a:cs typeface="+mn-lt"/>
              </a:rPr>
              <a:t>sturen</a:t>
            </a:r>
            <a:r>
              <a:rPr lang="en-US" dirty="0">
                <a:ea typeface="+mn-lt"/>
                <a:cs typeface="+mn-lt"/>
              </a:rPr>
              <a:t>, maar 16 bits </a:t>
            </a:r>
            <a:r>
              <a:rPr lang="en-US" dirty="0" err="1">
                <a:ea typeface="+mn-lt"/>
                <a:cs typeface="+mn-lt"/>
              </a:rPr>
              <a:t>groot</a:t>
            </a:r>
            <a:r>
              <a:rPr lang="en-US" dirty="0">
                <a:ea typeface="+mn-lt"/>
                <a:cs typeface="+mn-lt"/>
              </a:rPr>
              <a:t> is. </a:t>
            </a:r>
            <a:r>
              <a:rPr lang="en-US" dirty="0" err="1">
                <a:ea typeface="+mn-lt"/>
                <a:cs typeface="+mn-lt"/>
              </a:rPr>
              <a:t>Daarnaast</a:t>
            </a:r>
            <a:r>
              <a:rPr lang="en-US" dirty="0">
                <a:ea typeface="+mn-lt"/>
                <a:cs typeface="+mn-lt"/>
              </a:rPr>
              <a:t> </a:t>
            </a:r>
            <a:r>
              <a:rPr lang="en-US" dirty="0" err="1">
                <a:ea typeface="+mn-lt"/>
                <a:cs typeface="+mn-lt"/>
              </a:rPr>
              <a:t>wordt</a:t>
            </a:r>
            <a:r>
              <a:rPr lang="en-US" dirty="0">
                <a:ea typeface="+mn-lt"/>
                <a:cs typeface="+mn-lt"/>
              </a:rPr>
              <a:t> die 16 bits </a:t>
            </a:r>
            <a:r>
              <a:rPr lang="en-US" dirty="0" err="1">
                <a:ea typeface="+mn-lt"/>
                <a:cs typeface="+mn-lt"/>
              </a:rPr>
              <a:t>waarde</a:t>
            </a:r>
            <a:r>
              <a:rPr lang="en-US" dirty="0">
                <a:ea typeface="+mn-lt"/>
                <a:cs typeface="+mn-lt"/>
              </a:rPr>
              <a:t> </a:t>
            </a:r>
            <a:r>
              <a:rPr lang="en-US" dirty="0" err="1">
                <a:ea typeface="+mn-lt"/>
                <a:cs typeface="+mn-lt"/>
              </a:rPr>
              <a:t>eigenlijk</a:t>
            </a:r>
            <a:r>
              <a:rPr lang="en-US" dirty="0">
                <a:ea typeface="+mn-lt"/>
                <a:cs typeface="+mn-lt"/>
              </a:rPr>
              <a:t> </a:t>
            </a:r>
            <a:r>
              <a:rPr lang="en-US" dirty="0" err="1">
                <a:ea typeface="+mn-lt"/>
                <a:cs typeface="+mn-lt"/>
              </a:rPr>
              <a:t>afgetopt</a:t>
            </a:r>
            <a:r>
              <a:rPr lang="en-US" dirty="0">
                <a:ea typeface="+mn-lt"/>
                <a:cs typeface="+mn-lt"/>
              </a:rPr>
              <a:t> op 4095 (4096 </a:t>
            </a:r>
            <a:r>
              <a:rPr lang="en-US" dirty="0" err="1">
                <a:ea typeface="+mn-lt"/>
                <a:cs typeface="+mn-lt"/>
              </a:rPr>
              <a:t>waarden</a:t>
            </a:r>
            <a:r>
              <a:rPr lang="en-US" dirty="0">
                <a:ea typeface="+mn-lt"/>
                <a:cs typeface="+mn-lt"/>
              </a:rPr>
              <a:t>), wat </a:t>
            </a:r>
            <a:r>
              <a:rPr lang="en-US" dirty="0" err="1">
                <a:ea typeface="+mn-lt"/>
                <a:cs typeface="+mn-lt"/>
              </a:rPr>
              <a:t>neerkomt</a:t>
            </a:r>
            <a:r>
              <a:rPr lang="en-US" dirty="0">
                <a:ea typeface="+mn-lt"/>
                <a:cs typeface="+mn-lt"/>
              </a:rPr>
              <a:t> op 12 bit. </a:t>
            </a:r>
            <a:r>
              <a:rPr lang="en-US" dirty="0" err="1">
                <a:ea typeface="+mn-lt"/>
                <a:cs typeface="+mn-lt"/>
              </a:rPr>
              <a:t>En</a:t>
            </a:r>
            <a:r>
              <a:rPr lang="en-US" dirty="0">
                <a:ea typeface="+mn-lt"/>
                <a:cs typeface="+mn-lt"/>
              </a:rPr>
              <a:t> er </a:t>
            </a:r>
            <a:r>
              <a:rPr lang="en-US" dirty="0" err="1">
                <a:ea typeface="+mn-lt"/>
                <a:cs typeface="+mn-lt"/>
              </a:rPr>
              <a:t>moet</a:t>
            </a:r>
            <a:r>
              <a:rPr lang="en-US" dirty="0">
                <a:ea typeface="+mn-lt"/>
                <a:cs typeface="+mn-lt"/>
              </a:rPr>
              <a:t> </a:t>
            </a:r>
            <a:r>
              <a:rPr lang="en-US" dirty="0" err="1">
                <a:ea typeface="+mn-lt"/>
                <a:cs typeface="+mn-lt"/>
              </a:rPr>
              <a:t>ook</a:t>
            </a:r>
            <a:r>
              <a:rPr lang="en-US" dirty="0">
                <a:ea typeface="+mn-lt"/>
                <a:cs typeface="+mn-lt"/>
              </a:rPr>
              <a:t> </a:t>
            </a:r>
            <a:r>
              <a:rPr lang="en-US" dirty="0" err="1">
                <a:ea typeface="+mn-lt"/>
                <a:cs typeface="+mn-lt"/>
              </a:rPr>
              <a:t>nog</a:t>
            </a:r>
            <a:r>
              <a:rPr lang="en-US" dirty="0">
                <a:ea typeface="+mn-lt"/>
                <a:cs typeface="+mn-lt"/>
              </a:rPr>
              <a:t> </a:t>
            </a:r>
            <a:r>
              <a:rPr lang="en-US" dirty="0" err="1">
                <a:ea typeface="+mn-lt"/>
                <a:cs typeface="+mn-lt"/>
              </a:rPr>
              <a:t>rekening</a:t>
            </a:r>
            <a:r>
              <a:rPr lang="en-US" dirty="0">
                <a:ea typeface="+mn-lt"/>
                <a:cs typeface="+mn-lt"/>
              </a:rPr>
              <a:t> </a:t>
            </a:r>
            <a:r>
              <a:rPr lang="en-US" dirty="0" err="1">
                <a:ea typeface="+mn-lt"/>
                <a:cs typeface="+mn-lt"/>
              </a:rPr>
              <a:t>gehouden</a:t>
            </a:r>
            <a:r>
              <a:rPr lang="en-US" dirty="0">
                <a:ea typeface="+mn-lt"/>
                <a:cs typeface="+mn-lt"/>
              </a:rPr>
              <a:t> </a:t>
            </a:r>
            <a:r>
              <a:rPr lang="en-US" dirty="0" err="1">
                <a:ea typeface="+mn-lt"/>
                <a:cs typeface="+mn-lt"/>
              </a:rPr>
              <a:t>worden</a:t>
            </a:r>
            <a:r>
              <a:rPr lang="en-US" dirty="0">
                <a:ea typeface="+mn-lt"/>
                <a:cs typeface="+mn-lt"/>
              </a:rPr>
              <a:t> </a:t>
            </a:r>
            <a:r>
              <a:rPr lang="en-US" dirty="0" err="1">
                <a:ea typeface="+mn-lt"/>
                <a:cs typeface="+mn-lt"/>
              </a:rPr>
              <a:t>dat</a:t>
            </a:r>
            <a:r>
              <a:rPr lang="en-US" dirty="0">
                <a:ea typeface="+mn-lt"/>
                <a:cs typeface="+mn-lt"/>
              </a:rPr>
              <a:t> de </a:t>
            </a:r>
            <a:r>
              <a:rPr lang="en-US" dirty="0" err="1">
                <a:ea typeface="+mn-lt"/>
                <a:cs typeface="+mn-lt"/>
              </a:rPr>
              <a:t>eerste</a:t>
            </a:r>
            <a:r>
              <a:rPr lang="en-US" dirty="0">
                <a:ea typeface="+mn-lt"/>
                <a:cs typeface="+mn-lt"/>
              </a:rPr>
              <a:t> </a:t>
            </a:r>
            <a:r>
              <a:rPr lang="en-US" dirty="0" err="1">
                <a:ea typeface="+mn-lt"/>
                <a:cs typeface="+mn-lt"/>
              </a:rPr>
              <a:t>hexadecimaal</a:t>
            </a:r>
            <a:r>
              <a:rPr lang="en-US" dirty="0">
                <a:ea typeface="+mn-lt"/>
                <a:cs typeface="+mn-lt"/>
              </a:rPr>
              <a:t> 0x85 </a:t>
            </a:r>
            <a:r>
              <a:rPr lang="en-US" dirty="0" err="1">
                <a:ea typeface="+mn-lt"/>
                <a:cs typeface="+mn-lt"/>
              </a:rPr>
              <a:t>getallen</a:t>
            </a:r>
            <a:r>
              <a:rPr lang="en-US" dirty="0">
                <a:ea typeface="+mn-lt"/>
                <a:cs typeface="+mn-lt"/>
              </a:rPr>
              <a:t> </a:t>
            </a:r>
            <a:r>
              <a:rPr lang="en-US" dirty="0" err="1">
                <a:ea typeface="+mn-lt"/>
                <a:cs typeface="+mn-lt"/>
              </a:rPr>
              <a:t>gereserveerd</a:t>
            </a:r>
            <a:r>
              <a:rPr lang="en-US" dirty="0">
                <a:ea typeface="+mn-lt"/>
                <a:cs typeface="+mn-lt"/>
              </a:rPr>
              <a:t> </a:t>
            </a:r>
            <a:r>
              <a:rPr lang="en-US" dirty="0" err="1">
                <a:ea typeface="+mn-lt"/>
                <a:cs typeface="+mn-lt"/>
              </a:rPr>
              <a:t>worden</a:t>
            </a:r>
            <a:r>
              <a:rPr lang="en-US" dirty="0">
                <a:ea typeface="+mn-lt"/>
                <a:cs typeface="+mn-lt"/>
              </a:rPr>
              <a:t> </a:t>
            </a:r>
            <a:r>
              <a:rPr lang="en-US" dirty="0" err="1">
                <a:ea typeface="+mn-lt"/>
                <a:cs typeface="+mn-lt"/>
              </a:rPr>
              <a:t>voor</a:t>
            </a:r>
            <a:r>
              <a:rPr lang="en-US" dirty="0">
                <a:ea typeface="+mn-lt"/>
                <a:cs typeface="+mn-lt"/>
              </a:rPr>
              <a:t> </a:t>
            </a:r>
            <a:r>
              <a:rPr lang="en-US" dirty="0" err="1">
                <a:ea typeface="+mn-lt"/>
                <a:cs typeface="+mn-lt"/>
              </a:rPr>
              <a:t>errno’s</a:t>
            </a:r>
            <a:r>
              <a:rPr lang="en-US" dirty="0">
                <a:ea typeface="+mn-lt"/>
                <a:cs typeface="+mn-lt"/>
              </a:rPr>
              <a:t> die </a:t>
            </a:r>
            <a:r>
              <a:rPr lang="en-US" dirty="0" err="1">
                <a:ea typeface="+mn-lt"/>
                <a:cs typeface="+mn-lt"/>
              </a:rPr>
              <a:t>gekend</a:t>
            </a:r>
            <a:r>
              <a:rPr lang="en-US" dirty="0">
                <a:ea typeface="+mn-lt"/>
                <a:cs typeface="+mn-lt"/>
              </a:rPr>
              <a:t> </a:t>
            </a:r>
            <a:r>
              <a:rPr lang="en-US" dirty="0" err="1">
                <a:ea typeface="+mn-lt"/>
                <a:cs typeface="+mn-lt"/>
              </a:rPr>
              <a:t>zijn</a:t>
            </a:r>
            <a:r>
              <a:rPr lang="en-US" dirty="0">
                <a:ea typeface="+mn-lt"/>
                <a:cs typeface="+mn-lt"/>
              </a:rPr>
              <a:t> door het </a:t>
            </a:r>
            <a:r>
              <a:rPr lang="en-US" dirty="0" err="1">
                <a:ea typeface="+mn-lt"/>
                <a:cs typeface="+mn-lt"/>
              </a:rPr>
              <a:t>besturingssysteem</a:t>
            </a:r>
            <a:r>
              <a:rPr lang="en-US" dirty="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a typeface="+mn-lt"/>
                <a:cs typeface="+mn-lt"/>
              </a:rPr>
              <a:t>Dat</a:t>
            </a:r>
            <a:r>
              <a:rPr lang="en-US" dirty="0">
                <a:ea typeface="+mn-lt"/>
                <a:cs typeface="+mn-lt"/>
              </a:rPr>
              <a:t> </a:t>
            </a:r>
            <a:r>
              <a:rPr lang="en-US" dirty="0" err="1">
                <a:ea typeface="+mn-lt"/>
                <a:cs typeface="+mn-lt"/>
              </a:rPr>
              <a:t>komt</a:t>
            </a:r>
            <a:r>
              <a:rPr lang="en-US" dirty="0">
                <a:ea typeface="+mn-lt"/>
                <a:cs typeface="+mn-lt"/>
              </a:rPr>
              <a:t> er </a:t>
            </a:r>
            <a:r>
              <a:rPr lang="en-US" dirty="0" err="1">
                <a:ea typeface="+mn-lt"/>
                <a:cs typeface="+mn-lt"/>
              </a:rPr>
              <a:t>eigenlijk</a:t>
            </a:r>
            <a:r>
              <a:rPr lang="en-US" dirty="0">
                <a:ea typeface="+mn-lt"/>
                <a:cs typeface="+mn-lt"/>
              </a:rPr>
              <a:t> op </a:t>
            </a:r>
            <a:r>
              <a:rPr lang="en-US" dirty="0" err="1">
                <a:ea typeface="+mn-lt"/>
                <a:cs typeface="+mn-lt"/>
              </a:rPr>
              <a:t>neer</a:t>
            </a:r>
            <a:r>
              <a:rPr lang="en-US" dirty="0">
                <a:ea typeface="+mn-lt"/>
                <a:cs typeface="+mn-lt"/>
              </a:rPr>
              <a:t> </a:t>
            </a:r>
            <a:r>
              <a:rPr lang="en-US" dirty="0" err="1">
                <a:ea typeface="+mn-lt"/>
                <a:cs typeface="+mn-lt"/>
              </a:rPr>
              <a:t>dat</a:t>
            </a:r>
            <a:r>
              <a:rPr lang="en-US" dirty="0">
                <a:ea typeface="+mn-lt"/>
                <a:cs typeface="+mn-lt"/>
              </a:rPr>
              <a:t> we </a:t>
            </a:r>
            <a:r>
              <a:rPr lang="en-US" dirty="0" err="1">
                <a:ea typeface="+mn-lt"/>
                <a:cs typeface="+mn-lt"/>
              </a:rPr>
              <a:t>slechts</a:t>
            </a:r>
            <a:r>
              <a:rPr lang="en-US" dirty="0">
                <a:ea typeface="+mn-lt"/>
                <a:cs typeface="+mn-lt"/>
              </a:rPr>
              <a:t> 2325 </a:t>
            </a:r>
            <a:r>
              <a:rPr lang="en-US" dirty="0" err="1">
                <a:ea typeface="+mn-lt"/>
                <a:cs typeface="+mn-lt"/>
              </a:rPr>
              <a:t>verschillende</a:t>
            </a:r>
            <a:r>
              <a:rPr lang="en-US" dirty="0">
                <a:ea typeface="+mn-lt"/>
                <a:cs typeface="+mn-lt"/>
              </a:rPr>
              <a:t> </a:t>
            </a:r>
            <a:r>
              <a:rPr lang="en-US" dirty="0" err="1">
                <a:ea typeface="+mn-lt"/>
                <a:cs typeface="+mn-lt"/>
              </a:rPr>
              <a:t>adressen</a:t>
            </a:r>
            <a:r>
              <a:rPr lang="en-US" dirty="0">
                <a:ea typeface="+mn-lt"/>
                <a:cs typeface="+mn-lt"/>
              </a:rPr>
              <a:t> </a:t>
            </a:r>
            <a:r>
              <a:rPr lang="en-US" dirty="0" err="1">
                <a:ea typeface="+mn-lt"/>
                <a:cs typeface="+mn-lt"/>
              </a:rPr>
              <a:t>kunnen</a:t>
            </a:r>
            <a:r>
              <a:rPr lang="en-US" dirty="0">
                <a:ea typeface="+mn-lt"/>
                <a:cs typeface="+mn-lt"/>
              </a:rPr>
              <a:t> </a:t>
            </a:r>
            <a:r>
              <a:rPr lang="en-US" dirty="0" err="1">
                <a:ea typeface="+mn-lt"/>
                <a:cs typeface="+mn-lt"/>
              </a:rPr>
              <a:t>gebruiken</a:t>
            </a:r>
            <a:r>
              <a:rPr lang="en-US" dirty="0">
                <a:ea typeface="+mn-lt"/>
                <a:cs typeface="+mn-lt"/>
              </a:rPr>
              <a:t> om IP-MON in </a:t>
            </a:r>
            <a:r>
              <a:rPr lang="en-US" dirty="0" err="1">
                <a:ea typeface="+mn-lt"/>
                <a:cs typeface="+mn-lt"/>
              </a:rPr>
              <a:t>een</a:t>
            </a:r>
            <a:r>
              <a:rPr lang="en-US" dirty="0">
                <a:ea typeface="+mn-lt"/>
                <a:cs typeface="+mn-lt"/>
              </a:rPr>
              <a:t> variant </a:t>
            </a:r>
            <a:r>
              <a:rPr lang="en-US" dirty="0" err="1">
                <a:ea typeface="+mn-lt"/>
                <a:cs typeface="+mn-lt"/>
              </a:rPr>
              <a:t>te</a:t>
            </a:r>
            <a:r>
              <a:rPr lang="en-US" dirty="0">
                <a:ea typeface="+mn-lt"/>
                <a:cs typeface="+mn-lt"/>
              </a:rPr>
              <a:t> </a:t>
            </a:r>
            <a:r>
              <a:rPr lang="en-US" dirty="0" err="1">
                <a:ea typeface="+mn-lt"/>
                <a:cs typeface="+mn-lt"/>
              </a:rPr>
              <a:t>mappen</a:t>
            </a:r>
            <a:r>
              <a:rPr lang="en-US" dirty="0">
                <a:ea typeface="+mn-lt"/>
                <a:cs typeface="+mn-lt"/>
              </a:rPr>
              <a:t> </a:t>
            </a:r>
            <a:r>
              <a:rPr lang="en-US" dirty="0" err="1">
                <a:ea typeface="+mn-lt"/>
                <a:cs typeface="+mn-lt"/>
              </a:rPr>
              <a:t>als</a:t>
            </a:r>
            <a:r>
              <a:rPr lang="en-US" dirty="0">
                <a:ea typeface="+mn-lt"/>
                <a:cs typeface="+mn-lt"/>
              </a:rPr>
              <a:t> we de filter </a:t>
            </a:r>
            <a:r>
              <a:rPr lang="en-US" dirty="0" err="1">
                <a:ea typeface="+mn-lt"/>
                <a:cs typeface="+mn-lt"/>
              </a:rPr>
              <a:t>slechts</a:t>
            </a:r>
            <a:r>
              <a:rPr lang="en-US" dirty="0">
                <a:ea typeface="+mn-lt"/>
                <a:cs typeface="+mn-lt"/>
              </a:rPr>
              <a:t> </a:t>
            </a:r>
            <a:r>
              <a:rPr lang="en-US" dirty="0" err="1">
                <a:ea typeface="+mn-lt"/>
                <a:cs typeface="+mn-lt"/>
              </a:rPr>
              <a:t>een</a:t>
            </a:r>
            <a:r>
              <a:rPr lang="en-US" dirty="0">
                <a:ea typeface="+mn-lt"/>
                <a:cs typeface="+mn-lt"/>
              </a:rPr>
              <a:t> </a:t>
            </a:r>
            <a:r>
              <a:rPr lang="en-US" dirty="0" err="1">
                <a:ea typeface="+mn-lt"/>
                <a:cs typeface="+mn-lt"/>
              </a:rPr>
              <a:t>keer</a:t>
            </a:r>
            <a:r>
              <a:rPr lang="en-US" dirty="0">
                <a:ea typeface="+mn-lt"/>
                <a:cs typeface="+mn-lt"/>
              </a:rPr>
              <a:t> </a:t>
            </a:r>
            <a:r>
              <a:rPr lang="en-US" dirty="0" err="1">
                <a:ea typeface="+mn-lt"/>
                <a:cs typeface="+mn-lt"/>
              </a:rPr>
              <a:t>doorlopen</a:t>
            </a:r>
            <a:r>
              <a:rPr lang="en-US" dirty="0">
                <a:ea typeface="+mn-lt"/>
                <a:cs typeface="+mn-lt"/>
              </a:rPr>
              <a:t> om het </a:t>
            </a:r>
            <a:r>
              <a:rPr lang="en-US" dirty="0" err="1">
                <a:ea typeface="+mn-lt"/>
                <a:cs typeface="+mn-lt"/>
              </a:rPr>
              <a:t>adres</a:t>
            </a:r>
            <a:r>
              <a:rPr lang="en-US" dirty="0">
                <a:ea typeface="+mn-lt"/>
                <a:cs typeface="+mn-lt"/>
              </a:rPr>
              <a:t> van IP-MON </a:t>
            </a:r>
            <a:r>
              <a:rPr lang="en-US" dirty="0" err="1">
                <a:ea typeface="+mn-lt"/>
                <a:cs typeface="+mn-lt"/>
              </a:rPr>
              <a:t>voor</a:t>
            </a:r>
            <a:r>
              <a:rPr lang="en-US" dirty="0">
                <a:ea typeface="+mn-lt"/>
                <a:cs typeface="+mn-lt"/>
              </a:rPr>
              <a:t> </a:t>
            </a:r>
            <a:r>
              <a:rPr lang="en-US" dirty="0" err="1">
                <a:ea typeface="+mn-lt"/>
                <a:cs typeface="+mn-lt"/>
              </a:rPr>
              <a:t>te</a:t>
            </a:r>
            <a:r>
              <a:rPr lang="en-US" dirty="0">
                <a:ea typeface="+mn-lt"/>
                <a:cs typeface="+mn-lt"/>
              </a:rPr>
              <a:t> </a:t>
            </a:r>
            <a:r>
              <a:rPr lang="en-US" dirty="0" err="1">
                <a:ea typeface="+mn-lt"/>
                <a:cs typeface="+mn-lt"/>
              </a:rPr>
              <a:t>stellen</a:t>
            </a:r>
            <a:r>
              <a:rPr lang="en-US" dirty="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51</a:t>
            </a:fld>
            <a:endParaRPr lang="en-GB"/>
          </a:p>
        </p:txBody>
      </p:sp>
    </p:spTree>
    <p:extLst>
      <p:ext uri="{BB962C8B-B14F-4D97-AF65-F5344CB8AC3E}">
        <p14:creationId xmlns:p14="http://schemas.microsoft.com/office/powerpoint/2010/main" val="41884554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a typeface="+mn-lt"/>
                <a:cs typeface="+mn-lt"/>
              </a:rPr>
              <a:t>Een</a:t>
            </a:r>
            <a:r>
              <a:rPr lang="en-US" dirty="0">
                <a:ea typeface="+mn-lt"/>
                <a:cs typeface="+mn-lt"/>
              </a:rPr>
              <a:t> </a:t>
            </a:r>
            <a:r>
              <a:rPr lang="en-US" dirty="0" err="1">
                <a:ea typeface="+mn-lt"/>
                <a:cs typeface="+mn-lt"/>
              </a:rPr>
              <a:t>oplossing</a:t>
            </a:r>
            <a:r>
              <a:rPr lang="en-US" dirty="0">
                <a:ea typeface="+mn-lt"/>
                <a:cs typeface="+mn-lt"/>
              </a:rPr>
              <a:t> om </a:t>
            </a:r>
            <a:r>
              <a:rPr lang="en-US" dirty="0" err="1">
                <a:ea typeface="+mn-lt"/>
                <a:cs typeface="+mn-lt"/>
              </a:rPr>
              <a:t>dat</a:t>
            </a:r>
            <a:r>
              <a:rPr lang="en-US" dirty="0">
                <a:ea typeface="+mn-lt"/>
                <a:cs typeface="+mn-lt"/>
              </a:rPr>
              <a:t> </a:t>
            </a:r>
            <a:r>
              <a:rPr lang="en-US" dirty="0" err="1">
                <a:ea typeface="+mn-lt"/>
                <a:cs typeface="+mn-lt"/>
              </a:rPr>
              <a:t>bereik</a:t>
            </a:r>
            <a:r>
              <a:rPr lang="en-US" dirty="0">
                <a:ea typeface="+mn-lt"/>
                <a:cs typeface="+mn-lt"/>
              </a:rPr>
              <a:t> </a:t>
            </a:r>
            <a:r>
              <a:rPr lang="en-US" dirty="0" err="1">
                <a:ea typeface="+mn-lt"/>
                <a:cs typeface="+mn-lt"/>
              </a:rPr>
              <a:t>groter</a:t>
            </a:r>
            <a:r>
              <a:rPr lang="en-US" dirty="0">
                <a:ea typeface="+mn-lt"/>
                <a:cs typeface="+mn-lt"/>
              </a:rPr>
              <a:t> </a:t>
            </a:r>
            <a:r>
              <a:rPr lang="en-US" dirty="0" err="1">
                <a:ea typeface="+mn-lt"/>
                <a:cs typeface="+mn-lt"/>
              </a:rPr>
              <a:t>te</a:t>
            </a:r>
            <a:r>
              <a:rPr lang="en-US" dirty="0">
                <a:ea typeface="+mn-lt"/>
                <a:cs typeface="+mn-lt"/>
              </a:rPr>
              <a:t> </a:t>
            </a:r>
            <a:r>
              <a:rPr lang="en-US" dirty="0" err="1">
                <a:ea typeface="+mn-lt"/>
                <a:cs typeface="+mn-lt"/>
              </a:rPr>
              <a:t>maken</a:t>
            </a:r>
            <a:r>
              <a:rPr lang="en-US" dirty="0">
                <a:ea typeface="+mn-lt"/>
                <a:cs typeface="+mn-lt"/>
              </a:rPr>
              <a:t> is het </a:t>
            </a:r>
            <a:r>
              <a:rPr lang="en-US" dirty="0" err="1">
                <a:ea typeface="+mn-lt"/>
                <a:cs typeface="+mn-lt"/>
              </a:rPr>
              <a:t>meermaals</a:t>
            </a:r>
            <a:r>
              <a:rPr lang="en-US" dirty="0">
                <a:ea typeface="+mn-lt"/>
                <a:cs typeface="+mn-lt"/>
              </a:rPr>
              <a:t> </a:t>
            </a:r>
            <a:r>
              <a:rPr lang="en-US" dirty="0" err="1">
                <a:ea typeface="+mn-lt"/>
                <a:cs typeface="+mn-lt"/>
              </a:rPr>
              <a:t>uitvoeren</a:t>
            </a:r>
            <a:r>
              <a:rPr lang="en-US" dirty="0">
                <a:ea typeface="+mn-lt"/>
                <a:cs typeface="+mn-lt"/>
              </a:rPr>
              <a:t> van de seccomp-BPF filter. </a:t>
            </a:r>
            <a:r>
              <a:rPr lang="en-US" dirty="0" err="1">
                <a:ea typeface="+mn-lt"/>
                <a:cs typeface="+mn-lt"/>
              </a:rPr>
              <a:t>Daardoor</a:t>
            </a:r>
            <a:r>
              <a:rPr lang="en-US" dirty="0">
                <a:ea typeface="+mn-lt"/>
                <a:cs typeface="+mn-lt"/>
              </a:rPr>
              <a:t> </a:t>
            </a:r>
            <a:r>
              <a:rPr lang="en-US" dirty="0" err="1">
                <a:ea typeface="+mn-lt"/>
                <a:cs typeface="+mn-lt"/>
              </a:rPr>
              <a:t>kunnen</a:t>
            </a:r>
            <a:r>
              <a:rPr lang="en-US" dirty="0">
                <a:ea typeface="+mn-lt"/>
                <a:cs typeface="+mn-lt"/>
              </a:rPr>
              <a:t> we </a:t>
            </a:r>
            <a:r>
              <a:rPr lang="en-US" dirty="0" err="1">
                <a:ea typeface="+mn-lt"/>
                <a:cs typeface="+mn-lt"/>
              </a:rPr>
              <a:t>meerdere</a:t>
            </a:r>
            <a:r>
              <a:rPr lang="en-US" dirty="0">
                <a:ea typeface="+mn-lt"/>
                <a:cs typeface="+mn-lt"/>
              </a:rPr>
              <a:t> </a:t>
            </a:r>
            <a:r>
              <a:rPr lang="en-US" dirty="0" err="1">
                <a:ea typeface="+mn-lt"/>
                <a:cs typeface="+mn-lt"/>
              </a:rPr>
              <a:t>keren</a:t>
            </a:r>
            <a:r>
              <a:rPr lang="en-US" dirty="0">
                <a:ea typeface="+mn-lt"/>
                <a:cs typeface="+mn-lt"/>
              </a:rPr>
              <a:t> </a:t>
            </a:r>
            <a:r>
              <a:rPr lang="en-US" dirty="0" err="1">
                <a:ea typeface="+mn-lt"/>
                <a:cs typeface="+mn-lt"/>
              </a:rPr>
              <a:t>een</a:t>
            </a:r>
            <a:r>
              <a:rPr lang="en-US" dirty="0">
                <a:ea typeface="+mn-lt"/>
                <a:cs typeface="+mn-lt"/>
              </a:rPr>
              <a:t> </a:t>
            </a:r>
            <a:r>
              <a:rPr lang="en-US" dirty="0" err="1">
                <a:ea typeface="+mn-lt"/>
                <a:cs typeface="+mn-lt"/>
              </a:rPr>
              <a:t>errno-waarde</a:t>
            </a:r>
            <a:r>
              <a:rPr lang="en-US" dirty="0">
                <a:ea typeface="+mn-lt"/>
                <a:cs typeface="+mn-lt"/>
              </a:rPr>
              <a:t> van 12 bits </a:t>
            </a:r>
            <a:r>
              <a:rPr lang="en-US" dirty="0" err="1">
                <a:ea typeface="+mn-lt"/>
                <a:cs typeface="+mn-lt"/>
              </a:rPr>
              <a:t>sturen</a:t>
            </a:r>
            <a:r>
              <a:rPr lang="en-US" dirty="0">
                <a:ea typeface="+mn-lt"/>
                <a:cs typeface="+mn-lt"/>
              </a:rPr>
              <a:t>. Als we </a:t>
            </a:r>
            <a:r>
              <a:rPr lang="en-US" dirty="0" err="1">
                <a:ea typeface="+mn-lt"/>
                <a:cs typeface="+mn-lt"/>
              </a:rPr>
              <a:t>dat</a:t>
            </a:r>
            <a:r>
              <a:rPr lang="en-US" dirty="0">
                <a:ea typeface="+mn-lt"/>
                <a:cs typeface="+mn-lt"/>
              </a:rPr>
              <a:t> 4 </a:t>
            </a:r>
            <a:r>
              <a:rPr lang="en-US" dirty="0" err="1">
                <a:ea typeface="+mn-lt"/>
                <a:cs typeface="+mn-lt"/>
              </a:rPr>
              <a:t>keer</a:t>
            </a:r>
            <a:r>
              <a:rPr lang="en-US" dirty="0">
                <a:ea typeface="+mn-lt"/>
                <a:cs typeface="+mn-lt"/>
              </a:rPr>
              <a:t> </a:t>
            </a:r>
            <a:r>
              <a:rPr lang="en-US" dirty="0" err="1">
                <a:ea typeface="+mn-lt"/>
                <a:cs typeface="+mn-lt"/>
              </a:rPr>
              <a:t>doen</a:t>
            </a:r>
            <a:r>
              <a:rPr lang="en-US" dirty="0">
                <a:ea typeface="+mn-lt"/>
                <a:cs typeface="+mn-lt"/>
              </a:rPr>
              <a:t>, </a:t>
            </a:r>
            <a:r>
              <a:rPr lang="en-US" dirty="0" err="1">
                <a:ea typeface="+mn-lt"/>
                <a:cs typeface="+mn-lt"/>
              </a:rPr>
              <a:t>bekomen</a:t>
            </a:r>
            <a:r>
              <a:rPr lang="en-US" dirty="0">
                <a:ea typeface="+mn-lt"/>
                <a:cs typeface="+mn-lt"/>
              </a:rPr>
              <a:t> we 48 bits, </a:t>
            </a:r>
            <a:r>
              <a:rPr lang="en-US" dirty="0" err="1">
                <a:ea typeface="+mn-lt"/>
                <a:cs typeface="+mn-lt"/>
              </a:rPr>
              <a:t>waardoor</a:t>
            </a:r>
            <a:r>
              <a:rPr lang="en-US" dirty="0">
                <a:ea typeface="+mn-lt"/>
                <a:cs typeface="+mn-lt"/>
              </a:rPr>
              <a:t> we het </a:t>
            </a:r>
            <a:r>
              <a:rPr lang="en-US" dirty="0" err="1">
                <a:ea typeface="+mn-lt"/>
                <a:cs typeface="+mn-lt"/>
              </a:rPr>
              <a:t>adres</a:t>
            </a:r>
            <a:r>
              <a:rPr lang="en-US" dirty="0">
                <a:ea typeface="+mn-lt"/>
                <a:cs typeface="+mn-lt"/>
              </a:rPr>
              <a:t> van IP-MON </a:t>
            </a:r>
            <a:r>
              <a:rPr lang="en-US" dirty="0" err="1">
                <a:ea typeface="+mn-lt"/>
                <a:cs typeface="+mn-lt"/>
              </a:rPr>
              <a:t>helemaal</a:t>
            </a:r>
            <a:r>
              <a:rPr lang="en-US" dirty="0">
                <a:ea typeface="+mn-lt"/>
                <a:cs typeface="+mn-lt"/>
              </a:rPr>
              <a:t> random </a:t>
            </a:r>
            <a:r>
              <a:rPr lang="en-US" dirty="0" err="1">
                <a:ea typeface="+mn-lt"/>
                <a:cs typeface="+mn-lt"/>
              </a:rPr>
              <a:t>kunnen</a:t>
            </a:r>
            <a:r>
              <a:rPr lang="en-US" dirty="0">
                <a:ea typeface="+mn-lt"/>
                <a:cs typeface="+mn-lt"/>
              </a:rPr>
              <a:t> laten </a:t>
            </a:r>
            <a:r>
              <a:rPr lang="en-US" dirty="0" err="1">
                <a:ea typeface="+mn-lt"/>
                <a:cs typeface="+mn-lt"/>
              </a:rPr>
              <a:t>genereren</a:t>
            </a:r>
            <a:r>
              <a:rPr lang="en-US" dirty="0">
                <a:ea typeface="+mn-lt"/>
                <a:cs typeface="+mn-lt"/>
              </a:rPr>
              <a:t> </a:t>
            </a:r>
            <a:r>
              <a:rPr lang="en-US" dirty="0" err="1">
                <a:ea typeface="+mn-lt"/>
                <a:cs typeface="+mn-lt"/>
              </a:rPr>
              <a:t>bij</a:t>
            </a:r>
            <a:r>
              <a:rPr lang="en-US" dirty="0">
                <a:ea typeface="+mn-lt"/>
                <a:cs typeface="+mn-lt"/>
              </a:rPr>
              <a:t> het </a:t>
            </a:r>
            <a:r>
              <a:rPr lang="en-US" dirty="0" err="1">
                <a:ea typeface="+mn-lt"/>
                <a:cs typeface="+mn-lt"/>
              </a:rPr>
              <a:t>inladen</a:t>
            </a:r>
            <a:r>
              <a:rPr lang="en-US" dirty="0">
                <a:ea typeface="+mn-lt"/>
                <a:cs typeface="+mn-lt"/>
              </a:rPr>
              <a:t> in het </a:t>
            </a:r>
            <a:r>
              <a:rPr lang="en-US" dirty="0" err="1">
                <a:ea typeface="+mn-lt"/>
                <a:cs typeface="+mn-lt"/>
              </a:rPr>
              <a:t>geheugen</a:t>
            </a:r>
            <a:r>
              <a:rPr lang="en-US" dirty="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a typeface="+mn-lt"/>
                <a:cs typeface="+mn-lt"/>
              </a:rPr>
              <a:t>Een</a:t>
            </a:r>
            <a:r>
              <a:rPr lang="en-US" dirty="0">
                <a:ea typeface="+mn-lt"/>
                <a:cs typeface="+mn-lt"/>
              </a:rPr>
              <a:t> </a:t>
            </a:r>
            <a:r>
              <a:rPr lang="en-US" dirty="0" err="1">
                <a:ea typeface="+mn-lt"/>
                <a:cs typeface="+mn-lt"/>
              </a:rPr>
              <a:t>nadeel</a:t>
            </a:r>
            <a:r>
              <a:rPr lang="en-US" dirty="0">
                <a:ea typeface="+mn-lt"/>
                <a:cs typeface="+mn-lt"/>
              </a:rPr>
              <a:t> </a:t>
            </a:r>
            <a:r>
              <a:rPr lang="en-US" dirty="0" err="1">
                <a:ea typeface="+mn-lt"/>
                <a:cs typeface="+mn-lt"/>
              </a:rPr>
              <a:t>daarvan</a:t>
            </a:r>
            <a:r>
              <a:rPr lang="en-US" dirty="0">
                <a:ea typeface="+mn-lt"/>
                <a:cs typeface="+mn-lt"/>
              </a:rPr>
              <a:t> is, </a:t>
            </a:r>
            <a:r>
              <a:rPr lang="en-US" dirty="0" err="1">
                <a:ea typeface="+mn-lt"/>
                <a:cs typeface="+mn-lt"/>
              </a:rPr>
              <a:t>dat</a:t>
            </a:r>
            <a:r>
              <a:rPr lang="en-US" dirty="0">
                <a:ea typeface="+mn-lt"/>
                <a:cs typeface="+mn-lt"/>
              </a:rPr>
              <a:t> de overhead </a:t>
            </a:r>
            <a:r>
              <a:rPr lang="en-US" dirty="0" err="1">
                <a:ea typeface="+mn-lt"/>
                <a:cs typeface="+mn-lt"/>
              </a:rPr>
              <a:t>groter</a:t>
            </a:r>
            <a:r>
              <a:rPr lang="en-US" dirty="0">
                <a:ea typeface="+mn-lt"/>
                <a:cs typeface="+mn-lt"/>
              </a:rPr>
              <a:t> </a:t>
            </a:r>
            <a:r>
              <a:rPr lang="en-US" dirty="0" err="1">
                <a:ea typeface="+mn-lt"/>
                <a:cs typeface="+mn-lt"/>
              </a:rPr>
              <a:t>wordt</a:t>
            </a:r>
            <a:r>
              <a:rPr lang="en-US" dirty="0">
                <a:ea typeface="+mn-lt"/>
                <a:cs typeface="+mn-lt"/>
              </a:rPr>
              <a:t> door het </a:t>
            </a:r>
            <a:r>
              <a:rPr lang="en-US" dirty="0" err="1">
                <a:ea typeface="+mn-lt"/>
                <a:cs typeface="+mn-lt"/>
              </a:rPr>
              <a:t>meermaals</a:t>
            </a:r>
            <a:r>
              <a:rPr lang="en-US" dirty="0">
                <a:ea typeface="+mn-lt"/>
                <a:cs typeface="+mn-lt"/>
              </a:rPr>
              <a:t> </a:t>
            </a:r>
            <a:r>
              <a:rPr lang="en-US" dirty="0" err="1">
                <a:ea typeface="+mn-lt"/>
                <a:cs typeface="+mn-lt"/>
              </a:rPr>
              <a:t>doorlopen</a:t>
            </a:r>
            <a:r>
              <a:rPr lang="en-US" dirty="0">
                <a:ea typeface="+mn-lt"/>
                <a:cs typeface="+mn-lt"/>
              </a:rPr>
              <a:t> van de seccomp-BPF filter.</a:t>
            </a:r>
          </a:p>
          <a:p>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52</a:t>
            </a:fld>
            <a:endParaRPr lang="en-GB"/>
          </a:p>
        </p:txBody>
      </p:sp>
    </p:spTree>
    <p:extLst>
      <p:ext uri="{BB962C8B-B14F-4D97-AF65-F5344CB8AC3E}">
        <p14:creationId xmlns:p14="http://schemas.microsoft.com/office/powerpoint/2010/main" val="396424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Er is </a:t>
            </a:r>
            <a:r>
              <a:rPr lang="en-US" dirty="0" err="1">
                <a:ea typeface="+mn-lt"/>
                <a:cs typeface="+mn-lt"/>
              </a:rPr>
              <a:t>ook</a:t>
            </a:r>
            <a:r>
              <a:rPr lang="en-US" dirty="0">
                <a:ea typeface="+mn-lt"/>
                <a:cs typeface="+mn-lt"/>
              </a:rPr>
              <a:t> </a:t>
            </a:r>
            <a:r>
              <a:rPr lang="en-US" dirty="0" err="1">
                <a:ea typeface="+mn-lt"/>
                <a:cs typeface="+mn-lt"/>
              </a:rPr>
              <a:t>nog</a:t>
            </a:r>
            <a:r>
              <a:rPr lang="en-US" dirty="0">
                <a:ea typeface="+mn-lt"/>
                <a:cs typeface="+mn-lt"/>
              </a:rPr>
              <a:t> </a:t>
            </a:r>
            <a:r>
              <a:rPr lang="en-US" dirty="0" err="1">
                <a:ea typeface="+mn-lt"/>
                <a:cs typeface="+mn-lt"/>
              </a:rPr>
              <a:t>een</a:t>
            </a:r>
            <a:r>
              <a:rPr lang="en-US" dirty="0">
                <a:ea typeface="+mn-lt"/>
                <a:cs typeface="+mn-lt"/>
              </a:rPr>
              <a:t> </a:t>
            </a:r>
            <a:r>
              <a:rPr lang="en-US" dirty="0" err="1">
                <a:ea typeface="+mn-lt"/>
                <a:cs typeface="+mn-lt"/>
              </a:rPr>
              <a:t>derde</a:t>
            </a:r>
            <a:r>
              <a:rPr lang="en-US" dirty="0">
                <a:ea typeface="+mn-lt"/>
                <a:cs typeface="+mn-lt"/>
              </a:rPr>
              <a:t> secret in IP-MON. </a:t>
            </a:r>
            <a:r>
              <a:rPr lang="en-US" dirty="0" err="1">
                <a:ea typeface="+mn-lt"/>
                <a:cs typeface="+mn-lt"/>
              </a:rPr>
              <a:t>Dat</a:t>
            </a:r>
            <a:r>
              <a:rPr lang="en-US" dirty="0">
                <a:ea typeface="+mn-lt"/>
                <a:cs typeface="+mn-lt"/>
              </a:rPr>
              <a:t> is het </a:t>
            </a:r>
            <a:r>
              <a:rPr lang="en-US" dirty="0" err="1">
                <a:ea typeface="+mn-lt"/>
                <a:cs typeface="+mn-lt"/>
              </a:rPr>
              <a:t>adres</a:t>
            </a:r>
            <a:r>
              <a:rPr lang="en-US" dirty="0">
                <a:ea typeface="+mn-lt"/>
                <a:cs typeface="+mn-lt"/>
              </a:rPr>
              <a:t> van de Replication Buffer. In de </a:t>
            </a:r>
            <a:r>
              <a:rPr lang="en-US" dirty="0" err="1">
                <a:ea typeface="+mn-lt"/>
                <a:cs typeface="+mn-lt"/>
              </a:rPr>
              <a:t>originele</a:t>
            </a:r>
            <a:r>
              <a:rPr lang="en-US" dirty="0">
                <a:ea typeface="+mn-lt"/>
                <a:cs typeface="+mn-lt"/>
              </a:rPr>
              <a:t> implementatie is </a:t>
            </a:r>
            <a:r>
              <a:rPr lang="en-US" dirty="0" err="1">
                <a:ea typeface="+mn-lt"/>
                <a:cs typeface="+mn-lt"/>
              </a:rPr>
              <a:t>dat</a:t>
            </a:r>
            <a:r>
              <a:rPr lang="en-US" dirty="0">
                <a:ea typeface="+mn-lt"/>
                <a:cs typeface="+mn-lt"/>
              </a:rPr>
              <a:t> </a:t>
            </a:r>
            <a:r>
              <a:rPr lang="en-US" dirty="0" err="1">
                <a:ea typeface="+mn-lt"/>
                <a:cs typeface="+mn-lt"/>
              </a:rPr>
              <a:t>opnieuw</a:t>
            </a:r>
            <a:r>
              <a:rPr lang="en-US" dirty="0">
                <a:ea typeface="+mn-lt"/>
                <a:cs typeface="+mn-lt"/>
              </a:rPr>
              <a:t> </a:t>
            </a:r>
            <a:r>
              <a:rPr lang="en-US" dirty="0" err="1">
                <a:ea typeface="+mn-lt"/>
                <a:cs typeface="+mn-lt"/>
              </a:rPr>
              <a:t>een</a:t>
            </a:r>
            <a:r>
              <a:rPr lang="en-US" dirty="0">
                <a:ea typeface="+mn-lt"/>
                <a:cs typeface="+mn-lt"/>
              </a:rPr>
              <a:t> secret die </a:t>
            </a:r>
            <a:r>
              <a:rPr lang="en-US" dirty="0" err="1">
                <a:ea typeface="+mn-lt"/>
                <a:cs typeface="+mn-lt"/>
              </a:rPr>
              <a:t>bijgehouden</a:t>
            </a:r>
            <a:r>
              <a:rPr lang="en-US" dirty="0">
                <a:ea typeface="+mn-lt"/>
                <a:cs typeface="+mn-lt"/>
              </a:rPr>
              <a:t> </a:t>
            </a:r>
            <a:r>
              <a:rPr lang="en-US" dirty="0" err="1">
                <a:ea typeface="+mn-lt"/>
                <a:cs typeface="+mn-lt"/>
              </a:rPr>
              <a:t>wordt</a:t>
            </a:r>
            <a:r>
              <a:rPr lang="en-US" dirty="0">
                <a:ea typeface="+mn-lt"/>
                <a:cs typeface="+mn-lt"/>
              </a:rPr>
              <a:t> in de kernel. In de </a:t>
            </a:r>
            <a:r>
              <a:rPr lang="en-US" dirty="0" err="1">
                <a:ea typeface="+mn-lt"/>
                <a:cs typeface="+mn-lt"/>
              </a:rPr>
              <a:t>huidige</a:t>
            </a:r>
            <a:r>
              <a:rPr lang="en-US" dirty="0">
                <a:ea typeface="+mn-lt"/>
                <a:cs typeface="+mn-lt"/>
              </a:rPr>
              <a:t> implementatie is </a:t>
            </a:r>
            <a:r>
              <a:rPr lang="en-US" dirty="0" err="1">
                <a:ea typeface="+mn-lt"/>
                <a:cs typeface="+mn-lt"/>
              </a:rPr>
              <a:t>dat</a:t>
            </a:r>
            <a:r>
              <a:rPr lang="en-US" dirty="0">
                <a:ea typeface="+mn-lt"/>
                <a:cs typeface="+mn-lt"/>
              </a:rPr>
              <a:t> </a:t>
            </a:r>
            <a:r>
              <a:rPr lang="en-US" dirty="0" err="1">
                <a:ea typeface="+mn-lt"/>
                <a:cs typeface="+mn-lt"/>
              </a:rPr>
              <a:t>een</a:t>
            </a:r>
            <a:r>
              <a:rPr lang="en-US" dirty="0">
                <a:ea typeface="+mn-lt"/>
                <a:cs typeface="+mn-lt"/>
              </a:rPr>
              <a:t> </a:t>
            </a:r>
            <a:r>
              <a:rPr lang="en-US" dirty="0" err="1">
                <a:ea typeface="+mn-lt"/>
                <a:cs typeface="+mn-lt"/>
              </a:rPr>
              <a:t>thread_local</a:t>
            </a:r>
            <a:r>
              <a:rPr lang="en-US" dirty="0">
                <a:ea typeface="+mn-lt"/>
                <a:cs typeface="+mn-lt"/>
              </a:rPr>
              <a:t> </a:t>
            </a:r>
            <a:r>
              <a:rPr lang="en-US" dirty="0" err="1">
                <a:ea typeface="+mn-lt"/>
                <a:cs typeface="+mn-lt"/>
              </a:rPr>
              <a:t>variabele</a:t>
            </a:r>
            <a:r>
              <a:rPr lang="en-US" dirty="0">
                <a:ea typeface="+mn-lt"/>
                <a:cs typeface="+mn-lt"/>
              </a:rPr>
              <a:t> die we </a:t>
            </a:r>
            <a:r>
              <a:rPr lang="en-US" dirty="0" err="1">
                <a:ea typeface="+mn-lt"/>
                <a:cs typeface="+mn-lt"/>
              </a:rPr>
              <a:t>initialiseren</a:t>
            </a:r>
            <a:r>
              <a:rPr lang="en-US" dirty="0">
                <a:ea typeface="+mn-lt"/>
                <a:cs typeface="+mn-lt"/>
              </a:rPr>
              <a:t> door </a:t>
            </a:r>
            <a:r>
              <a:rPr lang="en-US" dirty="0" err="1">
                <a:ea typeface="+mn-lt"/>
                <a:cs typeface="+mn-lt"/>
              </a:rPr>
              <a:t>een</a:t>
            </a:r>
            <a:r>
              <a:rPr lang="en-US" dirty="0">
                <a:ea typeface="+mn-lt"/>
                <a:cs typeface="+mn-lt"/>
              </a:rPr>
              <a:t> </a:t>
            </a:r>
            <a:r>
              <a:rPr lang="en-US" dirty="0" err="1">
                <a:ea typeface="+mn-lt"/>
                <a:cs typeface="+mn-lt"/>
              </a:rPr>
              <a:t>vraag</a:t>
            </a:r>
            <a:r>
              <a:rPr lang="en-US" dirty="0">
                <a:ea typeface="+mn-lt"/>
                <a:cs typeface="+mn-lt"/>
              </a:rPr>
              <a:t> </a:t>
            </a:r>
            <a:r>
              <a:rPr lang="en-US" dirty="0" err="1">
                <a:ea typeface="+mn-lt"/>
                <a:cs typeface="+mn-lt"/>
              </a:rPr>
              <a:t>te</a:t>
            </a:r>
            <a:r>
              <a:rPr lang="en-US" dirty="0">
                <a:ea typeface="+mn-lt"/>
                <a:cs typeface="+mn-lt"/>
              </a:rPr>
              <a:t> </a:t>
            </a:r>
            <a:r>
              <a:rPr lang="en-US" dirty="0" err="1">
                <a:ea typeface="+mn-lt"/>
                <a:cs typeface="+mn-lt"/>
              </a:rPr>
              <a:t>stellen</a:t>
            </a:r>
            <a:r>
              <a:rPr lang="en-US" dirty="0">
                <a:ea typeface="+mn-lt"/>
                <a:cs typeface="+mn-lt"/>
              </a:rPr>
              <a:t> </a:t>
            </a:r>
            <a:r>
              <a:rPr lang="en-US" dirty="0" err="1">
                <a:ea typeface="+mn-lt"/>
                <a:cs typeface="+mn-lt"/>
              </a:rPr>
              <a:t>aan</a:t>
            </a:r>
            <a:r>
              <a:rPr lang="en-US" dirty="0">
                <a:ea typeface="+mn-lt"/>
                <a:cs typeface="+mn-lt"/>
              </a:rPr>
              <a:t> de cross-process monitor, die </a:t>
            </a:r>
            <a:r>
              <a:rPr lang="en-US" dirty="0" err="1">
                <a:ea typeface="+mn-lt"/>
                <a:cs typeface="+mn-lt"/>
              </a:rPr>
              <a:t>ook</a:t>
            </a:r>
            <a:r>
              <a:rPr lang="en-US" dirty="0">
                <a:ea typeface="+mn-lt"/>
                <a:cs typeface="+mn-lt"/>
              </a:rPr>
              <a:t> het </a:t>
            </a:r>
            <a:r>
              <a:rPr lang="en-US" dirty="0" err="1">
                <a:ea typeface="+mn-lt"/>
                <a:cs typeface="+mn-lt"/>
              </a:rPr>
              <a:t>adres</a:t>
            </a:r>
            <a:r>
              <a:rPr lang="en-US" dirty="0">
                <a:ea typeface="+mn-lt"/>
                <a:cs typeface="+mn-lt"/>
              </a:rPr>
              <a:t> van de Replication Buffer </a:t>
            </a:r>
            <a:r>
              <a:rPr lang="en-US" dirty="0" err="1">
                <a:ea typeface="+mn-lt"/>
                <a:cs typeface="+mn-lt"/>
              </a:rPr>
              <a:t>weet</a:t>
            </a:r>
            <a:r>
              <a:rPr lang="en-US" dirty="0">
                <a:ea typeface="+mn-lt"/>
                <a:cs typeface="+mn-lt"/>
              </a:rPr>
              <a:t>.</a:t>
            </a:r>
          </a:p>
          <a:p>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53</a:t>
            </a:fld>
            <a:endParaRPr lang="en-GB"/>
          </a:p>
        </p:txBody>
      </p:sp>
    </p:spTree>
    <p:extLst>
      <p:ext uri="{BB962C8B-B14F-4D97-AF65-F5344CB8AC3E}">
        <p14:creationId xmlns:p14="http://schemas.microsoft.com/office/powerpoint/2010/main" val="2228109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a typeface="+mn-lt"/>
                <a:cs typeface="+mn-lt"/>
              </a:rPr>
              <a:t>Dit</a:t>
            </a:r>
            <a:r>
              <a:rPr lang="en-US" dirty="0">
                <a:ea typeface="+mn-lt"/>
                <a:cs typeface="+mn-lt"/>
              </a:rPr>
              <a:t> is </a:t>
            </a:r>
            <a:r>
              <a:rPr lang="en-US" dirty="0" err="1">
                <a:ea typeface="+mn-lt"/>
                <a:cs typeface="+mn-lt"/>
              </a:rPr>
              <a:t>een</a:t>
            </a:r>
            <a:r>
              <a:rPr lang="en-US" dirty="0">
                <a:ea typeface="+mn-lt"/>
                <a:cs typeface="+mn-lt"/>
              </a:rPr>
              <a:t> </a:t>
            </a:r>
            <a:r>
              <a:rPr lang="en-US" dirty="0" err="1">
                <a:ea typeface="+mn-lt"/>
                <a:cs typeface="+mn-lt"/>
              </a:rPr>
              <a:t>plaats</a:t>
            </a:r>
            <a:r>
              <a:rPr lang="en-US" dirty="0">
                <a:ea typeface="+mn-lt"/>
                <a:cs typeface="+mn-lt"/>
              </a:rPr>
              <a:t> </a:t>
            </a:r>
            <a:r>
              <a:rPr lang="en-US" dirty="0" err="1">
                <a:ea typeface="+mn-lt"/>
                <a:cs typeface="+mn-lt"/>
              </a:rPr>
              <a:t>waar</a:t>
            </a:r>
            <a:r>
              <a:rPr lang="en-US" dirty="0">
                <a:ea typeface="+mn-lt"/>
                <a:cs typeface="+mn-lt"/>
              </a:rPr>
              <a:t> </a:t>
            </a:r>
            <a:r>
              <a:rPr lang="en-US" dirty="0" err="1">
                <a:ea typeface="+mn-lt"/>
                <a:cs typeface="+mn-lt"/>
              </a:rPr>
              <a:t>nog</a:t>
            </a:r>
            <a:r>
              <a:rPr lang="en-US" dirty="0">
                <a:ea typeface="+mn-lt"/>
                <a:cs typeface="+mn-lt"/>
              </a:rPr>
              <a:t> </a:t>
            </a:r>
            <a:r>
              <a:rPr lang="en-US" dirty="0" err="1">
                <a:ea typeface="+mn-lt"/>
                <a:cs typeface="+mn-lt"/>
              </a:rPr>
              <a:t>verbetering</a:t>
            </a:r>
            <a:r>
              <a:rPr lang="en-US" dirty="0">
                <a:ea typeface="+mn-lt"/>
                <a:cs typeface="+mn-lt"/>
              </a:rPr>
              <a:t> </a:t>
            </a:r>
            <a:r>
              <a:rPr lang="en-US" dirty="0" err="1">
                <a:ea typeface="+mn-lt"/>
                <a:cs typeface="+mn-lt"/>
              </a:rPr>
              <a:t>mogelijk</a:t>
            </a:r>
            <a:r>
              <a:rPr lang="en-US" dirty="0">
                <a:ea typeface="+mn-lt"/>
                <a:cs typeface="+mn-lt"/>
              </a:rPr>
              <a:t> is in de </a:t>
            </a:r>
            <a:r>
              <a:rPr lang="en-US" dirty="0" err="1">
                <a:ea typeface="+mn-lt"/>
                <a:cs typeface="+mn-lt"/>
              </a:rPr>
              <a:t>nieuwe</a:t>
            </a:r>
            <a:r>
              <a:rPr lang="en-US" dirty="0">
                <a:ea typeface="+mn-lt"/>
                <a:cs typeface="+mn-lt"/>
              </a:rPr>
              <a:t> implementatie. Net </a:t>
            </a:r>
            <a:r>
              <a:rPr lang="en-US" dirty="0" err="1">
                <a:ea typeface="+mn-lt"/>
                <a:cs typeface="+mn-lt"/>
              </a:rPr>
              <a:t>zoals</a:t>
            </a:r>
            <a:r>
              <a:rPr lang="en-US" dirty="0">
                <a:ea typeface="+mn-lt"/>
                <a:cs typeface="+mn-lt"/>
              </a:rPr>
              <a:t> </a:t>
            </a:r>
            <a:r>
              <a:rPr lang="en-US" dirty="0" err="1">
                <a:ea typeface="+mn-lt"/>
                <a:cs typeface="+mn-lt"/>
              </a:rPr>
              <a:t>bij</a:t>
            </a:r>
            <a:r>
              <a:rPr lang="en-US" dirty="0">
                <a:ea typeface="+mn-lt"/>
                <a:cs typeface="+mn-lt"/>
              </a:rPr>
              <a:t> de </a:t>
            </a:r>
            <a:r>
              <a:rPr lang="en-US" dirty="0" err="1">
                <a:ea typeface="+mn-lt"/>
                <a:cs typeface="+mn-lt"/>
              </a:rPr>
              <a:t>tweede</a:t>
            </a:r>
            <a:r>
              <a:rPr lang="en-US" dirty="0">
                <a:ea typeface="+mn-lt"/>
                <a:cs typeface="+mn-lt"/>
              </a:rPr>
              <a:t> secret, </a:t>
            </a:r>
            <a:r>
              <a:rPr lang="en-US" dirty="0" err="1">
                <a:ea typeface="+mn-lt"/>
                <a:cs typeface="+mn-lt"/>
              </a:rPr>
              <a:t>kunnen</a:t>
            </a:r>
            <a:r>
              <a:rPr lang="en-US" dirty="0">
                <a:ea typeface="+mn-lt"/>
                <a:cs typeface="+mn-lt"/>
              </a:rPr>
              <a:t> we </a:t>
            </a:r>
            <a:r>
              <a:rPr lang="en-US" dirty="0" err="1">
                <a:ea typeface="+mn-lt"/>
                <a:cs typeface="+mn-lt"/>
              </a:rPr>
              <a:t>gebruik</a:t>
            </a:r>
            <a:r>
              <a:rPr lang="en-US" dirty="0">
                <a:ea typeface="+mn-lt"/>
                <a:cs typeface="+mn-lt"/>
              </a:rPr>
              <a:t> </a:t>
            </a:r>
            <a:r>
              <a:rPr lang="en-US" dirty="0" err="1">
                <a:ea typeface="+mn-lt"/>
                <a:cs typeface="+mn-lt"/>
              </a:rPr>
              <a:t>maken</a:t>
            </a:r>
            <a:r>
              <a:rPr lang="en-US" dirty="0">
                <a:ea typeface="+mn-lt"/>
                <a:cs typeface="+mn-lt"/>
              </a:rPr>
              <a:t> van de seccomp-BPF filter die de secret in </a:t>
            </a:r>
            <a:r>
              <a:rPr lang="en-US" dirty="0" err="1">
                <a:ea typeface="+mn-lt"/>
                <a:cs typeface="+mn-lt"/>
              </a:rPr>
              <a:t>meerdere</a:t>
            </a:r>
            <a:r>
              <a:rPr lang="en-US" dirty="0">
                <a:ea typeface="+mn-lt"/>
                <a:cs typeface="+mn-lt"/>
              </a:rPr>
              <a:t> </a:t>
            </a:r>
            <a:r>
              <a:rPr lang="en-US" dirty="0" err="1">
                <a:ea typeface="+mn-lt"/>
                <a:cs typeface="+mn-lt"/>
              </a:rPr>
              <a:t>stappen</a:t>
            </a:r>
            <a:r>
              <a:rPr lang="en-US" dirty="0">
                <a:ea typeface="+mn-lt"/>
                <a:cs typeface="+mn-lt"/>
              </a:rPr>
              <a:t> </a:t>
            </a:r>
            <a:r>
              <a:rPr lang="en-US" dirty="0" err="1">
                <a:ea typeface="+mn-lt"/>
                <a:cs typeface="+mn-lt"/>
              </a:rPr>
              <a:t>aan</a:t>
            </a:r>
            <a:r>
              <a:rPr lang="en-US" dirty="0">
                <a:ea typeface="+mn-lt"/>
                <a:cs typeface="+mn-lt"/>
              </a:rPr>
              <a:t> </a:t>
            </a:r>
            <a:r>
              <a:rPr lang="en-US" dirty="0" err="1">
                <a:ea typeface="+mn-lt"/>
                <a:cs typeface="+mn-lt"/>
              </a:rPr>
              <a:t>ons</a:t>
            </a:r>
            <a:r>
              <a:rPr lang="en-US" dirty="0">
                <a:ea typeface="+mn-lt"/>
                <a:cs typeface="+mn-lt"/>
              </a:rPr>
              <a:t> </a:t>
            </a:r>
            <a:r>
              <a:rPr lang="en-US" dirty="0" err="1">
                <a:ea typeface="+mn-lt"/>
                <a:cs typeface="+mn-lt"/>
              </a:rPr>
              <a:t>kan</a:t>
            </a:r>
            <a:r>
              <a:rPr lang="en-US" dirty="0">
                <a:ea typeface="+mn-lt"/>
                <a:cs typeface="+mn-lt"/>
              </a:rPr>
              <a:t> </a:t>
            </a:r>
            <a:r>
              <a:rPr lang="en-US" dirty="0" err="1">
                <a:ea typeface="+mn-lt"/>
                <a:cs typeface="+mn-lt"/>
              </a:rPr>
              <a:t>bezorgen</a:t>
            </a:r>
            <a:r>
              <a:rPr lang="en-US" dirty="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De overhead </a:t>
            </a:r>
            <a:r>
              <a:rPr lang="en-US" dirty="0" err="1">
                <a:ea typeface="+mn-lt"/>
                <a:cs typeface="+mn-lt"/>
              </a:rPr>
              <a:t>kan</a:t>
            </a:r>
            <a:r>
              <a:rPr lang="en-US" dirty="0">
                <a:ea typeface="+mn-lt"/>
                <a:cs typeface="+mn-lt"/>
              </a:rPr>
              <a:t> </a:t>
            </a:r>
            <a:r>
              <a:rPr lang="en-US" dirty="0" err="1">
                <a:ea typeface="+mn-lt"/>
                <a:cs typeface="+mn-lt"/>
              </a:rPr>
              <a:t>hierdoor</a:t>
            </a:r>
            <a:r>
              <a:rPr lang="en-US" dirty="0">
                <a:ea typeface="+mn-lt"/>
                <a:cs typeface="+mn-lt"/>
              </a:rPr>
              <a:t> </a:t>
            </a:r>
            <a:r>
              <a:rPr lang="en-US" dirty="0" err="1">
                <a:ea typeface="+mn-lt"/>
                <a:cs typeface="+mn-lt"/>
              </a:rPr>
              <a:t>wel</a:t>
            </a:r>
            <a:r>
              <a:rPr lang="en-US" dirty="0">
                <a:ea typeface="+mn-lt"/>
                <a:cs typeface="+mn-lt"/>
              </a:rPr>
              <a:t> heel </a:t>
            </a:r>
            <a:r>
              <a:rPr lang="en-US" dirty="0" err="1">
                <a:ea typeface="+mn-lt"/>
                <a:cs typeface="+mn-lt"/>
              </a:rPr>
              <a:t>groot</a:t>
            </a:r>
            <a:r>
              <a:rPr lang="en-US" dirty="0">
                <a:ea typeface="+mn-lt"/>
                <a:cs typeface="+mn-lt"/>
              </a:rPr>
              <a:t> </a:t>
            </a:r>
            <a:r>
              <a:rPr lang="en-US" dirty="0" err="1">
                <a:ea typeface="+mn-lt"/>
                <a:cs typeface="+mn-lt"/>
              </a:rPr>
              <a:t>worden</a:t>
            </a:r>
            <a:r>
              <a:rPr lang="en-US" dirty="0">
                <a:ea typeface="+mn-lt"/>
                <a:cs typeface="+mn-lt"/>
              </a:rPr>
              <a:t> </a:t>
            </a:r>
            <a:r>
              <a:rPr lang="en-US" dirty="0" err="1">
                <a:ea typeface="+mn-lt"/>
                <a:cs typeface="+mn-lt"/>
              </a:rPr>
              <a:t>omdat</a:t>
            </a:r>
            <a:r>
              <a:rPr lang="en-US" dirty="0">
                <a:ea typeface="+mn-lt"/>
                <a:cs typeface="+mn-lt"/>
              </a:rPr>
              <a:t> we </a:t>
            </a:r>
            <a:r>
              <a:rPr lang="en-US" dirty="0" err="1">
                <a:ea typeface="+mn-lt"/>
                <a:cs typeface="+mn-lt"/>
              </a:rPr>
              <a:t>zowel</a:t>
            </a:r>
            <a:r>
              <a:rPr lang="en-US" dirty="0">
                <a:ea typeface="+mn-lt"/>
                <a:cs typeface="+mn-lt"/>
              </a:rPr>
              <a:t> </a:t>
            </a:r>
            <a:r>
              <a:rPr lang="en-US" dirty="0" err="1">
                <a:ea typeface="+mn-lt"/>
                <a:cs typeface="+mn-lt"/>
              </a:rPr>
              <a:t>hier</a:t>
            </a:r>
            <a:r>
              <a:rPr lang="en-US" dirty="0">
                <a:ea typeface="+mn-lt"/>
                <a:cs typeface="+mn-lt"/>
              </a:rPr>
              <a:t> </a:t>
            </a:r>
            <a:r>
              <a:rPr lang="en-US" dirty="0" err="1">
                <a:ea typeface="+mn-lt"/>
                <a:cs typeface="+mn-lt"/>
              </a:rPr>
              <a:t>als</a:t>
            </a:r>
            <a:r>
              <a:rPr lang="en-US" dirty="0">
                <a:ea typeface="+mn-lt"/>
                <a:cs typeface="+mn-lt"/>
              </a:rPr>
              <a:t> </a:t>
            </a:r>
            <a:r>
              <a:rPr lang="en-US" dirty="0" err="1">
                <a:ea typeface="+mn-lt"/>
                <a:cs typeface="+mn-lt"/>
              </a:rPr>
              <a:t>voor</a:t>
            </a:r>
            <a:r>
              <a:rPr lang="en-US" dirty="0">
                <a:ea typeface="+mn-lt"/>
                <a:cs typeface="+mn-lt"/>
              </a:rPr>
              <a:t> het </a:t>
            </a:r>
            <a:r>
              <a:rPr lang="en-US" dirty="0" err="1">
                <a:ea typeface="+mn-lt"/>
                <a:cs typeface="+mn-lt"/>
              </a:rPr>
              <a:t>tweede</a:t>
            </a:r>
            <a:r>
              <a:rPr lang="en-US" dirty="0">
                <a:ea typeface="+mn-lt"/>
                <a:cs typeface="+mn-lt"/>
              </a:rPr>
              <a:t> secret </a:t>
            </a:r>
            <a:r>
              <a:rPr lang="en-US" dirty="0" err="1">
                <a:ea typeface="+mn-lt"/>
                <a:cs typeface="+mn-lt"/>
              </a:rPr>
              <a:t>meerdere</a:t>
            </a:r>
            <a:r>
              <a:rPr lang="en-US" dirty="0">
                <a:ea typeface="+mn-lt"/>
                <a:cs typeface="+mn-lt"/>
              </a:rPr>
              <a:t> </a:t>
            </a:r>
            <a:r>
              <a:rPr lang="en-US" dirty="0" err="1">
                <a:ea typeface="+mn-lt"/>
                <a:cs typeface="+mn-lt"/>
              </a:rPr>
              <a:t>keren</a:t>
            </a:r>
            <a:r>
              <a:rPr lang="en-US" dirty="0">
                <a:ea typeface="+mn-lt"/>
                <a:cs typeface="+mn-lt"/>
              </a:rPr>
              <a:t> in de seccomp-BPF filter </a:t>
            </a:r>
            <a:r>
              <a:rPr lang="en-US" dirty="0" err="1">
                <a:ea typeface="+mn-lt"/>
                <a:cs typeface="+mn-lt"/>
              </a:rPr>
              <a:t>moeten</a:t>
            </a:r>
            <a:r>
              <a:rPr lang="en-US" dirty="0">
                <a:ea typeface="+mn-lt"/>
                <a:cs typeface="+mn-lt"/>
              </a:rPr>
              <a:t> </a:t>
            </a:r>
            <a:r>
              <a:rPr lang="en-US" dirty="0" err="1">
                <a:ea typeface="+mn-lt"/>
                <a:cs typeface="+mn-lt"/>
              </a:rPr>
              <a:t>passeren</a:t>
            </a:r>
            <a:r>
              <a:rPr lang="en-US" dirty="0">
                <a:ea typeface="+mn-lt"/>
                <a:cs typeface="+mn-lt"/>
              </a:rPr>
              <a:t>.</a:t>
            </a:r>
          </a:p>
          <a:p>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54</a:t>
            </a:fld>
            <a:endParaRPr lang="en-GB"/>
          </a:p>
        </p:txBody>
      </p:sp>
    </p:spTree>
    <p:extLst>
      <p:ext uri="{BB962C8B-B14F-4D97-AF65-F5344CB8AC3E}">
        <p14:creationId xmlns:p14="http://schemas.microsoft.com/office/powerpoint/2010/main" val="1093334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Met het </a:t>
            </a:r>
            <a:r>
              <a:rPr lang="en-GB" dirty="0" err="1"/>
              <a:t>nieuwe</a:t>
            </a:r>
            <a:r>
              <a:rPr lang="en-GB" dirty="0"/>
              <a:t> design </a:t>
            </a:r>
            <a:r>
              <a:rPr lang="en-GB" dirty="0" err="1"/>
              <a:t>en</a:t>
            </a:r>
            <a:r>
              <a:rPr lang="en-GB" dirty="0"/>
              <a:t> </a:t>
            </a:r>
            <a:r>
              <a:rPr lang="en-GB" dirty="0" err="1"/>
              <a:t>zijn</a:t>
            </a:r>
            <a:r>
              <a:rPr lang="en-GB" dirty="0"/>
              <a:t> </a:t>
            </a:r>
            <a:r>
              <a:rPr lang="en-GB" dirty="0" err="1"/>
              <a:t>implementatie</a:t>
            </a:r>
            <a:r>
              <a:rPr lang="en-GB" dirty="0"/>
              <a:t> </a:t>
            </a:r>
            <a:r>
              <a:rPr lang="en-GB" dirty="0" err="1"/>
              <a:t>zijn</a:t>
            </a:r>
            <a:r>
              <a:rPr lang="en-GB" dirty="0"/>
              <a:t> er </a:t>
            </a:r>
            <a:r>
              <a:rPr lang="en-GB" dirty="0" err="1"/>
              <a:t>ook</a:t>
            </a:r>
            <a:r>
              <a:rPr lang="en-GB" dirty="0"/>
              <a:t> </a:t>
            </a:r>
            <a:r>
              <a:rPr lang="en-GB" dirty="0" err="1"/>
              <a:t>enkele</a:t>
            </a:r>
            <a:r>
              <a:rPr lang="en-GB" dirty="0"/>
              <a:t> </a:t>
            </a:r>
            <a:r>
              <a:rPr lang="en-GB" dirty="0" err="1"/>
              <a:t>tekortkomingen</a:t>
            </a:r>
            <a:r>
              <a:rPr lang="en-GB" dirty="0"/>
              <a:t> </a:t>
            </a:r>
            <a:r>
              <a:rPr lang="en-GB" dirty="0" err="1"/>
              <a:t>geintroduceerd</a:t>
            </a:r>
            <a:r>
              <a:rPr lang="en-GB" dirty="0"/>
              <a:t>. </a:t>
            </a:r>
            <a:r>
              <a:rPr lang="en-GB" dirty="0" err="1"/>
              <a:t>Deze</a:t>
            </a:r>
            <a:r>
              <a:rPr lang="en-GB" dirty="0"/>
              <a:t> </a:t>
            </a:r>
            <a:r>
              <a:rPr lang="en-GB" dirty="0" err="1"/>
              <a:t>zal</a:t>
            </a:r>
            <a:r>
              <a:rPr lang="en-GB" dirty="0"/>
              <a:t> </a:t>
            </a:r>
            <a:r>
              <a:rPr lang="en-GB" dirty="0" err="1"/>
              <a:t>ik</a:t>
            </a:r>
            <a:r>
              <a:rPr lang="en-GB" dirty="0"/>
              <a:t> nu </a:t>
            </a:r>
            <a:r>
              <a:rPr lang="en-GB" dirty="0" err="1"/>
              <a:t>nog</a:t>
            </a:r>
            <a:r>
              <a:rPr lang="en-GB" dirty="0"/>
              <a:t> </a:t>
            </a:r>
            <a:r>
              <a:rPr lang="en-GB" dirty="0" err="1"/>
              <a:t>toelichten</a:t>
            </a:r>
            <a:r>
              <a:rPr lang="en-GB" dirty="0"/>
              <a:t>.</a:t>
            </a:r>
          </a:p>
        </p:txBody>
      </p:sp>
      <p:sp>
        <p:nvSpPr>
          <p:cNvPr id="4" name="Slide Number Placeholder 3"/>
          <p:cNvSpPr>
            <a:spLocks noGrp="1"/>
          </p:cNvSpPr>
          <p:nvPr>
            <p:ph type="sldNum" sz="quarter" idx="10"/>
          </p:nvPr>
        </p:nvSpPr>
        <p:spPr/>
        <p:txBody>
          <a:bodyPr/>
          <a:lstStyle/>
          <a:p>
            <a:fld id="{539A0A48-EDB1-4AFE-B1B7-10CE2A416496}" type="slidenum">
              <a:rPr lang="en-GB" smtClean="0"/>
              <a:t>55</a:t>
            </a:fld>
            <a:endParaRPr lang="en-GB"/>
          </a:p>
        </p:txBody>
      </p:sp>
    </p:spTree>
    <p:extLst>
      <p:ext uri="{BB962C8B-B14F-4D97-AF65-F5344CB8AC3E}">
        <p14:creationId xmlns:p14="http://schemas.microsoft.com/office/powerpoint/2010/main" val="17060555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Door de </a:t>
            </a:r>
            <a:r>
              <a:rPr lang="en-US" dirty="0" err="1"/>
              <a:t>nieuwe</a:t>
            </a:r>
            <a:r>
              <a:rPr lang="en-US" dirty="0"/>
              <a:t> </a:t>
            </a:r>
            <a:r>
              <a:rPr lang="en-US" dirty="0" err="1"/>
              <a:t>implementatie</a:t>
            </a:r>
            <a:r>
              <a:rPr lang="en-US" dirty="0"/>
              <a:t>, </a:t>
            </a:r>
            <a:r>
              <a:rPr lang="en-US" dirty="0" err="1"/>
              <a:t>zijn</a:t>
            </a:r>
            <a:r>
              <a:rPr lang="en-US" dirty="0"/>
              <a:t> er </a:t>
            </a:r>
            <a:r>
              <a:rPr lang="en-US" dirty="0" err="1"/>
              <a:t>enkele</a:t>
            </a:r>
            <a:r>
              <a:rPr lang="en-US" dirty="0"/>
              <a:t> </a:t>
            </a:r>
            <a:r>
              <a:rPr lang="en-US" dirty="0" err="1"/>
              <a:t>systeemaanroepen</a:t>
            </a:r>
            <a:r>
              <a:rPr lang="en-US" dirty="0"/>
              <a:t> die </a:t>
            </a:r>
            <a:r>
              <a:rPr lang="en-US" dirty="0" err="1"/>
              <a:t>niet</a:t>
            </a:r>
            <a:r>
              <a:rPr lang="en-US" dirty="0"/>
              <a:t> </a:t>
            </a:r>
            <a:r>
              <a:rPr lang="en-US" dirty="0" err="1"/>
              <a:t>meer</a:t>
            </a:r>
            <a:r>
              <a:rPr lang="en-US" dirty="0"/>
              <a:t> </a:t>
            </a:r>
            <a:r>
              <a:rPr lang="en-US" dirty="0" err="1"/>
              <a:t>werken</a:t>
            </a:r>
            <a:r>
              <a:rPr lang="en-US" dirty="0"/>
              <a:t> in IP-MON. </a:t>
            </a:r>
            <a:r>
              <a:rPr lang="en-US" dirty="0" err="1"/>
              <a:t>Dat</a:t>
            </a:r>
            <a:r>
              <a:rPr lang="en-US" dirty="0"/>
              <a:t> is </a:t>
            </a:r>
            <a:r>
              <a:rPr lang="en-US" dirty="0" err="1"/>
              <a:t>een</a:t>
            </a:r>
            <a:r>
              <a:rPr lang="en-US" dirty="0"/>
              <a:t> </a:t>
            </a:r>
            <a:r>
              <a:rPr lang="en-US" dirty="0" err="1"/>
              <a:t>probleem</a:t>
            </a:r>
            <a:r>
              <a:rPr lang="en-US" dirty="0"/>
              <a:t> </a:t>
            </a:r>
            <a:r>
              <a:rPr lang="en-US" dirty="0" err="1"/>
              <a:t>dat</a:t>
            </a:r>
            <a:r>
              <a:rPr lang="en-US" dirty="0"/>
              <a:t> </a:t>
            </a:r>
            <a:r>
              <a:rPr lang="en-US" dirty="0" err="1"/>
              <a:t>kan</a:t>
            </a:r>
            <a:r>
              <a:rPr lang="en-US" dirty="0"/>
              <a:t> </a:t>
            </a:r>
            <a:r>
              <a:rPr lang="en-US" dirty="0" err="1"/>
              <a:t>opgelost</a:t>
            </a:r>
            <a:r>
              <a:rPr lang="en-US" dirty="0"/>
              <a:t> </a:t>
            </a:r>
            <a:r>
              <a:rPr lang="en-US" dirty="0" err="1"/>
              <a:t>worden</a:t>
            </a:r>
            <a:r>
              <a:rPr lang="en-US" dirty="0"/>
              <a:t>, maar </a:t>
            </a:r>
            <a:r>
              <a:rPr lang="en-US" dirty="0" err="1"/>
              <a:t>zal</a:t>
            </a:r>
            <a:r>
              <a:rPr lang="en-US" dirty="0"/>
              <a:t> </a:t>
            </a:r>
            <a:r>
              <a:rPr lang="en-US" dirty="0" err="1"/>
              <a:t>specifiek</a:t>
            </a:r>
            <a:r>
              <a:rPr lang="en-US" dirty="0"/>
              <a:t> per </a:t>
            </a:r>
            <a:r>
              <a:rPr lang="en-US" dirty="0" err="1"/>
              <a:t>systeemaanroep</a:t>
            </a:r>
            <a:r>
              <a:rPr lang="en-US" dirty="0"/>
              <a:t> </a:t>
            </a:r>
            <a:r>
              <a:rPr lang="en-US" dirty="0" err="1"/>
              <a:t>onderzocht</a:t>
            </a:r>
            <a:r>
              <a:rPr lang="en-US" dirty="0"/>
              <a:t> </a:t>
            </a:r>
            <a:r>
              <a:rPr lang="en-US" dirty="0" err="1"/>
              <a:t>moeten</a:t>
            </a:r>
            <a:r>
              <a:rPr lang="en-US" dirty="0"/>
              <a:t> </a:t>
            </a:r>
            <a:r>
              <a:rPr lang="en-US" dirty="0" err="1"/>
              <a:t>worden</a:t>
            </a:r>
            <a:r>
              <a:rPr lang="en-US" dirty="0"/>
              <a:t> hoe </a:t>
            </a:r>
            <a:r>
              <a:rPr lang="en-US" dirty="0" err="1"/>
              <a:t>hij</a:t>
            </a:r>
            <a:r>
              <a:rPr lang="en-US" dirty="0"/>
              <a:t> </a:t>
            </a:r>
            <a:r>
              <a:rPr lang="en-US" dirty="0" err="1"/>
              <a:t>terug</a:t>
            </a:r>
            <a:r>
              <a:rPr lang="en-US" dirty="0"/>
              <a:t> </a:t>
            </a:r>
            <a:r>
              <a:rPr lang="en-US" dirty="0" err="1"/>
              <a:t>ondersteund</a:t>
            </a:r>
            <a:r>
              <a:rPr lang="en-US" dirty="0"/>
              <a:t> </a:t>
            </a:r>
            <a:r>
              <a:rPr lang="en-US" dirty="0" err="1"/>
              <a:t>kan</a:t>
            </a:r>
            <a:r>
              <a:rPr lang="en-US" dirty="0"/>
              <a:t> </a:t>
            </a:r>
            <a:r>
              <a:rPr lang="en-US" dirty="0" err="1"/>
              <a:t>worden</a:t>
            </a:r>
            <a:r>
              <a:rPr lang="en-US" dirty="0"/>
              <a:t>.</a:t>
            </a:r>
          </a:p>
          <a:p>
            <a:endParaRPr lang="en-US" dirty="0"/>
          </a:p>
          <a:p>
            <a:r>
              <a:rPr lang="en-US" dirty="0"/>
              <a:t>Door </a:t>
            </a:r>
            <a:r>
              <a:rPr lang="en-US" dirty="0" err="1"/>
              <a:t>grote</a:t>
            </a:r>
            <a:r>
              <a:rPr lang="en-US" dirty="0"/>
              <a:t> </a:t>
            </a:r>
            <a:r>
              <a:rPr lang="en-US" dirty="0" err="1"/>
              <a:t>geheimen</a:t>
            </a:r>
            <a:r>
              <a:rPr lang="en-US" dirty="0"/>
              <a:t> </a:t>
            </a:r>
            <a:r>
              <a:rPr lang="en-US" dirty="0" err="1"/>
              <a:t>te</a:t>
            </a:r>
            <a:r>
              <a:rPr lang="en-US" dirty="0"/>
              <a:t> </a:t>
            </a:r>
            <a:r>
              <a:rPr lang="en-US" dirty="0" err="1"/>
              <a:t>gebruiken</a:t>
            </a:r>
            <a:r>
              <a:rPr lang="en-US" dirty="0"/>
              <a:t> van 48 bit </a:t>
            </a:r>
            <a:r>
              <a:rPr lang="en-US" dirty="0" err="1"/>
              <a:t>groot</a:t>
            </a:r>
            <a:r>
              <a:rPr lang="en-US" dirty="0"/>
              <a:t>, </a:t>
            </a:r>
            <a:r>
              <a:rPr lang="en-US" dirty="0" err="1"/>
              <a:t>moeten</a:t>
            </a:r>
            <a:r>
              <a:rPr lang="en-US" dirty="0"/>
              <a:t> we </a:t>
            </a:r>
            <a:r>
              <a:rPr lang="en-US" dirty="0" err="1"/>
              <a:t>meerdere</a:t>
            </a:r>
            <a:r>
              <a:rPr lang="en-US" dirty="0"/>
              <a:t> </a:t>
            </a:r>
            <a:r>
              <a:rPr lang="en-US" dirty="0" err="1"/>
              <a:t>keren</a:t>
            </a:r>
            <a:r>
              <a:rPr lang="en-US" dirty="0"/>
              <a:t> </a:t>
            </a:r>
            <a:r>
              <a:rPr lang="en-US" dirty="0" err="1"/>
              <a:t>langs</a:t>
            </a:r>
            <a:r>
              <a:rPr lang="en-US" dirty="0"/>
              <a:t> de seccomp-BPF filter </a:t>
            </a:r>
            <a:r>
              <a:rPr lang="en-US" dirty="0" err="1"/>
              <a:t>passeren</a:t>
            </a:r>
            <a:r>
              <a:rPr lang="en-US" dirty="0"/>
              <a:t>. </a:t>
            </a:r>
            <a:r>
              <a:rPr lang="en-US" dirty="0" err="1"/>
              <a:t>Dat</a:t>
            </a:r>
            <a:r>
              <a:rPr lang="en-US" dirty="0"/>
              <a:t> </a:t>
            </a:r>
            <a:r>
              <a:rPr lang="en-US" dirty="0" err="1"/>
              <a:t>introduceert</a:t>
            </a:r>
            <a:r>
              <a:rPr lang="en-US" dirty="0"/>
              <a:t> </a:t>
            </a:r>
            <a:r>
              <a:rPr lang="en-US" dirty="0" err="1"/>
              <a:t>een</a:t>
            </a:r>
            <a:r>
              <a:rPr lang="en-US" dirty="0"/>
              <a:t> overhead. Als we </a:t>
            </a:r>
            <a:r>
              <a:rPr lang="en-US" dirty="0" err="1"/>
              <a:t>weten</a:t>
            </a:r>
            <a:r>
              <a:rPr lang="en-US" dirty="0"/>
              <a:t> </a:t>
            </a:r>
            <a:r>
              <a:rPr lang="en-US" dirty="0" err="1"/>
              <a:t>dat</a:t>
            </a:r>
            <a:r>
              <a:rPr lang="en-US" dirty="0"/>
              <a:t> die overhead </a:t>
            </a:r>
            <a:r>
              <a:rPr lang="en-US" dirty="0" err="1"/>
              <a:t>snel</a:t>
            </a:r>
            <a:r>
              <a:rPr lang="en-US" dirty="0"/>
              <a:t> </a:t>
            </a:r>
            <a:r>
              <a:rPr lang="en-US" dirty="0" err="1"/>
              <a:t>stijgt</a:t>
            </a:r>
            <a:r>
              <a:rPr lang="en-US" dirty="0"/>
              <a:t> </a:t>
            </a:r>
            <a:r>
              <a:rPr lang="en-US" dirty="0" err="1"/>
              <a:t>omdat</a:t>
            </a:r>
            <a:r>
              <a:rPr lang="en-US" dirty="0"/>
              <a:t> we </a:t>
            </a:r>
            <a:r>
              <a:rPr lang="en-US" dirty="0" err="1"/>
              <a:t>slechts</a:t>
            </a:r>
            <a:r>
              <a:rPr lang="en-US" dirty="0"/>
              <a:t> 12 bit per </a:t>
            </a:r>
            <a:r>
              <a:rPr lang="en-US" dirty="0" err="1"/>
              <a:t>keer</a:t>
            </a:r>
            <a:r>
              <a:rPr lang="en-US" dirty="0"/>
              <a:t> </a:t>
            </a:r>
            <a:r>
              <a:rPr lang="en-US" dirty="0" err="1"/>
              <a:t>kunnen</a:t>
            </a:r>
            <a:r>
              <a:rPr lang="en-US" dirty="0"/>
              <a:t> </a:t>
            </a:r>
            <a:r>
              <a:rPr lang="en-US" dirty="0" err="1"/>
              <a:t>doorsturen</a:t>
            </a:r>
            <a:r>
              <a:rPr lang="en-US" dirty="0"/>
              <a:t> </a:t>
            </a:r>
            <a:r>
              <a:rPr lang="en-US" dirty="0" err="1"/>
              <a:t>bij</a:t>
            </a:r>
            <a:r>
              <a:rPr lang="en-US" dirty="0"/>
              <a:t> </a:t>
            </a:r>
            <a:r>
              <a:rPr lang="en-US" dirty="0" err="1"/>
              <a:t>een</a:t>
            </a:r>
            <a:r>
              <a:rPr lang="en-US" dirty="0"/>
              <a:t> passage </a:t>
            </a:r>
            <a:r>
              <a:rPr lang="en-US" dirty="0" err="1"/>
              <a:t>langs</a:t>
            </a:r>
            <a:r>
              <a:rPr lang="en-US" dirty="0"/>
              <a:t> de seccomp-BPF filter is </a:t>
            </a:r>
            <a:r>
              <a:rPr lang="en-US" dirty="0" err="1"/>
              <a:t>dat</a:t>
            </a:r>
            <a:r>
              <a:rPr lang="en-US" dirty="0"/>
              <a:t> </a:t>
            </a:r>
            <a:r>
              <a:rPr lang="en-US" dirty="0" err="1"/>
              <a:t>wel</a:t>
            </a:r>
            <a:r>
              <a:rPr lang="en-US" dirty="0"/>
              <a:t> </a:t>
            </a:r>
            <a:r>
              <a:rPr lang="en-US" dirty="0" err="1"/>
              <a:t>een</a:t>
            </a:r>
            <a:r>
              <a:rPr lang="en-US" dirty="0"/>
              <a:t> </a:t>
            </a:r>
            <a:r>
              <a:rPr lang="en-US" dirty="0" err="1"/>
              <a:t>grote</a:t>
            </a:r>
            <a:r>
              <a:rPr lang="en-US" dirty="0"/>
              <a:t> </a:t>
            </a:r>
            <a:r>
              <a:rPr lang="en-US" dirty="0" err="1"/>
              <a:t>tekortkoming</a:t>
            </a:r>
            <a:r>
              <a:rPr lang="en-US" dirty="0"/>
              <a:t>. Maar </a:t>
            </a:r>
            <a:r>
              <a:rPr lang="en-US" dirty="0" err="1"/>
              <a:t>dat</a:t>
            </a:r>
            <a:r>
              <a:rPr lang="en-US" dirty="0"/>
              <a:t> is </a:t>
            </a:r>
            <a:r>
              <a:rPr lang="en-US" dirty="0" err="1"/>
              <a:t>iets</a:t>
            </a:r>
            <a:r>
              <a:rPr lang="en-US" dirty="0"/>
              <a:t> wat eigen is </a:t>
            </a:r>
            <a:r>
              <a:rPr lang="en-US" dirty="0" err="1"/>
              <a:t>aan</a:t>
            </a:r>
            <a:r>
              <a:rPr lang="en-US" dirty="0"/>
              <a:t> de </a:t>
            </a:r>
            <a:r>
              <a:rPr lang="en-US" dirty="0" err="1"/>
              <a:t>technologie</a:t>
            </a:r>
            <a:r>
              <a:rPr lang="en-US" dirty="0"/>
              <a:t> die we </a:t>
            </a:r>
            <a:r>
              <a:rPr lang="en-US" dirty="0" err="1"/>
              <a:t>gebruiken</a:t>
            </a:r>
            <a:r>
              <a:rPr lang="en-US" dirty="0"/>
              <a:t> om de </a:t>
            </a:r>
            <a:r>
              <a:rPr lang="en-US" dirty="0" err="1"/>
              <a:t>kernelpatch</a:t>
            </a:r>
            <a:r>
              <a:rPr lang="en-US" dirty="0"/>
              <a:t> </a:t>
            </a:r>
            <a:r>
              <a:rPr lang="en-US" dirty="0" err="1"/>
              <a:t>te</a:t>
            </a:r>
            <a:r>
              <a:rPr lang="en-US" dirty="0"/>
              <a:t> </a:t>
            </a:r>
            <a:r>
              <a:rPr lang="en-US" dirty="0" err="1"/>
              <a:t>vervangen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56</a:t>
            </a:fld>
            <a:endParaRPr lang="en-GB"/>
          </a:p>
        </p:txBody>
      </p:sp>
    </p:spTree>
    <p:extLst>
      <p:ext uri="{BB962C8B-B14F-4D97-AF65-F5344CB8AC3E}">
        <p14:creationId xmlns:p14="http://schemas.microsoft.com/office/powerpoint/2010/main" val="17397193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Om </a:t>
            </a:r>
            <a:r>
              <a:rPr lang="en-GB" dirty="0" err="1"/>
              <a:t>te</a:t>
            </a:r>
            <a:r>
              <a:rPr lang="en-GB" dirty="0"/>
              <a:t> </a:t>
            </a:r>
            <a:r>
              <a:rPr lang="en-GB" dirty="0" err="1"/>
              <a:t>controleren</a:t>
            </a:r>
            <a:r>
              <a:rPr lang="en-GB" dirty="0"/>
              <a:t> of het </a:t>
            </a:r>
            <a:r>
              <a:rPr lang="en-GB" dirty="0" err="1"/>
              <a:t>nieuw</a:t>
            </a:r>
            <a:r>
              <a:rPr lang="en-GB" dirty="0"/>
              <a:t> design, </a:t>
            </a:r>
            <a:r>
              <a:rPr lang="en-GB" dirty="0" err="1"/>
              <a:t>en</a:t>
            </a:r>
            <a:r>
              <a:rPr lang="en-GB" dirty="0"/>
              <a:t> </a:t>
            </a:r>
            <a:r>
              <a:rPr lang="en-GB" dirty="0" err="1"/>
              <a:t>daarmee</a:t>
            </a:r>
            <a:r>
              <a:rPr lang="en-GB" dirty="0"/>
              <a:t> </a:t>
            </a:r>
            <a:r>
              <a:rPr lang="en-GB" dirty="0" err="1"/>
              <a:t>ook</a:t>
            </a:r>
            <a:r>
              <a:rPr lang="en-GB" dirty="0"/>
              <a:t> de </a:t>
            </a:r>
            <a:r>
              <a:rPr lang="en-GB" dirty="0" err="1"/>
              <a:t>nieuwe</a:t>
            </a:r>
            <a:r>
              <a:rPr lang="en-GB" dirty="0"/>
              <a:t> </a:t>
            </a:r>
            <a:r>
              <a:rPr lang="en-GB" dirty="0" err="1"/>
              <a:t>implementatie</a:t>
            </a:r>
            <a:r>
              <a:rPr lang="en-GB" dirty="0"/>
              <a:t>, </a:t>
            </a:r>
            <a:r>
              <a:rPr lang="en-GB" dirty="0" err="1"/>
              <a:t>voldoet</a:t>
            </a:r>
            <a:r>
              <a:rPr lang="en-GB" dirty="0"/>
              <a:t> </a:t>
            </a:r>
            <a:r>
              <a:rPr lang="en-GB" dirty="0" err="1"/>
              <a:t>aan</a:t>
            </a:r>
            <a:r>
              <a:rPr lang="en-GB" dirty="0"/>
              <a:t> de </a:t>
            </a:r>
            <a:r>
              <a:rPr lang="en-GB" dirty="0" err="1"/>
              <a:t>vooropgestelde</a:t>
            </a:r>
            <a:r>
              <a:rPr lang="en-GB" dirty="0"/>
              <a:t> </a:t>
            </a:r>
            <a:r>
              <a:rPr lang="en-GB" dirty="0" err="1"/>
              <a:t>eisen</a:t>
            </a:r>
            <a:r>
              <a:rPr lang="en-GB" dirty="0"/>
              <a:t>, </a:t>
            </a:r>
            <a:r>
              <a:rPr lang="en-GB" dirty="0" err="1"/>
              <a:t>heb</a:t>
            </a:r>
            <a:r>
              <a:rPr lang="en-GB" dirty="0"/>
              <a:t> </a:t>
            </a:r>
            <a:r>
              <a:rPr lang="en-GB" dirty="0" err="1"/>
              <a:t>ik</a:t>
            </a:r>
            <a:r>
              <a:rPr lang="en-GB" dirty="0"/>
              <a:t> </a:t>
            </a:r>
            <a:r>
              <a:rPr lang="en-GB" dirty="0" err="1"/>
              <a:t>enkele</a:t>
            </a:r>
            <a:r>
              <a:rPr lang="en-GB" dirty="0"/>
              <a:t> </a:t>
            </a:r>
            <a:r>
              <a:rPr lang="en-GB" dirty="0" err="1"/>
              <a:t>testen</a:t>
            </a:r>
            <a:r>
              <a:rPr lang="en-GB" dirty="0"/>
              <a:t> </a:t>
            </a:r>
            <a:r>
              <a:rPr lang="en-GB" dirty="0" err="1"/>
              <a:t>gedaan</a:t>
            </a:r>
            <a:r>
              <a:rPr lang="en-GB" dirty="0"/>
              <a:t> die </a:t>
            </a:r>
            <a:r>
              <a:rPr lang="en-GB" dirty="0" err="1"/>
              <a:t>ik</a:t>
            </a:r>
            <a:r>
              <a:rPr lang="en-GB" dirty="0"/>
              <a:t> nu </a:t>
            </a:r>
            <a:r>
              <a:rPr lang="en-GB" dirty="0" err="1"/>
              <a:t>nog</a:t>
            </a:r>
            <a:r>
              <a:rPr lang="en-GB" dirty="0"/>
              <a:t> </a:t>
            </a:r>
            <a:r>
              <a:rPr lang="en-GB" dirty="0" err="1"/>
              <a:t>zal</a:t>
            </a:r>
            <a:r>
              <a:rPr lang="en-GB" dirty="0"/>
              <a:t> </a:t>
            </a:r>
            <a:r>
              <a:rPr lang="en-GB" dirty="0" err="1"/>
              <a:t>toelichten</a:t>
            </a:r>
            <a:r>
              <a:rPr lang="en-GB" dirty="0"/>
              <a:t>.</a:t>
            </a:r>
            <a:endParaRPr lang="en-US" dirty="0"/>
          </a:p>
        </p:txBody>
      </p:sp>
      <p:sp>
        <p:nvSpPr>
          <p:cNvPr id="4" name="Slide Number Placeholder 3"/>
          <p:cNvSpPr>
            <a:spLocks noGrp="1"/>
          </p:cNvSpPr>
          <p:nvPr>
            <p:ph type="sldNum" sz="quarter" idx="10"/>
          </p:nvPr>
        </p:nvSpPr>
        <p:spPr/>
        <p:txBody>
          <a:bodyPr/>
          <a:lstStyle/>
          <a:p>
            <a:fld id="{539A0A48-EDB1-4AFE-B1B7-10CE2A416496}" type="slidenum">
              <a:rPr lang="en-GB" smtClean="0"/>
              <a:t>57</a:t>
            </a:fld>
            <a:endParaRPr lang="en-GB"/>
          </a:p>
        </p:txBody>
      </p:sp>
    </p:spTree>
    <p:extLst>
      <p:ext uri="{BB962C8B-B14F-4D97-AF65-F5344CB8AC3E}">
        <p14:creationId xmlns:p14="http://schemas.microsoft.com/office/powerpoint/2010/main" val="42740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microbenchmark </a:t>
            </a:r>
            <a:r>
              <a:rPr lang="en-US" dirty="0" err="1"/>
              <a:t>bestaat</a:t>
            </a:r>
            <a:r>
              <a:rPr lang="en-US" dirty="0"/>
              <a:t> </a:t>
            </a:r>
            <a:r>
              <a:rPr lang="en-US" dirty="0" err="1"/>
              <a:t>uit</a:t>
            </a:r>
            <a:r>
              <a:rPr lang="en-US" dirty="0"/>
              <a:t> </a:t>
            </a:r>
            <a:r>
              <a:rPr lang="en-US" dirty="0" err="1"/>
              <a:t>een</a:t>
            </a:r>
            <a:r>
              <a:rPr lang="en-US" dirty="0"/>
              <a:t> </a:t>
            </a:r>
            <a:r>
              <a:rPr lang="en-US" dirty="0" err="1"/>
              <a:t>programma</a:t>
            </a:r>
            <a:r>
              <a:rPr lang="en-US" dirty="0"/>
              <a:t> </a:t>
            </a:r>
            <a:r>
              <a:rPr lang="en-US" dirty="0" err="1"/>
              <a:t>dat</a:t>
            </a:r>
            <a:r>
              <a:rPr lang="en-US" dirty="0"/>
              <a:t> </a:t>
            </a:r>
            <a:r>
              <a:rPr lang="en-US" dirty="0" err="1"/>
              <a:t>vijf</a:t>
            </a:r>
            <a:r>
              <a:rPr lang="en-US" dirty="0"/>
              <a:t> </a:t>
            </a:r>
            <a:r>
              <a:rPr lang="en-US" dirty="0" err="1"/>
              <a:t>miljoen</a:t>
            </a:r>
            <a:r>
              <a:rPr lang="en-US" dirty="0"/>
              <a:t> </a:t>
            </a:r>
            <a:r>
              <a:rPr lang="en-US" dirty="0" err="1"/>
              <a:t>getpid</a:t>
            </a:r>
            <a:r>
              <a:rPr lang="en-US" dirty="0"/>
              <a:t>()-</a:t>
            </a:r>
            <a:r>
              <a:rPr lang="en-US" dirty="0" err="1"/>
              <a:t>oproepen</a:t>
            </a:r>
            <a:r>
              <a:rPr lang="en-US" dirty="0"/>
              <a:t> </a:t>
            </a:r>
            <a:r>
              <a:rPr lang="en-US" dirty="0" err="1"/>
              <a:t>zal</a:t>
            </a:r>
            <a:r>
              <a:rPr lang="en-US" dirty="0"/>
              <a:t> </a:t>
            </a:r>
            <a:r>
              <a:rPr lang="en-US" dirty="0" err="1"/>
              <a:t>doen</a:t>
            </a:r>
            <a:r>
              <a:rPr lang="en-US" dirty="0"/>
              <a:t>. </a:t>
            </a:r>
            <a:r>
              <a:rPr lang="en-US" dirty="0" err="1"/>
              <a:t>Dat</a:t>
            </a:r>
            <a:r>
              <a:rPr lang="en-US" dirty="0"/>
              <a:t> </a:t>
            </a:r>
            <a:r>
              <a:rPr lang="en-US" dirty="0" err="1"/>
              <a:t>zorgt</a:t>
            </a:r>
            <a:r>
              <a:rPr lang="en-US" dirty="0"/>
              <a:t> </a:t>
            </a:r>
            <a:r>
              <a:rPr lang="en-US" dirty="0" err="1"/>
              <a:t>ervoor</a:t>
            </a:r>
            <a:r>
              <a:rPr lang="en-US" dirty="0"/>
              <a:t> </a:t>
            </a:r>
            <a:r>
              <a:rPr lang="en-US" dirty="0" err="1"/>
              <a:t>dat</a:t>
            </a:r>
            <a:r>
              <a:rPr lang="en-US" dirty="0"/>
              <a:t> </a:t>
            </a:r>
            <a:r>
              <a:rPr lang="en-US" dirty="0" err="1"/>
              <a:t>achterliggend</a:t>
            </a:r>
            <a:r>
              <a:rPr lang="en-US" dirty="0"/>
              <a:t> </a:t>
            </a:r>
            <a:r>
              <a:rPr lang="en-US" dirty="0" err="1"/>
              <a:t>een</a:t>
            </a:r>
            <a:r>
              <a:rPr lang="en-US" dirty="0"/>
              <a:t> </a:t>
            </a:r>
            <a:r>
              <a:rPr lang="en-US" dirty="0" err="1"/>
              <a:t>syscall-instructie</a:t>
            </a:r>
            <a:r>
              <a:rPr lang="en-US" dirty="0"/>
              <a:t> </a:t>
            </a:r>
            <a:r>
              <a:rPr lang="en-US" dirty="0" err="1"/>
              <a:t>moet</a:t>
            </a:r>
            <a:r>
              <a:rPr lang="en-US" dirty="0"/>
              <a:t> </a:t>
            </a:r>
            <a:r>
              <a:rPr lang="en-US" dirty="0" err="1"/>
              <a:t>uitgevoerd</a:t>
            </a:r>
            <a:r>
              <a:rPr lang="en-US" dirty="0"/>
              <a:t> </a:t>
            </a:r>
            <a:r>
              <a:rPr lang="en-US" dirty="0" err="1"/>
              <a:t>worden</a:t>
            </a:r>
            <a:r>
              <a:rPr lang="en-US" dirty="0"/>
              <a:t>.</a:t>
            </a:r>
          </a:p>
          <a:p>
            <a:endParaRPr lang="en-US" dirty="0"/>
          </a:p>
          <a:p>
            <a:r>
              <a:rPr lang="en-US" dirty="0"/>
              <a:t>Het </a:t>
            </a:r>
            <a:r>
              <a:rPr lang="en-US" dirty="0" err="1"/>
              <a:t>resultaat</a:t>
            </a:r>
            <a:r>
              <a:rPr lang="en-US" dirty="0"/>
              <a:t> van de microbenchmark is de </a:t>
            </a:r>
            <a:r>
              <a:rPr lang="en-US" dirty="0" err="1"/>
              <a:t>gemiddelde</a:t>
            </a:r>
            <a:r>
              <a:rPr lang="en-US" dirty="0"/>
              <a:t> </a:t>
            </a:r>
            <a:r>
              <a:rPr lang="en-US" dirty="0" err="1"/>
              <a:t>uitvoeringstijd</a:t>
            </a:r>
            <a:r>
              <a:rPr lang="en-US" dirty="0"/>
              <a:t> van 1 </a:t>
            </a:r>
            <a:r>
              <a:rPr lang="en-US" dirty="0" err="1"/>
              <a:t>getpid</a:t>
            </a:r>
            <a:r>
              <a:rPr lang="en-US" dirty="0"/>
              <a:t>() over </a:t>
            </a:r>
            <a:r>
              <a:rPr lang="en-US" dirty="0" err="1"/>
              <a:t>verschillende</a:t>
            </a:r>
            <a:r>
              <a:rPr lang="en-US" dirty="0"/>
              <a:t> runs </a:t>
            </a:r>
            <a:r>
              <a:rPr lang="en-US" dirty="0" err="1"/>
              <a:t>gemeten</a:t>
            </a:r>
            <a:r>
              <a:rPr lang="en-US" dirty="0"/>
              <a:t>. </a:t>
            </a:r>
            <a:r>
              <a:rPr lang="en-US" dirty="0" err="1"/>
              <a:t>En</a:t>
            </a:r>
            <a:r>
              <a:rPr lang="en-US" dirty="0"/>
              <a:t> </a:t>
            </a:r>
            <a:r>
              <a:rPr lang="en-US" dirty="0" err="1"/>
              <a:t>dit</a:t>
            </a:r>
            <a:r>
              <a:rPr lang="en-US" dirty="0"/>
              <a:t> </a:t>
            </a:r>
            <a:r>
              <a:rPr lang="en-US" dirty="0" err="1"/>
              <a:t>voor</a:t>
            </a:r>
            <a:r>
              <a:rPr lang="en-US" dirty="0"/>
              <a:t> de </a:t>
            </a:r>
            <a:r>
              <a:rPr lang="en-US" dirty="0" err="1"/>
              <a:t>verschillende</a:t>
            </a:r>
            <a:r>
              <a:rPr lang="en-US" dirty="0"/>
              <a:t> </a:t>
            </a:r>
            <a:r>
              <a:rPr lang="en-US" dirty="0" err="1"/>
              <a:t>versies</a:t>
            </a:r>
            <a:r>
              <a:rPr lang="en-US" dirty="0"/>
              <a:t> met </a:t>
            </a:r>
            <a:r>
              <a:rPr lang="en-US" dirty="0" err="1"/>
              <a:t>dus</a:t>
            </a:r>
            <a:r>
              <a:rPr lang="en-US" dirty="0"/>
              <a:t> de </a:t>
            </a:r>
            <a:r>
              <a:rPr lang="en-US" dirty="0" err="1"/>
              <a:t>verschillende</a:t>
            </a:r>
            <a:r>
              <a:rPr lang="en-US" dirty="0"/>
              <a:t> </a:t>
            </a:r>
            <a:r>
              <a:rPr lang="en-US" dirty="0" err="1"/>
              <a:t>instellingen</a:t>
            </a:r>
            <a:r>
              <a:rPr lang="en-US" dirty="0"/>
              <a:t> </a:t>
            </a:r>
            <a:r>
              <a:rPr lang="en-US" dirty="0" err="1"/>
              <a:t>zoals</a:t>
            </a:r>
            <a:r>
              <a:rPr lang="en-US" dirty="0"/>
              <a:t> </a:t>
            </a:r>
            <a:r>
              <a:rPr lang="en-US" dirty="0" err="1"/>
              <a:t>ik</a:t>
            </a:r>
            <a:r>
              <a:rPr lang="en-US" dirty="0"/>
              <a:t> </a:t>
            </a:r>
            <a:r>
              <a:rPr lang="en-US" dirty="0" err="1"/>
              <a:t>daarnet</a:t>
            </a:r>
            <a:r>
              <a:rPr lang="en-US" dirty="0"/>
              <a:t> al </a:t>
            </a:r>
            <a:r>
              <a:rPr lang="en-US" dirty="0" err="1"/>
              <a:t>heb</a:t>
            </a:r>
            <a:r>
              <a:rPr lang="en-US" dirty="0"/>
              <a:t> </a:t>
            </a:r>
            <a:r>
              <a:rPr lang="en-US" dirty="0" err="1"/>
              <a:t>gezegd</a:t>
            </a:r>
            <a:r>
              <a:rPr lang="en-US" dirty="0"/>
              <a:t>.</a:t>
            </a:r>
          </a:p>
          <a:p>
            <a:endParaRPr lang="en-US" dirty="0"/>
          </a:p>
          <a:p>
            <a:r>
              <a:rPr lang="en-US" dirty="0"/>
              <a:t>Met </a:t>
            </a:r>
            <a:r>
              <a:rPr lang="en-US" dirty="0" err="1"/>
              <a:t>deze</a:t>
            </a:r>
            <a:r>
              <a:rPr lang="en-US" dirty="0"/>
              <a:t> microbenchmark </a:t>
            </a:r>
            <a:r>
              <a:rPr lang="en-US" dirty="0" err="1"/>
              <a:t>heb</a:t>
            </a:r>
            <a:r>
              <a:rPr lang="en-US" dirty="0"/>
              <a:t> </a:t>
            </a:r>
            <a:r>
              <a:rPr lang="en-US" dirty="0" err="1"/>
              <a:t>ik</a:t>
            </a:r>
            <a:r>
              <a:rPr lang="en-US" dirty="0"/>
              <a:t> </a:t>
            </a:r>
            <a:r>
              <a:rPr lang="en-US" dirty="0" err="1"/>
              <a:t>geprobeerd</a:t>
            </a:r>
            <a:r>
              <a:rPr lang="en-US" dirty="0"/>
              <a:t> om de overhead van de seccomp-BPF filter </a:t>
            </a:r>
            <a:r>
              <a:rPr lang="en-US" dirty="0" err="1"/>
              <a:t>te</a:t>
            </a:r>
            <a:r>
              <a:rPr lang="en-US" dirty="0"/>
              <a:t> </a:t>
            </a:r>
            <a:r>
              <a:rPr lang="en-US" dirty="0" err="1"/>
              <a:t>meten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58</a:t>
            </a:fld>
            <a:endParaRPr lang="en-GB"/>
          </a:p>
        </p:txBody>
      </p:sp>
    </p:spTree>
    <p:extLst>
      <p:ext uri="{BB962C8B-B14F-4D97-AF65-F5344CB8AC3E}">
        <p14:creationId xmlns:p14="http://schemas.microsoft.com/office/powerpoint/2010/main" val="4170443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Ik</a:t>
            </a:r>
            <a:r>
              <a:rPr lang="en-US" dirty="0"/>
              <a:t> </a:t>
            </a:r>
            <a:r>
              <a:rPr lang="en-US" dirty="0" err="1"/>
              <a:t>heb</a:t>
            </a:r>
            <a:r>
              <a:rPr lang="en-US" dirty="0"/>
              <a:t> </a:t>
            </a:r>
            <a:r>
              <a:rPr lang="en-US" dirty="0" err="1"/>
              <a:t>een</a:t>
            </a:r>
            <a:r>
              <a:rPr lang="en-US" dirty="0"/>
              <a:t> </a:t>
            </a:r>
            <a:r>
              <a:rPr lang="en-US" dirty="0" err="1"/>
              <a:t>microbenchmarktest</a:t>
            </a:r>
            <a:r>
              <a:rPr lang="en-US" dirty="0"/>
              <a:t> </a:t>
            </a:r>
            <a:r>
              <a:rPr lang="en-US" dirty="0" err="1"/>
              <a:t>uitgevoerd</a:t>
            </a:r>
            <a:r>
              <a:rPr lang="en-US" dirty="0"/>
              <a:t> op </a:t>
            </a:r>
            <a:r>
              <a:rPr lang="en-US" dirty="0" err="1"/>
              <a:t>verschillende</a:t>
            </a:r>
            <a:r>
              <a:rPr lang="en-US" dirty="0"/>
              <a:t> </a:t>
            </a:r>
            <a:r>
              <a:rPr lang="en-US" dirty="0" err="1"/>
              <a:t>versies</a:t>
            </a:r>
            <a:r>
              <a:rPr lang="en-US" dirty="0"/>
              <a:t> van de </a:t>
            </a:r>
            <a:r>
              <a:rPr lang="en-US" dirty="0" err="1"/>
              <a:t>ReMon</a:t>
            </a:r>
            <a:r>
              <a:rPr lang="en-US" dirty="0"/>
              <a:t> </a:t>
            </a:r>
            <a:r>
              <a:rPr lang="en-US" dirty="0" err="1"/>
              <a:t>applicatie</a:t>
            </a:r>
            <a:r>
              <a:rPr lang="en-US" dirty="0"/>
              <a:t>, met </a:t>
            </a:r>
            <a:r>
              <a:rPr lang="en-US" dirty="0" err="1"/>
              <a:t>verschillende</a:t>
            </a:r>
            <a:r>
              <a:rPr lang="en-US" dirty="0"/>
              <a:t> </a:t>
            </a:r>
            <a:r>
              <a:rPr lang="en-US" dirty="0" err="1"/>
              <a:t>instellingen</a:t>
            </a:r>
            <a:r>
              <a:rPr lang="en-US" dirty="0"/>
              <a:t>.</a:t>
            </a:r>
          </a:p>
          <a:p>
            <a:endParaRPr lang="en-US" dirty="0"/>
          </a:p>
          <a:p>
            <a:r>
              <a:rPr lang="en-US" dirty="0"/>
              <a:t>De </a:t>
            </a:r>
            <a:r>
              <a:rPr lang="en-US" dirty="0" err="1"/>
              <a:t>eerste</a:t>
            </a:r>
            <a:r>
              <a:rPr lang="en-US" dirty="0"/>
              <a:t> </a:t>
            </a:r>
            <a:r>
              <a:rPr lang="en-US" dirty="0" err="1"/>
              <a:t>uitvoering</a:t>
            </a:r>
            <a:r>
              <a:rPr lang="en-US" dirty="0"/>
              <a:t> is </a:t>
            </a:r>
            <a:r>
              <a:rPr lang="en-US" dirty="0" err="1"/>
              <a:t>ReMon</a:t>
            </a:r>
            <a:r>
              <a:rPr lang="en-US" dirty="0"/>
              <a:t> </a:t>
            </a:r>
            <a:r>
              <a:rPr lang="en-US" dirty="0" err="1"/>
              <a:t>zonder</a:t>
            </a:r>
            <a:r>
              <a:rPr lang="en-US" dirty="0"/>
              <a:t> IP-MON. </a:t>
            </a:r>
            <a:r>
              <a:rPr lang="en-US" dirty="0" err="1"/>
              <a:t>Dat</a:t>
            </a:r>
            <a:r>
              <a:rPr lang="en-US" dirty="0"/>
              <a:t> is de </a:t>
            </a:r>
            <a:r>
              <a:rPr lang="en-US" dirty="0" err="1"/>
              <a:t>uitvoering</a:t>
            </a:r>
            <a:r>
              <a:rPr lang="en-US" dirty="0"/>
              <a:t> </a:t>
            </a:r>
            <a:r>
              <a:rPr lang="en-US" dirty="0" err="1"/>
              <a:t>wanneer</a:t>
            </a:r>
            <a:r>
              <a:rPr lang="en-US" dirty="0"/>
              <a:t> de MVEE </a:t>
            </a:r>
            <a:r>
              <a:rPr lang="en-US" dirty="0" err="1"/>
              <a:t>zonder</a:t>
            </a:r>
            <a:r>
              <a:rPr lang="en-US" dirty="0"/>
              <a:t> IP-MON </a:t>
            </a:r>
            <a:r>
              <a:rPr lang="en-US" dirty="0" err="1"/>
              <a:t>werkt</a:t>
            </a:r>
            <a:r>
              <a:rPr lang="en-US" dirty="0"/>
              <a:t>.</a:t>
            </a:r>
          </a:p>
          <a:p>
            <a:endParaRPr lang="en-US" dirty="0"/>
          </a:p>
          <a:p>
            <a:r>
              <a:rPr lang="en-US" dirty="0" err="1"/>
              <a:t>Daarna</a:t>
            </a:r>
            <a:r>
              <a:rPr lang="en-US" dirty="0"/>
              <a:t> </a:t>
            </a:r>
            <a:r>
              <a:rPr lang="en-US" dirty="0" err="1"/>
              <a:t>heb</a:t>
            </a:r>
            <a:r>
              <a:rPr lang="en-US" dirty="0"/>
              <a:t> </a:t>
            </a:r>
            <a:r>
              <a:rPr lang="en-US" dirty="0" err="1"/>
              <a:t>ik</a:t>
            </a:r>
            <a:r>
              <a:rPr lang="en-US" dirty="0"/>
              <a:t> </a:t>
            </a:r>
            <a:r>
              <a:rPr lang="en-US" dirty="0" err="1"/>
              <a:t>uitvoeringen</a:t>
            </a:r>
            <a:r>
              <a:rPr lang="en-US" dirty="0"/>
              <a:t> </a:t>
            </a:r>
            <a:r>
              <a:rPr lang="en-US" dirty="0" err="1"/>
              <a:t>gedaan</a:t>
            </a:r>
            <a:r>
              <a:rPr lang="en-US" dirty="0"/>
              <a:t> met de </a:t>
            </a:r>
            <a:r>
              <a:rPr lang="en-US" dirty="0" err="1"/>
              <a:t>originele</a:t>
            </a:r>
            <a:r>
              <a:rPr lang="en-US" dirty="0"/>
              <a:t> </a:t>
            </a:r>
            <a:r>
              <a:rPr lang="en-US" dirty="0" err="1"/>
              <a:t>en</a:t>
            </a:r>
            <a:r>
              <a:rPr lang="en-US" dirty="0"/>
              <a:t> </a:t>
            </a:r>
            <a:r>
              <a:rPr lang="en-US" dirty="0" err="1"/>
              <a:t>nieuwe</a:t>
            </a:r>
            <a:r>
              <a:rPr lang="en-US" dirty="0"/>
              <a:t> implementatie van IP-MON met 2 </a:t>
            </a:r>
            <a:r>
              <a:rPr lang="en-US" dirty="0" err="1"/>
              <a:t>verschillende</a:t>
            </a:r>
            <a:r>
              <a:rPr lang="en-US" dirty="0"/>
              <a:t> </a:t>
            </a:r>
            <a:r>
              <a:rPr lang="en-US" dirty="0" err="1"/>
              <a:t>geheimgroottes</a:t>
            </a:r>
            <a:r>
              <a:rPr lang="en-US" dirty="0"/>
              <a:t> met 2 </a:t>
            </a:r>
            <a:r>
              <a:rPr lang="en-US" dirty="0" err="1"/>
              <a:t>verschillende</a:t>
            </a:r>
            <a:r>
              <a:rPr lang="en-US" dirty="0"/>
              <a:t> policies. </a:t>
            </a:r>
            <a:r>
              <a:rPr lang="en-US" dirty="0" err="1"/>
              <a:t>Een</a:t>
            </a:r>
            <a:r>
              <a:rPr lang="en-US" dirty="0"/>
              <a:t> </a:t>
            </a:r>
            <a:r>
              <a:rPr lang="en-US" dirty="0" err="1"/>
              <a:t>eerste</a:t>
            </a:r>
            <a:r>
              <a:rPr lang="en-US" dirty="0"/>
              <a:t> policy </a:t>
            </a:r>
            <a:r>
              <a:rPr lang="en-US" dirty="0" err="1"/>
              <a:t>zal</a:t>
            </a:r>
            <a:r>
              <a:rPr lang="en-US" dirty="0"/>
              <a:t> </a:t>
            </a:r>
            <a:r>
              <a:rPr lang="en-US" dirty="0" err="1"/>
              <a:t>beslissen</a:t>
            </a:r>
            <a:r>
              <a:rPr lang="en-US" dirty="0"/>
              <a:t> om </a:t>
            </a:r>
            <a:r>
              <a:rPr lang="en-US" dirty="0" err="1"/>
              <a:t>een</a:t>
            </a:r>
            <a:r>
              <a:rPr lang="en-US" dirty="0"/>
              <a:t> </a:t>
            </a:r>
            <a:r>
              <a:rPr lang="en-US" dirty="0" err="1"/>
              <a:t>geteste</a:t>
            </a:r>
            <a:r>
              <a:rPr lang="en-US" dirty="0"/>
              <a:t> </a:t>
            </a:r>
            <a:r>
              <a:rPr lang="en-US" dirty="0" err="1"/>
              <a:t>systeemaanroep</a:t>
            </a:r>
            <a:r>
              <a:rPr lang="en-US" dirty="0"/>
              <a:t> </a:t>
            </a:r>
            <a:r>
              <a:rPr lang="en-US" dirty="0" err="1"/>
              <a:t>altijd</a:t>
            </a:r>
            <a:r>
              <a:rPr lang="en-US" dirty="0"/>
              <a:t> </a:t>
            </a:r>
            <a:r>
              <a:rPr lang="en-US" dirty="0" err="1"/>
              <a:t>naar</a:t>
            </a:r>
            <a:r>
              <a:rPr lang="en-US" dirty="0"/>
              <a:t> de cross-process monitor </a:t>
            </a:r>
            <a:r>
              <a:rPr lang="en-US" dirty="0" err="1"/>
              <a:t>te</a:t>
            </a:r>
            <a:r>
              <a:rPr lang="en-US" dirty="0"/>
              <a:t> </a:t>
            </a:r>
            <a:r>
              <a:rPr lang="en-US" dirty="0" err="1"/>
              <a:t>sturen</a:t>
            </a:r>
            <a:r>
              <a:rPr lang="en-US" dirty="0"/>
              <a:t>. De </a:t>
            </a:r>
            <a:r>
              <a:rPr lang="en-US" dirty="0" err="1"/>
              <a:t>tweede</a:t>
            </a:r>
            <a:r>
              <a:rPr lang="en-US" dirty="0"/>
              <a:t> policy </a:t>
            </a:r>
            <a:r>
              <a:rPr lang="en-US" dirty="0" err="1"/>
              <a:t>zorgt</a:t>
            </a:r>
            <a:r>
              <a:rPr lang="en-US" dirty="0"/>
              <a:t> </a:t>
            </a:r>
            <a:r>
              <a:rPr lang="en-US" dirty="0" err="1"/>
              <a:t>ervoor</a:t>
            </a:r>
            <a:r>
              <a:rPr lang="en-US" dirty="0"/>
              <a:t> </a:t>
            </a:r>
            <a:r>
              <a:rPr lang="en-US" dirty="0" err="1"/>
              <a:t>dat</a:t>
            </a:r>
            <a:r>
              <a:rPr lang="en-US" dirty="0"/>
              <a:t> de </a:t>
            </a:r>
            <a:r>
              <a:rPr lang="en-US" dirty="0" err="1"/>
              <a:t>systeemaanroep</a:t>
            </a:r>
            <a:r>
              <a:rPr lang="en-US" dirty="0"/>
              <a:t> door IP-MON </a:t>
            </a:r>
            <a:r>
              <a:rPr lang="en-US" dirty="0" err="1"/>
              <a:t>gemonitord</a:t>
            </a:r>
            <a:r>
              <a:rPr lang="en-US" dirty="0"/>
              <a:t> </a:t>
            </a:r>
            <a:r>
              <a:rPr lang="en-US" dirty="0" err="1"/>
              <a:t>zal</a:t>
            </a:r>
            <a:r>
              <a:rPr lang="en-US" dirty="0"/>
              <a:t> </a:t>
            </a:r>
            <a:r>
              <a:rPr lang="en-US" dirty="0" err="1"/>
              <a:t>worden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59</a:t>
            </a:fld>
            <a:endParaRPr lang="en-GB"/>
          </a:p>
        </p:txBody>
      </p:sp>
    </p:spTree>
    <p:extLst>
      <p:ext uri="{BB962C8B-B14F-4D97-AF65-F5344CB8AC3E}">
        <p14:creationId xmlns:p14="http://schemas.microsoft.com/office/powerpoint/2010/main" val="83152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noProof="0" dirty="0">
                <a:cs typeface="Calibri"/>
              </a:rPr>
              <a:t>De monitor zal de </a:t>
            </a:r>
            <a:r>
              <a:rPr lang="nl-BE" dirty="0">
                <a:cs typeface="Calibri"/>
              </a:rPr>
              <a:t>systeemaanroepen</a:t>
            </a:r>
            <a:r>
              <a:rPr lang="nl-BE" noProof="0" dirty="0">
                <a:cs typeface="Calibri"/>
              </a:rPr>
              <a:t> van de variant onderscheppen en kan daardoor gedrag van een variant in de gaten houden. Dat wordt gedaan door de argumenten of het terugkeerresultaat van de systeemaanroep na te gaan.</a:t>
            </a:r>
          </a:p>
        </p:txBody>
      </p:sp>
      <p:sp>
        <p:nvSpPr>
          <p:cNvPr id="4" name="Slide Number Placehold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8102609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 we de </a:t>
            </a:r>
            <a:r>
              <a:rPr lang="en-US" dirty="0" err="1"/>
              <a:t>uitvoeringen</a:t>
            </a:r>
            <a:r>
              <a:rPr lang="en-US" dirty="0"/>
              <a:t> in de cross-process monitor </a:t>
            </a:r>
            <a:r>
              <a:rPr lang="en-US" dirty="0" err="1"/>
              <a:t>vergelijken</a:t>
            </a:r>
            <a:r>
              <a:rPr lang="en-US" dirty="0"/>
              <a:t>, </a:t>
            </a:r>
            <a:r>
              <a:rPr lang="en-US" dirty="0" err="1"/>
              <a:t>zien</a:t>
            </a:r>
            <a:r>
              <a:rPr lang="en-US" dirty="0"/>
              <a:t> we </a:t>
            </a:r>
            <a:r>
              <a:rPr lang="en-US" dirty="0" err="1"/>
              <a:t>dat</a:t>
            </a:r>
            <a:r>
              <a:rPr lang="en-US" dirty="0"/>
              <a:t> de </a:t>
            </a:r>
            <a:r>
              <a:rPr lang="en-US" dirty="0" err="1"/>
              <a:t>nieuwe</a:t>
            </a:r>
            <a:r>
              <a:rPr lang="en-US" dirty="0"/>
              <a:t> implementatie </a:t>
            </a:r>
            <a:r>
              <a:rPr lang="en-US" dirty="0" err="1"/>
              <a:t>een</a:t>
            </a:r>
            <a:r>
              <a:rPr lang="en-US" dirty="0"/>
              <a:t> </a:t>
            </a:r>
            <a:r>
              <a:rPr lang="en-US" dirty="0" err="1"/>
              <a:t>beetje</a:t>
            </a:r>
            <a:r>
              <a:rPr lang="en-US" dirty="0"/>
              <a:t> </a:t>
            </a:r>
            <a:r>
              <a:rPr lang="en-US" dirty="0" err="1"/>
              <a:t>trager</a:t>
            </a:r>
            <a:r>
              <a:rPr lang="en-US" dirty="0"/>
              <a:t> is </a:t>
            </a:r>
            <a:r>
              <a:rPr lang="en-US" dirty="0" err="1"/>
              <a:t>aangezien</a:t>
            </a:r>
            <a:r>
              <a:rPr lang="en-US" dirty="0"/>
              <a:t> we </a:t>
            </a:r>
            <a:r>
              <a:rPr lang="en-US" dirty="0" err="1"/>
              <a:t>telkens</a:t>
            </a:r>
            <a:r>
              <a:rPr lang="en-US" dirty="0"/>
              <a:t> via de Seccomp-BPF filter </a:t>
            </a:r>
            <a:r>
              <a:rPr lang="en-US" dirty="0" err="1"/>
              <a:t>moeten</a:t>
            </a:r>
            <a:r>
              <a:rPr lang="en-US" dirty="0"/>
              <a:t> </a:t>
            </a:r>
            <a:r>
              <a:rPr lang="en-US" dirty="0" err="1"/>
              <a:t>passeren</a:t>
            </a:r>
            <a:r>
              <a:rPr lang="en-US" dirty="0"/>
              <a:t> </a:t>
            </a:r>
            <a:r>
              <a:rPr lang="en-US" dirty="0" err="1"/>
              <a:t>voor</a:t>
            </a:r>
            <a:r>
              <a:rPr lang="en-US" dirty="0"/>
              <a:t> we de </a:t>
            </a:r>
            <a:r>
              <a:rPr lang="en-US" dirty="0" err="1"/>
              <a:t>systeemaanroep</a:t>
            </a:r>
            <a:r>
              <a:rPr lang="en-US" dirty="0"/>
              <a:t> door CP-MON laten </a:t>
            </a:r>
            <a:r>
              <a:rPr lang="en-US" dirty="0" err="1"/>
              <a:t>monitoren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60</a:t>
            </a:fld>
            <a:endParaRPr lang="en-GB"/>
          </a:p>
        </p:txBody>
      </p:sp>
    </p:spTree>
    <p:extLst>
      <p:ext uri="{BB962C8B-B14F-4D97-AF65-F5344CB8AC3E}">
        <p14:creationId xmlns:p14="http://schemas.microsoft.com/office/powerpoint/2010/main" val="1946829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uitvoeringen</a:t>
            </a:r>
            <a:r>
              <a:rPr lang="en-US" dirty="0"/>
              <a:t> in IP-MON </a:t>
            </a:r>
            <a:r>
              <a:rPr lang="en-US" dirty="0" err="1"/>
              <a:t>zijn</a:t>
            </a:r>
            <a:r>
              <a:rPr lang="en-US" dirty="0"/>
              <a:t> </a:t>
            </a:r>
            <a:r>
              <a:rPr lang="en-US" dirty="0" err="1"/>
              <a:t>veel</a:t>
            </a:r>
            <a:r>
              <a:rPr lang="en-US" dirty="0"/>
              <a:t> </a:t>
            </a:r>
            <a:r>
              <a:rPr lang="en-US" dirty="0" err="1"/>
              <a:t>sneller</a:t>
            </a:r>
            <a:r>
              <a:rPr lang="en-US" dirty="0"/>
              <a:t>. </a:t>
            </a:r>
            <a:r>
              <a:rPr lang="en-US" dirty="0" err="1"/>
              <a:t>En</a:t>
            </a:r>
            <a:r>
              <a:rPr lang="en-US" dirty="0"/>
              <a:t> we </a:t>
            </a:r>
            <a:r>
              <a:rPr lang="en-US" dirty="0" err="1"/>
              <a:t>zien</a:t>
            </a:r>
            <a:r>
              <a:rPr lang="en-US" dirty="0"/>
              <a:t> </a:t>
            </a:r>
            <a:r>
              <a:rPr lang="en-US" dirty="0" err="1"/>
              <a:t>zelfs</a:t>
            </a:r>
            <a:r>
              <a:rPr lang="en-US" dirty="0"/>
              <a:t> </a:t>
            </a:r>
            <a:r>
              <a:rPr lang="en-US" dirty="0" err="1"/>
              <a:t>een</a:t>
            </a:r>
            <a:r>
              <a:rPr lang="en-US" dirty="0"/>
              <a:t> heel </a:t>
            </a:r>
            <a:r>
              <a:rPr lang="en-US" dirty="0" err="1"/>
              <a:t>opmerkelijk</a:t>
            </a:r>
            <a:r>
              <a:rPr lang="en-US" dirty="0"/>
              <a:t> </a:t>
            </a:r>
            <a:r>
              <a:rPr lang="en-US" dirty="0" err="1"/>
              <a:t>resultaat</a:t>
            </a:r>
            <a:r>
              <a:rPr lang="en-US" dirty="0"/>
              <a:t>. De </a:t>
            </a:r>
            <a:r>
              <a:rPr lang="en-US" dirty="0" err="1"/>
              <a:t>nieuwe</a:t>
            </a:r>
            <a:r>
              <a:rPr lang="en-US" dirty="0"/>
              <a:t> </a:t>
            </a:r>
            <a:r>
              <a:rPr lang="en-US" dirty="0" err="1"/>
              <a:t>implementatie</a:t>
            </a:r>
            <a:r>
              <a:rPr lang="en-US" dirty="0"/>
              <a:t> met </a:t>
            </a:r>
            <a:r>
              <a:rPr lang="en-US" dirty="0" err="1"/>
              <a:t>beperkt</a:t>
            </a:r>
            <a:r>
              <a:rPr lang="en-US" dirty="0"/>
              <a:t> </a:t>
            </a:r>
            <a:r>
              <a:rPr lang="en-US" dirty="0" err="1"/>
              <a:t>geheim</a:t>
            </a:r>
            <a:r>
              <a:rPr lang="en-US" dirty="0"/>
              <a:t> is </a:t>
            </a:r>
            <a:r>
              <a:rPr lang="en-US" dirty="0" err="1"/>
              <a:t>sneller</a:t>
            </a:r>
            <a:r>
              <a:rPr lang="en-US" dirty="0"/>
              <a:t> dan de </a:t>
            </a:r>
            <a:r>
              <a:rPr lang="en-US" dirty="0" err="1"/>
              <a:t>oude</a:t>
            </a:r>
            <a:r>
              <a:rPr lang="en-US" dirty="0"/>
              <a:t> implementatie met de </a:t>
            </a:r>
            <a:r>
              <a:rPr lang="en-US" dirty="0" err="1"/>
              <a:t>kernelpatch</a:t>
            </a:r>
            <a:r>
              <a:rPr lang="en-US" dirty="0"/>
              <a:t>.</a:t>
            </a:r>
          </a:p>
          <a:p>
            <a:r>
              <a:rPr lang="en-US" dirty="0" err="1"/>
              <a:t>Ook</a:t>
            </a:r>
            <a:r>
              <a:rPr lang="en-US" dirty="0"/>
              <a:t> de </a:t>
            </a:r>
            <a:r>
              <a:rPr lang="en-US" dirty="0" err="1"/>
              <a:t>implementatie</a:t>
            </a:r>
            <a:r>
              <a:rPr lang="en-US" dirty="0"/>
              <a:t> met </a:t>
            </a:r>
            <a:r>
              <a:rPr lang="en-US" dirty="0" err="1"/>
              <a:t>een</a:t>
            </a:r>
            <a:r>
              <a:rPr lang="en-US" dirty="0"/>
              <a:t> </a:t>
            </a:r>
            <a:r>
              <a:rPr lang="en-US" dirty="0" err="1"/>
              <a:t>groter</a:t>
            </a:r>
            <a:r>
              <a:rPr lang="en-US" dirty="0"/>
              <a:t> </a:t>
            </a:r>
            <a:r>
              <a:rPr lang="en-US" dirty="0" err="1"/>
              <a:t>geheim</a:t>
            </a:r>
            <a:r>
              <a:rPr lang="en-US" dirty="0"/>
              <a:t> is </a:t>
            </a:r>
            <a:r>
              <a:rPr lang="en-US" dirty="0" err="1"/>
              <a:t>nog</a:t>
            </a:r>
            <a:r>
              <a:rPr lang="en-US" dirty="0"/>
              <a:t> steeds </a:t>
            </a:r>
            <a:r>
              <a:rPr lang="en-US" dirty="0" err="1"/>
              <a:t>snel</a:t>
            </a:r>
            <a:r>
              <a:rPr lang="en-US" dirty="0"/>
              <a:t>. De </a:t>
            </a:r>
            <a:r>
              <a:rPr lang="en-US" dirty="0" err="1"/>
              <a:t>uitvoeringssnelheid</a:t>
            </a:r>
            <a:r>
              <a:rPr lang="en-US" dirty="0"/>
              <a:t> </a:t>
            </a:r>
            <a:r>
              <a:rPr lang="en-US" dirty="0" err="1"/>
              <a:t>ligt</a:t>
            </a:r>
            <a:r>
              <a:rPr lang="en-US" dirty="0"/>
              <a:t> in </a:t>
            </a:r>
            <a:r>
              <a:rPr lang="en-US" dirty="0" err="1"/>
              <a:t>dezelfde</a:t>
            </a:r>
            <a:r>
              <a:rPr lang="en-US" dirty="0"/>
              <a:t> </a:t>
            </a:r>
            <a:r>
              <a:rPr lang="en-US" dirty="0" err="1"/>
              <a:t>grootteorde</a:t>
            </a:r>
            <a:r>
              <a:rPr lang="en-US" dirty="0"/>
              <a:t> </a:t>
            </a:r>
            <a:r>
              <a:rPr lang="en-US" dirty="0" err="1"/>
              <a:t>als</a:t>
            </a:r>
            <a:r>
              <a:rPr lang="en-US" dirty="0"/>
              <a:t> die van de </a:t>
            </a:r>
            <a:r>
              <a:rPr lang="en-US" dirty="0" err="1"/>
              <a:t>originele</a:t>
            </a:r>
            <a:r>
              <a:rPr lang="en-US" dirty="0"/>
              <a:t> </a:t>
            </a:r>
            <a:r>
              <a:rPr lang="en-US" dirty="0" err="1"/>
              <a:t>implementatie</a:t>
            </a:r>
            <a:r>
              <a:rPr lang="en-US" dirty="0"/>
              <a:t>, maar is net </a:t>
            </a:r>
            <a:r>
              <a:rPr lang="en-US" dirty="0" err="1"/>
              <a:t>iets</a:t>
            </a:r>
            <a:r>
              <a:rPr lang="en-US" dirty="0"/>
              <a:t> </a:t>
            </a:r>
            <a:r>
              <a:rPr lang="en-US" dirty="0" err="1"/>
              <a:t>trager</a:t>
            </a:r>
            <a:r>
              <a:rPr lang="en-US" dirty="0"/>
              <a:t>. </a:t>
            </a:r>
            <a:r>
              <a:rPr lang="en-US" dirty="0" err="1"/>
              <a:t>Dat</a:t>
            </a:r>
            <a:r>
              <a:rPr lang="en-US" dirty="0"/>
              <a:t> </a:t>
            </a:r>
            <a:r>
              <a:rPr lang="en-US" dirty="0" err="1"/>
              <a:t>komt</a:t>
            </a:r>
            <a:r>
              <a:rPr lang="en-US" dirty="0"/>
              <a:t> </a:t>
            </a:r>
            <a:r>
              <a:rPr lang="en-US" dirty="0" err="1"/>
              <a:t>omdat</a:t>
            </a:r>
            <a:r>
              <a:rPr lang="en-US" dirty="0"/>
              <a:t> we </a:t>
            </a:r>
            <a:r>
              <a:rPr lang="en-US" dirty="0" err="1"/>
              <a:t>meermaals</a:t>
            </a:r>
            <a:r>
              <a:rPr lang="en-US" dirty="0"/>
              <a:t> door de seccomp-BPF filter </a:t>
            </a:r>
            <a:r>
              <a:rPr lang="en-US" dirty="0" err="1"/>
              <a:t>moeten</a:t>
            </a:r>
            <a:r>
              <a:rPr lang="en-US" dirty="0"/>
              <a:t> </a:t>
            </a:r>
            <a:r>
              <a:rPr lang="en-US" dirty="0" err="1"/>
              <a:t>gaan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61</a:t>
            </a:fld>
            <a:endParaRPr lang="en-GB"/>
          </a:p>
        </p:txBody>
      </p:sp>
    </p:spTree>
    <p:extLst>
      <p:ext uri="{BB962C8B-B14F-4D97-AF65-F5344CB8AC3E}">
        <p14:creationId xmlns:p14="http://schemas.microsoft.com/office/powerpoint/2010/main" val="27026178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Ik</a:t>
            </a:r>
            <a:r>
              <a:rPr lang="en-US" dirty="0"/>
              <a:t> </a:t>
            </a:r>
            <a:r>
              <a:rPr lang="en-US" dirty="0" err="1"/>
              <a:t>heb</a:t>
            </a:r>
            <a:r>
              <a:rPr lang="en-US" dirty="0"/>
              <a:t> </a:t>
            </a:r>
            <a:r>
              <a:rPr lang="en-US" dirty="0" err="1"/>
              <a:t>ook</a:t>
            </a:r>
            <a:r>
              <a:rPr lang="en-US" dirty="0"/>
              <a:t> </a:t>
            </a:r>
            <a:r>
              <a:rPr lang="en-US" dirty="0" err="1"/>
              <a:t>een</a:t>
            </a:r>
            <a:r>
              <a:rPr lang="en-US" dirty="0"/>
              <a:t> </a:t>
            </a:r>
            <a:r>
              <a:rPr lang="en-US" dirty="0" err="1"/>
              <a:t>tweede</a:t>
            </a:r>
            <a:r>
              <a:rPr lang="en-US" dirty="0"/>
              <a:t> </a:t>
            </a:r>
            <a:r>
              <a:rPr lang="en-US" dirty="0" err="1"/>
              <a:t>benchmarktest</a:t>
            </a:r>
            <a:r>
              <a:rPr lang="en-US" dirty="0"/>
              <a:t> </a:t>
            </a:r>
            <a:r>
              <a:rPr lang="en-US" dirty="0" err="1"/>
              <a:t>gedaan</a:t>
            </a:r>
            <a:r>
              <a:rPr lang="en-US" dirty="0"/>
              <a:t>. Met die benchmark </a:t>
            </a:r>
            <a:r>
              <a:rPr lang="en-US" dirty="0" err="1"/>
              <a:t>heb</a:t>
            </a:r>
            <a:r>
              <a:rPr lang="en-US" dirty="0"/>
              <a:t> </a:t>
            </a:r>
            <a:r>
              <a:rPr lang="en-US" dirty="0" err="1"/>
              <a:t>ik</a:t>
            </a:r>
            <a:r>
              <a:rPr lang="en-US" dirty="0"/>
              <a:t> </a:t>
            </a:r>
            <a:r>
              <a:rPr lang="en-US" dirty="0" err="1"/>
              <a:t>een</a:t>
            </a:r>
            <a:r>
              <a:rPr lang="en-US" dirty="0"/>
              <a:t> </a:t>
            </a:r>
            <a:r>
              <a:rPr lang="en-US" dirty="0" err="1"/>
              <a:t>realistische</a:t>
            </a:r>
            <a:r>
              <a:rPr lang="en-US" dirty="0"/>
              <a:t> </a:t>
            </a:r>
            <a:r>
              <a:rPr lang="en-US" dirty="0" err="1"/>
              <a:t>applicatie</a:t>
            </a:r>
            <a:r>
              <a:rPr lang="en-US" dirty="0"/>
              <a:t> </a:t>
            </a:r>
            <a:r>
              <a:rPr lang="en-US" dirty="0" err="1"/>
              <a:t>getest</a:t>
            </a:r>
            <a:r>
              <a:rPr lang="en-US" dirty="0"/>
              <a:t> </a:t>
            </a:r>
            <a:r>
              <a:rPr lang="en-US" dirty="0" err="1"/>
              <a:t>onder</a:t>
            </a:r>
            <a:r>
              <a:rPr lang="en-US" dirty="0"/>
              <a:t> </a:t>
            </a:r>
            <a:r>
              <a:rPr lang="en-US" dirty="0" err="1"/>
              <a:t>verschillende</a:t>
            </a:r>
            <a:r>
              <a:rPr lang="en-US" dirty="0"/>
              <a:t> MVEE’s. Die </a:t>
            </a:r>
            <a:r>
              <a:rPr lang="en-US" dirty="0" err="1"/>
              <a:t>applicatie</a:t>
            </a:r>
            <a:r>
              <a:rPr lang="en-US" dirty="0"/>
              <a:t> is nginx </a:t>
            </a:r>
            <a:r>
              <a:rPr lang="en-US" dirty="0" err="1"/>
              <a:t>en</a:t>
            </a:r>
            <a:r>
              <a:rPr lang="en-US" dirty="0"/>
              <a:t> </a:t>
            </a:r>
            <a:r>
              <a:rPr lang="en-US" dirty="0" err="1"/>
              <a:t>ik</a:t>
            </a:r>
            <a:r>
              <a:rPr lang="en-US" dirty="0"/>
              <a:t> </a:t>
            </a:r>
            <a:r>
              <a:rPr lang="en-US" dirty="0" err="1"/>
              <a:t>heb</a:t>
            </a:r>
            <a:r>
              <a:rPr lang="en-US" dirty="0"/>
              <a:t> de latency </a:t>
            </a:r>
            <a:r>
              <a:rPr lang="en-US" dirty="0" err="1"/>
              <a:t>en</a:t>
            </a:r>
            <a:r>
              <a:rPr lang="en-US" dirty="0"/>
              <a:t> de network throughput </a:t>
            </a:r>
            <a:r>
              <a:rPr lang="en-US" dirty="0" err="1"/>
              <a:t>gemeten</a:t>
            </a:r>
            <a:r>
              <a:rPr lang="en-US" dirty="0"/>
              <a:t>. Om </a:t>
            </a:r>
            <a:r>
              <a:rPr lang="en-US" dirty="0" err="1"/>
              <a:t>dat</a:t>
            </a:r>
            <a:r>
              <a:rPr lang="en-US" dirty="0"/>
              <a:t> </a:t>
            </a:r>
            <a:r>
              <a:rPr lang="en-US" dirty="0" err="1"/>
              <a:t>te</a:t>
            </a:r>
            <a:r>
              <a:rPr lang="en-US" dirty="0"/>
              <a:t> </a:t>
            </a:r>
            <a:r>
              <a:rPr lang="en-US" dirty="0" err="1"/>
              <a:t>doen</a:t>
            </a:r>
            <a:r>
              <a:rPr lang="en-US" dirty="0"/>
              <a:t> </a:t>
            </a:r>
            <a:r>
              <a:rPr lang="en-US" dirty="0" err="1"/>
              <a:t>heb</a:t>
            </a:r>
            <a:r>
              <a:rPr lang="en-US" dirty="0"/>
              <a:t> </a:t>
            </a:r>
            <a:r>
              <a:rPr lang="en-US" dirty="0" err="1"/>
              <a:t>ik</a:t>
            </a:r>
            <a:r>
              <a:rPr lang="en-US" dirty="0"/>
              <a:t> de </a:t>
            </a:r>
            <a:r>
              <a:rPr lang="en-US" dirty="0" err="1"/>
              <a:t>testopstelling</a:t>
            </a:r>
            <a:r>
              <a:rPr lang="en-US" dirty="0"/>
              <a:t> </a:t>
            </a:r>
            <a:r>
              <a:rPr lang="en-US" dirty="0" err="1"/>
              <a:t>gebruikt</a:t>
            </a:r>
            <a:r>
              <a:rPr lang="en-US" dirty="0"/>
              <a:t> die </a:t>
            </a:r>
            <a:r>
              <a:rPr lang="en-US" dirty="0" err="1"/>
              <a:t>hier</a:t>
            </a:r>
            <a:r>
              <a:rPr lang="en-US" dirty="0"/>
              <a:t> op de </a:t>
            </a:r>
            <a:r>
              <a:rPr lang="en-US" dirty="0" err="1"/>
              <a:t>dia</a:t>
            </a:r>
            <a:r>
              <a:rPr lang="en-US" dirty="0"/>
              <a:t> </a:t>
            </a:r>
            <a:r>
              <a:rPr lang="en-US" dirty="0" err="1"/>
              <a:t>staat</a:t>
            </a:r>
            <a:r>
              <a:rPr lang="en-US" dirty="0"/>
              <a:t>. De nginx </a:t>
            </a:r>
            <a:r>
              <a:rPr lang="en-US" dirty="0" err="1"/>
              <a:t>applicatie</a:t>
            </a:r>
            <a:r>
              <a:rPr lang="en-US" dirty="0"/>
              <a:t> </a:t>
            </a:r>
            <a:r>
              <a:rPr lang="en-US" dirty="0" err="1"/>
              <a:t>draait</a:t>
            </a:r>
            <a:r>
              <a:rPr lang="en-US" dirty="0"/>
              <a:t> op </a:t>
            </a:r>
            <a:r>
              <a:rPr lang="en-US" dirty="0" err="1"/>
              <a:t>een</a:t>
            </a:r>
            <a:r>
              <a:rPr lang="en-US" dirty="0"/>
              <a:t> server </a:t>
            </a:r>
            <a:r>
              <a:rPr lang="en-US" dirty="0" err="1"/>
              <a:t>onder</a:t>
            </a:r>
            <a:r>
              <a:rPr lang="en-US" dirty="0"/>
              <a:t> het </a:t>
            </a:r>
            <a:r>
              <a:rPr lang="en-US" dirty="0" err="1"/>
              <a:t>toezicht</a:t>
            </a:r>
            <a:r>
              <a:rPr lang="en-US" dirty="0"/>
              <a:t> van </a:t>
            </a:r>
            <a:r>
              <a:rPr lang="en-US" dirty="0" err="1"/>
              <a:t>een</a:t>
            </a:r>
            <a:r>
              <a:rPr lang="en-US" dirty="0"/>
              <a:t> MVEE. </a:t>
            </a:r>
            <a:r>
              <a:rPr lang="en-US" dirty="0" err="1"/>
              <a:t>Een</a:t>
            </a:r>
            <a:r>
              <a:rPr lang="en-US" dirty="0"/>
              <a:t> </a:t>
            </a:r>
            <a:r>
              <a:rPr lang="en-US" dirty="0" err="1"/>
              <a:t>andere</a:t>
            </a:r>
            <a:r>
              <a:rPr lang="en-US" dirty="0"/>
              <a:t> computer, de client, is </a:t>
            </a:r>
            <a:r>
              <a:rPr lang="en-US" dirty="0" err="1"/>
              <a:t>verbonden</a:t>
            </a:r>
            <a:r>
              <a:rPr lang="en-US" dirty="0"/>
              <a:t> via </a:t>
            </a:r>
            <a:r>
              <a:rPr lang="en-US" dirty="0" err="1"/>
              <a:t>een</a:t>
            </a:r>
            <a:r>
              <a:rPr lang="en-US" dirty="0"/>
              <a:t> gigabit link </a:t>
            </a:r>
            <a:r>
              <a:rPr lang="en-US" dirty="0" err="1"/>
              <a:t>en</a:t>
            </a:r>
            <a:r>
              <a:rPr lang="en-US" dirty="0"/>
              <a:t> </a:t>
            </a:r>
            <a:r>
              <a:rPr lang="en-US" dirty="0" err="1"/>
              <a:t>stuurt</a:t>
            </a:r>
            <a:r>
              <a:rPr lang="en-US" dirty="0"/>
              <a:t> </a:t>
            </a:r>
            <a:r>
              <a:rPr lang="en-US" dirty="0" err="1"/>
              <a:t>aanvragen</a:t>
            </a:r>
            <a:r>
              <a:rPr lang="en-US" dirty="0"/>
              <a:t> </a:t>
            </a:r>
            <a:r>
              <a:rPr lang="en-US" dirty="0" err="1"/>
              <a:t>naar</a:t>
            </a:r>
            <a:r>
              <a:rPr lang="en-US" dirty="0"/>
              <a:t> de server.</a:t>
            </a:r>
          </a:p>
        </p:txBody>
      </p:sp>
      <p:sp>
        <p:nvSpPr>
          <p:cNvPr id="4" name="Slide Number Placeholder 3"/>
          <p:cNvSpPr>
            <a:spLocks noGrp="1"/>
          </p:cNvSpPr>
          <p:nvPr>
            <p:ph type="sldNum" sz="quarter" idx="5"/>
          </p:nvPr>
        </p:nvSpPr>
        <p:spPr/>
        <p:txBody>
          <a:bodyPr/>
          <a:lstStyle/>
          <a:p>
            <a:fld id="{539A0A48-EDB1-4AFE-B1B7-10CE2A416496}" type="slidenum">
              <a:rPr lang="en-GB" smtClean="0"/>
              <a:t>62</a:t>
            </a:fld>
            <a:endParaRPr lang="en-GB"/>
          </a:p>
        </p:txBody>
      </p:sp>
    </p:spTree>
    <p:extLst>
      <p:ext uri="{BB962C8B-B14F-4D97-AF65-F5344CB8AC3E}">
        <p14:creationId xmlns:p14="http://schemas.microsoft.com/office/powerpoint/2010/main" val="24518525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Ik</a:t>
            </a:r>
            <a:r>
              <a:rPr lang="en-US" dirty="0"/>
              <a:t> </a:t>
            </a:r>
            <a:r>
              <a:rPr lang="en-US" dirty="0" err="1"/>
              <a:t>heb</a:t>
            </a:r>
            <a:r>
              <a:rPr lang="en-US" dirty="0"/>
              <a:t> </a:t>
            </a:r>
            <a:r>
              <a:rPr lang="en-US" dirty="0" err="1"/>
              <a:t>een</a:t>
            </a:r>
            <a:r>
              <a:rPr lang="en-US" dirty="0"/>
              <a:t> </a:t>
            </a:r>
            <a:r>
              <a:rPr lang="en-US" dirty="0" err="1"/>
              <a:t>microbenchmarktest</a:t>
            </a:r>
            <a:r>
              <a:rPr lang="en-US" dirty="0"/>
              <a:t> </a:t>
            </a:r>
            <a:r>
              <a:rPr lang="en-US" dirty="0" err="1"/>
              <a:t>uitgevoerd</a:t>
            </a:r>
            <a:r>
              <a:rPr lang="en-US" dirty="0"/>
              <a:t> op </a:t>
            </a:r>
            <a:r>
              <a:rPr lang="en-US" dirty="0" err="1"/>
              <a:t>verschillende</a:t>
            </a:r>
            <a:r>
              <a:rPr lang="en-US" dirty="0"/>
              <a:t> </a:t>
            </a:r>
            <a:r>
              <a:rPr lang="en-US" dirty="0" err="1"/>
              <a:t>versies</a:t>
            </a:r>
            <a:r>
              <a:rPr lang="en-US" dirty="0"/>
              <a:t> van de </a:t>
            </a:r>
            <a:r>
              <a:rPr lang="en-US" dirty="0" err="1"/>
              <a:t>ReMon</a:t>
            </a:r>
            <a:r>
              <a:rPr lang="en-US" dirty="0"/>
              <a:t> </a:t>
            </a:r>
            <a:r>
              <a:rPr lang="en-US" dirty="0" err="1"/>
              <a:t>applicatie</a:t>
            </a:r>
            <a:r>
              <a:rPr lang="en-US" dirty="0"/>
              <a:t>, met </a:t>
            </a:r>
            <a:r>
              <a:rPr lang="en-US" dirty="0" err="1"/>
              <a:t>verschillende</a:t>
            </a:r>
            <a:r>
              <a:rPr lang="en-US" dirty="0"/>
              <a:t> </a:t>
            </a:r>
            <a:r>
              <a:rPr lang="en-US" dirty="0" err="1"/>
              <a:t>instellingen</a:t>
            </a:r>
            <a:r>
              <a:rPr lang="en-US" dirty="0"/>
              <a:t>.</a:t>
            </a:r>
          </a:p>
          <a:p>
            <a:endParaRPr lang="en-US" dirty="0"/>
          </a:p>
          <a:p>
            <a:r>
              <a:rPr lang="en-US" dirty="0"/>
              <a:t>De </a:t>
            </a:r>
            <a:r>
              <a:rPr lang="en-US" dirty="0" err="1"/>
              <a:t>eerste</a:t>
            </a:r>
            <a:r>
              <a:rPr lang="en-US" dirty="0"/>
              <a:t> </a:t>
            </a:r>
            <a:r>
              <a:rPr lang="en-US" dirty="0" err="1"/>
              <a:t>uitvoering</a:t>
            </a:r>
            <a:r>
              <a:rPr lang="en-US" dirty="0"/>
              <a:t> is native. De nginx </a:t>
            </a:r>
            <a:r>
              <a:rPr lang="en-US" dirty="0" err="1"/>
              <a:t>applicatie</a:t>
            </a:r>
            <a:r>
              <a:rPr lang="en-US" dirty="0"/>
              <a:t> </a:t>
            </a:r>
            <a:r>
              <a:rPr lang="en-US" dirty="0" err="1"/>
              <a:t>zal</a:t>
            </a:r>
            <a:r>
              <a:rPr lang="en-US" dirty="0"/>
              <a:t> </a:t>
            </a:r>
            <a:r>
              <a:rPr lang="en-US" dirty="0" err="1"/>
              <a:t>uitgevoerd</a:t>
            </a:r>
            <a:r>
              <a:rPr lang="en-US" dirty="0"/>
              <a:t> </a:t>
            </a:r>
            <a:r>
              <a:rPr lang="en-US" dirty="0" err="1"/>
              <a:t>worden</a:t>
            </a:r>
            <a:r>
              <a:rPr lang="en-US" dirty="0"/>
              <a:t> </a:t>
            </a:r>
            <a:r>
              <a:rPr lang="en-US" dirty="0" err="1"/>
              <a:t>zonder</a:t>
            </a:r>
            <a:r>
              <a:rPr lang="en-US" dirty="0"/>
              <a:t> </a:t>
            </a:r>
            <a:r>
              <a:rPr lang="en-US" dirty="0" err="1"/>
              <a:t>gebruik</a:t>
            </a:r>
            <a:r>
              <a:rPr lang="en-US" dirty="0"/>
              <a:t> </a:t>
            </a:r>
            <a:r>
              <a:rPr lang="en-US" dirty="0" err="1"/>
              <a:t>te</a:t>
            </a:r>
            <a:r>
              <a:rPr lang="en-US" dirty="0"/>
              <a:t> </a:t>
            </a:r>
            <a:r>
              <a:rPr lang="en-US" dirty="0" err="1"/>
              <a:t>maken</a:t>
            </a:r>
            <a:r>
              <a:rPr lang="en-US" dirty="0"/>
              <a:t> van </a:t>
            </a:r>
            <a:r>
              <a:rPr lang="en-US" dirty="0" err="1"/>
              <a:t>ReMon</a:t>
            </a:r>
            <a:r>
              <a:rPr lang="en-US" dirty="0"/>
              <a:t> of </a:t>
            </a:r>
            <a:r>
              <a:rPr lang="en-US" dirty="0" err="1"/>
              <a:t>een</a:t>
            </a:r>
            <a:r>
              <a:rPr lang="en-US" dirty="0"/>
              <a:t> </a:t>
            </a:r>
            <a:r>
              <a:rPr lang="en-US" dirty="0" err="1"/>
              <a:t>andere</a:t>
            </a:r>
            <a:r>
              <a:rPr lang="en-US" dirty="0"/>
              <a:t> MVEE.</a:t>
            </a:r>
          </a:p>
          <a:p>
            <a:endParaRPr lang="en-US" dirty="0"/>
          </a:p>
          <a:p>
            <a:r>
              <a:rPr lang="en-US" dirty="0"/>
              <a:t>De </a:t>
            </a:r>
            <a:r>
              <a:rPr lang="en-US" dirty="0" err="1"/>
              <a:t>volgende</a:t>
            </a:r>
            <a:r>
              <a:rPr lang="en-US" dirty="0"/>
              <a:t> </a:t>
            </a:r>
            <a:r>
              <a:rPr lang="en-US" dirty="0" err="1"/>
              <a:t>uitvoering</a:t>
            </a:r>
            <a:r>
              <a:rPr lang="en-US" dirty="0"/>
              <a:t> is </a:t>
            </a:r>
            <a:r>
              <a:rPr lang="en-US" dirty="0" err="1"/>
              <a:t>ReMon</a:t>
            </a:r>
            <a:r>
              <a:rPr lang="en-US" dirty="0"/>
              <a:t> </a:t>
            </a:r>
            <a:r>
              <a:rPr lang="en-US" dirty="0" err="1"/>
              <a:t>zonder</a:t>
            </a:r>
            <a:r>
              <a:rPr lang="en-US" dirty="0"/>
              <a:t> IP-MON. </a:t>
            </a:r>
            <a:r>
              <a:rPr lang="en-US" dirty="0" err="1"/>
              <a:t>Dat</a:t>
            </a:r>
            <a:r>
              <a:rPr lang="en-US" dirty="0"/>
              <a:t> is de </a:t>
            </a:r>
            <a:r>
              <a:rPr lang="en-US" dirty="0" err="1"/>
              <a:t>uitvoering</a:t>
            </a:r>
            <a:r>
              <a:rPr lang="en-US" dirty="0"/>
              <a:t> </a:t>
            </a:r>
            <a:r>
              <a:rPr lang="en-US" dirty="0" err="1"/>
              <a:t>wanneer</a:t>
            </a:r>
            <a:r>
              <a:rPr lang="en-US" dirty="0"/>
              <a:t> de MVEE </a:t>
            </a:r>
            <a:r>
              <a:rPr lang="en-US" dirty="0" err="1"/>
              <a:t>zonder</a:t>
            </a:r>
            <a:r>
              <a:rPr lang="en-US" dirty="0"/>
              <a:t> IP-MON </a:t>
            </a:r>
            <a:r>
              <a:rPr lang="en-US" dirty="0" err="1"/>
              <a:t>werkt</a:t>
            </a:r>
            <a:r>
              <a:rPr lang="en-US" dirty="0"/>
              <a:t>.</a:t>
            </a:r>
          </a:p>
          <a:p>
            <a:endParaRPr lang="en-US" dirty="0"/>
          </a:p>
          <a:p>
            <a:r>
              <a:rPr lang="en-US" dirty="0" err="1"/>
              <a:t>Daarna</a:t>
            </a:r>
            <a:r>
              <a:rPr lang="en-US" dirty="0"/>
              <a:t> </a:t>
            </a:r>
            <a:r>
              <a:rPr lang="en-US" dirty="0" err="1"/>
              <a:t>heb</a:t>
            </a:r>
            <a:r>
              <a:rPr lang="en-US" dirty="0"/>
              <a:t> </a:t>
            </a:r>
            <a:r>
              <a:rPr lang="en-US" dirty="0" err="1"/>
              <a:t>ik</a:t>
            </a:r>
            <a:r>
              <a:rPr lang="en-US" dirty="0"/>
              <a:t> </a:t>
            </a:r>
            <a:r>
              <a:rPr lang="en-US" dirty="0" err="1"/>
              <a:t>uitvoeringen</a:t>
            </a:r>
            <a:r>
              <a:rPr lang="en-US" dirty="0"/>
              <a:t> </a:t>
            </a:r>
            <a:r>
              <a:rPr lang="en-US" dirty="0" err="1"/>
              <a:t>gedaan</a:t>
            </a:r>
            <a:r>
              <a:rPr lang="en-US" dirty="0"/>
              <a:t> met de </a:t>
            </a:r>
            <a:r>
              <a:rPr lang="en-US" dirty="0" err="1"/>
              <a:t>originele</a:t>
            </a:r>
            <a:r>
              <a:rPr lang="en-US" dirty="0"/>
              <a:t> </a:t>
            </a:r>
            <a:r>
              <a:rPr lang="en-US" dirty="0" err="1"/>
              <a:t>en</a:t>
            </a:r>
            <a:r>
              <a:rPr lang="en-US" dirty="0"/>
              <a:t> </a:t>
            </a:r>
            <a:r>
              <a:rPr lang="en-US" dirty="0" err="1"/>
              <a:t>nieuwe</a:t>
            </a:r>
            <a:r>
              <a:rPr lang="en-US" dirty="0"/>
              <a:t> implementatie van IP-MON met 2 </a:t>
            </a:r>
            <a:r>
              <a:rPr lang="en-US" dirty="0" err="1"/>
              <a:t>verschillende</a:t>
            </a:r>
            <a:r>
              <a:rPr lang="en-US" dirty="0"/>
              <a:t> </a:t>
            </a:r>
            <a:r>
              <a:rPr lang="en-US" dirty="0" err="1"/>
              <a:t>geheimgroottes</a:t>
            </a:r>
            <a:r>
              <a:rPr lang="en-US" dirty="0"/>
              <a:t> </a:t>
            </a:r>
            <a:r>
              <a:rPr lang="en-US" dirty="0" err="1"/>
              <a:t>en</a:t>
            </a:r>
            <a:r>
              <a:rPr lang="en-US" dirty="0"/>
              <a:t> 2 </a:t>
            </a:r>
            <a:r>
              <a:rPr lang="en-US" dirty="0" err="1"/>
              <a:t>verschillende</a:t>
            </a:r>
            <a:r>
              <a:rPr lang="en-US" dirty="0"/>
              <a:t> policies. </a:t>
            </a:r>
            <a:r>
              <a:rPr lang="en-US" dirty="0" err="1"/>
              <a:t>Een</a:t>
            </a:r>
            <a:r>
              <a:rPr lang="en-US" dirty="0"/>
              <a:t> </a:t>
            </a:r>
            <a:r>
              <a:rPr lang="en-US" dirty="0" err="1"/>
              <a:t>eerste</a:t>
            </a:r>
            <a:r>
              <a:rPr lang="en-US" dirty="0"/>
              <a:t> policy </a:t>
            </a:r>
            <a:r>
              <a:rPr lang="en-US" dirty="0" err="1"/>
              <a:t>zal</a:t>
            </a:r>
            <a:r>
              <a:rPr lang="en-US" dirty="0"/>
              <a:t> </a:t>
            </a:r>
            <a:r>
              <a:rPr lang="en-US" dirty="0" err="1"/>
              <a:t>beslissen</a:t>
            </a:r>
            <a:r>
              <a:rPr lang="en-US" dirty="0"/>
              <a:t> om </a:t>
            </a:r>
            <a:r>
              <a:rPr lang="en-US" dirty="0" err="1"/>
              <a:t>een</a:t>
            </a:r>
            <a:r>
              <a:rPr lang="en-US" dirty="0"/>
              <a:t> </a:t>
            </a:r>
            <a:r>
              <a:rPr lang="en-US" dirty="0" err="1"/>
              <a:t>geteste</a:t>
            </a:r>
            <a:r>
              <a:rPr lang="en-US" dirty="0"/>
              <a:t> </a:t>
            </a:r>
            <a:r>
              <a:rPr lang="en-US" dirty="0" err="1"/>
              <a:t>systeemaanroep</a:t>
            </a:r>
            <a:r>
              <a:rPr lang="en-US" dirty="0"/>
              <a:t> </a:t>
            </a:r>
            <a:r>
              <a:rPr lang="en-US" dirty="0" err="1"/>
              <a:t>altijd</a:t>
            </a:r>
            <a:r>
              <a:rPr lang="en-US" dirty="0"/>
              <a:t> </a:t>
            </a:r>
            <a:r>
              <a:rPr lang="en-US" dirty="0" err="1"/>
              <a:t>naar</a:t>
            </a:r>
            <a:r>
              <a:rPr lang="en-US" dirty="0"/>
              <a:t> de cross-process monitor </a:t>
            </a:r>
            <a:r>
              <a:rPr lang="en-US" dirty="0" err="1"/>
              <a:t>te</a:t>
            </a:r>
            <a:r>
              <a:rPr lang="en-US" dirty="0"/>
              <a:t> </a:t>
            </a:r>
            <a:r>
              <a:rPr lang="en-US" dirty="0" err="1"/>
              <a:t>sturen</a:t>
            </a:r>
            <a:r>
              <a:rPr lang="en-US" dirty="0"/>
              <a:t>. De </a:t>
            </a:r>
            <a:r>
              <a:rPr lang="en-US" dirty="0" err="1"/>
              <a:t>tweede</a:t>
            </a:r>
            <a:r>
              <a:rPr lang="en-US" dirty="0"/>
              <a:t> policy </a:t>
            </a:r>
            <a:r>
              <a:rPr lang="en-US" dirty="0" err="1"/>
              <a:t>zorgt</a:t>
            </a:r>
            <a:r>
              <a:rPr lang="en-US" dirty="0"/>
              <a:t> </a:t>
            </a:r>
            <a:r>
              <a:rPr lang="en-US" dirty="0" err="1"/>
              <a:t>ervoor</a:t>
            </a:r>
            <a:r>
              <a:rPr lang="en-US" dirty="0"/>
              <a:t> </a:t>
            </a:r>
            <a:r>
              <a:rPr lang="en-US" dirty="0" err="1"/>
              <a:t>dat</a:t>
            </a:r>
            <a:r>
              <a:rPr lang="en-US" dirty="0"/>
              <a:t> de </a:t>
            </a:r>
            <a:r>
              <a:rPr lang="en-US" dirty="0" err="1"/>
              <a:t>systeemaanroep</a:t>
            </a:r>
            <a:r>
              <a:rPr lang="en-US" dirty="0"/>
              <a:t> door IP-MON </a:t>
            </a:r>
            <a:r>
              <a:rPr lang="en-US" dirty="0" err="1"/>
              <a:t>gemonitord</a:t>
            </a:r>
            <a:r>
              <a:rPr lang="en-US" dirty="0"/>
              <a:t> </a:t>
            </a:r>
            <a:r>
              <a:rPr lang="en-US" dirty="0" err="1"/>
              <a:t>zal</a:t>
            </a:r>
            <a:r>
              <a:rPr lang="en-US" dirty="0"/>
              <a:t> </a:t>
            </a:r>
            <a:r>
              <a:rPr lang="en-US" dirty="0" err="1"/>
              <a:t>worden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63</a:t>
            </a:fld>
            <a:endParaRPr lang="en-GB"/>
          </a:p>
        </p:txBody>
      </p:sp>
    </p:spTree>
    <p:extLst>
      <p:ext uri="{BB962C8B-B14F-4D97-AF65-F5344CB8AC3E}">
        <p14:creationId xmlns:p14="http://schemas.microsoft.com/office/powerpoint/2010/main" val="13260510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 de </a:t>
            </a:r>
            <a:r>
              <a:rPr lang="en-US" dirty="0" err="1"/>
              <a:t>eerste</a:t>
            </a:r>
            <a:r>
              <a:rPr lang="en-US" dirty="0"/>
              <a:t> </a:t>
            </a:r>
            <a:r>
              <a:rPr lang="en-US" dirty="0" err="1"/>
              <a:t>grafiek</a:t>
            </a:r>
            <a:r>
              <a:rPr lang="en-US" dirty="0"/>
              <a:t> </a:t>
            </a:r>
            <a:r>
              <a:rPr lang="en-US" dirty="0" err="1"/>
              <a:t>hier</a:t>
            </a:r>
            <a:r>
              <a:rPr lang="en-US" dirty="0"/>
              <a:t> </a:t>
            </a:r>
            <a:r>
              <a:rPr lang="en-US" dirty="0" err="1"/>
              <a:t>zien</a:t>
            </a:r>
            <a:r>
              <a:rPr lang="en-US" dirty="0"/>
              <a:t> we de </a:t>
            </a:r>
            <a:r>
              <a:rPr lang="en-US" dirty="0" err="1"/>
              <a:t>resultaten</a:t>
            </a:r>
            <a:r>
              <a:rPr lang="en-US" dirty="0"/>
              <a:t> van de latency. </a:t>
            </a:r>
            <a:r>
              <a:rPr lang="en-US" dirty="0" err="1"/>
              <a:t>Wanneer</a:t>
            </a:r>
            <a:r>
              <a:rPr lang="en-US" dirty="0"/>
              <a:t> we de </a:t>
            </a:r>
            <a:r>
              <a:rPr lang="en-US" dirty="0" err="1"/>
              <a:t>uitvoering</a:t>
            </a:r>
            <a:r>
              <a:rPr lang="en-US" dirty="0"/>
              <a:t> </a:t>
            </a:r>
            <a:r>
              <a:rPr lang="en-US" dirty="0" err="1"/>
              <a:t>zonder</a:t>
            </a:r>
            <a:r>
              <a:rPr lang="en-US" dirty="0"/>
              <a:t> MVEE, native </a:t>
            </a:r>
            <a:r>
              <a:rPr lang="en-US" dirty="0" err="1"/>
              <a:t>dus</a:t>
            </a:r>
            <a:r>
              <a:rPr lang="en-US" dirty="0"/>
              <a:t>, </a:t>
            </a:r>
            <a:r>
              <a:rPr lang="en-US" dirty="0" err="1"/>
              <a:t>en</a:t>
            </a:r>
            <a:r>
              <a:rPr lang="en-US" dirty="0"/>
              <a:t> van de </a:t>
            </a:r>
            <a:r>
              <a:rPr lang="en-US" dirty="0" err="1"/>
              <a:t>originele</a:t>
            </a:r>
            <a:r>
              <a:rPr lang="en-US" dirty="0"/>
              <a:t> </a:t>
            </a:r>
            <a:r>
              <a:rPr lang="en-US" dirty="0" err="1"/>
              <a:t>ReMon</a:t>
            </a:r>
            <a:r>
              <a:rPr lang="en-US" dirty="0"/>
              <a:t> </a:t>
            </a:r>
            <a:r>
              <a:rPr lang="en-US" dirty="0" err="1"/>
              <a:t>applicatie</a:t>
            </a:r>
            <a:r>
              <a:rPr lang="en-US" dirty="0"/>
              <a:t> </a:t>
            </a:r>
            <a:r>
              <a:rPr lang="en-US" dirty="0" err="1"/>
              <a:t>vergelijken</a:t>
            </a:r>
            <a:r>
              <a:rPr lang="en-US" dirty="0"/>
              <a:t>, </a:t>
            </a:r>
            <a:r>
              <a:rPr lang="en-US" dirty="0" err="1"/>
              <a:t>zien</a:t>
            </a:r>
            <a:r>
              <a:rPr lang="en-US" dirty="0"/>
              <a:t> we </a:t>
            </a:r>
            <a:r>
              <a:rPr lang="en-US" dirty="0" err="1"/>
              <a:t>gelijkaardige</a:t>
            </a:r>
            <a:r>
              <a:rPr lang="en-US" dirty="0"/>
              <a:t> </a:t>
            </a:r>
            <a:r>
              <a:rPr lang="en-US" dirty="0" err="1"/>
              <a:t>resultaten</a:t>
            </a:r>
            <a:r>
              <a:rPr lang="en-US" dirty="0"/>
              <a:t>. </a:t>
            </a:r>
            <a:r>
              <a:rPr lang="en-US" dirty="0" err="1"/>
              <a:t>Dat</a:t>
            </a:r>
            <a:r>
              <a:rPr lang="en-US" dirty="0"/>
              <a:t> </a:t>
            </a:r>
            <a:r>
              <a:rPr lang="en-US" dirty="0" err="1"/>
              <a:t>toont</a:t>
            </a:r>
            <a:r>
              <a:rPr lang="en-US" dirty="0"/>
              <a:t> </a:t>
            </a:r>
            <a:r>
              <a:rPr lang="en-US" dirty="0" err="1"/>
              <a:t>goed</a:t>
            </a:r>
            <a:r>
              <a:rPr lang="en-US" dirty="0"/>
              <a:t> de </a:t>
            </a:r>
            <a:r>
              <a:rPr lang="en-US" dirty="0" err="1"/>
              <a:t>kracht</a:t>
            </a:r>
            <a:r>
              <a:rPr lang="en-US" dirty="0"/>
              <a:t> van </a:t>
            </a:r>
            <a:r>
              <a:rPr lang="en-US" dirty="0" err="1"/>
              <a:t>ReMon</a:t>
            </a:r>
            <a:r>
              <a:rPr lang="en-US" dirty="0"/>
              <a:t> met IP-MON. </a:t>
            </a:r>
            <a:r>
              <a:rPr lang="en-US" dirty="0" err="1"/>
              <a:t>Zeker</a:t>
            </a:r>
            <a:r>
              <a:rPr lang="en-US" dirty="0"/>
              <a:t> </a:t>
            </a:r>
            <a:r>
              <a:rPr lang="en-US" dirty="0" err="1"/>
              <a:t>als</a:t>
            </a:r>
            <a:r>
              <a:rPr lang="en-US" dirty="0"/>
              <a:t> we </a:t>
            </a:r>
            <a:r>
              <a:rPr lang="en-US" dirty="0" err="1"/>
              <a:t>dat</a:t>
            </a:r>
            <a:r>
              <a:rPr lang="en-US" dirty="0"/>
              <a:t> </a:t>
            </a:r>
            <a:r>
              <a:rPr lang="en-US" dirty="0" err="1"/>
              <a:t>gaan</a:t>
            </a:r>
            <a:r>
              <a:rPr lang="en-US" dirty="0"/>
              <a:t> </a:t>
            </a:r>
            <a:r>
              <a:rPr lang="en-US" dirty="0" err="1"/>
              <a:t>vergelijken</a:t>
            </a:r>
            <a:r>
              <a:rPr lang="en-US" dirty="0"/>
              <a:t> met de default </a:t>
            </a:r>
            <a:r>
              <a:rPr lang="en-US" dirty="0" err="1"/>
              <a:t>ReMon</a:t>
            </a:r>
            <a:r>
              <a:rPr lang="en-US" dirty="0"/>
              <a:t> MVEE, </a:t>
            </a:r>
            <a:r>
              <a:rPr lang="en-US" dirty="0" err="1"/>
              <a:t>zonder</a:t>
            </a:r>
            <a:r>
              <a:rPr lang="en-US" dirty="0"/>
              <a:t> IP-MON </a:t>
            </a:r>
            <a:r>
              <a:rPr lang="en-US" dirty="0" err="1"/>
              <a:t>waarbij</a:t>
            </a:r>
            <a:r>
              <a:rPr lang="en-US" dirty="0"/>
              <a:t> alle </a:t>
            </a:r>
            <a:r>
              <a:rPr lang="en-US" dirty="0" err="1"/>
              <a:t>systeemanroepen</a:t>
            </a:r>
            <a:r>
              <a:rPr lang="en-US" dirty="0"/>
              <a:t> </a:t>
            </a:r>
            <a:r>
              <a:rPr lang="en-US" dirty="0" err="1"/>
              <a:t>naar</a:t>
            </a:r>
            <a:r>
              <a:rPr lang="en-US" dirty="0"/>
              <a:t> </a:t>
            </a:r>
            <a:r>
              <a:rPr lang="en-US" dirty="0" err="1"/>
              <a:t>een</a:t>
            </a:r>
            <a:r>
              <a:rPr lang="en-US" dirty="0"/>
              <a:t> </a:t>
            </a:r>
            <a:r>
              <a:rPr lang="en-US" dirty="0" err="1"/>
              <a:t>trage</a:t>
            </a:r>
            <a:r>
              <a:rPr lang="en-US" dirty="0"/>
              <a:t> cross-process monitor </a:t>
            </a:r>
            <a:r>
              <a:rPr lang="en-US" dirty="0" err="1"/>
              <a:t>gestuurd</a:t>
            </a:r>
            <a:r>
              <a:rPr lang="en-US" dirty="0"/>
              <a:t> </a:t>
            </a:r>
            <a:r>
              <a:rPr lang="en-US" dirty="0" err="1"/>
              <a:t>worden</a:t>
            </a:r>
            <a:r>
              <a:rPr lang="en-US" dirty="0"/>
              <a:t>. </a:t>
            </a:r>
          </a:p>
          <a:p>
            <a:endParaRPr lang="en-US" dirty="0"/>
          </a:p>
          <a:p>
            <a:r>
              <a:rPr lang="en-US" dirty="0"/>
              <a:t>De </a:t>
            </a:r>
            <a:r>
              <a:rPr lang="en-US" dirty="0" err="1"/>
              <a:t>nieuwe</a:t>
            </a:r>
            <a:r>
              <a:rPr lang="en-US" dirty="0"/>
              <a:t> </a:t>
            </a:r>
            <a:r>
              <a:rPr lang="en-US" dirty="0" err="1"/>
              <a:t>implementatie</a:t>
            </a:r>
            <a:r>
              <a:rPr lang="en-US" dirty="0"/>
              <a:t> met seccomp-BPF zit </a:t>
            </a:r>
            <a:r>
              <a:rPr lang="en-US" dirty="0" err="1"/>
              <a:t>ergens</a:t>
            </a:r>
            <a:r>
              <a:rPr lang="en-US" dirty="0"/>
              <a:t> </a:t>
            </a:r>
            <a:r>
              <a:rPr lang="en-US" dirty="0" err="1"/>
              <a:t>tussenin</a:t>
            </a:r>
            <a:r>
              <a:rPr lang="en-US" dirty="0"/>
              <a:t>. Het is </a:t>
            </a:r>
            <a:r>
              <a:rPr lang="en-US" dirty="0" err="1"/>
              <a:t>aanzienlijk</a:t>
            </a:r>
            <a:r>
              <a:rPr lang="en-US" dirty="0"/>
              <a:t> </a:t>
            </a:r>
            <a:r>
              <a:rPr lang="en-US" dirty="0" err="1"/>
              <a:t>sneller</a:t>
            </a:r>
            <a:r>
              <a:rPr lang="en-US" dirty="0"/>
              <a:t> dan de default MVEE, maar </a:t>
            </a:r>
            <a:r>
              <a:rPr lang="en-US" dirty="0" err="1"/>
              <a:t>ook</a:t>
            </a:r>
            <a:r>
              <a:rPr lang="en-US" dirty="0"/>
              <a:t> </a:t>
            </a:r>
            <a:r>
              <a:rPr lang="en-US" dirty="0" err="1"/>
              <a:t>aanzienlijk</a:t>
            </a:r>
            <a:r>
              <a:rPr lang="en-US" dirty="0"/>
              <a:t> </a:t>
            </a:r>
            <a:r>
              <a:rPr lang="en-US" dirty="0" err="1"/>
              <a:t>trager</a:t>
            </a:r>
            <a:r>
              <a:rPr lang="en-US" dirty="0"/>
              <a:t> dan de </a:t>
            </a:r>
            <a:r>
              <a:rPr lang="en-US" dirty="0" err="1"/>
              <a:t>originele</a:t>
            </a:r>
            <a:r>
              <a:rPr lang="en-US" dirty="0"/>
              <a:t> </a:t>
            </a:r>
            <a:r>
              <a:rPr lang="en-US" dirty="0" err="1"/>
              <a:t>implementatie</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64</a:t>
            </a:fld>
            <a:endParaRPr lang="en-GB"/>
          </a:p>
        </p:txBody>
      </p:sp>
    </p:spTree>
    <p:extLst>
      <p:ext uri="{BB962C8B-B14F-4D97-AF65-F5344CB8AC3E}">
        <p14:creationId xmlns:p14="http://schemas.microsoft.com/office/powerpoint/2010/main" val="1929157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Daar</a:t>
            </a:r>
            <a:r>
              <a:rPr lang="en-US" dirty="0"/>
              <a:t> is </a:t>
            </a:r>
            <a:r>
              <a:rPr lang="en-US" dirty="0" err="1"/>
              <a:t>een</a:t>
            </a:r>
            <a:r>
              <a:rPr lang="en-US" dirty="0"/>
              <a:t> </a:t>
            </a:r>
            <a:r>
              <a:rPr lang="en-US" dirty="0" err="1"/>
              <a:t>uitleg</a:t>
            </a:r>
            <a:r>
              <a:rPr lang="en-US" dirty="0"/>
              <a:t> </a:t>
            </a:r>
            <a:r>
              <a:rPr lang="en-US" dirty="0" err="1"/>
              <a:t>voor</a:t>
            </a:r>
            <a:r>
              <a:rPr lang="en-US" dirty="0"/>
              <a:t> </a:t>
            </a:r>
            <a:r>
              <a:rPr lang="en-US" dirty="0" err="1"/>
              <a:t>te</a:t>
            </a:r>
            <a:r>
              <a:rPr lang="en-US" dirty="0"/>
              <a:t> </a:t>
            </a:r>
            <a:r>
              <a:rPr lang="en-US" dirty="0" err="1"/>
              <a:t>vinden</a:t>
            </a:r>
            <a:r>
              <a:rPr lang="en-US" dirty="0"/>
              <a:t>. </a:t>
            </a:r>
            <a:r>
              <a:rPr lang="en-US" dirty="0" err="1"/>
              <a:t>Zoals</a:t>
            </a:r>
            <a:r>
              <a:rPr lang="en-US" dirty="0"/>
              <a:t> </a:t>
            </a:r>
            <a:r>
              <a:rPr lang="en-US" dirty="0" err="1"/>
              <a:t>eerder</a:t>
            </a:r>
            <a:r>
              <a:rPr lang="en-US" dirty="0"/>
              <a:t> in de </a:t>
            </a:r>
            <a:r>
              <a:rPr lang="en-US" dirty="0" err="1"/>
              <a:t>presentatie</a:t>
            </a:r>
            <a:r>
              <a:rPr lang="en-US" dirty="0"/>
              <a:t> </a:t>
            </a:r>
            <a:r>
              <a:rPr lang="en-US" dirty="0" err="1"/>
              <a:t>werd</a:t>
            </a:r>
            <a:r>
              <a:rPr lang="en-US" dirty="0"/>
              <a:t> </a:t>
            </a:r>
            <a:r>
              <a:rPr lang="en-US" dirty="0" err="1"/>
              <a:t>aangegeven</a:t>
            </a:r>
            <a:r>
              <a:rPr lang="en-US" dirty="0"/>
              <a:t>, </a:t>
            </a:r>
            <a:r>
              <a:rPr lang="en-US" dirty="0" err="1"/>
              <a:t>ondersteunt</a:t>
            </a:r>
            <a:r>
              <a:rPr lang="en-US" dirty="0"/>
              <a:t> de </a:t>
            </a:r>
            <a:r>
              <a:rPr lang="en-US" dirty="0" err="1"/>
              <a:t>nieuwe</a:t>
            </a:r>
            <a:r>
              <a:rPr lang="en-US" dirty="0"/>
              <a:t> </a:t>
            </a:r>
            <a:r>
              <a:rPr lang="en-US" dirty="0" err="1"/>
              <a:t>implementatie</a:t>
            </a:r>
            <a:r>
              <a:rPr lang="en-US" dirty="0"/>
              <a:t> </a:t>
            </a:r>
            <a:r>
              <a:rPr lang="en-US" dirty="0" err="1"/>
              <a:t>slechts</a:t>
            </a:r>
            <a:r>
              <a:rPr lang="en-US" dirty="0"/>
              <a:t> </a:t>
            </a:r>
            <a:r>
              <a:rPr lang="en-US" dirty="0" err="1"/>
              <a:t>een</a:t>
            </a:r>
            <a:r>
              <a:rPr lang="en-US" dirty="0"/>
              <a:t> subset van de </a:t>
            </a:r>
            <a:r>
              <a:rPr lang="en-US" dirty="0" err="1"/>
              <a:t>originele</a:t>
            </a:r>
            <a:r>
              <a:rPr lang="en-US" dirty="0"/>
              <a:t> </a:t>
            </a:r>
            <a:r>
              <a:rPr lang="en-US" dirty="0" err="1"/>
              <a:t>ondersteunde</a:t>
            </a:r>
            <a:r>
              <a:rPr lang="en-US" dirty="0"/>
              <a:t> </a:t>
            </a:r>
            <a:r>
              <a:rPr lang="en-US" dirty="0" err="1"/>
              <a:t>systeemaanroepen</a:t>
            </a:r>
            <a:r>
              <a:rPr lang="en-US" dirty="0"/>
              <a:t> in IP-MON. </a:t>
            </a:r>
            <a:r>
              <a:rPr lang="en-US" dirty="0" err="1"/>
              <a:t>Wanneer</a:t>
            </a:r>
            <a:r>
              <a:rPr lang="en-US" dirty="0"/>
              <a:t> we de </a:t>
            </a:r>
            <a:r>
              <a:rPr lang="en-US" dirty="0" err="1"/>
              <a:t>originele</a:t>
            </a:r>
            <a:r>
              <a:rPr lang="en-US" dirty="0"/>
              <a:t> </a:t>
            </a:r>
            <a:r>
              <a:rPr lang="en-US" dirty="0" err="1"/>
              <a:t>implementatie</a:t>
            </a:r>
            <a:r>
              <a:rPr lang="en-US" dirty="0"/>
              <a:t> zo </a:t>
            </a:r>
            <a:r>
              <a:rPr lang="en-US" dirty="0" err="1"/>
              <a:t>aanpassen</a:t>
            </a:r>
            <a:r>
              <a:rPr lang="en-US" dirty="0"/>
              <a:t>, </a:t>
            </a:r>
            <a:r>
              <a:rPr lang="en-US" dirty="0" err="1"/>
              <a:t>dat</a:t>
            </a:r>
            <a:r>
              <a:rPr lang="en-US" dirty="0"/>
              <a:t> </a:t>
            </a:r>
            <a:r>
              <a:rPr lang="en-US" dirty="0" err="1"/>
              <a:t>een</a:t>
            </a:r>
            <a:r>
              <a:rPr lang="en-US" dirty="0"/>
              <a:t> </a:t>
            </a:r>
            <a:r>
              <a:rPr lang="en-US" dirty="0" err="1"/>
              <a:t>gelijke</a:t>
            </a:r>
            <a:r>
              <a:rPr lang="en-US" dirty="0"/>
              <a:t> set van </a:t>
            </a:r>
            <a:r>
              <a:rPr lang="en-US" dirty="0" err="1"/>
              <a:t>systeemaanroepen</a:t>
            </a:r>
            <a:r>
              <a:rPr lang="en-US" dirty="0"/>
              <a:t> door IP-MON </a:t>
            </a:r>
            <a:r>
              <a:rPr lang="en-US" dirty="0" err="1"/>
              <a:t>kan</a:t>
            </a:r>
            <a:r>
              <a:rPr lang="en-US" dirty="0"/>
              <a:t> </a:t>
            </a:r>
            <a:r>
              <a:rPr lang="en-US" dirty="0" err="1"/>
              <a:t>afgehandeld</a:t>
            </a:r>
            <a:r>
              <a:rPr lang="en-US" dirty="0"/>
              <a:t> </a:t>
            </a:r>
            <a:r>
              <a:rPr lang="en-US" dirty="0" err="1"/>
              <a:t>worden</a:t>
            </a:r>
            <a:r>
              <a:rPr lang="en-US" dirty="0"/>
              <a:t> </a:t>
            </a:r>
            <a:r>
              <a:rPr lang="en-US" dirty="0" err="1"/>
              <a:t>zien</a:t>
            </a:r>
            <a:r>
              <a:rPr lang="en-US" dirty="0"/>
              <a:t> we </a:t>
            </a:r>
            <a:r>
              <a:rPr lang="en-US" dirty="0" err="1"/>
              <a:t>iets</a:t>
            </a:r>
            <a:r>
              <a:rPr lang="en-US" dirty="0"/>
              <a:t> </a:t>
            </a:r>
            <a:r>
              <a:rPr lang="en-US" dirty="0" err="1"/>
              <a:t>opmerkelijks</a:t>
            </a:r>
            <a:r>
              <a:rPr lang="en-US" dirty="0"/>
              <a:t>.</a:t>
            </a:r>
          </a:p>
          <a:p>
            <a:endParaRPr lang="en-US" dirty="0"/>
          </a:p>
          <a:p>
            <a:r>
              <a:rPr lang="en-US" dirty="0"/>
              <a:t>We </a:t>
            </a:r>
            <a:r>
              <a:rPr lang="en-US" dirty="0" err="1"/>
              <a:t>zien</a:t>
            </a:r>
            <a:r>
              <a:rPr lang="en-US" dirty="0"/>
              <a:t> </a:t>
            </a:r>
            <a:r>
              <a:rPr lang="en-US" dirty="0" err="1"/>
              <a:t>dat</a:t>
            </a:r>
            <a:r>
              <a:rPr lang="en-US" dirty="0"/>
              <a:t> de </a:t>
            </a:r>
            <a:r>
              <a:rPr lang="en-US" dirty="0" err="1"/>
              <a:t>snelheid</a:t>
            </a:r>
            <a:r>
              <a:rPr lang="en-US" dirty="0"/>
              <a:t> van de </a:t>
            </a:r>
            <a:r>
              <a:rPr lang="en-US" dirty="0" err="1"/>
              <a:t>originele</a:t>
            </a:r>
            <a:r>
              <a:rPr lang="en-US" dirty="0"/>
              <a:t> </a:t>
            </a:r>
            <a:r>
              <a:rPr lang="en-US" dirty="0" err="1"/>
              <a:t>en</a:t>
            </a:r>
            <a:r>
              <a:rPr lang="en-US" dirty="0"/>
              <a:t> de </a:t>
            </a:r>
            <a:r>
              <a:rPr lang="en-US" dirty="0" err="1"/>
              <a:t>nieuwe</a:t>
            </a:r>
            <a:r>
              <a:rPr lang="en-US" dirty="0"/>
              <a:t> </a:t>
            </a:r>
            <a:r>
              <a:rPr lang="en-US" dirty="0" err="1"/>
              <a:t>implementatie</a:t>
            </a:r>
            <a:r>
              <a:rPr lang="en-US" dirty="0"/>
              <a:t>, met </a:t>
            </a:r>
            <a:r>
              <a:rPr lang="en-US" dirty="0" err="1"/>
              <a:t>zelfde</a:t>
            </a:r>
            <a:r>
              <a:rPr lang="en-US" dirty="0"/>
              <a:t> policies nu, </a:t>
            </a:r>
            <a:r>
              <a:rPr lang="en-US" dirty="0" err="1"/>
              <a:t>bijna</a:t>
            </a:r>
            <a:r>
              <a:rPr lang="en-US" dirty="0"/>
              <a:t> </a:t>
            </a:r>
            <a:r>
              <a:rPr lang="en-US" dirty="0" err="1"/>
              <a:t>gelijk</a:t>
            </a:r>
            <a:r>
              <a:rPr lang="en-US" dirty="0"/>
              <a:t> </a:t>
            </a:r>
            <a:r>
              <a:rPr lang="en-US" dirty="0" err="1"/>
              <a:t>zijn</a:t>
            </a:r>
            <a:r>
              <a:rPr lang="en-US" dirty="0"/>
              <a:t> </a:t>
            </a:r>
            <a:r>
              <a:rPr lang="en-US" dirty="0" err="1"/>
              <a:t>aan</a:t>
            </a:r>
            <a:r>
              <a:rPr lang="en-US" dirty="0"/>
              <a:t> </a:t>
            </a:r>
            <a:r>
              <a:rPr lang="en-US" dirty="0" err="1"/>
              <a:t>elkaar</a:t>
            </a:r>
            <a:r>
              <a:rPr lang="en-US" dirty="0"/>
              <a:t>. </a:t>
            </a:r>
            <a:r>
              <a:rPr lang="en-US" dirty="0" err="1"/>
              <a:t>Daaruit</a:t>
            </a:r>
            <a:r>
              <a:rPr lang="en-US" dirty="0"/>
              <a:t> </a:t>
            </a:r>
            <a:r>
              <a:rPr lang="en-US" dirty="0" err="1"/>
              <a:t>kunnen</a:t>
            </a:r>
            <a:r>
              <a:rPr lang="en-US" dirty="0"/>
              <a:t> we </a:t>
            </a:r>
            <a:r>
              <a:rPr lang="en-US" dirty="0" err="1"/>
              <a:t>concluderen</a:t>
            </a:r>
            <a:r>
              <a:rPr lang="en-US" dirty="0"/>
              <a:t> </a:t>
            </a:r>
            <a:r>
              <a:rPr lang="en-US" dirty="0" err="1"/>
              <a:t>dat</a:t>
            </a:r>
            <a:r>
              <a:rPr lang="en-US" dirty="0"/>
              <a:t> </a:t>
            </a:r>
            <a:r>
              <a:rPr lang="en-US" dirty="0" err="1"/>
              <a:t>wanneer</a:t>
            </a:r>
            <a:r>
              <a:rPr lang="en-US" dirty="0"/>
              <a:t> we de set van </a:t>
            </a:r>
            <a:r>
              <a:rPr lang="en-US" dirty="0" err="1"/>
              <a:t>ondersteunde</a:t>
            </a:r>
            <a:r>
              <a:rPr lang="en-US" dirty="0"/>
              <a:t> </a:t>
            </a:r>
            <a:r>
              <a:rPr lang="en-US" dirty="0" err="1"/>
              <a:t>systeemaanroepen</a:t>
            </a:r>
            <a:r>
              <a:rPr lang="en-US" dirty="0"/>
              <a:t> in de </a:t>
            </a:r>
            <a:r>
              <a:rPr lang="en-US" dirty="0" err="1"/>
              <a:t>nieuwe</a:t>
            </a:r>
            <a:r>
              <a:rPr lang="en-US" dirty="0"/>
              <a:t> </a:t>
            </a:r>
            <a:r>
              <a:rPr lang="en-US" dirty="0" err="1"/>
              <a:t>implementatie</a:t>
            </a:r>
            <a:r>
              <a:rPr lang="en-US" dirty="0"/>
              <a:t> </a:t>
            </a:r>
            <a:r>
              <a:rPr lang="en-US" dirty="0" err="1"/>
              <a:t>verder</a:t>
            </a:r>
            <a:r>
              <a:rPr lang="en-US" dirty="0"/>
              <a:t> </a:t>
            </a:r>
            <a:r>
              <a:rPr lang="en-US" dirty="0" err="1"/>
              <a:t>kunnen</a:t>
            </a:r>
            <a:r>
              <a:rPr lang="en-US" dirty="0"/>
              <a:t> </a:t>
            </a:r>
            <a:r>
              <a:rPr lang="en-US" dirty="0" err="1"/>
              <a:t>uitbreiden</a:t>
            </a:r>
            <a:r>
              <a:rPr lang="en-US" dirty="0"/>
              <a:t>, </a:t>
            </a:r>
            <a:r>
              <a:rPr lang="en-US" dirty="0" err="1"/>
              <a:t>en</a:t>
            </a:r>
            <a:r>
              <a:rPr lang="en-US" dirty="0"/>
              <a:t> </a:t>
            </a:r>
            <a:r>
              <a:rPr lang="en-US" dirty="0" err="1"/>
              <a:t>zelfs</a:t>
            </a:r>
            <a:r>
              <a:rPr lang="en-US" dirty="0"/>
              <a:t> </a:t>
            </a:r>
            <a:r>
              <a:rPr lang="en-US" dirty="0" err="1"/>
              <a:t>gelijkstellen</a:t>
            </a:r>
            <a:r>
              <a:rPr lang="en-US" dirty="0"/>
              <a:t> </a:t>
            </a:r>
            <a:r>
              <a:rPr lang="en-US" dirty="0" err="1"/>
              <a:t>aan</a:t>
            </a:r>
            <a:r>
              <a:rPr lang="en-US" dirty="0"/>
              <a:t> die van de </a:t>
            </a:r>
            <a:r>
              <a:rPr lang="en-US" dirty="0" err="1"/>
              <a:t>originele</a:t>
            </a:r>
            <a:r>
              <a:rPr lang="en-US" dirty="0"/>
              <a:t> </a:t>
            </a:r>
            <a:r>
              <a:rPr lang="en-US" dirty="0" err="1"/>
              <a:t>implementatie</a:t>
            </a:r>
            <a:r>
              <a:rPr lang="en-US" dirty="0"/>
              <a:t>, </a:t>
            </a:r>
            <a:r>
              <a:rPr lang="en-US" dirty="0" err="1"/>
              <a:t>dat</a:t>
            </a:r>
            <a:r>
              <a:rPr lang="en-US" dirty="0"/>
              <a:t> we </a:t>
            </a:r>
            <a:r>
              <a:rPr lang="en-US" dirty="0" err="1"/>
              <a:t>snelheden</a:t>
            </a:r>
            <a:r>
              <a:rPr lang="en-US" dirty="0"/>
              <a:t> in </a:t>
            </a:r>
            <a:r>
              <a:rPr lang="en-US" dirty="0" err="1"/>
              <a:t>dezelfde</a:t>
            </a:r>
            <a:r>
              <a:rPr lang="en-US" dirty="0"/>
              <a:t> </a:t>
            </a:r>
            <a:r>
              <a:rPr lang="en-US" dirty="0" err="1"/>
              <a:t>grootteorde</a:t>
            </a:r>
            <a:r>
              <a:rPr lang="en-US" dirty="0"/>
              <a:t> </a:t>
            </a:r>
            <a:r>
              <a:rPr lang="en-US" dirty="0" err="1"/>
              <a:t>zullen</a:t>
            </a:r>
            <a:r>
              <a:rPr lang="en-US" dirty="0"/>
              <a:t> </a:t>
            </a:r>
            <a:r>
              <a:rPr lang="en-US" dirty="0" err="1"/>
              <a:t>kunnen</a:t>
            </a:r>
            <a:r>
              <a:rPr lang="en-US" dirty="0"/>
              <a:t> </a:t>
            </a:r>
            <a:r>
              <a:rPr lang="en-US" dirty="0" err="1"/>
              <a:t>behalen</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65</a:t>
            </a:fld>
            <a:endParaRPr lang="en-GB"/>
          </a:p>
        </p:txBody>
      </p:sp>
    </p:spTree>
    <p:extLst>
      <p:ext uri="{BB962C8B-B14F-4D97-AF65-F5344CB8AC3E}">
        <p14:creationId xmlns:p14="http://schemas.microsoft.com/office/powerpoint/2010/main" val="2652541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Hier</a:t>
            </a:r>
            <a:r>
              <a:rPr lang="en-US" dirty="0"/>
              <a:t> </a:t>
            </a:r>
            <a:r>
              <a:rPr lang="en-US" dirty="0" err="1"/>
              <a:t>worden</a:t>
            </a:r>
            <a:r>
              <a:rPr lang="en-US" dirty="0"/>
              <a:t> de </a:t>
            </a:r>
            <a:r>
              <a:rPr lang="en-US" dirty="0" err="1"/>
              <a:t>resultaten</a:t>
            </a:r>
            <a:r>
              <a:rPr lang="en-US" dirty="0"/>
              <a:t> van de throughput </a:t>
            </a:r>
            <a:r>
              <a:rPr lang="en-US" dirty="0" err="1"/>
              <a:t>weergegeven</a:t>
            </a:r>
            <a:r>
              <a:rPr lang="en-US" dirty="0"/>
              <a:t>. </a:t>
            </a:r>
            <a:r>
              <a:rPr lang="en-US" dirty="0" err="1"/>
              <a:t>Dat</a:t>
            </a:r>
            <a:r>
              <a:rPr lang="en-US" dirty="0"/>
              <a:t> is </a:t>
            </a:r>
            <a:r>
              <a:rPr lang="en-US" dirty="0" err="1"/>
              <a:t>eigenlijk</a:t>
            </a:r>
            <a:r>
              <a:rPr lang="en-US" dirty="0"/>
              <a:t> </a:t>
            </a:r>
            <a:r>
              <a:rPr lang="en-US" dirty="0" err="1"/>
              <a:t>niks</a:t>
            </a:r>
            <a:r>
              <a:rPr lang="en-US" dirty="0"/>
              <a:t> </a:t>
            </a:r>
            <a:r>
              <a:rPr lang="en-US" dirty="0" err="1"/>
              <a:t>anders</a:t>
            </a:r>
            <a:r>
              <a:rPr lang="en-US" dirty="0"/>
              <a:t> dan de </a:t>
            </a:r>
            <a:r>
              <a:rPr lang="en-US" dirty="0" err="1"/>
              <a:t>vorige</a:t>
            </a:r>
            <a:r>
              <a:rPr lang="en-US" dirty="0"/>
              <a:t> </a:t>
            </a:r>
            <a:r>
              <a:rPr lang="en-US" dirty="0" err="1"/>
              <a:t>grafieken</a:t>
            </a:r>
            <a:r>
              <a:rPr lang="en-US" dirty="0"/>
              <a:t>, maar dan met </a:t>
            </a:r>
            <a:r>
              <a:rPr lang="en-US" dirty="0" err="1"/>
              <a:t>omgekeerde</a:t>
            </a:r>
            <a:r>
              <a:rPr lang="en-US" dirty="0"/>
              <a:t> </a:t>
            </a:r>
            <a:r>
              <a:rPr lang="en-US" dirty="0" err="1"/>
              <a:t>betekenis</a:t>
            </a:r>
            <a:r>
              <a:rPr lang="en-US" dirty="0"/>
              <a:t>. Hoe </a:t>
            </a:r>
            <a:r>
              <a:rPr lang="en-US" dirty="0" err="1"/>
              <a:t>meer</a:t>
            </a:r>
            <a:r>
              <a:rPr lang="en-US" dirty="0"/>
              <a:t> </a:t>
            </a:r>
            <a:r>
              <a:rPr lang="en-US" dirty="0" err="1"/>
              <a:t>aanvragen</a:t>
            </a:r>
            <a:r>
              <a:rPr lang="en-US" dirty="0"/>
              <a:t> er </a:t>
            </a:r>
            <a:r>
              <a:rPr lang="en-US" dirty="0" err="1"/>
              <a:t>beantwoord</a:t>
            </a:r>
            <a:r>
              <a:rPr lang="en-US" dirty="0"/>
              <a:t> </a:t>
            </a:r>
            <a:r>
              <a:rPr lang="en-US" dirty="0" err="1"/>
              <a:t>kunnen</a:t>
            </a:r>
            <a:r>
              <a:rPr lang="en-US" dirty="0"/>
              <a:t> </a:t>
            </a:r>
            <a:r>
              <a:rPr lang="en-US" dirty="0" err="1"/>
              <a:t>worden</a:t>
            </a:r>
            <a:r>
              <a:rPr lang="en-US" dirty="0"/>
              <a:t>, hoe </a:t>
            </a:r>
            <a:r>
              <a:rPr lang="en-US" dirty="0" err="1"/>
              <a:t>beter</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66</a:t>
            </a:fld>
            <a:endParaRPr lang="en-GB"/>
          </a:p>
        </p:txBody>
      </p:sp>
    </p:spTree>
    <p:extLst>
      <p:ext uri="{BB962C8B-B14F-4D97-AF65-F5344CB8AC3E}">
        <p14:creationId xmlns:p14="http://schemas.microsoft.com/office/powerpoint/2010/main" val="41916534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A0A48-EDB1-4AFE-B1B7-10CE2A416496}" type="slidenum">
              <a:rPr lang="en-GB" smtClean="0"/>
              <a:t>67</a:t>
            </a:fld>
            <a:endParaRPr lang="en-GB"/>
          </a:p>
        </p:txBody>
      </p:sp>
    </p:spTree>
    <p:extLst>
      <p:ext uri="{BB962C8B-B14F-4D97-AF65-F5344CB8AC3E}">
        <p14:creationId xmlns:p14="http://schemas.microsoft.com/office/powerpoint/2010/main" val="42436112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dirty="0" err="1"/>
              <a:t>zien</a:t>
            </a:r>
            <a:r>
              <a:rPr lang="en-US" dirty="0"/>
              <a:t> </a:t>
            </a:r>
            <a:r>
              <a:rPr lang="en-US" dirty="0" err="1"/>
              <a:t>dat</a:t>
            </a:r>
            <a:r>
              <a:rPr lang="en-US" dirty="0"/>
              <a:t> de </a:t>
            </a:r>
            <a:r>
              <a:rPr lang="en-US" dirty="0" err="1"/>
              <a:t>kernelpatch</a:t>
            </a:r>
            <a:r>
              <a:rPr lang="en-US" dirty="0"/>
              <a:t> </a:t>
            </a:r>
            <a:r>
              <a:rPr lang="en-US" dirty="0" err="1"/>
              <a:t>vervangen</a:t>
            </a:r>
            <a:r>
              <a:rPr lang="en-US" dirty="0"/>
              <a:t> </a:t>
            </a:r>
            <a:r>
              <a:rPr lang="en-US" dirty="0" err="1"/>
              <a:t>kan</a:t>
            </a:r>
            <a:r>
              <a:rPr lang="en-US" dirty="0"/>
              <a:t> </a:t>
            </a:r>
            <a:r>
              <a:rPr lang="en-US" dirty="0" err="1"/>
              <a:t>worden</a:t>
            </a:r>
            <a:r>
              <a:rPr lang="en-US" dirty="0"/>
              <a:t> door </a:t>
            </a:r>
            <a:r>
              <a:rPr lang="en-US" dirty="0" err="1"/>
              <a:t>gebruik</a:t>
            </a:r>
            <a:r>
              <a:rPr lang="en-US" dirty="0"/>
              <a:t> </a:t>
            </a:r>
            <a:r>
              <a:rPr lang="en-US" dirty="0" err="1"/>
              <a:t>te</a:t>
            </a:r>
            <a:r>
              <a:rPr lang="en-US" dirty="0"/>
              <a:t> </a:t>
            </a:r>
            <a:r>
              <a:rPr lang="en-US" dirty="0" err="1"/>
              <a:t>maken</a:t>
            </a:r>
            <a:r>
              <a:rPr lang="en-US" dirty="0"/>
              <a:t> van de seccomp-BPF </a:t>
            </a:r>
            <a:r>
              <a:rPr lang="en-US" dirty="0" err="1"/>
              <a:t>technologie</a:t>
            </a:r>
            <a:r>
              <a:rPr lang="en-US" dirty="0"/>
              <a:t>. </a:t>
            </a:r>
            <a:r>
              <a:rPr lang="en-US" dirty="0" err="1"/>
              <a:t>Daarbij</a:t>
            </a:r>
            <a:r>
              <a:rPr lang="en-US" dirty="0"/>
              <a:t> </a:t>
            </a:r>
            <a:r>
              <a:rPr lang="en-US" dirty="0" err="1"/>
              <a:t>zien</a:t>
            </a:r>
            <a:r>
              <a:rPr lang="en-US" dirty="0"/>
              <a:t> we </a:t>
            </a:r>
            <a:r>
              <a:rPr lang="en-US" dirty="0" err="1"/>
              <a:t>dat</a:t>
            </a:r>
            <a:r>
              <a:rPr lang="en-US" dirty="0"/>
              <a:t> we </a:t>
            </a:r>
            <a:r>
              <a:rPr lang="en-US" dirty="0" err="1"/>
              <a:t>een</a:t>
            </a:r>
            <a:r>
              <a:rPr lang="en-US" dirty="0"/>
              <a:t> </a:t>
            </a:r>
            <a:r>
              <a:rPr lang="en-US" dirty="0" err="1"/>
              <a:t>duidelijke</a:t>
            </a:r>
            <a:r>
              <a:rPr lang="en-US" dirty="0"/>
              <a:t> </a:t>
            </a:r>
            <a:r>
              <a:rPr lang="en-US" dirty="0" err="1"/>
              <a:t>snelheidswinst</a:t>
            </a:r>
            <a:r>
              <a:rPr lang="en-US" dirty="0"/>
              <a:t> </a:t>
            </a:r>
            <a:r>
              <a:rPr lang="en-US" dirty="0" err="1"/>
              <a:t>boeken</a:t>
            </a:r>
            <a:r>
              <a:rPr lang="en-US" dirty="0"/>
              <a:t> ten </a:t>
            </a:r>
            <a:r>
              <a:rPr lang="en-US" dirty="0" err="1"/>
              <a:t>opzichte</a:t>
            </a:r>
            <a:r>
              <a:rPr lang="en-US" dirty="0"/>
              <a:t> van </a:t>
            </a:r>
            <a:r>
              <a:rPr lang="en-US" dirty="0" err="1"/>
              <a:t>een</a:t>
            </a:r>
            <a:r>
              <a:rPr lang="en-US" dirty="0"/>
              <a:t> </a:t>
            </a:r>
            <a:r>
              <a:rPr lang="en-US" dirty="0" err="1"/>
              <a:t>traditionele</a:t>
            </a:r>
            <a:r>
              <a:rPr lang="en-US" dirty="0"/>
              <a:t> MVEE. </a:t>
            </a:r>
            <a:r>
              <a:rPr lang="en-US" dirty="0" err="1"/>
              <a:t>En</a:t>
            </a:r>
            <a:r>
              <a:rPr lang="en-US" dirty="0"/>
              <a:t> we </a:t>
            </a:r>
            <a:r>
              <a:rPr lang="en-US" dirty="0" err="1"/>
              <a:t>zien</a:t>
            </a:r>
            <a:r>
              <a:rPr lang="en-US" dirty="0"/>
              <a:t> </a:t>
            </a:r>
            <a:r>
              <a:rPr lang="en-US" dirty="0" err="1"/>
              <a:t>dat</a:t>
            </a:r>
            <a:r>
              <a:rPr lang="en-US" dirty="0"/>
              <a:t> op </a:t>
            </a:r>
            <a:r>
              <a:rPr lang="en-US" dirty="0" err="1"/>
              <a:t>dit</a:t>
            </a:r>
            <a:r>
              <a:rPr lang="en-US" dirty="0"/>
              <a:t> </a:t>
            </a:r>
            <a:r>
              <a:rPr lang="en-US" dirty="0" err="1"/>
              <a:t>ogenblik</a:t>
            </a:r>
            <a:r>
              <a:rPr lang="en-US" dirty="0"/>
              <a:t> de </a:t>
            </a:r>
            <a:r>
              <a:rPr lang="en-US" dirty="0" err="1"/>
              <a:t>nieuwe</a:t>
            </a:r>
            <a:r>
              <a:rPr lang="en-US" dirty="0"/>
              <a:t> implementatie </a:t>
            </a:r>
            <a:r>
              <a:rPr lang="en-US" dirty="0" err="1"/>
              <a:t>een</a:t>
            </a:r>
            <a:r>
              <a:rPr lang="en-US" dirty="0"/>
              <a:t> </a:t>
            </a:r>
            <a:r>
              <a:rPr lang="en-US" dirty="0" err="1"/>
              <a:t>snelheid</a:t>
            </a:r>
            <a:r>
              <a:rPr lang="en-US" dirty="0"/>
              <a:t> heeft die in </a:t>
            </a:r>
            <a:r>
              <a:rPr lang="en-US" dirty="0" err="1"/>
              <a:t>dezelfde</a:t>
            </a:r>
            <a:r>
              <a:rPr lang="en-US" dirty="0"/>
              <a:t> </a:t>
            </a:r>
            <a:r>
              <a:rPr lang="en-US" dirty="0" err="1"/>
              <a:t>grootteorde</a:t>
            </a:r>
            <a:r>
              <a:rPr lang="en-US" dirty="0"/>
              <a:t> </a:t>
            </a:r>
            <a:r>
              <a:rPr lang="en-US" dirty="0" err="1"/>
              <a:t>ligt</a:t>
            </a:r>
            <a:r>
              <a:rPr lang="en-US" dirty="0"/>
              <a:t> </a:t>
            </a:r>
            <a:r>
              <a:rPr lang="en-US" dirty="0" err="1"/>
              <a:t>als</a:t>
            </a:r>
            <a:r>
              <a:rPr lang="en-US" dirty="0"/>
              <a:t> die van de </a:t>
            </a:r>
            <a:r>
              <a:rPr lang="en-US" dirty="0" err="1"/>
              <a:t>originele</a:t>
            </a:r>
            <a:r>
              <a:rPr lang="en-US" dirty="0"/>
              <a:t> IP-MON implementatie. </a:t>
            </a:r>
            <a:r>
              <a:rPr lang="en-US" dirty="0" err="1"/>
              <a:t>Wel</a:t>
            </a:r>
            <a:r>
              <a:rPr lang="en-US" dirty="0"/>
              <a:t> </a:t>
            </a:r>
            <a:r>
              <a:rPr lang="en-US" dirty="0" err="1"/>
              <a:t>moet</a:t>
            </a:r>
            <a:r>
              <a:rPr lang="en-US" dirty="0"/>
              <a:t> </a:t>
            </a:r>
            <a:r>
              <a:rPr lang="en-US" dirty="0" err="1"/>
              <a:t>daarbij</a:t>
            </a:r>
            <a:r>
              <a:rPr lang="en-US" dirty="0"/>
              <a:t> in </a:t>
            </a:r>
            <a:r>
              <a:rPr lang="en-US" dirty="0" err="1"/>
              <a:t>acht</a:t>
            </a:r>
            <a:r>
              <a:rPr lang="en-US" dirty="0"/>
              <a:t> </a:t>
            </a:r>
            <a:r>
              <a:rPr lang="en-US" dirty="0" err="1"/>
              <a:t>genomen</a:t>
            </a:r>
            <a:r>
              <a:rPr lang="en-US" dirty="0"/>
              <a:t> </a:t>
            </a:r>
            <a:r>
              <a:rPr lang="en-US" dirty="0" err="1"/>
              <a:t>worden</a:t>
            </a:r>
            <a:r>
              <a:rPr lang="en-US" dirty="0"/>
              <a:t> </a:t>
            </a:r>
            <a:r>
              <a:rPr lang="en-US" dirty="0" err="1"/>
              <a:t>dat</a:t>
            </a:r>
            <a:r>
              <a:rPr lang="en-US" dirty="0"/>
              <a:t> we </a:t>
            </a:r>
            <a:r>
              <a:rPr lang="en-US" dirty="0" err="1"/>
              <a:t>lagere</a:t>
            </a:r>
            <a:r>
              <a:rPr lang="en-US" dirty="0"/>
              <a:t> </a:t>
            </a:r>
            <a:r>
              <a:rPr lang="en-US" dirty="0" err="1"/>
              <a:t>veiligheidsgaranties</a:t>
            </a:r>
            <a:r>
              <a:rPr lang="en-US" dirty="0"/>
              <a:t> </a:t>
            </a:r>
            <a:r>
              <a:rPr lang="en-US" dirty="0" err="1"/>
              <a:t>kunnen</a:t>
            </a:r>
            <a:r>
              <a:rPr lang="en-US" dirty="0"/>
              <a:t> </a:t>
            </a:r>
            <a:r>
              <a:rPr lang="en-US" dirty="0" err="1"/>
              <a:t>bieden</a:t>
            </a:r>
            <a:r>
              <a:rPr lang="en-US" dirty="0"/>
              <a:t> door </a:t>
            </a:r>
            <a:r>
              <a:rPr lang="en-US" dirty="0" err="1"/>
              <a:t>een</a:t>
            </a:r>
            <a:r>
              <a:rPr lang="en-US" dirty="0"/>
              <a:t> secret minder </a:t>
            </a:r>
            <a:r>
              <a:rPr lang="en-US" dirty="0" err="1"/>
              <a:t>te</a:t>
            </a:r>
            <a:r>
              <a:rPr lang="en-US" dirty="0"/>
              <a:t> </a:t>
            </a:r>
            <a:r>
              <a:rPr lang="en-US" dirty="0" err="1"/>
              <a:t>gebruiken</a:t>
            </a:r>
            <a:r>
              <a:rPr lang="en-US" dirty="0"/>
              <a:t>. </a:t>
            </a:r>
            <a:r>
              <a:rPr lang="en-US" dirty="0" err="1"/>
              <a:t>Hoewel</a:t>
            </a:r>
            <a:r>
              <a:rPr lang="en-US" dirty="0"/>
              <a:t> </a:t>
            </a:r>
            <a:r>
              <a:rPr lang="en-US" dirty="0" err="1"/>
              <a:t>dat</a:t>
            </a:r>
            <a:r>
              <a:rPr lang="en-US" dirty="0"/>
              <a:t> </a:t>
            </a:r>
            <a:r>
              <a:rPr lang="en-US" dirty="0" err="1"/>
              <a:t>probleem</a:t>
            </a:r>
            <a:r>
              <a:rPr lang="en-US" dirty="0"/>
              <a:t> </a:t>
            </a:r>
            <a:r>
              <a:rPr lang="en-US" dirty="0" err="1"/>
              <a:t>eigenlijk</a:t>
            </a:r>
            <a:r>
              <a:rPr lang="en-US" dirty="0"/>
              <a:t> </a:t>
            </a:r>
            <a:r>
              <a:rPr lang="en-US" dirty="0" err="1"/>
              <a:t>kan</a:t>
            </a:r>
            <a:r>
              <a:rPr lang="en-US" dirty="0"/>
              <a:t> </a:t>
            </a:r>
            <a:r>
              <a:rPr lang="en-US" dirty="0" err="1"/>
              <a:t>opgelost</a:t>
            </a:r>
            <a:r>
              <a:rPr lang="en-US" dirty="0"/>
              <a:t> </a:t>
            </a:r>
            <a:r>
              <a:rPr lang="en-US" dirty="0" err="1"/>
              <a:t>worden</a:t>
            </a:r>
            <a:r>
              <a:rPr lang="en-US" dirty="0"/>
              <a:t> door </a:t>
            </a:r>
            <a:r>
              <a:rPr lang="en-US" dirty="0" err="1"/>
              <a:t>na</a:t>
            </a:r>
            <a:r>
              <a:rPr lang="en-US" dirty="0"/>
              <a:t> </a:t>
            </a:r>
            <a:r>
              <a:rPr lang="en-US" dirty="0" err="1"/>
              <a:t>te</a:t>
            </a:r>
            <a:r>
              <a:rPr lang="en-US" dirty="0"/>
              <a:t> </a:t>
            </a:r>
            <a:r>
              <a:rPr lang="en-US" dirty="0" err="1"/>
              <a:t>gaan</a:t>
            </a:r>
            <a:r>
              <a:rPr lang="en-US" dirty="0"/>
              <a:t> van </a:t>
            </a:r>
            <a:r>
              <a:rPr lang="en-US" dirty="0" err="1"/>
              <a:t>waar</a:t>
            </a:r>
            <a:r>
              <a:rPr lang="en-US" dirty="0"/>
              <a:t> </a:t>
            </a:r>
            <a:r>
              <a:rPr lang="en-US" dirty="0" err="1"/>
              <a:t>een</a:t>
            </a:r>
            <a:r>
              <a:rPr lang="en-US" dirty="0"/>
              <a:t> </a:t>
            </a:r>
            <a:r>
              <a:rPr lang="en-US" dirty="0" err="1"/>
              <a:t>systeemaanroep</a:t>
            </a:r>
            <a:r>
              <a:rPr lang="en-US" dirty="0"/>
              <a:t> </a:t>
            </a:r>
            <a:r>
              <a:rPr lang="en-US" dirty="0" err="1"/>
              <a:t>juist</a:t>
            </a:r>
            <a:r>
              <a:rPr lang="en-US" dirty="0"/>
              <a:t> </a:t>
            </a:r>
            <a:r>
              <a:rPr lang="en-US" dirty="0" err="1"/>
              <a:t>komt</a:t>
            </a:r>
            <a:r>
              <a:rPr lang="en-US" dirty="0"/>
              <a:t> </a:t>
            </a:r>
            <a:r>
              <a:rPr lang="en-US" dirty="0" err="1"/>
              <a:t>voor</a:t>
            </a:r>
            <a:r>
              <a:rPr lang="en-US" dirty="0"/>
              <a:t> we die </a:t>
            </a:r>
            <a:r>
              <a:rPr lang="en-US" dirty="0" err="1"/>
              <a:t>doorsturen</a:t>
            </a:r>
            <a:r>
              <a:rPr lang="en-US" dirty="0"/>
              <a:t> </a:t>
            </a:r>
            <a:r>
              <a:rPr lang="en-US" dirty="0" err="1"/>
              <a:t>naar</a:t>
            </a:r>
            <a:r>
              <a:rPr lang="en-US" dirty="0"/>
              <a:t> IP-MON.</a:t>
            </a:r>
          </a:p>
          <a:p>
            <a:endParaRPr lang="en-US" dirty="0"/>
          </a:p>
          <a:p>
            <a:r>
              <a:rPr lang="en-US" dirty="0" err="1"/>
              <a:t>Tenslotte</a:t>
            </a:r>
            <a:r>
              <a:rPr lang="en-US" dirty="0"/>
              <a:t> </a:t>
            </a:r>
            <a:r>
              <a:rPr lang="en-US" dirty="0" err="1"/>
              <a:t>wil</a:t>
            </a:r>
            <a:r>
              <a:rPr lang="en-US" dirty="0"/>
              <a:t> </a:t>
            </a:r>
            <a:r>
              <a:rPr lang="en-US" dirty="0" err="1"/>
              <a:t>ik</a:t>
            </a:r>
            <a:r>
              <a:rPr lang="en-US" dirty="0"/>
              <a:t> </a:t>
            </a:r>
            <a:r>
              <a:rPr lang="en-US" dirty="0" err="1"/>
              <a:t>ook</a:t>
            </a:r>
            <a:r>
              <a:rPr lang="en-US" dirty="0"/>
              <a:t> </a:t>
            </a:r>
            <a:r>
              <a:rPr lang="en-US" dirty="0" err="1"/>
              <a:t>nog</a:t>
            </a:r>
            <a:r>
              <a:rPr lang="en-US" dirty="0"/>
              <a:t> </a:t>
            </a:r>
            <a:r>
              <a:rPr lang="en-US" dirty="0" err="1"/>
              <a:t>zeggen</a:t>
            </a:r>
            <a:r>
              <a:rPr lang="en-US" dirty="0"/>
              <a:t> </a:t>
            </a:r>
            <a:r>
              <a:rPr lang="en-US" dirty="0" err="1"/>
              <a:t>dat</a:t>
            </a:r>
            <a:r>
              <a:rPr lang="en-US" dirty="0"/>
              <a:t> er </a:t>
            </a:r>
            <a:r>
              <a:rPr lang="en-US" dirty="0" err="1"/>
              <a:t>nog</a:t>
            </a:r>
            <a:r>
              <a:rPr lang="en-US" dirty="0"/>
              <a:t> </a:t>
            </a:r>
            <a:r>
              <a:rPr lang="en-US" dirty="0" err="1"/>
              <a:t>verder</a:t>
            </a:r>
            <a:r>
              <a:rPr lang="en-US" dirty="0"/>
              <a:t> </a:t>
            </a:r>
            <a:r>
              <a:rPr lang="en-US" dirty="0" err="1"/>
              <a:t>onderzoek</a:t>
            </a:r>
            <a:r>
              <a:rPr lang="en-US" dirty="0"/>
              <a:t> </a:t>
            </a:r>
            <a:r>
              <a:rPr lang="en-US" dirty="0" err="1"/>
              <a:t>gedaan</a:t>
            </a:r>
            <a:r>
              <a:rPr lang="en-US" dirty="0"/>
              <a:t> </a:t>
            </a:r>
            <a:r>
              <a:rPr lang="en-US" dirty="0" err="1"/>
              <a:t>moet</a:t>
            </a:r>
            <a:r>
              <a:rPr lang="en-US" dirty="0"/>
              <a:t> </a:t>
            </a:r>
            <a:r>
              <a:rPr lang="en-US" dirty="0" err="1"/>
              <a:t>worden</a:t>
            </a:r>
            <a:r>
              <a:rPr lang="en-US" dirty="0"/>
              <a:t> </a:t>
            </a:r>
            <a:r>
              <a:rPr lang="en-US" dirty="0" err="1"/>
              <a:t>naar</a:t>
            </a:r>
            <a:r>
              <a:rPr lang="en-US" dirty="0"/>
              <a:t> de set </a:t>
            </a:r>
            <a:r>
              <a:rPr lang="en-US" dirty="0" err="1"/>
              <a:t>systeemaanroepen</a:t>
            </a:r>
            <a:r>
              <a:rPr lang="en-US" dirty="0"/>
              <a:t> die door de </a:t>
            </a:r>
            <a:r>
              <a:rPr lang="en-US" dirty="0" err="1"/>
              <a:t>nieuwe</a:t>
            </a:r>
            <a:r>
              <a:rPr lang="en-US" dirty="0"/>
              <a:t> </a:t>
            </a:r>
            <a:r>
              <a:rPr lang="en-US" dirty="0" err="1"/>
              <a:t>implementatie</a:t>
            </a:r>
            <a:r>
              <a:rPr lang="en-US" dirty="0"/>
              <a:t> </a:t>
            </a:r>
            <a:r>
              <a:rPr lang="en-US" dirty="0" err="1"/>
              <a:t>ondersteund</a:t>
            </a:r>
            <a:r>
              <a:rPr lang="en-US" dirty="0"/>
              <a:t> </a:t>
            </a:r>
            <a:r>
              <a:rPr lang="en-US" dirty="0" err="1"/>
              <a:t>wordt</a:t>
            </a:r>
            <a:r>
              <a:rPr lang="en-US" dirty="0"/>
              <a:t>.</a:t>
            </a:r>
          </a:p>
        </p:txBody>
      </p:sp>
      <p:sp>
        <p:nvSpPr>
          <p:cNvPr id="4" name="Slide Number Placeholder 3"/>
          <p:cNvSpPr>
            <a:spLocks noGrp="1"/>
          </p:cNvSpPr>
          <p:nvPr>
            <p:ph type="sldNum" sz="quarter" idx="5"/>
          </p:nvPr>
        </p:nvSpPr>
        <p:spPr/>
        <p:txBody>
          <a:bodyPr/>
          <a:lstStyle/>
          <a:p>
            <a:fld id="{539A0A48-EDB1-4AFE-B1B7-10CE2A416496}" type="slidenum">
              <a:rPr lang="en-GB" smtClean="0"/>
              <a:t>68</a:t>
            </a:fld>
            <a:endParaRPr lang="en-GB"/>
          </a:p>
        </p:txBody>
      </p:sp>
    </p:spTree>
    <p:extLst>
      <p:ext uri="{BB962C8B-B14F-4D97-AF65-F5344CB8AC3E}">
        <p14:creationId xmlns:p14="http://schemas.microsoft.com/office/powerpoint/2010/main" val="3569882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 was </a:t>
            </a:r>
            <a:r>
              <a:rPr lang="en-GB" dirty="0" err="1"/>
              <a:t>mijn</a:t>
            </a:r>
            <a:r>
              <a:rPr lang="en-GB" dirty="0"/>
              <a:t> </a:t>
            </a:r>
            <a:r>
              <a:rPr lang="en-GB" dirty="0" err="1"/>
              <a:t>presentatie</a:t>
            </a:r>
            <a:r>
              <a:rPr lang="en-GB" dirty="0"/>
              <a:t>. Is er </a:t>
            </a:r>
            <a:r>
              <a:rPr lang="en-GB" dirty="0" err="1"/>
              <a:t>iemand</a:t>
            </a:r>
            <a:r>
              <a:rPr lang="en-GB" dirty="0"/>
              <a:t> die </a:t>
            </a:r>
            <a:r>
              <a:rPr lang="en-GB" dirty="0" err="1"/>
              <a:t>vragen</a:t>
            </a:r>
            <a:r>
              <a:rPr lang="en-GB" dirty="0"/>
              <a:t> </a:t>
            </a:r>
            <a:r>
              <a:rPr lang="en-GB" dirty="0" err="1"/>
              <a:t>heeft</a:t>
            </a:r>
            <a:r>
              <a:rPr lang="en-GB" dirty="0"/>
              <a:t>?</a:t>
            </a:r>
            <a:endParaRPr lang="en-US" dirty="0"/>
          </a:p>
        </p:txBody>
      </p:sp>
      <p:sp>
        <p:nvSpPr>
          <p:cNvPr id="4" name="Slide Number Placeholder 3"/>
          <p:cNvSpPr>
            <a:spLocks noGrp="1"/>
          </p:cNvSpPr>
          <p:nvPr>
            <p:ph type="sldNum" sz="quarter" idx="10"/>
          </p:nvPr>
        </p:nvSpPr>
        <p:spPr/>
        <p:txBody>
          <a:bodyPr/>
          <a:lstStyle/>
          <a:p>
            <a:fld id="{539A0A48-EDB1-4AFE-B1B7-10CE2A416496}" type="slidenum">
              <a:rPr lang="en-GB" smtClean="0"/>
              <a:t>69</a:t>
            </a:fld>
            <a:endParaRPr lang="en-GB"/>
          </a:p>
        </p:txBody>
      </p:sp>
    </p:spTree>
    <p:extLst>
      <p:ext uri="{BB962C8B-B14F-4D97-AF65-F5344CB8AC3E}">
        <p14:creationId xmlns:p14="http://schemas.microsoft.com/office/powerpoint/2010/main" val="1909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noProof="0" dirty="0">
                <a:cs typeface="Calibri"/>
              </a:rPr>
              <a:t>Om gedragswijzigingen te detecteren zal een MVEE meerdere instanties van een programma gelijktijdig uitvoeren. Op de figuur zien we nu twee van die varianten, die eigenlijk processen voorstellen die hetzelfde programma uitvoeren. Die varianten doen gelijktijdig </a:t>
            </a:r>
            <a:r>
              <a:rPr lang="nl-BE" dirty="0">
                <a:cs typeface="Calibri"/>
              </a:rPr>
              <a:t>systeemaanroepen naar</a:t>
            </a:r>
            <a:r>
              <a:rPr lang="nl-BE" noProof="0" dirty="0">
                <a:cs typeface="Calibri"/>
              </a:rPr>
              <a:t> de kernel. </a:t>
            </a:r>
            <a:r>
              <a:rPr lang="nl-BE" dirty="0">
                <a:cs typeface="Calibri"/>
              </a:rPr>
              <a:t>En om</a:t>
            </a:r>
            <a:r>
              <a:rPr lang="nl-BE" noProof="0" dirty="0">
                <a:cs typeface="Calibri"/>
              </a:rPr>
              <a:t> ervoor te zorgen dat we het gedrag van verschillende varianten kunnen vergelijken, vergelijkt de monitor het gedrag constant</a:t>
            </a:r>
            <a:r>
              <a:rPr lang="nl-BE" dirty="0">
                <a:cs typeface="Calibri"/>
              </a:rPr>
              <a:t>.</a:t>
            </a:r>
          </a:p>
        </p:txBody>
      </p:sp>
      <p:sp>
        <p:nvSpPr>
          <p:cNvPr id="4" name="Slide Number Placehold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257465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dirty="0">
                <a:cs typeface="Calibri"/>
              </a:rPr>
              <a:t>Voor </a:t>
            </a:r>
            <a:r>
              <a:rPr lang="nl-BE" dirty="0"/>
              <a:t>systeemaanroepen die</a:t>
            </a:r>
            <a:r>
              <a:rPr lang="nl-BE" dirty="0">
                <a:cs typeface="Calibri"/>
              </a:rPr>
              <a:t> eigenlijk I/O-operaties zijn, wordt gebruik gemaakt van het Leader/</a:t>
            </a:r>
            <a:r>
              <a:rPr lang="nl-BE" dirty="0" err="1">
                <a:cs typeface="Calibri"/>
              </a:rPr>
              <a:t>Follower</a:t>
            </a:r>
            <a:r>
              <a:rPr lang="nl-BE" dirty="0">
                <a:cs typeface="Calibri"/>
              </a:rPr>
              <a:t> model. </a:t>
            </a:r>
            <a:r>
              <a:rPr lang="nl-BE" noProof="0" dirty="0">
                <a:cs typeface="Calibri"/>
              </a:rPr>
              <a:t>Een (1) variant wordt als leader ingezet</a:t>
            </a:r>
            <a:r>
              <a:rPr lang="nl-BE" dirty="0">
                <a:cs typeface="Calibri"/>
              </a:rPr>
              <a:t> in de MVEE</a:t>
            </a:r>
            <a:r>
              <a:rPr lang="nl-BE" noProof="0" dirty="0">
                <a:cs typeface="Calibri"/>
              </a:rPr>
              <a:t> en alle andere varianten zijn </a:t>
            </a:r>
            <a:r>
              <a:rPr lang="nl-BE" dirty="0" err="1"/>
              <a:t>followers</a:t>
            </a:r>
            <a:r>
              <a:rPr lang="nl-BE" noProof="0" dirty="0">
                <a:cs typeface="Calibri"/>
              </a:rPr>
              <a:t>. </a:t>
            </a:r>
            <a:r>
              <a:rPr lang="nl-BE" dirty="0">
                <a:cs typeface="Calibri"/>
              </a:rPr>
              <a:t>Systeemaanroepen</a:t>
            </a:r>
            <a:r>
              <a:rPr lang="nl-BE" noProof="0" dirty="0">
                <a:cs typeface="Calibri"/>
              </a:rPr>
              <a:t> die effect hebben op de rest van het besturingssysteem worden enkel door de leader variant uitgevoerd. Op het moment van zo’n</a:t>
            </a:r>
            <a:r>
              <a:rPr lang="nl-BE" dirty="0">
                <a:cs typeface="Calibri"/>
              </a:rPr>
              <a:t> systeemaanroep</a:t>
            </a:r>
            <a:r>
              <a:rPr lang="nl-BE" noProof="0" dirty="0">
                <a:cs typeface="Calibri"/>
              </a:rPr>
              <a:t> zal de monitor dit detecteren. De </a:t>
            </a:r>
            <a:r>
              <a:rPr lang="nl-BE" dirty="0">
                <a:cs typeface="Calibri"/>
              </a:rPr>
              <a:t>leader mag</a:t>
            </a:r>
            <a:r>
              <a:rPr lang="nl-BE" noProof="0" dirty="0">
                <a:cs typeface="Calibri"/>
              </a:rPr>
              <a:t> gewoon uitgevoerd worden maar de </a:t>
            </a:r>
            <a:r>
              <a:rPr lang="nl-BE" dirty="0"/>
              <a:t>followers </a:t>
            </a:r>
            <a:r>
              <a:rPr lang="nl-BE" noProof="0" dirty="0">
                <a:cs typeface="Calibri"/>
              </a:rPr>
              <a:t>niet. Bij het terugkeren van de systeemaanroep naar de applicatie moet natuurlijk de juiste waarde ook bij de </a:t>
            </a:r>
            <a:r>
              <a:rPr lang="nl-BE" dirty="0"/>
              <a:t>followers </a:t>
            </a:r>
            <a:r>
              <a:rPr lang="nl-BE" noProof="0" dirty="0">
                <a:cs typeface="Calibri"/>
              </a:rPr>
              <a:t>teruggegeven worden. De </a:t>
            </a:r>
            <a:r>
              <a:rPr lang="nl-BE" dirty="0">
                <a:cs typeface="Calibri"/>
              </a:rPr>
              <a:t>followers krijgen</a:t>
            </a:r>
            <a:r>
              <a:rPr lang="nl-BE" noProof="0" dirty="0">
                <a:cs typeface="Calibri"/>
              </a:rPr>
              <a:t> daarvoor een gekopieerde waarde van de terugkeerwaarde van de </a:t>
            </a:r>
            <a:r>
              <a:rPr lang="nl-BE" dirty="0">
                <a:cs typeface="Calibri"/>
              </a:rPr>
              <a:t>leader</a:t>
            </a:r>
            <a:r>
              <a:rPr lang="nl-BE" noProof="0" dirty="0">
                <a:cs typeface="Calibri"/>
              </a:rPr>
              <a:t> in hun adresruimte.</a:t>
            </a:r>
          </a:p>
          <a:p>
            <a:pPr marL="0" marR="0" lvl="0" indent="0" algn="l" defTabSz="914400">
              <a:lnSpc>
                <a:spcPct val="100000"/>
              </a:lnSpc>
              <a:spcBef>
                <a:spcPts val="0"/>
              </a:spcBef>
              <a:spcAft>
                <a:spcPts val="0"/>
              </a:spcAft>
              <a:buClrTx/>
              <a:buSzTx/>
              <a:buFontTx/>
              <a:buNone/>
              <a:tabLst/>
              <a:defRPr/>
            </a:pPr>
            <a:endParaRPr lang="nl-BE" dirty="0">
              <a:cs typeface="Calibri"/>
            </a:endParaRPr>
          </a:p>
          <a:p>
            <a:pPr marL="0" marR="0" lvl="0" indent="0" algn="l" defTabSz="914400">
              <a:lnSpc>
                <a:spcPct val="100000"/>
              </a:lnSpc>
              <a:spcBef>
                <a:spcPts val="0"/>
              </a:spcBef>
              <a:spcAft>
                <a:spcPts val="0"/>
              </a:spcAft>
              <a:buClrTx/>
              <a:buSzTx/>
              <a:buFontTx/>
              <a:buNone/>
              <a:tabLst/>
              <a:defRPr/>
            </a:pPr>
            <a:endParaRPr lang="nl-BE" dirty="0">
              <a:cs typeface="Calibri"/>
            </a:endParaRPr>
          </a:p>
          <a:p>
            <a:pPr>
              <a:defRPr/>
            </a:pPr>
            <a:endParaRPr lang="en-US" dirty="0">
              <a:cs typeface="Calibri"/>
            </a:endParaRPr>
          </a:p>
          <a:p>
            <a:pPr>
              <a:defRPr/>
            </a:pPr>
            <a:endParaRPr lang="en-BE" dirty="0">
              <a:cs typeface="Calibri"/>
            </a:endParaRPr>
          </a:p>
        </p:txBody>
      </p:sp>
      <p:sp>
        <p:nvSpPr>
          <p:cNvPr id="4" name="Slide Number Placehold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86650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l-BE" dirty="0">
                <a:cs typeface="Calibri"/>
              </a:rPr>
              <a:t>Wanneer de monitor een verschil in gedrag detecteert, wordt er actie ondernomen. Dit komt eigenlijk neer op het onmiddelijk afsluiten van alle varianten.</a:t>
            </a:r>
            <a:endParaRPr lang="nl-BE" noProof="0" dirty="0">
              <a:cs typeface="Calibri"/>
            </a:endParaRPr>
          </a:p>
          <a:p>
            <a:pPr marL="0" marR="0" lvl="0" indent="0" algn="l" defTabSz="914400">
              <a:lnSpc>
                <a:spcPct val="100000"/>
              </a:lnSpc>
              <a:spcBef>
                <a:spcPts val="0"/>
              </a:spcBef>
              <a:spcAft>
                <a:spcPts val="0"/>
              </a:spcAft>
              <a:buClrTx/>
              <a:buSzTx/>
              <a:buFontTx/>
              <a:buNone/>
              <a:tabLst/>
              <a:defRPr/>
            </a:pPr>
            <a:endParaRPr lang="nl-BE" dirty="0">
              <a:cs typeface="Calibri"/>
            </a:endParaRPr>
          </a:p>
          <a:p>
            <a:pPr marL="0" marR="0" lvl="0" indent="0" algn="l" defTabSz="914400">
              <a:lnSpc>
                <a:spcPct val="100000"/>
              </a:lnSpc>
              <a:spcBef>
                <a:spcPts val="0"/>
              </a:spcBef>
              <a:spcAft>
                <a:spcPts val="0"/>
              </a:spcAft>
              <a:buClrTx/>
              <a:buSzTx/>
              <a:buFontTx/>
              <a:buNone/>
              <a:tabLst/>
              <a:defRPr/>
            </a:pPr>
            <a:endParaRPr lang="nl-BE" dirty="0">
              <a:cs typeface="Calibri"/>
            </a:endParaRPr>
          </a:p>
          <a:p>
            <a:pPr>
              <a:defRPr/>
            </a:pPr>
            <a:endParaRPr lang="en-US" dirty="0">
              <a:cs typeface="Calibri"/>
            </a:endParaRPr>
          </a:p>
          <a:p>
            <a:pPr>
              <a:defRPr/>
            </a:pPr>
            <a:endParaRPr lang="en-BE" dirty="0">
              <a:cs typeface="Calibri"/>
            </a:endParaRPr>
          </a:p>
        </p:txBody>
      </p:sp>
      <p:sp>
        <p:nvSpPr>
          <p:cNvPr id="4" name="Slide Number Placehold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3009091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F475-73DB-40A5-B2FD-D690BAA69171}" type="datetime1">
              <a:rPr lang="nl-BE" smtClean="0"/>
              <a:t>1/07/2022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5" name="Tijdelijke aanduiding voor tekst 4"/>
          <p:cNvSpPr>
            <a:spLocks noGrp="1"/>
          </p:cNvSpPr>
          <p:nvPr>
            <p:ph type="body" sz="quarter" idx="10" hasCustomPrompt="1"/>
          </p:nvPr>
        </p:nvSpPr>
        <p:spPr bwMode="white">
          <a:xfrm>
            <a:off x="9215999" y="3095999"/>
            <a:ext cx="7257600" cy="2151119"/>
          </a:xfrm>
        </p:spPr>
        <p:txBody>
          <a:bodyPr>
            <a:normAutofit/>
          </a:bodyPr>
          <a:lstStyle>
            <a:lvl1pPr marL="0" indent="0">
              <a:lnSpc>
                <a:spcPts val="3500"/>
              </a:lnSpc>
              <a:buNone/>
              <a:defRPr sz="2400">
                <a:solidFill>
                  <a:schemeClr val="bg1"/>
                </a:solidFill>
              </a:defRPr>
            </a:lvl1pPr>
          </a:lstStyle>
          <a:p>
            <a:pPr lvl="0"/>
            <a:r>
              <a:rPr lang="nl-NL"/>
              <a:t>Klik om de namen van </a:t>
            </a:r>
            <a:r>
              <a:rPr lang="nl-NL" err="1"/>
              <a:t>social</a:t>
            </a:r>
            <a:r>
              <a:rPr lang="nl-NL"/>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defTabSz="542925">
              <a:lnSpc>
                <a:spcPts val="3500"/>
              </a:lnSpc>
              <a:defRPr sz="2500" u="none" cap="none" baseline="0">
                <a:solidFill>
                  <a:schemeClr val="bg1"/>
                </a:solidFill>
                <a:uFill>
                  <a:solidFill>
                    <a:schemeClr val="bg1"/>
                  </a:solidFill>
                </a:uFill>
                <a:latin typeface="+mn-lt"/>
              </a:defRPr>
            </a:lvl1pPr>
          </a:lstStyle>
          <a:p>
            <a:r>
              <a:rPr lang="nl-BE" noProof="0"/>
              <a:t>Klik om de gegevens van de presentator in te typen</a:t>
            </a:r>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199"/>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nl-BE" noProof="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a:t>Klik om de ondertitel / presentator / datum [</a:t>
            </a:r>
            <a:r>
              <a:rPr lang="nl-BE" noProof="0" err="1"/>
              <a:t>dd</a:t>
            </a:r>
            <a:r>
              <a:rPr lang="nl-BE" noProof="0"/>
              <a:t>-mm-</a:t>
            </a:r>
            <a:r>
              <a:rPr lang="nl-BE" noProof="0" err="1"/>
              <a:t>yyyy</a:t>
            </a:r>
            <a:r>
              <a:rPr lang="nl-BE" noProof="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a:t>Klik om de organisatie stijlen te bewerken</a:t>
            </a:r>
          </a:p>
          <a:p>
            <a:pPr lvl="1"/>
            <a:r>
              <a:rPr lang="nl-BE" noProof="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199"/>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a:t>Click </a:t>
            </a:r>
            <a:r>
              <a:rPr lang="nl-BE" noProof="0" err="1"/>
              <a:t>to</a:t>
            </a:r>
            <a:r>
              <a:rPr lang="nl-BE" noProof="0"/>
              <a:t> </a:t>
            </a:r>
            <a:r>
              <a:rPr lang="nl-BE" noProof="0" err="1"/>
              <a:t>edit</a:t>
            </a:r>
            <a:r>
              <a:rPr lang="nl-BE" noProof="0"/>
              <a:t> Master </a:t>
            </a:r>
            <a:r>
              <a:rPr lang="nl-BE" noProof="0" err="1"/>
              <a:t>text</a:t>
            </a:r>
            <a:r>
              <a:rPr lang="nl-BE" noProof="0"/>
              <a:t> </a:t>
            </a:r>
            <a:r>
              <a:rPr lang="nl-BE" noProof="0" err="1"/>
              <a:t>styles</a:t>
            </a:r>
            <a:endParaRPr lang="nl-BE" noProof="0"/>
          </a:p>
          <a:p>
            <a:pPr lvl="1"/>
            <a:r>
              <a:rPr lang="nl-BE" noProof="0"/>
              <a:t>Second level</a:t>
            </a:r>
          </a:p>
          <a:p>
            <a:pPr lvl="2"/>
            <a:r>
              <a:rPr lang="nl-BE" noProof="0" err="1"/>
              <a:t>Third</a:t>
            </a:r>
            <a:r>
              <a:rPr lang="nl-BE" noProof="0"/>
              <a:t> level</a:t>
            </a:r>
          </a:p>
          <a:p>
            <a:pPr lvl="3"/>
            <a:r>
              <a:rPr lang="nl-BE" noProof="0" err="1"/>
              <a:t>Fourth</a:t>
            </a:r>
            <a:r>
              <a:rPr lang="nl-BE" noProof="0"/>
              <a:t> level</a:t>
            </a:r>
          </a:p>
          <a:p>
            <a:pPr lvl="4"/>
            <a:r>
              <a:rPr lang="nl-BE" noProof="0" err="1"/>
              <a:t>Fifth</a:t>
            </a:r>
            <a:r>
              <a:rPr lang="nl-BE" noProof="0"/>
              <a:t> level</a:t>
            </a:r>
          </a:p>
        </p:txBody>
      </p:sp>
      <p:sp>
        <p:nvSpPr>
          <p:cNvPr id="4" name="Date Placeholder 3"/>
          <p:cNvSpPr>
            <a:spLocks noGrp="1"/>
          </p:cNvSpPr>
          <p:nvPr>
            <p:ph type="dt" sz="half" idx="10"/>
          </p:nvPr>
        </p:nvSpPr>
        <p:spPr/>
        <p:txBody>
          <a:bodyPr/>
          <a:lstStyle/>
          <a:p>
            <a:fld id="{CEAC84E9-E4A9-4868-ADAE-B2F7F6DAA0B6}" type="datetime1">
              <a:rPr lang="nl-BE" noProof="0" smtClean="0"/>
              <a:t>1/07/2022</a:t>
            </a:fld>
            <a:endParaRPr lang="nl-BE" noProof="0"/>
          </a:p>
        </p:txBody>
      </p:sp>
      <p:sp>
        <p:nvSpPr>
          <p:cNvPr id="5" name="Footer Placeholder 4"/>
          <p:cNvSpPr>
            <a:spLocks noGrp="1"/>
          </p:cNvSpPr>
          <p:nvPr>
            <p:ph type="ftr" sz="quarter" idx="11"/>
          </p:nvPr>
        </p:nvSpPr>
        <p:spPr/>
        <p:txBody>
          <a:bodyPr/>
          <a:lstStyle/>
          <a:p>
            <a:endParaRPr lang="nl-BE" noProof="0"/>
          </a:p>
        </p:txBody>
      </p:sp>
      <p:sp>
        <p:nvSpPr>
          <p:cNvPr id="6" name="Slide Number Placeholder 5"/>
          <p:cNvSpPr>
            <a:spLocks noGrp="1"/>
          </p:cNvSpPr>
          <p:nvPr>
            <p:ph type="sldNum" sz="quarter" idx="12"/>
          </p:nvPr>
        </p:nvSpPr>
        <p:spPr/>
        <p:txBody>
          <a:bodyPr/>
          <a:lstStyle/>
          <a:p>
            <a:fld id="{7AE184E0-0BD4-4705-A12B-9B71DDE63301}" type="slidenum">
              <a:rPr lang="nl-BE" noProof="0" smtClean="0"/>
              <a:t>‹#›</a:t>
            </a:fld>
            <a:endParaRPr lang="nl-BE" noProof="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a:p>
        </p:txBody>
      </p:sp>
      <p:sp>
        <p:nvSpPr>
          <p:cNvPr id="4" name="Date Placeholder 3"/>
          <p:cNvSpPr>
            <a:spLocks noGrp="1"/>
          </p:cNvSpPr>
          <p:nvPr>
            <p:ph type="dt" sz="half" idx="10"/>
          </p:nvPr>
        </p:nvSpPr>
        <p:spPr/>
        <p:txBody>
          <a:bodyPr/>
          <a:lstStyle/>
          <a:p>
            <a:fld id="{63F0A00D-0C8A-4DC4-B3CC-99F12412F4C0}" type="datetime1">
              <a:rPr lang="nl-BE" noProof="0" smtClean="0"/>
              <a:t>1/07/2022</a:t>
            </a:fld>
            <a:endParaRPr lang="nl-BE" noProof="0"/>
          </a:p>
        </p:txBody>
      </p:sp>
      <p:sp>
        <p:nvSpPr>
          <p:cNvPr id="5" name="Footer Placeholder 4"/>
          <p:cNvSpPr>
            <a:spLocks noGrp="1"/>
          </p:cNvSpPr>
          <p:nvPr>
            <p:ph type="ftr" sz="quarter" idx="11"/>
          </p:nvPr>
        </p:nvSpPr>
        <p:spPr/>
        <p:txBody>
          <a:bodyPr/>
          <a:lstStyle/>
          <a:p>
            <a:endParaRPr lang="nl-BE" noProof="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a:t>Click </a:t>
            </a:r>
            <a:r>
              <a:rPr lang="nl-BE" noProof="0" err="1"/>
              <a:t>to</a:t>
            </a:r>
            <a:r>
              <a:rPr lang="nl-BE" noProof="0"/>
              <a:t> </a:t>
            </a:r>
            <a:r>
              <a:rPr lang="nl-BE" noProof="0" err="1"/>
              <a:t>edit</a:t>
            </a:r>
            <a:r>
              <a:rPr lang="nl-BE" noProof="0"/>
              <a:t> Master </a:t>
            </a:r>
            <a:r>
              <a:rPr lang="nl-BE" noProof="0" err="1"/>
              <a:t>text</a:t>
            </a:r>
            <a:r>
              <a:rPr lang="nl-BE" noProof="0"/>
              <a:t> </a:t>
            </a:r>
            <a:r>
              <a:rPr lang="nl-BE" noProof="0" err="1"/>
              <a:t>styles</a:t>
            </a:r>
            <a:endParaRPr lang="nl-BE" noProof="0"/>
          </a:p>
          <a:p>
            <a:pPr lvl="1"/>
            <a:r>
              <a:rPr lang="nl-BE" noProof="0"/>
              <a:t>Second level</a:t>
            </a:r>
          </a:p>
          <a:p>
            <a:pPr lvl="2"/>
            <a:r>
              <a:rPr lang="nl-BE" noProof="0" err="1"/>
              <a:t>Third</a:t>
            </a:r>
            <a:r>
              <a:rPr lang="nl-BE" noProof="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a:p>
        </p:txBody>
      </p:sp>
      <p:sp>
        <p:nvSpPr>
          <p:cNvPr id="3" name="Date Placeholder 2"/>
          <p:cNvSpPr>
            <a:spLocks noGrp="1"/>
          </p:cNvSpPr>
          <p:nvPr>
            <p:ph type="dt" sz="half" idx="10"/>
          </p:nvPr>
        </p:nvSpPr>
        <p:spPr/>
        <p:txBody>
          <a:bodyPr/>
          <a:lstStyle/>
          <a:p>
            <a:fld id="{842448EE-0C76-40BC-A95D-3D5BA30C4E8A}" type="datetime1">
              <a:rPr lang="nl-BE" noProof="0" smtClean="0"/>
              <a:t>1/07/2022</a:t>
            </a:fld>
            <a:endParaRPr lang="nl-BE" noProof="0"/>
          </a:p>
        </p:txBody>
      </p:sp>
      <p:sp>
        <p:nvSpPr>
          <p:cNvPr id="4" name="Footer Placeholder 3"/>
          <p:cNvSpPr>
            <a:spLocks noGrp="1"/>
          </p:cNvSpPr>
          <p:nvPr>
            <p:ph type="ftr" sz="quarter" idx="11"/>
          </p:nvPr>
        </p:nvSpPr>
        <p:spPr/>
        <p:txBody>
          <a:bodyPr/>
          <a:lstStyle/>
          <a:p>
            <a:endParaRPr lang="nl-BE" noProof="0"/>
          </a:p>
        </p:txBody>
      </p:sp>
      <p:sp>
        <p:nvSpPr>
          <p:cNvPr id="5" name="Slide Number Placeholder 4"/>
          <p:cNvSpPr>
            <a:spLocks noGrp="1"/>
          </p:cNvSpPr>
          <p:nvPr>
            <p:ph type="sldNum" sz="quarter" idx="12"/>
          </p:nvPr>
        </p:nvSpPr>
        <p:spPr/>
        <p:txBody>
          <a:bodyPr/>
          <a:lstStyle/>
          <a:p>
            <a:fld id="{7AE184E0-0BD4-4705-A12B-9B71DDE63301}" type="slidenum">
              <a:rPr lang="nl-BE" noProof="0" smtClean="0"/>
              <a:t>‹#›</a:t>
            </a:fld>
            <a:endParaRPr lang="nl-BE" noProof="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404C6-F259-471C-B7A4-189DC422951F}" type="datetime1">
              <a:rPr lang="nl-BE" noProof="0" smtClean="0"/>
              <a:t>1/07/2022</a:t>
            </a:fld>
            <a:endParaRPr lang="nl-NL" noProof="0"/>
          </a:p>
        </p:txBody>
      </p:sp>
      <p:sp>
        <p:nvSpPr>
          <p:cNvPr id="3" name="Footer Placeholder 2"/>
          <p:cNvSpPr>
            <a:spLocks noGrp="1"/>
          </p:cNvSpPr>
          <p:nvPr>
            <p:ph type="ftr" sz="quarter" idx="11"/>
          </p:nvPr>
        </p:nvSpPr>
        <p:spPr/>
        <p:txBody>
          <a:bodyPr/>
          <a:lstStyle/>
          <a:p>
            <a:endParaRPr lang="nl-NL" noProof="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p>
        </p:txBody>
      </p:sp>
      <p:sp>
        <p:nvSpPr>
          <p:cNvPr id="2" name="Date Placeholder 1"/>
          <p:cNvSpPr>
            <a:spLocks noGrp="1"/>
          </p:cNvSpPr>
          <p:nvPr>
            <p:ph type="dt" sz="half" idx="10"/>
          </p:nvPr>
        </p:nvSpPr>
        <p:spPr/>
        <p:txBody>
          <a:bodyPr/>
          <a:lstStyle/>
          <a:p>
            <a:fld id="{781996CC-C39A-49CC-93E2-431B797A0CED}" type="datetime1">
              <a:rPr lang="nl-BE" noProof="0" smtClean="0"/>
              <a:t>1/07/2022</a:t>
            </a:fld>
            <a:endParaRPr lang="nl-NL" noProof="0"/>
          </a:p>
        </p:txBody>
      </p:sp>
      <p:sp>
        <p:nvSpPr>
          <p:cNvPr id="3" name="Footer Placeholder 2"/>
          <p:cNvSpPr>
            <a:spLocks noGrp="1"/>
          </p:cNvSpPr>
          <p:nvPr>
            <p:ph type="ftr" sz="quarter" idx="11"/>
          </p:nvPr>
        </p:nvSpPr>
        <p:spPr/>
        <p:txBody>
          <a:bodyPr/>
          <a:lstStyle/>
          <a:p>
            <a:endParaRPr lang="nl-NL" noProof="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173043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p>
        </p:txBody>
      </p:sp>
      <p:sp>
        <p:nvSpPr>
          <p:cNvPr id="2" name="Date Placeholder 1"/>
          <p:cNvSpPr>
            <a:spLocks noGrp="1"/>
          </p:cNvSpPr>
          <p:nvPr>
            <p:ph type="dt" sz="half" idx="10"/>
          </p:nvPr>
        </p:nvSpPr>
        <p:spPr/>
        <p:txBody>
          <a:bodyPr/>
          <a:lstStyle/>
          <a:p>
            <a:fld id="{88626808-9C27-45E7-976A-CE74A70F1B2D}" type="datetime1">
              <a:rPr lang="nl-BE" noProof="0" smtClean="0"/>
              <a:t>1/07/2022</a:t>
            </a:fld>
            <a:endParaRPr lang="nl-NL" noProof="0"/>
          </a:p>
        </p:txBody>
      </p:sp>
      <p:sp>
        <p:nvSpPr>
          <p:cNvPr id="3" name="Footer Placeholder 2"/>
          <p:cNvSpPr>
            <a:spLocks noGrp="1"/>
          </p:cNvSpPr>
          <p:nvPr>
            <p:ph type="ftr" sz="quarter" idx="11"/>
          </p:nvPr>
        </p:nvSpPr>
        <p:spPr/>
        <p:txBody>
          <a:bodyPr/>
          <a:lstStyle/>
          <a:p>
            <a:endParaRPr lang="nl-NL" noProof="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nl-NL"/>
              <a:t>Tekststijl van het model bewerken</a:t>
            </a:r>
          </a:p>
        </p:txBody>
      </p:sp>
    </p:spTree>
    <p:extLst>
      <p:ext uri="{BB962C8B-B14F-4D97-AF65-F5344CB8AC3E}">
        <p14:creationId xmlns:p14="http://schemas.microsoft.com/office/powerpoint/2010/main" val="1250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nl-BE" noProof="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a:t>Click </a:t>
            </a:r>
            <a:r>
              <a:rPr lang="nl-BE" noProof="0" err="1"/>
              <a:t>to</a:t>
            </a:r>
            <a:r>
              <a:rPr lang="nl-BE" noProof="0"/>
              <a:t> </a:t>
            </a:r>
            <a:r>
              <a:rPr lang="nl-BE" noProof="0" err="1"/>
              <a:t>edit</a:t>
            </a:r>
            <a:r>
              <a:rPr lang="nl-BE" noProof="0"/>
              <a:t> Master </a:t>
            </a:r>
            <a:r>
              <a:rPr lang="nl-BE" noProof="0" err="1"/>
              <a:t>text</a:t>
            </a:r>
            <a:r>
              <a:rPr lang="nl-BE" noProof="0"/>
              <a:t> </a:t>
            </a:r>
            <a:r>
              <a:rPr lang="nl-BE" noProof="0" err="1"/>
              <a:t>styles</a:t>
            </a:r>
            <a:endParaRPr lang="nl-BE" noProof="0"/>
          </a:p>
          <a:p>
            <a:pPr lvl="1"/>
            <a:r>
              <a:rPr lang="nl-BE" noProof="0"/>
              <a:t>Second level</a:t>
            </a:r>
          </a:p>
          <a:p>
            <a:pPr lvl="2"/>
            <a:r>
              <a:rPr lang="nl-BE" noProof="0" err="1"/>
              <a:t>Third</a:t>
            </a:r>
            <a:r>
              <a:rPr lang="nl-BE" noProof="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124E0365-C70D-4AB7-B317-63195FEE5860}" type="datetime1">
              <a:rPr lang="nl-BE" noProof="0" smtClean="0"/>
              <a:t>1/07/2022</a:t>
            </a:fld>
            <a:endParaRPr lang="nl-BE" noProof="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9" r:id="rId8"/>
    <p:sldLayoutId id="2147483680"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sz="9000" dirty="0" err="1">
                <a:uFill>
                  <a:solidFill>
                    <a:prstClr val="white"/>
                  </a:solidFill>
                </a:uFill>
                <a:ea typeface="+mj-lt"/>
                <a:cs typeface="+mj-lt"/>
              </a:rPr>
              <a:t>Boosting</a:t>
            </a:r>
            <a:r>
              <a:rPr lang="nl-NL" sz="9000" dirty="0">
                <a:uFill>
                  <a:solidFill>
                    <a:prstClr val="white"/>
                  </a:solidFill>
                </a:uFill>
                <a:ea typeface="+mj-lt"/>
                <a:cs typeface="+mj-lt"/>
              </a:rPr>
              <a:t> MVX systems </a:t>
            </a:r>
            <a:r>
              <a:rPr lang="nl-NL" sz="9000" dirty="0" err="1">
                <a:uFill>
                  <a:solidFill>
                    <a:prstClr val="white"/>
                  </a:solidFill>
                </a:uFill>
                <a:ea typeface="+mj-lt"/>
                <a:cs typeface="+mj-lt"/>
              </a:rPr>
              <a:t>through</a:t>
            </a:r>
            <a:r>
              <a:rPr lang="nl-NL" sz="9000" dirty="0">
                <a:uFill>
                  <a:solidFill>
                    <a:prstClr val="white"/>
                  </a:solidFill>
                </a:uFill>
                <a:ea typeface="+mj-lt"/>
                <a:cs typeface="+mj-lt"/>
              </a:rPr>
              <a:t> modern os </a:t>
            </a:r>
            <a:r>
              <a:rPr lang="nl-NL" sz="9000" dirty="0" err="1">
                <a:uFill>
                  <a:solidFill>
                    <a:prstClr val="white"/>
                  </a:solidFill>
                </a:uFill>
                <a:ea typeface="+mj-lt"/>
                <a:cs typeface="+mj-lt"/>
              </a:rPr>
              <a:t>extensions</a:t>
            </a:r>
            <a:endParaRPr lang="nl-NL" sz="9000">
              <a:uFill>
                <a:solidFill>
                  <a:prstClr val="white"/>
                </a:solidFill>
              </a:uFill>
              <a:cs typeface="Arial"/>
            </a:endParaRPr>
          </a:p>
        </p:txBody>
      </p:sp>
      <p:sp>
        <p:nvSpPr>
          <p:cNvPr id="18" name="Ondertitel 17"/>
          <p:cNvSpPr>
            <a:spLocks noGrp="1"/>
          </p:cNvSpPr>
          <p:nvPr>
            <p:ph type="subTitle" idx="1"/>
          </p:nvPr>
        </p:nvSpPr>
        <p:spPr/>
        <p:txBody>
          <a:bodyPr vert="horz" lIns="91440" tIns="45720" rIns="91440" bIns="45720" rtlCol="0" anchor="t">
            <a:normAutofit/>
          </a:bodyPr>
          <a:lstStyle/>
          <a:p>
            <a:r>
              <a:rPr lang="nl-NL">
                <a:cs typeface="Arial"/>
              </a:rPr>
              <a:t>Lennert Franssens, student Industriële Wetenschappen in de Informatica</a:t>
            </a:r>
            <a:endParaRPr lang="nl-NL"/>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
        <p:nvSpPr>
          <p:cNvPr id="3" name="Text Placeholder 2">
            <a:extLst>
              <a:ext uri="{FF2B5EF4-FFF2-40B4-BE49-F238E27FC236}">
                <a16:creationId xmlns:a16="http://schemas.microsoft.com/office/drawing/2014/main" id="{C92D9F4C-FE9D-49ED-B0EE-3D9171870FCE}"/>
              </a:ext>
            </a:extLst>
          </p:cNvPr>
          <p:cNvSpPr>
            <a:spLocks noGrp="1"/>
          </p:cNvSpPr>
          <p:nvPr>
            <p:ph type="body" sz="quarter" idx="10"/>
          </p:nvPr>
        </p:nvSpPr>
        <p:spPr/>
        <p:txBody>
          <a:bodyPr/>
          <a:lstStyle/>
          <a:p>
            <a:endParaRPr lang="nl-BE"/>
          </a:p>
        </p:txBody>
      </p:sp>
    </p:spTree>
    <p:extLst>
      <p:ext uri="{BB962C8B-B14F-4D97-AF65-F5344CB8AC3E}">
        <p14:creationId xmlns:p14="http://schemas.microsoft.com/office/powerpoint/2010/main" val="335561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3A33-D735-464D-AD62-67DC8907F750}"/>
              </a:ext>
            </a:extLst>
          </p:cNvPr>
          <p:cNvSpPr>
            <a:spLocks noGrp="1"/>
          </p:cNvSpPr>
          <p:nvPr>
            <p:ph type="title"/>
          </p:nvPr>
        </p:nvSpPr>
        <p:spPr/>
        <p:txBody>
          <a:bodyPr/>
          <a:lstStyle/>
          <a:p>
            <a:r>
              <a:rPr lang="nl-BE" dirty="0"/>
              <a:t>Grote runtime overhead</a:t>
            </a:r>
          </a:p>
        </p:txBody>
      </p:sp>
      <p:sp>
        <p:nvSpPr>
          <p:cNvPr id="3" name="Content Placeholder 2">
            <a:extLst>
              <a:ext uri="{FF2B5EF4-FFF2-40B4-BE49-F238E27FC236}">
                <a16:creationId xmlns:a16="http://schemas.microsoft.com/office/drawing/2014/main" id="{C7C1471B-635B-41DD-9846-52BA816FF16D}"/>
              </a:ext>
            </a:extLst>
          </p:cNvPr>
          <p:cNvSpPr>
            <a:spLocks noGrp="1"/>
          </p:cNvSpPr>
          <p:nvPr>
            <p:ph idx="1"/>
          </p:nvPr>
        </p:nvSpPr>
        <p:spPr/>
        <p:txBody>
          <a:bodyPr>
            <a:normAutofit/>
          </a:bodyPr>
          <a:lstStyle/>
          <a:p>
            <a:r>
              <a:rPr lang="nl-BE" sz="3600" dirty="0"/>
              <a:t>Veel contextswitches</a:t>
            </a:r>
          </a:p>
          <a:p>
            <a:r>
              <a:rPr lang="nl-BE" sz="3600" dirty="0"/>
              <a:t>Beveiliging boven snelheid</a:t>
            </a:r>
          </a:p>
        </p:txBody>
      </p:sp>
      <p:sp>
        <p:nvSpPr>
          <p:cNvPr id="4" name="Slide Number Placeholder 3">
            <a:extLst>
              <a:ext uri="{FF2B5EF4-FFF2-40B4-BE49-F238E27FC236}">
                <a16:creationId xmlns:a16="http://schemas.microsoft.com/office/drawing/2014/main" id="{6B8039DC-066E-4313-8263-D32E7CC52719}"/>
              </a:ext>
            </a:extLst>
          </p:cNvPr>
          <p:cNvSpPr>
            <a:spLocks noGrp="1"/>
          </p:cNvSpPr>
          <p:nvPr>
            <p:ph type="sldNum" sz="quarter" idx="12"/>
          </p:nvPr>
        </p:nvSpPr>
        <p:spPr/>
        <p:txBody>
          <a:bodyPr/>
          <a:lstStyle/>
          <a:p>
            <a:fld id="{7AE184E0-0BD4-4705-A12B-9B71DDE63301}" type="slidenum">
              <a:rPr lang="nl-BE" noProof="0" smtClean="0"/>
              <a:t>10</a:t>
            </a:fld>
            <a:endParaRPr lang="nl-BE" noProof="0"/>
          </a:p>
        </p:txBody>
      </p:sp>
    </p:spTree>
    <p:extLst>
      <p:ext uri="{BB962C8B-B14F-4D97-AF65-F5344CB8AC3E}">
        <p14:creationId xmlns:p14="http://schemas.microsoft.com/office/powerpoint/2010/main" val="280894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CCBE3A7-E9F2-4E55-900A-BD0142E1FB0F}"/>
              </a:ext>
            </a:extLst>
          </p:cNvPr>
          <p:cNvSpPr>
            <a:spLocks noGrp="1"/>
          </p:cNvSpPr>
          <p:nvPr>
            <p:ph type="ctrTitle"/>
          </p:nvPr>
        </p:nvSpPr>
        <p:spPr>
          <a:xfrm>
            <a:off x="1291074" y="3246120"/>
            <a:ext cx="15183366" cy="4436316"/>
          </a:xfrm>
        </p:spPr>
        <p:txBody>
          <a:bodyPr/>
          <a:lstStyle/>
          <a:p>
            <a:r>
              <a:rPr lang="en-US" dirty="0" err="1"/>
              <a:t>ReMon</a:t>
            </a:r>
            <a:endParaRPr lang="en-US" dirty="0"/>
          </a:p>
        </p:txBody>
      </p:sp>
      <p:sp>
        <p:nvSpPr>
          <p:cNvPr id="4" name="Slide Number Placeholder 3">
            <a:extLst>
              <a:ext uri="{FF2B5EF4-FFF2-40B4-BE49-F238E27FC236}">
                <a16:creationId xmlns:a16="http://schemas.microsoft.com/office/drawing/2014/main" id="{3460EB42-5119-4A0D-92AB-1EFD9C3D74E7}"/>
              </a:ext>
            </a:extLst>
          </p:cNvPr>
          <p:cNvSpPr>
            <a:spLocks noGrp="1"/>
          </p:cNvSpPr>
          <p:nvPr>
            <p:ph type="sldNum" sz="quarter" idx="4"/>
          </p:nvPr>
        </p:nvSpPr>
        <p:spPr>
          <a:xfrm>
            <a:off x="15590520" y="8948703"/>
            <a:ext cx="921880" cy="519289"/>
          </a:xfrm>
        </p:spPr>
        <p:txBody>
          <a:bodyPr anchor="ctr">
            <a:normAutofit/>
          </a:bodyPr>
          <a:lstStyle/>
          <a:p>
            <a:pPr>
              <a:spcAft>
                <a:spcPts val="600"/>
              </a:spcAft>
            </a:pPr>
            <a:fld id="{7AE184E0-0BD4-4705-A12B-9B71DDE63301}" type="slidenum">
              <a:rPr lang="nl-BE" noProof="0" smtClean="0"/>
              <a:pPr>
                <a:spcAft>
                  <a:spcPts val="600"/>
                </a:spcAft>
              </a:pPr>
              <a:t>11</a:t>
            </a:fld>
            <a:endParaRPr lang="nl-BE" noProof="0"/>
          </a:p>
        </p:txBody>
      </p:sp>
    </p:spTree>
    <p:extLst>
      <p:ext uri="{BB962C8B-B14F-4D97-AF65-F5344CB8AC3E}">
        <p14:creationId xmlns:p14="http://schemas.microsoft.com/office/powerpoint/2010/main" val="242158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4B26E0-B365-4F6D-BFB2-31FFF6733262}"/>
              </a:ext>
            </a:extLst>
          </p:cNvPr>
          <p:cNvSpPr>
            <a:spLocks noGrp="1"/>
          </p:cNvSpPr>
          <p:nvPr>
            <p:ph type="title"/>
          </p:nvPr>
        </p:nvSpPr>
        <p:spPr>
          <a:xfrm>
            <a:off x="830118" y="252000"/>
            <a:ext cx="15705282" cy="863693"/>
          </a:xfrm>
        </p:spPr>
        <p:txBody>
          <a:bodyPr/>
          <a:lstStyle/>
          <a:p>
            <a:r>
              <a:rPr lang="en-US" err="1"/>
              <a:t>remon</a:t>
            </a:r>
            <a:endParaRPr lang="en-US"/>
          </a:p>
        </p:txBody>
      </p:sp>
      <p:sp>
        <p:nvSpPr>
          <p:cNvPr id="10" name="Content Placeholder 2">
            <a:extLst>
              <a:ext uri="{FF2B5EF4-FFF2-40B4-BE49-F238E27FC236}">
                <a16:creationId xmlns:a16="http://schemas.microsoft.com/office/drawing/2014/main" id="{E2FA6B9A-BA3F-4F80-9CE6-74B21CB4409F}"/>
              </a:ext>
            </a:extLst>
          </p:cNvPr>
          <p:cNvSpPr>
            <a:spLocks noGrp="1"/>
          </p:cNvSpPr>
          <p:nvPr>
            <p:ph idx="1"/>
          </p:nvPr>
        </p:nvSpPr>
        <p:spPr>
          <a:xfrm>
            <a:off x="835825" y="1194364"/>
            <a:ext cx="16770004" cy="6696000"/>
          </a:xfrm>
        </p:spPr>
        <p:txBody>
          <a:bodyPr vert="horz" lIns="91440" tIns="45720" rIns="91440" bIns="45720" rtlCol="0" anchor="t">
            <a:normAutofit/>
          </a:bodyPr>
          <a:lstStyle/>
          <a:p>
            <a:pPr marL="536257"/>
            <a:r>
              <a:rPr lang="en-US" sz="4000" dirty="0"/>
              <a:t>Strict Monitoring van </a:t>
            </a:r>
            <a:r>
              <a:rPr lang="en-US" sz="4000" dirty="0" err="1"/>
              <a:t>veiligheidsgevoelige</a:t>
            </a:r>
            <a:r>
              <a:rPr lang="en-US" sz="4000" dirty="0"/>
              <a:t> </a:t>
            </a:r>
            <a:r>
              <a:rPr lang="en-US" sz="4000" dirty="0" err="1"/>
              <a:t>systeemaanroepen</a:t>
            </a:r>
            <a:endParaRPr lang="en-US" sz="4000" dirty="0">
              <a:cs typeface="Arial"/>
            </a:endParaRPr>
          </a:p>
          <a:p>
            <a:pPr marL="1169670" lvl="1"/>
            <a:r>
              <a:rPr lang="en-US" sz="4000" dirty="0">
                <a:cs typeface="Arial"/>
              </a:rPr>
              <a:t>Tracer </a:t>
            </a:r>
            <a:r>
              <a:rPr lang="en-US" sz="4000" dirty="0" err="1">
                <a:cs typeface="Arial"/>
              </a:rPr>
              <a:t>proces</a:t>
            </a:r>
            <a:endParaRPr lang="en-US" sz="4000" dirty="0">
              <a:cs typeface="Arial"/>
            </a:endParaRPr>
          </a:p>
          <a:p>
            <a:r>
              <a:rPr lang="en-US" sz="4000" dirty="0"/>
              <a:t>Relaxed Monitoring </a:t>
            </a:r>
            <a:r>
              <a:rPr lang="en-US" sz="4000" dirty="0" err="1"/>
              <a:t>voor</a:t>
            </a:r>
            <a:r>
              <a:rPr lang="en-US" sz="4000" dirty="0"/>
              <a:t> </a:t>
            </a:r>
            <a:r>
              <a:rPr lang="en-US" sz="4000" dirty="0" err="1"/>
              <a:t>niet-veiligheidsgevoelige</a:t>
            </a:r>
            <a:r>
              <a:rPr lang="en-US" sz="4000" dirty="0"/>
              <a:t> </a:t>
            </a:r>
            <a:r>
              <a:rPr lang="en-US" sz="4000" dirty="0" err="1"/>
              <a:t>systeemaanroepen</a:t>
            </a:r>
            <a:endParaRPr lang="en-US" sz="4000" dirty="0"/>
          </a:p>
          <a:p>
            <a:pPr lvl="1"/>
            <a:r>
              <a:rPr lang="en-US" sz="4000" dirty="0">
                <a:cs typeface="Arial"/>
              </a:rPr>
              <a:t>Minder </a:t>
            </a:r>
            <a:r>
              <a:rPr lang="en-US" sz="4000" dirty="0" err="1">
                <a:cs typeface="Arial"/>
              </a:rPr>
              <a:t>contextswitches</a:t>
            </a:r>
            <a:endParaRPr lang="en-US" sz="4000" dirty="0">
              <a:cs typeface="Arial"/>
            </a:endParaRPr>
          </a:p>
          <a:p>
            <a:pPr marL="536257"/>
            <a:endParaRPr lang="en-US" sz="4000" dirty="0">
              <a:cs typeface="Arial"/>
            </a:endParaRPr>
          </a:p>
        </p:txBody>
      </p:sp>
      <p:sp>
        <p:nvSpPr>
          <p:cNvPr id="3" name="Slide Number Placeholder 2">
            <a:extLst>
              <a:ext uri="{FF2B5EF4-FFF2-40B4-BE49-F238E27FC236}">
                <a16:creationId xmlns:a16="http://schemas.microsoft.com/office/drawing/2014/main" id="{018465A4-E017-4B47-9E2E-B6A7B450D1DD}"/>
              </a:ext>
            </a:extLst>
          </p:cNvPr>
          <p:cNvSpPr>
            <a:spLocks noGrp="1"/>
          </p:cNvSpPr>
          <p:nvPr>
            <p:ph type="sldNum" sz="quarter" idx="12"/>
          </p:nvPr>
        </p:nvSpPr>
        <p:spPr>
          <a:xfrm>
            <a:off x="15590520" y="8948703"/>
            <a:ext cx="921880" cy="519289"/>
          </a:xfrm>
        </p:spPr>
        <p:txBody>
          <a:bodyPr anchor="ctr">
            <a:normAutofit/>
          </a:bodyPr>
          <a:lstStyle/>
          <a:p>
            <a:pPr>
              <a:spcAft>
                <a:spcPts val="600"/>
              </a:spcAft>
            </a:pPr>
            <a:fld id="{7AE184E0-0BD4-4705-A12B-9B71DDE63301}" type="slidenum">
              <a:rPr lang="nl-BE" noProof="0" smtClean="0"/>
              <a:pPr>
                <a:spcAft>
                  <a:spcPts val="600"/>
                </a:spcAft>
              </a:pPr>
              <a:t>12</a:t>
            </a:fld>
            <a:endParaRPr lang="nl-BE" noProof="0"/>
          </a:p>
        </p:txBody>
      </p:sp>
    </p:spTree>
    <p:extLst>
      <p:ext uri="{BB962C8B-B14F-4D97-AF65-F5344CB8AC3E}">
        <p14:creationId xmlns:p14="http://schemas.microsoft.com/office/powerpoint/2010/main" val="293233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r>
              <a:rPr lang="en-US">
                <a:cs typeface="Arial"/>
              </a:rPr>
              <a:t>Variant </a:t>
            </a:r>
            <a:r>
              <a:rPr lang="en-US" err="1">
                <a:cs typeface="Arial"/>
              </a:rPr>
              <a:t>voert</a:t>
            </a:r>
            <a:r>
              <a:rPr lang="en-US">
                <a:cs typeface="Arial"/>
              </a:rPr>
              <a:t> system calls </a:t>
            </a:r>
            <a:r>
              <a:rPr lang="en-US" err="1">
                <a:cs typeface="Arial"/>
              </a:rPr>
              <a:t>uit</a:t>
            </a:r>
            <a:endParaRPr lang="en-US"/>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13</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Tree>
    <p:extLst>
      <p:ext uri="{BB962C8B-B14F-4D97-AF65-F5344CB8AC3E}">
        <p14:creationId xmlns:p14="http://schemas.microsoft.com/office/powerpoint/2010/main" val="80528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14</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5" name="Straight Arrow Connector 14">
            <a:extLst>
              <a:ext uri="{FF2B5EF4-FFF2-40B4-BE49-F238E27FC236}">
                <a16:creationId xmlns:a16="http://schemas.microsoft.com/office/drawing/2014/main" id="{46526248-10A0-448B-94E8-8DF58164EB9B}"/>
              </a:ext>
            </a:extLst>
          </p:cNvPr>
          <p:cNvCxnSpPr>
            <a:cxnSpLocks/>
          </p:cNvCxnSpPr>
          <p:nvPr/>
        </p:nvCxnSpPr>
        <p:spPr>
          <a:xfrm>
            <a:off x="4277811" y="3441415"/>
            <a:ext cx="0" cy="3167932"/>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6110583-B775-D8E2-D512-D38E2B1A740B}"/>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5" name="Title 4">
            <a:extLst>
              <a:ext uri="{FF2B5EF4-FFF2-40B4-BE49-F238E27FC236}">
                <a16:creationId xmlns:a16="http://schemas.microsoft.com/office/drawing/2014/main" id="{C40B611D-66F7-6E33-7210-DBADC8F34B8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6530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a:xfrm>
            <a:off x="830117" y="252000"/>
            <a:ext cx="16014093" cy="863693"/>
          </a:xfrm>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15</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5" name="Connector: Elbow 4">
            <a:extLst>
              <a:ext uri="{FF2B5EF4-FFF2-40B4-BE49-F238E27FC236}">
                <a16:creationId xmlns:a16="http://schemas.microsoft.com/office/drawing/2014/main" id="{75079AAB-0F66-4402-9166-82D94DF6C7DA}"/>
              </a:ext>
            </a:extLst>
          </p:cNvPr>
          <p:cNvCxnSpPr>
            <a:cxnSpLocks/>
            <a:endCxn id="13" idx="1"/>
          </p:cNvCxnSpPr>
          <p:nvPr/>
        </p:nvCxnSpPr>
        <p:spPr>
          <a:xfrm rot="16200000" flipH="1">
            <a:off x="4198309" y="6688847"/>
            <a:ext cx="1126962" cy="967957"/>
          </a:xfrm>
          <a:prstGeom prst="bentConnector2">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6534D9-B154-44FC-B540-0421114D850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4820A5F-31E9-8F5E-E942-C7F97F71268A}"/>
              </a:ext>
            </a:extLst>
          </p:cNvPr>
          <p:cNvSpPr txBox="1"/>
          <p:nvPr/>
        </p:nvSpPr>
        <p:spPr>
          <a:xfrm>
            <a:off x="3672073" y="4633656"/>
            <a:ext cx="605732" cy="486287"/>
          </a:xfrm>
          <a:prstGeom prst="rect">
            <a:avLst/>
          </a:prstGeom>
          <a:noFill/>
        </p:spPr>
        <p:txBody>
          <a:bodyPr wrap="square">
            <a:spAutoFit/>
          </a:bodyPr>
          <a:lstStyle/>
          <a:p>
            <a:r>
              <a:rPr lang="en-US" dirty="0"/>
              <a:t>(1)</a:t>
            </a:r>
          </a:p>
        </p:txBody>
      </p:sp>
    </p:spTree>
    <p:extLst>
      <p:ext uri="{BB962C8B-B14F-4D97-AF65-F5344CB8AC3E}">
        <p14:creationId xmlns:p14="http://schemas.microsoft.com/office/powerpoint/2010/main" val="142364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16</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2" name="Connector: Elbow 11">
            <a:extLst>
              <a:ext uri="{FF2B5EF4-FFF2-40B4-BE49-F238E27FC236}">
                <a16:creationId xmlns:a16="http://schemas.microsoft.com/office/drawing/2014/main" id="{FA35D406-6DFA-4F01-B1DE-B4FAFE829429}"/>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EEA3E8-1712-4587-B0AD-BF80485E1EA4}"/>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C884B1D-81A0-449F-B925-88C7971A1512}"/>
              </a:ext>
            </a:extLst>
          </p:cNvPr>
          <p:cNvCxnSpPr>
            <a:cxnSpLocks/>
          </p:cNvCxnSpPr>
          <p:nvPr/>
        </p:nvCxnSpPr>
        <p:spPr>
          <a:xfrm flipV="1">
            <a:off x="13388557" y="4849111"/>
            <a:ext cx="0" cy="1760232"/>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7357979-542E-45AC-8556-81B410DBE5C9}"/>
              </a:ext>
            </a:extLst>
          </p:cNvPr>
          <p:cNvCxnSpPr/>
          <p:nvPr/>
        </p:nvCxnSpPr>
        <p:spPr>
          <a:xfrm rot="16200000" flipV="1">
            <a:off x="8643077" y="-1321276"/>
            <a:ext cx="950879" cy="7026441"/>
          </a:xfrm>
          <a:prstGeom prst="bentConnector2">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E20109A-866D-4CF5-88FA-A804DB143DE4}"/>
              </a:ext>
            </a:extLst>
          </p:cNvPr>
          <p:cNvCxnSpPr>
            <a:cxnSpLocks/>
          </p:cNvCxnSpPr>
          <p:nvPr/>
        </p:nvCxnSpPr>
        <p:spPr>
          <a:xfrm rot="5400000" flipH="1" flipV="1">
            <a:off x="9271039" y="4116094"/>
            <a:ext cx="1624268" cy="6610767"/>
          </a:xfrm>
          <a:prstGeom prst="bentConnector4">
            <a:avLst>
              <a:gd name="adj1" fmla="val -17090"/>
              <a:gd name="adj2" fmla="val 99929"/>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61D62E-5E6E-6496-12F1-FDF182683D79}"/>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18" name="TextBox 17">
            <a:extLst>
              <a:ext uri="{FF2B5EF4-FFF2-40B4-BE49-F238E27FC236}">
                <a16:creationId xmlns:a16="http://schemas.microsoft.com/office/drawing/2014/main" id="{8E8D22F9-1697-AB2A-700F-B5A2226A8485}"/>
              </a:ext>
            </a:extLst>
          </p:cNvPr>
          <p:cNvSpPr txBox="1"/>
          <p:nvPr/>
        </p:nvSpPr>
        <p:spPr>
          <a:xfrm>
            <a:off x="13365072" y="5708323"/>
            <a:ext cx="828569" cy="486287"/>
          </a:xfrm>
          <a:prstGeom prst="rect">
            <a:avLst/>
          </a:prstGeom>
          <a:noFill/>
        </p:spPr>
        <p:txBody>
          <a:bodyPr wrap="square">
            <a:spAutoFit/>
          </a:bodyPr>
          <a:lstStyle/>
          <a:p>
            <a:r>
              <a:rPr lang="en-US" dirty="0"/>
              <a:t>(2a)</a:t>
            </a:r>
          </a:p>
        </p:txBody>
      </p:sp>
    </p:spTree>
    <p:extLst>
      <p:ext uri="{BB962C8B-B14F-4D97-AF65-F5344CB8AC3E}">
        <p14:creationId xmlns:p14="http://schemas.microsoft.com/office/powerpoint/2010/main" val="182014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17</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126C4B1-478E-491B-BA8E-68C83A2878A9}"/>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1E49BC3-A930-E83F-28B4-9C31D2DB9137}"/>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25" name="TextBox 24">
            <a:extLst>
              <a:ext uri="{FF2B5EF4-FFF2-40B4-BE49-F238E27FC236}">
                <a16:creationId xmlns:a16="http://schemas.microsoft.com/office/drawing/2014/main" id="{97D51D05-0427-49BB-9242-61D8EE2A2983}"/>
              </a:ext>
            </a:extLst>
          </p:cNvPr>
          <p:cNvSpPr txBox="1"/>
          <p:nvPr/>
        </p:nvSpPr>
        <p:spPr>
          <a:xfrm>
            <a:off x="13365072" y="5708323"/>
            <a:ext cx="828569" cy="486287"/>
          </a:xfrm>
          <a:prstGeom prst="rect">
            <a:avLst/>
          </a:prstGeom>
          <a:noFill/>
        </p:spPr>
        <p:txBody>
          <a:bodyPr wrap="square">
            <a:spAutoFit/>
          </a:bodyPr>
          <a:lstStyle/>
          <a:p>
            <a:r>
              <a:rPr lang="en-US" dirty="0"/>
              <a:t>(2a)</a:t>
            </a:r>
          </a:p>
        </p:txBody>
      </p:sp>
      <p:sp>
        <p:nvSpPr>
          <p:cNvPr id="26" name="TextBox 25">
            <a:extLst>
              <a:ext uri="{FF2B5EF4-FFF2-40B4-BE49-F238E27FC236}">
                <a16:creationId xmlns:a16="http://schemas.microsoft.com/office/drawing/2014/main" id="{241467AF-23B2-A2D0-9332-76D80D78F405}"/>
              </a:ext>
            </a:extLst>
          </p:cNvPr>
          <p:cNvSpPr txBox="1"/>
          <p:nvPr/>
        </p:nvSpPr>
        <p:spPr>
          <a:xfrm>
            <a:off x="6316452" y="5713855"/>
            <a:ext cx="828569" cy="486287"/>
          </a:xfrm>
          <a:prstGeom prst="rect">
            <a:avLst/>
          </a:prstGeom>
          <a:noFill/>
        </p:spPr>
        <p:txBody>
          <a:bodyPr wrap="square">
            <a:spAutoFit/>
          </a:bodyPr>
          <a:lstStyle/>
          <a:p>
            <a:r>
              <a:rPr lang="en-US" dirty="0"/>
              <a:t>(2b)</a:t>
            </a:r>
          </a:p>
        </p:txBody>
      </p:sp>
    </p:spTree>
    <p:extLst>
      <p:ext uri="{BB962C8B-B14F-4D97-AF65-F5344CB8AC3E}">
        <p14:creationId xmlns:p14="http://schemas.microsoft.com/office/powerpoint/2010/main" val="404222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a:xfrm>
            <a:off x="830117" y="252000"/>
            <a:ext cx="16014093" cy="863693"/>
          </a:xfrm>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18</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8" name="Graphic 17" descr="Key outline">
            <a:extLst>
              <a:ext uri="{FF2B5EF4-FFF2-40B4-BE49-F238E27FC236}">
                <a16:creationId xmlns:a16="http://schemas.microsoft.com/office/drawing/2014/main" id="{DCD63FC6-43CC-4A57-A86E-FEB9333CD0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23" name="TextBox 22">
            <a:extLst>
              <a:ext uri="{FF2B5EF4-FFF2-40B4-BE49-F238E27FC236}">
                <a16:creationId xmlns:a16="http://schemas.microsoft.com/office/drawing/2014/main" id="{36EE9058-45BD-473B-8B8E-E9E4D55498E3}"/>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24" name="Connector: Elbow 23">
            <a:extLst>
              <a:ext uri="{FF2B5EF4-FFF2-40B4-BE49-F238E27FC236}">
                <a16:creationId xmlns:a16="http://schemas.microsoft.com/office/drawing/2014/main" id="{2CB6860F-7BE2-4505-9DCE-9307739A5692}"/>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2A924B-52AB-7BA7-E47C-44AD5B2A3C76}"/>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27" name="TextBox 26">
            <a:extLst>
              <a:ext uri="{FF2B5EF4-FFF2-40B4-BE49-F238E27FC236}">
                <a16:creationId xmlns:a16="http://schemas.microsoft.com/office/drawing/2014/main" id="{CCBD1E6B-F2DD-0350-B0CF-FACB49B1D9B5}"/>
              </a:ext>
            </a:extLst>
          </p:cNvPr>
          <p:cNvSpPr txBox="1"/>
          <p:nvPr/>
        </p:nvSpPr>
        <p:spPr>
          <a:xfrm>
            <a:off x="13365072" y="5708323"/>
            <a:ext cx="828569" cy="486287"/>
          </a:xfrm>
          <a:prstGeom prst="rect">
            <a:avLst/>
          </a:prstGeom>
          <a:noFill/>
        </p:spPr>
        <p:txBody>
          <a:bodyPr wrap="square">
            <a:spAutoFit/>
          </a:bodyPr>
          <a:lstStyle/>
          <a:p>
            <a:r>
              <a:rPr lang="en-US" dirty="0"/>
              <a:t>(2a)</a:t>
            </a:r>
          </a:p>
        </p:txBody>
      </p:sp>
      <p:sp>
        <p:nvSpPr>
          <p:cNvPr id="28" name="TextBox 27">
            <a:extLst>
              <a:ext uri="{FF2B5EF4-FFF2-40B4-BE49-F238E27FC236}">
                <a16:creationId xmlns:a16="http://schemas.microsoft.com/office/drawing/2014/main" id="{F9F12799-30D4-0773-3B76-E64B9ABA9444}"/>
              </a:ext>
            </a:extLst>
          </p:cNvPr>
          <p:cNvSpPr txBox="1"/>
          <p:nvPr/>
        </p:nvSpPr>
        <p:spPr>
          <a:xfrm>
            <a:off x="6316452" y="5713855"/>
            <a:ext cx="828569" cy="486287"/>
          </a:xfrm>
          <a:prstGeom prst="rect">
            <a:avLst/>
          </a:prstGeom>
          <a:noFill/>
        </p:spPr>
        <p:txBody>
          <a:bodyPr wrap="square">
            <a:spAutoFit/>
          </a:bodyPr>
          <a:lstStyle/>
          <a:p>
            <a:r>
              <a:rPr lang="en-US" dirty="0"/>
              <a:t>(2b)</a:t>
            </a:r>
          </a:p>
        </p:txBody>
      </p:sp>
    </p:spTree>
    <p:extLst>
      <p:ext uri="{BB962C8B-B14F-4D97-AF65-F5344CB8AC3E}">
        <p14:creationId xmlns:p14="http://schemas.microsoft.com/office/powerpoint/2010/main" val="244834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19</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FB8DEB-69B3-46B1-8444-2E795032C654}"/>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verifier</a:t>
            </a:r>
          </a:p>
        </p:txBody>
      </p:sp>
      <p:pic>
        <p:nvPicPr>
          <p:cNvPr id="22" name="Graphic 21" descr="Key outline">
            <a:extLst>
              <a:ext uri="{FF2B5EF4-FFF2-40B4-BE49-F238E27FC236}">
                <a16:creationId xmlns:a16="http://schemas.microsoft.com/office/drawing/2014/main" id="{A3C3E83C-A5EF-47D1-882D-47C7334D1E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23" name="TextBox 22">
            <a:extLst>
              <a:ext uri="{FF2B5EF4-FFF2-40B4-BE49-F238E27FC236}">
                <a16:creationId xmlns:a16="http://schemas.microsoft.com/office/drawing/2014/main" id="{72B363D1-AA5A-4A43-B961-A7A6476AB8F9}"/>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18" name="Connector: Elbow 17">
            <a:extLst>
              <a:ext uri="{FF2B5EF4-FFF2-40B4-BE49-F238E27FC236}">
                <a16:creationId xmlns:a16="http://schemas.microsoft.com/office/drawing/2014/main" id="{6150F0AA-C8A8-4FBB-B727-8C390FCE39E2}"/>
              </a:ext>
            </a:extLst>
          </p:cNvPr>
          <p:cNvCxnSpPr>
            <a:cxnSpLocks/>
          </p:cNvCxnSpPr>
          <p:nvPr/>
        </p:nvCxnSpPr>
        <p:spPr>
          <a:xfrm rot="16200000" flipH="1">
            <a:off x="7122696" y="4443661"/>
            <a:ext cx="3352799" cy="978567"/>
          </a:xfrm>
          <a:prstGeom prst="bentConnector3">
            <a:avLst>
              <a:gd name="adj1" fmla="val -45"/>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E138BF-C07D-42A5-8B15-CCEA3F0434D1}"/>
              </a:ext>
            </a:extLst>
          </p:cNvPr>
          <p:cNvCxnSpPr/>
          <p:nvPr/>
        </p:nvCxnSpPr>
        <p:spPr>
          <a:xfrm flipV="1">
            <a:off x="9288379"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EC5704A-B590-4579-AB00-BDB6DF03774D}"/>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4A31D9E-ABDF-F5AB-11CD-E6D2022DA910}"/>
              </a:ext>
            </a:extLst>
          </p:cNvPr>
          <p:cNvSpPr txBox="1"/>
          <p:nvPr/>
        </p:nvSpPr>
        <p:spPr>
          <a:xfrm>
            <a:off x="6316452" y="5713855"/>
            <a:ext cx="828569" cy="486287"/>
          </a:xfrm>
          <a:prstGeom prst="rect">
            <a:avLst/>
          </a:prstGeom>
          <a:noFill/>
        </p:spPr>
        <p:txBody>
          <a:bodyPr wrap="square">
            <a:spAutoFit/>
          </a:bodyPr>
          <a:lstStyle/>
          <a:p>
            <a:r>
              <a:rPr lang="en-US" dirty="0"/>
              <a:t>(2b)</a:t>
            </a:r>
          </a:p>
        </p:txBody>
      </p:sp>
      <p:sp>
        <p:nvSpPr>
          <p:cNvPr id="26" name="TextBox 25">
            <a:extLst>
              <a:ext uri="{FF2B5EF4-FFF2-40B4-BE49-F238E27FC236}">
                <a16:creationId xmlns:a16="http://schemas.microsoft.com/office/drawing/2014/main" id="{F5B6705A-228F-09A0-FD17-E057240601BA}"/>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28" name="TextBox 27">
            <a:extLst>
              <a:ext uri="{FF2B5EF4-FFF2-40B4-BE49-F238E27FC236}">
                <a16:creationId xmlns:a16="http://schemas.microsoft.com/office/drawing/2014/main" id="{4B1DE40B-831D-43F1-7600-FBA6D4E94182}"/>
              </a:ext>
            </a:extLst>
          </p:cNvPr>
          <p:cNvSpPr txBox="1"/>
          <p:nvPr/>
        </p:nvSpPr>
        <p:spPr>
          <a:xfrm>
            <a:off x="8614580" y="5708323"/>
            <a:ext cx="828569" cy="486287"/>
          </a:xfrm>
          <a:prstGeom prst="rect">
            <a:avLst/>
          </a:prstGeom>
          <a:noFill/>
        </p:spPr>
        <p:txBody>
          <a:bodyPr wrap="square">
            <a:spAutoFit/>
          </a:bodyPr>
          <a:lstStyle/>
          <a:p>
            <a:r>
              <a:rPr lang="en-US" dirty="0"/>
              <a:t>(3)</a:t>
            </a:r>
          </a:p>
        </p:txBody>
      </p:sp>
      <p:sp>
        <p:nvSpPr>
          <p:cNvPr id="29" name="TextBox 28">
            <a:extLst>
              <a:ext uri="{FF2B5EF4-FFF2-40B4-BE49-F238E27FC236}">
                <a16:creationId xmlns:a16="http://schemas.microsoft.com/office/drawing/2014/main" id="{F6042699-A81A-FCCA-64DA-005B59677A84}"/>
              </a:ext>
            </a:extLst>
          </p:cNvPr>
          <p:cNvSpPr txBox="1"/>
          <p:nvPr/>
        </p:nvSpPr>
        <p:spPr>
          <a:xfrm>
            <a:off x="13365072" y="5708323"/>
            <a:ext cx="828569" cy="486287"/>
          </a:xfrm>
          <a:prstGeom prst="rect">
            <a:avLst/>
          </a:prstGeom>
          <a:noFill/>
        </p:spPr>
        <p:txBody>
          <a:bodyPr wrap="square">
            <a:spAutoFit/>
          </a:bodyPr>
          <a:lstStyle/>
          <a:p>
            <a:r>
              <a:rPr lang="en-US" dirty="0"/>
              <a:t>(2a)</a:t>
            </a:r>
          </a:p>
        </p:txBody>
      </p:sp>
    </p:spTree>
    <p:extLst>
      <p:ext uri="{BB962C8B-B14F-4D97-AF65-F5344CB8AC3E}">
        <p14:creationId xmlns:p14="http://schemas.microsoft.com/office/powerpoint/2010/main" val="417355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8D0F3F-46BE-6479-E4A7-EAA867F38956}"/>
              </a:ext>
            </a:extLst>
          </p:cNvPr>
          <p:cNvSpPr>
            <a:spLocks noGrp="1"/>
          </p:cNvSpPr>
          <p:nvPr>
            <p:ph type="title"/>
          </p:nvPr>
        </p:nvSpPr>
        <p:spPr>
          <a:xfrm>
            <a:off x="830118" y="252000"/>
            <a:ext cx="15705282" cy="863693"/>
          </a:xfrm>
        </p:spPr>
        <p:txBody>
          <a:bodyPr/>
          <a:lstStyle/>
          <a:p>
            <a:r>
              <a:rPr lang="en-US" dirty="0" err="1">
                <a:cs typeface="Arial"/>
              </a:rPr>
              <a:t>Overzicht</a:t>
            </a:r>
            <a:endParaRPr lang="en-US" dirty="0" err="1"/>
          </a:p>
        </p:txBody>
      </p:sp>
      <p:sp>
        <p:nvSpPr>
          <p:cNvPr id="6" name="Content Placeholder 2">
            <a:extLst>
              <a:ext uri="{FF2B5EF4-FFF2-40B4-BE49-F238E27FC236}">
                <a16:creationId xmlns:a16="http://schemas.microsoft.com/office/drawing/2014/main" id="{9FBF2CF7-F1C9-F365-95D7-3BA8C669A2B4}"/>
              </a:ext>
            </a:extLst>
          </p:cNvPr>
          <p:cNvSpPr>
            <a:spLocks noGrp="1"/>
          </p:cNvSpPr>
          <p:nvPr>
            <p:ph idx="1"/>
          </p:nvPr>
        </p:nvSpPr>
        <p:spPr>
          <a:xfrm>
            <a:off x="835825" y="1194364"/>
            <a:ext cx="15699575" cy="6696000"/>
          </a:xfrm>
        </p:spPr>
        <p:txBody>
          <a:bodyPr vert="horz" lIns="91440" tIns="45720" rIns="91440" bIns="45720" rtlCol="0" anchor="t">
            <a:normAutofit/>
          </a:bodyPr>
          <a:lstStyle/>
          <a:p>
            <a:r>
              <a:rPr lang="en-US" sz="4000" dirty="0">
                <a:cs typeface="Arial"/>
              </a:rPr>
              <a:t>MVEE</a:t>
            </a:r>
          </a:p>
          <a:p>
            <a:r>
              <a:rPr lang="en-US" sz="4000" dirty="0" err="1">
                <a:cs typeface="Arial"/>
              </a:rPr>
              <a:t>ReMon</a:t>
            </a:r>
            <a:r>
              <a:rPr lang="en-US" sz="4000" dirty="0">
                <a:cs typeface="Arial"/>
              </a:rPr>
              <a:t> met IP-MON</a:t>
            </a:r>
          </a:p>
          <a:p>
            <a:r>
              <a:rPr lang="en-US" sz="4000" dirty="0">
                <a:cs typeface="Arial"/>
              </a:rPr>
              <a:t>Seccomp-BPF</a:t>
            </a:r>
          </a:p>
          <a:p>
            <a:r>
              <a:rPr lang="en-US" sz="4000" dirty="0">
                <a:cs typeface="Arial"/>
              </a:rPr>
              <a:t>Nieuw design </a:t>
            </a:r>
            <a:r>
              <a:rPr lang="en-US" sz="4000" dirty="0" err="1">
                <a:cs typeface="Arial"/>
              </a:rPr>
              <a:t>ReMon</a:t>
            </a:r>
            <a:endParaRPr lang="en-US" sz="4000" dirty="0">
              <a:cs typeface="Arial"/>
            </a:endParaRPr>
          </a:p>
          <a:p>
            <a:r>
              <a:rPr lang="en-US" sz="4000" dirty="0" err="1">
                <a:cs typeface="Arial"/>
              </a:rPr>
              <a:t>Veiligheid</a:t>
            </a:r>
            <a:endParaRPr lang="en-US" sz="4000" dirty="0">
              <a:cs typeface="Arial"/>
            </a:endParaRPr>
          </a:p>
          <a:p>
            <a:r>
              <a:rPr lang="en-US" sz="4000" dirty="0" err="1">
                <a:cs typeface="Arial"/>
              </a:rPr>
              <a:t>Tekortkomingen</a:t>
            </a:r>
            <a:endParaRPr lang="en-US" sz="4000" dirty="0">
              <a:cs typeface="Arial"/>
            </a:endParaRPr>
          </a:p>
          <a:p>
            <a:r>
              <a:rPr lang="en-US" sz="4000" dirty="0" err="1">
                <a:cs typeface="Arial"/>
              </a:rPr>
              <a:t>Testresultaten</a:t>
            </a:r>
            <a:endParaRPr lang="en-US" sz="4000" dirty="0">
              <a:cs typeface="Arial"/>
            </a:endParaRPr>
          </a:p>
          <a:p>
            <a:r>
              <a:rPr lang="en-US" sz="4000" dirty="0" err="1">
                <a:cs typeface="Arial"/>
              </a:rPr>
              <a:t>Conclusie</a:t>
            </a:r>
            <a:endParaRPr lang="en-US" sz="4000" dirty="0">
              <a:cs typeface="Arial"/>
            </a:endParaRPr>
          </a:p>
          <a:p>
            <a:r>
              <a:rPr lang="en-US" sz="4000" dirty="0" err="1">
                <a:cs typeface="Arial"/>
              </a:rPr>
              <a:t>Vragen</a:t>
            </a:r>
          </a:p>
        </p:txBody>
      </p:sp>
      <p:sp>
        <p:nvSpPr>
          <p:cNvPr id="3" name="Slide Number Placeholder 2">
            <a:extLst>
              <a:ext uri="{FF2B5EF4-FFF2-40B4-BE49-F238E27FC236}">
                <a16:creationId xmlns:a16="http://schemas.microsoft.com/office/drawing/2014/main" id="{B1D55EA4-6DDE-2BEC-D996-3F4A3B252368}"/>
              </a:ext>
            </a:extLst>
          </p:cNvPr>
          <p:cNvSpPr>
            <a:spLocks noGrp="1"/>
          </p:cNvSpPr>
          <p:nvPr>
            <p:ph type="sldNum" sz="quarter" idx="12"/>
          </p:nvPr>
        </p:nvSpPr>
        <p:spPr>
          <a:xfrm>
            <a:off x="15590520" y="8948703"/>
            <a:ext cx="921880" cy="519289"/>
          </a:xfrm>
        </p:spPr>
        <p:txBody>
          <a:bodyPr anchor="ctr">
            <a:normAutofit/>
          </a:bodyPr>
          <a:lstStyle/>
          <a:p>
            <a:pPr>
              <a:spcAft>
                <a:spcPts val="600"/>
              </a:spcAft>
            </a:pPr>
            <a:fld id="{7AE184E0-0BD4-4705-A12B-9B71DDE63301}" type="slidenum">
              <a:rPr lang="nl-BE" noProof="0" dirty="0" smtClean="0"/>
              <a:pPr>
                <a:spcAft>
                  <a:spcPts val="600"/>
                </a:spcAft>
              </a:pPr>
              <a:t>2</a:t>
            </a:fld>
            <a:endParaRPr lang="nl-BE" noProof="0" dirty="0"/>
          </a:p>
        </p:txBody>
      </p:sp>
    </p:spTree>
    <p:extLst>
      <p:ext uri="{BB962C8B-B14F-4D97-AF65-F5344CB8AC3E}">
        <p14:creationId xmlns:p14="http://schemas.microsoft.com/office/powerpoint/2010/main" val="2515383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20</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FB8DEB-69B3-46B1-8444-2E795032C654}"/>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verifier</a:t>
            </a:r>
          </a:p>
        </p:txBody>
      </p:sp>
      <p:pic>
        <p:nvPicPr>
          <p:cNvPr id="22" name="Graphic 21" descr="Key outline">
            <a:extLst>
              <a:ext uri="{FF2B5EF4-FFF2-40B4-BE49-F238E27FC236}">
                <a16:creationId xmlns:a16="http://schemas.microsoft.com/office/drawing/2014/main" id="{A3C3E83C-A5EF-47D1-882D-47C7334D1E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23" name="TextBox 22">
            <a:extLst>
              <a:ext uri="{FF2B5EF4-FFF2-40B4-BE49-F238E27FC236}">
                <a16:creationId xmlns:a16="http://schemas.microsoft.com/office/drawing/2014/main" id="{72B363D1-AA5A-4A43-B961-A7A6476AB8F9}"/>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18" name="Connector: Elbow 17">
            <a:extLst>
              <a:ext uri="{FF2B5EF4-FFF2-40B4-BE49-F238E27FC236}">
                <a16:creationId xmlns:a16="http://schemas.microsoft.com/office/drawing/2014/main" id="{6150F0AA-C8A8-4FBB-B727-8C390FCE39E2}"/>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E138BF-C07D-42A5-8B15-CCEA3F0434D1}"/>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942B60-E7C4-4E0B-8585-10790698B46A}"/>
              </a:ext>
            </a:extLst>
          </p:cNvPr>
          <p:cNvCxnSpPr/>
          <p:nvPr/>
        </p:nvCxnSpPr>
        <p:spPr>
          <a:xfrm flipV="1">
            <a:off x="9699173"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6E18367-F309-43F3-B550-C741DA01BA77}"/>
              </a:ext>
            </a:extLst>
          </p:cNvPr>
          <p:cNvCxnSpPr>
            <a:cxnSpLocks/>
            <a:endCxn id="10" idx="3"/>
          </p:cNvCxnSpPr>
          <p:nvPr/>
        </p:nvCxnSpPr>
        <p:spPr>
          <a:xfrm rot="16200000" flipV="1">
            <a:off x="7171875" y="4082046"/>
            <a:ext cx="3665234" cy="1389362"/>
          </a:xfrm>
          <a:prstGeom prst="bentConnector2">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 name="Graphic 29" descr="Checkbox Ticked with solid fill">
            <a:extLst>
              <a:ext uri="{FF2B5EF4-FFF2-40B4-BE49-F238E27FC236}">
                <a16:creationId xmlns:a16="http://schemas.microsoft.com/office/drawing/2014/main" id="{02DA5C2C-6AB2-415A-9140-0AB48B007D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cxnSp>
        <p:nvCxnSpPr>
          <p:cNvPr id="31" name="Connector: Elbow 30">
            <a:extLst>
              <a:ext uri="{FF2B5EF4-FFF2-40B4-BE49-F238E27FC236}">
                <a16:creationId xmlns:a16="http://schemas.microsoft.com/office/drawing/2014/main" id="{62C91938-DA33-4258-844D-1E32B7F13401}"/>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04CCC88-200D-5183-5AB7-763B88C222D8}"/>
              </a:ext>
            </a:extLst>
          </p:cNvPr>
          <p:cNvSpPr txBox="1"/>
          <p:nvPr/>
        </p:nvSpPr>
        <p:spPr>
          <a:xfrm>
            <a:off x="6316452" y="5713855"/>
            <a:ext cx="828569" cy="486287"/>
          </a:xfrm>
          <a:prstGeom prst="rect">
            <a:avLst/>
          </a:prstGeom>
          <a:noFill/>
        </p:spPr>
        <p:txBody>
          <a:bodyPr wrap="square">
            <a:spAutoFit/>
          </a:bodyPr>
          <a:lstStyle/>
          <a:p>
            <a:r>
              <a:rPr lang="en-US" dirty="0"/>
              <a:t>(2b)</a:t>
            </a:r>
          </a:p>
        </p:txBody>
      </p:sp>
      <p:sp>
        <p:nvSpPr>
          <p:cNvPr id="32" name="TextBox 31">
            <a:extLst>
              <a:ext uri="{FF2B5EF4-FFF2-40B4-BE49-F238E27FC236}">
                <a16:creationId xmlns:a16="http://schemas.microsoft.com/office/drawing/2014/main" id="{5EA54A5A-4D4D-8263-AE6E-DA9AE83AECA1}"/>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33" name="TextBox 32">
            <a:extLst>
              <a:ext uri="{FF2B5EF4-FFF2-40B4-BE49-F238E27FC236}">
                <a16:creationId xmlns:a16="http://schemas.microsoft.com/office/drawing/2014/main" id="{8FE08582-45C1-7E50-6BD9-6F508A98372B}"/>
              </a:ext>
            </a:extLst>
          </p:cNvPr>
          <p:cNvSpPr txBox="1"/>
          <p:nvPr/>
        </p:nvSpPr>
        <p:spPr>
          <a:xfrm>
            <a:off x="8614580" y="5708323"/>
            <a:ext cx="828569" cy="486287"/>
          </a:xfrm>
          <a:prstGeom prst="rect">
            <a:avLst/>
          </a:prstGeom>
          <a:noFill/>
        </p:spPr>
        <p:txBody>
          <a:bodyPr wrap="square">
            <a:spAutoFit/>
          </a:bodyPr>
          <a:lstStyle/>
          <a:p>
            <a:r>
              <a:rPr lang="en-US" dirty="0"/>
              <a:t>(3)</a:t>
            </a:r>
          </a:p>
        </p:txBody>
      </p:sp>
      <p:sp>
        <p:nvSpPr>
          <p:cNvPr id="34" name="TextBox 33">
            <a:extLst>
              <a:ext uri="{FF2B5EF4-FFF2-40B4-BE49-F238E27FC236}">
                <a16:creationId xmlns:a16="http://schemas.microsoft.com/office/drawing/2014/main" id="{5B2021BB-CF86-5C9E-19D2-4DF2B0756622}"/>
              </a:ext>
            </a:extLst>
          </p:cNvPr>
          <p:cNvSpPr txBox="1"/>
          <p:nvPr/>
        </p:nvSpPr>
        <p:spPr>
          <a:xfrm>
            <a:off x="9780743" y="5708323"/>
            <a:ext cx="828569" cy="486287"/>
          </a:xfrm>
          <a:prstGeom prst="rect">
            <a:avLst/>
          </a:prstGeom>
          <a:noFill/>
        </p:spPr>
        <p:txBody>
          <a:bodyPr wrap="square">
            <a:spAutoFit/>
          </a:bodyPr>
          <a:lstStyle/>
          <a:p>
            <a:r>
              <a:rPr lang="en-US" dirty="0"/>
              <a:t>(4a)</a:t>
            </a:r>
          </a:p>
        </p:txBody>
      </p:sp>
      <p:sp>
        <p:nvSpPr>
          <p:cNvPr id="35" name="TextBox 34">
            <a:extLst>
              <a:ext uri="{FF2B5EF4-FFF2-40B4-BE49-F238E27FC236}">
                <a16:creationId xmlns:a16="http://schemas.microsoft.com/office/drawing/2014/main" id="{7C591E0F-3A4F-A2AD-3B94-DFEAA75CEE54}"/>
              </a:ext>
            </a:extLst>
          </p:cNvPr>
          <p:cNvSpPr txBox="1"/>
          <p:nvPr/>
        </p:nvSpPr>
        <p:spPr>
          <a:xfrm>
            <a:off x="13365072" y="5708323"/>
            <a:ext cx="828569" cy="486287"/>
          </a:xfrm>
          <a:prstGeom prst="rect">
            <a:avLst/>
          </a:prstGeom>
          <a:noFill/>
        </p:spPr>
        <p:txBody>
          <a:bodyPr wrap="square">
            <a:spAutoFit/>
          </a:bodyPr>
          <a:lstStyle/>
          <a:p>
            <a:r>
              <a:rPr lang="en-US" dirty="0"/>
              <a:t>(2a)</a:t>
            </a:r>
          </a:p>
        </p:txBody>
      </p:sp>
    </p:spTree>
    <p:extLst>
      <p:ext uri="{BB962C8B-B14F-4D97-AF65-F5344CB8AC3E}">
        <p14:creationId xmlns:p14="http://schemas.microsoft.com/office/powerpoint/2010/main" val="68895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21</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6097F2C-B97B-421E-A03A-9CB617186BB5}"/>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FB8DEB-69B3-46B1-8444-2E795032C654}"/>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verifier</a:t>
            </a:r>
          </a:p>
        </p:txBody>
      </p:sp>
      <p:pic>
        <p:nvPicPr>
          <p:cNvPr id="22" name="Graphic 21" descr="Key outline">
            <a:extLst>
              <a:ext uri="{FF2B5EF4-FFF2-40B4-BE49-F238E27FC236}">
                <a16:creationId xmlns:a16="http://schemas.microsoft.com/office/drawing/2014/main" id="{A3C3E83C-A5EF-47D1-882D-47C7334D1E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23" name="TextBox 22">
            <a:extLst>
              <a:ext uri="{FF2B5EF4-FFF2-40B4-BE49-F238E27FC236}">
                <a16:creationId xmlns:a16="http://schemas.microsoft.com/office/drawing/2014/main" id="{72B363D1-AA5A-4A43-B961-A7A6476AB8F9}"/>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18" name="Connector: Elbow 17">
            <a:extLst>
              <a:ext uri="{FF2B5EF4-FFF2-40B4-BE49-F238E27FC236}">
                <a16:creationId xmlns:a16="http://schemas.microsoft.com/office/drawing/2014/main" id="{6150F0AA-C8A8-4FBB-B727-8C390FCE39E2}"/>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E138BF-C07D-42A5-8B15-CCEA3F0434D1}"/>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942B60-E7C4-4E0B-8585-10790698B46A}"/>
              </a:ext>
            </a:extLst>
          </p:cNvPr>
          <p:cNvCxnSpPr/>
          <p:nvPr/>
        </p:nvCxnSpPr>
        <p:spPr>
          <a:xfrm flipV="1">
            <a:off x="9699173"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6E18367-F309-43F3-B550-C741DA01BA77}"/>
              </a:ext>
            </a:extLst>
          </p:cNvPr>
          <p:cNvCxnSpPr>
            <a:cxnSpLocks/>
            <a:endCxn id="10" idx="3"/>
          </p:cNvCxnSpPr>
          <p:nvPr/>
        </p:nvCxnSpPr>
        <p:spPr>
          <a:xfrm rot="16200000" flipV="1">
            <a:off x="7171875" y="4082046"/>
            <a:ext cx="3665234" cy="138936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 name="Graphic 29" descr="Checkbox Ticked with solid fill">
            <a:extLst>
              <a:ext uri="{FF2B5EF4-FFF2-40B4-BE49-F238E27FC236}">
                <a16:creationId xmlns:a16="http://schemas.microsoft.com/office/drawing/2014/main" id="{02DA5C2C-6AB2-415A-9140-0AB48B007D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cxnSp>
        <p:nvCxnSpPr>
          <p:cNvPr id="28" name="Straight Connector 27">
            <a:extLst>
              <a:ext uri="{FF2B5EF4-FFF2-40B4-BE49-F238E27FC236}">
                <a16:creationId xmlns:a16="http://schemas.microsoft.com/office/drawing/2014/main" id="{6E8E4D41-F086-429C-915B-3A6B922DED0C}"/>
              </a:ext>
            </a:extLst>
          </p:cNvPr>
          <p:cNvCxnSpPr/>
          <p:nvPr/>
        </p:nvCxnSpPr>
        <p:spPr>
          <a:xfrm flipV="1">
            <a:off x="11827330"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2EC4D3-1300-45CD-8F88-D2738464146D}"/>
              </a:ext>
            </a:extLst>
          </p:cNvPr>
          <p:cNvCxnSpPr>
            <a:cxnSpLocks/>
          </p:cNvCxnSpPr>
          <p:nvPr/>
        </p:nvCxnSpPr>
        <p:spPr>
          <a:xfrm flipV="1">
            <a:off x="11827330" y="4849111"/>
            <a:ext cx="0" cy="1760232"/>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6" name="Graphic 25" descr="Checkbox Crossed with solid fill">
            <a:extLst>
              <a:ext uri="{FF2B5EF4-FFF2-40B4-BE49-F238E27FC236}">
                <a16:creationId xmlns:a16="http://schemas.microsoft.com/office/drawing/2014/main" id="{BDE65CE9-085D-4FD0-AC0F-85C2EBE67D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34846" y="6592817"/>
            <a:ext cx="629659" cy="629659"/>
          </a:xfrm>
          <a:prstGeom prst="rect">
            <a:avLst/>
          </a:prstGeom>
        </p:spPr>
      </p:pic>
      <p:sp>
        <p:nvSpPr>
          <p:cNvPr id="31" name="TextBox 30">
            <a:extLst>
              <a:ext uri="{FF2B5EF4-FFF2-40B4-BE49-F238E27FC236}">
                <a16:creationId xmlns:a16="http://schemas.microsoft.com/office/drawing/2014/main" id="{3E51FCE2-BCE0-0F69-2A2B-97A42B6DA610}"/>
              </a:ext>
            </a:extLst>
          </p:cNvPr>
          <p:cNvSpPr txBox="1"/>
          <p:nvPr/>
        </p:nvSpPr>
        <p:spPr>
          <a:xfrm>
            <a:off x="13365072" y="5708323"/>
            <a:ext cx="828569" cy="486287"/>
          </a:xfrm>
          <a:prstGeom prst="rect">
            <a:avLst/>
          </a:prstGeom>
          <a:noFill/>
        </p:spPr>
        <p:txBody>
          <a:bodyPr wrap="square">
            <a:spAutoFit/>
          </a:bodyPr>
          <a:lstStyle/>
          <a:p>
            <a:r>
              <a:rPr lang="en-US" dirty="0"/>
              <a:t>(2a)</a:t>
            </a:r>
          </a:p>
        </p:txBody>
      </p:sp>
      <p:sp>
        <p:nvSpPr>
          <p:cNvPr id="32" name="TextBox 31">
            <a:extLst>
              <a:ext uri="{FF2B5EF4-FFF2-40B4-BE49-F238E27FC236}">
                <a16:creationId xmlns:a16="http://schemas.microsoft.com/office/drawing/2014/main" id="{D15E82F6-0A46-440D-6A4A-70DDEE292AD0}"/>
              </a:ext>
            </a:extLst>
          </p:cNvPr>
          <p:cNvSpPr txBox="1"/>
          <p:nvPr/>
        </p:nvSpPr>
        <p:spPr>
          <a:xfrm>
            <a:off x="6316452" y="5713855"/>
            <a:ext cx="828569" cy="486287"/>
          </a:xfrm>
          <a:prstGeom prst="rect">
            <a:avLst/>
          </a:prstGeom>
          <a:noFill/>
        </p:spPr>
        <p:txBody>
          <a:bodyPr wrap="square">
            <a:spAutoFit/>
          </a:bodyPr>
          <a:lstStyle/>
          <a:p>
            <a:r>
              <a:rPr lang="en-US" dirty="0"/>
              <a:t>(2b)</a:t>
            </a:r>
          </a:p>
        </p:txBody>
      </p:sp>
      <p:sp>
        <p:nvSpPr>
          <p:cNvPr id="33" name="TextBox 32">
            <a:extLst>
              <a:ext uri="{FF2B5EF4-FFF2-40B4-BE49-F238E27FC236}">
                <a16:creationId xmlns:a16="http://schemas.microsoft.com/office/drawing/2014/main" id="{DDCC76EF-A566-77C3-3138-B49DBD4CAA76}"/>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34" name="TextBox 33">
            <a:extLst>
              <a:ext uri="{FF2B5EF4-FFF2-40B4-BE49-F238E27FC236}">
                <a16:creationId xmlns:a16="http://schemas.microsoft.com/office/drawing/2014/main" id="{FE952811-2421-880E-DFF7-9ED1EE6284C6}"/>
              </a:ext>
            </a:extLst>
          </p:cNvPr>
          <p:cNvSpPr txBox="1"/>
          <p:nvPr/>
        </p:nvSpPr>
        <p:spPr>
          <a:xfrm>
            <a:off x="8614580" y="5708323"/>
            <a:ext cx="828569" cy="486287"/>
          </a:xfrm>
          <a:prstGeom prst="rect">
            <a:avLst/>
          </a:prstGeom>
          <a:noFill/>
        </p:spPr>
        <p:txBody>
          <a:bodyPr wrap="square">
            <a:spAutoFit/>
          </a:bodyPr>
          <a:lstStyle/>
          <a:p>
            <a:r>
              <a:rPr lang="en-US" dirty="0"/>
              <a:t>(3)</a:t>
            </a:r>
          </a:p>
        </p:txBody>
      </p:sp>
      <p:sp>
        <p:nvSpPr>
          <p:cNvPr id="35" name="TextBox 34">
            <a:extLst>
              <a:ext uri="{FF2B5EF4-FFF2-40B4-BE49-F238E27FC236}">
                <a16:creationId xmlns:a16="http://schemas.microsoft.com/office/drawing/2014/main" id="{A162F247-1D58-EB8A-F400-CE962DE1E71C}"/>
              </a:ext>
            </a:extLst>
          </p:cNvPr>
          <p:cNvSpPr txBox="1"/>
          <p:nvPr/>
        </p:nvSpPr>
        <p:spPr>
          <a:xfrm>
            <a:off x="9780743" y="5708323"/>
            <a:ext cx="828569" cy="486287"/>
          </a:xfrm>
          <a:prstGeom prst="rect">
            <a:avLst/>
          </a:prstGeom>
          <a:noFill/>
        </p:spPr>
        <p:txBody>
          <a:bodyPr wrap="square">
            <a:spAutoFit/>
          </a:bodyPr>
          <a:lstStyle/>
          <a:p>
            <a:r>
              <a:rPr lang="en-US" dirty="0"/>
              <a:t>(4a)</a:t>
            </a:r>
          </a:p>
        </p:txBody>
      </p:sp>
      <p:sp>
        <p:nvSpPr>
          <p:cNvPr id="36" name="TextBox 35">
            <a:extLst>
              <a:ext uri="{FF2B5EF4-FFF2-40B4-BE49-F238E27FC236}">
                <a16:creationId xmlns:a16="http://schemas.microsoft.com/office/drawing/2014/main" id="{E1C39509-78BB-628C-C221-1A15CCA5F60A}"/>
              </a:ext>
            </a:extLst>
          </p:cNvPr>
          <p:cNvSpPr txBox="1"/>
          <p:nvPr/>
        </p:nvSpPr>
        <p:spPr>
          <a:xfrm>
            <a:off x="10951020" y="5708323"/>
            <a:ext cx="828569" cy="486287"/>
          </a:xfrm>
          <a:prstGeom prst="rect">
            <a:avLst/>
          </a:prstGeom>
          <a:noFill/>
        </p:spPr>
        <p:txBody>
          <a:bodyPr wrap="square">
            <a:spAutoFit/>
          </a:bodyPr>
          <a:lstStyle/>
          <a:p>
            <a:r>
              <a:rPr lang="en-US" dirty="0"/>
              <a:t>(4b)</a:t>
            </a:r>
          </a:p>
        </p:txBody>
      </p:sp>
    </p:spTree>
    <p:extLst>
      <p:ext uri="{BB962C8B-B14F-4D97-AF65-F5344CB8AC3E}">
        <p14:creationId xmlns:p14="http://schemas.microsoft.com/office/powerpoint/2010/main" val="604811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22</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6097F2C-B97B-421E-A03A-9CB617186BB5}"/>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FB8DEB-69B3-46B1-8444-2E795032C654}"/>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verifier</a:t>
            </a:r>
          </a:p>
        </p:txBody>
      </p:sp>
      <p:pic>
        <p:nvPicPr>
          <p:cNvPr id="22" name="Graphic 21" descr="Key outline">
            <a:extLst>
              <a:ext uri="{FF2B5EF4-FFF2-40B4-BE49-F238E27FC236}">
                <a16:creationId xmlns:a16="http://schemas.microsoft.com/office/drawing/2014/main" id="{A3C3E83C-A5EF-47D1-882D-47C7334D1E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23" name="TextBox 22">
            <a:extLst>
              <a:ext uri="{FF2B5EF4-FFF2-40B4-BE49-F238E27FC236}">
                <a16:creationId xmlns:a16="http://schemas.microsoft.com/office/drawing/2014/main" id="{72B363D1-AA5A-4A43-B961-A7A6476AB8F9}"/>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18" name="Connector: Elbow 17">
            <a:extLst>
              <a:ext uri="{FF2B5EF4-FFF2-40B4-BE49-F238E27FC236}">
                <a16:creationId xmlns:a16="http://schemas.microsoft.com/office/drawing/2014/main" id="{6150F0AA-C8A8-4FBB-B727-8C390FCE39E2}"/>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E138BF-C07D-42A5-8B15-CCEA3F0434D1}"/>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942B60-E7C4-4E0B-8585-10790698B46A}"/>
              </a:ext>
            </a:extLst>
          </p:cNvPr>
          <p:cNvCxnSpPr/>
          <p:nvPr/>
        </p:nvCxnSpPr>
        <p:spPr>
          <a:xfrm flipV="1">
            <a:off x="9699173"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6E18367-F309-43F3-B550-C741DA01BA77}"/>
              </a:ext>
            </a:extLst>
          </p:cNvPr>
          <p:cNvCxnSpPr>
            <a:cxnSpLocks/>
            <a:endCxn id="10" idx="3"/>
          </p:cNvCxnSpPr>
          <p:nvPr/>
        </p:nvCxnSpPr>
        <p:spPr>
          <a:xfrm rot="16200000" flipV="1">
            <a:off x="7171875" y="4082046"/>
            <a:ext cx="3665234" cy="138936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 name="Graphic 29" descr="Checkbox Ticked with solid fill">
            <a:extLst>
              <a:ext uri="{FF2B5EF4-FFF2-40B4-BE49-F238E27FC236}">
                <a16:creationId xmlns:a16="http://schemas.microsoft.com/office/drawing/2014/main" id="{02DA5C2C-6AB2-415A-9140-0AB48B007D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cxnSp>
        <p:nvCxnSpPr>
          <p:cNvPr id="28" name="Straight Connector 27">
            <a:extLst>
              <a:ext uri="{FF2B5EF4-FFF2-40B4-BE49-F238E27FC236}">
                <a16:creationId xmlns:a16="http://schemas.microsoft.com/office/drawing/2014/main" id="{6E8E4D41-F086-429C-915B-3A6B922DED0C}"/>
              </a:ext>
            </a:extLst>
          </p:cNvPr>
          <p:cNvCxnSpPr/>
          <p:nvPr/>
        </p:nvCxnSpPr>
        <p:spPr>
          <a:xfrm flipV="1">
            <a:off x="11827330"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2EC4D3-1300-45CD-8F88-D2738464146D}"/>
              </a:ext>
            </a:extLst>
          </p:cNvPr>
          <p:cNvCxnSpPr>
            <a:cxnSpLocks/>
          </p:cNvCxnSpPr>
          <p:nvPr/>
        </p:nvCxnSpPr>
        <p:spPr>
          <a:xfrm flipV="1">
            <a:off x="11827330"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6" name="Graphic 25" descr="Checkbox Crossed with solid fill">
            <a:extLst>
              <a:ext uri="{FF2B5EF4-FFF2-40B4-BE49-F238E27FC236}">
                <a16:creationId xmlns:a16="http://schemas.microsoft.com/office/drawing/2014/main" id="{BDE65CE9-085D-4FD0-AC0F-85C2EBE67D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34846" y="6592817"/>
            <a:ext cx="629659" cy="629659"/>
          </a:xfrm>
          <a:prstGeom prst="rect">
            <a:avLst/>
          </a:prstGeom>
        </p:spPr>
      </p:pic>
      <p:sp>
        <p:nvSpPr>
          <p:cNvPr id="31" name="TextBox 30">
            <a:extLst>
              <a:ext uri="{FF2B5EF4-FFF2-40B4-BE49-F238E27FC236}">
                <a16:creationId xmlns:a16="http://schemas.microsoft.com/office/drawing/2014/main" id="{3E51FCE2-BCE0-0F69-2A2B-97A42B6DA610}"/>
              </a:ext>
            </a:extLst>
          </p:cNvPr>
          <p:cNvSpPr txBox="1"/>
          <p:nvPr/>
        </p:nvSpPr>
        <p:spPr>
          <a:xfrm>
            <a:off x="13365072" y="5708323"/>
            <a:ext cx="828569" cy="486287"/>
          </a:xfrm>
          <a:prstGeom prst="rect">
            <a:avLst/>
          </a:prstGeom>
          <a:noFill/>
        </p:spPr>
        <p:txBody>
          <a:bodyPr wrap="square">
            <a:spAutoFit/>
          </a:bodyPr>
          <a:lstStyle/>
          <a:p>
            <a:r>
              <a:rPr lang="en-US" dirty="0"/>
              <a:t>(2a)</a:t>
            </a:r>
          </a:p>
        </p:txBody>
      </p:sp>
      <p:sp>
        <p:nvSpPr>
          <p:cNvPr id="32" name="TextBox 31">
            <a:extLst>
              <a:ext uri="{FF2B5EF4-FFF2-40B4-BE49-F238E27FC236}">
                <a16:creationId xmlns:a16="http://schemas.microsoft.com/office/drawing/2014/main" id="{D15E82F6-0A46-440D-6A4A-70DDEE292AD0}"/>
              </a:ext>
            </a:extLst>
          </p:cNvPr>
          <p:cNvSpPr txBox="1"/>
          <p:nvPr/>
        </p:nvSpPr>
        <p:spPr>
          <a:xfrm>
            <a:off x="6316452" y="5713855"/>
            <a:ext cx="828569" cy="486287"/>
          </a:xfrm>
          <a:prstGeom prst="rect">
            <a:avLst/>
          </a:prstGeom>
          <a:noFill/>
        </p:spPr>
        <p:txBody>
          <a:bodyPr wrap="square">
            <a:spAutoFit/>
          </a:bodyPr>
          <a:lstStyle/>
          <a:p>
            <a:r>
              <a:rPr lang="en-US" dirty="0"/>
              <a:t>(2b)</a:t>
            </a:r>
          </a:p>
        </p:txBody>
      </p:sp>
      <p:sp>
        <p:nvSpPr>
          <p:cNvPr id="33" name="TextBox 32">
            <a:extLst>
              <a:ext uri="{FF2B5EF4-FFF2-40B4-BE49-F238E27FC236}">
                <a16:creationId xmlns:a16="http://schemas.microsoft.com/office/drawing/2014/main" id="{DDCC76EF-A566-77C3-3138-B49DBD4CAA76}"/>
              </a:ext>
            </a:extLst>
          </p:cNvPr>
          <p:cNvSpPr txBox="1"/>
          <p:nvPr/>
        </p:nvSpPr>
        <p:spPr>
          <a:xfrm>
            <a:off x="3672073" y="4633656"/>
            <a:ext cx="605732" cy="486287"/>
          </a:xfrm>
          <a:prstGeom prst="rect">
            <a:avLst/>
          </a:prstGeom>
          <a:noFill/>
        </p:spPr>
        <p:txBody>
          <a:bodyPr wrap="square">
            <a:spAutoFit/>
          </a:bodyPr>
          <a:lstStyle/>
          <a:p>
            <a:r>
              <a:rPr lang="en-US" dirty="0"/>
              <a:t>(1)</a:t>
            </a:r>
          </a:p>
        </p:txBody>
      </p:sp>
      <p:sp>
        <p:nvSpPr>
          <p:cNvPr id="34" name="TextBox 33">
            <a:extLst>
              <a:ext uri="{FF2B5EF4-FFF2-40B4-BE49-F238E27FC236}">
                <a16:creationId xmlns:a16="http://schemas.microsoft.com/office/drawing/2014/main" id="{FE952811-2421-880E-DFF7-9ED1EE6284C6}"/>
              </a:ext>
            </a:extLst>
          </p:cNvPr>
          <p:cNvSpPr txBox="1"/>
          <p:nvPr/>
        </p:nvSpPr>
        <p:spPr>
          <a:xfrm>
            <a:off x="8614580" y="5708323"/>
            <a:ext cx="828569" cy="486287"/>
          </a:xfrm>
          <a:prstGeom prst="rect">
            <a:avLst/>
          </a:prstGeom>
          <a:noFill/>
        </p:spPr>
        <p:txBody>
          <a:bodyPr wrap="square">
            <a:spAutoFit/>
          </a:bodyPr>
          <a:lstStyle/>
          <a:p>
            <a:r>
              <a:rPr lang="en-US" dirty="0"/>
              <a:t>(3)</a:t>
            </a:r>
          </a:p>
        </p:txBody>
      </p:sp>
      <p:sp>
        <p:nvSpPr>
          <p:cNvPr id="35" name="TextBox 34">
            <a:extLst>
              <a:ext uri="{FF2B5EF4-FFF2-40B4-BE49-F238E27FC236}">
                <a16:creationId xmlns:a16="http://schemas.microsoft.com/office/drawing/2014/main" id="{A162F247-1D58-EB8A-F400-CE962DE1E71C}"/>
              </a:ext>
            </a:extLst>
          </p:cNvPr>
          <p:cNvSpPr txBox="1"/>
          <p:nvPr/>
        </p:nvSpPr>
        <p:spPr>
          <a:xfrm>
            <a:off x="9780743" y="5708323"/>
            <a:ext cx="828569" cy="486287"/>
          </a:xfrm>
          <a:prstGeom prst="rect">
            <a:avLst/>
          </a:prstGeom>
          <a:noFill/>
        </p:spPr>
        <p:txBody>
          <a:bodyPr wrap="square">
            <a:spAutoFit/>
          </a:bodyPr>
          <a:lstStyle/>
          <a:p>
            <a:r>
              <a:rPr lang="en-US" dirty="0"/>
              <a:t>(4a)</a:t>
            </a:r>
          </a:p>
        </p:txBody>
      </p:sp>
      <p:sp>
        <p:nvSpPr>
          <p:cNvPr id="36" name="TextBox 35">
            <a:extLst>
              <a:ext uri="{FF2B5EF4-FFF2-40B4-BE49-F238E27FC236}">
                <a16:creationId xmlns:a16="http://schemas.microsoft.com/office/drawing/2014/main" id="{E1C39509-78BB-628C-C221-1A15CCA5F60A}"/>
              </a:ext>
            </a:extLst>
          </p:cNvPr>
          <p:cNvSpPr txBox="1"/>
          <p:nvPr/>
        </p:nvSpPr>
        <p:spPr>
          <a:xfrm>
            <a:off x="10951020" y="5708323"/>
            <a:ext cx="828569" cy="486287"/>
          </a:xfrm>
          <a:prstGeom prst="rect">
            <a:avLst/>
          </a:prstGeom>
          <a:noFill/>
        </p:spPr>
        <p:txBody>
          <a:bodyPr wrap="square">
            <a:spAutoFit/>
          </a:bodyPr>
          <a:lstStyle/>
          <a:p>
            <a:r>
              <a:rPr lang="en-US" dirty="0"/>
              <a:t>(4b)</a:t>
            </a:r>
          </a:p>
        </p:txBody>
      </p:sp>
    </p:spTree>
    <p:extLst>
      <p:ext uri="{BB962C8B-B14F-4D97-AF65-F5344CB8AC3E}">
        <p14:creationId xmlns:p14="http://schemas.microsoft.com/office/powerpoint/2010/main" val="1225370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545E-1787-4903-8469-5F3A4C48006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8BD24D96-7294-4754-A4A8-09B0215CDF4D}"/>
              </a:ext>
            </a:extLst>
          </p:cNvPr>
          <p:cNvSpPr>
            <a:spLocks noGrp="1"/>
          </p:cNvSpPr>
          <p:nvPr>
            <p:ph type="sldNum" sz="quarter" idx="12"/>
          </p:nvPr>
        </p:nvSpPr>
        <p:spPr/>
        <p:txBody>
          <a:bodyPr/>
          <a:lstStyle/>
          <a:p>
            <a:fld id="{7AE184E0-0BD4-4705-A12B-9B71DDE63301}" type="slidenum">
              <a:rPr lang="nl-BE" noProof="0" smtClean="0"/>
              <a:t>23</a:t>
            </a:fld>
            <a:endParaRPr lang="nl-BE" noProof="0"/>
          </a:p>
        </p:txBody>
      </p:sp>
      <p:sp>
        <p:nvSpPr>
          <p:cNvPr id="6" name="Rectangle: Rounded Corners 5">
            <a:extLst>
              <a:ext uri="{FF2B5EF4-FFF2-40B4-BE49-F238E27FC236}">
                <a16:creationId xmlns:a16="http://schemas.microsoft.com/office/drawing/2014/main" id="{71E5D572-CB91-4231-B93A-C5BBEB8C8CC5}"/>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7" name="Rectangle: Rounded Corners 6">
            <a:extLst>
              <a:ext uri="{FF2B5EF4-FFF2-40B4-BE49-F238E27FC236}">
                <a16:creationId xmlns:a16="http://schemas.microsoft.com/office/drawing/2014/main" id="{B3BE5AAB-293F-4B81-8087-B2ED37B04CA6}"/>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8" name="Rectangle: Rounded Corners 7">
            <a:extLst>
              <a:ext uri="{FF2B5EF4-FFF2-40B4-BE49-F238E27FC236}">
                <a16:creationId xmlns:a16="http://schemas.microsoft.com/office/drawing/2014/main" id="{4D15ED17-E495-4E26-AF5C-897A8C1D15ED}"/>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9" name="Rectangle: Rounded Corners 8">
            <a:extLst>
              <a:ext uri="{FF2B5EF4-FFF2-40B4-BE49-F238E27FC236}">
                <a16:creationId xmlns:a16="http://schemas.microsoft.com/office/drawing/2014/main" id="{1CC2589E-2CCE-4F3E-9AA4-796D50154C59}"/>
              </a:ext>
            </a:extLst>
          </p:cNvPr>
          <p:cNvSpPr/>
          <p:nvPr/>
        </p:nvSpPr>
        <p:spPr>
          <a:xfrm>
            <a:off x="2146801" y="6609347"/>
            <a:ext cx="12571831" cy="2181727"/>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10" name="Rectangle 9">
            <a:extLst>
              <a:ext uri="{FF2B5EF4-FFF2-40B4-BE49-F238E27FC236}">
                <a16:creationId xmlns:a16="http://schemas.microsoft.com/office/drawing/2014/main" id="{2EE537E3-B8B7-4895-A2F0-3277F0CC9B2B}"/>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13" name="Rectangle 12">
            <a:extLst>
              <a:ext uri="{FF2B5EF4-FFF2-40B4-BE49-F238E27FC236}">
                <a16:creationId xmlns:a16="http://schemas.microsoft.com/office/drawing/2014/main" id="{DFA0D8B6-0E77-4CB9-A187-CC72C5252187}"/>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interceptor</a:t>
            </a:r>
          </a:p>
        </p:txBody>
      </p:sp>
      <p:sp>
        <p:nvSpPr>
          <p:cNvPr id="14" name="TextBox 13">
            <a:extLst>
              <a:ext uri="{FF2B5EF4-FFF2-40B4-BE49-F238E27FC236}">
                <a16:creationId xmlns:a16="http://schemas.microsoft.com/office/drawing/2014/main" id="{15A65F1F-C3D6-4CC5-A510-AE96F8A6DBDC}"/>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cxnSp>
        <p:nvCxnSpPr>
          <p:cNvPr id="11" name="Straight Arrow Connector 10">
            <a:extLst>
              <a:ext uri="{FF2B5EF4-FFF2-40B4-BE49-F238E27FC236}">
                <a16:creationId xmlns:a16="http://schemas.microsoft.com/office/drawing/2014/main" id="{DD234C02-A8F4-4C14-9B04-C156ED385E9B}"/>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3399038-B622-4FDE-AFEA-3B7754AACD66}"/>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6097F2C-B97B-421E-A03A-9CB617186BB5}"/>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3E2109-0365-4979-A0CB-6019B7FDFCA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F71E28-45A9-462C-B731-E8889AB1B80C}"/>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BCD4-CE64-402C-B365-C5AD50266FB0}"/>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071B288-C711-46E9-9A9D-04857FC98C50}"/>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77FBE-7B9F-46ED-918C-4E217109DE33}"/>
              </a:ext>
            </a:extLst>
          </p:cNvPr>
          <p:cNvCxnSpPr>
            <a:cxnSpLocks/>
            <a:stCxn id="10"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FB8DEB-69B3-46B1-8444-2E795032C654}"/>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verifier</a:t>
            </a:r>
          </a:p>
        </p:txBody>
      </p:sp>
      <p:pic>
        <p:nvPicPr>
          <p:cNvPr id="22" name="Graphic 21" descr="Key outline">
            <a:extLst>
              <a:ext uri="{FF2B5EF4-FFF2-40B4-BE49-F238E27FC236}">
                <a16:creationId xmlns:a16="http://schemas.microsoft.com/office/drawing/2014/main" id="{A3C3E83C-A5EF-47D1-882D-47C7334D1E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23" name="TextBox 22">
            <a:extLst>
              <a:ext uri="{FF2B5EF4-FFF2-40B4-BE49-F238E27FC236}">
                <a16:creationId xmlns:a16="http://schemas.microsoft.com/office/drawing/2014/main" id="{72B363D1-AA5A-4A43-B961-A7A6476AB8F9}"/>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18" name="Connector: Elbow 17">
            <a:extLst>
              <a:ext uri="{FF2B5EF4-FFF2-40B4-BE49-F238E27FC236}">
                <a16:creationId xmlns:a16="http://schemas.microsoft.com/office/drawing/2014/main" id="{6150F0AA-C8A8-4FBB-B727-8C390FCE39E2}"/>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E138BF-C07D-42A5-8B15-CCEA3F0434D1}"/>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942B60-E7C4-4E0B-8585-10790698B46A}"/>
              </a:ext>
            </a:extLst>
          </p:cNvPr>
          <p:cNvCxnSpPr/>
          <p:nvPr/>
        </p:nvCxnSpPr>
        <p:spPr>
          <a:xfrm flipV="1">
            <a:off x="9699173"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6E18367-F309-43F3-B550-C741DA01BA77}"/>
              </a:ext>
            </a:extLst>
          </p:cNvPr>
          <p:cNvCxnSpPr>
            <a:cxnSpLocks/>
            <a:endCxn id="10" idx="3"/>
          </p:cNvCxnSpPr>
          <p:nvPr/>
        </p:nvCxnSpPr>
        <p:spPr>
          <a:xfrm rot="16200000" flipV="1">
            <a:off x="7171875" y="4082046"/>
            <a:ext cx="3665234" cy="138936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 name="Graphic 29" descr="Checkbox Ticked with solid fill">
            <a:extLst>
              <a:ext uri="{FF2B5EF4-FFF2-40B4-BE49-F238E27FC236}">
                <a16:creationId xmlns:a16="http://schemas.microsoft.com/office/drawing/2014/main" id="{02DA5C2C-6AB2-415A-9140-0AB48B007D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cxnSp>
        <p:nvCxnSpPr>
          <p:cNvPr id="28" name="Straight Connector 27">
            <a:extLst>
              <a:ext uri="{FF2B5EF4-FFF2-40B4-BE49-F238E27FC236}">
                <a16:creationId xmlns:a16="http://schemas.microsoft.com/office/drawing/2014/main" id="{6E8E4D41-F086-429C-915B-3A6B922DED0C}"/>
              </a:ext>
            </a:extLst>
          </p:cNvPr>
          <p:cNvCxnSpPr/>
          <p:nvPr/>
        </p:nvCxnSpPr>
        <p:spPr>
          <a:xfrm flipV="1">
            <a:off x="11827330"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2EC4D3-1300-45CD-8F88-D2738464146D}"/>
              </a:ext>
            </a:extLst>
          </p:cNvPr>
          <p:cNvCxnSpPr>
            <a:cxnSpLocks/>
          </p:cNvCxnSpPr>
          <p:nvPr/>
        </p:nvCxnSpPr>
        <p:spPr>
          <a:xfrm flipV="1">
            <a:off x="11827330"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6" name="Graphic 25" descr="Checkbox Crossed with solid fill">
            <a:extLst>
              <a:ext uri="{FF2B5EF4-FFF2-40B4-BE49-F238E27FC236}">
                <a16:creationId xmlns:a16="http://schemas.microsoft.com/office/drawing/2014/main" id="{BDE65CE9-085D-4FD0-AC0F-85C2EBE67D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34846" y="6592817"/>
            <a:ext cx="629659" cy="629659"/>
          </a:xfrm>
          <a:prstGeom prst="rect">
            <a:avLst/>
          </a:prstGeom>
        </p:spPr>
      </p:pic>
    </p:spTree>
    <p:extLst>
      <p:ext uri="{BB962C8B-B14F-4D97-AF65-F5344CB8AC3E}">
        <p14:creationId xmlns:p14="http://schemas.microsoft.com/office/powerpoint/2010/main" val="401191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4B26E0-B365-4F6D-BFB2-31FFF6733262}"/>
              </a:ext>
            </a:extLst>
          </p:cNvPr>
          <p:cNvSpPr>
            <a:spLocks noGrp="1"/>
          </p:cNvSpPr>
          <p:nvPr>
            <p:ph type="title"/>
          </p:nvPr>
        </p:nvSpPr>
        <p:spPr>
          <a:xfrm>
            <a:off x="830118" y="252000"/>
            <a:ext cx="15705282" cy="863693"/>
          </a:xfrm>
        </p:spPr>
        <p:txBody>
          <a:bodyPr/>
          <a:lstStyle/>
          <a:p>
            <a:r>
              <a:rPr lang="en-US" dirty="0"/>
              <a:t>IP-MON</a:t>
            </a:r>
          </a:p>
        </p:txBody>
      </p:sp>
      <p:sp>
        <p:nvSpPr>
          <p:cNvPr id="10" name="Content Placeholder 2">
            <a:extLst>
              <a:ext uri="{FF2B5EF4-FFF2-40B4-BE49-F238E27FC236}">
                <a16:creationId xmlns:a16="http://schemas.microsoft.com/office/drawing/2014/main" id="{E2FA6B9A-BA3F-4F80-9CE6-74B21CB4409F}"/>
              </a:ext>
            </a:extLst>
          </p:cNvPr>
          <p:cNvSpPr>
            <a:spLocks noGrp="1"/>
          </p:cNvSpPr>
          <p:nvPr>
            <p:ph idx="1"/>
          </p:nvPr>
        </p:nvSpPr>
        <p:spPr>
          <a:xfrm>
            <a:off x="835825" y="1194364"/>
            <a:ext cx="15699575" cy="6696000"/>
          </a:xfrm>
        </p:spPr>
        <p:txBody>
          <a:bodyPr vert="horz" lIns="91440" tIns="45720" rIns="91440" bIns="45720" rtlCol="0" anchor="t">
            <a:normAutofit/>
          </a:bodyPr>
          <a:lstStyle/>
          <a:p>
            <a:r>
              <a:rPr lang="nl-NL" sz="4000" dirty="0">
                <a:cs typeface="Arial"/>
              </a:rPr>
              <a:t>Gebruikt het leader/follower-model</a:t>
            </a:r>
          </a:p>
          <a:p>
            <a:pPr lvl="1"/>
            <a:r>
              <a:rPr lang="nl-NL" sz="4000" dirty="0">
                <a:cs typeface="Arial"/>
              </a:rPr>
              <a:t>Replication Buffer (RB) repliceert resultaten van de leader naar de followers</a:t>
            </a:r>
          </a:p>
          <a:p>
            <a:pPr lvl="1"/>
            <a:r>
              <a:rPr lang="nl-NL" sz="4000" dirty="0">
                <a:cs typeface="Arial"/>
              </a:rPr>
              <a:t>RB is een geheime plaats in adresruimte dat enkel de kernel weet (secret)</a:t>
            </a:r>
          </a:p>
        </p:txBody>
      </p:sp>
      <p:sp>
        <p:nvSpPr>
          <p:cNvPr id="3" name="Slide Number Placeholder 2">
            <a:extLst>
              <a:ext uri="{FF2B5EF4-FFF2-40B4-BE49-F238E27FC236}">
                <a16:creationId xmlns:a16="http://schemas.microsoft.com/office/drawing/2014/main" id="{018465A4-E017-4B47-9E2E-B6A7B450D1DD}"/>
              </a:ext>
            </a:extLst>
          </p:cNvPr>
          <p:cNvSpPr>
            <a:spLocks noGrp="1"/>
          </p:cNvSpPr>
          <p:nvPr>
            <p:ph type="sldNum" sz="quarter" idx="12"/>
          </p:nvPr>
        </p:nvSpPr>
        <p:spPr>
          <a:xfrm>
            <a:off x="15590520" y="8948703"/>
            <a:ext cx="921880" cy="519289"/>
          </a:xfrm>
        </p:spPr>
        <p:txBody>
          <a:bodyPr anchor="ctr">
            <a:normAutofit/>
          </a:bodyPr>
          <a:lstStyle/>
          <a:p>
            <a:pPr>
              <a:spcAft>
                <a:spcPts val="600"/>
              </a:spcAft>
            </a:pPr>
            <a:fld id="{7AE184E0-0BD4-4705-A12B-9B71DDE63301}" type="slidenum">
              <a:rPr lang="nl-BE" noProof="0" smtClean="0"/>
              <a:pPr>
                <a:spcAft>
                  <a:spcPts val="600"/>
                </a:spcAft>
              </a:pPr>
              <a:t>24</a:t>
            </a:fld>
            <a:endParaRPr lang="nl-BE" noProof="0"/>
          </a:p>
        </p:txBody>
      </p:sp>
    </p:spTree>
    <p:extLst>
      <p:ext uri="{BB962C8B-B14F-4D97-AF65-F5344CB8AC3E}">
        <p14:creationId xmlns:p14="http://schemas.microsoft.com/office/powerpoint/2010/main" val="2607194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ED08-59AF-4786-A51D-4003AEFF5189}"/>
              </a:ext>
            </a:extLst>
          </p:cNvPr>
          <p:cNvSpPr>
            <a:spLocks noGrp="1"/>
          </p:cNvSpPr>
          <p:nvPr>
            <p:ph type="title"/>
          </p:nvPr>
        </p:nvSpPr>
        <p:spPr/>
        <p:txBody>
          <a:bodyPr/>
          <a:lstStyle/>
          <a:p>
            <a:r>
              <a:rPr lang="en-US" err="1">
                <a:cs typeface="Arial"/>
              </a:rPr>
              <a:t>Doelstelling</a:t>
            </a:r>
            <a:endParaRPr lang="en-US" err="1"/>
          </a:p>
        </p:txBody>
      </p:sp>
      <p:sp>
        <p:nvSpPr>
          <p:cNvPr id="3" name="Content Placeholder 2">
            <a:extLst>
              <a:ext uri="{FF2B5EF4-FFF2-40B4-BE49-F238E27FC236}">
                <a16:creationId xmlns:a16="http://schemas.microsoft.com/office/drawing/2014/main" id="{FA0A545C-1472-41F1-A046-B40063E2CD9E}"/>
              </a:ext>
            </a:extLst>
          </p:cNvPr>
          <p:cNvSpPr>
            <a:spLocks noGrp="1"/>
          </p:cNvSpPr>
          <p:nvPr>
            <p:ph idx="1"/>
          </p:nvPr>
        </p:nvSpPr>
        <p:spPr/>
        <p:txBody>
          <a:bodyPr vert="horz" lIns="91440" tIns="45720" rIns="91440" bIns="45720" rtlCol="0" anchor="t">
            <a:normAutofit/>
          </a:bodyPr>
          <a:lstStyle/>
          <a:p>
            <a:r>
              <a:rPr lang="en-US" err="1">
                <a:cs typeface="Arial"/>
              </a:rPr>
              <a:t>ReMon</a:t>
            </a:r>
            <a:r>
              <a:rPr lang="en-US">
                <a:cs typeface="Arial"/>
              </a:rPr>
              <a:t> </a:t>
            </a:r>
            <a:r>
              <a:rPr lang="en-US" err="1">
                <a:cs typeface="Arial"/>
              </a:rPr>
              <a:t>aanpassen</a:t>
            </a:r>
            <a:endParaRPr lang="en-US">
              <a:cs typeface="Arial"/>
            </a:endParaRPr>
          </a:p>
          <a:p>
            <a:pPr marL="1169670" lvl="1"/>
            <a:r>
              <a:rPr lang="en-US" err="1">
                <a:cs typeface="Arial"/>
              </a:rPr>
              <a:t>Kernelpatch</a:t>
            </a:r>
            <a:r>
              <a:rPr lang="en-US">
                <a:cs typeface="Arial"/>
              </a:rPr>
              <a:t> </a:t>
            </a:r>
            <a:r>
              <a:rPr lang="en-US" err="1">
                <a:cs typeface="Arial"/>
              </a:rPr>
              <a:t>vervangen</a:t>
            </a:r>
            <a:r>
              <a:rPr lang="en-US">
                <a:cs typeface="Arial"/>
              </a:rPr>
              <a:t> door </a:t>
            </a:r>
            <a:r>
              <a:rPr lang="en-US" err="1">
                <a:cs typeface="Arial"/>
              </a:rPr>
              <a:t>nieuwe</a:t>
            </a:r>
            <a:r>
              <a:rPr lang="en-US">
                <a:cs typeface="Arial"/>
              </a:rPr>
              <a:t> </a:t>
            </a:r>
            <a:r>
              <a:rPr lang="en-US" err="1">
                <a:cs typeface="Arial"/>
              </a:rPr>
              <a:t>technologieen</a:t>
            </a:r>
            <a:r>
              <a:rPr lang="en-US">
                <a:cs typeface="Arial"/>
              </a:rPr>
              <a:t> in de Linux kernel</a:t>
            </a:r>
          </a:p>
          <a:p>
            <a:r>
              <a:rPr lang="en-US">
                <a:cs typeface="Arial"/>
              </a:rPr>
              <a:t>Geen </a:t>
            </a:r>
            <a:r>
              <a:rPr lang="en-US" err="1">
                <a:cs typeface="Arial"/>
              </a:rPr>
              <a:t>verlies</a:t>
            </a:r>
            <a:r>
              <a:rPr lang="en-US">
                <a:cs typeface="Arial"/>
              </a:rPr>
              <a:t> van </a:t>
            </a:r>
            <a:r>
              <a:rPr lang="en-US" err="1">
                <a:cs typeface="Arial"/>
              </a:rPr>
              <a:t>snelheid</a:t>
            </a:r>
            <a:r>
              <a:rPr lang="en-US">
                <a:cs typeface="Arial"/>
              </a:rPr>
              <a:t> </a:t>
            </a:r>
            <a:r>
              <a:rPr lang="en-US" err="1">
                <a:cs typeface="Arial"/>
              </a:rPr>
              <a:t>en</a:t>
            </a:r>
            <a:r>
              <a:rPr lang="en-US">
                <a:cs typeface="Arial"/>
              </a:rPr>
              <a:t> </a:t>
            </a:r>
            <a:r>
              <a:rPr lang="en-US" err="1">
                <a:cs typeface="Arial"/>
              </a:rPr>
              <a:t>veiligheid</a:t>
            </a:r>
          </a:p>
          <a:p>
            <a:endParaRPr lang="en-US">
              <a:cs typeface="Arial"/>
            </a:endParaRPr>
          </a:p>
        </p:txBody>
      </p:sp>
      <p:sp>
        <p:nvSpPr>
          <p:cNvPr id="4" name="Slide Number Placeholder 3">
            <a:extLst>
              <a:ext uri="{FF2B5EF4-FFF2-40B4-BE49-F238E27FC236}">
                <a16:creationId xmlns:a16="http://schemas.microsoft.com/office/drawing/2014/main" id="{70B548AE-EFDB-4297-BD0B-4FD8A70C7FBD}"/>
              </a:ext>
            </a:extLst>
          </p:cNvPr>
          <p:cNvSpPr>
            <a:spLocks noGrp="1"/>
          </p:cNvSpPr>
          <p:nvPr>
            <p:ph type="sldNum" sz="quarter" idx="12"/>
          </p:nvPr>
        </p:nvSpPr>
        <p:spPr/>
        <p:txBody>
          <a:bodyPr/>
          <a:lstStyle/>
          <a:p>
            <a:fld id="{7AE184E0-0BD4-4705-A12B-9B71DDE63301}" type="slidenum">
              <a:rPr lang="nl-BE" noProof="0" smtClean="0"/>
              <a:t>25</a:t>
            </a:fld>
            <a:endParaRPr lang="nl-BE" noProof="0"/>
          </a:p>
        </p:txBody>
      </p:sp>
      <p:pic>
        <p:nvPicPr>
          <p:cNvPr id="44" name="Picture 43">
            <a:extLst>
              <a:ext uri="{FF2B5EF4-FFF2-40B4-BE49-F238E27FC236}">
                <a16:creationId xmlns:a16="http://schemas.microsoft.com/office/drawing/2014/main" id="{AD7EA7AA-0D68-4FDA-B529-FAF22B6C7C13}"/>
              </a:ext>
            </a:extLst>
          </p:cNvPr>
          <p:cNvPicPr>
            <a:picLocks noChangeAspect="1"/>
          </p:cNvPicPr>
          <p:nvPr/>
        </p:nvPicPr>
        <p:blipFill>
          <a:blip r:embed="rId3"/>
          <a:stretch>
            <a:fillRect/>
          </a:stretch>
        </p:blipFill>
        <p:spPr>
          <a:xfrm>
            <a:off x="5233193" y="5056413"/>
            <a:ext cx="6872288" cy="4186238"/>
          </a:xfrm>
          <a:prstGeom prst="rect">
            <a:avLst/>
          </a:prstGeom>
        </p:spPr>
      </p:pic>
      <p:sp>
        <p:nvSpPr>
          <p:cNvPr id="45" name="Multiplication Sign 44">
            <a:extLst>
              <a:ext uri="{FF2B5EF4-FFF2-40B4-BE49-F238E27FC236}">
                <a16:creationId xmlns:a16="http://schemas.microsoft.com/office/drawing/2014/main" id="{8EB4D5BA-9534-4B31-A58A-C4F0154BE0EC}"/>
              </a:ext>
            </a:extLst>
          </p:cNvPr>
          <p:cNvSpPr/>
          <p:nvPr/>
        </p:nvSpPr>
        <p:spPr>
          <a:xfrm>
            <a:off x="4596378" y="7855381"/>
            <a:ext cx="7845993" cy="1450663"/>
          </a:xfrm>
          <a:prstGeom prst="mathMultiply">
            <a:avLst/>
          </a:prstGeom>
          <a:solidFill>
            <a:srgbClr val="FF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Tree>
    <p:extLst>
      <p:ext uri="{BB962C8B-B14F-4D97-AF65-F5344CB8AC3E}">
        <p14:creationId xmlns:p14="http://schemas.microsoft.com/office/powerpoint/2010/main" val="2207126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uFill>
                  <a:solidFill>
                    <a:prstClr val="white"/>
                  </a:solidFill>
                </a:uFill>
                <a:cs typeface="Arial"/>
              </a:rPr>
              <a:t>SECCOMP-BPF</a:t>
            </a:r>
            <a:endParaRPr lang="en-US"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26</a:t>
            </a:fld>
            <a:endParaRPr lang="nl-BE"/>
          </a:p>
        </p:txBody>
      </p:sp>
    </p:spTree>
    <p:extLst>
      <p:ext uri="{BB962C8B-B14F-4D97-AF65-F5344CB8AC3E}">
        <p14:creationId xmlns:p14="http://schemas.microsoft.com/office/powerpoint/2010/main" val="2315287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6B07-D742-4B6B-BC9A-F76883E4CE17}"/>
              </a:ext>
            </a:extLst>
          </p:cNvPr>
          <p:cNvSpPr>
            <a:spLocks noGrp="1"/>
          </p:cNvSpPr>
          <p:nvPr>
            <p:ph type="title"/>
          </p:nvPr>
        </p:nvSpPr>
        <p:spPr/>
        <p:txBody>
          <a:bodyPr/>
          <a:lstStyle/>
          <a:p>
            <a:r>
              <a:rPr lang="en-US">
                <a:cs typeface="Arial"/>
              </a:rPr>
              <a:t>system calls </a:t>
            </a:r>
            <a:r>
              <a:rPr lang="en-US" err="1">
                <a:cs typeface="Arial"/>
              </a:rPr>
              <a:t>uitvoeren</a:t>
            </a:r>
            <a:endParaRPr lang="en-US"/>
          </a:p>
        </p:txBody>
      </p:sp>
      <p:sp>
        <p:nvSpPr>
          <p:cNvPr id="3" name="Slide Number Placeholder 2">
            <a:extLst>
              <a:ext uri="{FF2B5EF4-FFF2-40B4-BE49-F238E27FC236}">
                <a16:creationId xmlns:a16="http://schemas.microsoft.com/office/drawing/2014/main" id="{A7DEE6B7-351B-4AD0-8DCC-217CAF53291C}"/>
              </a:ext>
            </a:extLst>
          </p:cNvPr>
          <p:cNvSpPr>
            <a:spLocks noGrp="1"/>
          </p:cNvSpPr>
          <p:nvPr>
            <p:ph type="sldNum" sz="quarter" idx="12"/>
          </p:nvPr>
        </p:nvSpPr>
        <p:spPr/>
        <p:txBody>
          <a:bodyPr/>
          <a:lstStyle/>
          <a:p>
            <a:fld id="{7AE184E0-0BD4-4705-A12B-9B71DDE63301}" type="slidenum">
              <a:rPr lang="nl-BE" noProof="0" smtClean="0"/>
              <a:pPr/>
              <a:t>27</a:t>
            </a:fld>
            <a:endParaRPr lang="nl-BE" noProof="0"/>
          </a:p>
        </p:txBody>
      </p:sp>
      <p:cxnSp>
        <p:nvCxnSpPr>
          <p:cNvPr id="23" name="Straight Arrow Connector 22">
            <a:extLst>
              <a:ext uri="{FF2B5EF4-FFF2-40B4-BE49-F238E27FC236}">
                <a16:creationId xmlns:a16="http://schemas.microsoft.com/office/drawing/2014/main" id="{43A4094D-4594-D83F-30A3-5809C60EFBBA}"/>
              </a:ext>
            </a:extLst>
          </p:cNvPr>
          <p:cNvCxnSpPr>
            <a:cxnSpLocks/>
            <a:stCxn id="31" idx="0"/>
          </p:cNvCxnSpPr>
          <p:nvPr/>
        </p:nvCxnSpPr>
        <p:spPr>
          <a:xfrm flipV="1">
            <a:off x="8646168" y="4034971"/>
            <a:ext cx="0" cy="3939325"/>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9" name="Rectangle: Rounded Corners 28">
            <a:extLst>
              <a:ext uri="{FF2B5EF4-FFF2-40B4-BE49-F238E27FC236}">
                <a16:creationId xmlns:a16="http://schemas.microsoft.com/office/drawing/2014/main" id="{D20EF992-4B53-46F1-04A3-8F08A897014D}"/>
              </a:ext>
            </a:extLst>
          </p:cNvPr>
          <p:cNvSpPr/>
          <p:nvPr/>
        </p:nvSpPr>
        <p:spPr>
          <a:xfrm>
            <a:off x="3575188" y="4701210"/>
            <a:ext cx="10357184" cy="48003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Rectangle: Rounded Corners 30">
            <a:extLst>
              <a:ext uri="{FF2B5EF4-FFF2-40B4-BE49-F238E27FC236}">
                <a16:creationId xmlns:a16="http://schemas.microsoft.com/office/drawing/2014/main" id="{26B25957-BA07-BCA7-40AF-2203DAC436B9}"/>
              </a:ext>
            </a:extLst>
          </p:cNvPr>
          <p:cNvSpPr/>
          <p:nvPr/>
        </p:nvSpPr>
        <p:spPr>
          <a:xfrm>
            <a:off x="6716040" y="7974296"/>
            <a:ext cx="3860255"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TextBox 34">
            <a:extLst>
              <a:ext uri="{FF2B5EF4-FFF2-40B4-BE49-F238E27FC236}">
                <a16:creationId xmlns:a16="http://schemas.microsoft.com/office/drawing/2014/main" id="{13E56FCC-9FE5-8B2E-CFCF-833E6F486B54}"/>
              </a:ext>
            </a:extLst>
          </p:cNvPr>
          <p:cNvSpPr txBox="1"/>
          <p:nvPr/>
        </p:nvSpPr>
        <p:spPr>
          <a:xfrm>
            <a:off x="8091394" y="81291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err="1">
                <a:cs typeface="Arial"/>
              </a:rPr>
              <a:t>syscall</a:t>
            </a:r>
            <a:endParaRPr lang="en-US" dirty="0"/>
          </a:p>
        </p:txBody>
      </p:sp>
      <p:sp>
        <p:nvSpPr>
          <p:cNvPr id="38" name="TextBox 37">
            <a:extLst>
              <a:ext uri="{FF2B5EF4-FFF2-40B4-BE49-F238E27FC236}">
                <a16:creationId xmlns:a16="http://schemas.microsoft.com/office/drawing/2014/main" id="{606D8B1D-3BD0-6B9F-B18F-79FEAD8720C6}"/>
              </a:ext>
            </a:extLst>
          </p:cNvPr>
          <p:cNvSpPr txBox="1"/>
          <p:nvPr/>
        </p:nvSpPr>
        <p:spPr>
          <a:xfrm>
            <a:off x="4295215" y="89899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sp>
        <p:nvSpPr>
          <p:cNvPr id="39" name="Rectangle: Rounded Corners 38">
            <a:extLst>
              <a:ext uri="{FF2B5EF4-FFF2-40B4-BE49-F238E27FC236}">
                <a16:creationId xmlns:a16="http://schemas.microsoft.com/office/drawing/2014/main" id="{7CB1703D-79E4-E4AA-5D00-5D764D1EC19E}"/>
              </a:ext>
            </a:extLst>
          </p:cNvPr>
          <p:cNvSpPr/>
          <p:nvPr/>
        </p:nvSpPr>
        <p:spPr>
          <a:xfrm>
            <a:off x="6732498" y="1481477"/>
            <a:ext cx="3873677" cy="253886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TextBox 39">
            <a:extLst>
              <a:ext uri="{FF2B5EF4-FFF2-40B4-BE49-F238E27FC236}">
                <a16:creationId xmlns:a16="http://schemas.microsoft.com/office/drawing/2014/main" id="{5376043A-0DB4-0AF1-58EF-DF0CD73C6D56}"/>
              </a:ext>
            </a:extLst>
          </p:cNvPr>
          <p:cNvSpPr txBox="1"/>
          <p:nvPr/>
        </p:nvSpPr>
        <p:spPr>
          <a:xfrm>
            <a:off x="7750629" y="2495202"/>
            <a:ext cx="179977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Application</a:t>
            </a:r>
          </a:p>
        </p:txBody>
      </p:sp>
      <p:cxnSp>
        <p:nvCxnSpPr>
          <p:cNvPr id="43" name="Connector: Elbow 42">
            <a:extLst>
              <a:ext uri="{FF2B5EF4-FFF2-40B4-BE49-F238E27FC236}">
                <a16:creationId xmlns:a16="http://schemas.microsoft.com/office/drawing/2014/main" id="{CE233C02-1CD6-C7E6-0CD4-3AD7BBABAC79}"/>
              </a:ext>
            </a:extLst>
          </p:cNvPr>
          <p:cNvCxnSpPr>
            <a:cxnSpLocks/>
          </p:cNvCxnSpPr>
          <p:nvPr/>
        </p:nvCxnSpPr>
        <p:spPr>
          <a:xfrm flipV="1">
            <a:off x="10603710" y="2750910"/>
            <a:ext cx="2465" cy="5682550"/>
          </a:xfrm>
          <a:prstGeom prst="bentConnector3">
            <a:avLst>
              <a:gd name="adj1" fmla="val 5235732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362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6B07-D742-4B6B-BC9A-F76883E4CE17}"/>
              </a:ext>
            </a:extLst>
          </p:cNvPr>
          <p:cNvSpPr>
            <a:spLocks noGrp="1"/>
          </p:cNvSpPr>
          <p:nvPr>
            <p:ph type="title"/>
          </p:nvPr>
        </p:nvSpPr>
        <p:spPr/>
        <p:txBody>
          <a:bodyPr/>
          <a:lstStyle/>
          <a:p>
            <a:r>
              <a:rPr lang="en-US">
                <a:cs typeface="Arial"/>
              </a:rPr>
              <a:t>System calls </a:t>
            </a:r>
            <a:r>
              <a:rPr lang="en-US" err="1">
                <a:cs typeface="Arial"/>
              </a:rPr>
              <a:t>doorlaten</a:t>
            </a:r>
            <a:endParaRPr lang="en-US"/>
          </a:p>
        </p:txBody>
      </p:sp>
      <p:sp>
        <p:nvSpPr>
          <p:cNvPr id="3" name="Slide Number Placeholder 2">
            <a:extLst>
              <a:ext uri="{FF2B5EF4-FFF2-40B4-BE49-F238E27FC236}">
                <a16:creationId xmlns:a16="http://schemas.microsoft.com/office/drawing/2014/main" id="{A7DEE6B7-351B-4AD0-8DCC-217CAF53291C}"/>
              </a:ext>
            </a:extLst>
          </p:cNvPr>
          <p:cNvSpPr>
            <a:spLocks noGrp="1"/>
          </p:cNvSpPr>
          <p:nvPr>
            <p:ph type="sldNum" sz="quarter" idx="12"/>
          </p:nvPr>
        </p:nvSpPr>
        <p:spPr/>
        <p:txBody>
          <a:bodyPr/>
          <a:lstStyle/>
          <a:p>
            <a:fld id="{7AE184E0-0BD4-4705-A12B-9B71DDE63301}" type="slidenum">
              <a:rPr lang="nl-BE" noProof="0" smtClean="0"/>
              <a:pPr/>
              <a:t>28</a:t>
            </a:fld>
            <a:endParaRPr lang="nl-BE" noProof="0"/>
          </a:p>
        </p:txBody>
      </p:sp>
      <p:cxnSp>
        <p:nvCxnSpPr>
          <p:cNvPr id="18" name="Straight Arrow Connector 17">
            <a:extLst>
              <a:ext uri="{FF2B5EF4-FFF2-40B4-BE49-F238E27FC236}">
                <a16:creationId xmlns:a16="http://schemas.microsoft.com/office/drawing/2014/main" id="{7B015258-4A72-4506-8618-A2534DF37B54}"/>
              </a:ext>
            </a:extLst>
          </p:cNvPr>
          <p:cNvCxnSpPr>
            <a:cxnSpLocks/>
          </p:cNvCxnSpPr>
          <p:nvPr/>
        </p:nvCxnSpPr>
        <p:spPr>
          <a:xfrm flipV="1">
            <a:off x="8646168" y="4034971"/>
            <a:ext cx="0" cy="1317868"/>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A5B99897-8BC8-4390-A15B-E29F1023EB8D}"/>
              </a:ext>
            </a:extLst>
          </p:cNvPr>
          <p:cNvSpPr txBox="1"/>
          <p:nvPr/>
        </p:nvSpPr>
        <p:spPr>
          <a:xfrm>
            <a:off x="7188999" y="5569004"/>
            <a:ext cx="298751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seccomp-BPF filter</a:t>
            </a:r>
          </a:p>
        </p:txBody>
      </p:sp>
      <p:sp>
        <p:nvSpPr>
          <p:cNvPr id="33" name="Rectangle: Rounded Corners 32">
            <a:extLst>
              <a:ext uri="{FF2B5EF4-FFF2-40B4-BE49-F238E27FC236}">
                <a16:creationId xmlns:a16="http://schemas.microsoft.com/office/drawing/2014/main" id="{65847DEE-E413-4201-9BEA-7E30248A5AC5}"/>
              </a:ext>
            </a:extLst>
          </p:cNvPr>
          <p:cNvSpPr/>
          <p:nvPr/>
        </p:nvSpPr>
        <p:spPr>
          <a:xfrm>
            <a:off x="3575188" y="4701210"/>
            <a:ext cx="10357184" cy="48003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TextBox 40">
            <a:extLst>
              <a:ext uri="{FF2B5EF4-FFF2-40B4-BE49-F238E27FC236}">
                <a16:creationId xmlns:a16="http://schemas.microsoft.com/office/drawing/2014/main" id="{681F2809-BCC9-4644-B9F9-06B8D5AEAFEB}"/>
              </a:ext>
            </a:extLst>
          </p:cNvPr>
          <p:cNvSpPr txBox="1"/>
          <p:nvPr/>
        </p:nvSpPr>
        <p:spPr>
          <a:xfrm>
            <a:off x="8091394" y="81291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err="1">
                <a:cs typeface="Arial"/>
              </a:rPr>
              <a:t>syscall</a:t>
            </a:r>
            <a:endParaRPr lang="en-US" dirty="0"/>
          </a:p>
        </p:txBody>
      </p:sp>
      <p:cxnSp>
        <p:nvCxnSpPr>
          <p:cNvPr id="23" name="Straight Arrow Connector 22">
            <a:extLst>
              <a:ext uri="{FF2B5EF4-FFF2-40B4-BE49-F238E27FC236}">
                <a16:creationId xmlns:a16="http://schemas.microsoft.com/office/drawing/2014/main" id="{A60936B8-7BDA-4731-97F8-5A2598EA9DCB}"/>
              </a:ext>
            </a:extLst>
          </p:cNvPr>
          <p:cNvCxnSpPr>
            <a:cxnSpLocks/>
          </p:cNvCxnSpPr>
          <p:nvPr/>
        </p:nvCxnSpPr>
        <p:spPr>
          <a:xfrm flipH="1" flipV="1">
            <a:off x="8662643" y="6281867"/>
            <a:ext cx="284" cy="1715099"/>
          </a:xfrm>
          <a:prstGeom prst="straightConnector1">
            <a:avLst/>
          </a:prstGeom>
          <a:ln w="28575">
            <a:solidFill>
              <a:srgbClr val="00B050"/>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C3F3554D-FF99-4ECA-998F-9DCA4478E2C1}"/>
              </a:ext>
            </a:extLst>
          </p:cNvPr>
          <p:cNvSpPr txBox="1"/>
          <p:nvPr/>
        </p:nvSpPr>
        <p:spPr>
          <a:xfrm>
            <a:off x="8753780" y="6870437"/>
            <a:ext cx="1330818"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00B050"/>
                </a:solidFill>
                <a:cs typeface="Arial"/>
              </a:rPr>
              <a:t>ALLOW</a:t>
            </a:r>
            <a:endParaRPr lang="en-US" sz="2550" dirty="0">
              <a:solidFill>
                <a:srgbClr val="00B050"/>
              </a:solidFill>
              <a:cs typeface="Arial"/>
            </a:endParaRPr>
          </a:p>
        </p:txBody>
      </p:sp>
      <p:sp>
        <p:nvSpPr>
          <p:cNvPr id="4" name="TextBox 3">
            <a:extLst>
              <a:ext uri="{FF2B5EF4-FFF2-40B4-BE49-F238E27FC236}">
                <a16:creationId xmlns:a16="http://schemas.microsoft.com/office/drawing/2014/main" id="{8F9F4C00-94ED-A298-70D3-CE015D72B9C9}"/>
              </a:ext>
            </a:extLst>
          </p:cNvPr>
          <p:cNvSpPr txBox="1"/>
          <p:nvPr/>
        </p:nvSpPr>
        <p:spPr>
          <a:xfrm>
            <a:off x="4295215" y="89899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sp>
        <p:nvSpPr>
          <p:cNvPr id="35" name="Rectangle: Rounded Corners 34">
            <a:extLst>
              <a:ext uri="{FF2B5EF4-FFF2-40B4-BE49-F238E27FC236}">
                <a16:creationId xmlns:a16="http://schemas.microsoft.com/office/drawing/2014/main" id="{5AB9D6E6-A1C7-0527-1F18-62AEEAA47487}"/>
              </a:ext>
            </a:extLst>
          </p:cNvPr>
          <p:cNvSpPr/>
          <p:nvPr/>
        </p:nvSpPr>
        <p:spPr>
          <a:xfrm>
            <a:off x="6732498" y="1481477"/>
            <a:ext cx="3873677" cy="253886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TextBox 35">
            <a:extLst>
              <a:ext uri="{FF2B5EF4-FFF2-40B4-BE49-F238E27FC236}">
                <a16:creationId xmlns:a16="http://schemas.microsoft.com/office/drawing/2014/main" id="{2B8A5C1C-9A5E-7160-85CF-4DCD76FDBB58}"/>
              </a:ext>
            </a:extLst>
          </p:cNvPr>
          <p:cNvSpPr txBox="1"/>
          <p:nvPr/>
        </p:nvSpPr>
        <p:spPr>
          <a:xfrm>
            <a:off x="7750629" y="2495202"/>
            <a:ext cx="179977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Application</a:t>
            </a:r>
          </a:p>
        </p:txBody>
      </p:sp>
      <p:cxnSp>
        <p:nvCxnSpPr>
          <p:cNvPr id="11" name="Connector: Elbow 10">
            <a:extLst>
              <a:ext uri="{FF2B5EF4-FFF2-40B4-BE49-F238E27FC236}">
                <a16:creationId xmlns:a16="http://schemas.microsoft.com/office/drawing/2014/main" id="{FCC8CC13-22C9-3F06-07DE-231AFCEAA30C}"/>
              </a:ext>
            </a:extLst>
          </p:cNvPr>
          <p:cNvCxnSpPr>
            <a:cxnSpLocks/>
            <a:endCxn id="35" idx="3"/>
          </p:cNvCxnSpPr>
          <p:nvPr/>
        </p:nvCxnSpPr>
        <p:spPr>
          <a:xfrm flipV="1">
            <a:off x="10603710" y="2750910"/>
            <a:ext cx="2465" cy="5682550"/>
          </a:xfrm>
          <a:prstGeom prst="bentConnector3">
            <a:avLst>
              <a:gd name="adj1" fmla="val 5235732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0560452-F21F-1472-04D0-859C6EFA6853}"/>
              </a:ext>
            </a:extLst>
          </p:cNvPr>
          <p:cNvSpPr/>
          <p:nvPr/>
        </p:nvSpPr>
        <p:spPr>
          <a:xfrm>
            <a:off x="6716040" y="7974296"/>
            <a:ext cx="3860255"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8" name="Rectangle: Rounded Corners 37">
            <a:extLst>
              <a:ext uri="{FF2B5EF4-FFF2-40B4-BE49-F238E27FC236}">
                <a16:creationId xmlns:a16="http://schemas.microsoft.com/office/drawing/2014/main" id="{7AE52D3F-E442-65D2-0C84-A5E26453FF00}"/>
              </a:ext>
            </a:extLst>
          </p:cNvPr>
          <p:cNvSpPr/>
          <p:nvPr/>
        </p:nvSpPr>
        <p:spPr>
          <a:xfrm>
            <a:off x="6717271" y="5370488"/>
            <a:ext cx="3857792"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91554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6B07-D742-4B6B-BC9A-F76883E4CE17}"/>
              </a:ext>
            </a:extLst>
          </p:cNvPr>
          <p:cNvSpPr>
            <a:spLocks noGrp="1"/>
          </p:cNvSpPr>
          <p:nvPr>
            <p:ph type="title"/>
          </p:nvPr>
        </p:nvSpPr>
        <p:spPr/>
        <p:txBody>
          <a:bodyPr/>
          <a:lstStyle/>
          <a:p>
            <a:r>
              <a:rPr lang="en-US" dirty="0">
                <a:cs typeface="Arial"/>
              </a:rPr>
              <a:t>System calls </a:t>
            </a:r>
            <a:r>
              <a:rPr lang="en-US" dirty="0" err="1">
                <a:cs typeface="Arial"/>
              </a:rPr>
              <a:t>tracen</a:t>
            </a:r>
            <a:endParaRPr lang="en-US" dirty="0"/>
          </a:p>
        </p:txBody>
      </p:sp>
      <p:sp>
        <p:nvSpPr>
          <p:cNvPr id="3" name="Slide Number Placeholder 2">
            <a:extLst>
              <a:ext uri="{FF2B5EF4-FFF2-40B4-BE49-F238E27FC236}">
                <a16:creationId xmlns:a16="http://schemas.microsoft.com/office/drawing/2014/main" id="{A7DEE6B7-351B-4AD0-8DCC-217CAF53291C}"/>
              </a:ext>
            </a:extLst>
          </p:cNvPr>
          <p:cNvSpPr>
            <a:spLocks noGrp="1"/>
          </p:cNvSpPr>
          <p:nvPr>
            <p:ph type="sldNum" sz="quarter" idx="12"/>
          </p:nvPr>
        </p:nvSpPr>
        <p:spPr/>
        <p:txBody>
          <a:bodyPr/>
          <a:lstStyle/>
          <a:p>
            <a:fld id="{7AE184E0-0BD4-4705-A12B-9B71DDE63301}" type="slidenum">
              <a:rPr lang="nl-BE" noProof="0" smtClean="0"/>
              <a:pPr/>
              <a:t>29</a:t>
            </a:fld>
            <a:endParaRPr lang="nl-BE" noProof="0"/>
          </a:p>
        </p:txBody>
      </p:sp>
      <p:sp>
        <p:nvSpPr>
          <p:cNvPr id="35" name="Rectangle: Rounded Corners 34">
            <a:extLst>
              <a:ext uri="{FF2B5EF4-FFF2-40B4-BE49-F238E27FC236}">
                <a16:creationId xmlns:a16="http://schemas.microsoft.com/office/drawing/2014/main" id="{9513654F-6521-42D7-A731-559AB0555073}"/>
              </a:ext>
            </a:extLst>
          </p:cNvPr>
          <p:cNvSpPr/>
          <p:nvPr/>
        </p:nvSpPr>
        <p:spPr>
          <a:xfrm>
            <a:off x="557271" y="6762029"/>
            <a:ext cx="2498805" cy="87622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7" name="TextBox 36">
            <a:extLst>
              <a:ext uri="{FF2B5EF4-FFF2-40B4-BE49-F238E27FC236}">
                <a16:creationId xmlns:a16="http://schemas.microsoft.com/office/drawing/2014/main" id="{F717FAB2-A584-43C4-B158-BDE7920C5C8D}"/>
              </a:ext>
            </a:extLst>
          </p:cNvPr>
          <p:cNvSpPr txBox="1"/>
          <p:nvPr/>
        </p:nvSpPr>
        <p:spPr>
          <a:xfrm>
            <a:off x="697717" y="6944334"/>
            <a:ext cx="225450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tracer process</a:t>
            </a:r>
          </a:p>
        </p:txBody>
      </p:sp>
      <p:cxnSp>
        <p:nvCxnSpPr>
          <p:cNvPr id="42" name="Straight Arrow Connector 41">
            <a:extLst>
              <a:ext uri="{FF2B5EF4-FFF2-40B4-BE49-F238E27FC236}">
                <a16:creationId xmlns:a16="http://schemas.microsoft.com/office/drawing/2014/main" id="{1BDC1410-4A90-92C3-1628-CE6AC8A26259}"/>
              </a:ext>
            </a:extLst>
          </p:cNvPr>
          <p:cNvCxnSpPr>
            <a:cxnSpLocks/>
          </p:cNvCxnSpPr>
          <p:nvPr/>
        </p:nvCxnSpPr>
        <p:spPr>
          <a:xfrm flipV="1">
            <a:off x="8646168" y="4034971"/>
            <a:ext cx="0" cy="1317868"/>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5" name="Rectangle: Rounded Corners 44">
            <a:extLst>
              <a:ext uri="{FF2B5EF4-FFF2-40B4-BE49-F238E27FC236}">
                <a16:creationId xmlns:a16="http://schemas.microsoft.com/office/drawing/2014/main" id="{4A64462B-4A85-7FEA-002B-2DCCDD6CA0BC}"/>
              </a:ext>
            </a:extLst>
          </p:cNvPr>
          <p:cNvSpPr/>
          <p:nvPr/>
        </p:nvSpPr>
        <p:spPr>
          <a:xfrm>
            <a:off x="3575188" y="4701210"/>
            <a:ext cx="10357184" cy="48003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7" name="TextBox 46">
            <a:extLst>
              <a:ext uri="{FF2B5EF4-FFF2-40B4-BE49-F238E27FC236}">
                <a16:creationId xmlns:a16="http://schemas.microsoft.com/office/drawing/2014/main" id="{626A034B-F163-5ED2-6050-B5B5CCF6CAE6}"/>
              </a:ext>
            </a:extLst>
          </p:cNvPr>
          <p:cNvSpPr txBox="1"/>
          <p:nvPr/>
        </p:nvSpPr>
        <p:spPr>
          <a:xfrm>
            <a:off x="8091394" y="81291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err="1">
                <a:cs typeface="Arial"/>
              </a:rPr>
              <a:t>syscall</a:t>
            </a:r>
            <a:endParaRPr lang="en-US" dirty="0"/>
          </a:p>
        </p:txBody>
      </p:sp>
      <p:cxnSp>
        <p:nvCxnSpPr>
          <p:cNvPr id="48" name="Straight Arrow Connector 47">
            <a:extLst>
              <a:ext uri="{FF2B5EF4-FFF2-40B4-BE49-F238E27FC236}">
                <a16:creationId xmlns:a16="http://schemas.microsoft.com/office/drawing/2014/main" id="{D57CB567-807D-3413-2D51-F859510DBEDF}"/>
              </a:ext>
            </a:extLst>
          </p:cNvPr>
          <p:cNvCxnSpPr>
            <a:cxnSpLocks/>
          </p:cNvCxnSpPr>
          <p:nvPr/>
        </p:nvCxnSpPr>
        <p:spPr>
          <a:xfrm flipH="1" flipV="1">
            <a:off x="8662643" y="6281867"/>
            <a:ext cx="284" cy="1715099"/>
          </a:xfrm>
          <a:prstGeom prst="straightConnector1">
            <a:avLst/>
          </a:prstGeom>
          <a:ln w="28575">
            <a:solidFill>
              <a:srgbClr val="00B050"/>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B3D03440-6144-F171-B178-1F740C1D199E}"/>
              </a:ext>
            </a:extLst>
          </p:cNvPr>
          <p:cNvSpPr txBox="1"/>
          <p:nvPr/>
        </p:nvSpPr>
        <p:spPr>
          <a:xfrm>
            <a:off x="8753780" y="6870437"/>
            <a:ext cx="1330818"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00B050"/>
                </a:solidFill>
                <a:cs typeface="Arial"/>
              </a:rPr>
              <a:t>ALLOW</a:t>
            </a:r>
            <a:endParaRPr lang="en-US" sz="2550" dirty="0">
              <a:solidFill>
                <a:srgbClr val="00B050"/>
              </a:solidFill>
              <a:cs typeface="Arial"/>
            </a:endParaRPr>
          </a:p>
        </p:txBody>
      </p:sp>
      <p:sp>
        <p:nvSpPr>
          <p:cNvPr id="50" name="TextBox 49">
            <a:extLst>
              <a:ext uri="{FF2B5EF4-FFF2-40B4-BE49-F238E27FC236}">
                <a16:creationId xmlns:a16="http://schemas.microsoft.com/office/drawing/2014/main" id="{159FC6D9-C77B-5E37-7B9A-87D9CC0CFD97}"/>
              </a:ext>
            </a:extLst>
          </p:cNvPr>
          <p:cNvSpPr txBox="1"/>
          <p:nvPr/>
        </p:nvSpPr>
        <p:spPr>
          <a:xfrm>
            <a:off x="4295215" y="89899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sp>
        <p:nvSpPr>
          <p:cNvPr id="51" name="Rectangle: Rounded Corners 50">
            <a:extLst>
              <a:ext uri="{FF2B5EF4-FFF2-40B4-BE49-F238E27FC236}">
                <a16:creationId xmlns:a16="http://schemas.microsoft.com/office/drawing/2014/main" id="{3B06827B-4333-A2C0-275C-14A1E41ED9DF}"/>
              </a:ext>
            </a:extLst>
          </p:cNvPr>
          <p:cNvSpPr/>
          <p:nvPr/>
        </p:nvSpPr>
        <p:spPr>
          <a:xfrm>
            <a:off x="6732498" y="1481477"/>
            <a:ext cx="3873677" cy="253886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2" name="TextBox 51">
            <a:extLst>
              <a:ext uri="{FF2B5EF4-FFF2-40B4-BE49-F238E27FC236}">
                <a16:creationId xmlns:a16="http://schemas.microsoft.com/office/drawing/2014/main" id="{ECDD95C4-D11A-30EE-DBCC-07E154A21A09}"/>
              </a:ext>
            </a:extLst>
          </p:cNvPr>
          <p:cNvSpPr txBox="1"/>
          <p:nvPr/>
        </p:nvSpPr>
        <p:spPr>
          <a:xfrm>
            <a:off x="7750629" y="2495202"/>
            <a:ext cx="179977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Application</a:t>
            </a:r>
          </a:p>
        </p:txBody>
      </p:sp>
      <p:cxnSp>
        <p:nvCxnSpPr>
          <p:cNvPr id="53" name="Connector: Elbow 52">
            <a:extLst>
              <a:ext uri="{FF2B5EF4-FFF2-40B4-BE49-F238E27FC236}">
                <a16:creationId xmlns:a16="http://schemas.microsoft.com/office/drawing/2014/main" id="{63DE781B-8CA0-951E-79FF-C833A7EE8735}"/>
              </a:ext>
            </a:extLst>
          </p:cNvPr>
          <p:cNvCxnSpPr>
            <a:cxnSpLocks/>
            <a:endCxn id="51" idx="3"/>
          </p:cNvCxnSpPr>
          <p:nvPr/>
        </p:nvCxnSpPr>
        <p:spPr>
          <a:xfrm flipV="1">
            <a:off x="10603710" y="2750910"/>
            <a:ext cx="2465" cy="5682550"/>
          </a:xfrm>
          <a:prstGeom prst="bentConnector3">
            <a:avLst>
              <a:gd name="adj1" fmla="val 5235732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E92AF197-E752-E686-8BDE-6A73D5691E79}"/>
              </a:ext>
            </a:extLst>
          </p:cNvPr>
          <p:cNvSpPr/>
          <p:nvPr/>
        </p:nvSpPr>
        <p:spPr>
          <a:xfrm>
            <a:off x="6716040" y="7974296"/>
            <a:ext cx="3860255"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5" name="Rectangle: Rounded Corners 54">
            <a:extLst>
              <a:ext uri="{FF2B5EF4-FFF2-40B4-BE49-F238E27FC236}">
                <a16:creationId xmlns:a16="http://schemas.microsoft.com/office/drawing/2014/main" id="{AB245569-DF59-CEA1-70E7-41B4294A75C5}"/>
              </a:ext>
            </a:extLst>
          </p:cNvPr>
          <p:cNvSpPr/>
          <p:nvPr/>
        </p:nvSpPr>
        <p:spPr>
          <a:xfrm>
            <a:off x="6717271" y="5370488"/>
            <a:ext cx="3857792"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67A8B47C-8499-1BDD-2776-FB2940490A94}"/>
              </a:ext>
            </a:extLst>
          </p:cNvPr>
          <p:cNvCxnSpPr>
            <a:cxnSpLocks/>
          </p:cNvCxnSpPr>
          <p:nvPr/>
        </p:nvCxnSpPr>
        <p:spPr>
          <a:xfrm flipV="1">
            <a:off x="1806674" y="5824667"/>
            <a:ext cx="4919130" cy="937362"/>
          </a:xfrm>
          <a:prstGeom prst="straightConnector1">
            <a:avLst/>
          </a:prstGeom>
          <a:ln w="28575">
            <a:solidFill>
              <a:srgbClr val="FFC000"/>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A0F760B8-5DF6-A8B7-4936-97F6CD8CF12F}"/>
              </a:ext>
            </a:extLst>
          </p:cNvPr>
          <p:cNvSpPr txBox="1"/>
          <p:nvPr/>
        </p:nvSpPr>
        <p:spPr>
          <a:xfrm>
            <a:off x="3664623" y="5642362"/>
            <a:ext cx="1330818"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FFC000"/>
                </a:solidFill>
                <a:cs typeface="Arial"/>
              </a:rPr>
              <a:t>TRACE</a:t>
            </a:r>
            <a:endParaRPr lang="en-US" dirty="0">
              <a:solidFill>
                <a:srgbClr val="FFC000"/>
              </a:solidFill>
            </a:endParaRPr>
          </a:p>
        </p:txBody>
      </p:sp>
      <p:sp>
        <p:nvSpPr>
          <p:cNvPr id="22" name="TextBox 21">
            <a:extLst>
              <a:ext uri="{FF2B5EF4-FFF2-40B4-BE49-F238E27FC236}">
                <a16:creationId xmlns:a16="http://schemas.microsoft.com/office/drawing/2014/main" id="{1F9B293F-7964-5CA2-541B-AB0E8B8A8376}"/>
              </a:ext>
            </a:extLst>
          </p:cNvPr>
          <p:cNvSpPr txBox="1"/>
          <p:nvPr/>
        </p:nvSpPr>
        <p:spPr>
          <a:xfrm>
            <a:off x="7188999" y="5569004"/>
            <a:ext cx="298751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seccomp-BPF filter</a:t>
            </a:r>
          </a:p>
        </p:txBody>
      </p:sp>
      <p:sp>
        <p:nvSpPr>
          <p:cNvPr id="4" name="TextBox 3">
            <a:extLst>
              <a:ext uri="{FF2B5EF4-FFF2-40B4-BE49-F238E27FC236}">
                <a16:creationId xmlns:a16="http://schemas.microsoft.com/office/drawing/2014/main" id="{D78A294D-1405-BC33-5658-E502E661CB06}"/>
              </a:ext>
            </a:extLst>
          </p:cNvPr>
          <p:cNvSpPr txBox="1"/>
          <p:nvPr/>
        </p:nvSpPr>
        <p:spPr>
          <a:xfrm>
            <a:off x="1104125" y="7606687"/>
            <a:ext cx="1398436" cy="427746"/>
          </a:xfrm>
          <a:prstGeom prst="rect">
            <a:avLst/>
          </a:prstGeom>
          <a:noFill/>
        </p:spPr>
        <p:txBody>
          <a:bodyPr wrap="square" rtlCol="0">
            <a:spAutoFit/>
          </a:bodyPr>
          <a:lstStyle/>
          <a:p>
            <a:pPr algn="l">
              <a:lnSpc>
                <a:spcPct val="120000"/>
              </a:lnSpc>
            </a:pPr>
            <a:r>
              <a:rPr lang="en-US" sz="2000" dirty="0">
                <a:solidFill>
                  <a:schemeClr val="bg1">
                    <a:lumMod val="50000"/>
                  </a:schemeClr>
                </a:solidFill>
              </a:rPr>
              <a:t>(CP-MON)</a:t>
            </a:r>
          </a:p>
        </p:txBody>
      </p:sp>
    </p:spTree>
    <p:extLst>
      <p:ext uri="{BB962C8B-B14F-4D97-AF65-F5344CB8AC3E}">
        <p14:creationId xmlns:p14="http://schemas.microsoft.com/office/powerpoint/2010/main" val="99115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a:uFill>
                  <a:solidFill>
                    <a:prstClr val="white"/>
                  </a:solidFill>
                </a:uFill>
                <a:cs typeface="Arial"/>
              </a:rPr>
              <a:t>MVEE</a:t>
            </a:r>
            <a:endParaRPr lang="nl-NL"/>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a:p>
        </p:txBody>
      </p:sp>
    </p:spTree>
    <p:extLst>
      <p:ext uri="{BB962C8B-B14F-4D97-AF65-F5344CB8AC3E}">
        <p14:creationId xmlns:p14="http://schemas.microsoft.com/office/powerpoint/2010/main" val="60034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6B07-D742-4B6B-BC9A-F76883E4CE17}"/>
              </a:ext>
            </a:extLst>
          </p:cNvPr>
          <p:cNvSpPr>
            <a:spLocks noGrp="1"/>
          </p:cNvSpPr>
          <p:nvPr>
            <p:ph type="title"/>
          </p:nvPr>
        </p:nvSpPr>
        <p:spPr/>
        <p:txBody>
          <a:bodyPr/>
          <a:lstStyle/>
          <a:p>
            <a:r>
              <a:rPr lang="en-US" err="1">
                <a:cs typeface="Arial"/>
              </a:rPr>
              <a:t>Hervatten</a:t>
            </a:r>
            <a:r>
              <a:rPr lang="en-US">
                <a:cs typeface="Arial"/>
              </a:rPr>
              <a:t> </a:t>
            </a:r>
            <a:r>
              <a:rPr lang="en-US" err="1">
                <a:cs typeface="Arial"/>
              </a:rPr>
              <a:t>na</a:t>
            </a:r>
            <a:r>
              <a:rPr lang="en-US">
                <a:cs typeface="Arial"/>
              </a:rPr>
              <a:t> system call trace</a:t>
            </a:r>
            <a:endParaRPr lang="en-US"/>
          </a:p>
        </p:txBody>
      </p:sp>
      <p:sp>
        <p:nvSpPr>
          <p:cNvPr id="3" name="Slide Number Placeholder 2">
            <a:extLst>
              <a:ext uri="{FF2B5EF4-FFF2-40B4-BE49-F238E27FC236}">
                <a16:creationId xmlns:a16="http://schemas.microsoft.com/office/drawing/2014/main" id="{A7DEE6B7-351B-4AD0-8DCC-217CAF53291C}"/>
              </a:ext>
            </a:extLst>
          </p:cNvPr>
          <p:cNvSpPr>
            <a:spLocks noGrp="1"/>
          </p:cNvSpPr>
          <p:nvPr>
            <p:ph type="sldNum" sz="quarter" idx="12"/>
          </p:nvPr>
        </p:nvSpPr>
        <p:spPr/>
        <p:txBody>
          <a:bodyPr/>
          <a:lstStyle/>
          <a:p>
            <a:fld id="{7AE184E0-0BD4-4705-A12B-9B71DDE63301}" type="slidenum">
              <a:rPr lang="nl-BE" noProof="0" smtClean="0"/>
              <a:pPr/>
              <a:t>30</a:t>
            </a:fld>
            <a:endParaRPr lang="nl-BE" noProof="0"/>
          </a:p>
        </p:txBody>
      </p:sp>
      <p:cxnSp>
        <p:nvCxnSpPr>
          <p:cNvPr id="39" name="Straight Arrow Connector 38">
            <a:extLst>
              <a:ext uri="{FF2B5EF4-FFF2-40B4-BE49-F238E27FC236}">
                <a16:creationId xmlns:a16="http://schemas.microsoft.com/office/drawing/2014/main" id="{B8CB0DED-6415-4D45-8D50-B41D258333E4}"/>
              </a:ext>
            </a:extLst>
          </p:cNvPr>
          <p:cNvCxnSpPr>
            <a:cxnSpLocks/>
            <a:endCxn id="49" idx="2"/>
          </p:cNvCxnSpPr>
          <p:nvPr/>
        </p:nvCxnSpPr>
        <p:spPr>
          <a:xfrm flipH="1" flipV="1">
            <a:off x="1806674" y="7638255"/>
            <a:ext cx="4923359" cy="795205"/>
          </a:xfrm>
          <a:prstGeom prst="straightConnector1">
            <a:avLst/>
          </a:prstGeom>
          <a:ln w="28575">
            <a:solidFill>
              <a:srgbClr val="00B050"/>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EE893D76-1D8E-B2A0-A3C9-2BB7E83AC7B5}"/>
              </a:ext>
            </a:extLst>
          </p:cNvPr>
          <p:cNvCxnSpPr>
            <a:cxnSpLocks/>
          </p:cNvCxnSpPr>
          <p:nvPr/>
        </p:nvCxnSpPr>
        <p:spPr>
          <a:xfrm flipV="1">
            <a:off x="8646168" y="4034971"/>
            <a:ext cx="0" cy="1317868"/>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35" name="Rectangle: Rounded Corners 34">
            <a:extLst>
              <a:ext uri="{FF2B5EF4-FFF2-40B4-BE49-F238E27FC236}">
                <a16:creationId xmlns:a16="http://schemas.microsoft.com/office/drawing/2014/main" id="{F7B8C501-19EE-864A-9EB0-524D60622A9E}"/>
              </a:ext>
            </a:extLst>
          </p:cNvPr>
          <p:cNvSpPr/>
          <p:nvPr/>
        </p:nvSpPr>
        <p:spPr>
          <a:xfrm>
            <a:off x="6717271" y="5370488"/>
            <a:ext cx="3857792"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7" name="Rectangle: Rounded Corners 36">
            <a:extLst>
              <a:ext uri="{FF2B5EF4-FFF2-40B4-BE49-F238E27FC236}">
                <a16:creationId xmlns:a16="http://schemas.microsoft.com/office/drawing/2014/main" id="{8056FD17-D83A-0158-4BA4-04D95922CC19}"/>
              </a:ext>
            </a:extLst>
          </p:cNvPr>
          <p:cNvSpPr/>
          <p:nvPr/>
        </p:nvSpPr>
        <p:spPr>
          <a:xfrm>
            <a:off x="3575188" y="4701210"/>
            <a:ext cx="10357184" cy="48003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TextBox 39">
            <a:extLst>
              <a:ext uri="{FF2B5EF4-FFF2-40B4-BE49-F238E27FC236}">
                <a16:creationId xmlns:a16="http://schemas.microsoft.com/office/drawing/2014/main" id="{D7427BA4-E9A4-18C1-51AD-D3295972F846}"/>
              </a:ext>
            </a:extLst>
          </p:cNvPr>
          <p:cNvSpPr txBox="1"/>
          <p:nvPr/>
        </p:nvSpPr>
        <p:spPr>
          <a:xfrm>
            <a:off x="8091394" y="81291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err="1">
                <a:cs typeface="Arial"/>
              </a:rPr>
              <a:t>syscall</a:t>
            </a:r>
            <a:endParaRPr lang="en-US" dirty="0"/>
          </a:p>
        </p:txBody>
      </p:sp>
      <p:sp>
        <p:nvSpPr>
          <p:cNvPr id="44" name="TextBox 43">
            <a:extLst>
              <a:ext uri="{FF2B5EF4-FFF2-40B4-BE49-F238E27FC236}">
                <a16:creationId xmlns:a16="http://schemas.microsoft.com/office/drawing/2014/main" id="{5DEC173E-3C0B-92A7-FCDD-5699BECCA7F5}"/>
              </a:ext>
            </a:extLst>
          </p:cNvPr>
          <p:cNvSpPr txBox="1"/>
          <p:nvPr/>
        </p:nvSpPr>
        <p:spPr>
          <a:xfrm>
            <a:off x="8753780" y="6870437"/>
            <a:ext cx="1330818"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00B050"/>
                </a:solidFill>
                <a:cs typeface="Arial"/>
              </a:rPr>
              <a:t>ALLOW</a:t>
            </a:r>
            <a:endParaRPr lang="en-US" sz="2550" dirty="0">
              <a:solidFill>
                <a:srgbClr val="00B050"/>
              </a:solidFill>
              <a:cs typeface="Arial"/>
            </a:endParaRPr>
          </a:p>
        </p:txBody>
      </p:sp>
      <p:sp>
        <p:nvSpPr>
          <p:cNvPr id="45" name="TextBox 44">
            <a:extLst>
              <a:ext uri="{FF2B5EF4-FFF2-40B4-BE49-F238E27FC236}">
                <a16:creationId xmlns:a16="http://schemas.microsoft.com/office/drawing/2014/main" id="{369D0FB8-E81F-8FB9-CF1A-94ADB1E1EB68}"/>
              </a:ext>
            </a:extLst>
          </p:cNvPr>
          <p:cNvSpPr txBox="1"/>
          <p:nvPr/>
        </p:nvSpPr>
        <p:spPr>
          <a:xfrm>
            <a:off x="4295215" y="8989985"/>
            <a:ext cx="114250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sp>
        <p:nvSpPr>
          <p:cNvPr id="46" name="Rectangle: Rounded Corners 45">
            <a:extLst>
              <a:ext uri="{FF2B5EF4-FFF2-40B4-BE49-F238E27FC236}">
                <a16:creationId xmlns:a16="http://schemas.microsoft.com/office/drawing/2014/main" id="{4ED2BBD9-6469-84FE-CEA8-5BC4002CF114}"/>
              </a:ext>
            </a:extLst>
          </p:cNvPr>
          <p:cNvSpPr/>
          <p:nvPr/>
        </p:nvSpPr>
        <p:spPr>
          <a:xfrm>
            <a:off x="6732498" y="1481477"/>
            <a:ext cx="3873677" cy="253886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7" name="TextBox 46">
            <a:extLst>
              <a:ext uri="{FF2B5EF4-FFF2-40B4-BE49-F238E27FC236}">
                <a16:creationId xmlns:a16="http://schemas.microsoft.com/office/drawing/2014/main" id="{4EDFC5B8-E02C-95C4-1809-38860FC5B6D8}"/>
              </a:ext>
            </a:extLst>
          </p:cNvPr>
          <p:cNvSpPr txBox="1"/>
          <p:nvPr/>
        </p:nvSpPr>
        <p:spPr>
          <a:xfrm>
            <a:off x="7750629" y="2495202"/>
            <a:ext cx="179977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Application</a:t>
            </a:r>
          </a:p>
        </p:txBody>
      </p:sp>
      <p:cxnSp>
        <p:nvCxnSpPr>
          <p:cNvPr id="48" name="Connector: Elbow 47">
            <a:extLst>
              <a:ext uri="{FF2B5EF4-FFF2-40B4-BE49-F238E27FC236}">
                <a16:creationId xmlns:a16="http://schemas.microsoft.com/office/drawing/2014/main" id="{28D332E5-C4A9-388C-35FF-8453655892D1}"/>
              </a:ext>
            </a:extLst>
          </p:cNvPr>
          <p:cNvCxnSpPr>
            <a:cxnSpLocks/>
            <a:endCxn id="46" idx="3"/>
          </p:cNvCxnSpPr>
          <p:nvPr/>
        </p:nvCxnSpPr>
        <p:spPr>
          <a:xfrm flipV="1">
            <a:off x="10603710" y="2750910"/>
            <a:ext cx="2465" cy="5682550"/>
          </a:xfrm>
          <a:prstGeom prst="bentConnector3">
            <a:avLst>
              <a:gd name="adj1" fmla="val 5235732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752E5DF1-6E97-C46E-0B68-2EA1A2EBF708}"/>
              </a:ext>
            </a:extLst>
          </p:cNvPr>
          <p:cNvSpPr/>
          <p:nvPr/>
        </p:nvSpPr>
        <p:spPr>
          <a:xfrm>
            <a:off x="557271" y="6762029"/>
            <a:ext cx="2498805" cy="87622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6C329B59-1D32-1A0B-059C-53DF00A8E11E}"/>
              </a:ext>
            </a:extLst>
          </p:cNvPr>
          <p:cNvCxnSpPr>
            <a:cxnSpLocks/>
            <a:stCxn id="49" idx="0"/>
          </p:cNvCxnSpPr>
          <p:nvPr/>
        </p:nvCxnSpPr>
        <p:spPr>
          <a:xfrm flipV="1">
            <a:off x="1806674" y="5824667"/>
            <a:ext cx="4919130" cy="937362"/>
          </a:xfrm>
          <a:prstGeom prst="straightConnector1">
            <a:avLst/>
          </a:prstGeom>
          <a:ln w="28575">
            <a:solidFill>
              <a:srgbClr val="FFC000"/>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95F9B508-EA4D-8EFE-839D-C804A3759BD8}"/>
              </a:ext>
            </a:extLst>
          </p:cNvPr>
          <p:cNvSpPr txBox="1"/>
          <p:nvPr/>
        </p:nvSpPr>
        <p:spPr>
          <a:xfrm>
            <a:off x="3664623" y="5642362"/>
            <a:ext cx="1330818"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FFC000"/>
                </a:solidFill>
                <a:cs typeface="Arial"/>
              </a:rPr>
              <a:t>TRACE</a:t>
            </a:r>
            <a:endParaRPr lang="en-US" dirty="0">
              <a:solidFill>
                <a:srgbClr val="FFC000"/>
              </a:solidFill>
            </a:endParaRPr>
          </a:p>
        </p:txBody>
      </p:sp>
      <p:sp>
        <p:nvSpPr>
          <p:cNvPr id="53" name="Rectangle: Rounded Corners 52">
            <a:extLst>
              <a:ext uri="{FF2B5EF4-FFF2-40B4-BE49-F238E27FC236}">
                <a16:creationId xmlns:a16="http://schemas.microsoft.com/office/drawing/2014/main" id="{0822B646-3873-2327-B324-63603892821B}"/>
              </a:ext>
            </a:extLst>
          </p:cNvPr>
          <p:cNvSpPr/>
          <p:nvPr/>
        </p:nvSpPr>
        <p:spPr>
          <a:xfrm>
            <a:off x="6716040" y="7974296"/>
            <a:ext cx="3860255"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5" name="Straight Arrow Connector 54">
            <a:extLst>
              <a:ext uri="{FF2B5EF4-FFF2-40B4-BE49-F238E27FC236}">
                <a16:creationId xmlns:a16="http://schemas.microsoft.com/office/drawing/2014/main" id="{A715A136-11E7-B416-5B05-BA768A86B164}"/>
              </a:ext>
            </a:extLst>
          </p:cNvPr>
          <p:cNvCxnSpPr>
            <a:cxnSpLocks/>
          </p:cNvCxnSpPr>
          <p:nvPr/>
        </p:nvCxnSpPr>
        <p:spPr>
          <a:xfrm flipH="1" flipV="1">
            <a:off x="8662643" y="6281867"/>
            <a:ext cx="284" cy="1715099"/>
          </a:xfrm>
          <a:prstGeom prst="straightConnector1">
            <a:avLst/>
          </a:prstGeom>
          <a:ln w="28575">
            <a:solidFill>
              <a:srgbClr val="00B050"/>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204ECBF3-91CF-D005-A878-DBE93EA492C3}"/>
              </a:ext>
            </a:extLst>
          </p:cNvPr>
          <p:cNvSpPr txBox="1"/>
          <p:nvPr/>
        </p:nvSpPr>
        <p:spPr>
          <a:xfrm>
            <a:off x="697717" y="6944334"/>
            <a:ext cx="225450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tracer process</a:t>
            </a:r>
          </a:p>
        </p:txBody>
      </p:sp>
      <p:sp>
        <p:nvSpPr>
          <p:cNvPr id="22" name="TextBox 21">
            <a:extLst>
              <a:ext uri="{FF2B5EF4-FFF2-40B4-BE49-F238E27FC236}">
                <a16:creationId xmlns:a16="http://schemas.microsoft.com/office/drawing/2014/main" id="{8EE0E69F-509E-A6F4-D659-BF81A5CFB568}"/>
              </a:ext>
            </a:extLst>
          </p:cNvPr>
          <p:cNvSpPr txBox="1"/>
          <p:nvPr/>
        </p:nvSpPr>
        <p:spPr>
          <a:xfrm>
            <a:off x="3616162" y="8175688"/>
            <a:ext cx="1893548"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00B050"/>
                </a:solidFill>
                <a:cs typeface="Arial"/>
              </a:rPr>
              <a:t>CONTINUE</a:t>
            </a:r>
            <a:endParaRPr lang="en-US" sz="2550" dirty="0">
              <a:solidFill>
                <a:srgbClr val="00B050"/>
              </a:solidFill>
              <a:cs typeface="Arial"/>
            </a:endParaRPr>
          </a:p>
        </p:txBody>
      </p:sp>
      <p:cxnSp>
        <p:nvCxnSpPr>
          <p:cNvPr id="7" name="Connector: Elbow 6">
            <a:extLst>
              <a:ext uri="{FF2B5EF4-FFF2-40B4-BE49-F238E27FC236}">
                <a16:creationId xmlns:a16="http://schemas.microsoft.com/office/drawing/2014/main" id="{DFAF79D3-16EA-0000-4DF2-CA7F9229661C}"/>
              </a:ext>
            </a:extLst>
          </p:cNvPr>
          <p:cNvCxnSpPr>
            <a:endCxn id="46" idx="1"/>
          </p:cNvCxnSpPr>
          <p:nvPr/>
        </p:nvCxnSpPr>
        <p:spPr>
          <a:xfrm flipV="1">
            <a:off x="1026942" y="2750910"/>
            <a:ext cx="5705556" cy="4011119"/>
          </a:xfrm>
          <a:prstGeom prst="bentConnector3">
            <a:avLst>
              <a:gd name="adj1" fmla="val 441"/>
            </a:avLst>
          </a:prstGeom>
          <a:ln w="317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659E7A2-ECC1-FAB5-C867-38FD33872DDC}"/>
              </a:ext>
            </a:extLst>
          </p:cNvPr>
          <p:cNvSpPr txBox="1"/>
          <p:nvPr/>
        </p:nvSpPr>
        <p:spPr>
          <a:xfrm>
            <a:off x="3056076" y="2234077"/>
            <a:ext cx="110796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solidFill>
                  <a:srgbClr val="C00000"/>
                </a:solidFill>
                <a:cs typeface="Arial"/>
              </a:rPr>
              <a:t>STOP</a:t>
            </a:r>
            <a:endParaRPr lang="en-US" dirty="0">
              <a:solidFill>
                <a:srgbClr val="C00000"/>
              </a:solidFill>
            </a:endParaRPr>
          </a:p>
        </p:txBody>
      </p:sp>
      <p:sp>
        <p:nvSpPr>
          <p:cNvPr id="24" name="TextBox 23">
            <a:extLst>
              <a:ext uri="{FF2B5EF4-FFF2-40B4-BE49-F238E27FC236}">
                <a16:creationId xmlns:a16="http://schemas.microsoft.com/office/drawing/2014/main" id="{903D987E-5045-755E-E948-62C740D76FD1}"/>
              </a:ext>
            </a:extLst>
          </p:cNvPr>
          <p:cNvSpPr txBox="1"/>
          <p:nvPr/>
        </p:nvSpPr>
        <p:spPr>
          <a:xfrm>
            <a:off x="7188999" y="5569004"/>
            <a:ext cx="298751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seccomp-BPF filter</a:t>
            </a:r>
          </a:p>
        </p:txBody>
      </p:sp>
    </p:spTree>
    <p:extLst>
      <p:ext uri="{BB962C8B-B14F-4D97-AF65-F5344CB8AC3E}">
        <p14:creationId xmlns:p14="http://schemas.microsoft.com/office/powerpoint/2010/main" val="234801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7B8F-FA2D-0590-5BA2-D6C7A880E127}"/>
              </a:ext>
            </a:extLst>
          </p:cNvPr>
          <p:cNvSpPr>
            <a:spLocks noGrp="1"/>
          </p:cNvSpPr>
          <p:nvPr>
            <p:ph type="title"/>
          </p:nvPr>
        </p:nvSpPr>
        <p:spPr/>
        <p:txBody>
          <a:bodyPr/>
          <a:lstStyle/>
          <a:p>
            <a:r>
              <a:rPr lang="en-US" dirty="0" err="1"/>
              <a:t>Mogelijke</a:t>
            </a:r>
            <a:r>
              <a:rPr lang="en-US" dirty="0"/>
              <a:t> </a:t>
            </a:r>
            <a:r>
              <a:rPr lang="en-US" dirty="0" err="1"/>
              <a:t>acties</a:t>
            </a:r>
            <a:endParaRPr lang="en-US" dirty="0"/>
          </a:p>
        </p:txBody>
      </p:sp>
      <p:sp>
        <p:nvSpPr>
          <p:cNvPr id="3" name="Content Placeholder 2">
            <a:extLst>
              <a:ext uri="{FF2B5EF4-FFF2-40B4-BE49-F238E27FC236}">
                <a16:creationId xmlns:a16="http://schemas.microsoft.com/office/drawing/2014/main" id="{66BFDD79-B4BD-500C-8C0F-7BE39F6B85F6}"/>
              </a:ext>
            </a:extLst>
          </p:cNvPr>
          <p:cNvSpPr>
            <a:spLocks noGrp="1"/>
          </p:cNvSpPr>
          <p:nvPr>
            <p:ph idx="1"/>
          </p:nvPr>
        </p:nvSpPr>
        <p:spPr>
          <a:xfrm>
            <a:off x="835825" y="1194364"/>
            <a:ext cx="16502850" cy="6696000"/>
          </a:xfrm>
        </p:spPr>
        <p:txBody>
          <a:bodyPr>
            <a:normAutofit/>
          </a:bodyPr>
          <a:lstStyle/>
          <a:p>
            <a:r>
              <a:rPr lang="en-US" sz="4000" dirty="0"/>
              <a:t>Allow</a:t>
            </a:r>
          </a:p>
          <a:p>
            <a:r>
              <a:rPr lang="en-US" sz="4000" dirty="0"/>
              <a:t>Trace</a:t>
            </a:r>
          </a:p>
          <a:p>
            <a:r>
              <a:rPr lang="en-US" sz="4000" dirty="0" err="1"/>
              <a:t>Errno-waarde</a:t>
            </a:r>
            <a:r>
              <a:rPr lang="en-US" sz="4000" dirty="0"/>
              <a:t> </a:t>
            </a:r>
            <a:r>
              <a:rPr lang="en-US" sz="4000" dirty="0" err="1"/>
              <a:t>terugsturen</a:t>
            </a:r>
            <a:endParaRPr lang="en-US" sz="4000" dirty="0"/>
          </a:p>
          <a:p>
            <a:pPr lvl="1"/>
            <a:r>
              <a:rPr lang="en-US" sz="4000" dirty="0" err="1"/>
              <a:t>Systeemaanroep</a:t>
            </a:r>
            <a:r>
              <a:rPr lang="en-US" sz="4000" dirty="0"/>
              <a:t> </a:t>
            </a:r>
            <a:r>
              <a:rPr lang="en-US" sz="4000" dirty="0" err="1"/>
              <a:t>wordt</a:t>
            </a:r>
            <a:r>
              <a:rPr lang="en-US" sz="4000" dirty="0"/>
              <a:t> </a:t>
            </a:r>
            <a:r>
              <a:rPr lang="en-US" sz="4000" dirty="0" err="1"/>
              <a:t>niet</a:t>
            </a:r>
            <a:r>
              <a:rPr lang="en-US" sz="4000" dirty="0"/>
              <a:t> </a:t>
            </a:r>
            <a:r>
              <a:rPr lang="en-US" sz="4000" dirty="0" err="1"/>
              <a:t>uitgevoerd</a:t>
            </a:r>
            <a:endParaRPr lang="en-US" sz="4000" dirty="0"/>
          </a:p>
        </p:txBody>
      </p:sp>
      <p:sp>
        <p:nvSpPr>
          <p:cNvPr id="4" name="Slide Number Placeholder 3">
            <a:extLst>
              <a:ext uri="{FF2B5EF4-FFF2-40B4-BE49-F238E27FC236}">
                <a16:creationId xmlns:a16="http://schemas.microsoft.com/office/drawing/2014/main" id="{57F08017-6EDB-BA2F-8CC3-F49BA1812629}"/>
              </a:ext>
            </a:extLst>
          </p:cNvPr>
          <p:cNvSpPr>
            <a:spLocks noGrp="1"/>
          </p:cNvSpPr>
          <p:nvPr>
            <p:ph type="sldNum" sz="quarter" idx="12"/>
          </p:nvPr>
        </p:nvSpPr>
        <p:spPr/>
        <p:txBody>
          <a:bodyPr/>
          <a:lstStyle/>
          <a:p>
            <a:fld id="{7AE184E0-0BD4-4705-A12B-9B71DDE63301}" type="slidenum">
              <a:rPr lang="nl-BE" noProof="0" smtClean="0"/>
              <a:t>31</a:t>
            </a:fld>
            <a:endParaRPr lang="nl-BE" noProof="0"/>
          </a:p>
        </p:txBody>
      </p:sp>
    </p:spTree>
    <p:extLst>
      <p:ext uri="{BB962C8B-B14F-4D97-AF65-F5344CB8AC3E}">
        <p14:creationId xmlns:p14="http://schemas.microsoft.com/office/powerpoint/2010/main" val="180271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7B8F-FA2D-0590-5BA2-D6C7A880E127}"/>
              </a:ext>
            </a:extLst>
          </p:cNvPr>
          <p:cNvSpPr>
            <a:spLocks noGrp="1"/>
          </p:cNvSpPr>
          <p:nvPr>
            <p:ph type="title"/>
          </p:nvPr>
        </p:nvSpPr>
        <p:spPr/>
        <p:txBody>
          <a:bodyPr/>
          <a:lstStyle/>
          <a:p>
            <a:r>
              <a:rPr lang="en-US" dirty="0" err="1"/>
              <a:t>Minpunten</a:t>
            </a:r>
            <a:endParaRPr lang="en-US" dirty="0"/>
          </a:p>
        </p:txBody>
      </p:sp>
      <p:sp>
        <p:nvSpPr>
          <p:cNvPr id="3" name="Content Placeholder 2">
            <a:extLst>
              <a:ext uri="{FF2B5EF4-FFF2-40B4-BE49-F238E27FC236}">
                <a16:creationId xmlns:a16="http://schemas.microsoft.com/office/drawing/2014/main" id="{66BFDD79-B4BD-500C-8C0F-7BE39F6B85F6}"/>
              </a:ext>
            </a:extLst>
          </p:cNvPr>
          <p:cNvSpPr>
            <a:spLocks noGrp="1"/>
          </p:cNvSpPr>
          <p:nvPr>
            <p:ph idx="1"/>
          </p:nvPr>
        </p:nvSpPr>
        <p:spPr>
          <a:xfrm>
            <a:off x="835825" y="1194364"/>
            <a:ext cx="12401204" cy="6696000"/>
          </a:xfrm>
        </p:spPr>
        <p:txBody>
          <a:bodyPr>
            <a:normAutofit/>
          </a:bodyPr>
          <a:lstStyle/>
          <a:p>
            <a:r>
              <a:rPr lang="en-US" sz="4000" dirty="0" err="1"/>
              <a:t>Errno-waarde</a:t>
            </a:r>
            <a:r>
              <a:rPr lang="en-US" sz="4000" dirty="0"/>
              <a:t> is 16 bit </a:t>
            </a:r>
            <a:r>
              <a:rPr lang="en-US" sz="4000" dirty="0" err="1"/>
              <a:t>dat</a:t>
            </a:r>
            <a:r>
              <a:rPr lang="en-US" sz="4000" dirty="0"/>
              <a:t> </a:t>
            </a:r>
            <a:r>
              <a:rPr lang="en-US" sz="4000" dirty="0" err="1"/>
              <a:t>wordt</a:t>
            </a:r>
            <a:r>
              <a:rPr lang="en-US" sz="4000" dirty="0"/>
              <a:t> </a:t>
            </a:r>
            <a:r>
              <a:rPr lang="en-US" sz="4000" dirty="0" err="1"/>
              <a:t>afgetopt</a:t>
            </a:r>
            <a:r>
              <a:rPr lang="en-US" sz="4000" dirty="0"/>
              <a:t> op 12 bit</a:t>
            </a:r>
          </a:p>
          <a:p>
            <a:endParaRPr lang="en-US" sz="4000" dirty="0"/>
          </a:p>
          <a:p>
            <a:r>
              <a:rPr lang="en-US" sz="4000" dirty="0"/>
              <a:t>Elke </a:t>
            </a:r>
            <a:r>
              <a:rPr lang="en-US" sz="4000" dirty="0" err="1"/>
              <a:t>actie</a:t>
            </a:r>
            <a:r>
              <a:rPr lang="en-US" sz="4000" dirty="0"/>
              <a:t> </a:t>
            </a:r>
            <a:r>
              <a:rPr lang="en-US" sz="4000" dirty="0" err="1"/>
              <a:t>heeft</a:t>
            </a:r>
            <a:r>
              <a:rPr lang="en-US" sz="4000" dirty="0"/>
              <a:t> </a:t>
            </a:r>
            <a:r>
              <a:rPr lang="en-US" sz="4000" dirty="0" err="1"/>
              <a:t>een</a:t>
            </a:r>
            <a:r>
              <a:rPr lang="en-US" sz="4000" dirty="0"/>
              <a:t> </a:t>
            </a:r>
            <a:r>
              <a:rPr lang="en-US" sz="4000" dirty="0" err="1"/>
              <a:t>bepaalde</a:t>
            </a:r>
            <a:r>
              <a:rPr lang="en-US" sz="4000" dirty="0"/>
              <a:t> </a:t>
            </a:r>
            <a:r>
              <a:rPr lang="en-US" sz="4000" dirty="0" err="1"/>
              <a:t>prioriteit</a:t>
            </a:r>
            <a:endParaRPr lang="en-US" sz="4000" dirty="0"/>
          </a:p>
          <a:p>
            <a:r>
              <a:rPr lang="en-US" sz="4000" dirty="0" err="1"/>
              <a:t>Combineren</a:t>
            </a:r>
            <a:r>
              <a:rPr lang="en-US" sz="4000" dirty="0"/>
              <a:t> van filters </a:t>
            </a:r>
            <a:r>
              <a:rPr lang="en-US" sz="4000" dirty="0" err="1"/>
              <a:t>voert</a:t>
            </a:r>
            <a:r>
              <a:rPr lang="en-US" sz="4000" dirty="0"/>
              <a:t> </a:t>
            </a:r>
            <a:r>
              <a:rPr lang="en-US" sz="4000" dirty="0" err="1"/>
              <a:t>elke</a:t>
            </a:r>
            <a:r>
              <a:rPr lang="en-US" sz="4000" dirty="0"/>
              <a:t> filter </a:t>
            </a:r>
            <a:r>
              <a:rPr lang="en-US" sz="4000" dirty="0" err="1"/>
              <a:t>uit</a:t>
            </a:r>
            <a:endParaRPr lang="en-US" sz="4000" dirty="0"/>
          </a:p>
          <a:p>
            <a:pPr marL="85725" indent="0">
              <a:buNone/>
            </a:pPr>
            <a:r>
              <a:rPr lang="en-US" sz="4000" dirty="0"/>
              <a:t>   </a:t>
            </a:r>
            <a:r>
              <a:rPr lang="en-US" sz="4000" dirty="0" err="1"/>
              <a:t>en</a:t>
            </a:r>
            <a:r>
              <a:rPr lang="en-US" sz="4000" dirty="0"/>
              <a:t> </a:t>
            </a:r>
            <a:r>
              <a:rPr lang="en-US" sz="4000" dirty="0" err="1"/>
              <a:t>geeft</a:t>
            </a:r>
            <a:r>
              <a:rPr lang="en-US" sz="4000" dirty="0"/>
              <a:t> </a:t>
            </a:r>
            <a:r>
              <a:rPr lang="en-US" sz="4000" dirty="0" err="1"/>
              <a:t>actie</a:t>
            </a:r>
            <a:r>
              <a:rPr lang="en-US" sz="4000" dirty="0"/>
              <a:t> met </a:t>
            </a:r>
            <a:r>
              <a:rPr lang="en-US" sz="4000" dirty="0" err="1"/>
              <a:t>hoogste</a:t>
            </a:r>
            <a:r>
              <a:rPr lang="en-US" sz="4000" dirty="0"/>
              <a:t> </a:t>
            </a:r>
            <a:r>
              <a:rPr lang="en-US" sz="4000" dirty="0" err="1"/>
              <a:t>prioriteit</a:t>
            </a:r>
            <a:r>
              <a:rPr lang="en-US" sz="4000" dirty="0"/>
              <a:t> </a:t>
            </a:r>
            <a:r>
              <a:rPr lang="en-US" sz="4000" dirty="0" err="1"/>
              <a:t>terug</a:t>
            </a:r>
            <a:endParaRPr lang="en-US" sz="4000" dirty="0"/>
          </a:p>
        </p:txBody>
      </p:sp>
      <p:sp>
        <p:nvSpPr>
          <p:cNvPr id="4" name="Slide Number Placeholder 3">
            <a:extLst>
              <a:ext uri="{FF2B5EF4-FFF2-40B4-BE49-F238E27FC236}">
                <a16:creationId xmlns:a16="http://schemas.microsoft.com/office/drawing/2014/main" id="{57F08017-6EDB-BA2F-8CC3-F49BA1812629}"/>
              </a:ext>
            </a:extLst>
          </p:cNvPr>
          <p:cNvSpPr>
            <a:spLocks noGrp="1"/>
          </p:cNvSpPr>
          <p:nvPr>
            <p:ph type="sldNum" sz="quarter" idx="12"/>
          </p:nvPr>
        </p:nvSpPr>
        <p:spPr/>
        <p:txBody>
          <a:bodyPr/>
          <a:lstStyle/>
          <a:p>
            <a:fld id="{7AE184E0-0BD4-4705-A12B-9B71DDE63301}" type="slidenum">
              <a:rPr lang="nl-BE" noProof="0" smtClean="0"/>
              <a:t>32</a:t>
            </a:fld>
            <a:endParaRPr lang="nl-BE" noProof="0"/>
          </a:p>
        </p:txBody>
      </p:sp>
      <p:sp>
        <p:nvSpPr>
          <p:cNvPr id="5" name="Right Brace 4">
            <a:extLst>
              <a:ext uri="{FF2B5EF4-FFF2-40B4-BE49-F238E27FC236}">
                <a16:creationId xmlns:a16="http://schemas.microsoft.com/office/drawing/2014/main" id="{19A0066C-A00A-4AE9-9155-DDE534EEAB6D}"/>
              </a:ext>
            </a:extLst>
          </p:cNvPr>
          <p:cNvSpPr/>
          <p:nvPr/>
        </p:nvSpPr>
        <p:spPr>
          <a:xfrm>
            <a:off x="10784114" y="2808514"/>
            <a:ext cx="348343" cy="2068286"/>
          </a:xfrm>
          <a:prstGeom prst="rightBrace">
            <a:avLst/>
          </a:prstGeom>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BA1E2437-9D0F-3303-7531-209BD949E5BA}"/>
              </a:ext>
            </a:extLst>
          </p:cNvPr>
          <p:cNvSpPr txBox="1"/>
          <p:nvPr/>
        </p:nvSpPr>
        <p:spPr>
          <a:xfrm>
            <a:off x="11383199" y="3073648"/>
            <a:ext cx="5955476" cy="1958549"/>
          </a:xfrm>
          <a:prstGeom prst="rect">
            <a:avLst/>
          </a:prstGeom>
          <a:noFill/>
        </p:spPr>
        <p:txBody>
          <a:bodyPr wrap="none" rtlCol="0">
            <a:spAutoFit/>
          </a:bodyPr>
          <a:lstStyle/>
          <a:p>
            <a:pPr>
              <a:lnSpc>
                <a:spcPct val="120000"/>
              </a:lnSpc>
            </a:pPr>
            <a:r>
              <a:rPr lang="en-US" sz="3600" dirty="0" err="1"/>
              <a:t>Combineren</a:t>
            </a:r>
            <a:r>
              <a:rPr lang="en-US" sz="3600" dirty="0"/>
              <a:t> van filters </a:t>
            </a:r>
            <a:r>
              <a:rPr lang="en-US" sz="3600" dirty="0" err="1"/>
              <a:t>geeft</a:t>
            </a:r>
            <a:endParaRPr lang="en-US" sz="3600" dirty="0"/>
          </a:p>
          <a:p>
            <a:pPr>
              <a:lnSpc>
                <a:spcPct val="120000"/>
              </a:lnSpc>
            </a:pPr>
            <a:r>
              <a:rPr lang="en-US" sz="3600" dirty="0" err="1"/>
              <a:t>vaak</a:t>
            </a:r>
            <a:r>
              <a:rPr lang="en-US" sz="3600" dirty="0"/>
              <a:t> </a:t>
            </a:r>
            <a:r>
              <a:rPr lang="en-US" sz="3600" dirty="0" err="1"/>
              <a:t>ongewenst</a:t>
            </a:r>
            <a:r>
              <a:rPr lang="en-US" sz="3600" dirty="0"/>
              <a:t> </a:t>
            </a:r>
            <a:r>
              <a:rPr lang="en-US" sz="3600" dirty="0" err="1"/>
              <a:t>gedrag</a:t>
            </a:r>
            <a:endParaRPr lang="en-US" sz="3600" dirty="0"/>
          </a:p>
          <a:p>
            <a:pPr marL="342900" indent="-342900" algn="l">
              <a:lnSpc>
                <a:spcPct val="120000"/>
              </a:lnSpc>
              <a:buFont typeface="Arial" panose="020B0604020202020204" pitchFamily="34" charset="0"/>
              <a:buChar char="–"/>
            </a:pPr>
            <a:endParaRPr lang="en-US" sz="3200" dirty="0"/>
          </a:p>
        </p:txBody>
      </p:sp>
      <p:sp>
        <p:nvSpPr>
          <p:cNvPr id="9" name="Rectangle 8">
            <a:extLst>
              <a:ext uri="{FF2B5EF4-FFF2-40B4-BE49-F238E27FC236}">
                <a16:creationId xmlns:a16="http://schemas.microsoft.com/office/drawing/2014/main" id="{062669FD-3DE6-022A-C014-678085A74948}"/>
              </a:ext>
            </a:extLst>
          </p:cNvPr>
          <p:cNvSpPr/>
          <p:nvPr/>
        </p:nvSpPr>
        <p:spPr>
          <a:xfrm>
            <a:off x="5253926" y="6518852"/>
            <a:ext cx="4076054" cy="9144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a:extLst>
              <a:ext uri="{FF2B5EF4-FFF2-40B4-BE49-F238E27FC236}">
                <a16:creationId xmlns:a16="http://schemas.microsoft.com/office/drawing/2014/main" id="{C0016C7A-679B-5D3A-6301-E59042DC9A30}"/>
              </a:ext>
            </a:extLst>
          </p:cNvPr>
          <p:cNvSpPr txBox="1"/>
          <p:nvPr/>
        </p:nvSpPr>
        <p:spPr>
          <a:xfrm>
            <a:off x="6687548" y="6720244"/>
            <a:ext cx="1165704" cy="511615"/>
          </a:xfrm>
          <a:prstGeom prst="rect">
            <a:avLst/>
          </a:prstGeom>
          <a:noFill/>
        </p:spPr>
        <p:txBody>
          <a:bodyPr wrap="none" rtlCol="0">
            <a:spAutoFit/>
          </a:bodyPr>
          <a:lstStyle/>
          <a:p>
            <a:pPr algn="l">
              <a:lnSpc>
                <a:spcPct val="120000"/>
              </a:lnSpc>
            </a:pPr>
            <a:r>
              <a:rPr lang="en-US" sz="2500" dirty="0"/>
              <a:t>Filter II</a:t>
            </a:r>
          </a:p>
        </p:txBody>
      </p:sp>
      <p:sp>
        <p:nvSpPr>
          <p:cNvPr id="11" name="Rectangle 10">
            <a:extLst>
              <a:ext uri="{FF2B5EF4-FFF2-40B4-BE49-F238E27FC236}">
                <a16:creationId xmlns:a16="http://schemas.microsoft.com/office/drawing/2014/main" id="{BF373E89-AA46-AFB5-24FE-49FC342830E2}"/>
              </a:ext>
            </a:extLst>
          </p:cNvPr>
          <p:cNvSpPr/>
          <p:nvPr/>
        </p:nvSpPr>
        <p:spPr>
          <a:xfrm>
            <a:off x="5253926" y="5604451"/>
            <a:ext cx="4076054" cy="9144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TextBox 11">
            <a:extLst>
              <a:ext uri="{FF2B5EF4-FFF2-40B4-BE49-F238E27FC236}">
                <a16:creationId xmlns:a16="http://schemas.microsoft.com/office/drawing/2014/main" id="{8BF5E9A0-86F4-F81C-A556-E89AA72B30BC}"/>
              </a:ext>
            </a:extLst>
          </p:cNvPr>
          <p:cNvSpPr txBox="1"/>
          <p:nvPr/>
        </p:nvSpPr>
        <p:spPr>
          <a:xfrm>
            <a:off x="6687548" y="5805843"/>
            <a:ext cx="1255472" cy="511615"/>
          </a:xfrm>
          <a:prstGeom prst="rect">
            <a:avLst/>
          </a:prstGeom>
          <a:noFill/>
        </p:spPr>
        <p:txBody>
          <a:bodyPr wrap="none" rtlCol="0">
            <a:spAutoFit/>
          </a:bodyPr>
          <a:lstStyle/>
          <a:p>
            <a:pPr algn="l">
              <a:lnSpc>
                <a:spcPct val="120000"/>
              </a:lnSpc>
            </a:pPr>
            <a:r>
              <a:rPr lang="en-US" sz="2500" dirty="0"/>
              <a:t>Filter III</a:t>
            </a:r>
          </a:p>
        </p:txBody>
      </p:sp>
      <p:sp>
        <p:nvSpPr>
          <p:cNvPr id="13" name="Rectangle 12">
            <a:extLst>
              <a:ext uri="{FF2B5EF4-FFF2-40B4-BE49-F238E27FC236}">
                <a16:creationId xmlns:a16="http://schemas.microsoft.com/office/drawing/2014/main" id="{7FDAEA3A-3BAC-AAA4-3DD5-1AA676A4D474}"/>
              </a:ext>
            </a:extLst>
          </p:cNvPr>
          <p:cNvSpPr/>
          <p:nvPr/>
        </p:nvSpPr>
        <p:spPr>
          <a:xfrm>
            <a:off x="5251668" y="7433164"/>
            <a:ext cx="4076054" cy="9144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TextBox 13">
            <a:extLst>
              <a:ext uri="{FF2B5EF4-FFF2-40B4-BE49-F238E27FC236}">
                <a16:creationId xmlns:a16="http://schemas.microsoft.com/office/drawing/2014/main" id="{BB145D3C-A407-C021-1AA2-869239751E22}"/>
              </a:ext>
            </a:extLst>
          </p:cNvPr>
          <p:cNvSpPr txBox="1"/>
          <p:nvPr/>
        </p:nvSpPr>
        <p:spPr>
          <a:xfrm>
            <a:off x="6685290" y="7634556"/>
            <a:ext cx="1075936" cy="511615"/>
          </a:xfrm>
          <a:prstGeom prst="rect">
            <a:avLst/>
          </a:prstGeom>
          <a:noFill/>
        </p:spPr>
        <p:txBody>
          <a:bodyPr wrap="none" rtlCol="0">
            <a:spAutoFit/>
          </a:bodyPr>
          <a:lstStyle/>
          <a:p>
            <a:pPr algn="l">
              <a:lnSpc>
                <a:spcPct val="120000"/>
              </a:lnSpc>
            </a:pPr>
            <a:r>
              <a:rPr lang="en-US" sz="2500" dirty="0"/>
              <a:t>Filter I</a:t>
            </a:r>
          </a:p>
        </p:txBody>
      </p:sp>
      <p:sp>
        <p:nvSpPr>
          <p:cNvPr id="15" name="TextBox 14">
            <a:extLst>
              <a:ext uri="{FF2B5EF4-FFF2-40B4-BE49-F238E27FC236}">
                <a16:creationId xmlns:a16="http://schemas.microsoft.com/office/drawing/2014/main" id="{E2D433EC-19FD-D0F8-4F7A-1447A9D1D616}"/>
              </a:ext>
            </a:extLst>
          </p:cNvPr>
          <p:cNvSpPr txBox="1"/>
          <p:nvPr/>
        </p:nvSpPr>
        <p:spPr>
          <a:xfrm>
            <a:off x="11758985" y="5805843"/>
            <a:ext cx="2217210" cy="511615"/>
          </a:xfrm>
          <a:prstGeom prst="rect">
            <a:avLst/>
          </a:prstGeom>
          <a:noFill/>
        </p:spPr>
        <p:txBody>
          <a:bodyPr wrap="none" rtlCol="0">
            <a:spAutoFit/>
          </a:bodyPr>
          <a:lstStyle/>
          <a:p>
            <a:pPr algn="l">
              <a:lnSpc>
                <a:spcPct val="120000"/>
              </a:lnSpc>
            </a:pPr>
            <a:r>
              <a:rPr lang="en-US" sz="2500" dirty="0"/>
              <a:t>Actie (prior. 2)</a:t>
            </a:r>
          </a:p>
        </p:txBody>
      </p:sp>
      <p:sp>
        <p:nvSpPr>
          <p:cNvPr id="16" name="TextBox 15">
            <a:extLst>
              <a:ext uri="{FF2B5EF4-FFF2-40B4-BE49-F238E27FC236}">
                <a16:creationId xmlns:a16="http://schemas.microsoft.com/office/drawing/2014/main" id="{98722DA1-4365-A205-B082-01C026189145}"/>
              </a:ext>
            </a:extLst>
          </p:cNvPr>
          <p:cNvSpPr txBox="1"/>
          <p:nvPr/>
        </p:nvSpPr>
        <p:spPr>
          <a:xfrm>
            <a:off x="11758985" y="6720243"/>
            <a:ext cx="2217210" cy="511615"/>
          </a:xfrm>
          <a:prstGeom prst="rect">
            <a:avLst/>
          </a:prstGeom>
          <a:noFill/>
        </p:spPr>
        <p:txBody>
          <a:bodyPr wrap="none" rtlCol="0">
            <a:spAutoFit/>
          </a:bodyPr>
          <a:lstStyle/>
          <a:p>
            <a:pPr algn="l">
              <a:lnSpc>
                <a:spcPct val="120000"/>
              </a:lnSpc>
            </a:pPr>
            <a:r>
              <a:rPr lang="en-US" sz="2500" dirty="0"/>
              <a:t>Actie (prior. 1)</a:t>
            </a:r>
          </a:p>
        </p:txBody>
      </p:sp>
      <p:sp>
        <p:nvSpPr>
          <p:cNvPr id="17" name="TextBox 16">
            <a:extLst>
              <a:ext uri="{FF2B5EF4-FFF2-40B4-BE49-F238E27FC236}">
                <a16:creationId xmlns:a16="http://schemas.microsoft.com/office/drawing/2014/main" id="{2EB6A02A-ADB0-507D-5AFA-1D4A60CDD348}"/>
              </a:ext>
            </a:extLst>
          </p:cNvPr>
          <p:cNvSpPr txBox="1"/>
          <p:nvPr/>
        </p:nvSpPr>
        <p:spPr>
          <a:xfrm>
            <a:off x="11758985" y="7634555"/>
            <a:ext cx="2217210" cy="511615"/>
          </a:xfrm>
          <a:prstGeom prst="rect">
            <a:avLst/>
          </a:prstGeom>
          <a:noFill/>
        </p:spPr>
        <p:txBody>
          <a:bodyPr wrap="none" rtlCol="0">
            <a:spAutoFit/>
          </a:bodyPr>
          <a:lstStyle/>
          <a:p>
            <a:pPr algn="l">
              <a:lnSpc>
                <a:spcPct val="120000"/>
              </a:lnSpc>
            </a:pPr>
            <a:r>
              <a:rPr lang="en-US" sz="2500" dirty="0"/>
              <a:t>Actie (prior. 1)</a:t>
            </a:r>
          </a:p>
        </p:txBody>
      </p:sp>
      <p:cxnSp>
        <p:nvCxnSpPr>
          <p:cNvPr id="19" name="Straight Arrow Connector 18">
            <a:extLst>
              <a:ext uri="{FF2B5EF4-FFF2-40B4-BE49-F238E27FC236}">
                <a16:creationId xmlns:a16="http://schemas.microsoft.com/office/drawing/2014/main" id="{86907BEC-75C5-8113-FDE1-4B6E8EF2271B}"/>
              </a:ext>
            </a:extLst>
          </p:cNvPr>
          <p:cNvCxnSpPr>
            <a:stCxn id="11" idx="3"/>
          </p:cNvCxnSpPr>
          <p:nvPr/>
        </p:nvCxnSpPr>
        <p:spPr>
          <a:xfrm flipV="1">
            <a:off x="9329980" y="6061650"/>
            <a:ext cx="2053219" cy="1"/>
          </a:xfrm>
          <a:prstGeom prst="straightConnector1">
            <a:avLst/>
          </a:prstGeom>
          <a:ln w="317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C36E1C-B8DC-B67F-B61A-D029084E34DC}"/>
              </a:ext>
            </a:extLst>
          </p:cNvPr>
          <p:cNvCxnSpPr/>
          <p:nvPr/>
        </p:nvCxnSpPr>
        <p:spPr>
          <a:xfrm flipV="1">
            <a:off x="9327583" y="6985616"/>
            <a:ext cx="2053219" cy="1"/>
          </a:xfrm>
          <a:prstGeom prst="straightConnector1">
            <a:avLst/>
          </a:prstGeom>
          <a:ln w="317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087788-99D2-E840-7113-70CF616B09FC}"/>
              </a:ext>
            </a:extLst>
          </p:cNvPr>
          <p:cNvCxnSpPr/>
          <p:nvPr/>
        </p:nvCxnSpPr>
        <p:spPr>
          <a:xfrm flipV="1">
            <a:off x="9343605" y="7911809"/>
            <a:ext cx="2053219" cy="1"/>
          </a:xfrm>
          <a:prstGeom prst="straightConnector1">
            <a:avLst/>
          </a:prstGeom>
          <a:ln w="317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58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B33F118-891C-4D89-AB11-C075D78EB584}"/>
              </a:ext>
            </a:extLst>
          </p:cNvPr>
          <p:cNvSpPr>
            <a:spLocks noGrp="1"/>
          </p:cNvSpPr>
          <p:nvPr>
            <p:ph type="ctrTitle"/>
          </p:nvPr>
        </p:nvSpPr>
        <p:spPr>
          <a:xfrm>
            <a:off x="1291074" y="3246120"/>
            <a:ext cx="15183366" cy="4436316"/>
          </a:xfrm>
        </p:spPr>
        <p:txBody>
          <a:bodyPr/>
          <a:lstStyle/>
          <a:p>
            <a:r>
              <a:rPr lang="en-US" dirty="0" err="1"/>
              <a:t>nieuw</a:t>
            </a:r>
            <a:r>
              <a:rPr lang="en-US" dirty="0"/>
              <a:t> design </a:t>
            </a:r>
            <a:r>
              <a:rPr lang="en-US" dirty="0" err="1"/>
              <a:t>ReMon</a:t>
            </a:r>
            <a:r>
              <a:rPr lang="en-US" dirty="0"/>
              <a:t> met seccomp-</a:t>
            </a:r>
            <a:r>
              <a:rPr lang="en-US" dirty="0" err="1"/>
              <a:t>bpf</a:t>
            </a:r>
            <a:endParaRPr lang="en-US" dirty="0"/>
          </a:p>
        </p:txBody>
      </p:sp>
      <p:sp>
        <p:nvSpPr>
          <p:cNvPr id="4" name="Slide Number Placeholder 3">
            <a:extLst>
              <a:ext uri="{FF2B5EF4-FFF2-40B4-BE49-F238E27FC236}">
                <a16:creationId xmlns:a16="http://schemas.microsoft.com/office/drawing/2014/main" id="{ACE536CB-6A40-4EF8-9FFF-AC06102E3C05}"/>
              </a:ext>
            </a:extLst>
          </p:cNvPr>
          <p:cNvSpPr>
            <a:spLocks noGrp="1"/>
          </p:cNvSpPr>
          <p:nvPr>
            <p:ph type="sldNum" sz="quarter" idx="4"/>
          </p:nvPr>
        </p:nvSpPr>
        <p:spPr>
          <a:xfrm>
            <a:off x="15590520" y="8948703"/>
            <a:ext cx="921880" cy="519289"/>
          </a:xfrm>
        </p:spPr>
        <p:txBody>
          <a:bodyPr anchor="ctr">
            <a:normAutofit/>
          </a:bodyPr>
          <a:lstStyle/>
          <a:p>
            <a:pPr>
              <a:spcAft>
                <a:spcPts val="600"/>
              </a:spcAft>
            </a:pPr>
            <a:fld id="{7AE184E0-0BD4-4705-A12B-9B71DDE63301}" type="slidenum">
              <a:rPr lang="nl-BE" noProof="0" smtClean="0"/>
              <a:pPr>
                <a:spcAft>
                  <a:spcPts val="600"/>
                </a:spcAft>
              </a:pPr>
              <a:t>33</a:t>
            </a:fld>
            <a:endParaRPr lang="nl-BE" noProof="0"/>
          </a:p>
        </p:txBody>
      </p:sp>
    </p:spTree>
    <p:extLst>
      <p:ext uri="{BB962C8B-B14F-4D97-AF65-F5344CB8AC3E}">
        <p14:creationId xmlns:p14="http://schemas.microsoft.com/office/powerpoint/2010/main" val="2991620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r>
              <a:rPr lang="en-US" dirty="0" err="1"/>
              <a:t>Vervangen</a:t>
            </a:r>
            <a:r>
              <a:rPr lang="en-US" dirty="0"/>
              <a:t> </a:t>
            </a:r>
            <a:r>
              <a:rPr lang="en-US" dirty="0" err="1"/>
              <a:t>kernelpatch</a:t>
            </a:r>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34</a:t>
            </a:fld>
            <a:endParaRPr lang="nl-BE" noProof="0"/>
          </a:p>
        </p:txBody>
      </p:sp>
      <p:sp>
        <p:nvSpPr>
          <p:cNvPr id="13" name="Rectangle 12">
            <a:extLst>
              <a:ext uri="{FF2B5EF4-FFF2-40B4-BE49-F238E27FC236}">
                <a16:creationId xmlns:a16="http://schemas.microsoft.com/office/drawing/2014/main" id="{B29449AA-748E-46F3-B252-1B332CF68B51}"/>
              </a:ext>
            </a:extLst>
          </p:cNvPr>
          <p:cNvSpPr/>
          <p:nvPr/>
        </p:nvSpPr>
        <p:spPr>
          <a:xfrm>
            <a:off x="6707067"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 name="Rectangle 14">
            <a:extLst>
              <a:ext uri="{FF2B5EF4-FFF2-40B4-BE49-F238E27FC236}">
                <a16:creationId xmlns:a16="http://schemas.microsoft.com/office/drawing/2014/main" id="{4F8F9A07-E9B5-449C-9C26-8E0EF9D3B105}"/>
              </a:ext>
            </a:extLst>
          </p:cNvPr>
          <p:cNvSpPr/>
          <p:nvPr/>
        </p:nvSpPr>
        <p:spPr>
          <a:xfrm>
            <a:off x="9906349"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7" name="Rectangle 16">
            <a:extLst>
              <a:ext uri="{FF2B5EF4-FFF2-40B4-BE49-F238E27FC236}">
                <a16:creationId xmlns:a16="http://schemas.microsoft.com/office/drawing/2014/main" id="{906C9376-F421-425E-8F1B-3F7E1570C229}"/>
              </a:ext>
            </a:extLst>
          </p:cNvPr>
          <p:cNvSpPr/>
          <p:nvPr/>
        </p:nvSpPr>
        <p:spPr>
          <a:xfrm>
            <a:off x="8025056" y="3935754"/>
            <a:ext cx="1116169" cy="941306"/>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Rectangle 17">
            <a:extLst>
              <a:ext uri="{FF2B5EF4-FFF2-40B4-BE49-F238E27FC236}">
                <a16:creationId xmlns:a16="http://schemas.microsoft.com/office/drawing/2014/main" id="{0D0C1514-D068-4483-8DA1-1F38AA7CE9FF}"/>
              </a:ext>
            </a:extLst>
          </p:cNvPr>
          <p:cNvSpPr/>
          <p:nvPr/>
        </p:nvSpPr>
        <p:spPr>
          <a:xfrm>
            <a:off x="7890696" y="5225966"/>
            <a:ext cx="1250682" cy="41663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5AD7D941-8586-42CC-A6EA-6CF0124FFBCC}"/>
              </a:ext>
            </a:extLst>
          </p:cNvPr>
          <p:cNvSpPr/>
          <p:nvPr/>
        </p:nvSpPr>
        <p:spPr>
          <a:xfrm>
            <a:off x="8105728" y="4715280"/>
            <a:ext cx="631924" cy="92785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ectangle: Rounded Corners 13">
            <a:extLst>
              <a:ext uri="{FF2B5EF4-FFF2-40B4-BE49-F238E27FC236}">
                <a16:creationId xmlns:a16="http://schemas.microsoft.com/office/drawing/2014/main" id="{3645DE8F-807D-4953-8C05-72A13F68356B}"/>
              </a:ext>
            </a:extLst>
          </p:cNvPr>
          <p:cNvSpPr/>
          <p:nvPr/>
        </p:nvSpPr>
        <p:spPr>
          <a:xfrm>
            <a:off x="2477084" y="2093878"/>
            <a:ext cx="7812505" cy="34490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2" name="Rectangle: Rounded Corners 21">
            <a:extLst>
              <a:ext uri="{FF2B5EF4-FFF2-40B4-BE49-F238E27FC236}">
                <a16:creationId xmlns:a16="http://schemas.microsoft.com/office/drawing/2014/main" id="{FE5E63B2-33BF-4EFB-BEFF-8685F5762D13}"/>
              </a:ext>
            </a:extLst>
          </p:cNvPr>
          <p:cNvSpPr/>
          <p:nvPr/>
        </p:nvSpPr>
        <p:spPr>
          <a:xfrm>
            <a:off x="2146801" y="6609347"/>
            <a:ext cx="1257183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interceptor</a:t>
            </a:r>
          </a:p>
        </p:txBody>
      </p:sp>
      <p:sp>
        <p:nvSpPr>
          <p:cNvPr id="25" name="TextBox 24">
            <a:extLst>
              <a:ext uri="{FF2B5EF4-FFF2-40B4-BE49-F238E27FC236}">
                <a16:creationId xmlns:a16="http://schemas.microsoft.com/office/drawing/2014/main" id="{FBF0AD70-3302-4702-B9D6-C1F1C172EA09}"/>
              </a:ext>
            </a:extLst>
          </p:cNvPr>
          <p:cNvSpPr txBox="1"/>
          <p:nvPr/>
        </p:nvSpPr>
        <p:spPr>
          <a:xfrm>
            <a:off x="2411494"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cxnSp>
        <p:nvCxnSpPr>
          <p:cNvPr id="26" name="Straight Arrow Connector 25">
            <a:extLst>
              <a:ext uri="{FF2B5EF4-FFF2-40B4-BE49-F238E27FC236}">
                <a16:creationId xmlns:a16="http://schemas.microsoft.com/office/drawing/2014/main" id="{B6E42686-F312-40C4-904F-9BF67E293753}"/>
              </a:ext>
            </a:extLst>
          </p:cNvPr>
          <p:cNvCxnSpPr>
            <a:cxnSpLocks/>
          </p:cNvCxnSpPr>
          <p:nvPr/>
        </p:nvCxnSpPr>
        <p:spPr>
          <a:xfrm>
            <a:off x="4277811" y="3441415"/>
            <a:ext cx="0" cy="31679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A5CDD8E-54E1-4F52-85FA-5A0BEBEFCA92}"/>
              </a:ext>
            </a:extLst>
          </p:cNvPr>
          <p:cNvCxnSpPr>
            <a:cxnSpLocks/>
          </p:cNvCxnSpPr>
          <p:nvPr/>
        </p:nvCxnSpPr>
        <p:spPr>
          <a:xfrm rot="16200000" flipH="1">
            <a:off x="4198309" y="6688847"/>
            <a:ext cx="1126962" cy="967957"/>
          </a:xfrm>
          <a:prstGeom prst="bentConnector2">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5B378BE-6B4E-4F8C-8B22-9D864E9EE263}"/>
              </a:ext>
            </a:extLst>
          </p:cNvPr>
          <p:cNvCxnSpPr>
            <a:cxnSpLocks/>
          </p:cNvCxnSpPr>
          <p:nvPr/>
        </p:nvCxnSpPr>
        <p:spPr>
          <a:xfrm rot="5400000" flipH="1" flipV="1">
            <a:off x="9271039" y="4116094"/>
            <a:ext cx="1624268" cy="6610767"/>
          </a:xfrm>
          <a:prstGeom prst="bentConnector4">
            <a:avLst>
              <a:gd name="adj1" fmla="val -17090"/>
              <a:gd name="adj2" fmla="val 99929"/>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95A63A-253F-4E57-A94D-22108924293B}"/>
              </a:ext>
            </a:extLst>
          </p:cNvPr>
          <p:cNvCxnSpPr/>
          <p:nvPr/>
        </p:nvCxnSpPr>
        <p:spPr>
          <a:xfrm flipV="1">
            <a:off x="7202905"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17902AB-0C4D-4C7D-9B92-4CB2A1D62A24}"/>
              </a:ext>
            </a:extLst>
          </p:cNvPr>
          <p:cNvCxnSpPr>
            <a:cxnSpLocks/>
          </p:cNvCxnSpPr>
          <p:nvPr/>
        </p:nvCxnSpPr>
        <p:spPr>
          <a:xfrm flipV="1">
            <a:off x="7204325" y="3441415"/>
            <a:ext cx="0" cy="316792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IK-Broker verifier</a:t>
            </a:r>
          </a:p>
        </p:txBody>
      </p:sp>
      <p:pic>
        <p:nvPicPr>
          <p:cNvPr id="35" name="Graphic 34" descr="Key outline">
            <a:extLst>
              <a:ext uri="{FF2B5EF4-FFF2-40B4-BE49-F238E27FC236}">
                <a16:creationId xmlns:a16="http://schemas.microsoft.com/office/drawing/2014/main" id="{A9820D0E-E363-45DE-90DA-17BEF7BAD7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8011" y="4109491"/>
            <a:ext cx="796671" cy="796671"/>
          </a:xfrm>
          <a:prstGeom prst="rect">
            <a:avLst/>
          </a:prstGeom>
        </p:spPr>
      </p:pic>
      <p:sp>
        <p:nvSpPr>
          <p:cNvPr id="36" name="TextBox 35">
            <a:extLst>
              <a:ext uri="{FF2B5EF4-FFF2-40B4-BE49-F238E27FC236}">
                <a16:creationId xmlns:a16="http://schemas.microsoft.com/office/drawing/2014/main" id="{EC2EB4F7-0198-4F3E-879C-F8E306A34A20}"/>
              </a:ext>
            </a:extLst>
          </p:cNvPr>
          <p:cNvSpPr txBox="1"/>
          <p:nvPr/>
        </p:nvSpPr>
        <p:spPr>
          <a:xfrm>
            <a:off x="7202905" y="4243996"/>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a:t>
            </a:r>
          </a:p>
        </p:txBody>
      </p:sp>
      <p:cxnSp>
        <p:nvCxnSpPr>
          <p:cNvPr id="37" name="Connector: Elbow 36">
            <a:extLst>
              <a:ext uri="{FF2B5EF4-FFF2-40B4-BE49-F238E27FC236}">
                <a16:creationId xmlns:a16="http://schemas.microsoft.com/office/drawing/2014/main" id="{B0EF09AD-C641-450E-B046-5310FD5EF824}"/>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1AEC9E-DC9D-441C-982F-2BD2FD63130C}"/>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EAF5AB-E7DF-48B3-AE71-82CB69D421A5}"/>
              </a:ext>
            </a:extLst>
          </p:cNvPr>
          <p:cNvCxnSpPr/>
          <p:nvPr/>
        </p:nvCxnSpPr>
        <p:spPr>
          <a:xfrm flipV="1">
            <a:off x="9699173"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0A4E269-2A03-4B8A-8147-FDBC5E30DDA7}"/>
              </a:ext>
            </a:extLst>
          </p:cNvPr>
          <p:cNvCxnSpPr>
            <a:cxnSpLocks/>
            <a:endCxn id="23" idx="3"/>
          </p:cNvCxnSpPr>
          <p:nvPr/>
        </p:nvCxnSpPr>
        <p:spPr>
          <a:xfrm rot="16200000" flipV="1">
            <a:off x="7171875" y="4082046"/>
            <a:ext cx="3665234" cy="138936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 name="Graphic 40" descr="Checkbox Ticked with solid fill">
            <a:extLst>
              <a:ext uri="{FF2B5EF4-FFF2-40B4-BE49-F238E27FC236}">
                <a16:creationId xmlns:a16="http://schemas.microsoft.com/office/drawing/2014/main" id="{0F0EE2BA-3DEA-4F50-A1A2-09EA201600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cxnSp>
        <p:nvCxnSpPr>
          <p:cNvPr id="42" name="Straight Connector 41">
            <a:extLst>
              <a:ext uri="{FF2B5EF4-FFF2-40B4-BE49-F238E27FC236}">
                <a16:creationId xmlns:a16="http://schemas.microsoft.com/office/drawing/2014/main" id="{5585EBE3-FCA9-4331-9C4E-A80A06D16419}"/>
              </a:ext>
            </a:extLst>
          </p:cNvPr>
          <p:cNvCxnSpPr/>
          <p:nvPr/>
        </p:nvCxnSpPr>
        <p:spPr>
          <a:xfrm flipV="1">
            <a:off x="11827330"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8BB2403-CB7F-4125-A4B6-2471B1579572}"/>
              </a:ext>
            </a:extLst>
          </p:cNvPr>
          <p:cNvCxnSpPr>
            <a:cxnSpLocks/>
          </p:cNvCxnSpPr>
          <p:nvPr/>
        </p:nvCxnSpPr>
        <p:spPr>
          <a:xfrm flipV="1">
            <a:off x="11827330"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4" name="Graphic 43" descr="Checkbox Crossed with solid fill">
            <a:extLst>
              <a:ext uri="{FF2B5EF4-FFF2-40B4-BE49-F238E27FC236}">
                <a16:creationId xmlns:a16="http://schemas.microsoft.com/office/drawing/2014/main" id="{6B002A57-E64A-45A8-B7D9-C426730C5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34846" y="6592817"/>
            <a:ext cx="629659" cy="629659"/>
          </a:xfrm>
          <a:prstGeom prst="rect">
            <a:avLst/>
          </a:prstGeom>
        </p:spPr>
      </p:pic>
      <p:sp>
        <p:nvSpPr>
          <p:cNvPr id="45" name="Multiplication Sign 44">
            <a:extLst>
              <a:ext uri="{FF2B5EF4-FFF2-40B4-BE49-F238E27FC236}">
                <a16:creationId xmlns:a16="http://schemas.microsoft.com/office/drawing/2014/main" id="{64DBC7D7-3EA3-430A-9D62-8C3431C3B3B9}"/>
              </a:ext>
            </a:extLst>
          </p:cNvPr>
          <p:cNvSpPr/>
          <p:nvPr/>
        </p:nvSpPr>
        <p:spPr>
          <a:xfrm>
            <a:off x="2146800" y="6961673"/>
            <a:ext cx="12571828" cy="1450663"/>
          </a:xfrm>
          <a:prstGeom prst="mathMultiply">
            <a:avLst/>
          </a:prstGeom>
          <a:solidFill>
            <a:srgbClr val="FF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Tree>
    <p:extLst>
      <p:ext uri="{BB962C8B-B14F-4D97-AF65-F5344CB8AC3E}">
        <p14:creationId xmlns:p14="http://schemas.microsoft.com/office/powerpoint/2010/main" val="286175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35</a:t>
            </a:fld>
            <a:endParaRPr lang="nl-BE" noProof="0"/>
          </a:p>
        </p:txBody>
      </p:sp>
      <p:sp>
        <p:nvSpPr>
          <p:cNvPr id="13" name="Rectangle 12">
            <a:extLst>
              <a:ext uri="{FF2B5EF4-FFF2-40B4-BE49-F238E27FC236}">
                <a16:creationId xmlns:a16="http://schemas.microsoft.com/office/drawing/2014/main" id="{B29449AA-748E-46F3-B252-1B332CF68B51}"/>
              </a:ext>
            </a:extLst>
          </p:cNvPr>
          <p:cNvSpPr/>
          <p:nvPr/>
        </p:nvSpPr>
        <p:spPr>
          <a:xfrm>
            <a:off x="6707067"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 name="Rectangle 14">
            <a:extLst>
              <a:ext uri="{FF2B5EF4-FFF2-40B4-BE49-F238E27FC236}">
                <a16:creationId xmlns:a16="http://schemas.microsoft.com/office/drawing/2014/main" id="{4F8F9A07-E9B5-449C-9C26-8E0EF9D3B105}"/>
              </a:ext>
            </a:extLst>
          </p:cNvPr>
          <p:cNvSpPr/>
          <p:nvPr/>
        </p:nvSpPr>
        <p:spPr>
          <a:xfrm>
            <a:off x="9906349"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7" name="Rectangle 16">
            <a:extLst>
              <a:ext uri="{FF2B5EF4-FFF2-40B4-BE49-F238E27FC236}">
                <a16:creationId xmlns:a16="http://schemas.microsoft.com/office/drawing/2014/main" id="{906C9376-F421-425E-8F1B-3F7E1570C229}"/>
              </a:ext>
            </a:extLst>
          </p:cNvPr>
          <p:cNvSpPr/>
          <p:nvPr/>
        </p:nvSpPr>
        <p:spPr>
          <a:xfrm>
            <a:off x="8025056" y="3935754"/>
            <a:ext cx="1116169" cy="941306"/>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Rectangle 17">
            <a:extLst>
              <a:ext uri="{FF2B5EF4-FFF2-40B4-BE49-F238E27FC236}">
                <a16:creationId xmlns:a16="http://schemas.microsoft.com/office/drawing/2014/main" id="{0D0C1514-D068-4483-8DA1-1F38AA7CE9FF}"/>
              </a:ext>
            </a:extLst>
          </p:cNvPr>
          <p:cNvSpPr/>
          <p:nvPr/>
        </p:nvSpPr>
        <p:spPr>
          <a:xfrm>
            <a:off x="7890696" y="5225966"/>
            <a:ext cx="1250682" cy="41663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5AD7D941-8586-42CC-A6EA-6CF0124FFBCC}"/>
              </a:ext>
            </a:extLst>
          </p:cNvPr>
          <p:cNvSpPr/>
          <p:nvPr/>
        </p:nvSpPr>
        <p:spPr>
          <a:xfrm>
            <a:off x="8105728" y="4715280"/>
            <a:ext cx="631924" cy="92785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76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36</a:t>
            </a:fld>
            <a:endParaRPr lang="nl-BE" noProof="0"/>
          </a:p>
        </p:txBody>
      </p:sp>
      <p:sp>
        <p:nvSpPr>
          <p:cNvPr id="13" name="Rectangle 12">
            <a:extLst>
              <a:ext uri="{FF2B5EF4-FFF2-40B4-BE49-F238E27FC236}">
                <a16:creationId xmlns:a16="http://schemas.microsoft.com/office/drawing/2014/main" id="{B29449AA-748E-46F3-B252-1B332CF68B51}"/>
              </a:ext>
            </a:extLst>
          </p:cNvPr>
          <p:cNvSpPr/>
          <p:nvPr/>
        </p:nvSpPr>
        <p:spPr>
          <a:xfrm>
            <a:off x="6707067"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7" name="Rectangle 16">
            <a:extLst>
              <a:ext uri="{FF2B5EF4-FFF2-40B4-BE49-F238E27FC236}">
                <a16:creationId xmlns:a16="http://schemas.microsoft.com/office/drawing/2014/main" id="{906C9376-F421-425E-8F1B-3F7E1570C229}"/>
              </a:ext>
            </a:extLst>
          </p:cNvPr>
          <p:cNvSpPr/>
          <p:nvPr/>
        </p:nvSpPr>
        <p:spPr>
          <a:xfrm>
            <a:off x="8025056" y="3935754"/>
            <a:ext cx="1116169" cy="941306"/>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Rectangle 17">
            <a:extLst>
              <a:ext uri="{FF2B5EF4-FFF2-40B4-BE49-F238E27FC236}">
                <a16:creationId xmlns:a16="http://schemas.microsoft.com/office/drawing/2014/main" id="{0D0C1514-D068-4483-8DA1-1F38AA7CE9FF}"/>
              </a:ext>
            </a:extLst>
          </p:cNvPr>
          <p:cNvSpPr/>
          <p:nvPr/>
        </p:nvSpPr>
        <p:spPr>
          <a:xfrm>
            <a:off x="7890696" y="5225966"/>
            <a:ext cx="1250682" cy="41663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5AD7D941-8586-42CC-A6EA-6CF0124FFBCC}"/>
              </a:ext>
            </a:extLst>
          </p:cNvPr>
          <p:cNvSpPr/>
          <p:nvPr/>
        </p:nvSpPr>
        <p:spPr>
          <a:xfrm>
            <a:off x="8105728" y="4715280"/>
            <a:ext cx="631924" cy="92785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b="1" dirty="0">
                <a:solidFill>
                  <a:schemeClr val="tx1"/>
                </a:solidFill>
              </a:rPr>
              <a:t>glibc</a:t>
            </a:r>
          </a:p>
        </p:txBody>
      </p: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5B9CB1B-6BBE-FAFD-A50A-2265DA5630F0}"/>
              </a:ext>
            </a:extLst>
          </p:cNvPr>
          <p:cNvSpPr txBox="1"/>
          <p:nvPr/>
        </p:nvSpPr>
        <p:spPr>
          <a:xfrm>
            <a:off x="3687395" y="5832544"/>
            <a:ext cx="590415" cy="486287"/>
          </a:xfrm>
          <a:prstGeom prst="rect">
            <a:avLst/>
          </a:prstGeom>
          <a:noFill/>
        </p:spPr>
        <p:txBody>
          <a:bodyPr wrap="square">
            <a:spAutoFit/>
          </a:bodyPr>
          <a:lstStyle/>
          <a:p>
            <a:r>
              <a:rPr lang="en-US" b="1" dirty="0"/>
              <a:t>(1)</a:t>
            </a:r>
          </a:p>
        </p:txBody>
      </p:sp>
      <p:sp>
        <p:nvSpPr>
          <p:cNvPr id="35" name="Rectangle: Rounded Corners 34">
            <a:extLst>
              <a:ext uri="{FF2B5EF4-FFF2-40B4-BE49-F238E27FC236}">
                <a16:creationId xmlns:a16="http://schemas.microsoft.com/office/drawing/2014/main" id="{0FAEB62A-AA4B-F757-2A25-B75E0F8D1B02}"/>
              </a:ext>
            </a:extLst>
          </p:cNvPr>
          <p:cNvSpPr/>
          <p:nvPr/>
        </p:nvSpPr>
        <p:spPr>
          <a:xfrm>
            <a:off x="2477084" y="2093878"/>
            <a:ext cx="6192253" cy="6697196"/>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36" name="Rectangle: Rounded Corners 35">
            <a:extLst>
              <a:ext uri="{FF2B5EF4-FFF2-40B4-BE49-F238E27FC236}">
                <a16:creationId xmlns:a16="http://schemas.microsoft.com/office/drawing/2014/main" id="{F0173FC9-15CD-A7C9-7A47-3E6DDE360D37}"/>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cxnSp>
        <p:nvCxnSpPr>
          <p:cNvPr id="20" name="Connector: Elbow 19">
            <a:extLst>
              <a:ext uri="{FF2B5EF4-FFF2-40B4-BE49-F238E27FC236}">
                <a16:creationId xmlns:a16="http://schemas.microsoft.com/office/drawing/2014/main" id="{E5D91DB8-E602-147A-7414-6170D78A7DF1}"/>
              </a:ext>
            </a:extLst>
          </p:cNvPr>
          <p:cNvCxnSpPr/>
          <p:nvPr/>
        </p:nvCxnSpPr>
        <p:spPr>
          <a:xfrm rot="16200000" flipH="1">
            <a:off x="2614344" y="5104882"/>
            <a:ext cx="4294892" cy="967958"/>
          </a:xfrm>
          <a:prstGeom prst="bentConnector2">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874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37</a:t>
            </a:fld>
            <a:endParaRPr lang="nl-BE" noProof="0"/>
          </a:p>
        </p:txBody>
      </p:sp>
      <p:sp>
        <p:nvSpPr>
          <p:cNvPr id="13" name="Rectangle 12">
            <a:extLst>
              <a:ext uri="{FF2B5EF4-FFF2-40B4-BE49-F238E27FC236}">
                <a16:creationId xmlns:a16="http://schemas.microsoft.com/office/drawing/2014/main" id="{B29449AA-748E-46F3-B252-1B332CF68B51}"/>
              </a:ext>
            </a:extLst>
          </p:cNvPr>
          <p:cNvSpPr/>
          <p:nvPr/>
        </p:nvSpPr>
        <p:spPr>
          <a:xfrm>
            <a:off x="6707067"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 name="Rectangle 14">
            <a:extLst>
              <a:ext uri="{FF2B5EF4-FFF2-40B4-BE49-F238E27FC236}">
                <a16:creationId xmlns:a16="http://schemas.microsoft.com/office/drawing/2014/main" id="{4F8F9A07-E9B5-449C-9C26-8E0EF9D3B105}"/>
              </a:ext>
            </a:extLst>
          </p:cNvPr>
          <p:cNvSpPr/>
          <p:nvPr/>
        </p:nvSpPr>
        <p:spPr>
          <a:xfrm>
            <a:off x="9906349"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7" name="Rectangle 16">
            <a:extLst>
              <a:ext uri="{FF2B5EF4-FFF2-40B4-BE49-F238E27FC236}">
                <a16:creationId xmlns:a16="http://schemas.microsoft.com/office/drawing/2014/main" id="{906C9376-F421-425E-8F1B-3F7E1570C229}"/>
              </a:ext>
            </a:extLst>
          </p:cNvPr>
          <p:cNvSpPr/>
          <p:nvPr/>
        </p:nvSpPr>
        <p:spPr>
          <a:xfrm>
            <a:off x="8025056" y="3935754"/>
            <a:ext cx="1116169" cy="941306"/>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Rectangle 17">
            <a:extLst>
              <a:ext uri="{FF2B5EF4-FFF2-40B4-BE49-F238E27FC236}">
                <a16:creationId xmlns:a16="http://schemas.microsoft.com/office/drawing/2014/main" id="{0D0C1514-D068-4483-8DA1-1F38AA7CE9FF}"/>
              </a:ext>
            </a:extLst>
          </p:cNvPr>
          <p:cNvSpPr/>
          <p:nvPr/>
        </p:nvSpPr>
        <p:spPr>
          <a:xfrm>
            <a:off x="7890696" y="5225966"/>
            <a:ext cx="1250682" cy="41663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ectangle: Rounded Corners 13">
            <a:extLst>
              <a:ext uri="{FF2B5EF4-FFF2-40B4-BE49-F238E27FC236}">
                <a16:creationId xmlns:a16="http://schemas.microsoft.com/office/drawing/2014/main" id="{3645DE8F-807D-4953-8C05-72A13F68356B}"/>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2" name="Rectangle: Rounded Corners 21">
            <a:extLst>
              <a:ext uri="{FF2B5EF4-FFF2-40B4-BE49-F238E27FC236}">
                <a16:creationId xmlns:a16="http://schemas.microsoft.com/office/drawing/2014/main" id="{FE5E63B2-33BF-4EFB-BEFF-8685F5762D13}"/>
              </a:ext>
            </a:extLst>
          </p:cNvPr>
          <p:cNvSpPr/>
          <p:nvPr/>
        </p:nvSpPr>
        <p:spPr>
          <a:xfrm>
            <a:off x="8820721" y="6609347"/>
            <a:ext cx="5897911" cy="2181727"/>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b="1" dirty="0">
                <a:solidFill>
                  <a:schemeClr val="tx1"/>
                </a:solidFill>
              </a:rPr>
              <a:t>BPF filter</a:t>
            </a:r>
          </a:p>
        </p:txBody>
      </p: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1F232CA-3583-63C2-D413-F51FC9C9934C}"/>
              </a:ext>
            </a:extLst>
          </p:cNvPr>
          <p:cNvSpPr txBox="1"/>
          <p:nvPr/>
        </p:nvSpPr>
        <p:spPr>
          <a:xfrm>
            <a:off x="3687395" y="5832544"/>
            <a:ext cx="590415" cy="486287"/>
          </a:xfrm>
          <a:prstGeom prst="rect">
            <a:avLst/>
          </a:prstGeom>
          <a:noFill/>
        </p:spPr>
        <p:txBody>
          <a:bodyPr wrap="square">
            <a:spAutoFit/>
          </a:bodyPr>
          <a:lstStyle/>
          <a:p>
            <a:r>
              <a:rPr lang="en-US" dirty="0"/>
              <a:t>(1)</a:t>
            </a:r>
          </a:p>
        </p:txBody>
      </p:sp>
      <p:sp>
        <p:nvSpPr>
          <p:cNvPr id="28" name="TextBox 27">
            <a:extLst>
              <a:ext uri="{FF2B5EF4-FFF2-40B4-BE49-F238E27FC236}">
                <a16:creationId xmlns:a16="http://schemas.microsoft.com/office/drawing/2014/main" id="{3A1B7429-0225-528E-93DE-FD990AF77322}"/>
              </a:ext>
            </a:extLst>
          </p:cNvPr>
          <p:cNvSpPr txBox="1"/>
          <p:nvPr/>
        </p:nvSpPr>
        <p:spPr>
          <a:xfrm>
            <a:off x="7734699" y="7300658"/>
            <a:ext cx="828569" cy="486287"/>
          </a:xfrm>
          <a:prstGeom prst="rect">
            <a:avLst/>
          </a:prstGeom>
          <a:noFill/>
        </p:spPr>
        <p:txBody>
          <a:bodyPr wrap="square">
            <a:spAutoFit/>
          </a:bodyPr>
          <a:lstStyle/>
          <a:p>
            <a:r>
              <a:rPr lang="en-US" b="1" dirty="0"/>
              <a:t>(2)</a:t>
            </a:r>
          </a:p>
        </p:txBody>
      </p:sp>
      <p:sp>
        <p:nvSpPr>
          <p:cNvPr id="36" name="TextBox 35">
            <a:extLst>
              <a:ext uri="{FF2B5EF4-FFF2-40B4-BE49-F238E27FC236}">
                <a16:creationId xmlns:a16="http://schemas.microsoft.com/office/drawing/2014/main" id="{34CAAA40-23F0-10D2-6E94-78404CD3CE23}"/>
              </a:ext>
            </a:extLst>
          </p:cNvPr>
          <p:cNvSpPr txBox="1"/>
          <p:nvPr/>
        </p:nvSpPr>
        <p:spPr>
          <a:xfrm>
            <a:off x="9028865"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b="1" dirty="0">
                <a:cs typeface="Arial"/>
              </a:rPr>
              <a:t>Kernel</a:t>
            </a:r>
          </a:p>
        </p:txBody>
      </p:sp>
      <p:cxnSp>
        <p:nvCxnSpPr>
          <p:cNvPr id="29" name="Connector: Elbow 28">
            <a:extLst>
              <a:ext uri="{FF2B5EF4-FFF2-40B4-BE49-F238E27FC236}">
                <a16:creationId xmlns:a16="http://schemas.microsoft.com/office/drawing/2014/main" id="{7764B464-DDEB-567E-3FD7-A720A1FCABCE}"/>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74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sp>
        <p:nvSpPr>
          <p:cNvPr id="50" name="Rectangle: Rounded Corners 49">
            <a:extLst>
              <a:ext uri="{FF2B5EF4-FFF2-40B4-BE49-F238E27FC236}">
                <a16:creationId xmlns:a16="http://schemas.microsoft.com/office/drawing/2014/main" id="{E4528871-5690-AF93-3762-92BFBDD55E71}"/>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51" name="Rectangle: Rounded Corners 50">
            <a:extLst>
              <a:ext uri="{FF2B5EF4-FFF2-40B4-BE49-F238E27FC236}">
                <a16:creationId xmlns:a16="http://schemas.microsoft.com/office/drawing/2014/main" id="{0A116315-DB27-EB31-520A-44CEE52FC5AC}"/>
              </a:ext>
            </a:extLst>
          </p:cNvPr>
          <p:cNvSpPr/>
          <p:nvPr/>
        </p:nvSpPr>
        <p:spPr>
          <a:xfrm>
            <a:off x="8820721" y="6609347"/>
            <a:ext cx="589791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52" name="TextBox 51">
            <a:extLst>
              <a:ext uri="{FF2B5EF4-FFF2-40B4-BE49-F238E27FC236}">
                <a16:creationId xmlns:a16="http://schemas.microsoft.com/office/drawing/2014/main" id="{66AE9694-4F0F-30A8-63C1-5D6C04512A91}"/>
              </a:ext>
            </a:extLst>
          </p:cNvPr>
          <p:cNvSpPr txBox="1"/>
          <p:nvPr/>
        </p:nvSpPr>
        <p:spPr>
          <a:xfrm>
            <a:off x="7734699" y="7300658"/>
            <a:ext cx="828569" cy="486287"/>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848094FF-23F4-0C61-04C9-3A40571EF3C1}"/>
              </a:ext>
            </a:extLst>
          </p:cNvPr>
          <p:cNvSpPr txBox="1"/>
          <p:nvPr/>
        </p:nvSpPr>
        <p:spPr>
          <a:xfrm>
            <a:off x="9028865"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38</a:t>
            </a:fld>
            <a:endParaRPr lang="nl-BE" noProof="0"/>
          </a:p>
        </p:txBody>
      </p:sp>
      <p:sp>
        <p:nvSpPr>
          <p:cNvPr id="15" name="Rectangle 14">
            <a:extLst>
              <a:ext uri="{FF2B5EF4-FFF2-40B4-BE49-F238E27FC236}">
                <a16:creationId xmlns:a16="http://schemas.microsoft.com/office/drawing/2014/main" id="{4F8F9A07-E9B5-449C-9C26-8E0EF9D3B105}"/>
              </a:ext>
            </a:extLst>
          </p:cNvPr>
          <p:cNvSpPr/>
          <p:nvPr/>
        </p:nvSpPr>
        <p:spPr>
          <a:xfrm>
            <a:off x="9906349"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BPF filter</a:t>
            </a:r>
          </a:p>
        </p:txBody>
      </p: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F33257-01B7-D5B0-1097-E5F9FCD4081F}"/>
              </a:ext>
            </a:extLst>
          </p:cNvPr>
          <p:cNvSpPr txBox="1"/>
          <p:nvPr/>
        </p:nvSpPr>
        <p:spPr>
          <a:xfrm>
            <a:off x="3687395" y="5832544"/>
            <a:ext cx="590415" cy="486287"/>
          </a:xfrm>
          <a:prstGeom prst="rect">
            <a:avLst/>
          </a:prstGeom>
          <a:noFill/>
        </p:spPr>
        <p:txBody>
          <a:bodyPr wrap="square">
            <a:spAutoFit/>
          </a:bodyPr>
          <a:lstStyle/>
          <a:p>
            <a:r>
              <a:rPr lang="en-US" dirty="0"/>
              <a:t>(1)</a:t>
            </a:r>
          </a:p>
        </p:txBody>
      </p:sp>
      <p:cxnSp>
        <p:nvCxnSpPr>
          <p:cNvPr id="41" name="Connector: Elbow 40">
            <a:extLst>
              <a:ext uri="{FF2B5EF4-FFF2-40B4-BE49-F238E27FC236}">
                <a16:creationId xmlns:a16="http://schemas.microsoft.com/office/drawing/2014/main" id="{B11B33E3-9EEE-31F1-4CFE-2539D21B87E8}"/>
              </a:ext>
            </a:extLst>
          </p:cNvPr>
          <p:cNvCxnSpPr>
            <a:cxnSpLocks/>
            <a:stCxn id="34" idx="3"/>
          </p:cNvCxnSpPr>
          <p:nvPr/>
        </p:nvCxnSpPr>
        <p:spPr>
          <a:xfrm flipV="1">
            <a:off x="12092907" y="6609343"/>
            <a:ext cx="1295650" cy="1126964"/>
          </a:xfrm>
          <a:prstGeom prst="bentConnector3">
            <a:avLst>
              <a:gd name="adj1" fmla="val 99290"/>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1CE251D-C68D-6280-1BAD-C1316A62A19D}"/>
              </a:ext>
            </a:extLst>
          </p:cNvPr>
          <p:cNvSpPr txBox="1"/>
          <p:nvPr/>
        </p:nvSpPr>
        <p:spPr>
          <a:xfrm>
            <a:off x="13401267" y="7154590"/>
            <a:ext cx="828569" cy="486287"/>
          </a:xfrm>
          <a:prstGeom prst="rect">
            <a:avLst/>
          </a:prstGeom>
          <a:noFill/>
        </p:spPr>
        <p:txBody>
          <a:bodyPr wrap="square">
            <a:spAutoFit/>
          </a:bodyPr>
          <a:lstStyle/>
          <a:p>
            <a:r>
              <a:rPr lang="en-US" b="1" dirty="0"/>
              <a:t>(3a)</a:t>
            </a:r>
          </a:p>
        </p:txBody>
      </p:sp>
      <p:pic>
        <p:nvPicPr>
          <p:cNvPr id="44" name="Graphic 43" descr="Checkbox Crossed with solid fill">
            <a:extLst>
              <a:ext uri="{FF2B5EF4-FFF2-40B4-BE49-F238E27FC236}">
                <a16:creationId xmlns:a16="http://schemas.microsoft.com/office/drawing/2014/main" id="{D3BAE6EB-09C4-F24D-F95A-8EEE742B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88557" y="6599881"/>
            <a:ext cx="629659" cy="629659"/>
          </a:xfrm>
          <a:prstGeom prst="rect">
            <a:avLst/>
          </a:prstGeom>
        </p:spPr>
      </p:pic>
      <p:cxnSp>
        <p:nvCxnSpPr>
          <p:cNvPr id="25" name="Connector: Elbow 24">
            <a:extLst>
              <a:ext uri="{FF2B5EF4-FFF2-40B4-BE49-F238E27FC236}">
                <a16:creationId xmlns:a16="http://schemas.microsoft.com/office/drawing/2014/main" id="{B763D678-8D4A-E90C-2B92-A7442C730A00}"/>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42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6C0B1324-3932-7A4B-5169-813698FF5D6A}"/>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sp>
        <p:nvSpPr>
          <p:cNvPr id="50" name="Rectangle: Rounded Corners 49">
            <a:extLst>
              <a:ext uri="{FF2B5EF4-FFF2-40B4-BE49-F238E27FC236}">
                <a16:creationId xmlns:a16="http://schemas.microsoft.com/office/drawing/2014/main" id="{BB431C41-0164-FF74-5FA0-1504222DF0A2}"/>
              </a:ext>
            </a:extLst>
          </p:cNvPr>
          <p:cNvSpPr/>
          <p:nvPr/>
        </p:nvSpPr>
        <p:spPr>
          <a:xfrm>
            <a:off x="8820721" y="6609347"/>
            <a:ext cx="589791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52" name="TextBox 51">
            <a:extLst>
              <a:ext uri="{FF2B5EF4-FFF2-40B4-BE49-F238E27FC236}">
                <a16:creationId xmlns:a16="http://schemas.microsoft.com/office/drawing/2014/main" id="{82D1A186-C0CA-9AD3-2CD8-BD654A461881}"/>
              </a:ext>
            </a:extLst>
          </p:cNvPr>
          <p:cNvSpPr txBox="1"/>
          <p:nvPr/>
        </p:nvSpPr>
        <p:spPr>
          <a:xfrm>
            <a:off x="9028865" y="827945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Kernel</a:t>
            </a:r>
          </a:p>
        </p:txBody>
      </p:sp>
      <p:cxnSp>
        <p:nvCxnSpPr>
          <p:cNvPr id="53" name="Connector: Elbow 52">
            <a:extLst>
              <a:ext uri="{FF2B5EF4-FFF2-40B4-BE49-F238E27FC236}">
                <a16:creationId xmlns:a16="http://schemas.microsoft.com/office/drawing/2014/main" id="{2CB188EB-3949-CA59-7573-7BAEB88FFAE0}"/>
              </a:ext>
            </a:extLst>
          </p:cNvPr>
          <p:cNvCxnSpPr>
            <a:cxnSpLocks/>
          </p:cNvCxnSpPr>
          <p:nvPr/>
        </p:nvCxnSpPr>
        <p:spPr>
          <a:xfrm flipV="1">
            <a:off x="12092907" y="6609343"/>
            <a:ext cx="1295650" cy="1126964"/>
          </a:xfrm>
          <a:prstGeom prst="bentConnector3">
            <a:avLst>
              <a:gd name="adj1" fmla="val 99290"/>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39</a:t>
            </a:fld>
            <a:endParaRPr lang="nl-BE" noProof="0"/>
          </a:p>
        </p:txBody>
      </p:sp>
      <p:sp>
        <p:nvSpPr>
          <p:cNvPr id="15" name="Rectangle 14">
            <a:extLst>
              <a:ext uri="{FF2B5EF4-FFF2-40B4-BE49-F238E27FC236}">
                <a16:creationId xmlns:a16="http://schemas.microsoft.com/office/drawing/2014/main" id="{4F8F9A07-E9B5-449C-9C26-8E0EF9D3B105}"/>
              </a:ext>
            </a:extLst>
          </p:cNvPr>
          <p:cNvSpPr/>
          <p:nvPr/>
        </p:nvSpPr>
        <p:spPr>
          <a:xfrm>
            <a:off x="9906349" y="6690976"/>
            <a:ext cx="2219172" cy="91440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BPF filter</a:t>
            </a:r>
          </a:p>
        </p:txBody>
      </p:sp>
      <p:pic>
        <p:nvPicPr>
          <p:cNvPr id="35" name="Graphic 34" descr="Key outline">
            <a:extLst>
              <a:ext uri="{FF2B5EF4-FFF2-40B4-BE49-F238E27FC236}">
                <a16:creationId xmlns:a16="http://schemas.microsoft.com/office/drawing/2014/main" id="{A9820D0E-E363-45DE-90DA-17BEF7BAD7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7876" y="8261974"/>
            <a:ext cx="796671" cy="796671"/>
          </a:xfrm>
          <a:prstGeom prst="rect">
            <a:avLst/>
          </a:prstGeom>
        </p:spPr>
      </p:pic>
      <p:sp>
        <p:nvSpPr>
          <p:cNvPr id="36" name="TextBox 35">
            <a:extLst>
              <a:ext uri="{FF2B5EF4-FFF2-40B4-BE49-F238E27FC236}">
                <a16:creationId xmlns:a16="http://schemas.microsoft.com/office/drawing/2014/main" id="{EC2EB4F7-0198-4F3E-879C-F8E306A34A20}"/>
              </a:ext>
            </a:extLst>
          </p:cNvPr>
          <p:cNvSpPr txBox="1"/>
          <p:nvPr/>
        </p:nvSpPr>
        <p:spPr>
          <a:xfrm>
            <a:off x="8483657" y="8065417"/>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b="1" dirty="0">
                <a:cs typeface="Arial"/>
              </a:rPr>
              <a:t>+</a:t>
            </a:r>
          </a:p>
        </p:txBody>
      </p:sp>
      <p:cxnSp>
        <p:nvCxnSpPr>
          <p:cNvPr id="46" name="Straight Connector 45">
            <a:extLst>
              <a:ext uri="{FF2B5EF4-FFF2-40B4-BE49-F238E27FC236}">
                <a16:creationId xmlns:a16="http://schemas.microsoft.com/office/drawing/2014/main" id="{871545DF-9184-4745-8229-20323DD8F3C2}"/>
              </a:ext>
            </a:extLst>
          </p:cNvPr>
          <p:cNvCxnSpPr>
            <a:cxnSpLocks/>
          </p:cNvCxnSpPr>
          <p:nvPr/>
        </p:nvCxnSpPr>
        <p:spPr>
          <a:xfrm>
            <a:off x="8303559" y="7943850"/>
            <a:ext cx="725306" cy="0"/>
          </a:xfrm>
          <a:prstGeom prst="line">
            <a:avLst/>
          </a:prstGeom>
          <a:ln w="3810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AF25BEF-A2BA-4024-22FF-9A2FBB61C478}"/>
              </a:ext>
            </a:extLst>
          </p:cNvPr>
          <p:cNvSpPr txBox="1"/>
          <p:nvPr/>
        </p:nvSpPr>
        <p:spPr>
          <a:xfrm>
            <a:off x="3687395" y="5832544"/>
            <a:ext cx="590415" cy="486287"/>
          </a:xfrm>
          <a:prstGeom prst="rect">
            <a:avLst/>
          </a:prstGeom>
          <a:noFill/>
        </p:spPr>
        <p:txBody>
          <a:bodyPr wrap="square">
            <a:spAutoFit/>
          </a:bodyPr>
          <a:lstStyle/>
          <a:p>
            <a:r>
              <a:rPr lang="en-US" dirty="0"/>
              <a:t>(1)</a:t>
            </a:r>
          </a:p>
        </p:txBody>
      </p:sp>
      <p:sp>
        <p:nvSpPr>
          <p:cNvPr id="39" name="TextBox 38">
            <a:extLst>
              <a:ext uri="{FF2B5EF4-FFF2-40B4-BE49-F238E27FC236}">
                <a16:creationId xmlns:a16="http://schemas.microsoft.com/office/drawing/2014/main" id="{C9C87AFA-1F2A-7020-1397-06F5D4A8ABDD}"/>
              </a:ext>
            </a:extLst>
          </p:cNvPr>
          <p:cNvSpPr txBox="1"/>
          <p:nvPr/>
        </p:nvSpPr>
        <p:spPr>
          <a:xfrm>
            <a:off x="8997230" y="7698870"/>
            <a:ext cx="828569" cy="486287"/>
          </a:xfrm>
          <a:prstGeom prst="rect">
            <a:avLst/>
          </a:prstGeom>
          <a:noFill/>
        </p:spPr>
        <p:txBody>
          <a:bodyPr wrap="square">
            <a:spAutoFit/>
          </a:bodyPr>
          <a:lstStyle/>
          <a:p>
            <a:r>
              <a:rPr lang="en-US" b="1" dirty="0"/>
              <a:t>(3b)</a:t>
            </a:r>
          </a:p>
        </p:txBody>
      </p:sp>
      <p:sp>
        <p:nvSpPr>
          <p:cNvPr id="41" name="TextBox 40">
            <a:extLst>
              <a:ext uri="{FF2B5EF4-FFF2-40B4-BE49-F238E27FC236}">
                <a16:creationId xmlns:a16="http://schemas.microsoft.com/office/drawing/2014/main" id="{AD1024C2-D0FD-910C-02B3-BB74AF6B7425}"/>
              </a:ext>
            </a:extLst>
          </p:cNvPr>
          <p:cNvSpPr txBox="1"/>
          <p:nvPr/>
        </p:nvSpPr>
        <p:spPr>
          <a:xfrm>
            <a:off x="13401267" y="7154590"/>
            <a:ext cx="828569" cy="486287"/>
          </a:xfrm>
          <a:prstGeom prst="rect">
            <a:avLst/>
          </a:prstGeom>
          <a:noFill/>
        </p:spPr>
        <p:txBody>
          <a:bodyPr wrap="square">
            <a:spAutoFit/>
          </a:bodyPr>
          <a:lstStyle/>
          <a:p>
            <a:r>
              <a:rPr lang="en-US" dirty="0"/>
              <a:t>(3a)</a:t>
            </a:r>
          </a:p>
        </p:txBody>
      </p:sp>
      <p:pic>
        <p:nvPicPr>
          <p:cNvPr id="42" name="Graphic 41" descr="Checkbox Crossed with solid fill">
            <a:extLst>
              <a:ext uri="{FF2B5EF4-FFF2-40B4-BE49-F238E27FC236}">
                <a16:creationId xmlns:a16="http://schemas.microsoft.com/office/drawing/2014/main" id="{5B4A8128-2C96-4AB4-4F0A-DA1EEF87A5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88557" y="6599881"/>
            <a:ext cx="629659" cy="629659"/>
          </a:xfrm>
          <a:prstGeom prst="rect">
            <a:avLst/>
          </a:prstGeom>
        </p:spPr>
      </p:pic>
      <p:sp>
        <p:nvSpPr>
          <p:cNvPr id="51" name="TextBox 50">
            <a:extLst>
              <a:ext uri="{FF2B5EF4-FFF2-40B4-BE49-F238E27FC236}">
                <a16:creationId xmlns:a16="http://schemas.microsoft.com/office/drawing/2014/main" id="{DF23C22A-523D-BEAE-43A9-844DCF16B920}"/>
              </a:ext>
            </a:extLst>
          </p:cNvPr>
          <p:cNvSpPr txBox="1"/>
          <p:nvPr/>
        </p:nvSpPr>
        <p:spPr>
          <a:xfrm>
            <a:off x="7734699" y="7300658"/>
            <a:ext cx="828569" cy="486287"/>
          </a:xfrm>
          <a:prstGeom prst="rect">
            <a:avLst/>
          </a:prstGeom>
          <a:noFill/>
        </p:spPr>
        <p:txBody>
          <a:bodyPr wrap="square">
            <a:spAutoFit/>
          </a:bodyPr>
          <a:lstStyle/>
          <a:p>
            <a:r>
              <a:rPr lang="en-US" dirty="0"/>
              <a:t>(2)</a:t>
            </a:r>
          </a:p>
        </p:txBody>
      </p:sp>
      <p:cxnSp>
        <p:nvCxnSpPr>
          <p:cNvPr id="31" name="Connector: Elbow 30">
            <a:extLst>
              <a:ext uri="{FF2B5EF4-FFF2-40B4-BE49-F238E27FC236}">
                <a16:creationId xmlns:a16="http://schemas.microsoft.com/office/drawing/2014/main" id="{CD1A3BED-6F2D-BC7D-3832-6C9BA5FDF2B9}"/>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37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83CA86E4-F9B9-4ACC-84BE-1C2DA817E99A}"/>
              </a:ext>
            </a:extLst>
          </p:cNvPr>
          <p:cNvSpPr/>
          <p:nvPr/>
        </p:nvSpPr>
        <p:spPr>
          <a:xfrm>
            <a:off x="3213155" y="6690228"/>
            <a:ext cx="10908686" cy="1667781"/>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262736-6BEF-44B8-A3FB-1EA563C4527E}"/>
              </a:ext>
            </a:extLst>
          </p:cNvPr>
          <p:cNvSpPr>
            <a:spLocks noGrp="1"/>
          </p:cNvSpPr>
          <p:nvPr>
            <p:ph type="title"/>
          </p:nvPr>
        </p:nvSpPr>
        <p:spPr/>
        <p:txBody>
          <a:bodyPr/>
          <a:lstStyle/>
          <a:p>
            <a:r>
              <a:rPr lang="en-US">
                <a:cs typeface="Arial"/>
              </a:rPr>
              <a:t>MVEE</a:t>
            </a:r>
            <a:endParaRPr lang="en-US"/>
          </a:p>
        </p:txBody>
      </p:sp>
      <p:sp>
        <p:nvSpPr>
          <p:cNvPr id="4" name="Slide Number Placeholder 3">
            <a:extLst>
              <a:ext uri="{FF2B5EF4-FFF2-40B4-BE49-F238E27FC236}">
                <a16:creationId xmlns:a16="http://schemas.microsoft.com/office/drawing/2014/main" id="{5E3C985C-7E50-4D7C-8EFE-FBA3A4F7B733}"/>
              </a:ext>
            </a:extLst>
          </p:cNvPr>
          <p:cNvSpPr>
            <a:spLocks noGrp="1"/>
          </p:cNvSpPr>
          <p:nvPr>
            <p:ph type="sldNum" sz="quarter" idx="12"/>
          </p:nvPr>
        </p:nvSpPr>
        <p:spPr/>
        <p:txBody>
          <a:bodyPr/>
          <a:lstStyle/>
          <a:p>
            <a:fld id="{7AE184E0-0BD4-4705-A12B-9B71DDE63301}" type="slidenum">
              <a:rPr lang="nl-BE" noProof="0" smtClean="0"/>
              <a:t>4</a:t>
            </a:fld>
            <a:endParaRPr lang="nl-BE" noProof="0"/>
          </a:p>
        </p:txBody>
      </p:sp>
      <p:sp>
        <p:nvSpPr>
          <p:cNvPr id="9" name="Rectangle 8">
            <a:extLst>
              <a:ext uri="{FF2B5EF4-FFF2-40B4-BE49-F238E27FC236}">
                <a16:creationId xmlns:a16="http://schemas.microsoft.com/office/drawing/2014/main" id="{A57FD4AE-F867-4A41-9612-569B201B7224}"/>
              </a:ext>
            </a:extLst>
          </p:cNvPr>
          <p:cNvSpPr/>
          <p:nvPr/>
        </p:nvSpPr>
        <p:spPr>
          <a:xfrm>
            <a:off x="3213154"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 name="TextBox 12">
            <a:extLst>
              <a:ext uri="{FF2B5EF4-FFF2-40B4-BE49-F238E27FC236}">
                <a16:creationId xmlns:a16="http://schemas.microsoft.com/office/drawing/2014/main" id="{84124766-D9B9-4684-9E29-9AB37EB24542}"/>
              </a:ext>
            </a:extLst>
          </p:cNvPr>
          <p:cNvSpPr txBox="1"/>
          <p:nvPr/>
        </p:nvSpPr>
        <p:spPr>
          <a:xfrm>
            <a:off x="3403065" y="785310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
        <p:nvSpPr>
          <p:cNvPr id="14" name="TextBox 13">
            <a:extLst>
              <a:ext uri="{FF2B5EF4-FFF2-40B4-BE49-F238E27FC236}">
                <a16:creationId xmlns:a16="http://schemas.microsoft.com/office/drawing/2014/main" id="{014448D1-43EF-4A1C-B740-73ABE86D3573}"/>
              </a:ext>
            </a:extLst>
          </p:cNvPr>
          <p:cNvSpPr txBox="1"/>
          <p:nvPr/>
        </p:nvSpPr>
        <p:spPr>
          <a:xfrm>
            <a:off x="3207910" y="1552009"/>
            <a:ext cx="157294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1</a:t>
            </a:r>
          </a:p>
        </p:txBody>
      </p:sp>
      <p:cxnSp>
        <p:nvCxnSpPr>
          <p:cNvPr id="16" name="Straight Arrow Connector 15">
            <a:extLst>
              <a:ext uri="{FF2B5EF4-FFF2-40B4-BE49-F238E27FC236}">
                <a16:creationId xmlns:a16="http://schemas.microsoft.com/office/drawing/2014/main" id="{507E2A54-6F27-4264-BD88-5E8B801A4E59}"/>
              </a:ext>
            </a:extLst>
          </p:cNvPr>
          <p:cNvCxnSpPr/>
          <p:nvPr/>
        </p:nvCxnSpPr>
        <p:spPr>
          <a:xfrm flipV="1">
            <a:off x="7701488" y="3793846"/>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8C5CEE-C5E5-42FD-AD61-11256C294DDB}"/>
              </a:ext>
            </a:extLst>
          </p:cNvPr>
          <p:cNvSpPr/>
          <p:nvPr/>
        </p:nvSpPr>
        <p:spPr>
          <a:xfrm>
            <a:off x="360297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FA3BA5BA-9F85-41EF-A46F-0DB357D45317}"/>
              </a:ext>
            </a:extLst>
          </p:cNvPr>
          <p:cNvSpPr/>
          <p:nvPr/>
        </p:nvSpPr>
        <p:spPr>
          <a:xfrm>
            <a:off x="489359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19">
            <a:extLst>
              <a:ext uri="{FF2B5EF4-FFF2-40B4-BE49-F238E27FC236}">
                <a16:creationId xmlns:a16="http://schemas.microsoft.com/office/drawing/2014/main" id="{43490DF3-185B-4334-BB98-3AE6BB4B15D6}"/>
              </a:ext>
            </a:extLst>
          </p:cNvPr>
          <p:cNvSpPr/>
          <p:nvPr/>
        </p:nvSpPr>
        <p:spPr>
          <a:xfrm>
            <a:off x="6506186"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 name="TextBox 21">
            <a:extLst>
              <a:ext uri="{FF2B5EF4-FFF2-40B4-BE49-F238E27FC236}">
                <a16:creationId xmlns:a16="http://schemas.microsoft.com/office/drawing/2014/main" id="{86A205F9-2C1A-4A4E-A0AF-B037F4A9C1DF}"/>
              </a:ext>
            </a:extLst>
          </p:cNvPr>
          <p:cNvSpPr txBox="1"/>
          <p:nvPr/>
        </p:nvSpPr>
        <p:spPr>
          <a:xfrm>
            <a:off x="8274598"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cxnSp>
        <p:nvCxnSpPr>
          <p:cNvPr id="30" name="Straight Arrow Connector 29">
            <a:extLst>
              <a:ext uri="{FF2B5EF4-FFF2-40B4-BE49-F238E27FC236}">
                <a16:creationId xmlns:a16="http://schemas.microsoft.com/office/drawing/2014/main" id="{DAA95BB3-E123-478D-8189-BC691C7FAD40}"/>
              </a:ext>
            </a:extLst>
          </p:cNvPr>
          <p:cNvCxnSpPr>
            <a:cxnSpLocks/>
          </p:cNvCxnSpPr>
          <p:nvPr/>
        </p:nvCxnSpPr>
        <p:spPr>
          <a:xfrm flipH="1">
            <a:off x="4893645" y="3787914"/>
            <a:ext cx="1" cy="2902314"/>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4390EA3-9938-4E0E-B49A-1E1451C01C8F}"/>
              </a:ext>
            </a:extLst>
          </p:cNvPr>
          <p:cNvCxnSpPr>
            <a:cxnSpLocks/>
          </p:cNvCxnSpPr>
          <p:nvPr/>
        </p:nvCxnSpPr>
        <p:spPr>
          <a:xfrm flipV="1">
            <a:off x="4382810" y="3814256"/>
            <a:ext cx="1" cy="287597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0E5FE02-7C25-4C41-9E54-714B85CD68A5}"/>
              </a:ext>
            </a:extLst>
          </p:cNvPr>
          <p:cNvCxnSpPr>
            <a:cxnSpLocks/>
          </p:cNvCxnSpPr>
          <p:nvPr/>
        </p:nvCxnSpPr>
        <p:spPr>
          <a:xfrm flipH="1" flipV="1">
            <a:off x="5861671" y="3827696"/>
            <a:ext cx="124" cy="286253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76EBDE0-C7E6-4F08-90E2-0C0911FD109D}"/>
              </a:ext>
            </a:extLst>
          </p:cNvPr>
          <p:cNvCxnSpPr>
            <a:cxnSpLocks/>
          </p:cNvCxnSpPr>
          <p:nvPr/>
        </p:nvCxnSpPr>
        <p:spPr>
          <a:xfrm flipH="1">
            <a:off x="6506962" y="3801354"/>
            <a:ext cx="1" cy="2888874"/>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08D907D6-80F3-42B1-9A83-5F922BB7351A}"/>
              </a:ext>
            </a:extLst>
          </p:cNvPr>
          <p:cNvSpPr txBox="1"/>
          <p:nvPr/>
        </p:nvSpPr>
        <p:spPr>
          <a:xfrm>
            <a:off x="502309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write</a:t>
            </a:r>
          </a:p>
        </p:txBody>
      </p:sp>
      <p:sp>
        <p:nvSpPr>
          <p:cNvPr id="53" name="TextBox 52">
            <a:extLst>
              <a:ext uri="{FF2B5EF4-FFF2-40B4-BE49-F238E27FC236}">
                <a16:creationId xmlns:a16="http://schemas.microsoft.com/office/drawing/2014/main" id="{9284453C-E57A-4A9B-AE12-E433C2E46AC1}"/>
              </a:ext>
            </a:extLst>
          </p:cNvPr>
          <p:cNvSpPr txBox="1"/>
          <p:nvPr/>
        </p:nvSpPr>
        <p:spPr>
          <a:xfrm>
            <a:off x="3598108"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read</a:t>
            </a:r>
          </a:p>
        </p:txBody>
      </p:sp>
      <p:sp>
        <p:nvSpPr>
          <p:cNvPr id="38" name="Rectangle 37">
            <a:extLst>
              <a:ext uri="{FF2B5EF4-FFF2-40B4-BE49-F238E27FC236}">
                <a16:creationId xmlns:a16="http://schemas.microsoft.com/office/drawing/2014/main" id="{C2F9A2BD-ACED-14EA-BEA9-F63D9CF1CE43}"/>
              </a:ext>
            </a:extLst>
          </p:cNvPr>
          <p:cNvSpPr/>
          <p:nvPr/>
        </p:nvSpPr>
        <p:spPr>
          <a:xfrm>
            <a:off x="7232391" y="3346203"/>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0" name="Straight Arrow Connector 39">
            <a:extLst>
              <a:ext uri="{FF2B5EF4-FFF2-40B4-BE49-F238E27FC236}">
                <a16:creationId xmlns:a16="http://schemas.microsoft.com/office/drawing/2014/main" id="{32B4B228-3D24-39CA-58DA-8164EDE3CCB5}"/>
              </a:ext>
            </a:extLst>
          </p:cNvPr>
          <p:cNvCxnSpPr>
            <a:cxnSpLocks/>
          </p:cNvCxnSpPr>
          <p:nvPr/>
        </p:nvCxnSpPr>
        <p:spPr>
          <a:xfrm flipV="1">
            <a:off x="7015595" y="3826330"/>
            <a:ext cx="1" cy="287597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7E040B3C-2993-60B5-111D-24704C0EE6E3}"/>
              </a:ext>
            </a:extLst>
          </p:cNvPr>
          <p:cNvCxnSpPr>
            <a:cxnSpLocks/>
          </p:cNvCxnSpPr>
          <p:nvPr/>
        </p:nvCxnSpPr>
        <p:spPr>
          <a:xfrm flipH="1">
            <a:off x="7236878" y="3799988"/>
            <a:ext cx="1" cy="2902314"/>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3F965DC0-0895-8CED-E31E-79D00C4DF74E}"/>
              </a:ext>
            </a:extLst>
          </p:cNvPr>
          <p:cNvSpPr txBox="1"/>
          <p:nvPr/>
        </p:nvSpPr>
        <p:spPr>
          <a:xfrm>
            <a:off x="6448975"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sp>
        <p:nvSpPr>
          <p:cNvPr id="46" name="Rectangle 45">
            <a:extLst>
              <a:ext uri="{FF2B5EF4-FFF2-40B4-BE49-F238E27FC236}">
                <a16:creationId xmlns:a16="http://schemas.microsoft.com/office/drawing/2014/main" id="{BD53D8FC-D742-57A8-023C-B47826838BDC}"/>
              </a:ext>
            </a:extLst>
          </p:cNvPr>
          <p:cNvSpPr/>
          <p:nvPr/>
        </p:nvSpPr>
        <p:spPr>
          <a:xfrm>
            <a:off x="4397380" y="6691422"/>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1" name="Rectangle 50">
            <a:extLst>
              <a:ext uri="{FF2B5EF4-FFF2-40B4-BE49-F238E27FC236}">
                <a16:creationId xmlns:a16="http://schemas.microsoft.com/office/drawing/2014/main" id="{06184A0B-45EC-6F43-5511-BB0160CED0F8}"/>
              </a:ext>
            </a:extLst>
          </p:cNvPr>
          <p:cNvSpPr/>
          <p:nvPr/>
        </p:nvSpPr>
        <p:spPr>
          <a:xfrm>
            <a:off x="5862804" y="6691422"/>
            <a:ext cx="64537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2" name="Rectangle 51">
            <a:extLst>
              <a:ext uri="{FF2B5EF4-FFF2-40B4-BE49-F238E27FC236}">
                <a16:creationId xmlns:a16="http://schemas.microsoft.com/office/drawing/2014/main" id="{307359D5-845B-551C-A58D-43C62345475D}"/>
              </a:ext>
            </a:extLst>
          </p:cNvPr>
          <p:cNvSpPr/>
          <p:nvPr/>
        </p:nvSpPr>
        <p:spPr>
          <a:xfrm>
            <a:off x="7004682" y="6691409"/>
            <a:ext cx="223141" cy="44200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935272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DAD307D3-06A9-5558-27EE-78D2A2B668D5}"/>
              </a:ext>
            </a:extLst>
          </p:cNvPr>
          <p:cNvSpPr/>
          <p:nvPr/>
        </p:nvSpPr>
        <p:spPr>
          <a:xfrm>
            <a:off x="8820721" y="6609347"/>
            <a:ext cx="589791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BPF filter</a:t>
            </a:r>
          </a:p>
        </p:txBody>
      </p:sp>
      <p:sp>
        <p:nvSpPr>
          <p:cNvPr id="71" name="Rectangle: Rounded Corners 70">
            <a:extLst>
              <a:ext uri="{FF2B5EF4-FFF2-40B4-BE49-F238E27FC236}">
                <a16:creationId xmlns:a16="http://schemas.microsoft.com/office/drawing/2014/main" id="{B6A5F948-A949-3272-78EE-9ABB5EE50A47}"/>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cxnSp>
        <p:nvCxnSpPr>
          <p:cNvPr id="73" name="Connector: Elbow 72">
            <a:extLst>
              <a:ext uri="{FF2B5EF4-FFF2-40B4-BE49-F238E27FC236}">
                <a16:creationId xmlns:a16="http://schemas.microsoft.com/office/drawing/2014/main" id="{4F0894BA-99F9-5CAD-1CE7-8E8F5ED9A4E6}"/>
              </a:ext>
            </a:extLst>
          </p:cNvPr>
          <p:cNvCxnSpPr>
            <a:cxnSpLocks/>
          </p:cNvCxnSpPr>
          <p:nvPr/>
        </p:nvCxnSpPr>
        <p:spPr>
          <a:xfrm flipV="1">
            <a:off x="12092907" y="6609343"/>
            <a:ext cx="1295650" cy="1126964"/>
          </a:xfrm>
          <a:prstGeom prst="bentConnector3">
            <a:avLst>
              <a:gd name="adj1" fmla="val 99290"/>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74" name="Graphic 73" descr="Key outline">
            <a:extLst>
              <a:ext uri="{FF2B5EF4-FFF2-40B4-BE49-F238E27FC236}">
                <a16:creationId xmlns:a16="http://schemas.microsoft.com/office/drawing/2014/main" id="{C2545FDA-C775-3880-6C05-5D30E32027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7876" y="8261974"/>
            <a:ext cx="796671" cy="796671"/>
          </a:xfrm>
          <a:prstGeom prst="rect">
            <a:avLst/>
          </a:prstGeom>
        </p:spPr>
      </p:pic>
      <p:sp>
        <p:nvSpPr>
          <p:cNvPr id="75" name="TextBox 74">
            <a:extLst>
              <a:ext uri="{FF2B5EF4-FFF2-40B4-BE49-F238E27FC236}">
                <a16:creationId xmlns:a16="http://schemas.microsoft.com/office/drawing/2014/main" id="{64F1A4E0-D4D2-2C41-D32C-2272993D500F}"/>
              </a:ext>
            </a:extLst>
          </p:cNvPr>
          <p:cNvSpPr txBox="1"/>
          <p:nvPr/>
        </p:nvSpPr>
        <p:spPr>
          <a:xfrm>
            <a:off x="8483657" y="8065417"/>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a:t>
            </a:r>
          </a:p>
        </p:txBody>
      </p:sp>
      <p:sp>
        <p:nvSpPr>
          <p:cNvPr id="76" name="TextBox 75">
            <a:extLst>
              <a:ext uri="{FF2B5EF4-FFF2-40B4-BE49-F238E27FC236}">
                <a16:creationId xmlns:a16="http://schemas.microsoft.com/office/drawing/2014/main" id="{90716F81-D032-85A4-452A-861A02964516}"/>
              </a:ext>
            </a:extLst>
          </p:cNvPr>
          <p:cNvSpPr txBox="1"/>
          <p:nvPr/>
        </p:nvSpPr>
        <p:spPr>
          <a:xfrm>
            <a:off x="8997230" y="7698870"/>
            <a:ext cx="828569" cy="486287"/>
          </a:xfrm>
          <a:prstGeom prst="rect">
            <a:avLst/>
          </a:prstGeom>
          <a:noFill/>
        </p:spPr>
        <p:txBody>
          <a:bodyPr wrap="square">
            <a:spAutoFit/>
          </a:bodyPr>
          <a:lstStyle/>
          <a:p>
            <a:r>
              <a:rPr lang="en-US" dirty="0"/>
              <a:t>(3b)</a:t>
            </a:r>
          </a:p>
        </p:txBody>
      </p:sp>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40</a:t>
            </a:fld>
            <a:endParaRPr lang="nl-BE" noProof="0"/>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 name="Graphic 40" descr="Checkbox Ticked with solid fill">
            <a:extLst>
              <a:ext uri="{FF2B5EF4-FFF2-40B4-BE49-F238E27FC236}">
                <a16:creationId xmlns:a16="http://schemas.microsoft.com/office/drawing/2014/main" id="{0F0EE2BA-3DEA-4F50-A1A2-09EA201600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269" y="6592817"/>
            <a:ext cx="638052" cy="638052"/>
          </a:xfrm>
          <a:prstGeom prst="rect">
            <a:avLst/>
          </a:prstGeom>
        </p:spPr>
      </p:pic>
      <p:cxnSp>
        <p:nvCxnSpPr>
          <p:cNvPr id="46" name="Straight Connector 45">
            <a:extLst>
              <a:ext uri="{FF2B5EF4-FFF2-40B4-BE49-F238E27FC236}">
                <a16:creationId xmlns:a16="http://schemas.microsoft.com/office/drawing/2014/main" id="{871545DF-9184-4745-8229-20323DD8F3C2}"/>
              </a:ext>
            </a:extLst>
          </p:cNvPr>
          <p:cNvCxnSpPr>
            <a:cxnSpLocks/>
          </p:cNvCxnSpPr>
          <p:nvPr/>
        </p:nvCxnSpPr>
        <p:spPr>
          <a:xfrm>
            <a:off x="8303559" y="7943850"/>
            <a:ext cx="725306" cy="0"/>
          </a:xfrm>
          <a:prstGeom prst="line">
            <a:avLst/>
          </a:prstGeom>
          <a:ln w="28575">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10DFD87-936F-B4E3-9302-9502017D02FC}"/>
              </a:ext>
            </a:extLst>
          </p:cNvPr>
          <p:cNvCxnSpPr>
            <a:cxnSpLocks/>
          </p:cNvCxnSpPr>
          <p:nvPr/>
        </p:nvCxnSpPr>
        <p:spPr>
          <a:xfrm flipV="1">
            <a:off x="7504060" y="3436389"/>
            <a:ext cx="0" cy="3793151"/>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B9C584-3CAD-8792-AEC8-C8FDC4C5EEE6}"/>
              </a:ext>
            </a:extLst>
          </p:cNvPr>
          <p:cNvSpPr txBox="1"/>
          <p:nvPr/>
        </p:nvSpPr>
        <p:spPr>
          <a:xfrm>
            <a:off x="3687395" y="5832544"/>
            <a:ext cx="590415" cy="486287"/>
          </a:xfrm>
          <a:prstGeom prst="rect">
            <a:avLst/>
          </a:prstGeom>
          <a:noFill/>
        </p:spPr>
        <p:txBody>
          <a:bodyPr wrap="square">
            <a:spAutoFit/>
          </a:bodyPr>
          <a:lstStyle/>
          <a:p>
            <a:r>
              <a:rPr lang="en-US" dirty="0"/>
              <a:t>(1)</a:t>
            </a:r>
          </a:p>
        </p:txBody>
      </p:sp>
      <p:sp>
        <p:nvSpPr>
          <p:cNvPr id="40" name="TextBox 39">
            <a:extLst>
              <a:ext uri="{FF2B5EF4-FFF2-40B4-BE49-F238E27FC236}">
                <a16:creationId xmlns:a16="http://schemas.microsoft.com/office/drawing/2014/main" id="{A2E93641-A4CA-8B7A-6D94-21EEC3859A15}"/>
              </a:ext>
            </a:extLst>
          </p:cNvPr>
          <p:cNvSpPr txBox="1"/>
          <p:nvPr/>
        </p:nvSpPr>
        <p:spPr>
          <a:xfrm>
            <a:off x="13401267" y="7154590"/>
            <a:ext cx="828569" cy="486287"/>
          </a:xfrm>
          <a:prstGeom prst="rect">
            <a:avLst/>
          </a:prstGeom>
          <a:noFill/>
        </p:spPr>
        <p:txBody>
          <a:bodyPr wrap="square">
            <a:spAutoFit/>
          </a:bodyPr>
          <a:lstStyle/>
          <a:p>
            <a:r>
              <a:rPr lang="en-US" dirty="0"/>
              <a:t>(3a)</a:t>
            </a:r>
          </a:p>
        </p:txBody>
      </p:sp>
      <p:pic>
        <p:nvPicPr>
          <p:cNvPr id="48" name="Graphic 47" descr="Checkbox Crossed with solid fill">
            <a:extLst>
              <a:ext uri="{FF2B5EF4-FFF2-40B4-BE49-F238E27FC236}">
                <a16:creationId xmlns:a16="http://schemas.microsoft.com/office/drawing/2014/main" id="{4CF5DD42-31C0-D2F1-7CE4-DC1F210346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388557" y="6599881"/>
            <a:ext cx="629659" cy="629659"/>
          </a:xfrm>
          <a:prstGeom prst="rect">
            <a:avLst/>
          </a:prstGeom>
        </p:spPr>
      </p:pic>
      <p:sp>
        <p:nvSpPr>
          <p:cNvPr id="50" name="TextBox 49">
            <a:extLst>
              <a:ext uri="{FF2B5EF4-FFF2-40B4-BE49-F238E27FC236}">
                <a16:creationId xmlns:a16="http://schemas.microsoft.com/office/drawing/2014/main" id="{9C593304-7299-B2C9-A4D2-A126E19DE455}"/>
              </a:ext>
            </a:extLst>
          </p:cNvPr>
          <p:cNvSpPr txBox="1"/>
          <p:nvPr/>
        </p:nvSpPr>
        <p:spPr>
          <a:xfrm>
            <a:off x="6926814" y="5824730"/>
            <a:ext cx="590415" cy="486287"/>
          </a:xfrm>
          <a:prstGeom prst="rect">
            <a:avLst/>
          </a:prstGeom>
          <a:noFill/>
        </p:spPr>
        <p:txBody>
          <a:bodyPr wrap="square">
            <a:spAutoFit/>
          </a:bodyPr>
          <a:lstStyle/>
          <a:p>
            <a:r>
              <a:rPr lang="en-US" b="1" dirty="0"/>
              <a:t>(4)</a:t>
            </a:r>
          </a:p>
        </p:txBody>
      </p:sp>
      <p:sp>
        <p:nvSpPr>
          <p:cNvPr id="77" name="TextBox 76">
            <a:extLst>
              <a:ext uri="{FF2B5EF4-FFF2-40B4-BE49-F238E27FC236}">
                <a16:creationId xmlns:a16="http://schemas.microsoft.com/office/drawing/2014/main" id="{EA6247C8-F9D0-5A52-35F3-1DC8B4365293}"/>
              </a:ext>
            </a:extLst>
          </p:cNvPr>
          <p:cNvSpPr txBox="1"/>
          <p:nvPr/>
        </p:nvSpPr>
        <p:spPr>
          <a:xfrm>
            <a:off x="7734699" y="7300658"/>
            <a:ext cx="828569" cy="486287"/>
          </a:xfrm>
          <a:prstGeom prst="rect">
            <a:avLst/>
          </a:prstGeom>
          <a:noFill/>
        </p:spPr>
        <p:txBody>
          <a:bodyPr wrap="square">
            <a:spAutoFit/>
          </a:bodyPr>
          <a:lstStyle/>
          <a:p>
            <a:r>
              <a:rPr lang="en-US" dirty="0"/>
              <a:t>(2)</a:t>
            </a:r>
          </a:p>
        </p:txBody>
      </p:sp>
      <p:cxnSp>
        <p:nvCxnSpPr>
          <p:cNvPr id="30" name="Connector: Elbow 29">
            <a:extLst>
              <a:ext uri="{FF2B5EF4-FFF2-40B4-BE49-F238E27FC236}">
                <a16:creationId xmlns:a16="http://schemas.microsoft.com/office/drawing/2014/main" id="{2674A2AE-8F57-9FCB-3BAD-4C765A3FD537}"/>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322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CA996901-4ED8-F8B5-FC64-2CC1BB27A4FC}"/>
              </a:ext>
            </a:extLst>
          </p:cNvPr>
          <p:cNvSpPr/>
          <p:nvPr/>
        </p:nvSpPr>
        <p:spPr>
          <a:xfrm>
            <a:off x="8820721" y="6609347"/>
            <a:ext cx="589791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BPF filter</a:t>
            </a:r>
          </a:p>
        </p:txBody>
      </p:sp>
      <p:sp>
        <p:nvSpPr>
          <p:cNvPr id="61" name="Rectangle: Rounded Corners 60">
            <a:extLst>
              <a:ext uri="{FF2B5EF4-FFF2-40B4-BE49-F238E27FC236}">
                <a16:creationId xmlns:a16="http://schemas.microsoft.com/office/drawing/2014/main" id="{7F2930C8-8689-79C3-D1F7-228CEEA332BE}"/>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cxnSp>
        <p:nvCxnSpPr>
          <p:cNvPr id="63" name="Connector: Elbow 62">
            <a:extLst>
              <a:ext uri="{FF2B5EF4-FFF2-40B4-BE49-F238E27FC236}">
                <a16:creationId xmlns:a16="http://schemas.microsoft.com/office/drawing/2014/main" id="{1F2812AB-A1CB-0CED-9AAE-EF1E08F2702B}"/>
              </a:ext>
            </a:extLst>
          </p:cNvPr>
          <p:cNvCxnSpPr>
            <a:cxnSpLocks/>
          </p:cNvCxnSpPr>
          <p:nvPr/>
        </p:nvCxnSpPr>
        <p:spPr>
          <a:xfrm flipV="1">
            <a:off x="12092907" y="6609343"/>
            <a:ext cx="1295650" cy="1126964"/>
          </a:xfrm>
          <a:prstGeom prst="bentConnector3">
            <a:avLst>
              <a:gd name="adj1" fmla="val 99290"/>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64" name="Graphic 63" descr="Key outline">
            <a:extLst>
              <a:ext uri="{FF2B5EF4-FFF2-40B4-BE49-F238E27FC236}">
                <a16:creationId xmlns:a16="http://schemas.microsoft.com/office/drawing/2014/main" id="{3D45BA72-DB2D-FD82-DB00-9002A96BF2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7876" y="8261974"/>
            <a:ext cx="796671" cy="796671"/>
          </a:xfrm>
          <a:prstGeom prst="rect">
            <a:avLst/>
          </a:prstGeom>
        </p:spPr>
      </p:pic>
      <p:sp>
        <p:nvSpPr>
          <p:cNvPr id="65" name="TextBox 64">
            <a:extLst>
              <a:ext uri="{FF2B5EF4-FFF2-40B4-BE49-F238E27FC236}">
                <a16:creationId xmlns:a16="http://schemas.microsoft.com/office/drawing/2014/main" id="{347BA8A5-AA63-A0DF-715D-2BCFABCE95A1}"/>
              </a:ext>
            </a:extLst>
          </p:cNvPr>
          <p:cNvSpPr txBox="1"/>
          <p:nvPr/>
        </p:nvSpPr>
        <p:spPr>
          <a:xfrm>
            <a:off x="8483657" y="8065417"/>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a:t>
            </a:r>
          </a:p>
        </p:txBody>
      </p:sp>
      <p:sp>
        <p:nvSpPr>
          <p:cNvPr id="66" name="TextBox 65">
            <a:extLst>
              <a:ext uri="{FF2B5EF4-FFF2-40B4-BE49-F238E27FC236}">
                <a16:creationId xmlns:a16="http://schemas.microsoft.com/office/drawing/2014/main" id="{708E8896-A046-AA63-825D-77537D64539E}"/>
              </a:ext>
            </a:extLst>
          </p:cNvPr>
          <p:cNvSpPr txBox="1"/>
          <p:nvPr/>
        </p:nvSpPr>
        <p:spPr>
          <a:xfrm>
            <a:off x="8997230" y="7698870"/>
            <a:ext cx="828569" cy="486287"/>
          </a:xfrm>
          <a:prstGeom prst="rect">
            <a:avLst/>
          </a:prstGeom>
          <a:noFill/>
        </p:spPr>
        <p:txBody>
          <a:bodyPr wrap="square">
            <a:spAutoFit/>
          </a:bodyPr>
          <a:lstStyle/>
          <a:p>
            <a:r>
              <a:rPr lang="en-US" dirty="0"/>
              <a:t>(3b)</a:t>
            </a:r>
          </a:p>
        </p:txBody>
      </p:sp>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41</a:t>
            </a:fld>
            <a:endParaRPr lang="nl-BE" noProof="0"/>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 name="Graphic 40" descr="Checkbox Ticked with solid fill">
            <a:extLst>
              <a:ext uri="{FF2B5EF4-FFF2-40B4-BE49-F238E27FC236}">
                <a16:creationId xmlns:a16="http://schemas.microsoft.com/office/drawing/2014/main" id="{0F0EE2BA-3DEA-4F50-A1A2-09EA201600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269" y="6592817"/>
            <a:ext cx="638052" cy="638052"/>
          </a:xfrm>
          <a:prstGeom prst="rect">
            <a:avLst/>
          </a:prstGeom>
        </p:spPr>
      </p:pic>
      <p:cxnSp>
        <p:nvCxnSpPr>
          <p:cNvPr id="46" name="Straight Connector 45">
            <a:extLst>
              <a:ext uri="{FF2B5EF4-FFF2-40B4-BE49-F238E27FC236}">
                <a16:creationId xmlns:a16="http://schemas.microsoft.com/office/drawing/2014/main" id="{871545DF-9184-4745-8229-20323DD8F3C2}"/>
              </a:ext>
            </a:extLst>
          </p:cNvPr>
          <p:cNvCxnSpPr>
            <a:cxnSpLocks/>
          </p:cNvCxnSpPr>
          <p:nvPr/>
        </p:nvCxnSpPr>
        <p:spPr>
          <a:xfrm>
            <a:off x="8303559" y="7943850"/>
            <a:ext cx="725306" cy="0"/>
          </a:xfrm>
          <a:prstGeom prst="line">
            <a:avLst/>
          </a:prstGeom>
          <a:ln w="28575">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B9C584-3CAD-8792-AEC8-C8FDC4C5EEE6}"/>
              </a:ext>
            </a:extLst>
          </p:cNvPr>
          <p:cNvSpPr txBox="1"/>
          <p:nvPr/>
        </p:nvSpPr>
        <p:spPr>
          <a:xfrm>
            <a:off x="3687395" y="5832544"/>
            <a:ext cx="590415" cy="486287"/>
          </a:xfrm>
          <a:prstGeom prst="rect">
            <a:avLst/>
          </a:prstGeom>
          <a:noFill/>
        </p:spPr>
        <p:txBody>
          <a:bodyPr wrap="square">
            <a:spAutoFit/>
          </a:bodyPr>
          <a:lstStyle/>
          <a:p>
            <a:r>
              <a:rPr lang="en-US" dirty="0"/>
              <a:t>(1)</a:t>
            </a:r>
          </a:p>
        </p:txBody>
      </p:sp>
      <p:sp>
        <p:nvSpPr>
          <p:cNvPr id="40" name="TextBox 39">
            <a:extLst>
              <a:ext uri="{FF2B5EF4-FFF2-40B4-BE49-F238E27FC236}">
                <a16:creationId xmlns:a16="http://schemas.microsoft.com/office/drawing/2014/main" id="{A2E93641-A4CA-8B7A-6D94-21EEC3859A15}"/>
              </a:ext>
            </a:extLst>
          </p:cNvPr>
          <p:cNvSpPr txBox="1"/>
          <p:nvPr/>
        </p:nvSpPr>
        <p:spPr>
          <a:xfrm>
            <a:off x="13401267" y="7154590"/>
            <a:ext cx="828569" cy="486287"/>
          </a:xfrm>
          <a:prstGeom prst="rect">
            <a:avLst/>
          </a:prstGeom>
          <a:noFill/>
        </p:spPr>
        <p:txBody>
          <a:bodyPr wrap="square">
            <a:spAutoFit/>
          </a:bodyPr>
          <a:lstStyle/>
          <a:p>
            <a:r>
              <a:rPr lang="en-US" dirty="0"/>
              <a:t>(3a)</a:t>
            </a:r>
          </a:p>
        </p:txBody>
      </p:sp>
      <p:pic>
        <p:nvPicPr>
          <p:cNvPr id="48" name="Graphic 47" descr="Checkbox Crossed with solid fill">
            <a:extLst>
              <a:ext uri="{FF2B5EF4-FFF2-40B4-BE49-F238E27FC236}">
                <a16:creationId xmlns:a16="http://schemas.microsoft.com/office/drawing/2014/main" id="{4CF5DD42-31C0-D2F1-7CE4-DC1F210346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388557" y="6599881"/>
            <a:ext cx="629659" cy="629659"/>
          </a:xfrm>
          <a:prstGeom prst="rect">
            <a:avLst/>
          </a:prstGeom>
        </p:spPr>
      </p:pic>
      <p:sp>
        <p:nvSpPr>
          <p:cNvPr id="50" name="TextBox 49">
            <a:extLst>
              <a:ext uri="{FF2B5EF4-FFF2-40B4-BE49-F238E27FC236}">
                <a16:creationId xmlns:a16="http://schemas.microsoft.com/office/drawing/2014/main" id="{9C593304-7299-B2C9-A4D2-A126E19DE455}"/>
              </a:ext>
            </a:extLst>
          </p:cNvPr>
          <p:cNvSpPr txBox="1"/>
          <p:nvPr/>
        </p:nvSpPr>
        <p:spPr>
          <a:xfrm>
            <a:off x="6926814" y="5824730"/>
            <a:ext cx="590415" cy="486287"/>
          </a:xfrm>
          <a:prstGeom prst="rect">
            <a:avLst/>
          </a:prstGeom>
          <a:noFill/>
        </p:spPr>
        <p:txBody>
          <a:bodyPr wrap="square">
            <a:spAutoFit/>
          </a:bodyPr>
          <a:lstStyle/>
          <a:p>
            <a:r>
              <a:rPr lang="en-US" dirty="0"/>
              <a:t>(4)</a:t>
            </a:r>
          </a:p>
        </p:txBody>
      </p:sp>
      <p:cxnSp>
        <p:nvCxnSpPr>
          <p:cNvPr id="49" name="Connector: Elbow 48">
            <a:extLst>
              <a:ext uri="{FF2B5EF4-FFF2-40B4-BE49-F238E27FC236}">
                <a16:creationId xmlns:a16="http://schemas.microsoft.com/office/drawing/2014/main" id="{7806707A-43FA-BC33-E517-79A56C651101}"/>
              </a:ext>
            </a:extLst>
          </p:cNvPr>
          <p:cNvCxnSpPr>
            <a:cxnSpLocks/>
          </p:cNvCxnSpPr>
          <p:nvPr/>
        </p:nvCxnSpPr>
        <p:spPr>
          <a:xfrm rot="16200000" flipH="1">
            <a:off x="7122696" y="4443661"/>
            <a:ext cx="3352799" cy="978567"/>
          </a:xfrm>
          <a:prstGeom prst="bentConnector3">
            <a:avLst>
              <a:gd name="adj1" fmla="val -45"/>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B3DAAEC-3E57-DF8D-7EB4-64E7538322E6}"/>
              </a:ext>
            </a:extLst>
          </p:cNvPr>
          <p:cNvCxnSpPr/>
          <p:nvPr/>
        </p:nvCxnSpPr>
        <p:spPr>
          <a:xfrm flipV="1">
            <a:off x="9288379"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34407F5-1FBE-FB34-A3C7-681CB8E405D7}"/>
              </a:ext>
            </a:extLst>
          </p:cNvPr>
          <p:cNvSpPr txBox="1"/>
          <p:nvPr/>
        </p:nvSpPr>
        <p:spPr>
          <a:xfrm>
            <a:off x="8697964" y="5832339"/>
            <a:ext cx="590415" cy="486287"/>
          </a:xfrm>
          <a:prstGeom prst="rect">
            <a:avLst/>
          </a:prstGeom>
          <a:noFill/>
        </p:spPr>
        <p:txBody>
          <a:bodyPr wrap="square">
            <a:spAutoFit/>
          </a:bodyPr>
          <a:lstStyle/>
          <a:p>
            <a:r>
              <a:rPr lang="en-US" b="1" dirty="0"/>
              <a:t>(5)</a:t>
            </a:r>
          </a:p>
        </p:txBody>
      </p:sp>
      <p:cxnSp>
        <p:nvCxnSpPr>
          <p:cNvPr id="56" name="Connector: Elbow 55">
            <a:extLst>
              <a:ext uri="{FF2B5EF4-FFF2-40B4-BE49-F238E27FC236}">
                <a16:creationId xmlns:a16="http://schemas.microsoft.com/office/drawing/2014/main" id="{354570F8-FD8B-DF92-422B-E5F3FC85226A}"/>
              </a:ext>
            </a:extLst>
          </p:cNvPr>
          <p:cNvCxnSpPr>
            <a:cxnSpLocks/>
          </p:cNvCxnSpPr>
          <p:nvPr/>
        </p:nvCxnSpPr>
        <p:spPr>
          <a:xfrm rot="16200000" flipV="1">
            <a:off x="7171875" y="4082046"/>
            <a:ext cx="3665234" cy="1389362"/>
          </a:xfrm>
          <a:prstGeom prst="bentConnector2">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4C658C8-6CD9-C92F-667E-F24618573A8D}"/>
              </a:ext>
            </a:extLst>
          </p:cNvPr>
          <p:cNvCxnSpPr/>
          <p:nvPr/>
        </p:nvCxnSpPr>
        <p:spPr>
          <a:xfrm flipV="1">
            <a:off x="9699173"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58" name="Graphic 57" descr="Checkbox Ticked with solid fill">
            <a:extLst>
              <a:ext uri="{FF2B5EF4-FFF2-40B4-BE49-F238E27FC236}">
                <a16:creationId xmlns:a16="http://schemas.microsoft.com/office/drawing/2014/main" id="{CDA532A2-2B8D-2DC0-E43C-84869AAF64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sp>
        <p:nvSpPr>
          <p:cNvPr id="59" name="TextBox 58">
            <a:extLst>
              <a:ext uri="{FF2B5EF4-FFF2-40B4-BE49-F238E27FC236}">
                <a16:creationId xmlns:a16="http://schemas.microsoft.com/office/drawing/2014/main" id="{C853D816-2533-987D-3A14-F107F77A796F}"/>
              </a:ext>
            </a:extLst>
          </p:cNvPr>
          <p:cNvSpPr txBox="1"/>
          <p:nvPr/>
        </p:nvSpPr>
        <p:spPr>
          <a:xfrm>
            <a:off x="9699173" y="5847813"/>
            <a:ext cx="828569" cy="486287"/>
          </a:xfrm>
          <a:prstGeom prst="rect">
            <a:avLst/>
          </a:prstGeom>
          <a:noFill/>
        </p:spPr>
        <p:txBody>
          <a:bodyPr wrap="square">
            <a:spAutoFit/>
          </a:bodyPr>
          <a:lstStyle/>
          <a:p>
            <a:r>
              <a:rPr lang="en-US" b="1" dirty="0"/>
              <a:t>(6a)</a:t>
            </a:r>
          </a:p>
        </p:txBody>
      </p:sp>
      <p:sp>
        <p:nvSpPr>
          <p:cNvPr id="67" name="TextBox 66">
            <a:extLst>
              <a:ext uri="{FF2B5EF4-FFF2-40B4-BE49-F238E27FC236}">
                <a16:creationId xmlns:a16="http://schemas.microsoft.com/office/drawing/2014/main" id="{15FB62D2-179C-72AD-882E-EA6C56B0EDD8}"/>
              </a:ext>
            </a:extLst>
          </p:cNvPr>
          <p:cNvSpPr txBox="1"/>
          <p:nvPr/>
        </p:nvSpPr>
        <p:spPr>
          <a:xfrm>
            <a:off x="7734699" y="7300658"/>
            <a:ext cx="828569" cy="486287"/>
          </a:xfrm>
          <a:prstGeom prst="rect">
            <a:avLst/>
          </a:prstGeom>
          <a:noFill/>
        </p:spPr>
        <p:txBody>
          <a:bodyPr wrap="square">
            <a:spAutoFit/>
          </a:bodyPr>
          <a:lstStyle/>
          <a:p>
            <a:r>
              <a:rPr lang="en-US" dirty="0"/>
              <a:t>(2)</a:t>
            </a:r>
          </a:p>
        </p:txBody>
      </p:sp>
      <p:cxnSp>
        <p:nvCxnSpPr>
          <p:cNvPr id="68" name="Straight Arrow Connector 67">
            <a:extLst>
              <a:ext uri="{FF2B5EF4-FFF2-40B4-BE49-F238E27FC236}">
                <a16:creationId xmlns:a16="http://schemas.microsoft.com/office/drawing/2014/main" id="{DD248380-AA3F-1040-946C-69DBBCC8B7A8}"/>
              </a:ext>
            </a:extLst>
          </p:cNvPr>
          <p:cNvCxnSpPr>
            <a:cxnSpLocks/>
          </p:cNvCxnSpPr>
          <p:nvPr/>
        </p:nvCxnSpPr>
        <p:spPr>
          <a:xfrm flipV="1">
            <a:off x="7504060" y="3436389"/>
            <a:ext cx="0" cy="379315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777D044-3346-ECCC-4B86-765E0F0EA7A2}"/>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4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09BE51DD-1F8D-655A-B57B-4A183AD04742}"/>
              </a:ext>
            </a:extLst>
          </p:cNvPr>
          <p:cNvSpPr/>
          <p:nvPr/>
        </p:nvSpPr>
        <p:spPr>
          <a:xfrm>
            <a:off x="8820721" y="6609347"/>
            <a:ext cx="589791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BPF filter</a:t>
            </a:r>
          </a:p>
        </p:txBody>
      </p:sp>
      <p:sp>
        <p:nvSpPr>
          <p:cNvPr id="63" name="Rectangle: Rounded Corners 62">
            <a:extLst>
              <a:ext uri="{FF2B5EF4-FFF2-40B4-BE49-F238E27FC236}">
                <a16:creationId xmlns:a16="http://schemas.microsoft.com/office/drawing/2014/main" id="{5F6676CF-C2E3-D3FB-E615-9DDF03B60AB9}"/>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cxnSp>
        <p:nvCxnSpPr>
          <p:cNvPr id="65" name="Connector: Elbow 64">
            <a:extLst>
              <a:ext uri="{FF2B5EF4-FFF2-40B4-BE49-F238E27FC236}">
                <a16:creationId xmlns:a16="http://schemas.microsoft.com/office/drawing/2014/main" id="{275B07F7-D603-8A2F-AD95-5830585F9A60}"/>
              </a:ext>
            </a:extLst>
          </p:cNvPr>
          <p:cNvCxnSpPr>
            <a:cxnSpLocks/>
          </p:cNvCxnSpPr>
          <p:nvPr/>
        </p:nvCxnSpPr>
        <p:spPr>
          <a:xfrm flipV="1">
            <a:off x="12092907" y="6609343"/>
            <a:ext cx="1295650" cy="1126964"/>
          </a:xfrm>
          <a:prstGeom prst="bentConnector3">
            <a:avLst>
              <a:gd name="adj1" fmla="val 99290"/>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66" name="Graphic 65" descr="Key outline">
            <a:extLst>
              <a:ext uri="{FF2B5EF4-FFF2-40B4-BE49-F238E27FC236}">
                <a16:creationId xmlns:a16="http://schemas.microsoft.com/office/drawing/2014/main" id="{83AC5E0B-9D97-4A18-3E8C-192089FBC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7876" y="8261974"/>
            <a:ext cx="796671" cy="796671"/>
          </a:xfrm>
          <a:prstGeom prst="rect">
            <a:avLst/>
          </a:prstGeom>
        </p:spPr>
      </p:pic>
      <p:sp>
        <p:nvSpPr>
          <p:cNvPr id="67" name="TextBox 66">
            <a:extLst>
              <a:ext uri="{FF2B5EF4-FFF2-40B4-BE49-F238E27FC236}">
                <a16:creationId xmlns:a16="http://schemas.microsoft.com/office/drawing/2014/main" id="{848E5634-ACB0-D6F4-BCAD-DFC979709C94}"/>
              </a:ext>
            </a:extLst>
          </p:cNvPr>
          <p:cNvSpPr txBox="1"/>
          <p:nvPr/>
        </p:nvSpPr>
        <p:spPr>
          <a:xfrm>
            <a:off x="8483657" y="8065417"/>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a:t>
            </a:r>
          </a:p>
        </p:txBody>
      </p:sp>
      <p:sp>
        <p:nvSpPr>
          <p:cNvPr id="68" name="TextBox 67">
            <a:extLst>
              <a:ext uri="{FF2B5EF4-FFF2-40B4-BE49-F238E27FC236}">
                <a16:creationId xmlns:a16="http://schemas.microsoft.com/office/drawing/2014/main" id="{33A31F0B-26BC-0842-5615-B90195C206B4}"/>
              </a:ext>
            </a:extLst>
          </p:cNvPr>
          <p:cNvSpPr txBox="1"/>
          <p:nvPr/>
        </p:nvSpPr>
        <p:spPr>
          <a:xfrm>
            <a:off x="8997230" y="7698870"/>
            <a:ext cx="828569" cy="486287"/>
          </a:xfrm>
          <a:prstGeom prst="rect">
            <a:avLst/>
          </a:prstGeom>
          <a:noFill/>
        </p:spPr>
        <p:txBody>
          <a:bodyPr wrap="square">
            <a:spAutoFit/>
          </a:bodyPr>
          <a:lstStyle/>
          <a:p>
            <a:r>
              <a:rPr lang="en-US" dirty="0"/>
              <a:t>(3b)</a:t>
            </a:r>
          </a:p>
        </p:txBody>
      </p:sp>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42</a:t>
            </a:fld>
            <a:endParaRPr lang="nl-BE" noProof="0"/>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 name="Graphic 40" descr="Checkbox Ticked with solid fill">
            <a:extLst>
              <a:ext uri="{FF2B5EF4-FFF2-40B4-BE49-F238E27FC236}">
                <a16:creationId xmlns:a16="http://schemas.microsoft.com/office/drawing/2014/main" id="{0F0EE2BA-3DEA-4F50-A1A2-09EA201600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269" y="6592817"/>
            <a:ext cx="638052" cy="638052"/>
          </a:xfrm>
          <a:prstGeom prst="rect">
            <a:avLst/>
          </a:prstGeom>
        </p:spPr>
      </p:pic>
      <p:cxnSp>
        <p:nvCxnSpPr>
          <p:cNvPr id="43" name="Straight Arrow Connector 42">
            <a:extLst>
              <a:ext uri="{FF2B5EF4-FFF2-40B4-BE49-F238E27FC236}">
                <a16:creationId xmlns:a16="http://schemas.microsoft.com/office/drawing/2014/main" id="{B8BB2403-CB7F-4125-A4B6-2471B1579572}"/>
              </a:ext>
            </a:extLst>
          </p:cNvPr>
          <p:cNvCxnSpPr>
            <a:cxnSpLocks/>
          </p:cNvCxnSpPr>
          <p:nvPr/>
        </p:nvCxnSpPr>
        <p:spPr>
          <a:xfrm flipV="1">
            <a:off x="11827330" y="4849111"/>
            <a:ext cx="0" cy="1760232"/>
          </a:xfrm>
          <a:prstGeom prst="straightConnector1">
            <a:avLst/>
          </a:prstGeom>
          <a:ln w="762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71545DF-9184-4745-8229-20323DD8F3C2}"/>
              </a:ext>
            </a:extLst>
          </p:cNvPr>
          <p:cNvCxnSpPr>
            <a:cxnSpLocks/>
          </p:cNvCxnSpPr>
          <p:nvPr/>
        </p:nvCxnSpPr>
        <p:spPr>
          <a:xfrm>
            <a:off x="8303559" y="7943850"/>
            <a:ext cx="725306" cy="0"/>
          </a:xfrm>
          <a:prstGeom prst="line">
            <a:avLst/>
          </a:prstGeom>
          <a:ln w="28575">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B9C584-3CAD-8792-AEC8-C8FDC4C5EEE6}"/>
              </a:ext>
            </a:extLst>
          </p:cNvPr>
          <p:cNvSpPr txBox="1"/>
          <p:nvPr/>
        </p:nvSpPr>
        <p:spPr>
          <a:xfrm>
            <a:off x="3687395" y="5832544"/>
            <a:ext cx="590415" cy="486287"/>
          </a:xfrm>
          <a:prstGeom prst="rect">
            <a:avLst/>
          </a:prstGeom>
          <a:noFill/>
        </p:spPr>
        <p:txBody>
          <a:bodyPr wrap="square">
            <a:spAutoFit/>
          </a:bodyPr>
          <a:lstStyle/>
          <a:p>
            <a:r>
              <a:rPr lang="en-US" dirty="0"/>
              <a:t>(1)</a:t>
            </a:r>
          </a:p>
        </p:txBody>
      </p:sp>
      <p:sp>
        <p:nvSpPr>
          <p:cNvPr id="40" name="TextBox 39">
            <a:extLst>
              <a:ext uri="{FF2B5EF4-FFF2-40B4-BE49-F238E27FC236}">
                <a16:creationId xmlns:a16="http://schemas.microsoft.com/office/drawing/2014/main" id="{A2E93641-A4CA-8B7A-6D94-21EEC3859A15}"/>
              </a:ext>
            </a:extLst>
          </p:cNvPr>
          <p:cNvSpPr txBox="1"/>
          <p:nvPr/>
        </p:nvSpPr>
        <p:spPr>
          <a:xfrm>
            <a:off x="13401267" y="7154590"/>
            <a:ext cx="828569" cy="486287"/>
          </a:xfrm>
          <a:prstGeom prst="rect">
            <a:avLst/>
          </a:prstGeom>
          <a:noFill/>
        </p:spPr>
        <p:txBody>
          <a:bodyPr wrap="square">
            <a:spAutoFit/>
          </a:bodyPr>
          <a:lstStyle/>
          <a:p>
            <a:r>
              <a:rPr lang="en-US" dirty="0"/>
              <a:t>(3a)</a:t>
            </a:r>
          </a:p>
        </p:txBody>
      </p:sp>
      <p:pic>
        <p:nvPicPr>
          <p:cNvPr id="48" name="Graphic 47" descr="Checkbox Crossed with solid fill">
            <a:extLst>
              <a:ext uri="{FF2B5EF4-FFF2-40B4-BE49-F238E27FC236}">
                <a16:creationId xmlns:a16="http://schemas.microsoft.com/office/drawing/2014/main" id="{4CF5DD42-31C0-D2F1-7CE4-DC1F210346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388557" y="6599881"/>
            <a:ext cx="629659" cy="629659"/>
          </a:xfrm>
          <a:prstGeom prst="rect">
            <a:avLst/>
          </a:prstGeom>
        </p:spPr>
      </p:pic>
      <p:sp>
        <p:nvSpPr>
          <p:cNvPr id="50" name="TextBox 49">
            <a:extLst>
              <a:ext uri="{FF2B5EF4-FFF2-40B4-BE49-F238E27FC236}">
                <a16:creationId xmlns:a16="http://schemas.microsoft.com/office/drawing/2014/main" id="{9C593304-7299-B2C9-A4D2-A126E19DE455}"/>
              </a:ext>
            </a:extLst>
          </p:cNvPr>
          <p:cNvSpPr txBox="1"/>
          <p:nvPr/>
        </p:nvSpPr>
        <p:spPr>
          <a:xfrm>
            <a:off x="6926814" y="5824730"/>
            <a:ext cx="590415" cy="486287"/>
          </a:xfrm>
          <a:prstGeom prst="rect">
            <a:avLst/>
          </a:prstGeom>
          <a:noFill/>
        </p:spPr>
        <p:txBody>
          <a:bodyPr wrap="square">
            <a:spAutoFit/>
          </a:bodyPr>
          <a:lstStyle/>
          <a:p>
            <a:r>
              <a:rPr lang="en-US" dirty="0"/>
              <a:t>(4)</a:t>
            </a:r>
          </a:p>
        </p:txBody>
      </p:sp>
      <p:cxnSp>
        <p:nvCxnSpPr>
          <p:cNvPr id="49" name="Connector: Elbow 48">
            <a:extLst>
              <a:ext uri="{FF2B5EF4-FFF2-40B4-BE49-F238E27FC236}">
                <a16:creationId xmlns:a16="http://schemas.microsoft.com/office/drawing/2014/main" id="{7806707A-43FA-BC33-E517-79A56C651101}"/>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B3DAAEC-3E57-DF8D-7EB4-64E7538322E6}"/>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34407F5-1FBE-FB34-A3C7-681CB8E405D7}"/>
              </a:ext>
            </a:extLst>
          </p:cNvPr>
          <p:cNvSpPr txBox="1"/>
          <p:nvPr/>
        </p:nvSpPr>
        <p:spPr>
          <a:xfrm>
            <a:off x="8697964" y="5832339"/>
            <a:ext cx="590415" cy="486287"/>
          </a:xfrm>
          <a:prstGeom prst="rect">
            <a:avLst/>
          </a:prstGeom>
          <a:noFill/>
        </p:spPr>
        <p:txBody>
          <a:bodyPr wrap="square">
            <a:spAutoFit/>
          </a:bodyPr>
          <a:lstStyle/>
          <a:p>
            <a:r>
              <a:rPr lang="en-US" dirty="0"/>
              <a:t>(5)</a:t>
            </a:r>
          </a:p>
        </p:txBody>
      </p:sp>
      <p:cxnSp>
        <p:nvCxnSpPr>
          <p:cNvPr id="56" name="Connector: Elbow 55">
            <a:extLst>
              <a:ext uri="{FF2B5EF4-FFF2-40B4-BE49-F238E27FC236}">
                <a16:creationId xmlns:a16="http://schemas.microsoft.com/office/drawing/2014/main" id="{354570F8-FD8B-DF92-422B-E5F3FC85226A}"/>
              </a:ext>
            </a:extLst>
          </p:cNvPr>
          <p:cNvCxnSpPr>
            <a:cxnSpLocks/>
          </p:cNvCxnSpPr>
          <p:nvPr/>
        </p:nvCxnSpPr>
        <p:spPr>
          <a:xfrm rot="16200000" flipV="1">
            <a:off x="7171875" y="4082046"/>
            <a:ext cx="3665234" cy="138936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4C658C8-6CD9-C92F-667E-F24618573A8D}"/>
              </a:ext>
            </a:extLst>
          </p:cNvPr>
          <p:cNvCxnSpPr/>
          <p:nvPr/>
        </p:nvCxnSpPr>
        <p:spPr>
          <a:xfrm flipV="1">
            <a:off x="9699173"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58" name="Graphic 57" descr="Checkbox Ticked with solid fill">
            <a:extLst>
              <a:ext uri="{FF2B5EF4-FFF2-40B4-BE49-F238E27FC236}">
                <a16:creationId xmlns:a16="http://schemas.microsoft.com/office/drawing/2014/main" id="{CDA532A2-2B8D-2DC0-E43C-84869AAF64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sp>
        <p:nvSpPr>
          <p:cNvPr id="59" name="TextBox 58">
            <a:extLst>
              <a:ext uri="{FF2B5EF4-FFF2-40B4-BE49-F238E27FC236}">
                <a16:creationId xmlns:a16="http://schemas.microsoft.com/office/drawing/2014/main" id="{C853D816-2533-987D-3A14-F107F77A796F}"/>
              </a:ext>
            </a:extLst>
          </p:cNvPr>
          <p:cNvSpPr txBox="1"/>
          <p:nvPr/>
        </p:nvSpPr>
        <p:spPr>
          <a:xfrm>
            <a:off x="9699173" y="5847813"/>
            <a:ext cx="828569" cy="486287"/>
          </a:xfrm>
          <a:prstGeom prst="rect">
            <a:avLst/>
          </a:prstGeom>
          <a:noFill/>
        </p:spPr>
        <p:txBody>
          <a:bodyPr wrap="square">
            <a:spAutoFit/>
          </a:bodyPr>
          <a:lstStyle/>
          <a:p>
            <a:r>
              <a:rPr lang="en-US" dirty="0"/>
              <a:t>(6a)</a:t>
            </a:r>
          </a:p>
        </p:txBody>
      </p:sp>
      <p:sp>
        <p:nvSpPr>
          <p:cNvPr id="60" name="TextBox 59">
            <a:extLst>
              <a:ext uri="{FF2B5EF4-FFF2-40B4-BE49-F238E27FC236}">
                <a16:creationId xmlns:a16="http://schemas.microsoft.com/office/drawing/2014/main" id="{165FFD8E-EDDC-EC7D-3C4B-D1D77FB737BC}"/>
              </a:ext>
            </a:extLst>
          </p:cNvPr>
          <p:cNvSpPr txBox="1"/>
          <p:nvPr/>
        </p:nvSpPr>
        <p:spPr>
          <a:xfrm>
            <a:off x="11034322" y="5850908"/>
            <a:ext cx="828569" cy="486287"/>
          </a:xfrm>
          <a:prstGeom prst="rect">
            <a:avLst/>
          </a:prstGeom>
          <a:noFill/>
        </p:spPr>
        <p:txBody>
          <a:bodyPr wrap="square">
            <a:spAutoFit/>
          </a:bodyPr>
          <a:lstStyle/>
          <a:p>
            <a:r>
              <a:rPr lang="en-US" b="1" dirty="0"/>
              <a:t>(6b)</a:t>
            </a:r>
          </a:p>
        </p:txBody>
      </p:sp>
      <p:cxnSp>
        <p:nvCxnSpPr>
          <p:cNvPr id="61" name="Straight Connector 60">
            <a:extLst>
              <a:ext uri="{FF2B5EF4-FFF2-40B4-BE49-F238E27FC236}">
                <a16:creationId xmlns:a16="http://schemas.microsoft.com/office/drawing/2014/main" id="{A3924257-F698-A7E3-81E5-552B0AA38F9E}"/>
              </a:ext>
            </a:extLst>
          </p:cNvPr>
          <p:cNvCxnSpPr/>
          <p:nvPr/>
        </p:nvCxnSpPr>
        <p:spPr>
          <a:xfrm flipV="1">
            <a:off x="11827330" y="6609343"/>
            <a:ext cx="0" cy="629659"/>
          </a:xfrm>
          <a:prstGeom prst="line">
            <a:avLst/>
          </a:prstGeom>
          <a:ln w="762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62" name="Graphic 61" descr="Checkbox Crossed with solid fill">
            <a:extLst>
              <a:ext uri="{FF2B5EF4-FFF2-40B4-BE49-F238E27FC236}">
                <a16:creationId xmlns:a16="http://schemas.microsoft.com/office/drawing/2014/main" id="{5D86DA96-9A83-8B4C-23D9-EF8E9C755F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34846" y="6592817"/>
            <a:ext cx="629659" cy="629659"/>
          </a:xfrm>
          <a:prstGeom prst="rect">
            <a:avLst/>
          </a:prstGeom>
        </p:spPr>
      </p:pic>
      <p:sp>
        <p:nvSpPr>
          <p:cNvPr id="69" name="TextBox 68">
            <a:extLst>
              <a:ext uri="{FF2B5EF4-FFF2-40B4-BE49-F238E27FC236}">
                <a16:creationId xmlns:a16="http://schemas.microsoft.com/office/drawing/2014/main" id="{B95051AC-671F-5CF8-DA9B-22B7DD0A7EB1}"/>
              </a:ext>
            </a:extLst>
          </p:cNvPr>
          <p:cNvSpPr txBox="1"/>
          <p:nvPr/>
        </p:nvSpPr>
        <p:spPr>
          <a:xfrm>
            <a:off x="7734699" y="7300658"/>
            <a:ext cx="828569" cy="486287"/>
          </a:xfrm>
          <a:prstGeom prst="rect">
            <a:avLst/>
          </a:prstGeom>
          <a:noFill/>
        </p:spPr>
        <p:txBody>
          <a:bodyPr wrap="square">
            <a:spAutoFit/>
          </a:bodyPr>
          <a:lstStyle/>
          <a:p>
            <a:r>
              <a:rPr lang="en-US" dirty="0"/>
              <a:t>(2)</a:t>
            </a:r>
          </a:p>
        </p:txBody>
      </p:sp>
      <p:cxnSp>
        <p:nvCxnSpPr>
          <p:cNvPr id="70" name="Straight Arrow Connector 69">
            <a:extLst>
              <a:ext uri="{FF2B5EF4-FFF2-40B4-BE49-F238E27FC236}">
                <a16:creationId xmlns:a16="http://schemas.microsoft.com/office/drawing/2014/main" id="{6C9B5188-F40C-61D9-5CE6-B96C54860358}"/>
              </a:ext>
            </a:extLst>
          </p:cNvPr>
          <p:cNvCxnSpPr>
            <a:cxnSpLocks/>
          </p:cNvCxnSpPr>
          <p:nvPr/>
        </p:nvCxnSpPr>
        <p:spPr>
          <a:xfrm flipV="1">
            <a:off x="7504060" y="3436389"/>
            <a:ext cx="0" cy="379315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E414BD7-6988-FD98-B6F3-604B124F05C0}"/>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782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7383377-3D84-E114-328E-E86D8409A138}"/>
              </a:ext>
            </a:extLst>
          </p:cNvPr>
          <p:cNvSpPr/>
          <p:nvPr/>
        </p:nvSpPr>
        <p:spPr>
          <a:xfrm>
            <a:off x="8820721" y="6609347"/>
            <a:ext cx="5897911"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solidFill>
                <a:schemeClr val="tx1"/>
              </a:solidFill>
            </a:endParaRPr>
          </a:p>
        </p:txBody>
      </p:sp>
      <p:sp>
        <p:nvSpPr>
          <p:cNvPr id="34" name="Rectangle 33">
            <a:extLst>
              <a:ext uri="{FF2B5EF4-FFF2-40B4-BE49-F238E27FC236}">
                <a16:creationId xmlns:a16="http://schemas.microsoft.com/office/drawing/2014/main" id="{63E64833-DD1D-4E1F-8A52-CCDCCB81A0C5}"/>
              </a:ext>
            </a:extLst>
          </p:cNvPr>
          <p:cNvSpPr/>
          <p:nvPr/>
        </p:nvSpPr>
        <p:spPr>
          <a:xfrm>
            <a:off x="9028865"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BPF filter</a:t>
            </a:r>
          </a:p>
        </p:txBody>
      </p:sp>
      <p:sp>
        <p:nvSpPr>
          <p:cNvPr id="63" name="Rectangle: Rounded Corners 62">
            <a:extLst>
              <a:ext uri="{FF2B5EF4-FFF2-40B4-BE49-F238E27FC236}">
                <a16:creationId xmlns:a16="http://schemas.microsoft.com/office/drawing/2014/main" id="{D2AF8248-8609-11C7-2B65-EB971B475F02}"/>
              </a:ext>
            </a:extLst>
          </p:cNvPr>
          <p:cNvSpPr/>
          <p:nvPr/>
        </p:nvSpPr>
        <p:spPr>
          <a:xfrm>
            <a:off x="2477084" y="2093878"/>
            <a:ext cx="6192253" cy="669719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cxnSp>
        <p:nvCxnSpPr>
          <p:cNvPr id="65" name="Connector: Elbow 64">
            <a:extLst>
              <a:ext uri="{FF2B5EF4-FFF2-40B4-BE49-F238E27FC236}">
                <a16:creationId xmlns:a16="http://schemas.microsoft.com/office/drawing/2014/main" id="{60E2A2E7-3144-8FDD-8D9A-4C710FA6E456}"/>
              </a:ext>
            </a:extLst>
          </p:cNvPr>
          <p:cNvCxnSpPr>
            <a:cxnSpLocks/>
          </p:cNvCxnSpPr>
          <p:nvPr/>
        </p:nvCxnSpPr>
        <p:spPr>
          <a:xfrm flipV="1">
            <a:off x="12092907" y="6609343"/>
            <a:ext cx="1295650" cy="1126964"/>
          </a:xfrm>
          <a:prstGeom prst="bentConnector3">
            <a:avLst>
              <a:gd name="adj1" fmla="val 99290"/>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66" name="Graphic 65" descr="Key outline">
            <a:extLst>
              <a:ext uri="{FF2B5EF4-FFF2-40B4-BE49-F238E27FC236}">
                <a16:creationId xmlns:a16="http://schemas.microsoft.com/office/drawing/2014/main" id="{0ACBB502-7819-4C8D-96AC-9E91F5B5FA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7876" y="8261974"/>
            <a:ext cx="796671" cy="796671"/>
          </a:xfrm>
          <a:prstGeom prst="rect">
            <a:avLst/>
          </a:prstGeom>
        </p:spPr>
      </p:pic>
      <p:sp>
        <p:nvSpPr>
          <p:cNvPr id="67" name="TextBox 66">
            <a:extLst>
              <a:ext uri="{FF2B5EF4-FFF2-40B4-BE49-F238E27FC236}">
                <a16:creationId xmlns:a16="http://schemas.microsoft.com/office/drawing/2014/main" id="{BD829803-00CD-A742-D0AC-DFC0AD764577}"/>
              </a:ext>
            </a:extLst>
          </p:cNvPr>
          <p:cNvSpPr txBox="1"/>
          <p:nvPr/>
        </p:nvSpPr>
        <p:spPr>
          <a:xfrm>
            <a:off x="8483657" y="8065417"/>
            <a:ext cx="352927"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dirty="0">
                <a:cs typeface="Arial"/>
              </a:rPr>
              <a:t>+</a:t>
            </a:r>
          </a:p>
        </p:txBody>
      </p:sp>
      <p:sp>
        <p:nvSpPr>
          <p:cNvPr id="68" name="TextBox 67">
            <a:extLst>
              <a:ext uri="{FF2B5EF4-FFF2-40B4-BE49-F238E27FC236}">
                <a16:creationId xmlns:a16="http://schemas.microsoft.com/office/drawing/2014/main" id="{95989345-E1A6-745A-3F4A-507B25593EFF}"/>
              </a:ext>
            </a:extLst>
          </p:cNvPr>
          <p:cNvSpPr txBox="1"/>
          <p:nvPr/>
        </p:nvSpPr>
        <p:spPr>
          <a:xfrm>
            <a:off x="8997230" y="7698870"/>
            <a:ext cx="828569" cy="486287"/>
          </a:xfrm>
          <a:prstGeom prst="rect">
            <a:avLst/>
          </a:prstGeom>
          <a:noFill/>
        </p:spPr>
        <p:txBody>
          <a:bodyPr wrap="square">
            <a:spAutoFit/>
          </a:bodyPr>
          <a:lstStyle/>
          <a:p>
            <a:r>
              <a:rPr lang="en-US" dirty="0"/>
              <a:t>(3b)</a:t>
            </a:r>
          </a:p>
        </p:txBody>
      </p:sp>
      <p:sp>
        <p:nvSpPr>
          <p:cNvPr id="2" name="Title 1">
            <a:extLst>
              <a:ext uri="{FF2B5EF4-FFF2-40B4-BE49-F238E27FC236}">
                <a16:creationId xmlns:a16="http://schemas.microsoft.com/office/drawing/2014/main" id="{D391F6F7-EB6D-4A61-A19F-DA022C8CC1C7}"/>
              </a:ext>
            </a:extLst>
          </p:cNvPr>
          <p:cNvSpPr>
            <a:spLocks noGrp="1"/>
          </p:cNvSpPr>
          <p:nvPr>
            <p:ph type="title"/>
          </p:nvPr>
        </p:nvSpPr>
        <p:spPr/>
        <p:txBody>
          <a:bodyPr/>
          <a:lstStyle/>
          <a:p>
            <a:r>
              <a:rPr lang="en-US" dirty="0" err="1"/>
              <a:t>Nieuw</a:t>
            </a:r>
            <a:r>
              <a:rPr lang="en-US" dirty="0"/>
              <a:t> Design</a:t>
            </a:r>
          </a:p>
        </p:txBody>
      </p:sp>
      <p:sp>
        <p:nvSpPr>
          <p:cNvPr id="4" name="Slide Number Placeholder 3">
            <a:extLst>
              <a:ext uri="{FF2B5EF4-FFF2-40B4-BE49-F238E27FC236}">
                <a16:creationId xmlns:a16="http://schemas.microsoft.com/office/drawing/2014/main" id="{DE09BE74-C20D-4CB2-B917-0DF1046118EF}"/>
              </a:ext>
            </a:extLst>
          </p:cNvPr>
          <p:cNvSpPr>
            <a:spLocks noGrp="1"/>
          </p:cNvSpPr>
          <p:nvPr>
            <p:ph type="sldNum" sz="quarter" idx="12"/>
          </p:nvPr>
        </p:nvSpPr>
        <p:spPr/>
        <p:txBody>
          <a:bodyPr/>
          <a:lstStyle/>
          <a:p>
            <a:fld id="{7AE184E0-0BD4-4705-A12B-9B71DDE63301}" type="slidenum">
              <a:rPr lang="nl-BE" noProof="0" smtClean="0"/>
              <a:t>43</a:t>
            </a:fld>
            <a:endParaRPr lang="nl-BE" noProof="0"/>
          </a:p>
        </p:txBody>
      </p:sp>
      <p:sp>
        <p:nvSpPr>
          <p:cNvPr id="16" name="Rectangle 15">
            <a:extLst>
              <a:ext uri="{FF2B5EF4-FFF2-40B4-BE49-F238E27FC236}">
                <a16:creationId xmlns:a16="http://schemas.microsoft.com/office/drawing/2014/main" id="{D4B879AF-1C82-443F-8B18-95108F763BEC}"/>
              </a:ext>
            </a:extLst>
          </p:cNvPr>
          <p:cNvSpPr/>
          <p:nvPr/>
        </p:nvSpPr>
        <p:spPr>
          <a:xfrm>
            <a:off x="3294814" y="7147939"/>
            <a:ext cx="2757222" cy="106238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440067D5-10CB-4AF0-8EDF-776451CBBBED}"/>
              </a:ext>
            </a:extLst>
          </p:cNvPr>
          <p:cNvSpPr/>
          <p:nvPr/>
        </p:nvSpPr>
        <p:spPr>
          <a:xfrm>
            <a:off x="2950326" y="1259688"/>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Variant</a:t>
            </a:r>
          </a:p>
        </p:txBody>
      </p:sp>
      <p:sp>
        <p:nvSpPr>
          <p:cNvPr id="21" name="Rectangle: Rounded Corners 20">
            <a:extLst>
              <a:ext uri="{FF2B5EF4-FFF2-40B4-BE49-F238E27FC236}">
                <a16:creationId xmlns:a16="http://schemas.microsoft.com/office/drawing/2014/main" id="{3004B25B-2022-4257-A9D5-A2F9BF9F2C36}"/>
              </a:ext>
            </a:extLst>
          </p:cNvPr>
          <p:cNvSpPr/>
          <p:nvPr/>
        </p:nvSpPr>
        <p:spPr>
          <a:xfrm>
            <a:off x="11304251" y="2667384"/>
            <a:ext cx="2654969" cy="218172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dirty="0">
                <a:solidFill>
                  <a:schemeClr val="tx1"/>
                </a:solidFill>
              </a:rPr>
              <a:t>CP-MON</a:t>
            </a:r>
          </a:p>
        </p:txBody>
      </p:sp>
      <p:sp>
        <p:nvSpPr>
          <p:cNvPr id="23" name="Rectangle 22">
            <a:extLst>
              <a:ext uri="{FF2B5EF4-FFF2-40B4-BE49-F238E27FC236}">
                <a16:creationId xmlns:a16="http://schemas.microsoft.com/office/drawing/2014/main" id="{CAD4AE7A-25C3-4F08-882C-CF8F862A13D7}"/>
              </a:ext>
            </a:extLst>
          </p:cNvPr>
          <p:cNvSpPr/>
          <p:nvPr/>
        </p:nvSpPr>
        <p:spPr>
          <a:xfrm>
            <a:off x="6689558" y="2446805"/>
            <a:ext cx="1620253"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IP-MON</a:t>
            </a:r>
          </a:p>
        </p:txBody>
      </p:sp>
      <p:sp>
        <p:nvSpPr>
          <p:cNvPr id="24" name="Rectangle 23">
            <a:extLst>
              <a:ext uri="{FF2B5EF4-FFF2-40B4-BE49-F238E27FC236}">
                <a16:creationId xmlns:a16="http://schemas.microsoft.com/office/drawing/2014/main" id="{49909216-416D-4F21-AB74-DBF9ABA948B6}"/>
              </a:ext>
            </a:extLst>
          </p:cNvPr>
          <p:cNvSpPr/>
          <p:nvPr/>
        </p:nvSpPr>
        <p:spPr>
          <a:xfrm>
            <a:off x="5245769" y="7239002"/>
            <a:ext cx="3064042" cy="9946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a:solidFill>
                  <a:schemeClr val="tx1"/>
                </a:solidFill>
              </a:rPr>
              <a:t>glibc</a:t>
            </a:r>
          </a:p>
        </p:txBody>
      </p:sp>
      <p:cxnSp>
        <p:nvCxnSpPr>
          <p:cNvPr id="29" name="Straight Arrow Connector 28">
            <a:extLst>
              <a:ext uri="{FF2B5EF4-FFF2-40B4-BE49-F238E27FC236}">
                <a16:creationId xmlns:a16="http://schemas.microsoft.com/office/drawing/2014/main" id="{7848E221-E82D-4E97-88A2-90EAFA470262}"/>
              </a:ext>
            </a:extLst>
          </p:cNvPr>
          <p:cNvCxnSpPr>
            <a:cxnSpLocks/>
          </p:cNvCxnSpPr>
          <p:nvPr/>
        </p:nvCxnSpPr>
        <p:spPr>
          <a:xfrm flipV="1">
            <a:off x="13388557"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F016003-0B67-446F-98BC-54A1652EA613}"/>
              </a:ext>
            </a:extLst>
          </p:cNvPr>
          <p:cNvCxnSpPr/>
          <p:nvPr/>
        </p:nvCxnSpPr>
        <p:spPr>
          <a:xfrm rot="16200000" flipV="1">
            <a:off x="8643077" y="-1321276"/>
            <a:ext cx="950879" cy="7026441"/>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729070-FD87-46A3-85CB-8F8489CB5A8A}"/>
              </a:ext>
            </a:extLst>
          </p:cNvPr>
          <p:cNvCxnSpPr>
            <a:cxnSpLocks/>
            <a:stCxn id="23" idx="1"/>
          </p:cNvCxnSpPr>
          <p:nvPr/>
        </p:nvCxnSpPr>
        <p:spPr>
          <a:xfrm flipH="1">
            <a:off x="5605295" y="2944110"/>
            <a:ext cx="108426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1" name="Graphic 40" descr="Checkbox Ticked with solid fill">
            <a:extLst>
              <a:ext uri="{FF2B5EF4-FFF2-40B4-BE49-F238E27FC236}">
                <a16:creationId xmlns:a16="http://schemas.microsoft.com/office/drawing/2014/main" id="{0F0EE2BA-3DEA-4F50-A1A2-09EA201600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269" y="6592817"/>
            <a:ext cx="638052" cy="638052"/>
          </a:xfrm>
          <a:prstGeom prst="rect">
            <a:avLst/>
          </a:prstGeom>
        </p:spPr>
      </p:pic>
      <p:cxnSp>
        <p:nvCxnSpPr>
          <p:cNvPr id="43" name="Straight Arrow Connector 42">
            <a:extLst>
              <a:ext uri="{FF2B5EF4-FFF2-40B4-BE49-F238E27FC236}">
                <a16:creationId xmlns:a16="http://schemas.microsoft.com/office/drawing/2014/main" id="{B8BB2403-CB7F-4125-A4B6-2471B1579572}"/>
              </a:ext>
            </a:extLst>
          </p:cNvPr>
          <p:cNvCxnSpPr>
            <a:cxnSpLocks/>
          </p:cNvCxnSpPr>
          <p:nvPr/>
        </p:nvCxnSpPr>
        <p:spPr>
          <a:xfrm flipV="1">
            <a:off x="11827330" y="4849111"/>
            <a:ext cx="0" cy="17602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71545DF-9184-4745-8229-20323DD8F3C2}"/>
              </a:ext>
            </a:extLst>
          </p:cNvPr>
          <p:cNvCxnSpPr>
            <a:cxnSpLocks/>
          </p:cNvCxnSpPr>
          <p:nvPr/>
        </p:nvCxnSpPr>
        <p:spPr>
          <a:xfrm>
            <a:off x="8303559" y="7943850"/>
            <a:ext cx="725306" cy="0"/>
          </a:xfrm>
          <a:prstGeom prst="line">
            <a:avLst/>
          </a:prstGeom>
          <a:ln w="28575">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96714B-B886-473D-B1B0-44AA196875B6}"/>
              </a:ext>
            </a:extLst>
          </p:cNvPr>
          <p:cNvCxnSpPr>
            <a:cxnSpLocks/>
          </p:cNvCxnSpPr>
          <p:nvPr/>
        </p:nvCxnSpPr>
        <p:spPr>
          <a:xfrm>
            <a:off x="8309811" y="7543802"/>
            <a:ext cx="719054" cy="1"/>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B9C584-3CAD-8792-AEC8-C8FDC4C5EEE6}"/>
              </a:ext>
            </a:extLst>
          </p:cNvPr>
          <p:cNvSpPr txBox="1"/>
          <p:nvPr/>
        </p:nvSpPr>
        <p:spPr>
          <a:xfrm>
            <a:off x="3687395" y="5832544"/>
            <a:ext cx="590415" cy="486287"/>
          </a:xfrm>
          <a:prstGeom prst="rect">
            <a:avLst/>
          </a:prstGeom>
          <a:noFill/>
        </p:spPr>
        <p:txBody>
          <a:bodyPr wrap="square">
            <a:spAutoFit/>
          </a:bodyPr>
          <a:lstStyle/>
          <a:p>
            <a:r>
              <a:rPr lang="en-US" dirty="0"/>
              <a:t>(1)</a:t>
            </a:r>
          </a:p>
        </p:txBody>
      </p:sp>
      <p:sp>
        <p:nvSpPr>
          <p:cNvPr id="40" name="TextBox 39">
            <a:extLst>
              <a:ext uri="{FF2B5EF4-FFF2-40B4-BE49-F238E27FC236}">
                <a16:creationId xmlns:a16="http://schemas.microsoft.com/office/drawing/2014/main" id="{A2E93641-A4CA-8B7A-6D94-21EEC3859A15}"/>
              </a:ext>
            </a:extLst>
          </p:cNvPr>
          <p:cNvSpPr txBox="1"/>
          <p:nvPr/>
        </p:nvSpPr>
        <p:spPr>
          <a:xfrm>
            <a:off x="13401267" y="7154590"/>
            <a:ext cx="828569" cy="486287"/>
          </a:xfrm>
          <a:prstGeom prst="rect">
            <a:avLst/>
          </a:prstGeom>
          <a:noFill/>
        </p:spPr>
        <p:txBody>
          <a:bodyPr wrap="square">
            <a:spAutoFit/>
          </a:bodyPr>
          <a:lstStyle/>
          <a:p>
            <a:r>
              <a:rPr lang="en-US" dirty="0"/>
              <a:t>(3a)</a:t>
            </a:r>
          </a:p>
        </p:txBody>
      </p:sp>
      <p:pic>
        <p:nvPicPr>
          <p:cNvPr id="48" name="Graphic 47" descr="Checkbox Crossed with solid fill">
            <a:extLst>
              <a:ext uri="{FF2B5EF4-FFF2-40B4-BE49-F238E27FC236}">
                <a16:creationId xmlns:a16="http://schemas.microsoft.com/office/drawing/2014/main" id="{4CF5DD42-31C0-D2F1-7CE4-DC1F210346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388557" y="6599881"/>
            <a:ext cx="629659" cy="629659"/>
          </a:xfrm>
          <a:prstGeom prst="rect">
            <a:avLst/>
          </a:prstGeom>
        </p:spPr>
      </p:pic>
      <p:sp>
        <p:nvSpPr>
          <p:cNvPr id="50" name="TextBox 49">
            <a:extLst>
              <a:ext uri="{FF2B5EF4-FFF2-40B4-BE49-F238E27FC236}">
                <a16:creationId xmlns:a16="http://schemas.microsoft.com/office/drawing/2014/main" id="{9C593304-7299-B2C9-A4D2-A126E19DE455}"/>
              </a:ext>
            </a:extLst>
          </p:cNvPr>
          <p:cNvSpPr txBox="1"/>
          <p:nvPr/>
        </p:nvSpPr>
        <p:spPr>
          <a:xfrm>
            <a:off x="6926814" y="5824730"/>
            <a:ext cx="590415" cy="486287"/>
          </a:xfrm>
          <a:prstGeom prst="rect">
            <a:avLst/>
          </a:prstGeom>
          <a:noFill/>
        </p:spPr>
        <p:txBody>
          <a:bodyPr wrap="square">
            <a:spAutoFit/>
          </a:bodyPr>
          <a:lstStyle/>
          <a:p>
            <a:r>
              <a:rPr lang="en-US" dirty="0"/>
              <a:t>(4)</a:t>
            </a:r>
          </a:p>
        </p:txBody>
      </p:sp>
      <p:cxnSp>
        <p:nvCxnSpPr>
          <p:cNvPr id="49" name="Connector: Elbow 48">
            <a:extLst>
              <a:ext uri="{FF2B5EF4-FFF2-40B4-BE49-F238E27FC236}">
                <a16:creationId xmlns:a16="http://schemas.microsoft.com/office/drawing/2014/main" id="{7806707A-43FA-BC33-E517-79A56C651101}"/>
              </a:ext>
            </a:extLst>
          </p:cNvPr>
          <p:cNvCxnSpPr>
            <a:cxnSpLocks/>
          </p:cNvCxnSpPr>
          <p:nvPr/>
        </p:nvCxnSpPr>
        <p:spPr>
          <a:xfrm rot="16200000" flipH="1">
            <a:off x="7122696" y="4443661"/>
            <a:ext cx="3352799" cy="978567"/>
          </a:xfrm>
          <a:prstGeom prst="bentConnector3">
            <a:avLst>
              <a:gd name="adj1" fmla="val -4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B3DAAEC-3E57-DF8D-7EB4-64E7538322E6}"/>
              </a:ext>
            </a:extLst>
          </p:cNvPr>
          <p:cNvCxnSpPr/>
          <p:nvPr/>
        </p:nvCxnSpPr>
        <p:spPr>
          <a:xfrm flipV="1">
            <a:off x="9288379"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34407F5-1FBE-FB34-A3C7-681CB8E405D7}"/>
              </a:ext>
            </a:extLst>
          </p:cNvPr>
          <p:cNvSpPr txBox="1"/>
          <p:nvPr/>
        </p:nvSpPr>
        <p:spPr>
          <a:xfrm>
            <a:off x="8697964" y="5832339"/>
            <a:ext cx="590415" cy="486287"/>
          </a:xfrm>
          <a:prstGeom prst="rect">
            <a:avLst/>
          </a:prstGeom>
          <a:noFill/>
        </p:spPr>
        <p:txBody>
          <a:bodyPr wrap="square">
            <a:spAutoFit/>
          </a:bodyPr>
          <a:lstStyle/>
          <a:p>
            <a:r>
              <a:rPr lang="en-US" dirty="0"/>
              <a:t>(5)</a:t>
            </a:r>
          </a:p>
        </p:txBody>
      </p:sp>
      <p:cxnSp>
        <p:nvCxnSpPr>
          <p:cNvPr id="56" name="Connector: Elbow 55">
            <a:extLst>
              <a:ext uri="{FF2B5EF4-FFF2-40B4-BE49-F238E27FC236}">
                <a16:creationId xmlns:a16="http://schemas.microsoft.com/office/drawing/2014/main" id="{354570F8-FD8B-DF92-422B-E5F3FC85226A}"/>
              </a:ext>
            </a:extLst>
          </p:cNvPr>
          <p:cNvCxnSpPr>
            <a:cxnSpLocks/>
          </p:cNvCxnSpPr>
          <p:nvPr/>
        </p:nvCxnSpPr>
        <p:spPr>
          <a:xfrm rot="16200000" flipV="1">
            <a:off x="7171875" y="4082046"/>
            <a:ext cx="3665234" cy="138936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4C658C8-6CD9-C92F-667E-F24618573A8D}"/>
              </a:ext>
            </a:extLst>
          </p:cNvPr>
          <p:cNvCxnSpPr/>
          <p:nvPr/>
        </p:nvCxnSpPr>
        <p:spPr>
          <a:xfrm flipV="1">
            <a:off x="9699173"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58" name="Graphic 57" descr="Checkbox Ticked with solid fill">
            <a:extLst>
              <a:ext uri="{FF2B5EF4-FFF2-40B4-BE49-F238E27FC236}">
                <a16:creationId xmlns:a16="http://schemas.microsoft.com/office/drawing/2014/main" id="{CDA532A2-2B8D-2DC0-E43C-84869AAF64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9173" y="6592817"/>
            <a:ext cx="638052" cy="638052"/>
          </a:xfrm>
          <a:prstGeom prst="rect">
            <a:avLst/>
          </a:prstGeom>
        </p:spPr>
      </p:pic>
      <p:sp>
        <p:nvSpPr>
          <p:cNvPr id="59" name="TextBox 58">
            <a:extLst>
              <a:ext uri="{FF2B5EF4-FFF2-40B4-BE49-F238E27FC236}">
                <a16:creationId xmlns:a16="http://schemas.microsoft.com/office/drawing/2014/main" id="{C853D816-2533-987D-3A14-F107F77A796F}"/>
              </a:ext>
            </a:extLst>
          </p:cNvPr>
          <p:cNvSpPr txBox="1"/>
          <p:nvPr/>
        </p:nvSpPr>
        <p:spPr>
          <a:xfrm>
            <a:off x="9699173" y="5847813"/>
            <a:ext cx="828569" cy="486287"/>
          </a:xfrm>
          <a:prstGeom prst="rect">
            <a:avLst/>
          </a:prstGeom>
          <a:noFill/>
        </p:spPr>
        <p:txBody>
          <a:bodyPr wrap="square">
            <a:spAutoFit/>
          </a:bodyPr>
          <a:lstStyle/>
          <a:p>
            <a:r>
              <a:rPr lang="en-US" dirty="0"/>
              <a:t>(6a)</a:t>
            </a:r>
          </a:p>
        </p:txBody>
      </p:sp>
      <p:sp>
        <p:nvSpPr>
          <p:cNvPr id="60" name="TextBox 59">
            <a:extLst>
              <a:ext uri="{FF2B5EF4-FFF2-40B4-BE49-F238E27FC236}">
                <a16:creationId xmlns:a16="http://schemas.microsoft.com/office/drawing/2014/main" id="{165FFD8E-EDDC-EC7D-3C4B-D1D77FB737BC}"/>
              </a:ext>
            </a:extLst>
          </p:cNvPr>
          <p:cNvSpPr txBox="1"/>
          <p:nvPr/>
        </p:nvSpPr>
        <p:spPr>
          <a:xfrm>
            <a:off x="11034322" y="5850908"/>
            <a:ext cx="828569" cy="486287"/>
          </a:xfrm>
          <a:prstGeom prst="rect">
            <a:avLst/>
          </a:prstGeom>
          <a:noFill/>
        </p:spPr>
        <p:txBody>
          <a:bodyPr wrap="square">
            <a:spAutoFit/>
          </a:bodyPr>
          <a:lstStyle/>
          <a:p>
            <a:r>
              <a:rPr lang="en-US" dirty="0"/>
              <a:t>(6b)</a:t>
            </a:r>
          </a:p>
        </p:txBody>
      </p:sp>
      <p:cxnSp>
        <p:nvCxnSpPr>
          <p:cNvPr id="61" name="Straight Connector 60">
            <a:extLst>
              <a:ext uri="{FF2B5EF4-FFF2-40B4-BE49-F238E27FC236}">
                <a16:creationId xmlns:a16="http://schemas.microsoft.com/office/drawing/2014/main" id="{A3924257-F698-A7E3-81E5-552B0AA38F9E}"/>
              </a:ext>
            </a:extLst>
          </p:cNvPr>
          <p:cNvCxnSpPr/>
          <p:nvPr/>
        </p:nvCxnSpPr>
        <p:spPr>
          <a:xfrm flipV="1">
            <a:off x="11827330" y="6609343"/>
            <a:ext cx="0" cy="629659"/>
          </a:xfrm>
          <a:prstGeom prst="line">
            <a:avLst/>
          </a:prstGeom>
          <a:ln w="28575">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62" name="Graphic 61" descr="Checkbox Crossed with solid fill">
            <a:extLst>
              <a:ext uri="{FF2B5EF4-FFF2-40B4-BE49-F238E27FC236}">
                <a16:creationId xmlns:a16="http://schemas.microsoft.com/office/drawing/2014/main" id="{5D86DA96-9A83-8B4C-23D9-EF8E9C755F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34846" y="6592817"/>
            <a:ext cx="629659" cy="629659"/>
          </a:xfrm>
          <a:prstGeom prst="rect">
            <a:avLst/>
          </a:prstGeom>
        </p:spPr>
      </p:pic>
      <p:sp>
        <p:nvSpPr>
          <p:cNvPr id="69" name="TextBox 68">
            <a:extLst>
              <a:ext uri="{FF2B5EF4-FFF2-40B4-BE49-F238E27FC236}">
                <a16:creationId xmlns:a16="http://schemas.microsoft.com/office/drawing/2014/main" id="{7933C49C-492F-9A7C-4022-8BA9E8C49108}"/>
              </a:ext>
            </a:extLst>
          </p:cNvPr>
          <p:cNvSpPr txBox="1"/>
          <p:nvPr/>
        </p:nvSpPr>
        <p:spPr>
          <a:xfrm>
            <a:off x="7734699" y="7300658"/>
            <a:ext cx="828569" cy="486287"/>
          </a:xfrm>
          <a:prstGeom prst="rect">
            <a:avLst/>
          </a:prstGeom>
          <a:noFill/>
        </p:spPr>
        <p:txBody>
          <a:bodyPr wrap="square">
            <a:spAutoFit/>
          </a:bodyPr>
          <a:lstStyle/>
          <a:p>
            <a:r>
              <a:rPr lang="en-US" dirty="0"/>
              <a:t>(2)</a:t>
            </a:r>
          </a:p>
        </p:txBody>
      </p:sp>
      <p:cxnSp>
        <p:nvCxnSpPr>
          <p:cNvPr id="70" name="Straight Arrow Connector 69">
            <a:extLst>
              <a:ext uri="{FF2B5EF4-FFF2-40B4-BE49-F238E27FC236}">
                <a16:creationId xmlns:a16="http://schemas.microsoft.com/office/drawing/2014/main" id="{ABAB10A0-D6F2-702F-7172-C46459C1B62F}"/>
              </a:ext>
            </a:extLst>
          </p:cNvPr>
          <p:cNvCxnSpPr>
            <a:cxnSpLocks/>
          </p:cNvCxnSpPr>
          <p:nvPr/>
        </p:nvCxnSpPr>
        <p:spPr>
          <a:xfrm flipV="1">
            <a:off x="7504060" y="3436389"/>
            <a:ext cx="0" cy="379315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462F324-2520-B089-320B-3E94335CE02F}"/>
              </a:ext>
            </a:extLst>
          </p:cNvPr>
          <p:cNvCxnSpPr/>
          <p:nvPr/>
        </p:nvCxnSpPr>
        <p:spPr>
          <a:xfrm rot="16200000" flipH="1">
            <a:off x="2614344" y="5104882"/>
            <a:ext cx="4294892" cy="967958"/>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254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uFill>
                  <a:solidFill>
                    <a:prstClr val="white"/>
                  </a:solidFill>
                </a:uFill>
                <a:cs typeface="Arial"/>
              </a:rPr>
              <a:t>Veiligheidsaspect</a:t>
            </a:r>
          </a:p>
        </p:txBody>
      </p:sp>
      <p:sp>
        <p:nvSpPr>
          <p:cNvPr id="5" name="Slide Number Placeholder 4"/>
          <p:cNvSpPr>
            <a:spLocks noGrp="1"/>
          </p:cNvSpPr>
          <p:nvPr>
            <p:ph type="sldNum" sz="quarter" idx="4"/>
          </p:nvPr>
        </p:nvSpPr>
        <p:spPr/>
        <p:txBody>
          <a:bodyPr/>
          <a:lstStyle/>
          <a:p>
            <a:fld id="{7AE184E0-0BD4-4705-A12B-9B71DDE63301}" type="slidenum">
              <a:rPr lang="nl-BE" smtClean="0"/>
              <a:pPr/>
              <a:t>44</a:t>
            </a:fld>
            <a:endParaRPr lang="nl-BE"/>
          </a:p>
        </p:txBody>
      </p:sp>
    </p:spTree>
    <p:extLst>
      <p:ext uri="{BB962C8B-B14F-4D97-AF65-F5344CB8AC3E}">
        <p14:creationId xmlns:p14="http://schemas.microsoft.com/office/powerpoint/2010/main" val="1932686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42D4E4F-4C57-EC69-D4CD-69293031B022}"/>
              </a:ext>
            </a:extLst>
          </p:cNvPr>
          <p:cNvSpPr>
            <a:spLocks noGrp="1"/>
          </p:cNvSpPr>
          <p:nvPr>
            <p:ph type="body" sz="quarter" idx="13"/>
          </p:nvPr>
        </p:nvSpPr>
        <p:spPr>
          <a:xfrm>
            <a:off x="914400" y="1807028"/>
            <a:ext cx="3643086" cy="6115751"/>
          </a:xfrm>
        </p:spPr>
        <p:txBody>
          <a:bodyPr anchor="b">
            <a:normAutofit/>
          </a:bodyPr>
          <a:lstStyle/>
          <a:p>
            <a:pPr>
              <a:spcAft>
                <a:spcPts val="600"/>
              </a:spcAft>
            </a:pPr>
            <a:r>
              <a:rPr lang="en-US" sz="6600" dirty="0"/>
              <a:t>IP-MON</a:t>
            </a:r>
          </a:p>
        </p:txBody>
      </p:sp>
      <p:sp>
        <p:nvSpPr>
          <p:cNvPr id="3" name="Slide Number Placeholder 2" hidden="1">
            <a:extLst>
              <a:ext uri="{FF2B5EF4-FFF2-40B4-BE49-F238E27FC236}">
                <a16:creationId xmlns:a16="http://schemas.microsoft.com/office/drawing/2014/main" id="{52F7AD4E-8E32-06FE-543E-66B7DF7CCB29}"/>
              </a:ext>
            </a:extLst>
          </p:cNvPr>
          <p:cNvSpPr>
            <a:spLocks noGrp="1"/>
          </p:cNvSpPr>
          <p:nvPr>
            <p:ph type="sldNum" sz="quarter" idx="4294967295"/>
          </p:nvPr>
        </p:nvSpPr>
        <p:spPr>
          <a:xfrm>
            <a:off x="16416338" y="8948738"/>
            <a:ext cx="922337" cy="519112"/>
          </a:xfrm>
        </p:spPr>
        <p:txBody>
          <a:bodyPr/>
          <a:lstStyle/>
          <a:p>
            <a:pPr>
              <a:spcAft>
                <a:spcPts val="600"/>
              </a:spcAft>
            </a:pPr>
            <a:fld id="{7AE184E0-0BD4-4705-A12B-9B71DDE63301}" type="slidenum">
              <a:rPr lang="nl-BE" noProof="0" smtClean="0"/>
              <a:pPr>
                <a:spcAft>
                  <a:spcPts val="600"/>
                </a:spcAft>
              </a:pPr>
              <a:t>45</a:t>
            </a:fld>
            <a:endParaRPr lang="nl-BE" noProof="0"/>
          </a:p>
        </p:txBody>
      </p:sp>
      <p:pic>
        <p:nvPicPr>
          <p:cNvPr id="6" name="Picture 5">
            <a:extLst>
              <a:ext uri="{FF2B5EF4-FFF2-40B4-BE49-F238E27FC236}">
                <a16:creationId xmlns:a16="http://schemas.microsoft.com/office/drawing/2014/main" id="{0D22E885-A0A7-5BD9-35AD-825070405F19}"/>
              </a:ext>
            </a:extLst>
          </p:cNvPr>
          <p:cNvPicPr>
            <a:picLocks noChangeAspect="1"/>
          </p:cNvPicPr>
          <p:nvPr/>
        </p:nvPicPr>
        <p:blipFill>
          <a:blip r:embed="rId3"/>
          <a:stretch>
            <a:fillRect/>
          </a:stretch>
        </p:blipFill>
        <p:spPr>
          <a:xfrm>
            <a:off x="5346280" y="1499164"/>
            <a:ext cx="11077995" cy="7049633"/>
          </a:xfrm>
          <a:prstGeom prst="rect">
            <a:avLst/>
          </a:prstGeom>
        </p:spPr>
      </p:pic>
    </p:spTree>
    <p:extLst>
      <p:ext uri="{BB962C8B-B14F-4D97-AF65-F5344CB8AC3E}">
        <p14:creationId xmlns:p14="http://schemas.microsoft.com/office/powerpoint/2010/main" val="885607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701F4-11AE-9AB6-CCEF-13BEE1176E5E}"/>
              </a:ext>
            </a:extLst>
          </p:cNvPr>
          <p:cNvSpPr/>
          <p:nvPr/>
        </p:nvSpPr>
        <p:spPr>
          <a:xfrm>
            <a:off x="666750" y="8058150"/>
            <a:ext cx="1847850" cy="144345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E007978-6CC7-DF08-F2A3-2D6350C5744A}"/>
              </a:ext>
            </a:extLst>
          </p:cNvPr>
          <p:cNvSpPr>
            <a:spLocks noGrp="1"/>
          </p:cNvSpPr>
          <p:nvPr>
            <p:ph type="title"/>
          </p:nvPr>
        </p:nvSpPr>
        <p:spPr/>
        <p:txBody>
          <a:bodyPr/>
          <a:lstStyle/>
          <a:p>
            <a:r>
              <a:rPr lang="en-US" dirty="0" err="1">
                <a:cs typeface="Arial"/>
              </a:rPr>
              <a:t>Tweetrapssysteem</a:t>
            </a:r>
            <a:r>
              <a:rPr lang="en-US" dirty="0">
                <a:cs typeface="Arial"/>
              </a:rPr>
              <a:t> door filter </a:t>
            </a:r>
            <a:endParaRPr lang="en-US" dirty="0"/>
          </a:p>
        </p:txBody>
      </p:sp>
      <p:sp>
        <p:nvSpPr>
          <p:cNvPr id="3" name="Slide Number Placeholder 2">
            <a:extLst>
              <a:ext uri="{FF2B5EF4-FFF2-40B4-BE49-F238E27FC236}">
                <a16:creationId xmlns:a16="http://schemas.microsoft.com/office/drawing/2014/main" id="{80C54638-4A52-7340-BDBE-CDE32209920B}"/>
              </a:ext>
            </a:extLst>
          </p:cNvPr>
          <p:cNvSpPr>
            <a:spLocks noGrp="1"/>
          </p:cNvSpPr>
          <p:nvPr>
            <p:ph type="sldNum" sz="quarter" idx="12"/>
          </p:nvPr>
        </p:nvSpPr>
        <p:spPr/>
        <p:txBody>
          <a:bodyPr/>
          <a:lstStyle/>
          <a:p>
            <a:fld id="{7AE184E0-0BD4-4705-A12B-9B71DDE63301}" type="slidenum">
              <a:rPr lang="nl-BE" noProof="0" smtClean="0"/>
              <a:pPr/>
              <a:t>46</a:t>
            </a:fld>
            <a:endParaRPr lang="nl-BE" noProof="0"/>
          </a:p>
        </p:txBody>
      </p:sp>
      <p:sp>
        <p:nvSpPr>
          <p:cNvPr id="5" name="TextBox 4">
            <a:extLst>
              <a:ext uri="{FF2B5EF4-FFF2-40B4-BE49-F238E27FC236}">
                <a16:creationId xmlns:a16="http://schemas.microsoft.com/office/drawing/2014/main" id="{4B19D094-0140-C59F-237A-0342109AC0C3}"/>
              </a:ext>
            </a:extLst>
          </p:cNvPr>
          <p:cNvSpPr txBox="1"/>
          <p:nvPr/>
        </p:nvSpPr>
        <p:spPr>
          <a:xfrm>
            <a:off x="830119" y="1286948"/>
            <a:ext cx="15682281" cy="7921399"/>
          </a:xfrm>
          <a:prstGeom prst="rect">
            <a:avLst/>
          </a:prstGeom>
          <a:noFill/>
        </p:spPr>
        <p:txBody>
          <a:bodyPr wrap="square" rtlCol="0">
            <a:spAutoFit/>
          </a:bodyPr>
          <a:lstStyle/>
          <a:p>
            <a:pPr algn="l">
              <a:lnSpc>
                <a:spcPct val="120000"/>
              </a:lnSpc>
            </a:pPr>
            <a:r>
              <a:rPr lang="en-US" sz="2500" dirty="0">
                <a:latin typeface="Courier New" panose="02070309020205020404" pitchFamily="49" charset="0"/>
                <a:cs typeface="Courier New" panose="02070309020205020404" pitchFamily="49" charset="0"/>
              </a:rPr>
              <a:t>set </a:t>
            </a:r>
            <a:r>
              <a:rPr lang="en-US" sz="2500" dirty="0" err="1">
                <a:latin typeface="Courier New" panose="02070309020205020404" pitchFamily="49" charset="0"/>
                <a:cs typeface="Courier New" panose="02070309020205020404" pitchFamily="49" charset="0"/>
              </a:rPr>
              <a:t>bpf_allowed_syscalls</a:t>
            </a:r>
            <a:r>
              <a:rPr lang="en-US" sz="2500" dirty="0">
                <a:latin typeface="Courier New" panose="02070309020205020404" pitchFamily="49" charset="0"/>
                <a:cs typeface="Courier New" panose="02070309020205020404" pitchFamily="49" charset="0"/>
              </a:rPr>
              <a:t> = [__</a:t>
            </a:r>
            <a:r>
              <a:rPr lang="en-US" sz="2500" dirty="0" err="1">
                <a:latin typeface="Courier New" panose="02070309020205020404" pitchFamily="49" charset="0"/>
                <a:cs typeface="Courier New" panose="02070309020205020404" pitchFamily="49" charset="0"/>
              </a:rPr>
              <a:t>NR_getpid</a:t>
            </a:r>
            <a:r>
              <a:rPr lang="en-US" sz="2500" dirty="0">
                <a:latin typeface="Courier New" panose="02070309020205020404" pitchFamily="49" charset="0"/>
                <a:cs typeface="Courier New" panose="02070309020205020404" pitchFamily="49" charset="0"/>
              </a:rPr>
              <a:t>, ..., __</a:t>
            </a:r>
            <a:r>
              <a:rPr lang="en-US" sz="2500" dirty="0" err="1">
                <a:latin typeface="Courier New" panose="02070309020205020404" pitchFamily="49" charset="0"/>
                <a:cs typeface="Courier New" panose="02070309020205020404" pitchFamily="49" charset="0"/>
              </a:rPr>
              <a:t>NR_gettid</a:t>
            </a:r>
            <a:r>
              <a:rPr lang="en-US" sz="2500" dirty="0">
                <a:latin typeface="Courier New" panose="02070309020205020404" pitchFamily="49" charset="0"/>
                <a:cs typeface="Courier New" panose="02070309020205020404" pitchFamily="49" charset="0"/>
              </a:rPr>
              <a:t>]</a:t>
            </a: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endParaRPr lang="en-US" sz="2500" dirty="0">
              <a:latin typeface="Courier New" panose="02070309020205020404" pitchFamily="49" charset="0"/>
              <a:cs typeface="Courier New" panose="02070309020205020404" pitchFamily="49" charset="0"/>
            </a:endParaRPr>
          </a:p>
          <a:p>
            <a:pPr>
              <a:lnSpc>
                <a:spcPct val="120000"/>
              </a:lnSpc>
            </a:pPr>
            <a:r>
              <a:rPr lang="en-US" sz="2500" dirty="0">
                <a:latin typeface="Courier New" panose="02070309020205020404" pitchFamily="49" charset="0"/>
                <a:cs typeface="Courier New" panose="02070309020205020404" pitchFamily="49" charset="0"/>
              </a:rPr>
              <a:t>	if </a:t>
            </a:r>
            <a:r>
              <a:rPr lang="en-US" sz="2500" dirty="0" err="1">
                <a:latin typeface="Courier New" panose="02070309020205020404" pitchFamily="49" charset="0"/>
                <a:cs typeface="Courier New" panose="02070309020205020404" pitchFamily="49" charset="0"/>
              </a:rPr>
              <a:t>glibc_syscall_address_ptr</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seccomp_data.instruction_pointer</a:t>
            </a:r>
            <a:r>
              <a:rPr lang="en-US" sz="2500" dirty="0">
                <a:latin typeface="Courier New" panose="02070309020205020404" pitchFamily="49" charset="0"/>
                <a:cs typeface="Courier New" panose="02070309020205020404" pitchFamily="49" charset="0"/>
              </a:rPr>
              <a:t> do</a:t>
            </a:r>
          </a:p>
          <a:p>
            <a:pPr algn="l">
              <a:lnSpc>
                <a:spcPct val="120000"/>
              </a:lnSpc>
            </a:pPr>
            <a:r>
              <a:rPr lang="en-US" sz="2500" dirty="0">
                <a:latin typeface="Courier New" panose="02070309020205020404" pitchFamily="49" charset="0"/>
                <a:cs typeface="Courier New" panose="02070309020205020404" pitchFamily="49" charset="0"/>
              </a:rPr>
              <a:t>		if seccomp_data.nr in </a:t>
            </a:r>
            <a:r>
              <a:rPr lang="en-US" sz="2500" dirty="0" err="1">
                <a:latin typeface="Courier New" panose="02070309020205020404" pitchFamily="49" charset="0"/>
                <a:cs typeface="Courier New" panose="02070309020205020404" pitchFamily="49" charset="0"/>
              </a:rPr>
              <a:t>bpf_allowed_syscalls</a:t>
            </a:r>
            <a:r>
              <a:rPr lang="en-US" sz="2500" dirty="0">
                <a:latin typeface="Courier New" panose="02070309020205020404" pitchFamily="49" charset="0"/>
                <a:cs typeface="Courier New" panose="02070309020205020404" pitchFamily="49" charset="0"/>
              </a:rPr>
              <a:t> do</a:t>
            </a:r>
          </a:p>
          <a:p>
            <a:pPr algn="l">
              <a:lnSpc>
                <a:spcPct val="120000"/>
              </a:lnSpc>
            </a:pPr>
            <a:r>
              <a:rPr lang="en-US" sz="2500" dirty="0">
                <a:latin typeface="Courier New" panose="02070309020205020404" pitchFamily="49" charset="0"/>
                <a:cs typeface="Courier New" panose="02070309020205020404" pitchFamily="49" charset="0"/>
              </a:rPr>
              <a:t>			return SECCOMP_RET_ERRNO</a:t>
            </a:r>
          </a:p>
          <a:p>
            <a:pPr algn="l">
              <a:lnSpc>
                <a:spcPct val="120000"/>
              </a:lnSpc>
            </a:pPr>
            <a:r>
              <a:rPr lang="en-US" sz="2500" dirty="0">
                <a:latin typeface="Courier New" panose="02070309020205020404" pitchFamily="49" charset="0"/>
                <a:cs typeface="Courier New" panose="02070309020205020404" pitchFamily="49" charset="0"/>
              </a:rPr>
              <a:t>		end else do</a:t>
            </a:r>
          </a:p>
          <a:p>
            <a:pPr algn="l">
              <a:lnSpc>
                <a:spcPct val="120000"/>
              </a:lnSpc>
            </a:pPr>
            <a:r>
              <a:rPr lang="en-US" sz="2500" dirty="0">
                <a:latin typeface="Courier New" panose="02070309020205020404" pitchFamily="49" charset="0"/>
                <a:cs typeface="Courier New" panose="02070309020205020404" pitchFamily="49" charset="0"/>
              </a:rPr>
              <a:t>			return SECCOMP_RET_TRACE</a:t>
            </a:r>
          </a:p>
          <a:p>
            <a:pPr algn="l">
              <a:lnSpc>
                <a:spcPct val="120000"/>
              </a:lnSpc>
            </a:pPr>
            <a:r>
              <a:rPr lang="en-US" sz="2500" dirty="0">
                <a:latin typeface="Courier New" panose="02070309020205020404" pitchFamily="49" charset="0"/>
                <a:cs typeface="Courier New" panose="02070309020205020404" pitchFamily="49" charset="0"/>
              </a:rPr>
              <a:t>		end</a:t>
            </a:r>
          </a:p>
          <a:p>
            <a:pPr algn="l">
              <a:lnSpc>
                <a:spcPct val="120000"/>
              </a:lnSpc>
            </a:pPr>
            <a:r>
              <a:rPr lang="en-US" sz="2500" dirty="0">
                <a:latin typeface="Courier New" panose="02070309020205020404" pitchFamily="49" charset="0"/>
                <a:cs typeface="Courier New" panose="02070309020205020404" pitchFamily="49" charset="0"/>
              </a:rPr>
              <a:t>	end else do return SECCOMP_RET_TRACE end </a:t>
            </a:r>
          </a:p>
          <a:p>
            <a:pPr algn="l">
              <a:lnSpc>
                <a:spcPct val="120000"/>
              </a:lnSpc>
            </a:pPr>
            <a:endParaRPr lang="en-US" sz="2500" dirty="0">
              <a:latin typeface="Courier New" panose="02070309020205020404" pitchFamily="49" charset="0"/>
              <a:cs typeface="Courier New" panose="02070309020205020404" pitchFamily="49" charset="0"/>
            </a:endParaRPr>
          </a:p>
        </p:txBody>
      </p:sp>
      <p:pic>
        <p:nvPicPr>
          <p:cNvPr id="6" name="Graphic 5" descr="Key outline">
            <a:extLst>
              <a:ext uri="{FF2B5EF4-FFF2-40B4-BE49-F238E27FC236}">
                <a16:creationId xmlns:a16="http://schemas.microsoft.com/office/drawing/2014/main" id="{B6F4C65C-FEE7-4735-7E41-A3DD45060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84423" y="5743754"/>
            <a:ext cx="796671" cy="796671"/>
          </a:xfrm>
          <a:prstGeom prst="rect">
            <a:avLst/>
          </a:prstGeom>
        </p:spPr>
      </p:pic>
      <p:sp>
        <p:nvSpPr>
          <p:cNvPr id="10" name="Rectangle 9">
            <a:extLst>
              <a:ext uri="{FF2B5EF4-FFF2-40B4-BE49-F238E27FC236}">
                <a16:creationId xmlns:a16="http://schemas.microsoft.com/office/drawing/2014/main" id="{A6AA2C32-8979-7AA4-AB25-AFBC7F494D7E}"/>
              </a:ext>
            </a:extLst>
          </p:cNvPr>
          <p:cNvSpPr/>
          <p:nvPr/>
        </p:nvSpPr>
        <p:spPr>
          <a:xfrm>
            <a:off x="2025748" y="5416550"/>
            <a:ext cx="13176152" cy="3327400"/>
          </a:xfrm>
          <a:prstGeom prst="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TextBox 10">
            <a:extLst>
              <a:ext uri="{FF2B5EF4-FFF2-40B4-BE49-F238E27FC236}">
                <a16:creationId xmlns:a16="http://schemas.microsoft.com/office/drawing/2014/main" id="{43F556E3-392C-12DA-6E4D-E039096757B5}"/>
              </a:ext>
            </a:extLst>
          </p:cNvPr>
          <p:cNvSpPr txBox="1"/>
          <p:nvPr/>
        </p:nvSpPr>
        <p:spPr>
          <a:xfrm>
            <a:off x="13447894" y="8210844"/>
            <a:ext cx="1754006" cy="511615"/>
          </a:xfrm>
          <a:prstGeom prst="rect">
            <a:avLst/>
          </a:prstGeom>
          <a:noFill/>
        </p:spPr>
        <p:txBody>
          <a:bodyPr wrap="none" rtlCol="0">
            <a:spAutoFit/>
          </a:bodyPr>
          <a:lstStyle/>
          <a:p>
            <a:pPr algn="l">
              <a:lnSpc>
                <a:spcPct val="120000"/>
              </a:lnSpc>
            </a:pPr>
            <a:r>
              <a:rPr lang="en-US" sz="2500" dirty="0" err="1"/>
              <a:t>Eerste</a:t>
            </a:r>
            <a:r>
              <a:rPr lang="en-US" sz="2500" dirty="0"/>
              <a:t> trap</a:t>
            </a:r>
          </a:p>
        </p:txBody>
      </p:sp>
    </p:spTree>
    <p:extLst>
      <p:ext uri="{BB962C8B-B14F-4D97-AF65-F5344CB8AC3E}">
        <p14:creationId xmlns:p14="http://schemas.microsoft.com/office/powerpoint/2010/main" val="849700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7E4C9-53D4-71E8-A540-1B1D0F1342E1}"/>
              </a:ext>
            </a:extLst>
          </p:cNvPr>
          <p:cNvSpPr/>
          <p:nvPr/>
        </p:nvSpPr>
        <p:spPr>
          <a:xfrm>
            <a:off x="666750" y="8058150"/>
            <a:ext cx="1847850" cy="1443450"/>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E007978-6CC7-DF08-F2A3-2D6350C5744A}"/>
              </a:ext>
            </a:extLst>
          </p:cNvPr>
          <p:cNvSpPr>
            <a:spLocks noGrp="1"/>
          </p:cNvSpPr>
          <p:nvPr>
            <p:ph type="title"/>
          </p:nvPr>
        </p:nvSpPr>
        <p:spPr/>
        <p:txBody>
          <a:bodyPr/>
          <a:lstStyle/>
          <a:p>
            <a:r>
              <a:rPr lang="en-US" dirty="0" err="1">
                <a:cs typeface="Arial"/>
              </a:rPr>
              <a:t>Tweetrapssysteem</a:t>
            </a:r>
            <a:r>
              <a:rPr lang="en-US" dirty="0">
                <a:cs typeface="Arial"/>
              </a:rPr>
              <a:t> door filter </a:t>
            </a:r>
            <a:endParaRPr lang="en-US" dirty="0"/>
          </a:p>
        </p:txBody>
      </p:sp>
      <p:sp>
        <p:nvSpPr>
          <p:cNvPr id="3" name="Slide Number Placeholder 2">
            <a:extLst>
              <a:ext uri="{FF2B5EF4-FFF2-40B4-BE49-F238E27FC236}">
                <a16:creationId xmlns:a16="http://schemas.microsoft.com/office/drawing/2014/main" id="{80C54638-4A52-7340-BDBE-CDE32209920B}"/>
              </a:ext>
            </a:extLst>
          </p:cNvPr>
          <p:cNvSpPr>
            <a:spLocks noGrp="1"/>
          </p:cNvSpPr>
          <p:nvPr>
            <p:ph type="sldNum" sz="quarter" idx="12"/>
          </p:nvPr>
        </p:nvSpPr>
        <p:spPr/>
        <p:txBody>
          <a:bodyPr/>
          <a:lstStyle/>
          <a:p>
            <a:fld id="{7AE184E0-0BD4-4705-A12B-9B71DDE63301}" type="slidenum">
              <a:rPr lang="nl-BE" noProof="0" smtClean="0"/>
              <a:pPr/>
              <a:t>47</a:t>
            </a:fld>
            <a:endParaRPr lang="nl-BE" noProof="0"/>
          </a:p>
        </p:txBody>
      </p:sp>
      <p:sp>
        <p:nvSpPr>
          <p:cNvPr id="5" name="TextBox 4">
            <a:extLst>
              <a:ext uri="{FF2B5EF4-FFF2-40B4-BE49-F238E27FC236}">
                <a16:creationId xmlns:a16="http://schemas.microsoft.com/office/drawing/2014/main" id="{4B19D094-0140-C59F-237A-0342109AC0C3}"/>
              </a:ext>
            </a:extLst>
          </p:cNvPr>
          <p:cNvSpPr txBox="1"/>
          <p:nvPr/>
        </p:nvSpPr>
        <p:spPr>
          <a:xfrm>
            <a:off x="830119" y="1286948"/>
            <a:ext cx="15682281" cy="7921399"/>
          </a:xfrm>
          <a:prstGeom prst="rect">
            <a:avLst/>
          </a:prstGeom>
          <a:noFill/>
        </p:spPr>
        <p:txBody>
          <a:bodyPr wrap="square" rtlCol="0">
            <a:spAutoFit/>
          </a:bodyPr>
          <a:lstStyle/>
          <a:p>
            <a:pPr algn="l">
              <a:lnSpc>
                <a:spcPct val="120000"/>
              </a:lnSpc>
            </a:pPr>
            <a:r>
              <a:rPr lang="en-US" sz="2500" dirty="0">
                <a:latin typeface="Courier New" panose="02070309020205020404" pitchFamily="49" charset="0"/>
                <a:cs typeface="Courier New" panose="02070309020205020404" pitchFamily="49" charset="0"/>
              </a:rPr>
              <a:t>set </a:t>
            </a:r>
            <a:r>
              <a:rPr lang="en-US" sz="2500" dirty="0" err="1">
                <a:latin typeface="Courier New" panose="02070309020205020404" pitchFamily="49" charset="0"/>
                <a:cs typeface="Courier New" panose="02070309020205020404" pitchFamily="49" charset="0"/>
              </a:rPr>
              <a:t>bpf_allowed_syscalls</a:t>
            </a:r>
            <a:r>
              <a:rPr lang="en-US" sz="2500" dirty="0">
                <a:latin typeface="Courier New" panose="02070309020205020404" pitchFamily="49" charset="0"/>
                <a:cs typeface="Courier New" panose="02070309020205020404" pitchFamily="49" charset="0"/>
              </a:rPr>
              <a:t> = [__</a:t>
            </a:r>
            <a:r>
              <a:rPr lang="en-US" sz="2500" dirty="0" err="1">
                <a:latin typeface="Courier New" panose="02070309020205020404" pitchFamily="49" charset="0"/>
                <a:cs typeface="Courier New" panose="02070309020205020404" pitchFamily="49" charset="0"/>
              </a:rPr>
              <a:t>NR_getpid</a:t>
            </a:r>
            <a:r>
              <a:rPr lang="en-US" sz="2500" dirty="0">
                <a:latin typeface="Courier New" panose="02070309020205020404" pitchFamily="49" charset="0"/>
                <a:cs typeface="Courier New" panose="02070309020205020404" pitchFamily="49" charset="0"/>
              </a:rPr>
              <a:t>, ..., __</a:t>
            </a:r>
            <a:r>
              <a:rPr lang="en-US" sz="2500" dirty="0" err="1">
                <a:latin typeface="Courier New" panose="02070309020205020404" pitchFamily="49" charset="0"/>
                <a:cs typeface="Courier New" panose="02070309020205020404" pitchFamily="49" charset="0"/>
              </a:rPr>
              <a:t>NR_gettid</a:t>
            </a:r>
            <a:r>
              <a:rPr lang="en-US" sz="2500" dirty="0">
                <a:latin typeface="Courier New" panose="02070309020205020404" pitchFamily="49" charset="0"/>
                <a:cs typeface="Courier New" panose="02070309020205020404" pitchFamily="49" charset="0"/>
              </a:rPr>
              <a:t>]</a:t>
            </a:r>
          </a:p>
          <a:p>
            <a:pPr algn="l">
              <a:lnSpc>
                <a:spcPct val="120000"/>
              </a:lnSpc>
            </a:pPr>
            <a:endParaRPr lang="en-US" sz="2500" dirty="0">
              <a:latin typeface="Courier New" panose="02070309020205020404" pitchFamily="49" charset="0"/>
              <a:cs typeface="Courier New" panose="02070309020205020404" pitchFamily="49" charset="0"/>
            </a:endParaRPr>
          </a:p>
          <a:p>
            <a:pPr algn="l">
              <a:lnSpc>
                <a:spcPct val="120000"/>
              </a:lnSpc>
            </a:pPr>
            <a:r>
              <a:rPr lang="en-US" sz="2500" dirty="0">
                <a:latin typeface="Courier New" panose="02070309020205020404" pitchFamily="49" charset="0"/>
                <a:cs typeface="Courier New" panose="02070309020205020404" pitchFamily="49" charset="0"/>
              </a:rPr>
              <a:t>if </a:t>
            </a:r>
            <a:r>
              <a:rPr lang="en-US" sz="2500" dirty="0" err="1">
                <a:latin typeface="Courier New" panose="02070309020205020404" pitchFamily="49" charset="0"/>
                <a:cs typeface="Courier New" panose="02070309020205020404" pitchFamily="49" charset="0"/>
              </a:rPr>
              <a:t>ipmon_syscall_address_ptr</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seccomp_data.instruction_pointer</a:t>
            </a:r>
            <a:r>
              <a:rPr lang="en-US" sz="2500" dirty="0">
                <a:latin typeface="Courier New" panose="02070309020205020404" pitchFamily="49" charset="0"/>
                <a:cs typeface="Courier New" panose="02070309020205020404" pitchFamily="49" charset="0"/>
              </a:rPr>
              <a:t> do</a:t>
            </a:r>
          </a:p>
          <a:p>
            <a:pPr algn="l">
              <a:lnSpc>
                <a:spcPct val="120000"/>
              </a:lnSpc>
            </a:pPr>
            <a:r>
              <a:rPr lang="en-US" sz="2500" dirty="0">
                <a:latin typeface="Courier New" panose="02070309020205020404" pitchFamily="49" charset="0"/>
                <a:cs typeface="Courier New" panose="02070309020205020404" pitchFamily="49" charset="0"/>
              </a:rPr>
              <a:t>	if seccomp_data.nr in </a:t>
            </a:r>
            <a:r>
              <a:rPr lang="en-US" sz="2500" dirty="0" err="1">
                <a:latin typeface="Courier New" panose="02070309020205020404" pitchFamily="49" charset="0"/>
                <a:cs typeface="Courier New" panose="02070309020205020404" pitchFamily="49" charset="0"/>
              </a:rPr>
              <a:t>bpf_allowed_syscalls</a:t>
            </a:r>
            <a:r>
              <a:rPr lang="en-US" sz="2500" dirty="0">
                <a:latin typeface="Courier New" panose="02070309020205020404" pitchFamily="49" charset="0"/>
                <a:cs typeface="Courier New" panose="02070309020205020404" pitchFamily="49" charset="0"/>
              </a:rPr>
              <a:t> do</a:t>
            </a:r>
          </a:p>
          <a:p>
            <a:pPr algn="l">
              <a:lnSpc>
                <a:spcPct val="120000"/>
              </a:lnSpc>
            </a:pPr>
            <a:r>
              <a:rPr lang="en-US" sz="2500" dirty="0">
                <a:latin typeface="Courier New" panose="02070309020205020404" pitchFamily="49" charset="0"/>
                <a:cs typeface="Courier New" panose="02070309020205020404" pitchFamily="49" charset="0"/>
              </a:rPr>
              <a:t>		return SECCOMP_RET_ALLOW</a:t>
            </a:r>
          </a:p>
          <a:p>
            <a:pPr algn="l">
              <a:lnSpc>
                <a:spcPct val="120000"/>
              </a:lnSpc>
            </a:pPr>
            <a:r>
              <a:rPr lang="en-US" sz="2500" dirty="0">
                <a:latin typeface="Courier New" panose="02070309020205020404" pitchFamily="49" charset="0"/>
                <a:cs typeface="Courier New" panose="02070309020205020404" pitchFamily="49" charset="0"/>
              </a:rPr>
              <a:t>	end else do</a:t>
            </a:r>
          </a:p>
          <a:p>
            <a:pPr algn="l">
              <a:lnSpc>
                <a:spcPct val="120000"/>
              </a:lnSpc>
            </a:pPr>
            <a:r>
              <a:rPr lang="en-US" sz="2500" dirty="0">
                <a:latin typeface="Courier New" panose="02070309020205020404" pitchFamily="49" charset="0"/>
                <a:cs typeface="Courier New" panose="02070309020205020404" pitchFamily="49" charset="0"/>
              </a:rPr>
              <a:t>		return SECCOMP_RET_TRACE</a:t>
            </a:r>
          </a:p>
          <a:p>
            <a:pPr algn="l">
              <a:lnSpc>
                <a:spcPct val="120000"/>
              </a:lnSpc>
            </a:pPr>
            <a:r>
              <a:rPr lang="en-US" sz="2500" dirty="0">
                <a:latin typeface="Courier New" panose="02070309020205020404" pitchFamily="49" charset="0"/>
                <a:cs typeface="Courier New" panose="02070309020205020404" pitchFamily="49" charset="0"/>
              </a:rPr>
              <a:t>	end</a:t>
            </a:r>
          </a:p>
          <a:p>
            <a:pPr algn="l">
              <a:lnSpc>
                <a:spcPct val="120000"/>
              </a:lnSpc>
            </a:pPr>
            <a:r>
              <a:rPr lang="en-US" sz="2500" dirty="0">
                <a:latin typeface="Courier New" panose="02070309020205020404" pitchFamily="49" charset="0"/>
                <a:cs typeface="Courier New" panose="02070309020205020404" pitchFamily="49" charset="0"/>
              </a:rPr>
              <a:t>end else do</a:t>
            </a:r>
          </a:p>
          <a:p>
            <a:pPr>
              <a:lnSpc>
                <a:spcPct val="120000"/>
              </a:lnSpc>
            </a:pPr>
            <a:r>
              <a:rPr lang="en-US" sz="2500" dirty="0">
                <a:latin typeface="Courier New" panose="02070309020205020404" pitchFamily="49" charset="0"/>
                <a:cs typeface="Courier New" panose="02070309020205020404" pitchFamily="49" charset="0"/>
              </a:rPr>
              <a:t>	if </a:t>
            </a:r>
            <a:r>
              <a:rPr lang="en-US" sz="2500" dirty="0" err="1">
                <a:latin typeface="Courier New" panose="02070309020205020404" pitchFamily="49" charset="0"/>
                <a:cs typeface="Courier New" panose="02070309020205020404" pitchFamily="49" charset="0"/>
              </a:rPr>
              <a:t>glibc_syscall_address_ptr</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seccomp_data.instruction_pointer</a:t>
            </a:r>
            <a:r>
              <a:rPr lang="en-US" sz="2500" dirty="0">
                <a:latin typeface="Courier New" panose="02070309020205020404" pitchFamily="49" charset="0"/>
                <a:cs typeface="Courier New" panose="02070309020205020404" pitchFamily="49" charset="0"/>
              </a:rPr>
              <a:t> do</a:t>
            </a:r>
          </a:p>
          <a:p>
            <a:pPr algn="l">
              <a:lnSpc>
                <a:spcPct val="120000"/>
              </a:lnSpc>
            </a:pPr>
            <a:r>
              <a:rPr lang="en-US" sz="2500" dirty="0">
                <a:latin typeface="Courier New" panose="02070309020205020404" pitchFamily="49" charset="0"/>
                <a:cs typeface="Courier New" panose="02070309020205020404" pitchFamily="49" charset="0"/>
              </a:rPr>
              <a:t>		if seccomp_data.nr in </a:t>
            </a:r>
            <a:r>
              <a:rPr lang="en-US" sz="2500" dirty="0" err="1">
                <a:latin typeface="Courier New" panose="02070309020205020404" pitchFamily="49" charset="0"/>
                <a:cs typeface="Courier New" panose="02070309020205020404" pitchFamily="49" charset="0"/>
              </a:rPr>
              <a:t>bpf_allowed_syscalls</a:t>
            </a:r>
            <a:r>
              <a:rPr lang="en-US" sz="2500" dirty="0">
                <a:latin typeface="Courier New" panose="02070309020205020404" pitchFamily="49" charset="0"/>
                <a:cs typeface="Courier New" panose="02070309020205020404" pitchFamily="49" charset="0"/>
              </a:rPr>
              <a:t> do</a:t>
            </a:r>
          </a:p>
          <a:p>
            <a:pPr algn="l">
              <a:lnSpc>
                <a:spcPct val="120000"/>
              </a:lnSpc>
            </a:pPr>
            <a:r>
              <a:rPr lang="en-US" sz="2500" dirty="0">
                <a:latin typeface="Courier New" panose="02070309020205020404" pitchFamily="49" charset="0"/>
                <a:cs typeface="Courier New" panose="02070309020205020404" pitchFamily="49" charset="0"/>
              </a:rPr>
              <a:t>			return SECCOMP_RET_ERRNO</a:t>
            </a:r>
          </a:p>
          <a:p>
            <a:pPr algn="l">
              <a:lnSpc>
                <a:spcPct val="120000"/>
              </a:lnSpc>
            </a:pPr>
            <a:r>
              <a:rPr lang="en-US" sz="2500" dirty="0">
                <a:latin typeface="Courier New" panose="02070309020205020404" pitchFamily="49" charset="0"/>
                <a:cs typeface="Courier New" panose="02070309020205020404" pitchFamily="49" charset="0"/>
              </a:rPr>
              <a:t>		end else do</a:t>
            </a:r>
          </a:p>
          <a:p>
            <a:pPr algn="l">
              <a:lnSpc>
                <a:spcPct val="120000"/>
              </a:lnSpc>
            </a:pPr>
            <a:r>
              <a:rPr lang="en-US" sz="2500" dirty="0">
                <a:latin typeface="Courier New" panose="02070309020205020404" pitchFamily="49" charset="0"/>
                <a:cs typeface="Courier New" panose="02070309020205020404" pitchFamily="49" charset="0"/>
              </a:rPr>
              <a:t>			return SECCOMP_RET_TRACE</a:t>
            </a:r>
          </a:p>
          <a:p>
            <a:pPr algn="l">
              <a:lnSpc>
                <a:spcPct val="120000"/>
              </a:lnSpc>
            </a:pPr>
            <a:r>
              <a:rPr lang="en-US" sz="2500" dirty="0">
                <a:latin typeface="Courier New" panose="02070309020205020404" pitchFamily="49" charset="0"/>
                <a:cs typeface="Courier New" panose="02070309020205020404" pitchFamily="49" charset="0"/>
              </a:rPr>
              <a:t>		end</a:t>
            </a:r>
          </a:p>
          <a:p>
            <a:pPr algn="l">
              <a:lnSpc>
                <a:spcPct val="120000"/>
              </a:lnSpc>
            </a:pPr>
            <a:r>
              <a:rPr lang="en-US" sz="2500" dirty="0">
                <a:latin typeface="Courier New" panose="02070309020205020404" pitchFamily="49" charset="0"/>
                <a:cs typeface="Courier New" panose="02070309020205020404" pitchFamily="49" charset="0"/>
              </a:rPr>
              <a:t>	end else do return SECCOMP_RET_TRACE end </a:t>
            </a:r>
          </a:p>
          <a:p>
            <a:pPr algn="l">
              <a:lnSpc>
                <a:spcPct val="120000"/>
              </a:lnSpc>
            </a:pPr>
            <a:r>
              <a:rPr lang="en-US" sz="2500" dirty="0">
                <a:latin typeface="Courier New" panose="02070309020205020404" pitchFamily="49" charset="0"/>
                <a:cs typeface="Courier New" panose="02070309020205020404" pitchFamily="49" charset="0"/>
              </a:rPr>
              <a:t>end</a:t>
            </a:r>
          </a:p>
        </p:txBody>
      </p:sp>
      <p:pic>
        <p:nvPicPr>
          <p:cNvPr id="6" name="Graphic 5" descr="Key outline">
            <a:extLst>
              <a:ext uri="{FF2B5EF4-FFF2-40B4-BE49-F238E27FC236}">
                <a16:creationId xmlns:a16="http://schemas.microsoft.com/office/drawing/2014/main" id="{B6F4C65C-FEE7-4735-7E41-A3DD45060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84423" y="5743754"/>
            <a:ext cx="796671" cy="796671"/>
          </a:xfrm>
          <a:prstGeom prst="rect">
            <a:avLst/>
          </a:prstGeom>
        </p:spPr>
      </p:pic>
      <p:sp>
        <p:nvSpPr>
          <p:cNvPr id="7" name="Rectangle 6">
            <a:extLst>
              <a:ext uri="{FF2B5EF4-FFF2-40B4-BE49-F238E27FC236}">
                <a16:creationId xmlns:a16="http://schemas.microsoft.com/office/drawing/2014/main" id="{746506A8-AF3D-336E-3FE3-81F1B6E412EB}"/>
              </a:ext>
            </a:extLst>
          </p:cNvPr>
          <p:cNvSpPr/>
          <p:nvPr/>
        </p:nvSpPr>
        <p:spPr>
          <a:xfrm>
            <a:off x="2025748" y="5416550"/>
            <a:ext cx="13176152" cy="3327400"/>
          </a:xfrm>
          <a:prstGeom prst="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Rectangle 8">
            <a:extLst>
              <a:ext uri="{FF2B5EF4-FFF2-40B4-BE49-F238E27FC236}">
                <a16:creationId xmlns:a16="http://schemas.microsoft.com/office/drawing/2014/main" id="{9AB0E8FD-31AC-38D1-9C15-B9215C1BE86D}"/>
              </a:ext>
            </a:extLst>
          </p:cNvPr>
          <p:cNvSpPr/>
          <p:nvPr/>
        </p:nvSpPr>
        <p:spPr>
          <a:xfrm>
            <a:off x="826275" y="2209800"/>
            <a:ext cx="13032600" cy="2825750"/>
          </a:xfrm>
          <a:prstGeom prst="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a:extLst>
              <a:ext uri="{FF2B5EF4-FFF2-40B4-BE49-F238E27FC236}">
                <a16:creationId xmlns:a16="http://schemas.microsoft.com/office/drawing/2014/main" id="{BB47C6B7-A7A4-FB8F-762A-44D945CEFD8D}"/>
              </a:ext>
            </a:extLst>
          </p:cNvPr>
          <p:cNvSpPr txBox="1"/>
          <p:nvPr/>
        </p:nvSpPr>
        <p:spPr>
          <a:xfrm>
            <a:off x="11910503" y="4530175"/>
            <a:ext cx="1948372" cy="511615"/>
          </a:xfrm>
          <a:prstGeom prst="rect">
            <a:avLst/>
          </a:prstGeom>
          <a:noFill/>
        </p:spPr>
        <p:txBody>
          <a:bodyPr wrap="square" rtlCol="0">
            <a:spAutoFit/>
          </a:bodyPr>
          <a:lstStyle/>
          <a:p>
            <a:pPr algn="l">
              <a:lnSpc>
                <a:spcPct val="120000"/>
              </a:lnSpc>
            </a:pPr>
            <a:r>
              <a:rPr lang="en-US" sz="2500" dirty="0" err="1"/>
              <a:t>Tweede</a:t>
            </a:r>
            <a:r>
              <a:rPr lang="en-US" sz="2500" dirty="0"/>
              <a:t> trap</a:t>
            </a:r>
          </a:p>
        </p:txBody>
      </p:sp>
      <p:sp>
        <p:nvSpPr>
          <p:cNvPr id="11" name="TextBox 10">
            <a:extLst>
              <a:ext uri="{FF2B5EF4-FFF2-40B4-BE49-F238E27FC236}">
                <a16:creationId xmlns:a16="http://schemas.microsoft.com/office/drawing/2014/main" id="{7A32C962-CB8A-E5DA-9679-C3E831AAA179}"/>
              </a:ext>
            </a:extLst>
          </p:cNvPr>
          <p:cNvSpPr txBox="1"/>
          <p:nvPr/>
        </p:nvSpPr>
        <p:spPr>
          <a:xfrm>
            <a:off x="13447894" y="8210844"/>
            <a:ext cx="1754006" cy="511615"/>
          </a:xfrm>
          <a:prstGeom prst="rect">
            <a:avLst/>
          </a:prstGeom>
          <a:noFill/>
        </p:spPr>
        <p:txBody>
          <a:bodyPr wrap="none" rtlCol="0">
            <a:spAutoFit/>
          </a:bodyPr>
          <a:lstStyle/>
          <a:p>
            <a:pPr algn="l">
              <a:lnSpc>
                <a:spcPct val="120000"/>
              </a:lnSpc>
            </a:pPr>
            <a:r>
              <a:rPr lang="en-US" sz="2500" dirty="0" err="1"/>
              <a:t>Eerste</a:t>
            </a:r>
            <a:r>
              <a:rPr lang="en-US" sz="2500" dirty="0"/>
              <a:t> trap</a:t>
            </a:r>
          </a:p>
        </p:txBody>
      </p:sp>
    </p:spTree>
    <p:extLst>
      <p:ext uri="{BB962C8B-B14F-4D97-AF65-F5344CB8AC3E}">
        <p14:creationId xmlns:p14="http://schemas.microsoft.com/office/powerpoint/2010/main" val="3496648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9237-0484-AA5D-D65E-388708C40DB4}"/>
              </a:ext>
            </a:extLst>
          </p:cNvPr>
          <p:cNvSpPr>
            <a:spLocks noGrp="1"/>
          </p:cNvSpPr>
          <p:nvPr>
            <p:ph type="title"/>
          </p:nvPr>
        </p:nvSpPr>
        <p:spPr/>
        <p:txBody>
          <a:bodyPr/>
          <a:lstStyle/>
          <a:p>
            <a:r>
              <a:rPr lang="en-US" dirty="0" err="1"/>
              <a:t>Grootte</a:t>
            </a:r>
            <a:r>
              <a:rPr lang="en-US" dirty="0"/>
              <a:t> van secret</a:t>
            </a:r>
          </a:p>
        </p:txBody>
      </p:sp>
      <p:sp>
        <p:nvSpPr>
          <p:cNvPr id="3" name="Content Placeholder 2">
            <a:extLst>
              <a:ext uri="{FF2B5EF4-FFF2-40B4-BE49-F238E27FC236}">
                <a16:creationId xmlns:a16="http://schemas.microsoft.com/office/drawing/2014/main" id="{236C4B4F-5679-3A60-90CC-BF744434A3A9}"/>
              </a:ext>
            </a:extLst>
          </p:cNvPr>
          <p:cNvSpPr>
            <a:spLocks noGrp="1"/>
          </p:cNvSpPr>
          <p:nvPr>
            <p:ph idx="1"/>
          </p:nvPr>
        </p:nvSpPr>
        <p:spPr/>
        <p:txBody>
          <a:bodyPr/>
          <a:lstStyle/>
          <a:p>
            <a:r>
              <a:rPr lang="en-US" dirty="0"/>
              <a:t>12 bit per passage in seccomp-BPF filter</a:t>
            </a:r>
          </a:p>
          <a:p>
            <a:r>
              <a:rPr lang="en-US" dirty="0" err="1"/>
              <a:t>Meerdere</a:t>
            </a:r>
            <a:r>
              <a:rPr lang="en-US" dirty="0"/>
              <a:t> </a:t>
            </a:r>
            <a:r>
              <a:rPr lang="en-US" dirty="0" err="1"/>
              <a:t>keren</a:t>
            </a:r>
            <a:r>
              <a:rPr lang="en-US" dirty="0"/>
              <a:t> </a:t>
            </a:r>
            <a:r>
              <a:rPr lang="en-US" dirty="0" err="1"/>
              <a:t>passeren</a:t>
            </a:r>
            <a:r>
              <a:rPr lang="en-US" dirty="0"/>
              <a:t> in filter</a:t>
            </a:r>
          </a:p>
          <a:p>
            <a:pPr lvl="1"/>
            <a:r>
              <a:rPr lang="en-US" dirty="0"/>
              <a:t>4 </a:t>
            </a:r>
            <a:r>
              <a:rPr lang="en-US" dirty="0" err="1"/>
              <a:t>keer</a:t>
            </a:r>
            <a:r>
              <a:rPr lang="en-US" dirty="0"/>
              <a:t> </a:t>
            </a:r>
            <a:r>
              <a:rPr lang="en-US" dirty="0" err="1"/>
              <a:t>voor</a:t>
            </a:r>
            <a:r>
              <a:rPr lang="en-US" dirty="0"/>
              <a:t> 48 bit</a:t>
            </a:r>
          </a:p>
        </p:txBody>
      </p:sp>
      <p:sp>
        <p:nvSpPr>
          <p:cNvPr id="4" name="Slide Number Placeholder 3">
            <a:extLst>
              <a:ext uri="{FF2B5EF4-FFF2-40B4-BE49-F238E27FC236}">
                <a16:creationId xmlns:a16="http://schemas.microsoft.com/office/drawing/2014/main" id="{E3A7508A-D870-C679-633A-2D1D90AB6490}"/>
              </a:ext>
            </a:extLst>
          </p:cNvPr>
          <p:cNvSpPr>
            <a:spLocks noGrp="1"/>
          </p:cNvSpPr>
          <p:nvPr>
            <p:ph type="sldNum" sz="quarter" idx="12"/>
          </p:nvPr>
        </p:nvSpPr>
        <p:spPr/>
        <p:txBody>
          <a:bodyPr/>
          <a:lstStyle/>
          <a:p>
            <a:fld id="{7AE184E0-0BD4-4705-A12B-9B71DDE63301}" type="slidenum">
              <a:rPr lang="nl-BE" noProof="0" smtClean="0"/>
              <a:t>48</a:t>
            </a:fld>
            <a:endParaRPr lang="nl-BE" noProof="0"/>
          </a:p>
        </p:txBody>
      </p:sp>
      <p:pic>
        <p:nvPicPr>
          <p:cNvPr id="6" name="Picture 5">
            <a:extLst>
              <a:ext uri="{FF2B5EF4-FFF2-40B4-BE49-F238E27FC236}">
                <a16:creationId xmlns:a16="http://schemas.microsoft.com/office/drawing/2014/main" id="{0459FCFF-5D10-98EE-B5D8-E8D1C3649679}"/>
              </a:ext>
            </a:extLst>
          </p:cNvPr>
          <p:cNvPicPr>
            <a:picLocks noChangeAspect="1"/>
          </p:cNvPicPr>
          <p:nvPr/>
        </p:nvPicPr>
        <p:blipFill>
          <a:blip r:embed="rId3"/>
          <a:stretch>
            <a:fillRect/>
          </a:stretch>
        </p:blipFill>
        <p:spPr>
          <a:xfrm>
            <a:off x="5429152" y="4698618"/>
            <a:ext cx="6480370" cy="4123872"/>
          </a:xfrm>
          <a:prstGeom prst="rect">
            <a:avLst/>
          </a:prstGeom>
        </p:spPr>
      </p:pic>
    </p:spTree>
    <p:extLst>
      <p:ext uri="{BB962C8B-B14F-4D97-AF65-F5344CB8AC3E}">
        <p14:creationId xmlns:p14="http://schemas.microsoft.com/office/powerpoint/2010/main" val="2720016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2A3B788-EAAC-93A8-09C2-1DDAFFA17AC8}"/>
              </a:ext>
            </a:extLst>
          </p:cNvPr>
          <p:cNvSpPr txBox="1">
            <a:spLocks/>
          </p:cNvSpPr>
          <p:nvPr/>
        </p:nvSpPr>
        <p:spPr>
          <a:xfrm>
            <a:off x="560164" y="1194364"/>
            <a:ext cx="7833512"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err="1">
                <a:ea typeface="+mn-lt"/>
                <a:cs typeface="+mn-lt"/>
              </a:rPr>
              <a:t>Originele</a:t>
            </a:r>
            <a:r>
              <a:rPr lang="en-US" sz="4000" b="1" dirty="0">
                <a:ea typeface="+mn-lt"/>
                <a:cs typeface="+mn-lt"/>
              </a:rPr>
              <a:t> IP-MON</a:t>
            </a:r>
          </a:p>
          <a:p>
            <a:r>
              <a:rPr lang="en-US" sz="4000" dirty="0">
                <a:ea typeface="+mn-lt"/>
                <a:cs typeface="+mn-lt"/>
              </a:rPr>
              <a:t>Kernel </a:t>
            </a:r>
            <a:r>
              <a:rPr lang="en-US" sz="4000" dirty="0" err="1">
                <a:ea typeface="+mn-lt"/>
                <a:cs typeface="+mn-lt"/>
              </a:rPr>
              <a:t>geeft</a:t>
            </a:r>
            <a:r>
              <a:rPr lang="en-US" sz="4000" dirty="0">
                <a:ea typeface="+mn-lt"/>
                <a:cs typeface="+mn-lt"/>
              </a:rPr>
              <a:t> </a:t>
            </a:r>
            <a:r>
              <a:rPr lang="en-US" sz="4000" dirty="0" err="1">
                <a:ea typeface="+mn-lt"/>
                <a:cs typeface="+mn-lt"/>
              </a:rPr>
              <a:t>unieke</a:t>
            </a:r>
            <a:r>
              <a:rPr lang="en-US" sz="4000" dirty="0">
                <a:ea typeface="+mn-lt"/>
                <a:cs typeface="+mn-lt"/>
              </a:rPr>
              <a:t> secret per </a:t>
            </a:r>
            <a:r>
              <a:rPr lang="en-US" sz="4000" dirty="0" err="1">
                <a:ea typeface="+mn-lt"/>
                <a:cs typeface="+mn-lt"/>
              </a:rPr>
              <a:t>systeemaanroep</a:t>
            </a:r>
            <a:r>
              <a:rPr lang="en-US" sz="4000" dirty="0">
                <a:ea typeface="+mn-lt"/>
                <a:cs typeface="+mn-lt"/>
              </a:rPr>
              <a:t> van 64</a:t>
            </a:r>
          </a:p>
          <a:p>
            <a:pPr marL="85725" indent="0">
              <a:buNone/>
            </a:pPr>
            <a:r>
              <a:rPr lang="en-US" sz="4000" dirty="0">
                <a:ea typeface="+mn-lt"/>
                <a:cs typeface="+mn-lt"/>
              </a:rPr>
              <a:t>   bit</a:t>
            </a:r>
          </a:p>
          <a:p>
            <a:r>
              <a:rPr lang="en-US" sz="4000" dirty="0">
                <a:ea typeface="+mn-lt"/>
                <a:cs typeface="+mn-lt"/>
              </a:rPr>
              <a:t>Random </a:t>
            </a:r>
            <a:r>
              <a:rPr lang="en-US" sz="4000" dirty="0" err="1">
                <a:ea typeface="+mn-lt"/>
                <a:cs typeface="+mn-lt"/>
              </a:rPr>
              <a:t>waarde</a:t>
            </a:r>
            <a:r>
              <a:rPr lang="en-US" sz="4000" dirty="0">
                <a:ea typeface="+mn-lt"/>
                <a:cs typeface="+mn-lt"/>
              </a:rPr>
              <a:t> </a:t>
            </a:r>
            <a:r>
              <a:rPr lang="en-US" sz="4000" dirty="0" err="1">
                <a:ea typeface="+mn-lt"/>
                <a:cs typeface="+mn-lt"/>
              </a:rPr>
              <a:t>voor</a:t>
            </a:r>
            <a:r>
              <a:rPr lang="en-US" sz="4000" dirty="0">
                <a:ea typeface="+mn-lt"/>
                <a:cs typeface="+mn-lt"/>
              </a:rPr>
              <a:t> </a:t>
            </a:r>
            <a:r>
              <a:rPr lang="en-US" sz="4000" dirty="0" err="1">
                <a:ea typeface="+mn-lt"/>
                <a:cs typeface="+mn-lt"/>
              </a:rPr>
              <a:t>controle</a:t>
            </a:r>
            <a:r>
              <a:rPr lang="en-US" sz="4000" dirty="0">
                <a:ea typeface="+mn-lt"/>
                <a:cs typeface="+mn-lt"/>
              </a:rPr>
              <a:t> in broker verifier</a:t>
            </a:r>
          </a:p>
        </p:txBody>
      </p:sp>
      <p:sp>
        <p:nvSpPr>
          <p:cNvPr id="4" name="Slide Number Placeholder 3">
            <a:extLst>
              <a:ext uri="{FF2B5EF4-FFF2-40B4-BE49-F238E27FC236}">
                <a16:creationId xmlns:a16="http://schemas.microsoft.com/office/drawing/2014/main" id="{61848D01-9A0B-A85E-F18D-C87A2D6ACB48}"/>
              </a:ext>
            </a:extLst>
          </p:cNvPr>
          <p:cNvSpPr>
            <a:spLocks noGrp="1"/>
          </p:cNvSpPr>
          <p:nvPr>
            <p:ph type="sldNum" sz="quarter" idx="12"/>
          </p:nvPr>
        </p:nvSpPr>
        <p:spPr/>
        <p:txBody>
          <a:bodyPr/>
          <a:lstStyle/>
          <a:p>
            <a:fld id="{7AE184E0-0BD4-4705-A12B-9B71DDE63301}" type="slidenum">
              <a:rPr lang="nl-BE" noProof="0" smtClean="0"/>
              <a:t>49</a:t>
            </a:fld>
            <a:endParaRPr lang="nl-BE" noProof="0"/>
          </a:p>
        </p:txBody>
      </p:sp>
      <p:cxnSp>
        <p:nvCxnSpPr>
          <p:cNvPr id="7" name="Straight Connector 6">
            <a:extLst>
              <a:ext uri="{FF2B5EF4-FFF2-40B4-BE49-F238E27FC236}">
                <a16:creationId xmlns:a16="http://schemas.microsoft.com/office/drawing/2014/main" id="{6C65862A-774A-A210-EB73-56FE0EAFD7DC}"/>
              </a:ext>
            </a:extLst>
          </p:cNvPr>
          <p:cNvCxnSpPr/>
          <p:nvPr/>
        </p:nvCxnSpPr>
        <p:spPr>
          <a:xfrm>
            <a:off x="8672189" y="1194364"/>
            <a:ext cx="0" cy="7566915"/>
          </a:xfrm>
          <a:prstGeom prst="line">
            <a:avLst/>
          </a:prstGeom>
          <a:ln>
            <a:headEnd type="none" w="lg" len="lg"/>
            <a:tailEnd type="none" w="lg" len="lg"/>
          </a:ln>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E2BBFB03-D138-FE64-5139-96F761D9C9DA}"/>
              </a:ext>
            </a:extLst>
          </p:cNvPr>
          <p:cNvSpPr>
            <a:spLocks noGrp="1"/>
          </p:cNvSpPr>
          <p:nvPr>
            <p:ph type="title"/>
          </p:nvPr>
        </p:nvSpPr>
        <p:spPr>
          <a:xfrm>
            <a:off x="681719" y="252000"/>
            <a:ext cx="15975236" cy="863693"/>
          </a:xfrm>
        </p:spPr>
        <p:txBody>
          <a:bodyPr/>
          <a:lstStyle/>
          <a:p>
            <a:r>
              <a:rPr lang="en-US" dirty="0" err="1">
                <a:cs typeface="Arial"/>
              </a:rPr>
              <a:t>Veiligheidsaspect</a:t>
            </a:r>
            <a:r>
              <a:rPr lang="en-US" dirty="0">
                <a:cs typeface="Arial"/>
              </a:rPr>
              <a:t> EERSTE </a:t>
            </a:r>
            <a:r>
              <a:rPr lang="en-US" dirty="0" err="1">
                <a:cs typeface="Arial"/>
              </a:rPr>
              <a:t>SECREt</a:t>
            </a:r>
            <a:endParaRPr lang="en-US" dirty="0"/>
          </a:p>
        </p:txBody>
      </p:sp>
      <p:sp>
        <p:nvSpPr>
          <p:cNvPr id="13" name="Content Placeholder 2">
            <a:extLst>
              <a:ext uri="{FF2B5EF4-FFF2-40B4-BE49-F238E27FC236}">
                <a16:creationId xmlns:a16="http://schemas.microsoft.com/office/drawing/2014/main" id="{40D8EBD9-CCA0-0760-B864-48B682EA100B}"/>
              </a:ext>
            </a:extLst>
          </p:cNvPr>
          <p:cNvSpPr txBox="1">
            <a:spLocks/>
          </p:cNvSpPr>
          <p:nvPr/>
        </p:nvSpPr>
        <p:spPr>
          <a:xfrm>
            <a:off x="8945000" y="1115693"/>
            <a:ext cx="8109175"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a:ea typeface="+mn-lt"/>
                <a:cs typeface="+mn-lt"/>
              </a:rPr>
              <a:t>IP-MON met Seccomp-BPF</a:t>
            </a:r>
          </a:p>
          <a:p>
            <a:r>
              <a:rPr lang="en-US" sz="4000" dirty="0" err="1">
                <a:ea typeface="+mn-lt"/>
                <a:cs typeface="+mn-lt"/>
              </a:rPr>
              <a:t>Niet</a:t>
            </a:r>
            <a:r>
              <a:rPr lang="en-US" sz="4000" dirty="0">
                <a:ea typeface="+mn-lt"/>
                <a:cs typeface="+mn-lt"/>
              </a:rPr>
              <a:t> </a:t>
            </a:r>
            <a:r>
              <a:rPr lang="en-US" sz="4000" dirty="0" err="1">
                <a:ea typeface="+mn-lt"/>
                <a:cs typeface="+mn-lt"/>
              </a:rPr>
              <a:t>meer</a:t>
            </a:r>
            <a:r>
              <a:rPr lang="en-US" sz="4000" dirty="0">
                <a:ea typeface="+mn-lt"/>
                <a:cs typeface="+mn-lt"/>
              </a:rPr>
              <a:t> </a:t>
            </a:r>
            <a:r>
              <a:rPr lang="en-US" sz="4000" dirty="0" err="1">
                <a:ea typeface="+mn-lt"/>
                <a:cs typeface="+mn-lt"/>
              </a:rPr>
              <a:t>aanwezig</a:t>
            </a:r>
            <a:endParaRPr lang="en-US" sz="4000" dirty="0">
              <a:ea typeface="+mn-lt"/>
              <a:cs typeface="+mn-lt"/>
            </a:endParaRPr>
          </a:p>
          <a:p>
            <a:r>
              <a:rPr lang="en-US" sz="4000" dirty="0" err="1">
                <a:ea typeface="+mn-lt"/>
                <a:cs typeface="+mn-lt"/>
              </a:rPr>
              <a:t>Geen</a:t>
            </a:r>
            <a:r>
              <a:rPr lang="en-US" sz="4000" dirty="0">
                <a:ea typeface="+mn-lt"/>
                <a:cs typeface="+mn-lt"/>
              </a:rPr>
              <a:t> </a:t>
            </a:r>
            <a:r>
              <a:rPr lang="en-US" sz="4000" dirty="0" err="1">
                <a:ea typeface="+mn-lt"/>
                <a:cs typeface="+mn-lt"/>
              </a:rPr>
              <a:t>unieke</a:t>
            </a:r>
            <a:r>
              <a:rPr lang="en-US" sz="4000" dirty="0">
                <a:ea typeface="+mn-lt"/>
                <a:cs typeface="+mn-lt"/>
              </a:rPr>
              <a:t> secret per </a:t>
            </a:r>
            <a:r>
              <a:rPr lang="en-US" sz="4000" dirty="0" err="1">
                <a:ea typeface="+mn-lt"/>
                <a:cs typeface="+mn-lt"/>
              </a:rPr>
              <a:t>systeemaanroep</a:t>
            </a:r>
            <a:r>
              <a:rPr lang="en-US" sz="4000" dirty="0">
                <a:ea typeface="+mn-lt"/>
                <a:cs typeface="+mn-lt"/>
              </a:rPr>
              <a:t> </a:t>
            </a:r>
            <a:r>
              <a:rPr lang="en-US" sz="4000" dirty="0" err="1">
                <a:ea typeface="+mn-lt"/>
                <a:cs typeface="+mn-lt"/>
              </a:rPr>
              <a:t>mogelijk</a:t>
            </a:r>
            <a:endParaRPr lang="en-US" sz="4000" dirty="0">
              <a:ea typeface="+mn-lt"/>
              <a:cs typeface="+mn-lt"/>
            </a:endParaRPr>
          </a:p>
          <a:p>
            <a:r>
              <a:rPr lang="en-US" sz="4000" dirty="0">
                <a:ea typeface="+mn-lt"/>
                <a:cs typeface="+mn-lt"/>
              </a:rPr>
              <a:t>seccomp-BPF filter is constant</a:t>
            </a:r>
          </a:p>
          <a:p>
            <a:r>
              <a:rPr lang="en-US" sz="4000" dirty="0">
                <a:ea typeface="+mn-lt"/>
                <a:cs typeface="+mn-lt"/>
              </a:rPr>
              <a:t>We </a:t>
            </a:r>
            <a:r>
              <a:rPr lang="en-US" sz="4000" dirty="0" err="1">
                <a:ea typeface="+mn-lt"/>
                <a:cs typeface="+mn-lt"/>
              </a:rPr>
              <a:t>kunnen</a:t>
            </a:r>
            <a:r>
              <a:rPr lang="en-US" sz="4000" dirty="0">
                <a:ea typeface="+mn-lt"/>
                <a:cs typeface="+mn-lt"/>
              </a:rPr>
              <a:t> </a:t>
            </a:r>
            <a:r>
              <a:rPr lang="en-US" sz="4000" dirty="0" err="1">
                <a:ea typeface="+mn-lt"/>
                <a:cs typeface="+mn-lt"/>
              </a:rPr>
              <a:t>controleren</a:t>
            </a:r>
            <a:r>
              <a:rPr lang="en-US" sz="4000" dirty="0">
                <a:ea typeface="+mn-lt"/>
                <a:cs typeface="+mn-lt"/>
              </a:rPr>
              <a:t> van </a:t>
            </a:r>
            <a:r>
              <a:rPr lang="en-US" sz="4000" dirty="0" err="1">
                <a:ea typeface="+mn-lt"/>
                <a:cs typeface="+mn-lt"/>
              </a:rPr>
              <a:t>waar</a:t>
            </a:r>
            <a:r>
              <a:rPr lang="en-US" sz="4000" dirty="0">
                <a:ea typeface="+mn-lt"/>
                <a:cs typeface="+mn-lt"/>
              </a:rPr>
              <a:t> de </a:t>
            </a:r>
            <a:r>
              <a:rPr lang="en-US" sz="4000" dirty="0" err="1">
                <a:ea typeface="+mn-lt"/>
                <a:cs typeface="+mn-lt"/>
              </a:rPr>
              <a:t>systeemaanroep</a:t>
            </a:r>
            <a:r>
              <a:rPr lang="en-US" sz="4000" dirty="0">
                <a:ea typeface="+mn-lt"/>
                <a:cs typeface="+mn-lt"/>
              </a:rPr>
              <a:t> </a:t>
            </a:r>
            <a:r>
              <a:rPr lang="en-US" sz="4000" dirty="0" err="1">
                <a:ea typeface="+mn-lt"/>
                <a:cs typeface="+mn-lt"/>
              </a:rPr>
              <a:t>komt</a:t>
            </a:r>
            <a:r>
              <a:rPr lang="en-US" sz="4000" dirty="0">
                <a:ea typeface="+mn-lt"/>
                <a:cs typeface="+mn-lt"/>
              </a:rPr>
              <a:t>, </a:t>
            </a:r>
            <a:r>
              <a:rPr lang="en-US" sz="4000" dirty="0" err="1">
                <a:ea typeface="+mn-lt"/>
                <a:cs typeface="+mn-lt"/>
              </a:rPr>
              <a:t>geen</a:t>
            </a:r>
            <a:r>
              <a:rPr lang="en-US" sz="4000" dirty="0">
                <a:ea typeface="+mn-lt"/>
                <a:cs typeface="+mn-lt"/>
              </a:rPr>
              <a:t> secret </a:t>
            </a:r>
            <a:r>
              <a:rPr lang="en-US" sz="4000" dirty="0" err="1">
                <a:ea typeface="+mn-lt"/>
                <a:cs typeface="+mn-lt"/>
              </a:rPr>
              <a:t>nodig</a:t>
            </a:r>
            <a:endParaRPr lang="en-US" sz="4000" dirty="0">
              <a:ea typeface="+mn-lt"/>
              <a:cs typeface="+mn-lt"/>
            </a:endParaRPr>
          </a:p>
        </p:txBody>
      </p:sp>
      <p:pic>
        <p:nvPicPr>
          <p:cNvPr id="14" name="Picture 13">
            <a:extLst>
              <a:ext uri="{FF2B5EF4-FFF2-40B4-BE49-F238E27FC236}">
                <a16:creationId xmlns:a16="http://schemas.microsoft.com/office/drawing/2014/main" id="{50625709-4A32-0366-F872-59DFA5701A1F}"/>
              </a:ext>
            </a:extLst>
          </p:cNvPr>
          <p:cNvPicPr>
            <a:picLocks noChangeAspect="1"/>
          </p:cNvPicPr>
          <p:nvPr/>
        </p:nvPicPr>
        <p:blipFill>
          <a:blip r:embed="rId3"/>
          <a:stretch>
            <a:fillRect/>
          </a:stretch>
        </p:blipFill>
        <p:spPr>
          <a:xfrm>
            <a:off x="2743200" y="5878069"/>
            <a:ext cx="5463241" cy="3330278"/>
          </a:xfrm>
          <a:prstGeom prst="rect">
            <a:avLst/>
          </a:prstGeom>
        </p:spPr>
      </p:pic>
    </p:spTree>
    <p:extLst>
      <p:ext uri="{BB962C8B-B14F-4D97-AF65-F5344CB8AC3E}">
        <p14:creationId xmlns:p14="http://schemas.microsoft.com/office/powerpoint/2010/main" val="111792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853F0853-E714-4804-A3A0-F90C4AEE0731}"/>
              </a:ext>
            </a:extLst>
          </p:cNvPr>
          <p:cNvSpPr/>
          <p:nvPr/>
        </p:nvSpPr>
        <p:spPr>
          <a:xfrm>
            <a:off x="1797207" y="5758643"/>
            <a:ext cx="13733451" cy="291893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Rectangle: Rounded Corners 49">
            <a:extLst>
              <a:ext uri="{FF2B5EF4-FFF2-40B4-BE49-F238E27FC236}">
                <a16:creationId xmlns:a16="http://schemas.microsoft.com/office/drawing/2014/main" id="{83CA86E4-F9B9-4ACC-84BE-1C2DA817E99A}"/>
              </a:ext>
            </a:extLst>
          </p:cNvPr>
          <p:cNvSpPr/>
          <p:nvPr/>
        </p:nvSpPr>
        <p:spPr>
          <a:xfrm>
            <a:off x="3213155" y="6690228"/>
            <a:ext cx="10908686" cy="1667781"/>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262736-6BEF-44B8-A3FB-1EA563C4527E}"/>
              </a:ext>
            </a:extLst>
          </p:cNvPr>
          <p:cNvSpPr>
            <a:spLocks noGrp="1"/>
          </p:cNvSpPr>
          <p:nvPr>
            <p:ph type="title"/>
          </p:nvPr>
        </p:nvSpPr>
        <p:spPr/>
        <p:txBody>
          <a:bodyPr/>
          <a:lstStyle/>
          <a:p>
            <a:r>
              <a:rPr lang="en-US" dirty="0">
                <a:cs typeface="Arial"/>
              </a:rPr>
              <a:t>Monitor – tracer </a:t>
            </a:r>
            <a:r>
              <a:rPr lang="en-US" dirty="0" err="1">
                <a:cs typeface="Arial"/>
              </a:rPr>
              <a:t>proces</a:t>
            </a:r>
            <a:endParaRPr lang="en-US" dirty="0"/>
          </a:p>
        </p:txBody>
      </p:sp>
      <p:sp>
        <p:nvSpPr>
          <p:cNvPr id="4" name="Slide Number Placeholder 3">
            <a:extLst>
              <a:ext uri="{FF2B5EF4-FFF2-40B4-BE49-F238E27FC236}">
                <a16:creationId xmlns:a16="http://schemas.microsoft.com/office/drawing/2014/main" id="{5E3C985C-7E50-4D7C-8EFE-FBA3A4F7B733}"/>
              </a:ext>
            </a:extLst>
          </p:cNvPr>
          <p:cNvSpPr>
            <a:spLocks noGrp="1"/>
          </p:cNvSpPr>
          <p:nvPr>
            <p:ph type="sldNum" sz="quarter" idx="12"/>
          </p:nvPr>
        </p:nvSpPr>
        <p:spPr/>
        <p:txBody>
          <a:bodyPr/>
          <a:lstStyle/>
          <a:p>
            <a:fld id="{7AE184E0-0BD4-4705-A12B-9B71DDE63301}" type="slidenum">
              <a:rPr lang="nl-BE" noProof="0" smtClean="0"/>
              <a:t>5</a:t>
            </a:fld>
            <a:endParaRPr lang="nl-BE" noProof="0"/>
          </a:p>
        </p:txBody>
      </p:sp>
      <p:sp>
        <p:nvSpPr>
          <p:cNvPr id="9" name="Rectangle 8">
            <a:extLst>
              <a:ext uri="{FF2B5EF4-FFF2-40B4-BE49-F238E27FC236}">
                <a16:creationId xmlns:a16="http://schemas.microsoft.com/office/drawing/2014/main" id="{A57FD4AE-F867-4A41-9612-569B201B7224}"/>
              </a:ext>
            </a:extLst>
          </p:cNvPr>
          <p:cNvSpPr/>
          <p:nvPr/>
        </p:nvSpPr>
        <p:spPr>
          <a:xfrm>
            <a:off x="3213154"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TextBox 11">
            <a:extLst>
              <a:ext uri="{FF2B5EF4-FFF2-40B4-BE49-F238E27FC236}">
                <a16:creationId xmlns:a16="http://schemas.microsoft.com/office/drawing/2014/main" id="{EBD1204B-DA42-4D30-86C6-30EA212AC156}"/>
              </a:ext>
            </a:extLst>
          </p:cNvPr>
          <p:cNvSpPr txBox="1"/>
          <p:nvPr/>
        </p:nvSpPr>
        <p:spPr>
          <a:xfrm>
            <a:off x="2294192" y="8201591"/>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Monitor</a:t>
            </a:r>
          </a:p>
        </p:txBody>
      </p:sp>
      <p:sp>
        <p:nvSpPr>
          <p:cNvPr id="13" name="TextBox 12">
            <a:extLst>
              <a:ext uri="{FF2B5EF4-FFF2-40B4-BE49-F238E27FC236}">
                <a16:creationId xmlns:a16="http://schemas.microsoft.com/office/drawing/2014/main" id="{84124766-D9B9-4684-9E29-9AB37EB24542}"/>
              </a:ext>
            </a:extLst>
          </p:cNvPr>
          <p:cNvSpPr txBox="1"/>
          <p:nvPr/>
        </p:nvSpPr>
        <p:spPr>
          <a:xfrm>
            <a:off x="3403065" y="785310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
        <p:nvSpPr>
          <p:cNvPr id="14" name="TextBox 13">
            <a:extLst>
              <a:ext uri="{FF2B5EF4-FFF2-40B4-BE49-F238E27FC236}">
                <a16:creationId xmlns:a16="http://schemas.microsoft.com/office/drawing/2014/main" id="{014448D1-43EF-4A1C-B740-73ABE86D3573}"/>
              </a:ext>
            </a:extLst>
          </p:cNvPr>
          <p:cNvSpPr txBox="1"/>
          <p:nvPr/>
        </p:nvSpPr>
        <p:spPr>
          <a:xfrm>
            <a:off x="3207910" y="1552009"/>
            <a:ext cx="157294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1</a:t>
            </a:r>
          </a:p>
        </p:txBody>
      </p:sp>
      <p:cxnSp>
        <p:nvCxnSpPr>
          <p:cNvPr id="16" name="Straight Arrow Connector 15">
            <a:extLst>
              <a:ext uri="{FF2B5EF4-FFF2-40B4-BE49-F238E27FC236}">
                <a16:creationId xmlns:a16="http://schemas.microsoft.com/office/drawing/2014/main" id="{507E2A54-6F27-4264-BD88-5E8B801A4E59}"/>
              </a:ext>
            </a:extLst>
          </p:cNvPr>
          <p:cNvCxnSpPr/>
          <p:nvPr/>
        </p:nvCxnSpPr>
        <p:spPr>
          <a:xfrm flipV="1">
            <a:off x="7701488" y="3793846"/>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8C5CEE-C5E5-42FD-AD61-11256C294DDB}"/>
              </a:ext>
            </a:extLst>
          </p:cNvPr>
          <p:cNvSpPr/>
          <p:nvPr/>
        </p:nvSpPr>
        <p:spPr>
          <a:xfrm>
            <a:off x="360297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FA3BA5BA-9F85-41EF-A46F-0DB357D45317}"/>
              </a:ext>
            </a:extLst>
          </p:cNvPr>
          <p:cNvSpPr/>
          <p:nvPr/>
        </p:nvSpPr>
        <p:spPr>
          <a:xfrm>
            <a:off x="489359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19">
            <a:extLst>
              <a:ext uri="{FF2B5EF4-FFF2-40B4-BE49-F238E27FC236}">
                <a16:creationId xmlns:a16="http://schemas.microsoft.com/office/drawing/2014/main" id="{43490DF3-185B-4334-BB98-3AE6BB4B15D6}"/>
              </a:ext>
            </a:extLst>
          </p:cNvPr>
          <p:cNvSpPr/>
          <p:nvPr/>
        </p:nvSpPr>
        <p:spPr>
          <a:xfrm>
            <a:off x="6506186"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 name="TextBox 21">
            <a:extLst>
              <a:ext uri="{FF2B5EF4-FFF2-40B4-BE49-F238E27FC236}">
                <a16:creationId xmlns:a16="http://schemas.microsoft.com/office/drawing/2014/main" id="{86A205F9-2C1A-4A4E-A0AF-B037F4A9C1DF}"/>
              </a:ext>
            </a:extLst>
          </p:cNvPr>
          <p:cNvSpPr txBox="1"/>
          <p:nvPr/>
        </p:nvSpPr>
        <p:spPr>
          <a:xfrm>
            <a:off x="8274598"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cxnSp>
        <p:nvCxnSpPr>
          <p:cNvPr id="30" name="Straight Arrow Connector 29">
            <a:extLst>
              <a:ext uri="{FF2B5EF4-FFF2-40B4-BE49-F238E27FC236}">
                <a16:creationId xmlns:a16="http://schemas.microsoft.com/office/drawing/2014/main" id="{DAA95BB3-E123-478D-8189-BC691C7FAD40}"/>
              </a:ext>
            </a:extLst>
          </p:cNvPr>
          <p:cNvCxnSpPr>
            <a:cxnSpLocks/>
          </p:cNvCxnSpPr>
          <p:nvPr/>
        </p:nvCxnSpPr>
        <p:spPr>
          <a:xfrm flipH="1">
            <a:off x="4893360"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4390EA3-9938-4E0E-B49A-1E1451C01C8F}"/>
              </a:ext>
            </a:extLst>
          </p:cNvPr>
          <p:cNvCxnSpPr>
            <a:cxnSpLocks/>
          </p:cNvCxnSpPr>
          <p:nvPr/>
        </p:nvCxnSpPr>
        <p:spPr>
          <a:xfrm flipH="1" flipV="1">
            <a:off x="4382810"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0E5FE02-7C25-4C41-9E54-714B85CD68A5}"/>
              </a:ext>
            </a:extLst>
          </p:cNvPr>
          <p:cNvCxnSpPr>
            <a:cxnSpLocks/>
          </p:cNvCxnSpPr>
          <p:nvPr/>
        </p:nvCxnSpPr>
        <p:spPr>
          <a:xfrm flipH="1" flipV="1">
            <a:off x="5861670" y="382769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76EBDE0-C7E6-4F08-90E2-0C0911FD109D}"/>
              </a:ext>
            </a:extLst>
          </p:cNvPr>
          <p:cNvCxnSpPr>
            <a:cxnSpLocks/>
          </p:cNvCxnSpPr>
          <p:nvPr/>
        </p:nvCxnSpPr>
        <p:spPr>
          <a:xfrm flipH="1">
            <a:off x="6506677" y="380135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BE9B41D9-975C-4004-B3BA-C8BF34398C5E}"/>
              </a:ext>
            </a:extLst>
          </p:cNvPr>
          <p:cNvSpPr txBox="1"/>
          <p:nvPr/>
        </p:nvSpPr>
        <p:spPr>
          <a:xfrm>
            <a:off x="3598108"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read</a:t>
            </a:r>
          </a:p>
        </p:txBody>
      </p:sp>
      <p:sp>
        <p:nvSpPr>
          <p:cNvPr id="47" name="TextBox 46">
            <a:extLst>
              <a:ext uri="{FF2B5EF4-FFF2-40B4-BE49-F238E27FC236}">
                <a16:creationId xmlns:a16="http://schemas.microsoft.com/office/drawing/2014/main" id="{08D907D6-80F3-42B1-9A83-5F922BB7351A}"/>
              </a:ext>
            </a:extLst>
          </p:cNvPr>
          <p:cNvSpPr txBox="1"/>
          <p:nvPr/>
        </p:nvSpPr>
        <p:spPr>
          <a:xfrm>
            <a:off x="502309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write</a:t>
            </a:r>
          </a:p>
        </p:txBody>
      </p:sp>
      <p:sp>
        <p:nvSpPr>
          <p:cNvPr id="8" name="Rectangle 7">
            <a:extLst>
              <a:ext uri="{FF2B5EF4-FFF2-40B4-BE49-F238E27FC236}">
                <a16:creationId xmlns:a16="http://schemas.microsoft.com/office/drawing/2014/main" id="{9E855C8F-7AFC-BD88-CCC0-62F1275166DA}"/>
              </a:ext>
            </a:extLst>
          </p:cNvPr>
          <p:cNvSpPr/>
          <p:nvPr/>
        </p:nvSpPr>
        <p:spPr>
          <a:xfrm>
            <a:off x="7232391" y="3346203"/>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9449152D-9385-4D39-D1DE-3C3533EDD16B}"/>
              </a:ext>
            </a:extLst>
          </p:cNvPr>
          <p:cNvCxnSpPr>
            <a:cxnSpLocks/>
          </p:cNvCxnSpPr>
          <p:nvPr/>
        </p:nvCxnSpPr>
        <p:spPr>
          <a:xfrm flipV="1">
            <a:off x="7014328" y="3802158"/>
            <a:ext cx="1268" cy="193771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A76E1EC-786C-5BCC-CB22-75E71FF5A4C0}"/>
              </a:ext>
            </a:extLst>
          </p:cNvPr>
          <p:cNvCxnSpPr>
            <a:cxnSpLocks/>
          </p:cNvCxnSpPr>
          <p:nvPr/>
        </p:nvCxnSpPr>
        <p:spPr>
          <a:xfrm flipH="1">
            <a:off x="7230520" y="3799988"/>
            <a:ext cx="6359" cy="1954489"/>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7A0EE936-985F-1717-B028-ED464FD0D2C2}"/>
              </a:ext>
            </a:extLst>
          </p:cNvPr>
          <p:cNvSpPr txBox="1"/>
          <p:nvPr/>
        </p:nvSpPr>
        <p:spPr>
          <a:xfrm>
            <a:off x="6448975"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spTree>
    <p:extLst>
      <p:ext uri="{BB962C8B-B14F-4D97-AF65-F5344CB8AC3E}">
        <p14:creationId xmlns:p14="http://schemas.microsoft.com/office/powerpoint/2010/main" val="455552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2A3B788-EAAC-93A8-09C2-1DDAFFA17AC8}"/>
              </a:ext>
            </a:extLst>
          </p:cNvPr>
          <p:cNvSpPr txBox="1">
            <a:spLocks/>
          </p:cNvSpPr>
          <p:nvPr/>
        </p:nvSpPr>
        <p:spPr>
          <a:xfrm>
            <a:off x="560164" y="1194364"/>
            <a:ext cx="7833512"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err="1">
                <a:ea typeface="+mn-lt"/>
                <a:cs typeface="+mn-lt"/>
              </a:rPr>
              <a:t>Originele</a:t>
            </a:r>
            <a:r>
              <a:rPr lang="en-US" sz="4000" b="1" dirty="0">
                <a:ea typeface="+mn-lt"/>
                <a:cs typeface="+mn-lt"/>
              </a:rPr>
              <a:t> IP-MON</a:t>
            </a:r>
          </a:p>
          <a:p>
            <a:r>
              <a:rPr lang="en-US" sz="4000" dirty="0" err="1">
                <a:ea typeface="+mn-lt"/>
                <a:cs typeface="+mn-lt"/>
              </a:rPr>
              <a:t>Unieke</a:t>
            </a:r>
            <a:r>
              <a:rPr lang="en-US" sz="4000" dirty="0">
                <a:ea typeface="+mn-lt"/>
                <a:cs typeface="+mn-lt"/>
              </a:rPr>
              <a:t> 64 bit secret per variant</a:t>
            </a:r>
          </a:p>
          <a:p>
            <a:r>
              <a:rPr lang="en-US" sz="4000" dirty="0" err="1">
                <a:ea typeface="+mn-lt"/>
                <a:cs typeface="+mn-lt"/>
              </a:rPr>
              <a:t>Adres</a:t>
            </a:r>
            <a:r>
              <a:rPr lang="en-US" sz="4000" dirty="0">
                <a:ea typeface="+mn-lt"/>
                <a:cs typeface="+mn-lt"/>
              </a:rPr>
              <a:t> van IP-MON</a:t>
            </a:r>
          </a:p>
        </p:txBody>
      </p:sp>
      <p:sp>
        <p:nvSpPr>
          <p:cNvPr id="4" name="Slide Number Placeholder 3">
            <a:extLst>
              <a:ext uri="{FF2B5EF4-FFF2-40B4-BE49-F238E27FC236}">
                <a16:creationId xmlns:a16="http://schemas.microsoft.com/office/drawing/2014/main" id="{61848D01-9A0B-A85E-F18D-C87A2D6ACB48}"/>
              </a:ext>
            </a:extLst>
          </p:cNvPr>
          <p:cNvSpPr>
            <a:spLocks noGrp="1"/>
          </p:cNvSpPr>
          <p:nvPr>
            <p:ph type="sldNum" sz="quarter" idx="12"/>
          </p:nvPr>
        </p:nvSpPr>
        <p:spPr/>
        <p:txBody>
          <a:bodyPr/>
          <a:lstStyle/>
          <a:p>
            <a:fld id="{7AE184E0-0BD4-4705-A12B-9B71DDE63301}" type="slidenum">
              <a:rPr lang="nl-BE" noProof="0" smtClean="0"/>
              <a:t>50</a:t>
            </a:fld>
            <a:endParaRPr lang="nl-BE" noProof="0"/>
          </a:p>
        </p:txBody>
      </p:sp>
      <p:cxnSp>
        <p:nvCxnSpPr>
          <p:cNvPr id="7" name="Straight Connector 6">
            <a:extLst>
              <a:ext uri="{FF2B5EF4-FFF2-40B4-BE49-F238E27FC236}">
                <a16:creationId xmlns:a16="http://schemas.microsoft.com/office/drawing/2014/main" id="{6C65862A-774A-A210-EB73-56FE0EAFD7DC}"/>
              </a:ext>
            </a:extLst>
          </p:cNvPr>
          <p:cNvCxnSpPr/>
          <p:nvPr/>
        </p:nvCxnSpPr>
        <p:spPr>
          <a:xfrm>
            <a:off x="8672189" y="1194364"/>
            <a:ext cx="0" cy="7566915"/>
          </a:xfrm>
          <a:prstGeom prst="line">
            <a:avLst/>
          </a:prstGeom>
          <a:ln>
            <a:headEnd type="none" w="lg" len="lg"/>
            <a:tailEnd type="none" w="lg" len="lg"/>
          </a:ln>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E2BBFB03-D138-FE64-5139-96F761D9C9DA}"/>
              </a:ext>
            </a:extLst>
          </p:cNvPr>
          <p:cNvSpPr>
            <a:spLocks noGrp="1"/>
          </p:cNvSpPr>
          <p:nvPr>
            <p:ph type="title"/>
          </p:nvPr>
        </p:nvSpPr>
        <p:spPr>
          <a:xfrm>
            <a:off x="681719" y="252000"/>
            <a:ext cx="15975236" cy="863693"/>
          </a:xfrm>
        </p:spPr>
        <p:txBody>
          <a:bodyPr/>
          <a:lstStyle/>
          <a:p>
            <a:r>
              <a:rPr lang="en-US" dirty="0" err="1">
                <a:cs typeface="Arial"/>
              </a:rPr>
              <a:t>Veiligheidsaspect</a:t>
            </a:r>
            <a:r>
              <a:rPr lang="en-US" dirty="0">
                <a:cs typeface="Arial"/>
              </a:rPr>
              <a:t> </a:t>
            </a:r>
            <a:r>
              <a:rPr lang="en-US" dirty="0" err="1">
                <a:cs typeface="Arial"/>
              </a:rPr>
              <a:t>Tweede</a:t>
            </a:r>
            <a:r>
              <a:rPr lang="en-US" dirty="0">
                <a:cs typeface="Arial"/>
              </a:rPr>
              <a:t> </a:t>
            </a:r>
            <a:r>
              <a:rPr lang="en-US" dirty="0" err="1">
                <a:cs typeface="Arial"/>
              </a:rPr>
              <a:t>SECREt</a:t>
            </a:r>
            <a:endParaRPr lang="en-US" dirty="0"/>
          </a:p>
        </p:txBody>
      </p:sp>
      <p:sp>
        <p:nvSpPr>
          <p:cNvPr id="13" name="Content Placeholder 2">
            <a:extLst>
              <a:ext uri="{FF2B5EF4-FFF2-40B4-BE49-F238E27FC236}">
                <a16:creationId xmlns:a16="http://schemas.microsoft.com/office/drawing/2014/main" id="{40D8EBD9-CCA0-0760-B864-48B682EA100B}"/>
              </a:ext>
            </a:extLst>
          </p:cNvPr>
          <p:cNvSpPr txBox="1">
            <a:spLocks/>
          </p:cNvSpPr>
          <p:nvPr/>
        </p:nvSpPr>
        <p:spPr>
          <a:xfrm>
            <a:off x="8945000" y="1115693"/>
            <a:ext cx="8109175"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a:ea typeface="+mn-lt"/>
                <a:cs typeface="+mn-lt"/>
              </a:rPr>
              <a:t>IP-MON met Seccomp-BPF</a:t>
            </a:r>
          </a:p>
          <a:p>
            <a:r>
              <a:rPr lang="en-US" sz="4000" dirty="0" err="1">
                <a:ea typeface="+mn-lt"/>
                <a:cs typeface="+mn-lt"/>
              </a:rPr>
              <a:t>Unieke</a:t>
            </a:r>
            <a:r>
              <a:rPr lang="en-US" sz="4000" dirty="0">
                <a:ea typeface="+mn-lt"/>
                <a:cs typeface="+mn-lt"/>
              </a:rPr>
              <a:t> secret per variant</a:t>
            </a:r>
          </a:p>
          <a:p>
            <a:r>
              <a:rPr lang="en-US" sz="4000" dirty="0" err="1">
                <a:ea typeface="+mn-lt"/>
                <a:cs typeface="+mn-lt"/>
              </a:rPr>
              <a:t>Adres</a:t>
            </a:r>
            <a:r>
              <a:rPr lang="en-US" sz="4000" dirty="0">
                <a:ea typeface="+mn-lt"/>
                <a:cs typeface="+mn-lt"/>
              </a:rPr>
              <a:t> van IP-MON</a:t>
            </a:r>
          </a:p>
          <a:p>
            <a:r>
              <a:rPr lang="en-US" sz="4000" dirty="0" err="1">
                <a:ea typeface="+mn-lt"/>
                <a:cs typeface="+mn-lt"/>
              </a:rPr>
              <a:t>Bij</a:t>
            </a:r>
            <a:r>
              <a:rPr lang="en-US" sz="4000" dirty="0">
                <a:ea typeface="+mn-lt"/>
                <a:cs typeface="+mn-lt"/>
              </a:rPr>
              <a:t> </a:t>
            </a:r>
            <a:r>
              <a:rPr lang="en-US" sz="4000" dirty="0" err="1">
                <a:ea typeface="+mn-lt"/>
                <a:cs typeface="+mn-lt"/>
              </a:rPr>
              <a:t>lekken</a:t>
            </a:r>
            <a:r>
              <a:rPr lang="en-US" sz="4000" dirty="0">
                <a:ea typeface="+mn-lt"/>
                <a:cs typeface="+mn-lt"/>
              </a:rPr>
              <a:t> van secret </a:t>
            </a:r>
            <a:r>
              <a:rPr lang="en-US" sz="4000" dirty="0" err="1">
                <a:ea typeface="+mn-lt"/>
                <a:cs typeface="+mn-lt"/>
              </a:rPr>
              <a:t>moet</a:t>
            </a:r>
            <a:r>
              <a:rPr lang="en-US" sz="4000" dirty="0">
                <a:ea typeface="+mn-lt"/>
                <a:cs typeface="+mn-lt"/>
              </a:rPr>
              <a:t> de </a:t>
            </a:r>
            <a:r>
              <a:rPr lang="en-US" sz="4000" dirty="0" err="1">
                <a:ea typeface="+mn-lt"/>
                <a:cs typeface="+mn-lt"/>
              </a:rPr>
              <a:t>systeemaanroep</a:t>
            </a:r>
            <a:r>
              <a:rPr lang="en-US" sz="4000" dirty="0">
                <a:ea typeface="+mn-lt"/>
                <a:cs typeface="+mn-lt"/>
              </a:rPr>
              <a:t> </a:t>
            </a:r>
            <a:r>
              <a:rPr lang="en-US" sz="4000" dirty="0" err="1">
                <a:ea typeface="+mn-lt"/>
                <a:cs typeface="+mn-lt"/>
              </a:rPr>
              <a:t>alsnog</a:t>
            </a:r>
            <a:r>
              <a:rPr lang="en-US" sz="4000" dirty="0">
                <a:ea typeface="+mn-lt"/>
                <a:cs typeface="+mn-lt"/>
              </a:rPr>
              <a:t> via de seccomp-BPF filter </a:t>
            </a:r>
            <a:r>
              <a:rPr lang="en-US" sz="4000" dirty="0" err="1">
                <a:ea typeface="+mn-lt"/>
                <a:cs typeface="+mn-lt"/>
              </a:rPr>
              <a:t>passeren</a:t>
            </a:r>
            <a:r>
              <a:rPr lang="en-US" sz="4000" dirty="0">
                <a:ea typeface="+mn-lt"/>
                <a:cs typeface="+mn-lt"/>
              </a:rPr>
              <a:t> </a:t>
            </a:r>
            <a:r>
              <a:rPr lang="en-US" sz="4000" dirty="0" err="1">
                <a:ea typeface="+mn-lt"/>
                <a:cs typeface="+mn-lt"/>
              </a:rPr>
              <a:t>voor</a:t>
            </a:r>
            <a:r>
              <a:rPr lang="en-US" sz="4000" dirty="0">
                <a:ea typeface="+mn-lt"/>
                <a:cs typeface="+mn-lt"/>
              </a:rPr>
              <a:t> </a:t>
            </a:r>
            <a:r>
              <a:rPr lang="en-US" sz="4000" dirty="0" err="1">
                <a:ea typeface="+mn-lt"/>
                <a:cs typeface="+mn-lt"/>
              </a:rPr>
              <a:t>controle</a:t>
            </a:r>
            <a:endParaRPr lang="en-US" sz="4000" dirty="0">
              <a:ea typeface="+mn-lt"/>
              <a:cs typeface="+mn-lt"/>
            </a:endParaRPr>
          </a:p>
        </p:txBody>
      </p:sp>
      <p:pic>
        <p:nvPicPr>
          <p:cNvPr id="2" name="Picture 1">
            <a:extLst>
              <a:ext uri="{FF2B5EF4-FFF2-40B4-BE49-F238E27FC236}">
                <a16:creationId xmlns:a16="http://schemas.microsoft.com/office/drawing/2014/main" id="{CB7364A0-46D8-C6BD-ED48-2D6A0AA531A0}"/>
              </a:ext>
            </a:extLst>
          </p:cNvPr>
          <p:cNvPicPr>
            <a:picLocks noChangeAspect="1"/>
          </p:cNvPicPr>
          <p:nvPr/>
        </p:nvPicPr>
        <p:blipFill>
          <a:blip r:embed="rId3"/>
          <a:stretch>
            <a:fillRect/>
          </a:stretch>
        </p:blipFill>
        <p:spPr>
          <a:xfrm>
            <a:off x="9947833" y="6338220"/>
            <a:ext cx="5367025" cy="3415380"/>
          </a:xfrm>
          <a:prstGeom prst="rect">
            <a:avLst/>
          </a:prstGeom>
        </p:spPr>
      </p:pic>
    </p:spTree>
    <p:extLst>
      <p:ext uri="{BB962C8B-B14F-4D97-AF65-F5344CB8AC3E}">
        <p14:creationId xmlns:p14="http://schemas.microsoft.com/office/powerpoint/2010/main" val="2795781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986D-7A5B-09B8-4FA3-86BEBD024F52}"/>
              </a:ext>
            </a:extLst>
          </p:cNvPr>
          <p:cNvSpPr>
            <a:spLocks noGrp="1"/>
          </p:cNvSpPr>
          <p:nvPr>
            <p:ph type="title"/>
          </p:nvPr>
        </p:nvSpPr>
        <p:spPr>
          <a:xfrm>
            <a:off x="681719" y="252000"/>
            <a:ext cx="15975236" cy="863693"/>
          </a:xfrm>
        </p:spPr>
        <p:txBody>
          <a:bodyPr/>
          <a:lstStyle/>
          <a:p>
            <a:r>
              <a:rPr lang="en-US" dirty="0" err="1">
                <a:cs typeface="Arial"/>
              </a:rPr>
              <a:t>Veiligheidsaspect</a:t>
            </a:r>
            <a:r>
              <a:rPr lang="en-US" dirty="0">
                <a:cs typeface="Arial"/>
              </a:rPr>
              <a:t> </a:t>
            </a:r>
            <a:r>
              <a:rPr lang="en-US" dirty="0" err="1">
                <a:cs typeface="Arial"/>
              </a:rPr>
              <a:t>Tweede</a:t>
            </a:r>
            <a:r>
              <a:rPr lang="en-US" dirty="0">
                <a:cs typeface="Arial"/>
              </a:rPr>
              <a:t> SECRET (12 bit)</a:t>
            </a:r>
            <a:endParaRPr lang="en-US" dirty="0"/>
          </a:p>
        </p:txBody>
      </p:sp>
      <p:sp>
        <p:nvSpPr>
          <p:cNvPr id="4" name="Slide Number Placeholder 3">
            <a:extLst>
              <a:ext uri="{FF2B5EF4-FFF2-40B4-BE49-F238E27FC236}">
                <a16:creationId xmlns:a16="http://schemas.microsoft.com/office/drawing/2014/main" id="{61848D01-9A0B-A85E-F18D-C87A2D6ACB48}"/>
              </a:ext>
            </a:extLst>
          </p:cNvPr>
          <p:cNvSpPr>
            <a:spLocks noGrp="1"/>
          </p:cNvSpPr>
          <p:nvPr>
            <p:ph type="sldNum" sz="quarter" idx="12"/>
          </p:nvPr>
        </p:nvSpPr>
        <p:spPr/>
        <p:txBody>
          <a:bodyPr/>
          <a:lstStyle/>
          <a:p>
            <a:fld id="{7AE184E0-0BD4-4705-A12B-9B71DDE63301}" type="slidenum">
              <a:rPr lang="nl-BE" noProof="0" smtClean="0"/>
              <a:t>51</a:t>
            </a:fld>
            <a:endParaRPr lang="nl-BE" noProof="0"/>
          </a:p>
        </p:txBody>
      </p:sp>
      <p:sp>
        <p:nvSpPr>
          <p:cNvPr id="5" name="Content Placeholder 2">
            <a:extLst>
              <a:ext uri="{FF2B5EF4-FFF2-40B4-BE49-F238E27FC236}">
                <a16:creationId xmlns:a16="http://schemas.microsoft.com/office/drawing/2014/main" id="{8122D85D-E475-2024-D63F-FCE29F5A6FE8}"/>
              </a:ext>
            </a:extLst>
          </p:cNvPr>
          <p:cNvSpPr txBox="1">
            <a:spLocks/>
          </p:cNvSpPr>
          <p:nvPr/>
        </p:nvSpPr>
        <p:spPr>
          <a:xfrm>
            <a:off x="8945000" y="1115693"/>
            <a:ext cx="8109175"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a:ea typeface="+mn-lt"/>
                <a:cs typeface="+mn-lt"/>
              </a:rPr>
              <a:t>IP-MON met Seccomp-BPF</a:t>
            </a:r>
          </a:p>
          <a:p>
            <a:r>
              <a:rPr lang="en-US" sz="4000" dirty="0">
                <a:ea typeface="+mn-lt"/>
                <a:cs typeface="+mn-lt"/>
              </a:rPr>
              <a:t>Secret van 12 bit (</a:t>
            </a:r>
            <a:r>
              <a:rPr lang="en-US" sz="4000" dirty="0" err="1">
                <a:ea typeface="+mn-lt"/>
                <a:cs typeface="+mn-lt"/>
              </a:rPr>
              <a:t>beperking</a:t>
            </a:r>
            <a:r>
              <a:rPr lang="en-US" sz="4000" dirty="0">
                <a:ea typeface="+mn-lt"/>
                <a:cs typeface="+mn-lt"/>
              </a:rPr>
              <a:t> Seccomp-BPF) </a:t>
            </a:r>
            <a:r>
              <a:rPr lang="en-US" sz="4000" dirty="0" err="1">
                <a:ea typeface="+mn-lt"/>
                <a:cs typeface="+mn-lt"/>
              </a:rPr>
              <a:t>waarvan</a:t>
            </a:r>
            <a:r>
              <a:rPr lang="en-US" sz="4000" dirty="0">
                <a:ea typeface="+mn-lt"/>
                <a:cs typeface="+mn-lt"/>
              </a:rPr>
              <a:t> </a:t>
            </a:r>
            <a:r>
              <a:rPr lang="en-US" sz="4000" dirty="0" err="1">
                <a:ea typeface="+mn-lt"/>
                <a:cs typeface="+mn-lt"/>
              </a:rPr>
              <a:t>enkel</a:t>
            </a:r>
            <a:r>
              <a:rPr lang="en-US" sz="4000" dirty="0">
                <a:ea typeface="+mn-lt"/>
                <a:cs typeface="+mn-lt"/>
              </a:rPr>
              <a:t> </a:t>
            </a:r>
            <a:r>
              <a:rPr lang="en-US" sz="4000" dirty="0" err="1">
                <a:ea typeface="+mn-lt"/>
                <a:cs typeface="+mn-lt"/>
              </a:rPr>
              <a:t>waarden</a:t>
            </a:r>
            <a:r>
              <a:rPr lang="en-US" sz="4000" dirty="0">
                <a:ea typeface="+mn-lt"/>
                <a:cs typeface="+mn-lt"/>
              </a:rPr>
              <a:t> </a:t>
            </a:r>
            <a:r>
              <a:rPr lang="en-US" sz="4000" dirty="0" err="1">
                <a:ea typeface="+mn-lt"/>
                <a:cs typeface="+mn-lt"/>
              </a:rPr>
              <a:t>groter</a:t>
            </a:r>
            <a:r>
              <a:rPr lang="en-US" sz="4000" dirty="0">
                <a:ea typeface="+mn-lt"/>
                <a:cs typeface="+mn-lt"/>
              </a:rPr>
              <a:t> dan 0x85 </a:t>
            </a:r>
            <a:r>
              <a:rPr lang="en-US" sz="4000" dirty="0" err="1">
                <a:ea typeface="+mn-lt"/>
                <a:cs typeface="+mn-lt"/>
              </a:rPr>
              <a:t>gebruikt</a:t>
            </a:r>
            <a:r>
              <a:rPr lang="en-US" sz="4000" dirty="0">
                <a:ea typeface="+mn-lt"/>
                <a:cs typeface="+mn-lt"/>
              </a:rPr>
              <a:t> </a:t>
            </a:r>
            <a:r>
              <a:rPr lang="en-US" sz="4000" dirty="0" err="1">
                <a:ea typeface="+mn-lt"/>
                <a:cs typeface="+mn-lt"/>
              </a:rPr>
              <a:t>mogen</a:t>
            </a:r>
            <a:r>
              <a:rPr lang="en-US" sz="4000" dirty="0">
                <a:ea typeface="+mn-lt"/>
                <a:cs typeface="+mn-lt"/>
              </a:rPr>
              <a:t> </a:t>
            </a:r>
            <a:r>
              <a:rPr lang="en-US" sz="4000" dirty="0" err="1">
                <a:ea typeface="+mn-lt"/>
                <a:cs typeface="+mn-lt"/>
              </a:rPr>
              <a:t>worden</a:t>
            </a:r>
            <a:endParaRPr lang="en-US" sz="4000" dirty="0">
              <a:ea typeface="+mn-lt"/>
              <a:cs typeface="+mn-lt"/>
            </a:endParaRPr>
          </a:p>
          <a:p>
            <a:r>
              <a:rPr lang="en-US" sz="4000" dirty="0" err="1">
                <a:ea typeface="+mn-lt"/>
                <a:cs typeface="+mn-lt"/>
              </a:rPr>
              <a:t>Slechts</a:t>
            </a:r>
            <a:r>
              <a:rPr lang="en-US" sz="4000" dirty="0">
                <a:ea typeface="+mn-lt"/>
                <a:cs typeface="+mn-lt"/>
              </a:rPr>
              <a:t> 2325 </a:t>
            </a:r>
            <a:r>
              <a:rPr lang="en-US" sz="4000" dirty="0" err="1">
                <a:ea typeface="+mn-lt"/>
                <a:cs typeface="+mn-lt"/>
              </a:rPr>
              <a:t>verschillende</a:t>
            </a:r>
            <a:r>
              <a:rPr lang="en-US" sz="4000" dirty="0">
                <a:ea typeface="+mn-lt"/>
                <a:cs typeface="+mn-lt"/>
              </a:rPr>
              <a:t> </a:t>
            </a:r>
            <a:r>
              <a:rPr lang="en-US" sz="4000" dirty="0" err="1">
                <a:ea typeface="+mn-lt"/>
                <a:cs typeface="+mn-lt"/>
              </a:rPr>
              <a:t>adressen</a:t>
            </a:r>
            <a:endParaRPr lang="en-US" sz="4000" dirty="0">
              <a:ea typeface="+mn-lt"/>
              <a:cs typeface="+mn-lt"/>
            </a:endParaRPr>
          </a:p>
        </p:txBody>
      </p:sp>
      <p:cxnSp>
        <p:nvCxnSpPr>
          <p:cNvPr id="8" name="Straight Connector 7">
            <a:extLst>
              <a:ext uri="{FF2B5EF4-FFF2-40B4-BE49-F238E27FC236}">
                <a16:creationId xmlns:a16="http://schemas.microsoft.com/office/drawing/2014/main" id="{1511D8A4-330B-B8D8-AE19-442EADA5A815}"/>
              </a:ext>
            </a:extLst>
          </p:cNvPr>
          <p:cNvCxnSpPr/>
          <p:nvPr/>
        </p:nvCxnSpPr>
        <p:spPr>
          <a:xfrm>
            <a:off x="8672189" y="1194364"/>
            <a:ext cx="0" cy="7566915"/>
          </a:xfrm>
          <a:prstGeom prst="line">
            <a:avLst/>
          </a:prstGeom>
          <a:ln>
            <a:headEnd type="none" w="lg" len="lg"/>
            <a:tailEnd type="none" w="lg" len="lg"/>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058DFE1D-77A9-DC94-572C-CEB177AA44BB}"/>
              </a:ext>
            </a:extLst>
          </p:cNvPr>
          <p:cNvSpPr txBox="1">
            <a:spLocks/>
          </p:cNvSpPr>
          <p:nvPr/>
        </p:nvSpPr>
        <p:spPr>
          <a:xfrm>
            <a:off x="560164" y="1194364"/>
            <a:ext cx="7833512"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err="1">
                <a:ea typeface="+mn-lt"/>
                <a:cs typeface="+mn-lt"/>
              </a:rPr>
              <a:t>Originele</a:t>
            </a:r>
            <a:r>
              <a:rPr lang="en-US" sz="4000" b="1" dirty="0">
                <a:ea typeface="+mn-lt"/>
                <a:cs typeface="+mn-lt"/>
              </a:rPr>
              <a:t> IP-MON</a:t>
            </a:r>
          </a:p>
          <a:p>
            <a:r>
              <a:rPr lang="en-US" sz="4000" dirty="0" err="1">
                <a:ea typeface="+mn-lt"/>
                <a:cs typeface="+mn-lt"/>
              </a:rPr>
              <a:t>Unieke</a:t>
            </a:r>
            <a:r>
              <a:rPr lang="en-US" sz="4000" dirty="0">
                <a:ea typeface="+mn-lt"/>
                <a:cs typeface="+mn-lt"/>
              </a:rPr>
              <a:t> 64 bit secret per variant</a:t>
            </a:r>
          </a:p>
          <a:p>
            <a:r>
              <a:rPr lang="en-US" sz="4000" dirty="0" err="1">
                <a:ea typeface="+mn-lt"/>
                <a:cs typeface="+mn-lt"/>
              </a:rPr>
              <a:t>Adres</a:t>
            </a:r>
            <a:r>
              <a:rPr lang="en-US" sz="4000" dirty="0">
                <a:ea typeface="+mn-lt"/>
                <a:cs typeface="+mn-lt"/>
              </a:rPr>
              <a:t> van IP-MON</a:t>
            </a:r>
          </a:p>
        </p:txBody>
      </p:sp>
    </p:spTree>
    <p:extLst>
      <p:ext uri="{BB962C8B-B14F-4D97-AF65-F5344CB8AC3E}">
        <p14:creationId xmlns:p14="http://schemas.microsoft.com/office/powerpoint/2010/main" val="914365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848D01-9A0B-A85E-F18D-C87A2D6ACB48}"/>
              </a:ext>
            </a:extLst>
          </p:cNvPr>
          <p:cNvSpPr>
            <a:spLocks noGrp="1"/>
          </p:cNvSpPr>
          <p:nvPr>
            <p:ph type="sldNum" sz="quarter" idx="12"/>
          </p:nvPr>
        </p:nvSpPr>
        <p:spPr/>
        <p:txBody>
          <a:bodyPr/>
          <a:lstStyle/>
          <a:p>
            <a:fld id="{7AE184E0-0BD4-4705-A12B-9B71DDE63301}" type="slidenum">
              <a:rPr lang="nl-BE" noProof="0" smtClean="0"/>
              <a:t>52</a:t>
            </a:fld>
            <a:endParaRPr lang="nl-BE" noProof="0"/>
          </a:p>
        </p:txBody>
      </p:sp>
      <p:sp>
        <p:nvSpPr>
          <p:cNvPr id="5" name="Content Placeholder 2">
            <a:extLst>
              <a:ext uri="{FF2B5EF4-FFF2-40B4-BE49-F238E27FC236}">
                <a16:creationId xmlns:a16="http://schemas.microsoft.com/office/drawing/2014/main" id="{8122D85D-E475-2024-D63F-FCE29F5A6FE8}"/>
              </a:ext>
            </a:extLst>
          </p:cNvPr>
          <p:cNvSpPr txBox="1">
            <a:spLocks/>
          </p:cNvSpPr>
          <p:nvPr/>
        </p:nvSpPr>
        <p:spPr>
          <a:xfrm>
            <a:off x="8945000" y="1111246"/>
            <a:ext cx="8109175"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a:ea typeface="+mn-lt"/>
                <a:cs typeface="+mn-lt"/>
              </a:rPr>
              <a:t>IP-MON met Seccomp-BPF</a:t>
            </a:r>
          </a:p>
          <a:p>
            <a:r>
              <a:rPr lang="en-US" sz="4000" dirty="0">
                <a:ea typeface="+mn-lt"/>
                <a:cs typeface="+mn-lt"/>
              </a:rPr>
              <a:t>Secret door </a:t>
            </a:r>
            <a:r>
              <a:rPr lang="en-US" sz="4000" dirty="0" err="1">
                <a:ea typeface="+mn-lt"/>
                <a:cs typeface="+mn-lt"/>
              </a:rPr>
              <a:t>meerdere</a:t>
            </a:r>
            <a:r>
              <a:rPr lang="en-US" sz="4000" dirty="0">
                <a:ea typeface="+mn-lt"/>
                <a:cs typeface="+mn-lt"/>
              </a:rPr>
              <a:t> </a:t>
            </a:r>
            <a:r>
              <a:rPr lang="en-US" sz="4000" dirty="0" err="1">
                <a:ea typeface="+mn-lt"/>
                <a:cs typeface="+mn-lt"/>
              </a:rPr>
              <a:t>keren</a:t>
            </a:r>
            <a:r>
              <a:rPr lang="en-US" sz="4000" dirty="0">
                <a:ea typeface="+mn-lt"/>
                <a:cs typeface="+mn-lt"/>
              </a:rPr>
              <a:t> in de filter </a:t>
            </a:r>
            <a:r>
              <a:rPr lang="en-US" sz="4000" dirty="0" err="1">
                <a:ea typeface="+mn-lt"/>
                <a:cs typeface="+mn-lt"/>
              </a:rPr>
              <a:t>terecht</a:t>
            </a:r>
            <a:r>
              <a:rPr lang="en-US" sz="4000" dirty="0">
                <a:ea typeface="+mn-lt"/>
                <a:cs typeface="+mn-lt"/>
              </a:rPr>
              <a:t> </a:t>
            </a:r>
            <a:r>
              <a:rPr lang="en-US" sz="4000" dirty="0" err="1">
                <a:ea typeface="+mn-lt"/>
                <a:cs typeface="+mn-lt"/>
              </a:rPr>
              <a:t>te</a:t>
            </a:r>
            <a:r>
              <a:rPr lang="en-US" sz="4000" dirty="0">
                <a:ea typeface="+mn-lt"/>
                <a:cs typeface="+mn-lt"/>
              </a:rPr>
              <a:t> </a:t>
            </a:r>
            <a:r>
              <a:rPr lang="en-US" sz="4000" dirty="0" err="1">
                <a:ea typeface="+mn-lt"/>
                <a:cs typeface="+mn-lt"/>
              </a:rPr>
              <a:t>komen</a:t>
            </a:r>
            <a:r>
              <a:rPr lang="en-US" sz="4000" dirty="0">
                <a:ea typeface="+mn-lt"/>
                <a:cs typeface="+mn-lt"/>
              </a:rPr>
              <a:t>, die </a:t>
            </a:r>
            <a:r>
              <a:rPr lang="en-US" sz="4000" dirty="0" err="1">
                <a:ea typeface="+mn-lt"/>
                <a:cs typeface="+mn-lt"/>
              </a:rPr>
              <a:t>telkens</a:t>
            </a:r>
            <a:r>
              <a:rPr lang="en-US" sz="4000" dirty="0">
                <a:ea typeface="+mn-lt"/>
                <a:cs typeface="+mn-lt"/>
              </a:rPr>
              <a:t> 12 bits </a:t>
            </a:r>
            <a:r>
              <a:rPr lang="en-US" sz="4000" dirty="0" err="1">
                <a:ea typeface="+mn-lt"/>
                <a:cs typeface="+mn-lt"/>
              </a:rPr>
              <a:t>terugstuurt</a:t>
            </a:r>
            <a:r>
              <a:rPr lang="en-US" sz="4000" dirty="0">
                <a:ea typeface="+mn-lt"/>
                <a:cs typeface="+mn-lt"/>
              </a:rPr>
              <a:t> om in </a:t>
            </a:r>
            <a:r>
              <a:rPr lang="en-US" sz="4000" dirty="0" err="1">
                <a:ea typeface="+mn-lt"/>
                <a:cs typeface="+mn-lt"/>
              </a:rPr>
              <a:t>totaal</a:t>
            </a:r>
            <a:r>
              <a:rPr lang="en-US" sz="4000" dirty="0">
                <a:ea typeface="+mn-lt"/>
                <a:cs typeface="+mn-lt"/>
              </a:rPr>
              <a:t> 48 bits </a:t>
            </a:r>
            <a:r>
              <a:rPr lang="en-US" sz="4000" dirty="0" err="1">
                <a:ea typeface="+mn-lt"/>
                <a:cs typeface="+mn-lt"/>
              </a:rPr>
              <a:t>te</a:t>
            </a:r>
            <a:r>
              <a:rPr lang="en-US" sz="4000" dirty="0">
                <a:ea typeface="+mn-lt"/>
                <a:cs typeface="+mn-lt"/>
              </a:rPr>
              <a:t> </a:t>
            </a:r>
            <a:r>
              <a:rPr lang="en-US" sz="4000" dirty="0" err="1">
                <a:ea typeface="+mn-lt"/>
                <a:cs typeface="+mn-lt"/>
              </a:rPr>
              <a:t>verkrijgen</a:t>
            </a:r>
            <a:r>
              <a:rPr lang="en-US" sz="4000" dirty="0">
                <a:ea typeface="+mn-lt"/>
                <a:cs typeface="+mn-lt"/>
              </a:rPr>
              <a:t> (bits 48-63 </a:t>
            </a:r>
            <a:r>
              <a:rPr lang="en-US" sz="4000" dirty="0" err="1">
                <a:ea typeface="+mn-lt"/>
                <a:cs typeface="+mn-lt"/>
              </a:rPr>
              <a:t>zijn</a:t>
            </a:r>
            <a:r>
              <a:rPr lang="en-US" sz="4000" dirty="0">
                <a:ea typeface="+mn-lt"/>
                <a:cs typeface="+mn-lt"/>
              </a:rPr>
              <a:t> 0)</a:t>
            </a:r>
          </a:p>
          <a:p>
            <a:r>
              <a:rPr lang="en-US" sz="4000" dirty="0">
                <a:ea typeface="+mn-lt"/>
                <a:cs typeface="+mn-lt"/>
              </a:rPr>
              <a:t>Alle </a:t>
            </a:r>
            <a:r>
              <a:rPr lang="en-US" sz="4000" dirty="0" err="1">
                <a:ea typeface="+mn-lt"/>
                <a:cs typeface="+mn-lt"/>
              </a:rPr>
              <a:t>adressen</a:t>
            </a:r>
            <a:r>
              <a:rPr lang="en-US" sz="4000" dirty="0">
                <a:ea typeface="+mn-lt"/>
                <a:cs typeface="+mn-lt"/>
              </a:rPr>
              <a:t> </a:t>
            </a:r>
            <a:r>
              <a:rPr lang="en-US" sz="4000" dirty="0" err="1">
                <a:ea typeface="+mn-lt"/>
                <a:cs typeface="+mn-lt"/>
              </a:rPr>
              <a:t>mogelijk</a:t>
            </a:r>
            <a:endParaRPr lang="en-US" sz="4000" dirty="0">
              <a:ea typeface="+mn-lt"/>
              <a:cs typeface="+mn-lt"/>
            </a:endParaRPr>
          </a:p>
          <a:p>
            <a:r>
              <a:rPr lang="en-US" sz="4000" dirty="0"/>
              <a:t>Overhead </a:t>
            </a:r>
            <a:r>
              <a:rPr lang="en-US" sz="4000" dirty="0" err="1"/>
              <a:t>wordt</a:t>
            </a:r>
            <a:r>
              <a:rPr lang="en-US" sz="4000" dirty="0"/>
              <a:t> </a:t>
            </a:r>
            <a:r>
              <a:rPr lang="en-US" sz="4000" dirty="0" err="1"/>
              <a:t>snel</a:t>
            </a:r>
            <a:r>
              <a:rPr lang="en-US" sz="4000" dirty="0"/>
              <a:t> heel </a:t>
            </a:r>
            <a:r>
              <a:rPr lang="en-US" sz="4000" dirty="0" err="1"/>
              <a:t>groot</a:t>
            </a:r>
            <a:endParaRPr lang="en-US" sz="4000" dirty="0"/>
          </a:p>
          <a:p>
            <a:endParaRPr lang="en-US" sz="4000" dirty="0">
              <a:ea typeface="+mn-lt"/>
              <a:cs typeface="+mn-lt"/>
            </a:endParaRPr>
          </a:p>
        </p:txBody>
      </p:sp>
      <p:cxnSp>
        <p:nvCxnSpPr>
          <p:cNvPr id="8" name="Straight Connector 7">
            <a:extLst>
              <a:ext uri="{FF2B5EF4-FFF2-40B4-BE49-F238E27FC236}">
                <a16:creationId xmlns:a16="http://schemas.microsoft.com/office/drawing/2014/main" id="{C837B9E6-570A-F10F-99F1-FF2B36CA4B12}"/>
              </a:ext>
            </a:extLst>
          </p:cNvPr>
          <p:cNvCxnSpPr/>
          <p:nvPr/>
        </p:nvCxnSpPr>
        <p:spPr>
          <a:xfrm>
            <a:off x="8672189" y="1194364"/>
            <a:ext cx="0" cy="7566915"/>
          </a:xfrm>
          <a:prstGeom prst="line">
            <a:avLst/>
          </a:prstGeom>
          <a:ln>
            <a:headEnd type="none" w="lg" len="lg"/>
            <a:tailEnd type="none" w="lg" len="lg"/>
          </a:ln>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2666A2E0-49B8-6720-8757-6E6418C1FDC9}"/>
              </a:ext>
            </a:extLst>
          </p:cNvPr>
          <p:cNvSpPr>
            <a:spLocks noGrp="1"/>
          </p:cNvSpPr>
          <p:nvPr>
            <p:ph type="title"/>
          </p:nvPr>
        </p:nvSpPr>
        <p:spPr>
          <a:xfrm>
            <a:off x="681719" y="252000"/>
            <a:ext cx="15975236" cy="863693"/>
          </a:xfrm>
        </p:spPr>
        <p:txBody>
          <a:bodyPr/>
          <a:lstStyle/>
          <a:p>
            <a:r>
              <a:rPr lang="en-US" dirty="0" err="1">
                <a:cs typeface="Arial"/>
              </a:rPr>
              <a:t>Veiligheidsaspect</a:t>
            </a:r>
            <a:r>
              <a:rPr lang="en-US" dirty="0">
                <a:cs typeface="Arial"/>
              </a:rPr>
              <a:t> </a:t>
            </a:r>
            <a:r>
              <a:rPr lang="en-US" dirty="0" err="1">
                <a:cs typeface="Arial"/>
              </a:rPr>
              <a:t>Tweede</a:t>
            </a:r>
            <a:r>
              <a:rPr lang="en-US" dirty="0">
                <a:cs typeface="Arial"/>
              </a:rPr>
              <a:t> SECRET (48 bit)</a:t>
            </a:r>
            <a:endParaRPr lang="en-US" dirty="0"/>
          </a:p>
        </p:txBody>
      </p:sp>
      <p:sp>
        <p:nvSpPr>
          <p:cNvPr id="10" name="Content Placeholder 2">
            <a:extLst>
              <a:ext uri="{FF2B5EF4-FFF2-40B4-BE49-F238E27FC236}">
                <a16:creationId xmlns:a16="http://schemas.microsoft.com/office/drawing/2014/main" id="{AEBA34C5-8520-7F91-63B2-EDB9694E10D2}"/>
              </a:ext>
            </a:extLst>
          </p:cNvPr>
          <p:cNvSpPr txBox="1">
            <a:spLocks/>
          </p:cNvSpPr>
          <p:nvPr/>
        </p:nvSpPr>
        <p:spPr>
          <a:xfrm>
            <a:off x="560164" y="1194364"/>
            <a:ext cx="7833512"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err="1">
                <a:ea typeface="+mn-lt"/>
                <a:cs typeface="+mn-lt"/>
              </a:rPr>
              <a:t>Originele</a:t>
            </a:r>
            <a:r>
              <a:rPr lang="en-US" sz="4000" b="1" dirty="0">
                <a:ea typeface="+mn-lt"/>
                <a:cs typeface="+mn-lt"/>
              </a:rPr>
              <a:t> IP-MON</a:t>
            </a:r>
          </a:p>
          <a:p>
            <a:r>
              <a:rPr lang="en-US" sz="4000" dirty="0" err="1">
                <a:ea typeface="+mn-lt"/>
                <a:cs typeface="+mn-lt"/>
              </a:rPr>
              <a:t>Unieke</a:t>
            </a:r>
            <a:r>
              <a:rPr lang="en-US" sz="4000" dirty="0">
                <a:ea typeface="+mn-lt"/>
                <a:cs typeface="+mn-lt"/>
              </a:rPr>
              <a:t> 64 bit secret per variant</a:t>
            </a:r>
          </a:p>
          <a:p>
            <a:r>
              <a:rPr lang="en-US" sz="4000" dirty="0" err="1">
                <a:ea typeface="+mn-lt"/>
                <a:cs typeface="+mn-lt"/>
              </a:rPr>
              <a:t>Adres</a:t>
            </a:r>
            <a:r>
              <a:rPr lang="en-US" sz="4000" dirty="0">
                <a:ea typeface="+mn-lt"/>
                <a:cs typeface="+mn-lt"/>
              </a:rPr>
              <a:t> van IP-MON</a:t>
            </a:r>
          </a:p>
        </p:txBody>
      </p:sp>
    </p:spTree>
    <p:extLst>
      <p:ext uri="{BB962C8B-B14F-4D97-AF65-F5344CB8AC3E}">
        <p14:creationId xmlns:p14="http://schemas.microsoft.com/office/powerpoint/2010/main" val="358185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986D-7A5B-09B8-4FA3-86BEBD024F52}"/>
              </a:ext>
            </a:extLst>
          </p:cNvPr>
          <p:cNvSpPr>
            <a:spLocks noGrp="1"/>
          </p:cNvSpPr>
          <p:nvPr>
            <p:ph type="title"/>
          </p:nvPr>
        </p:nvSpPr>
        <p:spPr>
          <a:xfrm>
            <a:off x="681719" y="248797"/>
            <a:ext cx="15975236" cy="863693"/>
          </a:xfrm>
        </p:spPr>
        <p:txBody>
          <a:bodyPr/>
          <a:lstStyle/>
          <a:p>
            <a:r>
              <a:rPr lang="en-US" dirty="0" err="1">
                <a:cs typeface="Arial"/>
              </a:rPr>
              <a:t>Veiligheidsaspect</a:t>
            </a:r>
            <a:r>
              <a:rPr lang="en-US" dirty="0">
                <a:cs typeface="Arial"/>
              </a:rPr>
              <a:t> </a:t>
            </a:r>
            <a:r>
              <a:rPr lang="en-US" dirty="0" err="1">
                <a:cs typeface="Arial"/>
              </a:rPr>
              <a:t>Derde</a:t>
            </a:r>
            <a:r>
              <a:rPr lang="en-US" dirty="0">
                <a:cs typeface="Arial"/>
              </a:rPr>
              <a:t> SECRET (</a:t>
            </a:r>
            <a:r>
              <a:rPr lang="en-US" dirty="0" err="1">
                <a:cs typeface="Arial"/>
              </a:rPr>
              <a:t>VAr</a:t>
            </a:r>
            <a:r>
              <a:rPr lang="en-US" dirty="0">
                <a:cs typeface="Arial"/>
              </a:rPr>
              <a:t>)</a:t>
            </a:r>
            <a:endParaRPr lang="en-US" dirty="0"/>
          </a:p>
        </p:txBody>
      </p:sp>
      <p:sp>
        <p:nvSpPr>
          <p:cNvPr id="3" name="Content Placeholder 2">
            <a:extLst>
              <a:ext uri="{FF2B5EF4-FFF2-40B4-BE49-F238E27FC236}">
                <a16:creationId xmlns:a16="http://schemas.microsoft.com/office/drawing/2014/main" id="{631323A0-0309-7FDC-E41E-DAE191BDA6E5}"/>
              </a:ext>
            </a:extLst>
          </p:cNvPr>
          <p:cNvSpPr>
            <a:spLocks noGrp="1"/>
          </p:cNvSpPr>
          <p:nvPr>
            <p:ph idx="1"/>
          </p:nvPr>
        </p:nvSpPr>
        <p:spPr>
          <a:xfrm>
            <a:off x="560164" y="1194364"/>
            <a:ext cx="7833512" cy="6696000"/>
          </a:xfrm>
        </p:spPr>
        <p:txBody>
          <a:bodyPr vert="horz" lIns="91440" tIns="45720" rIns="91440" bIns="45720" rtlCol="0" anchor="t">
            <a:normAutofit/>
          </a:bodyPr>
          <a:lstStyle/>
          <a:p>
            <a:pPr marL="85725" indent="0">
              <a:buNone/>
            </a:pPr>
            <a:r>
              <a:rPr lang="en-US" sz="4000" b="1" dirty="0" err="1">
                <a:ea typeface="+mn-lt"/>
                <a:cs typeface="+mn-lt"/>
              </a:rPr>
              <a:t>Originele</a:t>
            </a:r>
            <a:r>
              <a:rPr lang="en-US" sz="4000" b="1" dirty="0">
                <a:ea typeface="+mn-lt"/>
                <a:cs typeface="+mn-lt"/>
              </a:rPr>
              <a:t> IP-MON</a:t>
            </a:r>
          </a:p>
          <a:p>
            <a:r>
              <a:rPr lang="en-US" sz="4000" dirty="0">
                <a:ea typeface="+mn-lt"/>
                <a:cs typeface="+mn-lt"/>
              </a:rPr>
              <a:t>64 bit secret in kernel </a:t>
            </a:r>
            <a:r>
              <a:rPr lang="en-US" sz="4000" dirty="0" err="1">
                <a:ea typeface="+mn-lt"/>
                <a:cs typeface="+mn-lt"/>
              </a:rPr>
              <a:t>voor</a:t>
            </a:r>
            <a:r>
              <a:rPr lang="en-US" sz="4000" dirty="0">
                <a:ea typeface="+mn-lt"/>
                <a:cs typeface="+mn-lt"/>
              </a:rPr>
              <a:t> </a:t>
            </a:r>
            <a:r>
              <a:rPr lang="en-US" sz="4000" dirty="0" err="1">
                <a:ea typeface="+mn-lt"/>
                <a:cs typeface="+mn-lt"/>
              </a:rPr>
              <a:t>adres</a:t>
            </a:r>
            <a:r>
              <a:rPr lang="en-US" sz="4000" dirty="0">
                <a:ea typeface="+mn-lt"/>
                <a:cs typeface="+mn-lt"/>
              </a:rPr>
              <a:t> Replication Buffer (RB)</a:t>
            </a:r>
          </a:p>
        </p:txBody>
      </p:sp>
      <p:sp>
        <p:nvSpPr>
          <p:cNvPr id="4" name="Slide Number Placeholder 3">
            <a:extLst>
              <a:ext uri="{FF2B5EF4-FFF2-40B4-BE49-F238E27FC236}">
                <a16:creationId xmlns:a16="http://schemas.microsoft.com/office/drawing/2014/main" id="{61848D01-9A0B-A85E-F18D-C87A2D6ACB48}"/>
              </a:ext>
            </a:extLst>
          </p:cNvPr>
          <p:cNvSpPr>
            <a:spLocks noGrp="1"/>
          </p:cNvSpPr>
          <p:nvPr>
            <p:ph type="sldNum" sz="quarter" idx="12"/>
          </p:nvPr>
        </p:nvSpPr>
        <p:spPr/>
        <p:txBody>
          <a:bodyPr/>
          <a:lstStyle/>
          <a:p>
            <a:fld id="{7AE184E0-0BD4-4705-A12B-9B71DDE63301}" type="slidenum">
              <a:rPr lang="nl-BE" noProof="0" smtClean="0"/>
              <a:t>53</a:t>
            </a:fld>
            <a:endParaRPr lang="nl-BE" noProof="0"/>
          </a:p>
        </p:txBody>
      </p:sp>
      <p:sp>
        <p:nvSpPr>
          <p:cNvPr id="5" name="Content Placeholder 2">
            <a:extLst>
              <a:ext uri="{FF2B5EF4-FFF2-40B4-BE49-F238E27FC236}">
                <a16:creationId xmlns:a16="http://schemas.microsoft.com/office/drawing/2014/main" id="{8122D85D-E475-2024-D63F-FCE29F5A6FE8}"/>
              </a:ext>
            </a:extLst>
          </p:cNvPr>
          <p:cNvSpPr txBox="1">
            <a:spLocks/>
          </p:cNvSpPr>
          <p:nvPr/>
        </p:nvSpPr>
        <p:spPr>
          <a:xfrm>
            <a:off x="8945000" y="1111246"/>
            <a:ext cx="8109175"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a:ea typeface="+mn-lt"/>
                <a:cs typeface="+mn-lt"/>
              </a:rPr>
              <a:t>IP-MON met Seccomp-BPF</a:t>
            </a:r>
          </a:p>
          <a:p>
            <a:r>
              <a:rPr lang="en-US" sz="4000" dirty="0">
                <a:ea typeface="+mn-lt"/>
                <a:cs typeface="+mn-lt"/>
              </a:rPr>
              <a:t>Thread local </a:t>
            </a:r>
            <a:r>
              <a:rPr lang="en-US" sz="4000" dirty="0" err="1">
                <a:ea typeface="+mn-lt"/>
                <a:cs typeface="+mn-lt"/>
              </a:rPr>
              <a:t>variabele</a:t>
            </a:r>
            <a:r>
              <a:rPr lang="en-US" sz="4000" dirty="0">
                <a:ea typeface="+mn-lt"/>
                <a:cs typeface="+mn-lt"/>
              </a:rPr>
              <a:t> </a:t>
            </a:r>
            <a:r>
              <a:rPr lang="en-US" sz="4000" dirty="0" err="1">
                <a:ea typeface="+mn-lt"/>
                <a:cs typeface="+mn-lt"/>
              </a:rPr>
              <a:t>voor</a:t>
            </a:r>
            <a:r>
              <a:rPr lang="en-US" sz="4000" dirty="0">
                <a:ea typeface="+mn-lt"/>
                <a:cs typeface="+mn-lt"/>
              </a:rPr>
              <a:t> </a:t>
            </a:r>
            <a:r>
              <a:rPr lang="en-US" sz="4000" dirty="0" err="1">
                <a:ea typeface="+mn-lt"/>
                <a:cs typeface="+mn-lt"/>
              </a:rPr>
              <a:t>adres</a:t>
            </a:r>
            <a:r>
              <a:rPr lang="en-US" sz="4000" dirty="0">
                <a:ea typeface="+mn-lt"/>
                <a:cs typeface="+mn-lt"/>
              </a:rPr>
              <a:t> RB</a:t>
            </a:r>
          </a:p>
        </p:txBody>
      </p:sp>
      <p:cxnSp>
        <p:nvCxnSpPr>
          <p:cNvPr id="8" name="Straight Connector 7">
            <a:extLst>
              <a:ext uri="{FF2B5EF4-FFF2-40B4-BE49-F238E27FC236}">
                <a16:creationId xmlns:a16="http://schemas.microsoft.com/office/drawing/2014/main" id="{6AAA65C0-A755-B77E-3AC0-3563FC902966}"/>
              </a:ext>
            </a:extLst>
          </p:cNvPr>
          <p:cNvCxnSpPr/>
          <p:nvPr/>
        </p:nvCxnSpPr>
        <p:spPr>
          <a:xfrm>
            <a:off x="8672189" y="1194364"/>
            <a:ext cx="0" cy="7566915"/>
          </a:xfrm>
          <a:prstGeom prst="line">
            <a:avLst/>
          </a:prstGeom>
          <a:ln>
            <a:headEnd type="none" w="lg" len="lg"/>
            <a:tailEnd type="non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654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848D01-9A0B-A85E-F18D-C87A2D6ACB48}"/>
              </a:ext>
            </a:extLst>
          </p:cNvPr>
          <p:cNvSpPr>
            <a:spLocks noGrp="1"/>
          </p:cNvSpPr>
          <p:nvPr>
            <p:ph type="sldNum" sz="quarter" idx="12"/>
          </p:nvPr>
        </p:nvSpPr>
        <p:spPr/>
        <p:txBody>
          <a:bodyPr/>
          <a:lstStyle/>
          <a:p>
            <a:fld id="{7AE184E0-0BD4-4705-A12B-9B71DDE63301}" type="slidenum">
              <a:rPr lang="nl-BE" noProof="0" smtClean="0"/>
              <a:t>54</a:t>
            </a:fld>
            <a:endParaRPr lang="nl-BE" noProof="0"/>
          </a:p>
        </p:txBody>
      </p:sp>
      <p:sp>
        <p:nvSpPr>
          <p:cNvPr id="5" name="Content Placeholder 2">
            <a:extLst>
              <a:ext uri="{FF2B5EF4-FFF2-40B4-BE49-F238E27FC236}">
                <a16:creationId xmlns:a16="http://schemas.microsoft.com/office/drawing/2014/main" id="{8122D85D-E475-2024-D63F-FCE29F5A6FE8}"/>
              </a:ext>
            </a:extLst>
          </p:cNvPr>
          <p:cNvSpPr txBox="1">
            <a:spLocks/>
          </p:cNvSpPr>
          <p:nvPr/>
        </p:nvSpPr>
        <p:spPr>
          <a:xfrm>
            <a:off x="8945000" y="1111246"/>
            <a:ext cx="8109175" cy="6696000"/>
          </a:xfrm>
          <a:prstGeom prst="rect">
            <a:avLst/>
          </a:prstGeom>
        </p:spPr>
        <p:txBody>
          <a:bodyPr vert="horz" lIns="91440" tIns="45720" rIns="91440" bIns="45720" rtlCol="0" anchor="t">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None/>
            </a:pPr>
            <a:r>
              <a:rPr lang="en-US" sz="4000" b="1" dirty="0"/>
              <a:t>IP-MON met Seccomp-BPF</a:t>
            </a:r>
          </a:p>
          <a:p>
            <a:r>
              <a:rPr lang="en-US" sz="4000" dirty="0"/>
              <a:t>Secret door </a:t>
            </a:r>
            <a:r>
              <a:rPr lang="en-US" sz="4000" dirty="0" err="1"/>
              <a:t>meerdere</a:t>
            </a:r>
            <a:r>
              <a:rPr lang="en-US" sz="4000" dirty="0"/>
              <a:t> </a:t>
            </a:r>
            <a:r>
              <a:rPr lang="en-US" sz="4000" dirty="0" err="1"/>
              <a:t>keren</a:t>
            </a:r>
            <a:r>
              <a:rPr lang="en-US" sz="4000" dirty="0"/>
              <a:t> in de filter </a:t>
            </a:r>
            <a:r>
              <a:rPr lang="en-US" sz="4000" dirty="0" err="1"/>
              <a:t>terecht</a:t>
            </a:r>
            <a:r>
              <a:rPr lang="en-US" sz="4000" dirty="0"/>
              <a:t> </a:t>
            </a:r>
            <a:r>
              <a:rPr lang="en-US" sz="4000" dirty="0" err="1"/>
              <a:t>te</a:t>
            </a:r>
            <a:r>
              <a:rPr lang="en-US" sz="4000" dirty="0"/>
              <a:t> </a:t>
            </a:r>
            <a:r>
              <a:rPr lang="en-US" sz="4000" dirty="0" err="1"/>
              <a:t>komen</a:t>
            </a:r>
            <a:r>
              <a:rPr lang="en-US" sz="4000" dirty="0"/>
              <a:t> om in </a:t>
            </a:r>
            <a:r>
              <a:rPr lang="en-US" sz="4000" dirty="0" err="1"/>
              <a:t>totaal</a:t>
            </a:r>
            <a:r>
              <a:rPr lang="en-US" sz="4000" dirty="0"/>
              <a:t> 48 bits </a:t>
            </a:r>
            <a:r>
              <a:rPr lang="en-US" sz="4000" dirty="0" err="1"/>
              <a:t>te</a:t>
            </a:r>
            <a:r>
              <a:rPr lang="en-US" sz="4000" dirty="0"/>
              <a:t> </a:t>
            </a:r>
            <a:r>
              <a:rPr lang="en-US" sz="4000" dirty="0" err="1"/>
              <a:t>verkrijgen</a:t>
            </a:r>
            <a:r>
              <a:rPr lang="en-US" sz="4000" dirty="0"/>
              <a:t> </a:t>
            </a:r>
            <a:r>
              <a:rPr lang="en-US" sz="4000" dirty="0" err="1"/>
              <a:t>waarmee</a:t>
            </a:r>
            <a:r>
              <a:rPr lang="en-US" sz="4000" dirty="0"/>
              <a:t> 64 bits </a:t>
            </a:r>
            <a:r>
              <a:rPr lang="en-US" sz="4000" dirty="0" err="1"/>
              <a:t>adres</a:t>
            </a:r>
            <a:r>
              <a:rPr lang="en-US" sz="4000" dirty="0"/>
              <a:t> </a:t>
            </a:r>
            <a:r>
              <a:rPr lang="en-US" sz="4000" dirty="0" err="1"/>
              <a:t>beschreven</a:t>
            </a:r>
            <a:r>
              <a:rPr lang="en-US" sz="4000" dirty="0"/>
              <a:t> </a:t>
            </a:r>
            <a:r>
              <a:rPr lang="en-US" sz="4000" dirty="0" err="1"/>
              <a:t>kan</a:t>
            </a:r>
            <a:r>
              <a:rPr lang="en-US" sz="4000" dirty="0"/>
              <a:t> </a:t>
            </a:r>
            <a:r>
              <a:rPr lang="en-US" sz="4000" dirty="0" err="1"/>
              <a:t>worden</a:t>
            </a:r>
            <a:endParaRPr lang="en-US" sz="4000" dirty="0"/>
          </a:p>
          <a:p>
            <a:r>
              <a:rPr lang="en-US" sz="4000" dirty="0"/>
              <a:t>Overhead </a:t>
            </a:r>
            <a:r>
              <a:rPr lang="en-US" sz="4000" dirty="0" err="1"/>
              <a:t>wordt</a:t>
            </a:r>
            <a:r>
              <a:rPr lang="en-US" sz="4000" dirty="0"/>
              <a:t> </a:t>
            </a:r>
            <a:r>
              <a:rPr lang="en-US" sz="4000" dirty="0" err="1"/>
              <a:t>snel</a:t>
            </a:r>
            <a:r>
              <a:rPr lang="en-US" sz="4000" dirty="0"/>
              <a:t> heel </a:t>
            </a:r>
            <a:r>
              <a:rPr lang="en-US" sz="4000" dirty="0" err="1"/>
              <a:t>groot</a:t>
            </a:r>
            <a:endParaRPr lang="en-US" sz="4000" dirty="0"/>
          </a:p>
        </p:txBody>
      </p:sp>
      <p:cxnSp>
        <p:nvCxnSpPr>
          <p:cNvPr id="8" name="Straight Connector 7">
            <a:extLst>
              <a:ext uri="{FF2B5EF4-FFF2-40B4-BE49-F238E27FC236}">
                <a16:creationId xmlns:a16="http://schemas.microsoft.com/office/drawing/2014/main" id="{223BAAF5-444A-45E2-C74D-35E4289B35A5}"/>
              </a:ext>
            </a:extLst>
          </p:cNvPr>
          <p:cNvCxnSpPr/>
          <p:nvPr/>
        </p:nvCxnSpPr>
        <p:spPr>
          <a:xfrm>
            <a:off x="8672189" y="1194364"/>
            <a:ext cx="0" cy="7566915"/>
          </a:xfrm>
          <a:prstGeom prst="line">
            <a:avLst/>
          </a:prstGeom>
          <a:ln>
            <a:headEnd type="none" w="lg" len="lg"/>
            <a:tailEnd type="none" w="lg" len="lg"/>
          </a:ln>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95E036E1-377C-EE2F-5490-2138C4F251CF}"/>
              </a:ext>
            </a:extLst>
          </p:cNvPr>
          <p:cNvSpPr>
            <a:spLocks noGrp="1"/>
          </p:cNvSpPr>
          <p:nvPr>
            <p:ph type="title"/>
          </p:nvPr>
        </p:nvSpPr>
        <p:spPr>
          <a:xfrm>
            <a:off x="681719" y="248797"/>
            <a:ext cx="15975236" cy="863693"/>
          </a:xfrm>
        </p:spPr>
        <p:txBody>
          <a:bodyPr/>
          <a:lstStyle/>
          <a:p>
            <a:r>
              <a:rPr lang="en-US" dirty="0" err="1">
                <a:cs typeface="Arial"/>
              </a:rPr>
              <a:t>Veiligheidsaspect</a:t>
            </a:r>
            <a:r>
              <a:rPr lang="en-US" dirty="0">
                <a:cs typeface="Arial"/>
              </a:rPr>
              <a:t> </a:t>
            </a:r>
            <a:r>
              <a:rPr lang="en-US" dirty="0" err="1">
                <a:cs typeface="Arial"/>
              </a:rPr>
              <a:t>Derde</a:t>
            </a:r>
            <a:r>
              <a:rPr lang="en-US" dirty="0">
                <a:cs typeface="Arial"/>
              </a:rPr>
              <a:t> SECRET (48 bit)</a:t>
            </a:r>
            <a:endParaRPr lang="en-US" dirty="0"/>
          </a:p>
        </p:txBody>
      </p:sp>
      <p:sp>
        <p:nvSpPr>
          <p:cNvPr id="11" name="Content Placeholder 2">
            <a:extLst>
              <a:ext uri="{FF2B5EF4-FFF2-40B4-BE49-F238E27FC236}">
                <a16:creationId xmlns:a16="http://schemas.microsoft.com/office/drawing/2014/main" id="{1E8BB5EA-B93F-9598-016C-1DC7B89E9565}"/>
              </a:ext>
            </a:extLst>
          </p:cNvPr>
          <p:cNvSpPr>
            <a:spLocks noGrp="1"/>
          </p:cNvSpPr>
          <p:nvPr>
            <p:ph idx="1"/>
          </p:nvPr>
        </p:nvSpPr>
        <p:spPr>
          <a:xfrm>
            <a:off x="560164" y="1194364"/>
            <a:ext cx="7833512" cy="6696000"/>
          </a:xfrm>
        </p:spPr>
        <p:txBody>
          <a:bodyPr vert="horz" lIns="91440" tIns="45720" rIns="91440" bIns="45720" rtlCol="0" anchor="t">
            <a:normAutofit/>
          </a:bodyPr>
          <a:lstStyle/>
          <a:p>
            <a:pPr marL="85725" indent="0">
              <a:buNone/>
            </a:pPr>
            <a:r>
              <a:rPr lang="en-US" sz="4000" b="1" dirty="0" err="1">
                <a:ea typeface="+mn-lt"/>
                <a:cs typeface="+mn-lt"/>
              </a:rPr>
              <a:t>Originele</a:t>
            </a:r>
            <a:r>
              <a:rPr lang="en-US" sz="4000" b="1" dirty="0">
                <a:ea typeface="+mn-lt"/>
                <a:cs typeface="+mn-lt"/>
              </a:rPr>
              <a:t> IP-MON</a:t>
            </a:r>
          </a:p>
          <a:p>
            <a:r>
              <a:rPr lang="en-US" sz="4000" dirty="0">
                <a:ea typeface="+mn-lt"/>
                <a:cs typeface="+mn-lt"/>
              </a:rPr>
              <a:t>64 bit secret in kernel </a:t>
            </a:r>
            <a:r>
              <a:rPr lang="en-US" sz="4000" dirty="0" err="1">
                <a:ea typeface="+mn-lt"/>
                <a:cs typeface="+mn-lt"/>
              </a:rPr>
              <a:t>voor</a:t>
            </a:r>
            <a:r>
              <a:rPr lang="en-US" sz="4000" dirty="0">
                <a:ea typeface="+mn-lt"/>
                <a:cs typeface="+mn-lt"/>
              </a:rPr>
              <a:t> </a:t>
            </a:r>
            <a:r>
              <a:rPr lang="en-US" sz="4000" dirty="0" err="1">
                <a:ea typeface="+mn-lt"/>
                <a:cs typeface="+mn-lt"/>
              </a:rPr>
              <a:t>adres</a:t>
            </a:r>
            <a:r>
              <a:rPr lang="en-US" sz="4000" dirty="0">
                <a:ea typeface="+mn-lt"/>
                <a:cs typeface="+mn-lt"/>
              </a:rPr>
              <a:t> Replication Buffer (RB)</a:t>
            </a:r>
          </a:p>
        </p:txBody>
      </p:sp>
    </p:spTree>
    <p:extLst>
      <p:ext uri="{BB962C8B-B14F-4D97-AF65-F5344CB8AC3E}">
        <p14:creationId xmlns:p14="http://schemas.microsoft.com/office/powerpoint/2010/main" val="1316509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uFill>
                  <a:solidFill>
                    <a:prstClr val="white"/>
                  </a:solidFill>
                </a:uFill>
                <a:cs typeface="Arial"/>
              </a:rPr>
              <a:t>Tekortkomingen</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55</a:t>
            </a:fld>
            <a:endParaRPr lang="nl-BE"/>
          </a:p>
        </p:txBody>
      </p:sp>
    </p:spTree>
    <p:extLst>
      <p:ext uri="{BB962C8B-B14F-4D97-AF65-F5344CB8AC3E}">
        <p14:creationId xmlns:p14="http://schemas.microsoft.com/office/powerpoint/2010/main" val="1583722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353C9-319C-1025-048E-5A7A008B0791}"/>
              </a:ext>
            </a:extLst>
          </p:cNvPr>
          <p:cNvSpPr>
            <a:spLocks noGrp="1"/>
          </p:cNvSpPr>
          <p:nvPr>
            <p:ph type="title"/>
          </p:nvPr>
        </p:nvSpPr>
        <p:spPr/>
        <p:txBody>
          <a:bodyPr/>
          <a:lstStyle/>
          <a:p>
            <a:r>
              <a:rPr lang="en-US" dirty="0" err="1"/>
              <a:t>Tekortkomingen</a:t>
            </a:r>
            <a:endParaRPr lang="en-US" dirty="0"/>
          </a:p>
        </p:txBody>
      </p:sp>
      <p:sp>
        <p:nvSpPr>
          <p:cNvPr id="6" name="Content Placeholder 5">
            <a:extLst>
              <a:ext uri="{FF2B5EF4-FFF2-40B4-BE49-F238E27FC236}">
                <a16:creationId xmlns:a16="http://schemas.microsoft.com/office/drawing/2014/main" id="{1CC3806F-06B4-87E1-F80B-627B30BBC493}"/>
              </a:ext>
            </a:extLst>
          </p:cNvPr>
          <p:cNvSpPr>
            <a:spLocks noGrp="1"/>
          </p:cNvSpPr>
          <p:nvPr>
            <p:ph idx="1"/>
          </p:nvPr>
        </p:nvSpPr>
        <p:spPr/>
        <p:txBody>
          <a:bodyPr>
            <a:normAutofit/>
          </a:bodyPr>
          <a:lstStyle/>
          <a:p>
            <a:r>
              <a:rPr lang="en-US" sz="4000" dirty="0" err="1"/>
              <a:t>Beperkte</a:t>
            </a:r>
            <a:r>
              <a:rPr lang="en-US" sz="4000" dirty="0"/>
              <a:t> set </a:t>
            </a:r>
            <a:r>
              <a:rPr lang="en-US" sz="4000" dirty="0" err="1"/>
              <a:t>ondersteunde</a:t>
            </a:r>
            <a:r>
              <a:rPr lang="en-US" sz="4000" dirty="0"/>
              <a:t> </a:t>
            </a:r>
            <a:r>
              <a:rPr lang="en-US" sz="4000" dirty="0" err="1"/>
              <a:t>systeemaanroepen</a:t>
            </a:r>
            <a:r>
              <a:rPr lang="en-US" sz="4000" dirty="0"/>
              <a:t> in </a:t>
            </a:r>
            <a:r>
              <a:rPr lang="en-US" sz="4000" dirty="0" err="1"/>
              <a:t>nieuwe</a:t>
            </a:r>
            <a:r>
              <a:rPr lang="en-US" sz="4000" dirty="0"/>
              <a:t> </a:t>
            </a:r>
            <a:r>
              <a:rPr lang="en-US" sz="4000" dirty="0" err="1"/>
              <a:t>versie</a:t>
            </a:r>
            <a:r>
              <a:rPr lang="en-US" sz="4000" dirty="0"/>
              <a:t> IP-MON</a:t>
            </a:r>
          </a:p>
        </p:txBody>
      </p:sp>
      <p:sp>
        <p:nvSpPr>
          <p:cNvPr id="3" name="Slide Number Placeholder 2">
            <a:extLst>
              <a:ext uri="{FF2B5EF4-FFF2-40B4-BE49-F238E27FC236}">
                <a16:creationId xmlns:a16="http://schemas.microsoft.com/office/drawing/2014/main" id="{026EB329-24F9-7698-AA8C-72A5C167ACEE}"/>
              </a:ext>
            </a:extLst>
          </p:cNvPr>
          <p:cNvSpPr>
            <a:spLocks noGrp="1"/>
          </p:cNvSpPr>
          <p:nvPr>
            <p:ph type="sldNum" sz="quarter" idx="12"/>
          </p:nvPr>
        </p:nvSpPr>
        <p:spPr/>
        <p:txBody>
          <a:bodyPr/>
          <a:lstStyle/>
          <a:p>
            <a:fld id="{7AE184E0-0BD4-4705-A12B-9B71DDE63301}" type="slidenum">
              <a:rPr lang="nl-BE" noProof="0" smtClean="0"/>
              <a:pPr/>
              <a:t>56</a:t>
            </a:fld>
            <a:endParaRPr lang="nl-BE" noProof="0"/>
          </a:p>
        </p:txBody>
      </p:sp>
      <p:pic>
        <p:nvPicPr>
          <p:cNvPr id="7" name="Picture 6">
            <a:extLst>
              <a:ext uri="{FF2B5EF4-FFF2-40B4-BE49-F238E27FC236}">
                <a16:creationId xmlns:a16="http://schemas.microsoft.com/office/drawing/2014/main" id="{93E6C500-4522-A04D-65FD-94A235E11AD8}"/>
              </a:ext>
            </a:extLst>
          </p:cNvPr>
          <p:cNvPicPr>
            <a:picLocks noChangeAspect="1"/>
          </p:cNvPicPr>
          <p:nvPr/>
        </p:nvPicPr>
        <p:blipFill>
          <a:blip r:embed="rId3"/>
          <a:stretch>
            <a:fillRect/>
          </a:stretch>
        </p:blipFill>
        <p:spPr>
          <a:xfrm>
            <a:off x="5429152" y="4698618"/>
            <a:ext cx="6480370" cy="4123872"/>
          </a:xfrm>
          <a:prstGeom prst="rect">
            <a:avLst/>
          </a:prstGeom>
        </p:spPr>
      </p:pic>
    </p:spTree>
    <p:extLst>
      <p:ext uri="{BB962C8B-B14F-4D97-AF65-F5344CB8AC3E}">
        <p14:creationId xmlns:p14="http://schemas.microsoft.com/office/powerpoint/2010/main" val="203349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uFill>
                  <a:solidFill>
                    <a:prstClr val="white"/>
                  </a:solidFill>
                </a:uFill>
                <a:cs typeface="Arial"/>
              </a:rPr>
              <a:t>Testresultaten</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57</a:t>
            </a:fld>
            <a:endParaRPr lang="nl-BE"/>
          </a:p>
        </p:txBody>
      </p:sp>
    </p:spTree>
    <p:extLst>
      <p:ext uri="{BB962C8B-B14F-4D97-AF65-F5344CB8AC3E}">
        <p14:creationId xmlns:p14="http://schemas.microsoft.com/office/powerpoint/2010/main" val="2949955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D3C3-1BC3-66A9-9C9D-A459DE828C55}"/>
              </a:ext>
            </a:extLst>
          </p:cNvPr>
          <p:cNvSpPr>
            <a:spLocks noGrp="1"/>
          </p:cNvSpPr>
          <p:nvPr>
            <p:ph type="title"/>
          </p:nvPr>
        </p:nvSpPr>
        <p:spPr/>
        <p:txBody>
          <a:bodyPr/>
          <a:lstStyle/>
          <a:p>
            <a:r>
              <a:rPr lang="en-US" dirty="0"/>
              <a:t>Microbenchmark</a:t>
            </a:r>
          </a:p>
        </p:txBody>
      </p:sp>
      <p:sp>
        <p:nvSpPr>
          <p:cNvPr id="3" name="Content Placeholder 2">
            <a:extLst>
              <a:ext uri="{FF2B5EF4-FFF2-40B4-BE49-F238E27FC236}">
                <a16:creationId xmlns:a16="http://schemas.microsoft.com/office/drawing/2014/main" id="{11588260-5A58-7E09-0669-CEA1D1D8BE0C}"/>
              </a:ext>
            </a:extLst>
          </p:cNvPr>
          <p:cNvSpPr>
            <a:spLocks noGrp="1"/>
          </p:cNvSpPr>
          <p:nvPr>
            <p:ph idx="1"/>
          </p:nvPr>
        </p:nvSpPr>
        <p:spPr/>
        <p:txBody>
          <a:bodyPr>
            <a:normAutofit/>
          </a:bodyPr>
          <a:lstStyle/>
          <a:p>
            <a:r>
              <a:rPr lang="en-US" sz="4000" dirty="0"/>
              <a:t>5 000 000 </a:t>
            </a:r>
            <a:r>
              <a:rPr lang="en-US" sz="4000" dirty="0" err="1"/>
              <a:t>getpid</a:t>
            </a:r>
            <a:r>
              <a:rPr lang="en-US" sz="4000" dirty="0"/>
              <a:t>()-</a:t>
            </a:r>
            <a:r>
              <a:rPr lang="en-US" sz="4000" dirty="0" err="1"/>
              <a:t>oproepen</a:t>
            </a:r>
            <a:r>
              <a:rPr lang="en-US" sz="4000" dirty="0"/>
              <a:t> die elk </a:t>
            </a:r>
            <a:r>
              <a:rPr lang="en-US" sz="4000" dirty="0" err="1"/>
              <a:t>een</a:t>
            </a:r>
            <a:r>
              <a:rPr lang="en-US" sz="4000" dirty="0"/>
              <a:t> </a:t>
            </a:r>
            <a:r>
              <a:rPr lang="en-US" sz="4000" dirty="0" err="1"/>
              <a:t>syscall</a:t>
            </a:r>
            <a:r>
              <a:rPr lang="en-US" sz="4000" dirty="0"/>
              <a:t> </a:t>
            </a:r>
            <a:r>
              <a:rPr lang="en-US" sz="4000" dirty="0" err="1"/>
              <a:t>aanroepen</a:t>
            </a:r>
            <a:endParaRPr lang="en-US" sz="4000" dirty="0"/>
          </a:p>
          <a:p>
            <a:r>
              <a:rPr lang="en-US" sz="4000" dirty="0" err="1"/>
              <a:t>Resultaat</a:t>
            </a:r>
            <a:r>
              <a:rPr lang="en-US" sz="4000" dirty="0"/>
              <a:t> is het </a:t>
            </a:r>
            <a:r>
              <a:rPr lang="en-US" sz="4000" dirty="0" err="1"/>
              <a:t>gemiddelde</a:t>
            </a:r>
            <a:r>
              <a:rPr lang="en-US" sz="4000" dirty="0"/>
              <a:t> van de </a:t>
            </a:r>
            <a:r>
              <a:rPr lang="en-US" sz="4000" dirty="0" err="1"/>
              <a:t>uitvoeringstijd</a:t>
            </a:r>
            <a:r>
              <a:rPr lang="en-US" sz="4000" dirty="0"/>
              <a:t> van 1 </a:t>
            </a:r>
            <a:r>
              <a:rPr lang="en-US" sz="4000" dirty="0" err="1"/>
              <a:t>getpid</a:t>
            </a:r>
            <a:r>
              <a:rPr lang="en-US" sz="4000" dirty="0"/>
              <a:t>() over </a:t>
            </a:r>
            <a:r>
              <a:rPr lang="en-US" sz="4000" dirty="0" err="1"/>
              <a:t>verschillende</a:t>
            </a:r>
            <a:r>
              <a:rPr lang="en-US" sz="4000" dirty="0"/>
              <a:t> runs</a:t>
            </a:r>
          </a:p>
          <a:p>
            <a:r>
              <a:rPr lang="en-US" sz="4000" dirty="0"/>
              <a:t>Overhead van seccomp-BPF </a:t>
            </a:r>
            <a:r>
              <a:rPr lang="en-US" sz="4000" dirty="0" err="1"/>
              <a:t>meten</a:t>
            </a:r>
            <a:endParaRPr lang="en-US" sz="4000" dirty="0"/>
          </a:p>
        </p:txBody>
      </p:sp>
      <p:sp>
        <p:nvSpPr>
          <p:cNvPr id="4" name="Slide Number Placeholder 3">
            <a:extLst>
              <a:ext uri="{FF2B5EF4-FFF2-40B4-BE49-F238E27FC236}">
                <a16:creationId xmlns:a16="http://schemas.microsoft.com/office/drawing/2014/main" id="{3584148D-B3B5-57D8-FB25-9F7D1395421D}"/>
              </a:ext>
            </a:extLst>
          </p:cNvPr>
          <p:cNvSpPr>
            <a:spLocks noGrp="1"/>
          </p:cNvSpPr>
          <p:nvPr>
            <p:ph type="sldNum" sz="quarter" idx="12"/>
          </p:nvPr>
        </p:nvSpPr>
        <p:spPr/>
        <p:txBody>
          <a:bodyPr/>
          <a:lstStyle/>
          <a:p>
            <a:fld id="{7AE184E0-0BD4-4705-A12B-9B71DDE63301}" type="slidenum">
              <a:rPr lang="nl-BE" noProof="0" smtClean="0"/>
              <a:t>58</a:t>
            </a:fld>
            <a:endParaRPr lang="nl-BE" noProof="0"/>
          </a:p>
        </p:txBody>
      </p:sp>
      <p:pic>
        <p:nvPicPr>
          <p:cNvPr id="5" name="Picture 4">
            <a:extLst>
              <a:ext uri="{FF2B5EF4-FFF2-40B4-BE49-F238E27FC236}">
                <a16:creationId xmlns:a16="http://schemas.microsoft.com/office/drawing/2014/main" id="{AB374CDE-8C68-1219-B74C-AF6F26D7CA7E}"/>
              </a:ext>
            </a:extLst>
          </p:cNvPr>
          <p:cNvPicPr>
            <a:picLocks noChangeAspect="1"/>
          </p:cNvPicPr>
          <p:nvPr/>
        </p:nvPicPr>
        <p:blipFill>
          <a:blip r:embed="rId3"/>
          <a:stretch>
            <a:fillRect/>
          </a:stretch>
        </p:blipFill>
        <p:spPr>
          <a:xfrm>
            <a:off x="5429152" y="4698618"/>
            <a:ext cx="6480370" cy="4123872"/>
          </a:xfrm>
          <a:prstGeom prst="rect">
            <a:avLst/>
          </a:prstGeom>
        </p:spPr>
      </p:pic>
    </p:spTree>
    <p:extLst>
      <p:ext uri="{BB962C8B-B14F-4D97-AF65-F5344CB8AC3E}">
        <p14:creationId xmlns:p14="http://schemas.microsoft.com/office/powerpoint/2010/main" val="257557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E7D8-0541-32F9-81B1-0175477ED915}"/>
              </a:ext>
            </a:extLst>
          </p:cNvPr>
          <p:cNvSpPr>
            <a:spLocks noGrp="1"/>
          </p:cNvSpPr>
          <p:nvPr>
            <p:ph type="title"/>
          </p:nvPr>
        </p:nvSpPr>
        <p:spPr/>
        <p:txBody>
          <a:bodyPr/>
          <a:lstStyle/>
          <a:p>
            <a:r>
              <a:rPr lang="en-US" dirty="0">
                <a:cs typeface="Arial"/>
              </a:rPr>
              <a:t>Microbenchmark - </a:t>
            </a:r>
            <a:r>
              <a:rPr lang="en-US" dirty="0" err="1">
                <a:cs typeface="Arial"/>
              </a:rPr>
              <a:t>versies</a:t>
            </a:r>
            <a:endParaRPr lang="en-US" dirty="0"/>
          </a:p>
        </p:txBody>
      </p:sp>
      <p:sp>
        <p:nvSpPr>
          <p:cNvPr id="4" name="Content Placeholder 3">
            <a:extLst>
              <a:ext uri="{FF2B5EF4-FFF2-40B4-BE49-F238E27FC236}">
                <a16:creationId xmlns:a16="http://schemas.microsoft.com/office/drawing/2014/main" id="{65EA6B65-C43B-BA11-2BDD-DCD5BF16F9FE}"/>
              </a:ext>
            </a:extLst>
          </p:cNvPr>
          <p:cNvSpPr>
            <a:spLocks noGrp="1"/>
          </p:cNvSpPr>
          <p:nvPr>
            <p:ph idx="1"/>
          </p:nvPr>
        </p:nvSpPr>
        <p:spPr>
          <a:xfrm>
            <a:off x="835825" y="1194364"/>
            <a:ext cx="16058804" cy="6696000"/>
          </a:xfrm>
        </p:spPr>
        <p:txBody>
          <a:bodyPr vert="horz" lIns="91440" tIns="45720" rIns="91440" bIns="45720" rtlCol="0" anchor="t">
            <a:normAutofit/>
          </a:bodyPr>
          <a:lstStyle/>
          <a:p>
            <a:r>
              <a:rPr lang="en-US" sz="4000" dirty="0" err="1">
                <a:cs typeface="Arial"/>
              </a:rPr>
              <a:t>ReMon</a:t>
            </a:r>
            <a:r>
              <a:rPr lang="en-US" sz="4000" dirty="0">
                <a:cs typeface="Arial"/>
              </a:rPr>
              <a:t> </a:t>
            </a:r>
            <a:r>
              <a:rPr lang="en-US" sz="4000" dirty="0" err="1">
                <a:cs typeface="Arial"/>
              </a:rPr>
              <a:t>zonder</a:t>
            </a:r>
            <a:r>
              <a:rPr lang="en-US" sz="4000" dirty="0">
                <a:cs typeface="Arial"/>
              </a:rPr>
              <a:t> IP-MON</a:t>
            </a:r>
          </a:p>
          <a:p>
            <a:r>
              <a:rPr lang="en-US" sz="4000" dirty="0" err="1">
                <a:cs typeface="Arial"/>
              </a:rPr>
              <a:t>Originele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geen</a:t>
            </a:r>
            <a:r>
              <a:rPr lang="en-US" sz="4000" dirty="0">
                <a:cs typeface="Arial"/>
              </a:rPr>
              <a:t> </a:t>
            </a:r>
            <a:r>
              <a:rPr lang="en-US" sz="4000" dirty="0" err="1">
                <a:cs typeface="Arial"/>
              </a:rPr>
              <a:t>systeemaanroepen</a:t>
            </a:r>
            <a:r>
              <a:rPr lang="en-US" sz="4000" dirty="0">
                <a:cs typeface="Arial"/>
              </a:rPr>
              <a:t> </a:t>
            </a:r>
            <a:r>
              <a:rPr lang="en-US" sz="4000" dirty="0" err="1">
                <a:cs typeface="Arial"/>
              </a:rPr>
              <a:t>monitort</a:t>
            </a:r>
            <a:endParaRPr lang="en-US" sz="4000" dirty="0">
              <a:cs typeface="Arial"/>
            </a:endParaRPr>
          </a:p>
          <a:p>
            <a:r>
              <a:rPr lang="en-US" sz="4000" dirty="0" err="1">
                <a:cs typeface="Arial"/>
              </a:rPr>
              <a:t>Originele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getpid</a:t>
            </a:r>
            <a:r>
              <a:rPr lang="en-US" sz="4000" dirty="0">
                <a:cs typeface="Arial"/>
              </a:rPr>
              <a:t> </a:t>
            </a:r>
            <a:r>
              <a:rPr lang="en-US" sz="4000" dirty="0" err="1">
                <a:cs typeface="Arial"/>
              </a:rPr>
              <a:t>monitort</a:t>
            </a:r>
            <a:endParaRPr lang="en-US" sz="4000" dirty="0"/>
          </a:p>
          <a:p>
            <a:r>
              <a:rPr lang="en-US" sz="4000" dirty="0" err="1">
                <a:cs typeface="Arial"/>
              </a:rPr>
              <a:t>Nieuwe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geen</a:t>
            </a:r>
            <a:r>
              <a:rPr lang="en-US" sz="4000" dirty="0">
                <a:cs typeface="Arial"/>
              </a:rPr>
              <a:t> </a:t>
            </a:r>
            <a:r>
              <a:rPr lang="en-US" sz="4000" dirty="0" err="1">
                <a:cs typeface="Arial"/>
              </a:rPr>
              <a:t>systeemaanroepen</a:t>
            </a:r>
            <a:r>
              <a:rPr lang="en-US" sz="4000" dirty="0">
                <a:cs typeface="Arial"/>
              </a:rPr>
              <a:t> </a:t>
            </a:r>
            <a:r>
              <a:rPr lang="en-US" sz="4000" dirty="0" err="1">
                <a:cs typeface="Arial"/>
              </a:rPr>
              <a:t>monitort</a:t>
            </a:r>
            <a:endParaRPr lang="en-US" sz="4000" dirty="0">
              <a:cs typeface="Arial"/>
            </a:endParaRPr>
          </a:p>
          <a:p>
            <a:pPr lvl="1"/>
            <a:r>
              <a:rPr lang="en-US" sz="4000" dirty="0">
                <a:cs typeface="Arial"/>
              </a:rPr>
              <a:t>12 bit </a:t>
            </a:r>
            <a:r>
              <a:rPr lang="en-US" sz="4000" dirty="0" err="1">
                <a:cs typeface="Arial"/>
              </a:rPr>
              <a:t>geheim</a:t>
            </a:r>
            <a:endParaRPr lang="en-US" sz="4000" dirty="0">
              <a:cs typeface="Arial"/>
            </a:endParaRPr>
          </a:p>
          <a:p>
            <a:pPr lvl="1"/>
            <a:r>
              <a:rPr lang="en-US" sz="4000" dirty="0">
                <a:cs typeface="Arial"/>
              </a:rPr>
              <a:t>48 bit </a:t>
            </a:r>
            <a:r>
              <a:rPr lang="en-US" sz="4000" dirty="0" err="1">
                <a:cs typeface="Arial"/>
              </a:rPr>
              <a:t>geheim</a:t>
            </a:r>
            <a:endParaRPr lang="en-US" sz="4000" dirty="0">
              <a:cs typeface="Arial"/>
            </a:endParaRPr>
          </a:p>
          <a:p>
            <a:r>
              <a:rPr lang="en-US" sz="4000" dirty="0" err="1">
                <a:cs typeface="Arial"/>
              </a:rPr>
              <a:t>Nieuwe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getpid</a:t>
            </a:r>
            <a:r>
              <a:rPr lang="en-US" sz="4000" dirty="0">
                <a:cs typeface="Arial"/>
              </a:rPr>
              <a:t> </a:t>
            </a:r>
            <a:r>
              <a:rPr lang="en-US" sz="4000" dirty="0" err="1">
                <a:cs typeface="Arial"/>
              </a:rPr>
              <a:t>monitort</a:t>
            </a:r>
            <a:endParaRPr lang="en-US" sz="4000" dirty="0">
              <a:cs typeface="Arial"/>
            </a:endParaRPr>
          </a:p>
          <a:p>
            <a:pPr lvl="1"/>
            <a:r>
              <a:rPr lang="en-US" sz="4000" dirty="0">
                <a:cs typeface="Arial"/>
              </a:rPr>
              <a:t>12 bit </a:t>
            </a:r>
            <a:r>
              <a:rPr lang="en-US" sz="4000" dirty="0" err="1">
                <a:cs typeface="Arial"/>
              </a:rPr>
              <a:t>geheim</a:t>
            </a:r>
            <a:endParaRPr lang="en-US" sz="4000" dirty="0">
              <a:cs typeface="Arial"/>
            </a:endParaRPr>
          </a:p>
          <a:p>
            <a:pPr lvl="1"/>
            <a:r>
              <a:rPr lang="en-US" sz="4000" dirty="0">
                <a:cs typeface="Arial"/>
              </a:rPr>
              <a:t>48 bit </a:t>
            </a:r>
            <a:r>
              <a:rPr lang="en-US" sz="4000" dirty="0" err="1">
                <a:cs typeface="Arial"/>
              </a:rPr>
              <a:t>geheim</a:t>
            </a:r>
            <a:endParaRPr lang="en-US" sz="4000" dirty="0"/>
          </a:p>
        </p:txBody>
      </p:sp>
      <p:sp>
        <p:nvSpPr>
          <p:cNvPr id="3" name="Slide Number Placeholder 2">
            <a:extLst>
              <a:ext uri="{FF2B5EF4-FFF2-40B4-BE49-F238E27FC236}">
                <a16:creationId xmlns:a16="http://schemas.microsoft.com/office/drawing/2014/main" id="{A1800C52-32A3-D889-C96B-E773CA4F0D72}"/>
              </a:ext>
            </a:extLst>
          </p:cNvPr>
          <p:cNvSpPr>
            <a:spLocks noGrp="1"/>
          </p:cNvSpPr>
          <p:nvPr>
            <p:ph type="sldNum" sz="quarter" idx="12"/>
          </p:nvPr>
        </p:nvSpPr>
        <p:spPr/>
        <p:txBody>
          <a:bodyPr/>
          <a:lstStyle/>
          <a:p>
            <a:fld id="{7AE184E0-0BD4-4705-A12B-9B71DDE63301}" type="slidenum">
              <a:rPr lang="nl-BE" noProof="0" smtClean="0"/>
              <a:pPr/>
              <a:t>59</a:t>
            </a:fld>
            <a:endParaRPr lang="nl-BE" noProof="0"/>
          </a:p>
        </p:txBody>
      </p:sp>
    </p:spTree>
    <p:extLst>
      <p:ext uri="{BB962C8B-B14F-4D97-AF65-F5344CB8AC3E}">
        <p14:creationId xmlns:p14="http://schemas.microsoft.com/office/powerpoint/2010/main" val="69659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853F0853-E714-4804-A3A0-F90C4AEE0731}"/>
              </a:ext>
            </a:extLst>
          </p:cNvPr>
          <p:cNvSpPr/>
          <p:nvPr/>
        </p:nvSpPr>
        <p:spPr>
          <a:xfrm>
            <a:off x="1797207" y="5758643"/>
            <a:ext cx="13733451" cy="291893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Rectangle: Rounded Corners 49">
            <a:extLst>
              <a:ext uri="{FF2B5EF4-FFF2-40B4-BE49-F238E27FC236}">
                <a16:creationId xmlns:a16="http://schemas.microsoft.com/office/drawing/2014/main" id="{83CA86E4-F9B9-4ACC-84BE-1C2DA817E99A}"/>
              </a:ext>
            </a:extLst>
          </p:cNvPr>
          <p:cNvSpPr/>
          <p:nvPr/>
        </p:nvSpPr>
        <p:spPr>
          <a:xfrm>
            <a:off x="3213155" y="6690228"/>
            <a:ext cx="10908686" cy="1667781"/>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262736-6BEF-44B8-A3FB-1EA563C4527E}"/>
              </a:ext>
            </a:extLst>
          </p:cNvPr>
          <p:cNvSpPr>
            <a:spLocks noGrp="1"/>
          </p:cNvSpPr>
          <p:nvPr>
            <p:ph type="title"/>
          </p:nvPr>
        </p:nvSpPr>
        <p:spPr/>
        <p:txBody>
          <a:bodyPr/>
          <a:lstStyle/>
          <a:p>
            <a:r>
              <a:rPr lang="en-US" dirty="0">
                <a:cs typeface="Arial"/>
              </a:rPr>
              <a:t>Monitor – Tracer </a:t>
            </a:r>
            <a:r>
              <a:rPr lang="en-US" dirty="0" err="1">
                <a:cs typeface="Arial"/>
              </a:rPr>
              <a:t>proces</a:t>
            </a:r>
            <a:endParaRPr lang="en-US" dirty="0"/>
          </a:p>
        </p:txBody>
      </p:sp>
      <p:sp>
        <p:nvSpPr>
          <p:cNvPr id="4" name="Slide Number Placeholder 3">
            <a:extLst>
              <a:ext uri="{FF2B5EF4-FFF2-40B4-BE49-F238E27FC236}">
                <a16:creationId xmlns:a16="http://schemas.microsoft.com/office/drawing/2014/main" id="{5E3C985C-7E50-4D7C-8EFE-FBA3A4F7B733}"/>
              </a:ext>
            </a:extLst>
          </p:cNvPr>
          <p:cNvSpPr>
            <a:spLocks noGrp="1"/>
          </p:cNvSpPr>
          <p:nvPr>
            <p:ph type="sldNum" sz="quarter" idx="12"/>
          </p:nvPr>
        </p:nvSpPr>
        <p:spPr/>
        <p:txBody>
          <a:bodyPr/>
          <a:lstStyle/>
          <a:p>
            <a:fld id="{7AE184E0-0BD4-4705-A12B-9B71DDE63301}" type="slidenum">
              <a:rPr lang="nl-BE" noProof="0" smtClean="0"/>
              <a:t>6</a:t>
            </a:fld>
            <a:endParaRPr lang="nl-BE" noProof="0"/>
          </a:p>
        </p:txBody>
      </p:sp>
      <p:sp>
        <p:nvSpPr>
          <p:cNvPr id="9" name="Rectangle 8">
            <a:extLst>
              <a:ext uri="{FF2B5EF4-FFF2-40B4-BE49-F238E27FC236}">
                <a16:creationId xmlns:a16="http://schemas.microsoft.com/office/drawing/2014/main" id="{A57FD4AE-F867-4A41-9612-569B201B7224}"/>
              </a:ext>
            </a:extLst>
          </p:cNvPr>
          <p:cNvSpPr/>
          <p:nvPr/>
        </p:nvSpPr>
        <p:spPr>
          <a:xfrm>
            <a:off x="3213154"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TextBox 11">
            <a:extLst>
              <a:ext uri="{FF2B5EF4-FFF2-40B4-BE49-F238E27FC236}">
                <a16:creationId xmlns:a16="http://schemas.microsoft.com/office/drawing/2014/main" id="{EBD1204B-DA42-4D30-86C6-30EA212AC156}"/>
              </a:ext>
            </a:extLst>
          </p:cNvPr>
          <p:cNvSpPr txBox="1"/>
          <p:nvPr/>
        </p:nvSpPr>
        <p:spPr>
          <a:xfrm>
            <a:off x="2294192" y="8201591"/>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Monitor</a:t>
            </a:r>
          </a:p>
        </p:txBody>
      </p:sp>
      <p:sp>
        <p:nvSpPr>
          <p:cNvPr id="13" name="TextBox 12">
            <a:extLst>
              <a:ext uri="{FF2B5EF4-FFF2-40B4-BE49-F238E27FC236}">
                <a16:creationId xmlns:a16="http://schemas.microsoft.com/office/drawing/2014/main" id="{84124766-D9B9-4684-9E29-9AB37EB24542}"/>
              </a:ext>
            </a:extLst>
          </p:cNvPr>
          <p:cNvSpPr txBox="1"/>
          <p:nvPr/>
        </p:nvSpPr>
        <p:spPr>
          <a:xfrm>
            <a:off x="3403065" y="785310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
        <p:nvSpPr>
          <p:cNvPr id="14" name="TextBox 13">
            <a:extLst>
              <a:ext uri="{FF2B5EF4-FFF2-40B4-BE49-F238E27FC236}">
                <a16:creationId xmlns:a16="http://schemas.microsoft.com/office/drawing/2014/main" id="{014448D1-43EF-4A1C-B740-73ABE86D3573}"/>
              </a:ext>
            </a:extLst>
          </p:cNvPr>
          <p:cNvSpPr txBox="1"/>
          <p:nvPr/>
        </p:nvSpPr>
        <p:spPr>
          <a:xfrm>
            <a:off x="3207910" y="1552009"/>
            <a:ext cx="157294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1</a:t>
            </a:r>
          </a:p>
        </p:txBody>
      </p:sp>
      <p:cxnSp>
        <p:nvCxnSpPr>
          <p:cNvPr id="16" name="Straight Arrow Connector 15">
            <a:extLst>
              <a:ext uri="{FF2B5EF4-FFF2-40B4-BE49-F238E27FC236}">
                <a16:creationId xmlns:a16="http://schemas.microsoft.com/office/drawing/2014/main" id="{507E2A54-6F27-4264-BD88-5E8B801A4E59}"/>
              </a:ext>
            </a:extLst>
          </p:cNvPr>
          <p:cNvCxnSpPr/>
          <p:nvPr/>
        </p:nvCxnSpPr>
        <p:spPr>
          <a:xfrm flipV="1">
            <a:off x="7701488" y="3793846"/>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8C5CEE-C5E5-42FD-AD61-11256C294DDB}"/>
              </a:ext>
            </a:extLst>
          </p:cNvPr>
          <p:cNvSpPr/>
          <p:nvPr/>
        </p:nvSpPr>
        <p:spPr>
          <a:xfrm>
            <a:off x="360297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FA3BA5BA-9F85-41EF-A46F-0DB357D45317}"/>
              </a:ext>
            </a:extLst>
          </p:cNvPr>
          <p:cNvSpPr/>
          <p:nvPr/>
        </p:nvSpPr>
        <p:spPr>
          <a:xfrm>
            <a:off x="489359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19">
            <a:extLst>
              <a:ext uri="{FF2B5EF4-FFF2-40B4-BE49-F238E27FC236}">
                <a16:creationId xmlns:a16="http://schemas.microsoft.com/office/drawing/2014/main" id="{43490DF3-185B-4334-BB98-3AE6BB4B15D6}"/>
              </a:ext>
            </a:extLst>
          </p:cNvPr>
          <p:cNvSpPr/>
          <p:nvPr/>
        </p:nvSpPr>
        <p:spPr>
          <a:xfrm>
            <a:off x="6506186"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 name="TextBox 21">
            <a:extLst>
              <a:ext uri="{FF2B5EF4-FFF2-40B4-BE49-F238E27FC236}">
                <a16:creationId xmlns:a16="http://schemas.microsoft.com/office/drawing/2014/main" id="{86A205F9-2C1A-4A4E-A0AF-B037F4A9C1DF}"/>
              </a:ext>
            </a:extLst>
          </p:cNvPr>
          <p:cNvSpPr txBox="1"/>
          <p:nvPr/>
        </p:nvSpPr>
        <p:spPr>
          <a:xfrm>
            <a:off x="8274598"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cxnSp>
        <p:nvCxnSpPr>
          <p:cNvPr id="30" name="Straight Arrow Connector 29">
            <a:extLst>
              <a:ext uri="{FF2B5EF4-FFF2-40B4-BE49-F238E27FC236}">
                <a16:creationId xmlns:a16="http://schemas.microsoft.com/office/drawing/2014/main" id="{DAA95BB3-E123-478D-8189-BC691C7FAD40}"/>
              </a:ext>
            </a:extLst>
          </p:cNvPr>
          <p:cNvCxnSpPr>
            <a:cxnSpLocks/>
          </p:cNvCxnSpPr>
          <p:nvPr/>
        </p:nvCxnSpPr>
        <p:spPr>
          <a:xfrm flipH="1">
            <a:off x="4893360"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4390EA3-9938-4E0E-B49A-1E1451C01C8F}"/>
              </a:ext>
            </a:extLst>
          </p:cNvPr>
          <p:cNvCxnSpPr>
            <a:cxnSpLocks/>
          </p:cNvCxnSpPr>
          <p:nvPr/>
        </p:nvCxnSpPr>
        <p:spPr>
          <a:xfrm flipH="1" flipV="1">
            <a:off x="4382810"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0E5FE02-7C25-4C41-9E54-714B85CD68A5}"/>
              </a:ext>
            </a:extLst>
          </p:cNvPr>
          <p:cNvCxnSpPr>
            <a:cxnSpLocks/>
          </p:cNvCxnSpPr>
          <p:nvPr/>
        </p:nvCxnSpPr>
        <p:spPr>
          <a:xfrm flipH="1" flipV="1">
            <a:off x="5861670" y="382769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76EBDE0-C7E6-4F08-90E2-0C0911FD109D}"/>
              </a:ext>
            </a:extLst>
          </p:cNvPr>
          <p:cNvCxnSpPr>
            <a:cxnSpLocks/>
          </p:cNvCxnSpPr>
          <p:nvPr/>
        </p:nvCxnSpPr>
        <p:spPr>
          <a:xfrm flipH="1">
            <a:off x="6506677" y="380135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24AD8BBE-7F89-40B5-AE51-3AAB9D50ED1D}"/>
              </a:ext>
            </a:extLst>
          </p:cNvPr>
          <p:cNvCxnSpPr>
            <a:cxnSpLocks/>
          </p:cNvCxnSpPr>
          <p:nvPr/>
        </p:nvCxnSpPr>
        <p:spPr>
          <a:xfrm flipH="1">
            <a:off x="4384433"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6400F18D-75DE-444F-BD7B-CAA275BEEACC}"/>
              </a:ext>
            </a:extLst>
          </p:cNvPr>
          <p:cNvCxnSpPr>
            <a:cxnSpLocks/>
          </p:cNvCxnSpPr>
          <p:nvPr/>
        </p:nvCxnSpPr>
        <p:spPr>
          <a:xfrm flipH="1">
            <a:off x="4895748"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11591545-6BD0-4768-A697-64A78385C911}"/>
              </a:ext>
            </a:extLst>
          </p:cNvPr>
          <p:cNvCxnSpPr>
            <a:cxnSpLocks/>
          </p:cNvCxnSpPr>
          <p:nvPr/>
        </p:nvCxnSpPr>
        <p:spPr>
          <a:xfrm flipH="1">
            <a:off x="5863315" y="573672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A7ED580-113D-4A4C-848B-9120B8A1E996}"/>
              </a:ext>
            </a:extLst>
          </p:cNvPr>
          <p:cNvCxnSpPr>
            <a:cxnSpLocks/>
          </p:cNvCxnSpPr>
          <p:nvPr/>
        </p:nvCxnSpPr>
        <p:spPr>
          <a:xfrm flipH="1">
            <a:off x="6508368" y="575016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BE9B41D9-975C-4004-B3BA-C8BF34398C5E}"/>
              </a:ext>
            </a:extLst>
          </p:cNvPr>
          <p:cNvSpPr txBox="1"/>
          <p:nvPr/>
        </p:nvSpPr>
        <p:spPr>
          <a:xfrm>
            <a:off x="3598108"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read</a:t>
            </a:r>
          </a:p>
        </p:txBody>
      </p:sp>
      <p:sp>
        <p:nvSpPr>
          <p:cNvPr id="47" name="TextBox 46">
            <a:extLst>
              <a:ext uri="{FF2B5EF4-FFF2-40B4-BE49-F238E27FC236}">
                <a16:creationId xmlns:a16="http://schemas.microsoft.com/office/drawing/2014/main" id="{08D907D6-80F3-42B1-9A83-5F922BB7351A}"/>
              </a:ext>
            </a:extLst>
          </p:cNvPr>
          <p:cNvSpPr txBox="1"/>
          <p:nvPr/>
        </p:nvSpPr>
        <p:spPr>
          <a:xfrm>
            <a:off x="502309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write</a:t>
            </a:r>
          </a:p>
        </p:txBody>
      </p:sp>
      <p:sp>
        <p:nvSpPr>
          <p:cNvPr id="3" name="Rectangle 2">
            <a:extLst>
              <a:ext uri="{FF2B5EF4-FFF2-40B4-BE49-F238E27FC236}">
                <a16:creationId xmlns:a16="http://schemas.microsoft.com/office/drawing/2014/main" id="{4E811FD5-F0A5-CB4E-A518-5F4118EB911F}"/>
              </a:ext>
            </a:extLst>
          </p:cNvPr>
          <p:cNvSpPr/>
          <p:nvPr/>
        </p:nvSpPr>
        <p:spPr>
          <a:xfrm>
            <a:off x="4397380" y="6691422"/>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Rectangle 4">
            <a:extLst>
              <a:ext uri="{FF2B5EF4-FFF2-40B4-BE49-F238E27FC236}">
                <a16:creationId xmlns:a16="http://schemas.microsoft.com/office/drawing/2014/main" id="{EACD469D-14D1-5EF9-7B64-04FA2055CACD}"/>
              </a:ext>
            </a:extLst>
          </p:cNvPr>
          <p:cNvSpPr/>
          <p:nvPr/>
        </p:nvSpPr>
        <p:spPr>
          <a:xfrm>
            <a:off x="5862804" y="6691422"/>
            <a:ext cx="64537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ectangle 7">
            <a:extLst>
              <a:ext uri="{FF2B5EF4-FFF2-40B4-BE49-F238E27FC236}">
                <a16:creationId xmlns:a16="http://schemas.microsoft.com/office/drawing/2014/main" id="{9E855C8F-7AFC-BD88-CCC0-62F1275166DA}"/>
              </a:ext>
            </a:extLst>
          </p:cNvPr>
          <p:cNvSpPr/>
          <p:nvPr/>
        </p:nvSpPr>
        <p:spPr>
          <a:xfrm>
            <a:off x="7232391" y="3346203"/>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9449152D-9385-4D39-D1DE-3C3533EDD16B}"/>
              </a:ext>
            </a:extLst>
          </p:cNvPr>
          <p:cNvCxnSpPr>
            <a:cxnSpLocks/>
          </p:cNvCxnSpPr>
          <p:nvPr/>
        </p:nvCxnSpPr>
        <p:spPr>
          <a:xfrm flipV="1">
            <a:off x="7014328" y="3802158"/>
            <a:ext cx="1268" cy="193771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A76E1EC-786C-5BCC-CB22-75E71FF5A4C0}"/>
              </a:ext>
            </a:extLst>
          </p:cNvPr>
          <p:cNvCxnSpPr>
            <a:cxnSpLocks/>
          </p:cNvCxnSpPr>
          <p:nvPr/>
        </p:nvCxnSpPr>
        <p:spPr>
          <a:xfrm flipH="1">
            <a:off x="7230520" y="3799988"/>
            <a:ext cx="6359" cy="1954489"/>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7A0EE936-985F-1717-B028-ED464FD0D2C2}"/>
              </a:ext>
            </a:extLst>
          </p:cNvPr>
          <p:cNvSpPr txBox="1"/>
          <p:nvPr/>
        </p:nvSpPr>
        <p:spPr>
          <a:xfrm>
            <a:off x="6448975"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cxnSp>
        <p:nvCxnSpPr>
          <p:cNvPr id="69" name="Straight Arrow Connector 68">
            <a:extLst>
              <a:ext uri="{FF2B5EF4-FFF2-40B4-BE49-F238E27FC236}">
                <a16:creationId xmlns:a16="http://schemas.microsoft.com/office/drawing/2014/main" id="{B99DCD3A-3BF6-2791-5193-425389761403}"/>
              </a:ext>
            </a:extLst>
          </p:cNvPr>
          <p:cNvCxnSpPr>
            <a:cxnSpLocks/>
          </p:cNvCxnSpPr>
          <p:nvPr/>
        </p:nvCxnSpPr>
        <p:spPr>
          <a:xfrm flipH="1">
            <a:off x="7003660" y="577551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4CF1C70D-189F-F1D2-C352-7DAD367135DA}"/>
              </a:ext>
            </a:extLst>
          </p:cNvPr>
          <p:cNvCxnSpPr>
            <a:cxnSpLocks/>
          </p:cNvCxnSpPr>
          <p:nvPr/>
        </p:nvCxnSpPr>
        <p:spPr>
          <a:xfrm flipH="1">
            <a:off x="7228992" y="577551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C634A992-9E49-00AB-2A57-F68E75800359}"/>
              </a:ext>
            </a:extLst>
          </p:cNvPr>
          <p:cNvSpPr/>
          <p:nvPr/>
        </p:nvSpPr>
        <p:spPr>
          <a:xfrm>
            <a:off x="7004682" y="6691409"/>
            <a:ext cx="223141" cy="44200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4107325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977F-939F-86AC-1BBF-26BE235A9A27}"/>
              </a:ext>
            </a:extLst>
          </p:cNvPr>
          <p:cNvSpPr>
            <a:spLocks noGrp="1"/>
          </p:cNvSpPr>
          <p:nvPr>
            <p:ph type="title"/>
          </p:nvPr>
        </p:nvSpPr>
        <p:spPr/>
        <p:txBody>
          <a:bodyPr/>
          <a:lstStyle/>
          <a:p>
            <a:r>
              <a:rPr lang="en-US" dirty="0" err="1"/>
              <a:t>Resultaten</a:t>
            </a:r>
            <a:r>
              <a:rPr lang="en-US" dirty="0"/>
              <a:t> – </a:t>
            </a:r>
            <a:r>
              <a:rPr lang="en-US" dirty="0" err="1"/>
              <a:t>Alles</a:t>
            </a:r>
            <a:r>
              <a:rPr lang="en-US" dirty="0"/>
              <a:t> </a:t>
            </a:r>
            <a:r>
              <a:rPr lang="en-US" dirty="0" err="1"/>
              <a:t>naar</a:t>
            </a:r>
            <a:r>
              <a:rPr lang="en-US" dirty="0"/>
              <a:t> CP-MON</a:t>
            </a:r>
          </a:p>
        </p:txBody>
      </p:sp>
      <p:sp>
        <p:nvSpPr>
          <p:cNvPr id="4" name="Slide Number Placeholder 3">
            <a:extLst>
              <a:ext uri="{FF2B5EF4-FFF2-40B4-BE49-F238E27FC236}">
                <a16:creationId xmlns:a16="http://schemas.microsoft.com/office/drawing/2014/main" id="{29108A87-C0BA-ABA8-6BF3-66281D116A66}"/>
              </a:ext>
            </a:extLst>
          </p:cNvPr>
          <p:cNvSpPr>
            <a:spLocks noGrp="1"/>
          </p:cNvSpPr>
          <p:nvPr>
            <p:ph type="sldNum" sz="quarter" idx="12"/>
          </p:nvPr>
        </p:nvSpPr>
        <p:spPr/>
        <p:txBody>
          <a:bodyPr/>
          <a:lstStyle/>
          <a:p>
            <a:fld id="{7AE184E0-0BD4-4705-A12B-9B71DDE63301}" type="slidenum">
              <a:rPr lang="nl-BE" noProof="0" smtClean="0"/>
              <a:t>60</a:t>
            </a:fld>
            <a:endParaRPr lang="nl-BE" noProof="0"/>
          </a:p>
        </p:txBody>
      </p:sp>
      <p:graphicFrame>
        <p:nvGraphicFramePr>
          <p:cNvPr id="10" name="Chart 9">
            <a:extLst>
              <a:ext uri="{FF2B5EF4-FFF2-40B4-BE49-F238E27FC236}">
                <a16:creationId xmlns:a16="http://schemas.microsoft.com/office/drawing/2014/main" id="{AABF3D3C-30CD-E9C1-168F-54508D89639B}"/>
              </a:ext>
            </a:extLst>
          </p:cNvPr>
          <p:cNvGraphicFramePr>
            <a:graphicFrameLocks/>
          </p:cNvGraphicFramePr>
          <p:nvPr>
            <p:extLst>
              <p:ext uri="{D42A27DB-BD31-4B8C-83A1-F6EECF244321}">
                <p14:modId xmlns:p14="http://schemas.microsoft.com/office/powerpoint/2010/main" val="1877880558"/>
              </p:ext>
            </p:extLst>
          </p:nvPr>
        </p:nvGraphicFramePr>
        <p:xfrm>
          <a:off x="545894" y="1418559"/>
          <a:ext cx="16273729" cy="722727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B82DBE7B-EA8B-F2CE-EA28-7D0C668A009C}"/>
              </a:ext>
            </a:extLst>
          </p:cNvPr>
          <p:cNvSpPr txBox="1"/>
          <p:nvPr/>
        </p:nvSpPr>
        <p:spPr>
          <a:xfrm rot="16200000">
            <a:off x="-88206" y="4248935"/>
            <a:ext cx="737702" cy="511615"/>
          </a:xfrm>
          <a:prstGeom prst="rect">
            <a:avLst/>
          </a:prstGeom>
          <a:noFill/>
        </p:spPr>
        <p:txBody>
          <a:bodyPr wrap="none" rtlCol="0">
            <a:spAutoFit/>
          </a:bodyPr>
          <a:lstStyle/>
          <a:p>
            <a:pPr>
              <a:lnSpc>
                <a:spcPct val="120000"/>
              </a:lnSpc>
            </a:pPr>
            <a:r>
              <a:rPr lang="en-US" sz="2500" dirty="0">
                <a:solidFill>
                  <a:schemeClr val="tx1">
                    <a:lumMod val="65000"/>
                    <a:lumOff val="35000"/>
                  </a:schemeClr>
                </a:solidFill>
              </a:rPr>
              <a:t>(ns)</a:t>
            </a:r>
          </a:p>
        </p:txBody>
      </p:sp>
    </p:spTree>
    <p:extLst>
      <p:ext uri="{BB962C8B-B14F-4D97-AF65-F5344CB8AC3E}">
        <p14:creationId xmlns:p14="http://schemas.microsoft.com/office/powerpoint/2010/main" val="3794345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977F-939F-86AC-1BBF-26BE235A9A27}"/>
              </a:ext>
            </a:extLst>
          </p:cNvPr>
          <p:cNvSpPr>
            <a:spLocks noGrp="1"/>
          </p:cNvSpPr>
          <p:nvPr>
            <p:ph type="title"/>
          </p:nvPr>
        </p:nvSpPr>
        <p:spPr/>
        <p:txBody>
          <a:bodyPr/>
          <a:lstStyle/>
          <a:p>
            <a:r>
              <a:rPr lang="en-US" dirty="0" err="1"/>
              <a:t>Resultaten</a:t>
            </a:r>
            <a:r>
              <a:rPr lang="en-US" dirty="0"/>
              <a:t> – </a:t>
            </a:r>
            <a:r>
              <a:rPr lang="en-US" dirty="0" err="1"/>
              <a:t>getpid</a:t>
            </a:r>
            <a:r>
              <a:rPr lang="en-US" dirty="0"/>
              <a:t> </a:t>
            </a:r>
            <a:r>
              <a:rPr lang="en-US" dirty="0" err="1"/>
              <a:t>naar</a:t>
            </a:r>
            <a:r>
              <a:rPr lang="en-US" dirty="0"/>
              <a:t> IP-MON</a:t>
            </a:r>
          </a:p>
        </p:txBody>
      </p:sp>
      <p:sp>
        <p:nvSpPr>
          <p:cNvPr id="4" name="Slide Number Placeholder 3">
            <a:extLst>
              <a:ext uri="{FF2B5EF4-FFF2-40B4-BE49-F238E27FC236}">
                <a16:creationId xmlns:a16="http://schemas.microsoft.com/office/drawing/2014/main" id="{29108A87-C0BA-ABA8-6BF3-66281D116A66}"/>
              </a:ext>
            </a:extLst>
          </p:cNvPr>
          <p:cNvSpPr>
            <a:spLocks noGrp="1"/>
          </p:cNvSpPr>
          <p:nvPr>
            <p:ph type="sldNum" sz="quarter" idx="12"/>
          </p:nvPr>
        </p:nvSpPr>
        <p:spPr/>
        <p:txBody>
          <a:bodyPr/>
          <a:lstStyle/>
          <a:p>
            <a:fld id="{7AE184E0-0BD4-4705-A12B-9B71DDE63301}" type="slidenum">
              <a:rPr lang="nl-BE" noProof="0" smtClean="0"/>
              <a:t>61</a:t>
            </a:fld>
            <a:endParaRPr lang="nl-BE" noProof="0"/>
          </a:p>
        </p:txBody>
      </p:sp>
      <p:graphicFrame>
        <p:nvGraphicFramePr>
          <p:cNvPr id="9" name="Chart 8">
            <a:extLst>
              <a:ext uri="{FF2B5EF4-FFF2-40B4-BE49-F238E27FC236}">
                <a16:creationId xmlns:a16="http://schemas.microsoft.com/office/drawing/2014/main" id="{005C7C34-0286-DDAC-2C9E-0029EF71AC99}"/>
              </a:ext>
            </a:extLst>
          </p:cNvPr>
          <p:cNvGraphicFramePr>
            <a:graphicFrameLocks/>
          </p:cNvGraphicFramePr>
          <p:nvPr>
            <p:extLst>
              <p:ext uri="{D42A27DB-BD31-4B8C-83A1-F6EECF244321}">
                <p14:modId xmlns:p14="http://schemas.microsoft.com/office/powerpoint/2010/main" val="2198790577"/>
              </p:ext>
            </p:extLst>
          </p:nvPr>
        </p:nvGraphicFramePr>
        <p:xfrm>
          <a:off x="2462028" y="1418559"/>
          <a:ext cx="12414617" cy="722727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BB37EF4-9DF4-635D-B009-B6772CD974B3}"/>
              </a:ext>
            </a:extLst>
          </p:cNvPr>
          <p:cNvSpPr txBox="1"/>
          <p:nvPr/>
        </p:nvSpPr>
        <p:spPr>
          <a:xfrm rot="16200000">
            <a:off x="1837370" y="4252143"/>
            <a:ext cx="737702" cy="511615"/>
          </a:xfrm>
          <a:prstGeom prst="rect">
            <a:avLst/>
          </a:prstGeom>
          <a:noFill/>
        </p:spPr>
        <p:txBody>
          <a:bodyPr wrap="none" rtlCol="0">
            <a:spAutoFit/>
          </a:bodyPr>
          <a:lstStyle/>
          <a:p>
            <a:pPr>
              <a:lnSpc>
                <a:spcPct val="120000"/>
              </a:lnSpc>
            </a:pPr>
            <a:r>
              <a:rPr lang="en-US" sz="2500" dirty="0">
                <a:solidFill>
                  <a:schemeClr val="tx1">
                    <a:lumMod val="65000"/>
                    <a:lumOff val="35000"/>
                  </a:schemeClr>
                </a:solidFill>
              </a:rPr>
              <a:t>(ns)</a:t>
            </a:r>
          </a:p>
        </p:txBody>
      </p:sp>
    </p:spTree>
    <p:extLst>
      <p:ext uri="{BB962C8B-B14F-4D97-AF65-F5344CB8AC3E}">
        <p14:creationId xmlns:p14="http://schemas.microsoft.com/office/powerpoint/2010/main" val="1582746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4CC1-553F-288E-8AF9-DF690D5602A9}"/>
              </a:ext>
            </a:extLst>
          </p:cNvPr>
          <p:cNvSpPr>
            <a:spLocks noGrp="1"/>
          </p:cNvSpPr>
          <p:nvPr>
            <p:ph type="title"/>
          </p:nvPr>
        </p:nvSpPr>
        <p:spPr/>
        <p:txBody>
          <a:bodyPr/>
          <a:lstStyle/>
          <a:p>
            <a:r>
              <a:rPr lang="en-US" dirty="0"/>
              <a:t>Nginx benchmark</a:t>
            </a:r>
          </a:p>
        </p:txBody>
      </p:sp>
      <p:sp>
        <p:nvSpPr>
          <p:cNvPr id="3" name="Content Placeholder 2">
            <a:extLst>
              <a:ext uri="{FF2B5EF4-FFF2-40B4-BE49-F238E27FC236}">
                <a16:creationId xmlns:a16="http://schemas.microsoft.com/office/drawing/2014/main" id="{D6D65EA4-19A8-FAD9-AE0E-CD4378735390}"/>
              </a:ext>
            </a:extLst>
          </p:cNvPr>
          <p:cNvSpPr>
            <a:spLocks noGrp="1"/>
          </p:cNvSpPr>
          <p:nvPr>
            <p:ph idx="1"/>
          </p:nvPr>
        </p:nvSpPr>
        <p:spPr/>
        <p:txBody>
          <a:bodyPr>
            <a:normAutofit/>
          </a:bodyPr>
          <a:lstStyle/>
          <a:p>
            <a:r>
              <a:rPr lang="en-US" sz="4000" dirty="0" err="1"/>
              <a:t>Realistische</a:t>
            </a:r>
            <a:r>
              <a:rPr lang="en-US" sz="4000" dirty="0"/>
              <a:t> </a:t>
            </a:r>
            <a:r>
              <a:rPr lang="en-US" sz="4000" dirty="0" err="1"/>
              <a:t>applicatie</a:t>
            </a:r>
            <a:endParaRPr lang="en-US" sz="4000" dirty="0"/>
          </a:p>
          <a:p>
            <a:r>
              <a:rPr lang="en-US" sz="4000" dirty="0"/>
              <a:t>Latency van </a:t>
            </a:r>
            <a:r>
              <a:rPr lang="en-US" sz="4000" dirty="0" err="1"/>
              <a:t>aanvragen</a:t>
            </a:r>
            <a:r>
              <a:rPr lang="en-US" sz="4000" dirty="0"/>
              <a:t> </a:t>
            </a:r>
            <a:r>
              <a:rPr lang="en-US" sz="4000" dirty="0" err="1"/>
              <a:t>meten</a:t>
            </a:r>
            <a:endParaRPr lang="en-US" sz="4000" dirty="0"/>
          </a:p>
          <a:p>
            <a:r>
              <a:rPr lang="en-US" sz="4000" dirty="0"/>
              <a:t>Twee computers om </a:t>
            </a:r>
            <a:r>
              <a:rPr lang="en-US" sz="4000" dirty="0" err="1"/>
              <a:t>realistische</a:t>
            </a:r>
            <a:r>
              <a:rPr lang="en-US" sz="4000" dirty="0"/>
              <a:t> </a:t>
            </a:r>
            <a:r>
              <a:rPr lang="en-US" sz="4000" dirty="0" err="1"/>
              <a:t>resultaten</a:t>
            </a:r>
            <a:r>
              <a:rPr lang="en-US" sz="4000" dirty="0"/>
              <a:t> </a:t>
            </a:r>
            <a:r>
              <a:rPr lang="en-US" sz="4000" dirty="0" err="1"/>
              <a:t>te</a:t>
            </a:r>
            <a:r>
              <a:rPr lang="en-US" sz="4000" dirty="0"/>
              <a:t> </a:t>
            </a:r>
            <a:r>
              <a:rPr lang="en-US" sz="4000" dirty="0" err="1"/>
              <a:t>verkrijgen</a:t>
            </a:r>
            <a:endParaRPr lang="en-US" sz="4000" dirty="0"/>
          </a:p>
          <a:p>
            <a:pPr lvl="1"/>
            <a:r>
              <a:rPr lang="en-US" sz="4000" dirty="0"/>
              <a:t>Server die nginx </a:t>
            </a:r>
            <a:r>
              <a:rPr lang="en-US" sz="4000" dirty="0" err="1"/>
              <a:t>uitvoert</a:t>
            </a:r>
            <a:r>
              <a:rPr lang="en-US" sz="4000" dirty="0"/>
              <a:t> </a:t>
            </a:r>
            <a:r>
              <a:rPr lang="en-US" sz="4000" dirty="0" err="1"/>
              <a:t>onder</a:t>
            </a:r>
            <a:r>
              <a:rPr lang="en-US" sz="4000" dirty="0"/>
              <a:t> </a:t>
            </a:r>
            <a:r>
              <a:rPr lang="en-US" sz="4000" dirty="0" err="1"/>
              <a:t>ReMon</a:t>
            </a:r>
            <a:endParaRPr lang="en-US" sz="4000" dirty="0"/>
          </a:p>
          <a:p>
            <a:pPr lvl="1"/>
            <a:r>
              <a:rPr lang="en-US" sz="4000" dirty="0"/>
              <a:t>Client die </a:t>
            </a:r>
            <a:r>
              <a:rPr lang="en-US" sz="4000" dirty="0" err="1"/>
              <a:t>aanvragen</a:t>
            </a:r>
            <a:r>
              <a:rPr lang="en-US" sz="4000" dirty="0"/>
              <a:t> </a:t>
            </a:r>
            <a:r>
              <a:rPr lang="en-US" sz="4000" dirty="0" err="1"/>
              <a:t>stuurt</a:t>
            </a:r>
            <a:r>
              <a:rPr lang="en-US" sz="4000" dirty="0"/>
              <a:t> </a:t>
            </a:r>
            <a:r>
              <a:rPr lang="en-US" sz="4000" dirty="0" err="1"/>
              <a:t>naar</a:t>
            </a:r>
            <a:r>
              <a:rPr lang="en-US" sz="4000" dirty="0"/>
              <a:t> de server</a:t>
            </a:r>
          </a:p>
        </p:txBody>
      </p:sp>
      <p:sp>
        <p:nvSpPr>
          <p:cNvPr id="4" name="Slide Number Placeholder 3">
            <a:extLst>
              <a:ext uri="{FF2B5EF4-FFF2-40B4-BE49-F238E27FC236}">
                <a16:creationId xmlns:a16="http://schemas.microsoft.com/office/drawing/2014/main" id="{A7FF59DA-EFE3-8C1A-FCE1-5414536A485D}"/>
              </a:ext>
            </a:extLst>
          </p:cNvPr>
          <p:cNvSpPr>
            <a:spLocks noGrp="1"/>
          </p:cNvSpPr>
          <p:nvPr>
            <p:ph type="sldNum" sz="quarter" idx="12"/>
          </p:nvPr>
        </p:nvSpPr>
        <p:spPr/>
        <p:txBody>
          <a:bodyPr/>
          <a:lstStyle/>
          <a:p>
            <a:fld id="{7AE184E0-0BD4-4705-A12B-9B71DDE63301}" type="slidenum">
              <a:rPr lang="nl-BE" noProof="0" smtClean="0"/>
              <a:t>62</a:t>
            </a:fld>
            <a:endParaRPr lang="nl-BE" noProof="0"/>
          </a:p>
        </p:txBody>
      </p:sp>
      <p:pic>
        <p:nvPicPr>
          <p:cNvPr id="6" name="Picture 5">
            <a:extLst>
              <a:ext uri="{FF2B5EF4-FFF2-40B4-BE49-F238E27FC236}">
                <a16:creationId xmlns:a16="http://schemas.microsoft.com/office/drawing/2014/main" id="{B614AD27-6C7F-1704-4005-C08959C34871}"/>
              </a:ext>
            </a:extLst>
          </p:cNvPr>
          <p:cNvPicPr>
            <a:picLocks noChangeAspect="1"/>
          </p:cNvPicPr>
          <p:nvPr/>
        </p:nvPicPr>
        <p:blipFill>
          <a:blip r:embed="rId3"/>
          <a:stretch>
            <a:fillRect/>
          </a:stretch>
        </p:blipFill>
        <p:spPr>
          <a:xfrm>
            <a:off x="3548697" y="5110575"/>
            <a:ext cx="9829800" cy="4391025"/>
          </a:xfrm>
          <a:prstGeom prst="rect">
            <a:avLst/>
          </a:prstGeom>
        </p:spPr>
      </p:pic>
    </p:spTree>
    <p:extLst>
      <p:ext uri="{BB962C8B-B14F-4D97-AF65-F5344CB8AC3E}">
        <p14:creationId xmlns:p14="http://schemas.microsoft.com/office/powerpoint/2010/main" val="502741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E7D8-0541-32F9-81B1-0175477ED915}"/>
              </a:ext>
            </a:extLst>
          </p:cNvPr>
          <p:cNvSpPr>
            <a:spLocks noGrp="1"/>
          </p:cNvSpPr>
          <p:nvPr>
            <p:ph type="title"/>
          </p:nvPr>
        </p:nvSpPr>
        <p:spPr/>
        <p:txBody>
          <a:bodyPr/>
          <a:lstStyle/>
          <a:p>
            <a:r>
              <a:rPr lang="en-US" dirty="0"/>
              <a:t>Nginx benchmark</a:t>
            </a:r>
            <a:r>
              <a:rPr lang="en-US" dirty="0">
                <a:cs typeface="Arial"/>
              </a:rPr>
              <a:t> - </a:t>
            </a:r>
            <a:r>
              <a:rPr lang="en-US" dirty="0" err="1">
                <a:cs typeface="Arial"/>
              </a:rPr>
              <a:t>versies</a:t>
            </a:r>
            <a:endParaRPr lang="en-US" dirty="0"/>
          </a:p>
        </p:txBody>
      </p:sp>
      <p:sp>
        <p:nvSpPr>
          <p:cNvPr id="4" name="Content Placeholder 3">
            <a:extLst>
              <a:ext uri="{FF2B5EF4-FFF2-40B4-BE49-F238E27FC236}">
                <a16:creationId xmlns:a16="http://schemas.microsoft.com/office/drawing/2014/main" id="{65EA6B65-C43B-BA11-2BDD-DCD5BF16F9FE}"/>
              </a:ext>
            </a:extLst>
          </p:cNvPr>
          <p:cNvSpPr>
            <a:spLocks noGrp="1"/>
          </p:cNvSpPr>
          <p:nvPr>
            <p:ph idx="1"/>
          </p:nvPr>
        </p:nvSpPr>
        <p:spPr>
          <a:xfrm>
            <a:off x="835825" y="1194364"/>
            <a:ext cx="16102346" cy="6919122"/>
          </a:xfrm>
        </p:spPr>
        <p:txBody>
          <a:bodyPr vert="horz" lIns="91440" tIns="45720" rIns="91440" bIns="45720" rtlCol="0" anchor="t">
            <a:normAutofit lnSpcReduction="10000"/>
          </a:bodyPr>
          <a:lstStyle/>
          <a:p>
            <a:r>
              <a:rPr lang="en-US" sz="4000" dirty="0">
                <a:cs typeface="Arial"/>
              </a:rPr>
              <a:t>Native</a:t>
            </a:r>
          </a:p>
          <a:p>
            <a:r>
              <a:rPr lang="en-US" sz="4000" dirty="0" err="1">
                <a:cs typeface="Arial"/>
              </a:rPr>
              <a:t>ReMon</a:t>
            </a:r>
            <a:r>
              <a:rPr lang="en-US" sz="4000" dirty="0">
                <a:cs typeface="Arial"/>
              </a:rPr>
              <a:t> </a:t>
            </a:r>
            <a:r>
              <a:rPr lang="en-US" sz="4000" dirty="0" err="1">
                <a:cs typeface="Arial"/>
              </a:rPr>
              <a:t>zonder</a:t>
            </a:r>
            <a:r>
              <a:rPr lang="en-US" sz="4000" dirty="0">
                <a:cs typeface="Arial"/>
              </a:rPr>
              <a:t> IP-MON</a:t>
            </a:r>
          </a:p>
          <a:p>
            <a:r>
              <a:rPr lang="en-US" sz="4000" dirty="0" err="1">
                <a:cs typeface="Arial"/>
              </a:rPr>
              <a:t>Originele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geen</a:t>
            </a:r>
            <a:r>
              <a:rPr lang="en-US" sz="4000" dirty="0">
                <a:cs typeface="Arial"/>
              </a:rPr>
              <a:t> </a:t>
            </a:r>
            <a:r>
              <a:rPr lang="en-US" sz="4000" dirty="0" err="1">
                <a:cs typeface="Arial"/>
              </a:rPr>
              <a:t>systeemaanroepen</a:t>
            </a:r>
            <a:r>
              <a:rPr lang="en-US" sz="4000" dirty="0">
                <a:cs typeface="Arial"/>
              </a:rPr>
              <a:t> </a:t>
            </a:r>
            <a:r>
              <a:rPr lang="en-US" sz="4000" dirty="0" err="1">
                <a:cs typeface="Arial"/>
              </a:rPr>
              <a:t>monitort</a:t>
            </a:r>
            <a:endParaRPr lang="en-US" sz="4000" dirty="0">
              <a:cs typeface="Arial"/>
            </a:endParaRPr>
          </a:p>
          <a:p>
            <a:r>
              <a:rPr lang="en-US" sz="4000" dirty="0" err="1">
                <a:cs typeface="Arial"/>
              </a:rPr>
              <a:t>Originele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getpid</a:t>
            </a:r>
            <a:r>
              <a:rPr lang="en-US" sz="4000" dirty="0">
                <a:cs typeface="Arial"/>
              </a:rPr>
              <a:t> </a:t>
            </a:r>
            <a:r>
              <a:rPr lang="en-US" sz="4000" dirty="0" err="1">
                <a:cs typeface="Arial"/>
              </a:rPr>
              <a:t>monitort</a:t>
            </a:r>
            <a:endParaRPr lang="en-US" sz="4000" dirty="0"/>
          </a:p>
          <a:p>
            <a:r>
              <a:rPr lang="en-US" sz="4000" dirty="0" err="1">
                <a:cs typeface="Arial"/>
              </a:rPr>
              <a:t>Nieuwe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geen</a:t>
            </a:r>
            <a:r>
              <a:rPr lang="en-US" sz="4000" dirty="0">
                <a:cs typeface="Arial"/>
              </a:rPr>
              <a:t> </a:t>
            </a:r>
            <a:r>
              <a:rPr lang="en-US" sz="4000" dirty="0" err="1">
                <a:cs typeface="Arial"/>
              </a:rPr>
              <a:t>systeemaanroepen</a:t>
            </a:r>
            <a:r>
              <a:rPr lang="en-US" sz="4000" dirty="0">
                <a:cs typeface="Arial"/>
              </a:rPr>
              <a:t> </a:t>
            </a:r>
            <a:r>
              <a:rPr lang="en-US" sz="4000" dirty="0" err="1">
                <a:cs typeface="Arial"/>
              </a:rPr>
              <a:t>monitort</a:t>
            </a:r>
            <a:endParaRPr lang="en-US" sz="4000" dirty="0">
              <a:cs typeface="Arial"/>
            </a:endParaRPr>
          </a:p>
          <a:p>
            <a:pPr lvl="1"/>
            <a:r>
              <a:rPr lang="en-US" sz="4000" dirty="0">
                <a:cs typeface="Arial"/>
              </a:rPr>
              <a:t>12 bit </a:t>
            </a:r>
            <a:r>
              <a:rPr lang="en-US" sz="4000" dirty="0" err="1">
                <a:cs typeface="Arial"/>
              </a:rPr>
              <a:t>geheim</a:t>
            </a:r>
            <a:endParaRPr lang="en-US" sz="4000" dirty="0">
              <a:cs typeface="Arial"/>
            </a:endParaRPr>
          </a:p>
          <a:p>
            <a:pPr lvl="1"/>
            <a:r>
              <a:rPr lang="en-US" sz="4000" dirty="0">
                <a:cs typeface="Arial"/>
              </a:rPr>
              <a:t>48 bit </a:t>
            </a:r>
            <a:r>
              <a:rPr lang="en-US" sz="4000" dirty="0" err="1">
                <a:cs typeface="Arial"/>
              </a:rPr>
              <a:t>geheim</a:t>
            </a:r>
            <a:endParaRPr lang="en-US" sz="4000" dirty="0">
              <a:cs typeface="Arial"/>
            </a:endParaRPr>
          </a:p>
          <a:p>
            <a:r>
              <a:rPr lang="en-US" sz="4000" dirty="0" err="1">
                <a:cs typeface="Arial"/>
              </a:rPr>
              <a:t>Nieuwe</a:t>
            </a:r>
            <a:r>
              <a:rPr lang="en-US" sz="4000" dirty="0">
                <a:cs typeface="Arial"/>
              </a:rPr>
              <a:t> </a:t>
            </a:r>
            <a:r>
              <a:rPr lang="en-US" sz="4000" dirty="0" err="1">
                <a:cs typeface="Arial"/>
              </a:rPr>
              <a:t>ReMon</a:t>
            </a:r>
            <a:r>
              <a:rPr lang="en-US" sz="4000" dirty="0">
                <a:cs typeface="Arial"/>
              </a:rPr>
              <a:t> met IP-MON die </a:t>
            </a:r>
            <a:r>
              <a:rPr lang="en-US" sz="4000" dirty="0" err="1">
                <a:cs typeface="Arial"/>
              </a:rPr>
              <a:t>getpid</a:t>
            </a:r>
            <a:r>
              <a:rPr lang="en-US" sz="4000" dirty="0">
                <a:cs typeface="Arial"/>
              </a:rPr>
              <a:t> </a:t>
            </a:r>
            <a:r>
              <a:rPr lang="en-US" sz="4000" dirty="0" err="1">
                <a:cs typeface="Arial"/>
              </a:rPr>
              <a:t>monitort</a:t>
            </a:r>
            <a:endParaRPr lang="en-US" sz="4000" dirty="0">
              <a:cs typeface="Arial"/>
            </a:endParaRPr>
          </a:p>
          <a:p>
            <a:pPr lvl="1"/>
            <a:r>
              <a:rPr lang="en-US" sz="4000" dirty="0">
                <a:cs typeface="Arial"/>
              </a:rPr>
              <a:t>12 bit </a:t>
            </a:r>
            <a:r>
              <a:rPr lang="en-US" sz="4000" dirty="0" err="1">
                <a:cs typeface="Arial"/>
              </a:rPr>
              <a:t>geheim</a:t>
            </a:r>
            <a:endParaRPr lang="en-US" sz="4000" dirty="0">
              <a:cs typeface="Arial"/>
            </a:endParaRPr>
          </a:p>
          <a:p>
            <a:pPr lvl="1"/>
            <a:r>
              <a:rPr lang="en-US" sz="4000" dirty="0">
                <a:cs typeface="Arial"/>
              </a:rPr>
              <a:t>48 bit </a:t>
            </a:r>
            <a:r>
              <a:rPr lang="en-US" sz="4000" dirty="0" err="1">
                <a:cs typeface="Arial"/>
              </a:rPr>
              <a:t>geheim</a:t>
            </a:r>
            <a:endParaRPr lang="en-US" sz="4000" dirty="0"/>
          </a:p>
        </p:txBody>
      </p:sp>
      <p:sp>
        <p:nvSpPr>
          <p:cNvPr id="3" name="Slide Number Placeholder 2">
            <a:extLst>
              <a:ext uri="{FF2B5EF4-FFF2-40B4-BE49-F238E27FC236}">
                <a16:creationId xmlns:a16="http://schemas.microsoft.com/office/drawing/2014/main" id="{A1800C52-32A3-D889-C96B-E773CA4F0D72}"/>
              </a:ext>
            </a:extLst>
          </p:cNvPr>
          <p:cNvSpPr>
            <a:spLocks noGrp="1"/>
          </p:cNvSpPr>
          <p:nvPr>
            <p:ph type="sldNum" sz="quarter" idx="12"/>
          </p:nvPr>
        </p:nvSpPr>
        <p:spPr/>
        <p:txBody>
          <a:bodyPr/>
          <a:lstStyle/>
          <a:p>
            <a:fld id="{7AE184E0-0BD4-4705-A12B-9B71DDE63301}" type="slidenum">
              <a:rPr lang="nl-BE" noProof="0" smtClean="0"/>
              <a:pPr/>
              <a:t>63</a:t>
            </a:fld>
            <a:endParaRPr lang="nl-BE" noProof="0"/>
          </a:p>
        </p:txBody>
      </p:sp>
    </p:spTree>
    <p:extLst>
      <p:ext uri="{BB962C8B-B14F-4D97-AF65-F5344CB8AC3E}">
        <p14:creationId xmlns:p14="http://schemas.microsoft.com/office/powerpoint/2010/main" val="10230313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1B0F-FB18-2A71-73CA-3289AC63CDF9}"/>
              </a:ext>
            </a:extLst>
          </p:cNvPr>
          <p:cNvSpPr>
            <a:spLocks noGrp="1"/>
          </p:cNvSpPr>
          <p:nvPr>
            <p:ph type="title"/>
          </p:nvPr>
        </p:nvSpPr>
        <p:spPr/>
        <p:txBody>
          <a:bodyPr/>
          <a:lstStyle/>
          <a:p>
            <a:r>
              <a:rPr lang="en-US" dirty="0" err="1"/>
              <a:t>Resultaten</a:t>
            </a:r>
            <a:r>
              <a:rPr lang="en-US" dirty="0"/>
              <a:t> – Latency</a:t>
            </a:r>
          </a:p>
        </p:txBody>
      </p:sp>
      <p:sp>
        <p:nvSpPr>
          <p:cNvPr id="4" name="Slide Number Placeholder 3">
            <a:extLst>
              <a:ext uri="{FF2B5EF4-FFF2-40B4-BE49-F238E27FC236}">
                <a16:creationId xmlns:a16="http://schemas.microsoft.com/office/drawing/2014/main" id="{83B1B525-1FF9-38D2-89A2-75FC45DC4196}"/>
              </a:ext>
            </a:extLst>
          </p:cNvPr>
          <p:cNvSpPr>
            <a:spLocks noGrp="1"/>
          </p:cNvSpPr>
          <p:nvPr>
            <p:ph type="sldNum" sz="quarter" idx="12"/>
          </p:nvPr>
        </p:nvSpPr>
        <p:spPr/>
        <p:txBody>
          <a:bodyPr/>
          <a:lstStyle/>
          <a:p>
            <a:fld id="{7AE184E0-0BD4-4705-A12B-9B71DDE63301}" type="slidenum">
              <a:rPr lang="nl-BE" noProof="0" smtClean="0"/>
              <a:t>64</a:t>
            </a:fld>
            <a:endParaRPr lang="nl-BE" noProof="0"/>
          </a:p>
        </p:txBody>
      </p:sp>
      <p:graphicFrame>
        <p:nvGraphicFramePr>
          <p:cNvPr id="6" name="Chart 5">
            <a:extLst>
              <a:ext uri="{FF2B5EF4-FFF2-40B4-BE49-F238E27FC236}">
                <a16:creationId xmlns:a16="http://schemas.microsoft.com/office/drawing/2014/main" id="{0B29EE37-5AEA-9D9C-48FE-4521BD4E494A}"/>
              </a:ext>
            </a:extLst>
          </p:cNvPr>
          <p:cNvGraphicFramePr>
            <a:graphicFrameLocks/>
          </p:cNvGraphicFramePr>
          <p:nvPr>
            <p:extLst>
              <p:ext uri="{D42A27DB-BD31-4B8C-83A1-F6EECF244321}">
                <p14:modId xmlns:p14="http://schemas.microsoft.com/office/powerpoint/2010/main" val="1440796876"/>
              </p:ext>
            </p:extLst>
          </p:nvPr>
        </p:nvGraphicFramePr>
        <p:xfrm>
          <a:off x="536452" y="1629379"/>
          <a:ext cx="16265769" cy="696949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59E5E82-CA0A-CAB5-9259-3FC4384ED8CF}"/>
              </a:ext>
            </a:extLst>
          </p:cNvPr>
          <p:cNvSpPr txBox="1"/>
          <p:nvPr/>
        </p:nvSpPr>
        <p:spPr>
          <a:xfrm rot="16200000">
            <a:off x="-91412" y="4248935"/>
            <a:ext cx="744114" cy="511615"/>
          </a:xfrm>
          <a:prstGeom prst="rect">
            <a:avLst/>
          </a:prstGeom>
          <a:noFill/>
        </p:spPr>
        <p:txBody>
          <a:bodyPr wrap="none" rtlCol="0">
            <a:spAutoFit/>
          </a:bodyPr>
          <a:lstStyle/>
          <a:p>
            <a:pPr>
              <a:lnSpc>
                <a:spcPct val="120000"/>
              </a:lnSpc>
            </a:pPr>
            <a:r>
              <a:rPr lang="en-US" sz="2500" dirty="0">
                <a:solidFill>
                  <a:schemeClr val="tx1">
                    <a:lumMod val="65000"/>
                    <a:lumOff val="35000"/>
                  </a:schemeClr>
                </a:solidFill>
              </a:rPr>
              <a:t>(</a:t>
            </a:r>
            <a:r>
              <a:rPr lang="el-GR" sz="2500" dirty="0">
                <a:solidFill>
                  <a:schemeClr val="tx1">
                    <a:lumMod val="65000"/>
                    <a:lumOff val="35000"/>
                  </a:schemeClr>
                </a:solidFill>
              </a:rPr>
              <a:t>μ</a:t>
            </a:r>
            <a:r>
              <a:rPr lang="en-US" sz="2500" dirty="0">
                <a:solidFill>
                  <a:schemeClr val="tx1">
                    <a:lumMod val="65000"/>
                    <a:lumOff val="35000"/>
                  </a:schemeClr>
                </a:solidFill>
              </a:rPr>
              <a:t>s)</a:t>
            </a:r>
          </a:p>
        </p:txBody>
      </p:sp>
    </p:spTree>
    <p:extLst>
      <p:ext uri="{BB962C8B-B14F-4D97-AF65-F5344CB8AC3E}">
        <p14:creationId xmlns:p14="http://schemas.microsoft.com/office/powerpoint/2010/main" val="4130980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1B0F-FB18-2A71-73CA-3289AC63CDF9}"/>
              </a:ext>
            </a:extLst>
          </p:cNvPr>
          <p:cNvSpPr>
            <a:spLocks noGrp="1"/>
          </p:cNvSpPr>
          <p:nvPr>
            <p:ph type="title"/>
          </p:nvPr>
        </p:nvSpPr>
        <p:spPr/>
        <p:txBody>
          <a:bodyPr/>
          <a:lstStyle/>
          <a:p>
            <a:r>
              <a:rPr lang="en-US" dirty="0" err="1"/>
              <a:t>Resultaten</a:t>
            </a:r>
            <a:r>
              <a:rPr lang="en-US" dirty="0"/>
              <a:t> – Latency </a:t>
            </a:r>
            <a:r>
              <a:rPr lang="en-US" dirty="0" err="1"/>
              <a:t>gelijke</a:t>
            </a:r>
            <a:r>
              <a:rPr lang="en-US" dirty="0"/>
              <a:t> set</a:t>
            </a:r>
          </a:p>
        </p:txBody>
      </p:sp>
      <p:sp>
        <p:nvSpPr>
          <p:cNvPr id="4" name="Slide Number Placeholder 3">
            <a:extLst>
              <a:ext uri="{FF2B5EF4-FFF2-40B4-BE49-F238E27FC236}">
                <a16:creationId xmlns:a16="http://schemas.microsoft.com/office/drawing/2014/main" id="{83B1B525-1FF9-38D2-89A2-75FC45DC4196}"/>
              </a:ext>
            </a:extLst>
          </p:cNvPr>
          <p:cNvSpPr>
            <a:spLocks noGrp="1"/>
          </p:cNvSpPr>
          <p:nvPr>
            <p:ph type="sldNum" sz="quarter" idx="12"/>
          </p:nvPr>
        </p:nvSpPr>
        <p:spPr/>
        <p:txBody>
          <a:bodyPr/>
          <a:lstStyle/>
          <a:p>
            <a:fld id="{7AE184E0-0BD4-4705-A12B-9B71DDE63301}" type="slidenum">
              <a:rPr lang="nl-BE" noProof="0" smtClean="0"/>
              <a:t>65</a:t>
            </a:fld>
            <a:endParaRPr lang="nl-BE" noProof="0"/>
          </a:p>
        </p:txBody>
      </p:sp>
      <p:graphicFrame>
        <p:nvGraphicFramePr>
          <p:cNvPr id="6" name="Chart 5">
            <a:extLst>
              <a:ext uri="{FF2B5EF4-FFF2-40B4-BE49-F238E27FC236}">
                <a16:creationId xmlns:a16="http://schemas.microsoft.com/office/drawing/2014/main" id="{0B29EE37-5AEA-9D9C-48FE-4521BD4E494A}"/>
              </a:ext>
            </a:extLst>
          </p:cNvPr>
          <p:cNvGraphicFramePr>
            <a:graphicFrameLocks/>
          </p:cNvGraphicFramePr>
          <p:nvPr>
            <p:extLst>
              <p:ext uri="{D42A27DB-BD31-4B8C-83A1-F6EECF244321}">
                <p14:modId xmlns:p14="http://schemas.microsoft.com/office/powerpoint/2010/main" val="1481909470"/>
              </p:ext>
            </p:extLst>
          </p:nvPr>
        </p:nvGraphicFramePr>
        <p:xfrm>
          <a:off x="2026809" y="1629379"/>
          <a:ext cx="13285055" cy="757896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0EDA681-ED20-9244-2496-3B3E9EA407CB}"/>
              </a:ext>
            </a:extLst>
          </p:cNvPr>
          <p:cNvSpPr txBox="1"/>
          <p:nvPr/>
        </p:nvSpPr>
        <p:spPr>
          <a:xfrm rot="16200000">
            <a:off x="1398945" y="4248936"/>
            <a:ext cx="744114" cy="511615"/>
          </a:xfrm>
          <a:prstGeom prst="rect">
            <a:avLst/>
          </a:prstGeom>
          <a:noFill/>
        </p:spPr>
        <p:txBody>
          <a:bodyPr wrap="none" rtlCol="0">
            <a:spAutoFit/>
          </a:bodyPr>
          <a:lstStyle/>
          <a:p>
            <a:pPr>
              <a:lnSpc>
                <a:spcPct val="120000"/>
              </a:lnSpc>
            </a:pPr>
            <a:r>
              <a:rPr lang="en-US" sz="2500" dirty="0">
                <a:solidFill>
                  <a:schemeClr val="tx1">
                    <a:lumMod val="65000"/>
                    <a:lumOff val="35000"/>
                  </a:schemeClr>
                </a:solidFill>
              </a:rPr>
              <a:t>(</a:t>
            </a:r>
            <a:r>
              <a:rPr lang="el-GR" sz="2500" dirty="0">
                <a:solidFill>
                  <a:schemeClr val="tx1">
                    <a:lumMod val="65000"/>
                    <a:lumOff val="35000"/>
                  </a:schemeClr>
                </a:solidFill>
              </a:rPr>
              <a:t>μ</a:t>
            </a:r>
            <a:r>
              <a:rPr lang="en-US" sz="2500" dirty="0">
                <a:solidFill>
                  <a:schemeClr val="tx1">
                    <a:lumMod val="65000"/>
                    <a:lumOff val="35000"/>
                  </a:schemeClr>
                </a:solidFill>
              </a:rPr>
              <a:t>s)</a:t>
            </a:r>
          </a:p>
        </p:txBody>
      </p:sp>
    </p:spTree>
    <p:extLst>
      <p:ext uri="{BB962C8B-B14F-4D97-AF65-F5344CB8AC3E}">
        <p14:creationId xmlns:p14="http://schemas.microsoft.com/office/powerpoint/2010/main" val="427240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1B0F-FB18-2A71-73CA-3289AC63CDF9}"/>
              </a:ext>
            </a:extLst>
          </p:cNvPr>
          <p:cNvSpPr>
            <a:spLocks noGrp="1"/>
          </p:cNvSpPr>
          <p:nvPr>
            <p:ph type="title"/>
          </p:nvPr>
        </p:nvSpPr>
        <p:spPr/>
        <p:txBody>
          <a:bodyPr/>
          <a:lstStyle/>
          <a:p>
            <a:r>
              <a:rPr lang="en-US" dirty="0" err="1"/>
              <a:t>Resultaten</a:t>
            </a:r>
            <a:r>
              <a:rPr lang="en-US" dirty="0"/>
              <a:t> – Throughput</a:t>
            </a:r>
          </a:p>
        </p:txBody>
      </p:sp>
      <p:sp>
        <p:nvSpPr>
          <p:cNvPr id="4" name="Slide Number Placeholder 3">
            <a:extLst>
              <a:ext uri="{FF2B5EF4-FFF2-40B4-BE49-F238E27FC236}">
                <a16:creationId xmlns:a16="http://schemas.microsoft.com/office/drawing/2014/main" id="{83B1B525-1FF9-38D2-89A2-75FC45DC4196}"/>
              </a:ext>
            </a:extLst>
          </p:cNvPr>
          <p:cNvSpPr>
            <a:spLocks noGrp="1"/>
          </p:cNvSpPr>
          <p:nvPr>
            <p:ph type="sldNum" sz="quarter" idx="12"/>
          </p:nvPr>
        </p:nvSpPr>
        <p:spPr/>
        <p:txBody>
          <a:bodyPr/>
          <a:lstStyle/>
          <a:p>
            <a:fld id="{7AE184E0-0BD4-4705-A12B-9B71DDE63301}" type="slidenum">
              <a:rPr lang="nl-BE" noProof="0" smtClean="0"/>
              <a:t>66</a:t>
            </a:fld>
            <a:endParaRPr lang="nl-BE" noProof="0"/>
          </a:p>
        </p:txBody>
      </p:sp>
      <p:graphicFrame>
        <p:nvGraphicFramePr>
          <p:cNvPr id="5" name="Chart 4">
            <a:extLst>
              <a:ext uri="{FF2B5EF4-FFF2-40B4-BE49-F238E27FC236}">
                <a16:creationId xmlns:a16="http://schemas.microsoft.com/office/drawing/2014/main" id="{0C162E17-77CA-8C09-83F3-02031B6DE3E1}"/>
              </a:ext>
            </a:extLst>
          </p:cNvPr>
          <p:cNvGraphicFramePr>
            <a:graphicFrameLocks/>
          </p:cNvGraphicFramePr>
          <p:nvPr>
            <p:extLst>
              <p:ext uri="{D42A27DB-BD31-4B8C-83A1-F6EECF244321}">
                <p14:modId xmlns:p14="http://schemas.microsoft.com/office/powerpoint/2010/main" val="1782706625"/>
              </p:ext>
            </p:extLst>
          </p:nvPr>
        </p:nvGraphicFramePr>
        <p:xfrm>
          <a:off x="457200" y="1547446"/>
          <a:ext cx="16494369" cy="701626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3429B59-DB6E-96DA-D8B3-4391C9408C83}"/>
              </a:ext>
            </a:extLst>
          </p:cNvPr>
          <p:cNvSpPr txBox="1"/>
          <p:nvPr/>
        </p:nvSpPr>
        <p:spPr>
          <a:xfrm rot="16200000">
            <a:off x="-1119728" y="3755451"/>
            <a:ext cx="2751074" cy="511615"/>
          </a:xfrm>
          <a:prstGeom prst="rect">
            <a:avLst/>
          </a:prstGeom>
          <a:noFill/>
        </p:spPr>
        <p:txBody>
          <a:bodyPr wrap="none" rtlCol="0">
            <a:spAutoFit/>
          </a:bodyPr>
          <a:lstStyle/>
          <a:p>
            <a:pPr>
              <a:lnSpc>
                <a:spcPct val="120000"/>
              </a:lnSpc>
            </a:pPr>
            <a:r>
              <a:rPr lang="en-US" sz="2500" dirty="0">
                <a:solidFill>
                  <a:schemeClr val="tx1">
                    <a:lumMod val="65000"/>
                    <a:lumOff val="35000"/>
                  </a:schemeClr>
                </a:solidFill>
              </a:rPr>
              <a:t>(requests/second)</a:t>
            </a:r>
          </a:p>
        </p:txBody>
      </p:sp>
    </p:spTree>
    <p:extLst>
      <p:ext uri="{BB962C8B-B14F-4D97-AF65-F5344CB8AC3E}">
        <p14:creationId xmlns:p14="http://schemas.microsoft.com/office/powerpoint/2010/main" val="1004109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BDE7B4-2FA4-FB82-59FF-D1B96415635C}"/>
              </a:ext>
            </a:extLst>
          </p:cNvPr>
          <p:cNvSpPr>
            <a:spLocks noGrp="1"/>
          </p:cNvSpPr>
          <p:nvPr>
            <p:ph type="ctrTitle"/>
          </p:nvPr>
        </p:nvSpPr>
        <p:spPr/>
        <p:txBody>
          <a:bodyPr/>
          <a:lstStyle/>
          <a:p>
            <a:r>
              <a:rPr lang="en-US" dirty="0" err="1"/>
              <a:t>Conclusie</a:t>
            </a:r>
            <a:endParaRPr lang="en-US" dirty="0"/>
          </a:p>
        </p:txBody>
      </p:sp>
      <p:sp>
        <p:nvSpPr>
          <p:cNvPr id="4" name="Slide Number Placeholder 3">
            <a:extLst>
              <a:ext uri="{FF2B5EF4-FFF2-40B4-BE49-F238E27FC236}">
                <a16:creationId xmlns:a16="http://schemas.microsoft.com/office/drawing/2014/main" id="{F229E60D-ED72-9E50-C6EB-9E7B536F8520}"/>
              </a:ext>
            </a:extLst>
          </p:cNvPr>
          <p:cNvSpPr>
            <a:spLocks noGrp="1"/>
          </p:cNvSpPr>
          <p:nvPr>
            <p:ph type="sldNum" sz="quarter" idx="4"/>
          </p:nvPr>
        </p:nvSpPr>
        <p:spPr/>
        <p:txBody>
          <a:bodyPr/>
          <a:lstStyle/>
          <a:p>
            <a:fld id="{7AE184E0-0BD4-4705-A12B-9B71DDE63301}" type="slidenum">
              <a:rPr lang="nl-BE" noProof="0" smtClean="0"/>
              <a:t>67</a:t>
            </a:fld>
            <a:endParaRPr lang="nl-BE" noProof="0"/>
          </a:p>
        </p:txBody>
      </p:sp>
    </p:spTree>
    <p:extLst>
      <p:ext uri="{BB962C8B-B14F-4D97-AF65-F5344CB8AC3E}">
        <p14:creationId xmlns:p14="http://schemas.microsoft.com/office/powerpoint/2010/main" val="4119373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353C9-319C-1025-048E-5A7A008B0791}"/>
              </a:ext>
            </a:extLst>
          </p:cNvPr>
          <p:cNvSpPr>
            <a:spLocks noGrp="1"/>
          </p:cNvSpPr>
          <p:nvPr>
            <p:ph type="title"/>
          </p:nvPr>
        </p:nvSpPr>
        <p:spPr/>
        <p:txBody>
          <a:bodyPr/>
          <a:lstStyle/>
          <a:p>
            <a:r>
              <a:rPr lang="en-US" dirty="0" err="1"/>
              <a:t>Conclusie</a:t>
            </a:r>
            <a:endParaRPr lang="en-US" dirty="0"/>
          </a:p>
        </p:txBody>
      </p:sp>
      <p:sp>
        <p:nvSpPr>
          <p:cNvPr id="6" name="Content Placeholder 5">
            <a:extLst>
              <a:ext uri="{FF2B5EF4-FFF2-40B4-BE49-F238E27FC236}">
                <a16:creationId xmlns:a16="http://schemas.microsoft.com/office/drawing/2014/main" id="{1CC3806F-06B4-87E1-F80B-627B30BBC493}"/>
              </a:ext>
            </a:extLst>
          </p:cNvPr>
          <p:cNvSpPr>
            <a:spLocks noGrp="1"/>
          </p:cNvSpPr>
          <p:nvPr>
            <p:ph idx="1"/>
          </p:nvPr>
        </p:nvSpPr>
        <p:spPr/>
        <p:txBody>
          <a:bodyPr>
            <a:normAutofit/>
          </a:bodyPr>
          <a:lstStyle/>
          <a:p>
            <a:r>
              <a:rPr lang="en-US" sz="4000" dirty="0" err="1"/>
              <a:t>Kernelpatch</a:t>
            </a:r>
            <a:r>
              <a:rPr lang="en-US" sz="4000" dirty="0"/>
              <a:t> </a:t>
            </a:r>
            <a:r>
              <a:rPr lang="en-US" sz="4000" dirty="0" err="1"/>
              <a:t>kan</a:t>
            </a:r>
            <a:r>
              <a:rPr lang="en-US" sz="4000" dirty="0"/>
              <a:t> </a:t>
            </a:r>
            <a:r>
              <a:rPr lang="en-US" sz="4000" dirty="0" err="1"/>
              <a:t>vervangen</a:t>
            </a:r>
            <a:r>
              <a:rPr lang="en-US" sz="4000" dirty="0"/>
              <a:t> </a:t>
            </a:r>
            <a:r>
              <a:rPr lang="en-US" sz="4000" dirty="0" err="1"/>
              <a:t>worden</a:t>
            </a:r>
            <a:r>
              <a:rPr lang="en-US" sz="4000" dirty="0"/>
              <a:t> </a:t>
            </a:r>
            <a:r>
              <a:rPr lang="en-US" sz="4000" dirty="0" err="1"/>
              <a:t>d.m.v.</a:t>
            </a:r>
            <a:r>
              <a:rPr lang="en-US" sz="4000" dirty="0"/>
              <a:t> seccomp-BPF</a:t>
            </a:r>
          </a:p>
          <a:p>
            <a:r>
              <a:rPr lang="en-US" sz="4000" dirty="0" err="1"/>
              <a:t>Snelheidswinst</a:t>
            </a:r>
            <a:r>
              <a:rPr lang="en-US" sz="4000" dirty="0"/>
              <a:t> </a:t>
            </a:r>
            <a:r>
              <a:rPr lang="en-US" sz="4000" dirty="0" err="1"/>
              <a:t>t.o.v</a:t>
            </a:r>
            <a:r>
              <a:rPr lang="en-US" sz="4000" dirty="0"/>
              <a:t>. </a:t>
            </a:r>
            <a:r>
              <a:rPr lang="en-US" sz="4000" dirty="0" err="1"/>
              <a:t>traditionele</a:t>
            </a:r>
            <a:r>
              <a:rPr lang="en-US" sz="4000" dirty="0"/>
              <a:t> MVEE</a:t>
            </a:r>
          </a:p>
          <a:p>
            <a:r>
              <a:rPr lang="en-US" sz="4000" dirty="0" err="1"/>
              <a:t>Snelheid</a:t>
            </a:r>
            <a:r>
              <a:rPr lang="en-US" sz="4000" dirty="0"/>
              <a:t> in </a:t>
            </a:r>
            <a:r>
              <a:rPr lang="en-US" sz="4000" dirty="0" err="1"/>
              <a:t>zelfde</a:t>
            </a:r>
            <a:r>
              <a:rPr lang="en-US" sz="4000" dirty="0"/>
              <a:t> </a:t>
            </a:r>
            <a:r>
              <a:rPr lang="en-US" sz="4000" dirty="0" err="1"/>
              <a:t>grootteorde</a:t>
            </a:r>
            <a:r>
              <a:rPr lang="en-US" sz="4000" dirty="0"/>
              <a:t> </a:t>
            </a:r>
            <a:r>
              <a:rPr lang="en-US" sz="4000" dirty="0" err="1"/>
              <a:t>als</a:t>
            </a:r>
            <a:r>
              <a:rPr lang="en-US" sz="4000" dirty="0"/>
              <a:t> </a:t>
            </a:r>
            <a:r>
              <a:rPr lang="en-US" sz="4000" dirty="0" err="1"/>
              <a:t>originele</a:t>
            </a:r>
            <a:r>
              <a:rPr lang="en-US" sz="4000" dirty="0"/>
              <a:t> </a:t>
            </a:r>
            <a:r>
              <a:rPr lang="en-US" sz="4000" dirty="0" err="1"/>
              <a:t>ReMon</a:t>
            </a:r>
            <a:endParaRPr lang="en-US" sz="4000" dirty="0"/>
          </a:p>
          <a:p>
            <a:r>
              <a:rPr lang="en-US" sz="4000" dirty="0" err="1"/>
              <a:t>Verder</a:t>
            </a:r>
            <a:r>
              <a:rPr lang="en-US" sz="4000" dirty="0"/>
              <a:t> </a:t>
            </a:r>
            <a:r>
              <a:rPr lang="en-US" sz="4000" dirty="0" err="1"/>
              <a:t>onderzoek</a:t>
            </a:r>
            <a:r>
              <a:rPr lang="en-US" sz="4000" dirty="0"/>
              <a:t> </a:t>
            </a:r>
            <a:r>
              <a:rPr lang="en-US" sz="4000" dirty="0" err="1"/>
              <a:t>naar</a:t>
            </a:r>
            <a:r>
              <a:rPr lang="en-US" sz="4000" dirty="0"/>
              <a:t> </a:t>
            </a:r>
            <a:r>
              <a:rPr lang="en-US" sz="4000" dirty="0" err="1"/>
              <a:t>ondersteunde</a:t>
            </a:r>
            <a:r>
              <a:rPr lang="en-US" sz="4000" dirty="0"/>
              <a:t> </a:t>
            </a:r>
            <a:r>
              <a:rPr lang="en-US" sz="4000" dirty="0" err="1"/>
              <a:t>systeemaanroepen</a:t>
            </a:r>
            <a:r>
              <a:rPr lang="en-US" sz="4000" dirty="0"/>
              <a:t> in </a:t>
            </a:r>
            <a:r>
              <a:rPr lang="en-US" sz="4000" dirty="0" err="1"/>
              <a:t>nieuwe</a:t>
            </a:r>
            <a:r>
              <a:rPr lang="en-US" sz="4000" dirty="0"/>
              <a:t> </a:t>
            </a:r>
            <a:r>
              <a:rPr lang="en-US" sz="4000" dirty="0" err="1"/>
              <a:t>versie</a:t>
            </a:r>
            <a:r>
              <a:rPr lang="en-US" sz="4000" dirty="0"/>
              <a:t> van IP-MON</a:t>
            </a:r>
          </a:p>
        </p:txBody>
      </p:sp>
      <p:sp>
        <p:nvSpPr>
          <p:cNvPr id="3" name="Slide Number Placeholder 2">
            <a:extLst>
              <a:ext uri="{FF2B5EF4-FFF2-40B4-BE49-F238E27FC236}">
                <a16:creationId xmlns:a16="http://schemas.microsoft.com/office/drawing/2014/main" id="{026EB329-24F9-7698-AA8C-72A5C167ACEE}"/>
              </a:ext>
            </a:extLst>
          </p:cNvPr>
          <p:cNvSpPr>
            <a:spLocks noGrp="1"/>
          </p:cNvSpPr>
          <p:nvPr>
            <p:ph type="sldNum" sz="quarter" idx="12"/>
          </p:nvPr>
        </p:nvSpPr>
        <p:spPr/>
        <p:txBody>
          <a:bodyPr/>
          <a:lstStyle/>
          <a:p>
            <a:fld id="{7AE184E0-0BD4-4705-A12B-9B71DDE63301}" type="slidenum">
              <a:rPr lang="nl-BE" noProof="0" smtClean="0"/>
              <a:pPr/>
              <a:t>68</a:t>
            </a:fld>
            <a:endParaRPr lang="nl-BE" noProof="0"/>
          </a:p>
        </p:txBody>
      </p:sp>
    </p:spTree>
    <p:extLst>
      <p:ext uri="{BB962C8B-B14F-4D97-AF65-F5344CB8AC3E}">
        <p14:creationId xmlns:p14="http://schemas.microsoft.com/office/powerpoint/2010/main" val="3153856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a:uFill>
                  <a:solidFill>
                    <a:prstClr val="white"/>
                  </a:solidFill>
                </a:uFill>
                <a:cs typeface="Arial"/>
              </a:rPr>
              <a:t>Vragen</a:t>
            </a:r>
            <a:endParaRPr lang="nl-NL"/>
          </a:p>
        </p:txBody>
      </p:sp>
      <p:sp>
        <p:nvSpPr>
          <p:cNvPr id="5" name="Slide Number Placeholder 4"/>
          <p:cNvSpPr>
            <a:spLocks noGrp="1"/>
          </p:cNvSpPr>
          <p:nvPr>
            <p:ph type="sldNum" sz="quarter" idx="4"/>
          </p:nvPr>
        </p:nvSpPr>
        <p:spPr/>
        <p:txBody>
          <a:bodyPr/>
          <a:lstStyle/>
          <a:p>
            <a:fld id="{7AE184E0-0BD4-4705-A12B-9B71DDE63301}" type="slidenum">
              <a:rPr lang="nl-BE" smtClean="0"/>
              <a:pPr/>
              <a:t>69</a:t>
            </a:fld>
            <a:endParaRPr lang="nl-BE"/>
          </a:p>
        </p:txBody>
      </p:sp>
    </p:spTree>
    <p:extLst>
      <p:ext uri="{BB962C8B-B14F-4D97-AF65-F5344CB8AC3E}">
        <p14:creationId xmlns:p14="http://schemas.microsoft.com/office/powerpoint/2010/main" val="339578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853F0853-E714-4804-A3A0-F90C4AEE0731}"/>
              </a:ext>
            </a:extLst>
          </p:cNvPr>
          <p:cNvSpPr/>
          <p:nvPr/>
        </p:nvSpPr>
        <p:spPr>
          <a:xfrm>
            <a:off x="1797207" y="5758643"/>
            <a:ext cx="13733451" cy="291893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Rectangle: Rounded Corners 49">
            <a:extLst>
              <a:ext uri="{FF2B5EF4-FFF2-40B4-BE49-F238E27FC236}">
                <a16:creationId xmlns:a16="http://schemas.microsoft.com/office/drawing/2014/main" id="{83CA86E4-F9B9-4ACC-84BE-1C2DA817E99A}"/>
              </a:ext>
            </a:extLst>
          </p:cNvPr>
          <p:cNvSpPr/>
          <p:nvPr/>
        </p:nvSpPr>
        <p:spPr>
          <a:xfrm>
            <a:off x="3213155" y="6690228"/>
            <a:ext cx="10908686" cy="1667781"/>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262736-6BEF-44B8-A3FB-1EA563C4527E}"/>
              </a:ext>
            </a:extLst>
          </p:cNvPr>
          <p:cNvSpPr>
            <a:spLocks noGrp="1"/>
          </p:cNvSpPr>
          <p:nvPr>
            <p:ph type="title"/>
          </p:nvPr>
        </p:nvSpPr>
        <p:spPr/>
        <p:txBody>
          <a:bodyPr/>
          <a:lstStyle/>
          <a:p>
            <a:r>
              <a:rPr lang="en-US" dirty="0">
                <a:cs typeface="Arial"/>
              </a:rPr>
              <a:t>Monitor – Tracer </a:t>
            </a:r>
            <a:r>
              <a:rPr lang="en-US" dirty="0" err="1">
                <a:cs typeface="Arial"/>
              </a:rPr>
              <a:t>proces</a:t>
            </a:r>
            <a:endParaRPr lang="en-US" dirty="0"/>
          </a:p>
        </p:txBody>
      </p:sp>
      <p:sp>
        <p:nvSpPr>
          <p:cNvPr id="4" name="Slide Number Placeholder 3">
            <a:extLst>
              <a:ext uri="{FF2B5EF4-FFF2-40B4-BE49-F238E27FC236}">
                <a16:creationId xmlns:a16="http://schemas.microsoft.com/office/drawing/2014/main" id="{5E3C985C-7E50-4D7C-8EFE-FBA3A4F7B733}"/>
              </a:ext>
            </a:extLst>
          </p:cNvPr>
          <p:cNvSpPr>
            <a:spLocks noGrp="1"/>
          </p:cNvSpPr>
          <p:nvPr>
            <p:ph type="sldNum" sz="quarter" idx="12"/>
          </p:nvPr>
        </p:nvSpPr>
        <p:spPr/>
        <p:txBody>
          <a:bodyPr/>
          <a:lstStyle/>
          <a:p>
            <a:fld id="{7AE184E0-0BD4-4705-A12B-9B71DDE63301}" type="slidenum">
              <a:rPr lang="nl-BE" noProof="0" smtClean="0"/>
              <a:t>7</a:t>
            </a:fld>
            <a:endParaRPr lang="nl-BE" noProof="0"/>
          </a:p>
        </p:txBody>
      </p:sp>
      <p:sp>
        <p:nvSpPr>
          <p:cNvPr id="9" name="Rectangle 8">
            <a:extLst>
              <a:ext uri="{FF2B5EF4-FFF2-40B4-BE49-F238E27FC236}">
                <a16:creationId xmlns:a16="http://schemas.microsoft.com/office/drawing/2014/main" id="{A57FD4AE-F867-4A41-9612-569B201B7224}"/>
              </a:ext>
            </a:extLst>
          </p:cNvPr>
          <p:cNvSpPr/>
          <p:nvPr/>
        </p:nvSpPr>
        <p:spPr>
          <a:xfrm>
            <a:off x="3213154"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ectangle 10">
            <a:extLst>
              <a:ext uri="{FF2B5EF4-FFF2-40B4-BE49-F238E27FC236}">
                <a16:creationId xmlns:a16="http://schemas.microsoft.com/office/drawing/2014/main" id="{A43419F3-176B-4C79-9997-2EB64D37F8CD}"/>
              </a:ext>
            </a:extLst>
          </p:cNvPr>
          <p:cNvSpPr/>
          <p:nvPr/>
        </p:nvSpPr>
        <p:spPr>
          <a:xfrm>
            <a:off x="9650532"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TextBox 11">
            <a:extLst>
              <a:ext uri="{FF2B5EF4-FFF2-40B4-BE49-F238E27FC236}">
                <a16:creationId xmlns:a16="http://schemas.microsoft.com/office/drawing/2014/main" id="{EBD1204B-DA42-4D30-86C6-30EA212AC156}"/>
              </a:ext>
            </a:extLst>
          </p:cNvPr>
          <p:cNvSpPr txBox="1"/>
          <p:nvPr/>
        </p:nvSpPr>
        <p:spPr>
          <a:xfrm>
            <a:off x="2294192" y="8201591"/>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Monitor</a:t>
            </a:r>
          </a:p>
        </p:txBody>
      </p:sp>
      <p:sp>
        <p:nvSpPr>
          <p:cNvPr id="13" name="TextBox 12">
            <a:extLst>
              <a:ext uri="{FF2B5EF4-FFF2-40B4-BE49-F238E27FC236}">
                <a16:creationId xmlns:a16="http://schemas.microsoft.com/office/drawing/2014/main" id="{84124766-D9B9-4684-9E29-9AB37EB24542}"/>
              </a:ext>
            </a:extLst>
          </p:cNvPr>
          <p:cNvSpPr txBox="1"/>
          <p:nvPr/>
        </p:nvSpPr>
        <p:spPr>
          <a:xfrm>
            <a:off x="3403065" y="785310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
        <p:nvSpPr>
          <p:cNvPr id="14" name="TextBox 13">
            <a:extLst>
              <a:ext uri="{FF2B5EF4-FFF2-40B4-BE49-F238E27FC236}">
                <a16:creationId xmlns:a16="http://schemas.microsoft.com/office/drawing/2014/main" id="{014448D1-43EF-4A1C-B740-73ABE86D3573}"/>
              </a:ext>
            </a:extLst>
          </p:cNvPr>
          <p:cNvSpPr txBox="1"/>
          <p:nvPr/>
        </p:nvSpPr>
        <p:spPr>
          <a:xfrm>
            <a:off x="3207910" y="1552009"/>
            <a:ext cx="157294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1</a:t>
            </a:r>
          </a:p>
        </p:txBody>
      </p:sp>
      <p:sp>
        <p:nvSpPr>
          <p:cNvPr id="15" name="TextBox 14">
            <a:extLst>
              <a:ext uri="{FF2B5EF4-FFF2-40B4-BE49-F238E27FC236}">
                <a16:creationId xmlns:a16="http://schemas.microsoft.com/office/drawing/2014/main" id="{080C4BFA-5C48-404B-830F-27C6F90DB844}"/>
              </a:ext>
            </a:extLst>
          </p:cNvPr>
          <p:cNvSpPr txBox="1"/>
          <p:nvPr/>
        </p:nvSpPr>
        <p:spPr>
          <a:xfrm>
            <a:off x="9645265" y="1552009"/>
            <a:ext cx="1572941"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2</a:t>
            </a:r>
          </a:p>
        </p:txBody>
      </p:sp>
      <p:cxnSp>
        <p:nvCxnSpPr>
          <p:cNvPr id="16" name="Straight Arrow Connector 15">
            <a:extLst>
              <a:ext uri="{FF2B5EF4-FFF2-40B4-BE49-F238E27FC236}">
                <a16:creationId xmlns:a16="http://schemas.microsoft.com/office/drawing/2014/main" id="{507E2A54-6F27-4264-BD88-5E8B801A4E59}"/>
              </a:ext>
            </a:extLst>
          </p:cNvPr>
          <p:cNvCxnSpPr/>
          <p:nvPr/>
        </p:nvCxnSpPr>
        <p:spPr>
          <a:xfrm flipV="1">
            <a:off x="7701488" y="3793846"/>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90A7F303-34AE-4CBF-B6CB-F5D2127FDA64}"/>
              </a:ext>
            </a:extLst>
          </p:cNvPr>
          <p:cNvCxnSpPr>
            <a:cxnSpLocks/>
          </p:cNvCxnSpPr>
          <p:nvPr/>
        </p:nvCxnSpPr>
        <p:spPr>
          <a:xfrm flipV="1">
            <a:off x="14136004" y="3793847"/>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8C5CEE-C5E5-42FD-AD61-11256C294DDB}"/>
              </a:ext>
            </a:extLst>
          </p:cNvPr>
          <p:cNvSpPr/>
          <p:nvPr/>
        </p:nvSpPr>
        <p:spPr>
          <a:xfrm>
            <a:off x="360297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FA3BA5BA-9F85-41EF-A46F-0DB357D45317}"/>
              </a:ext>
            </a:extLst>
          </p:cNvPr>
          <p:cNvSpPr/>
          <p:nvPr/>
        </p:nvSpPr>
        <p:spPr>
          <a:xfrm>
            <a:off x="489359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19">
            <a:extLst>
              <a:ext uri="{FF2B5EF4-FFF2-40B4-BE49-F238E27FC236}">
                <a16:creationId xmlns:a16="http://schemas.microsoft.com/office/drawing/2014/main" id="{43490DF3-185B-4334-BB98-3AE6BB4B15D6}"/>
              </a:ext>
            </a:extLst>
          </p:cNvPr>
          <p:cNvSpPr/>
          <p:nvPr/>
        </p:nvSpPr>
        <p:spPr>
          <a:xfrm>
            <a:off x="6506186"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 name="TextBox 21">
            <a:extLst>
              <a:ext uri="{FF2B5EF4-FFF2-40B4-BE49-F238E27FC236}">
                <a16:creationId xmlns:a16="http://schemas.microsoft.com/office/drawing/2014/main" id="{86A205F9-2C1A-4A4E-A0AF-B037F4A9C1DF}"/>
              </a:ext>
            </a:extLst>
          </p:cNvPr>
          <p:cNvSpPr txBox="1"/>
          <p:nvPr/>
        </p:nvSpPr>
        <p:spPr>
          <a:xfrm>
            <a:off x="8274598"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sp>
        <p:nvSpPr>
          <p:cNvPr id="23" name="TextBox 22">
            <a:extLst>
              <a:ext uri="{FF2B5EF4-FFF2-40B4-BE49-F238E27FC236}">
                <a16:creationId xmlns:a16="http://schemas.microsoft.com/office/drawing/2014/main" id="{1CCDE615-21E3-4C4F-BF9F-4B8B47D49846}"/>
              </a:ext>
            </a:extLst>
          </p:cNvPr>
          <p:cNvSpPr txBox="1"/>
          <p:nvPr/>
        </p:nvSpPr>
        <p:spPr>
          <a:xfrm>
            <a:off x="14712709"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sp>
        <p:nvSpPr>
          <p:cNvPr id="24" name="Rectangle 23">
            <a:extLst>
              <a:ext uri="{FF2B5EF4-FFF2-40B4-BE49-F238E27FC236}">
                <a16:creationId xmlns:a16="http://schemas.microsoft.com/office/drawing/2014/main" id="{2831F9AB-1511-42FA-B14C-B68DDD6760C6}"/>
              </a:ext>
            </a:extLst>
          </p:cNvPr>
          <p:cNvSpPr/>
          <p:nvPr/>
        </p:nvSpPr>
        <p:spPr>
          <a:xfrm>
            <a:off x="1006726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5" name="Rectangle 24">
            <a:extLst>
              <a:ext uri="{FF2B5EF4-FFF2-40B4-BE49-F238E27FC236}">
                <a16:creationId xmlns:a16="http://schemas.microsoft.com/office/drawing/2014/main" id="{67B29994-E042-4A5F-A208-220D6475F408}"/>
              </a:ext>
            </a:extLst>
          </p:cNvPr>
          <p:cNvSpPr/>
          <p:nvPr/>
        </p:nvSpPr>
        <p:spPr>
          <a:xfrm>
            <a:off x="1135807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6" name="Rectangle 25">
            <a:extLst>
              <a:ext uri="{FF2B5EF4-FFF2-40B4-BE49-F238E27FC236}">
                <a16:creationId xmlns:a16="http://schemas.microsoft.com/office/drawing/2014/main" id="{0FFA1385-7FAA-4AA1-A988-1BCC5C54F67F}"/>
              </a:ext>
            </a:extLst>
          </p:cNvPr>
          <p:cNvSpPr/>
          <p:nvPr/>
        </p:nvSpPr>
        <p:spPr>
          <a:xfrm>
            <a:off x="12970904"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30" name="Straight Arrow Connector 29">
            <a:extLst>
              <a:ext uri="{FF2B5EF4-FFF2-40B4-BE49-F238E27FC236}">
                <a16:creationId xmlns:a16="http://schemas.microsoft.com/office/drawing/2014/main" id="{DAA95BB3-E123-478D-8189-BC691C7FAD40}"/>
              </a:ext>
            </a:extLst>
          </p:cNvPr>
          <p:cNvCxnSpPr>
            <a:cxnSpLocks/>
          </p:cNvCxnSpPr>
          <p:nvPr/>
        </p:nvCxnSpPr>
        <p:spPr>
          <a:xfrm flipH="1">
            <a:off x="4893360"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4390EA3-9938-4E0E-B49A-1E1451C01C8F}"/>
              </a:ext>
            </a:extLst>
          </p:cNvPr>
          <p:cNvCxnSpPr>
            <a:cxnSpLocks/>
          </p:cNvCxnSpPr>
          <p:nvPr/>
        </p:nvCxnSpPr>
        <p:spPr>
          <a:xfrm flipH="1" flipV="1">
            <a:off x="4382810"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0E5FE02-7C25-4C41-9E54-714B85CD68A5}"/>
              </a:ext>
            </a:extLst>
          </p:cNvPr>
          <p:cNvCxnSpPr>
            <a:cxnSpLocks/>
          </p:cNvCxnSpPr>
          <p:nvPr/>
        </p:nvCxnSpPr>
        <p:spPr>
          <a:xfrm flipH="1" flipV="1">
            <a:off x="5861670" y="382769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76EBDE0-C7E6-4F08-90E2-0C0911FD109D}"/>
              </a:ext>
            </a:extLst>
          </p:cNvPr>
          <p:cNvCxnSpPr>
            <a:cxnSpLocks/>
          </p:cNvCxnSpPr>
          <p:nvPr/>
        </p:nvCxnSpPr>
        <p:spPr>
          <a:xfrm flipH="1">
            <a:off x="6506677" y="380135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34DEEAFA-8B06-400F-AA7B-65AFAB4D9A4F}"/>
              </a:ext>
            </a:extLst>
          </p:cNvPr>
          <p:cNvCxnSpPr>
            <a:cxnSpLocks/>
          </p:cNvCxnSpPr>
          <p:nvPr/>
        </p:nvCxnSpPr>
        <p:spPr>
          <a:xfrm flipH="1">
            <a:off x="11371278"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B4A1505-CD5C-4598-B01F-96E62CF9F27A}"/>
              </a:ext>
            </a:extLst>
          </p:cNvPr>
          <p:cNvCxnSpPr>
            <a:cxnSpLocks/>
          </p:cNvCxnSpPr>
          <p:nvPr/>
        </p:nvCxnSpPr>
        <p:spPr>
          <a:xfrm flipH="1" flipV="1">
            <a:off x="10860653"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0E0B5AED-6067-4B85-907D-5F4632FC1C5A}"/>
              </a:ext>
            </a:extLst>
          </p:cNvPr>
          <p:cNvCxnSpPr>
            <a:cxnSpLocks/>
          </p:cNvCxnSpPr>
          <p:nvPr/>
        </p:nvCxnSpPr>
        <p:spPr>
          <a:xfrm flipV="1">
            <a:off x="12340016" y="3801354"/>
            <a:ext cx="0" cy="1950574"/>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C3CF6D83-A213-47E0-93D9-6D66D1F5D5DC}"/>
              </a:ext>
            </a:extLst>
          </p:cNvPr>
          <p:cNvCxnSpPr>
            <a:cxnSpLocks/>
          </p:cNvCxnSpPr>
          <p:nvPr/>
        </p:nvCxnSpPr>
        <p:spPr>
          <a:xfrm flipH="1">
            <a:off x="12984833" y="380135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24AD8BBE-7F89-40B5-AE51-3AAB9D50ED1D}"/>
              </a:ext>
            </a:extLst>
          </p:cNvPr>
          <p:cNvCxnSpPr>
            <a:cxnSpLocks/>
          </p:cNvCxnSpPr>
          <p:nvPr/>
        </p:nvCxnSpPr>
        <p:spPr>
          <a:xfrm flipH="1">
            <a:off x="4384433"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6400F18D-75DE-444F-BD7B-CAA275BEEACC}"/>
              </a:ext>
            </a:extLst>
          </p:cNvPr>
          <p:cNvCxnSpPr>
            <a:cxnSpLocks/>
          </p:cNvCxnSpPr>
          <p:nvPr/>
        </p:nvCxnSpPr>
        <p:spPr>
          <a:xfrm flipH="1">
            <a:off x="4895748"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11591545-6BD0-4768-A697-64A78385C911}"/>
              </a:ext>
            </a:extLst>
          </p:cNvPr>
          <p:cNvCxnSpPr>
            <a:cxnSpLocks/>
          </p:cNvCxnSpPr>
          <p:nvPr/>
        </p:nvCxnSpPr>
        <p:spPr>
          <a:xfrm flipH="1">
            <a:off x="5863315" y="573672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A7ED580-113D-4A4C-848B-9120B8A1E996}"/>
              </a:ext>
            </a:extLst>
          </p:cNvPr>
          <p:cNvCxnSpPr>
            <a:cxnSpLocks/>
          </p:cNvCxnSpPr>
          <p:nvPr/>
        </p:nvCxnSpPr>
        <p:spPr>
          <a:xfrm flipH="1">
            <a:off x="6508368" y="575016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BE9B41D9-975C-4004-B3BA-C8BF34398C5E}"/>
              </a:ext>
            </a:extLst>
          </p:cNvPr>
          <p:cNvSpPr txBox="1"/>
          <p:nvPr/>
        </p:nvSpPr>
        <p:spPr>
          <a:xfrm>
            <a:off x="3598108"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read</a:t>
            </a:r>
          </a:p>
        </p:txBody>
      </p:sp>
      <p:sp>
        <p:nvSpPr>
          <p:cNvPr id="47" name="TextBox 46">
            <a:extLst>
              <a:ext uri="{FF2B5EF4-FFF2-40B4-BE49-F238E27FC236}">
                <a16:creationId xmlns:a16="http://schemas.microsoft.com/office/drawing/2014/main" id="{08D907D6-80F3-42B1-9A83-5F922BB7351A}"/>
              </a:ext>
            </a:extLst>
          </p:cNvPr>
          <p:cNvSpPr txBox="1"/>
          <p:nvPr/>
        </p:nvSpPr>
        <p:spPr>
          <a:xfrm>
            <a:off x="502309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write</a:t>
            </a:r>
          </a:p>
        </p:txBody>
      </p:sp>
      <p:sp>
        <p:nvSpPr>
          <p:cNvPr id="3" name="Rectangle 2">
            <a:extLst>
              <a:ext uri="{FF2B5EF4-FFF2-40B4-BE49-F238E27FC236}">
                <a16:creationId xmlns:a16="http://schemas.microsoft.com/office/drawing/2014/main" id="{4E811FD5-F0A5-CB4E-A518-5F4118EB911F}"/>
              </a:ext>
            </a:extLst>
          </p:cNvPr>
          <p:cNvSpPr/>
          <p:nvPr/>
        </p:nvSpPr>
        <p:spPr>
          <a:xfrm>
            <a:off x="4397380" y="6691422"/>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Rectangle 4">
            <a:extLst>
              <a:ext uri="{FF2B5EF4-FFF2-40B4-BE49-F238E27FC236}">
                <a16:creationId xmlns:a16="http://schemas.microsoft.com/office/drawing/2014/main" id="{EACD469D-14D1-5EF9-7B64-04FA2055CACD}"/>
              </a:ext>
            </a:extLst>
          </p:cNvPr>
          <p:cNvSpPr/>
          <p:nvPr/>
        </p:nvSpPr>
        <p:spPr>
          <a:xfrm>
            <a:off x="5862804" y="6691422"/>
            <a:ext cx="64537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ectangle 7">
            <a:extLst>
              <a:ext uri="{FF2B5EF4-FFF2-40B4-BE49-F238E27FC236}">
                <a16:creationId xmlns:a16="http://schemas.microsoft.com/office/drawing/2014/main" id="{9E855C8F-7AFC-BD88-CCC0-62F1275166DA}"/>
              </a:ext>
            </a:extLst>
          </p:cNvPr>
          <p:cNvSpPr/>
          <p:nvPr/>
        </p:nvSpPr>
        <p:spPr>
          <a:xfrm>
            <a:off x="7232391" y="3346203"/>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Rectangle 9">
            <a:extLst>
              <a:ext uri="{FF2B5EF4-FFF2-40B4-BE49-F238E27FC236}">
                <a16:creationId xmlns:a16="http://schemas.microsoft.com/office/drawing/2014/main" id="{6D2B8853-5640-F4C5-53E6-8F8A5849188D}"/>
              </a:ext>
            </a:extLst>
          </p:cNvPr>
          <p:cNvSpPr/>
          <p:nvPr/>
        </p:nvSpPr>
        <p:spPr>
          <a:xfrm>
            <a:off x="13668313" y="3346202"/>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9449152D-9385-4D39-D1DE-3C3533EDD16B}"/>
              </a:ext>
            </a:extLst>
          </p:cNvPr>
          <p:cNvCxnSpPr>
            <a:cxnSpLocks/>
          </p:cNvCxnSpPr>
          <p:nvPr/>
        </p:nvCxnSpPr>
        <p:spPr>
          <a:xfrm flipV="1">
            <a:off x="7014328" y="3802158"/>
            <a:ext cx="1268" cy="193771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A76E1EC-786C-5BCC-CB22-75E71FF5A4C0}"/>
              </a:ext>
            </a:extLst>
          </p:cNvPr>
          <p:cNvCxnSpPr>
            <a:cxnSpLocks/>
          </p:cNvCxnSpPr>
          <p:nvPr/>
        </p:nvCxnSpPr>
        <p:spPr>
          <a:xfrm flipH="1">
            <a:off x="7230520" y="3799988"/>
            <a:ext cx="6359" cy="1954489"/>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7A0EE936-985F-1717-B028-ED464FD0D2C2}"/>
              </a:ext>
            </a:extLst>
          </p:cNvPr>
          <p:cNvSpPr txBox="1"/>
          <p:nvPr/>
        </p:nvSpPr>
        <p:spPr>
          <a:xfrm>
            <a:off x="6448975"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cxnSp>
        <p:nvCxnSpPr>
          <p:cNvPr id="29" name="Straight Arrow Connector 28">
            <a:extLst>
              <a:ext uri="{FF2B5EF4-FFF2-40B4-BE49-F238E27FC236}">
                <a16:creationId xmlns:a16="http://schemas.microsoft.com/office/drawing/2014/main" id="{DAC85EEB-086A-4B68-F7AF-2829ECF3863E}"/>
              </a:ext>
            </a:extLst>
          </p:cNvPr>
          <p:cNvCxnSpPr>
            <a:cxnSpLocks/>
          </p:cNvCxnSpPr>
          <p:nvPr/>
        </p:nvCxnSpPr>
        <p:spPr>
          <a:xfrm flipH="1" flipV="1">
            <a:off x="13492016" y="3787914"/>
            <a:ext cx="12715" cy="1958300"/>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B7A446CE-1C48-659F-7B96-AAEC9BB59A80}"/>
              </a:ext>
            </a:extLst>
          </p:cNvPr>
          <p:cNvCxnSpPr>
            <a:cxnSpLocks/>
          </p:cNvCxnSpPr>
          <p:nvPr/>
        </p:nvCxnSpPr>
        <p:spPr>
          <a:xfrm flipH="1">
            <a:off x="13733211" y="3799988"/>
            <a:ext cx="1" cy="1967206"/>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2359048E-D276-97D8-24B3-3E00B8CA6DA1}"/>
              </a:ext>
            </a:extLst>
          </p:cNvPr>
          <p:cNvSpPr txBox="1"/>
          <p:nvPr/>
        </p:nvSpPr>
        <p:spPr>
          <a:xfrm>
            <a:off x="1292091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cxnSp>
        <p:nvCxnSpPr>
          <p:cNvPr id="69" name="Straight Arrow Connector 68">
            <a:extLst>
              <a:ext uri="{FF2B5EF4-FFF2-40B4-BE49-F238E27FC236}">
                <a16:creationId xmlns:a16="http://schemas.microsoft.com/office/drawing/2014/main" id="{B99DCD3A-3BF6-2791-5193-425389761403}"/>
              </a:ext>
            </a:extLst>
          </p:cNvPr>
          <p:cNvCxnSpPr>
            <a:cxnSpLocks/>
          </p:cNvCxnSpPr>
          <p:nvPr/>
        </p:nvCxnSpPr>
        <p:spPr>
          <a:xfrm flipH="1">
            <a:off x="7003660" y="577551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4CF1C70D-189F-F1D2-C352-7DAD367135DA}"/>
              </a:ext>
            </a:extLst>
          </p:cNvPr>
          <p:cNvCxnSpPr>
            <a:cxnSpLocks/>
          </p:cNvCxnSpPr>
          <p:nvPr/>
        </p:nvCxnSpPr>
        <p:spPr>
          <a:xfrm flipH="1">
            <a:off x="7228992" y="577551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C634A992-9E49-00AB-2A57-F68E75800359}"/>
              </a:ext>
            </a:extLst>
          </p:cNvPr>
          <p:cNvSpPr/>
          <p:nvPr/>
        </p:nvSpPr>
        <p:spPr>
          <a:xfrm>
            <a:off x="7004682" y="6691409"/>
            <a:ext cx="223141" cy="44200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3" name="TextBox 72">
            <a:extLst>
              <a:ext uri="{FF2B5EF4-FFF2-40B4-BE49-F238E27FC236}">
                <a16:creationId xmlns:a16="http://schemas.microsoft.com/office/drawing/2014/main" id="{AC477823-5154-AC0E-F14C-B83D1B240337}"/>
              </a:ext>
            </a:extLst>
          </p:cNvPr>
          <p:cNvSpPr txBox="1"/>
          <p:nvPr/>
        </p:nvSpPr>
        <p:spPr>
          <a:xfrm>
            <a:off x="10062389" y="4608159"/>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read</a:t>
            </a:r>
          </a:p>
        </p:txBody>
      </p:sp>
      <p:sp>
        <p:nvSpPr>
          <p:cNvPr id="75" name="TextBox 74">
            <a:extLst>
              <a:ext uri="{FF2B5EF4-FFF2-40B4-BE49-F238E27FC236}">
                <a16:creationId xmlns:a16="http://schemas.microsoft.com/office/drawing/2014/main" id="{0E8D6E42-AAFB-0707-2AB4-D7E2FC911211}"/>
              </a:ext>
            </a:extLst>
          </p:cNvPr>
          <p:cNvSpPr txBox="1"/>
          <p:nvPr/>
        </p:nvSpPr>
        <p:spPr>
          <a:xfrm>
            <a:off x="11499658" y="4617502"/>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write</a:t>
            </a:r>
          </a:p>
        </p:txBody>
      </p:sp>
      <p:cxnSp>
        <p:nvCxnSpPr>
          <p:cNvPr id="56" name="Straight Arrow Connector 55">
            <a:extLst>
              <a:ext uri="{FF2B5EF4-FFF2-40B4-BE49-F238E27FC236}">
                <a16:creationId xmlns:a16="http://schemas.microsoft.com/office/drawing/2014/main" id="{4FBD4B10-00D8-B982-25AC-138CCC4C1081}"/>
              </a:ext>
            </a:extLst>
          </p:cNvPr>
          <p:cNvCxnSpPr>
            <a:cxnSpLocks/>
          </p:cNvCxnSpPr>
          <p:nvPr/>
        </p:nvCxnSpPr>
        <p:spPr>
          <a:xfrm flipH="1">
            <a:off x="10884482" y="5743536"/>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89DE2161-67FD-FCDE-CF6F-0EE85511B878}"/>
              </a:ext>
            </a:extLst>
          </p:cNvPr>
          <p:cNvCxnSpPr>
            <a:cxnSpLocks/>
          </p:cNvCxnSpPr>
          <p:nvPr/>
        </p:nvCxnSpPr>
        <p:spPr>
          <a:xfrm flipH="1">
            <a:off x="11395797" y="5743536"/>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5EDD7047-1B24-BCE7-A4AE-750B0CA3D889}"/>
              </a:ext>
            </a:extLst>
          </p:cNvPr>
          <p:cNvCxnSpPr>
            <a:cxnSpLocks/>
          </p:cNvCxnSpPr>
          <p:nvPr/>
        </p:nvCxnSpPr>
        <p:spPr>
          <a:xfrm flipH="1">
            <a:off x="12363364" y="5716655"/>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0CDF6129-3E68-BC80-F5A0-62155BD826A6}"/>
              </a:ext>
            </a:extLst>
          </p:cNvPr>
          <p:cNvCxnSpPr>
            <a:cxnSpLocks/>
          </p:cNvCxnSpPr>
          <p:nvPr/>
        </p:nvCxnSpPr>
        <p:spPr>
          <a:xfrm flipH="1">
            <a:off x="13008417" y="5730095"/>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E5BF5407-384E-3430-5E65-729467303E95}"/>
              </a:ext>
            </a:extLst>
          </p:cNvPr>
          <p:cNvSpPr/>
          <p:nvPr/>
        </p:nvSpPr>
        <p:spPr>
          <a:xfrm>
            <a:off x="10897429" y="6671349"/>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1" name="Rectangle 60">
            <a:extLst>
              <a:ext uri="{FF2B5EF4-FFF2-40B4-BE49-F238E27FC236}">
                <a16:creationId xmlns:a16="http://schemas.microsoft.com/office/drawing/2014/main" id="{155143E5-CD6C-141A-4CD6-1D2C3CC1A751}"/>
              </a:ext>
            </a:extLst>
          </p:cNvPr>
          <p:cNvSpPr/>
          <p:nvPr/>
        </p:nvSpPr>
        <p:spPr>
          <a:xfrm>
            <a:off x="12362853" y="6671349"/>
            <a:ext cx="64537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62" name="Straight Arrow Connector 61">
            <a:extLst>
              <a:ext uri="{FF2B5EF4-FFF2-40B4-BE49-F238E27FC236}">
                <a16:creationId xmlns:a16="http://schemas.microsoft.com/office/drawing/2014/main" id="{137DACE8-B9EA-9DC5-C4D2-15321440CBFF}"/>
              </a:ext>
            </a:extLst>
          </p:cNvPr>
          <p:cNvCxnSpPr>
            <a:cxnSpLocks/>
          </p:cNvCxnSpPr>
          <p:nvPr/>
        </p:nvCxnSpPr>
        <p:spPr>
          <a:xfrm flipH="1">
            <a:off x="13503709" y="5755446"/>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B60282FD-DC40-BA9A-E1B1-824D4C7D455F}"/>
              </a:ext>
            </a:extLst>
          </p:cNvPr>
          <p:cNvCxnSpPr>
            <a:cxnSpLocks/>
          </p:cNvCxnSpPr>
          <p:nvPr/>
        </p:nvCxnSpPr>
        <p:spPr>
          <a:xfrm flipH="1">
            <a:off x="13729041" y="5755446"/>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A4393F5-859B-5C04-E105-5A0CB0A8E1D9}"/>
              </a:ext>
            </a:extLst>
          </p:cNvPr>
          <p:cNvSpPr/>
          <p:nvPr/>
        </p:nvSpPr>
        <p:spPr>
          <a:xfrm>
            <a:off x="13504731" y="6671336"/>
            <a:ext cx="223141" cy="44200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681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853F0853-E714-4804-A3A0-F90C4AEE0731}"/>
              </a:ext>
            </a:extLst>
          </p:cNvPr>
          <p:cNvSpPr/>
          <p:nvPr/>
        </p:nvSpPr>
        <p:spPr>
          <a:xfrm>
            <a:off x="1797207" y="5758643"/>
            <a:ext cx="13733451" cy="291893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Rectangle: Rounded Corners 49">
            <a:extLst>
              <a:ext uri="{FF2B5EF4-FFF2-40B4-BE49-F238E27FC236}">
                <a16:creationId xmlns:a16="http://schemas.microsoft.com/office/drawing/2014/main" id="{83CA86E4-F9B9-4ACC-84BE-1C2DA817E99A}"/>
              </a:ext>
            </a:extLst>
          </p:cNvPr>
          <p:cNvSpPr/>
          <p:nvPr/>
        </p:nvSpPr>
        <p:spPr>
          <a:xfrm>
            <a:off x="3213155" y="6690228"/>
            <a:ext cx="10908686" cy="1667781"/>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262736-6BEF-44B8-A3FB-1EA563C4527E}"/>
              </a:ext>
            </a:extLst>
          </p:cNvPr>
          <p:cNvSpPr>
            <a:spLocks noGrp="1"/>
          </p:cNvSpPr>
          <p:nvPr>
            <p:ph type="title"/>
          </p:nvPr>
        </p:nvSpPr>
        <p:spPr>
          <a:xfrm>
            <a:off x="9014" y="252000"/>
            <a:ext cx="17328394" cy="863693"/>
          </a:xfrm>
        </p:spPr>
        <p:txBody>
          <a:bodyPr/>
          <a:lstStyle/>
          <a:p>
            <a:pPr algn="ctr"/>
            <a:r>
              <a:rPr lang="en-US" dirty="0">
                <a:cs typeface="Arial"/>
              </a:rPr>
              <a:t>Leader/follower-model </a:t>
            </a:r>
            <a:r>
              <a:rPr lang="en-US" dirty="0" err="1">
                <a:cs typeface="Arial"/>
              </a:rPr>
              <a:t>voor</a:t>
            </a:r>
            <a:r>
              <a:rPr lang="en-US" dirty="0">
                <a:cs typeface="Arial"/>
              </a:rPr>
              <a:t> IO </a:t>
            </a:r>
            <a:r>
              <a:rPr lang="en-US" dirty="0" err="1">
                <a:cs typeface="Arial"/>
              </a:rPr>
              <a:t>replicatie</a:t>
            </a:r>
            <a:endParaRPr lang="en-US" dirty="0">
              <a:cs typeface="Arial"/>
            </a:endParaRPr>
          </a:p>
        </p:txBody>
      </p:sp>
      <p:sp>
        <p:nvSpPr>
          <p:cNvPr id="4" name="Slide Number Placeholder 3">
            <a:extLst>
              <a:ext uri="{FF2B5EF4-FFF2-40B4-BE49-F238E27FC236}">
                <a16:creationId xmlns:a16="http://schemas.microsoft.com/office/drawing/2014/main" id="{5E3C985C-7E50-4D7C-8EFE-FBA3A4F7B733}"/>
              </a:ext>
            </a:extLst>
          </p:cNvPr>
          <p:cNvSpPr>
            <a:spLocks noGrp="1"/>
          </p:cNvSpPr>
          <p:nvPr>
            <p:ph type="sldNum" sz="quarter" idx="12"/>
          </p:nvPr>
        </p:nvSpPr>
        <p:spPr/>
        <p:txBody>
          <a:bodyPr/>
          <a:lstStyle/>
          <a:p>
            <a:fld id="{7AE184E0-0BD4-4705-A12B-9B71DDE63301}" type="slidenum">
              <a:rPr lang="nl-BE" noProof="0" smtClean="0"/>
              <a:t>8</a:t>
            </a:fld>
            <a:endParaRPr lang="nl-BE" noProof="0"/>
          </a:p>
        </p:txBody>
      </p:sp>
      <p:sp>
        <p:nvSpPr>
          <p:cNvPr id="9" name="Rectangle 8">
            <a:extLst>
              <a:ext uri="{FF2B5EF4-FFF2-40B4-BE49-F238E27FC236}">
                <a16:creationId xmlns:a16="http://schemas.microsoft.com/office/drawing/2014/main" id="{A57FD4AE-F867-4A41-9612-569B201B7224}"/>
              </a:ext>
            </a:extLst>
          </p:cNvPr>
          <p:cNvSpPr/>
          <p:nvPr/>
        </p:nvSpPr>
        <p:spPr>
          <a:xfrm>
            <a:off x="3213154"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ectangle 10">
            <a:extLst>
              <a:ext uri="{FF2B5EF4-FFF2-40B4-BE49-F238E27FC236}">
                <a16:creationId xmlns:a16="http://schemas.microsoft.com/office/drawing/2014/main" id="{A43419F3-176B-4C79-9997-2EB64D37F8CD}"/>
              </a:ext>
            </a:extLst>
          </p:cNvPr>
          <p:cNvSpPr/>
          <p:nvPr/>
        </p:nvSpPr>
        <p:spPr>
          <a:xfrm>
            <a:off x="9650532"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TextBox 11">
            <a:extLst>
              <a:ext uri="{FF2B5EF4-FFF2-40B4-BE49-F238E27FC236}">
                <a16:creationId xmlns:a16="http://schemas.microsoft.com/office/drawing/2014/main" id="{EBD1204B-DA42-4D30-86C6-30EA212AC156}"/>
              </a:ext>
            </a:extLst>
          </p:cNvPr>
          <p:cNvSpPr txBox="1"/>
          <p:nvPr/>
        </p:nvSpPr>
        <p:spPr>
          <a:xfrm>
            <a:off x="2294192" y="8201591"/>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Monitor</a:t>
            </a:r>
          </a:p>
        </p:txBody>
      </p:sp>
      <p:sp>
        <p:nvSpPr>
          <p:cNvPr id="13" name="TextBox 12">
            <a:extLst>
              <a:ext uri="{FF2B5EF4-FFF2-40B4-BE49-F238E27FC236}">
                <a16:creationId xmlns:a16="http://schemas.microsoft.com/office/drawing/2014/main" id="{84124766-D9B9-4684-9E29-9AB37EB24542}"/>
              </a:ext>
            </a:extLst>
          </p:cNvPr>
          <p:cNvSpPr txBox="1"/>
          <p:nvPr/>
        </p:nvSpPr>
        <p:spPr>
          <a:xfrm>
            <a:off x="3403065" y="785310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
        <p:nvSpPr>
          <p:cNvPr id="14" name="TextBox 13">
            <a:extLst>
              <a:ext uri="{FF2B5EF4-FFF2-40B4-BE49-F238E27FC236}">
                <a16:creationId xmlns:a16="http://schemas.microsoft.com/office/drawing/2014/main" id="{014448D1-43EF-4A1C-B740-73ABE86D3573}"/>
              </a:ext>
            </a:extLst>
          </p:cNvPr>
          <p:cNvSpPr txBox="1"/>
          <p:nvPr/>
        </p:nvSpPr>
        <p:spPr>
          <a:xfrm>
            <a:off x="3207910" y="1552009"/>
            <a:ext cx="2919122" cy="525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1 – leader</a:t>
            </a:r>
          </a:p>
        </p:txBody>
      </p:sp>
      <p:sp>
        <p:nvSpPr>
          <p:cNvPr id="15" name="TextBox 14">
            <a:extLst>
              <a:ext uri="{FF2B5EF4-FFF2-40B4-BE49-F238E27FC236}">
                <a16:creationId xmlns:a16="http://schemas.microsoft.com/office/drawing/2014/main" id="{080C4BFA-5C48-404B-830F-27C6F90DB844}"/>
              </a:ext>
            </a:extLst>
          </p:cNvPr>
          <p:cNvSpPr txBox="1"/>
          <p:nvPr/>
        </p:nvSpPr>
        <p:spPr>
          <a:xfrm>
            <a:off x="9645265" y="1552009"/>
            <a:ext cx="3146572"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2 – follower</a:t>
            </a:r>
          </a:p>
        </p:txBody>
      </p:sp>
      <p:cxnSp>
        <p:nvCxnSpPr>
          <p:cNvPr id="16" name="Straight Arrow Connector 15">
            <a:extLst>
              <a:ext uri="{FF2B5EF4-FFF2-40B4-BE49-F238E27FC236}">
                <a16:creationId xmlns:a16="http://schemas.microsoft.com/office/drawing/2014/main" id="{507E2A54-6F27-4264-BD88-5E8B801A4E59}"/>
              </a:ext>
            </a:extLst>
          </p:cNvPr>
          <p:cNvCxnSpPr/>
          <p:nvPr/>
        </p:nvCxnSpPr>
        <p:spPr>
          <a:xfrm flipV="1">
            <a:off x="7701488" y="3793846"/>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90A7F303-34AE-4CBF-B6CB-F5D2127FDA64}"/>
              </a:ext>
            </a:extLst>
          </p:cNvPr>
          <p:cNvCxnSpPr>
            <a:cxnSpLocks/>
          </p:cNvCxnSpPr>
          <p:nvPr/>
        </p:nvCxnSpPr>
        <p:spPr>
          <a:xfrm flipV="1">
            <a:off x="14136004" y="3793847"/>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8C5CEE-C5E5-42FD-AD61-11256C294DDB}"/>
              </a:ext>
            </a:extLst>
          </p:cNvPr>
          <p:cNvSpPr/>
          <p:nvPr/>
        </p:nvSpPr>
        <p:spPr>
          <a:xfrm>
            <a:off x="360297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FA3BA5BA-9F85-41EF-A46F-0DB357D45317}"/>
              </a:ext>
            </a:extLst>
          </p:cNvPr>
          <p:cNvSpPr/>
          <p:nvPr/>
        </p:nvSpPr>
        <p:spPr>
          <a:xfrm>
            <a:off x="489359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Rectangle 19">
            <a:extLst>
              <a:ext uri="{FF2B5EF4-FFF2-40B4-BE49-F238E27FC236}">
                <a16:creationId xmlns:a16="http://schemas.microsoft.com/office/drawing/2014/main" id="{43490DF3-185B-4334-BB98-3AE6BB4B15D6}"/>
              </a:ext>
            </a:extLst>
          </p:cNvPr>
          <p:cNvSpPr/>
          <p:nvPr/>
        </p:nvSpPr>
        <p:spPr>
          <a:xfrm>
            <a:off x="6506186"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 name="TextBox 21">
            <a:extLst>
              <a:ext uri="{FF2B5EF4-FFF2-40B4-BE49-F238E27FC236}">
                <a16:creationId xmlns:a16="http://schemas.microsoft.com/office/drawing/2014/main" id="{86A205F9-2C1A-4A4E-A0AF-B037F4A9C1DF}"/>
              </a:ext>
            </a:extLst>
          </p:cNvPr>
          <p:cNvSpPr txBox="1"/>
          <p:nvPr/>
        </p:nvSpPr>
        <p:spPr>
          <a:xfrm>
            <a:off x="8274598"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sp>
        <p:nvSpPr>
          <p:cNvPr id="23" name="TextBox 22">
            <a:extLst>
              <a:ext uri="{FF2B5EF4-FFF2-40B4-BE49-F238E27FC236}">
                <a16:creationId xmlns:a16="http://schemas.microsoft.com/office/drawing/2014/main" id="{1CCDE615-21E3-4C4F-BF9F-4B8B47D49846}"/>
              </a:ext>
            </a:extLst>
          </p:cNvPr>
          <p:cNvSpPr txBox="1"/>
          <p:nvPr/>
        </p:nvSpPr>
        <p:spPr>
          <a:xfrm>
            <a:off x="14712709"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sp>
        <p:nvSpPr>
          <p:cNvPr id="24" name="Rectangle 23">
            <a:extLst>
              <a:ext uri="{FF2B5EF4-FFF2-40B4-BE49-F238E27FC236}">
                <a16:creationId xmlns:a16="http://schemas.microsoft.com/office/drawing/2014/main" id="{2831F9AB-1511-42FA-B14C-B68DDD6760C6}"/>
              </a:ext>
            </a:extLst>
          </p:cNvPr>
          <p:cNvSpPr/>
          <p:nvPr/>
        </p:nvSpPr>
        <p:spPr>
          <a:xfrm>
            <a:off x="1006726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5" name="Rectangle 24">
            <a:extLst>
              <a:ext uri="{FF2B5EF4-FFF2-40B4-BE49-F238E27FC236}">
                <a16:creationId xmlns:a16="http://schemas.microsoft.com/office/drawing/2014/main" id="{67B29994-E042-4A5F-A208-220D6475F408}"/>
              </a:ext>
            </a:extLst>
          </p:cNvPr>
          <p:cNvSpPr/>
          <p:nvPr/>
        </p:nvSpPr>
        <p:spPr>
          <a:xfrm>
            <a:off x="1135807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6" name="Rectangle 25">
            <a:extLst>
              <a:ext uri="{FF2B5EF4-FFF2-40B4-BE49-F238E27FC236}">
                <a16:creationId xmlns:a16="http://schemas.microsoft.com/office/drawing/2014/main" id="{0FFA1385-7FAA-4AA1-A988-1BCC5C54F67F}"/>
              </a:ext>
            </a:extLst>
          </p:cNvPr>
          <p:cNvSpPr/>
          <p:nvPr/>
        </p:nvSpPr>
        <p:spPr>
          <a:xfrm>
            <a:off x="12970904" y="3358277"/>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30" name="Straight Arrow Connector 29">
            <a:extLst>
              <a:ext uri="{FF2B5EF4-FFF2-40B4-BE49-F238E27FC236}">
                <a16:creationId xmlns:a16="http://schemas.microsoft.com/office/drawing/2014/main" id="{DAA95BB3-E123-478D-8189-BC691C7FAD40}"/>
              </a:ext>
            </a:extLst>
          </p:cNvPr>
          <p:cNvCxnSpPr>
            <a:cxnSpLocks/>
          </p:cNvCxnSpPr>
          <p:nvPr/>
        </p:nvCxnSpPr>
        <p:spPr>
          <a:xfrm flipH="1">
            <a:off x="4893360"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4390EA3-9938-4E0E-B49A-1E1451C01C8F}"/>
              </a:ext>
            </a:extLst>
          </p:cNvPr>
          <p:cNvCxnSpPr>
            <a:cxnSpLocks/>
          </p:cNvCxnSpPr>
          <p:nvPr/>
        </p:nvCxnSpPr>
        <p:spPr>
          <a:xfrm flipH="1" flipV="1">
            <a:off x="4382810"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0E5FE02-7C25-4C41-9E54-714B85CD68A5}"/>
              </a:ext>
            </a:extLst>
          </p:cNvPr>
          <p:cNvCxnSpPr>
            <a:cxnSpLocks/>
          </p:cNvCxnSpPr>
          <p:nvPr/>
        </p:nvCxnSpPr>
        <p:spPr>
          <a:xfrm flipH="1" flipV="1">
            <a:off x="5861670" y="382769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34DEEAFA-8B06-400F-AA7B-65AFAB4D9A4F}"/>
              </a:ext>
            </a:extLst>
          </p:cNvPr>
          <p:cNvCxnSpPr>
            <a:cxnSpLocks/>
          </p:cNvCxnSpPr>
          <p:nvPr/>
        </p:nvCxnSpPr>
        <p:spPr>
          <a:xfrm flipH="1">
            <a:off x="11371278"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B4A1505-CD5C-4598-B01F-96E62CF9F27A}"/>
              </a:ext>
            </a:extLst>
          </p:cNvPr>
          <p:cNvCxnSpPr>
            <a:cxnSpLocks/>
          </p:cNvCxnSpPr>
          <p:nvPr/>
        </p:nvCxnSpPr>
        <p:spPr>
          <a:xfrm flipH="1" flipV="1">
            <a:off x="10860653"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87EF4988-FC49-4A84-8B9F-E585230A8DF1}"/>
              </a:ext>
            </a:extLst>
          </p:cNvPr>
          <p:cNvSpPr/>
          <p:nvPr/>
        </p:nvSpPr>
        <p:spPr>
          <a:xfrm>
            <a:off x="4397380" y="6691422"/>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Rectangle 38">
            <a:extLst>
              <a:ext uri="{FF2B5EF4-FFF2-40B4-BE49-F238E27FC236}">
                <a16:creationId xmlns:a16="http://schemas.microsoft.com/office/drawing/2014/main" id="{670017C0-EE4D-4150-8521-129675E46DF9}"/>
              </a:ext>
            </a:extLst>
          </p:cNvPr>
          <p:cNvSpPr/>
          <p:nvPr/>
        </p:nvSpPr>
        <p:spPr>
          <a:xfrm>
            <a:off x="5862804" y="6691422"/>
            <a:ext cx="64537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0" name="Straight Arrow Connector 39">
            <a:extLst>
              <a:ext uri="{FF2B5EF4-FFF2-40B4-BE49-F238E27FC236}">
                <a16:creationId xmlns:a16="http://schemas.microsoft.com/office/drawing/2014/main" id="{24AD8BBE-7F89-40B5-AE51-3AAB9D50ED1D}"/>
              </a:ext>
            </a:extLst>
          </p:cNvPr>
          <p:cNvCxnSpPr>
            <a:cxnSpLocks/>
          </p:cNvCxnSpPr>
          <p:nvPr/>
        </p:nvCxnSpPr>
        <p:spPr>
          <a:xfrm flipH="1">
            <a:off x="4384433"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6400F18D-75DE-444F-BD7B-CAA275BEEACC}"/>
              </a:ext>
            </a:extLst>
          </p:cNvPr>
          <p:cNvCxnSpPr>
            <a:cxnSpLocks/>
          </p:cNvCxnSpPr>
          <p:nvPr/>
        </p:nvCxnSpPr>
        <p:spPr>
          <a:xfrm flipH="1">
            <a:off x="4895748"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11591545-6BD0-4768-A697-64A78385C911}"/>
              </a:ext>
            </a:extLst>
          </p:cNvPr>
          <p:cNvCxnSpPr>
            <a:cxnSpLocks/>
          </p:cNvCxnSpPr>
          <p:nvPr/>
        </p:nvCxnSpPr>
        <p:spPr>
          <a:xfrm flipH="1">
            <a:off x="5863315" y="573672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C26475D0-C8EE-4045-B1AF-D52A55F51622}"/>
              </a:ext>
            </a:extLst>
          </p:cNvPr>
          <p:cNvCxnSpPr>
            <a:cxnSpLocks/>
          </p:cNvCxnSpPr>
          <p:nvPr/>
        </p:nvCxnSpPr>
        <p:spPr>
          <a:xfrm flipH="1">
            <a:off x="4889497" y="5750168"/>
            <a:ext cx="6470341" cy="914400"/>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BE9B41D9-975C-4004-B3BA-C8BF34398C5E}"/>
              </a:ext>
            </a:extLst>
          </p:cNvPr>
          <p:cNvSpPr txBox="1"/>
          <p:nvPr/>
        </p:nvSpPr>
        <p:spPr>
          <a:xfrm>
            <a:off x="3598108"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read</a:t>
            </a:r>
          </a:p>
        </p:txBody>
      </p:sp>
      <p:sp>
        <p:nvSpPr>
          <p:cNvPr id="47" name="TextBox 46">
            <a:extLst>
              <a:ext uri="{FF2B5EF4-FFF2-40B4-BE49-F238E27FC236}">
                <a16:creationId xmlns:a16="http://schemas.microsoft.com/office/drawing/2014/main" id="{08D907D6-80F3-42B1-9A83-5F922BB7351A}"/>
              </a:ext>
            </a:extLst>
          </p:cNvPr>
          <p:cNvSpPr txBox="1"/>
          <p:nvPr/>
        </p:nvSpPr>
        <p:spPr>
          <a:xfrm>
            <a:off x="502309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write</a:t>
            </a:r>
          </a:p>
        </p:txBody>
      </p:sp>
      <p:cxnSp>
        <p:nvCxnSpPr>
          <p:cNvPr id="3" name="Straight Arrow Connector 2">
            <a:extLst>
              <a:ext uri="{FF2B5EF4-FFF2-40B4-BE49-F238E27FC236}">
                <a16:creationId xmlns:a16="http://schemas.microsoft.com/office/drawing/2014/main" id="{FC491039-D840-8B47-7976-B977980BAEFB}"/>
              </a:ext>
            </a:extLst>
          </p:cNvPr>
          <p:cNvCxnSpPr>
            <a:cxnSpLocks/>
          </p:cNvCxnSpPr>
          <p:nvPr/>
        </p:nvCxnSpPr>
        <p:spPr>
          <a:xfrm flipH="1">
            <a:off x="6506677" y="380135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E01B65A7-E441-E5FC-D994-75C40DC99385}"/>
              </a:ext>
            </a:extLst>
          </p:cNvPr>
          <p:cNvCxnSpPr>
            <a:cxnSpLocks/>
          </p:cNvCxnSpPr>
          <p:nvPr/>
        </p:nvCxnSpPr>
        <p:spPr>
          <a:xfrm flipH="1">
            <a:off x="12984833" y="380135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D79AD0E7-84D0-5665-552B-3C885954AFC5}"/>
              </a:ext>
            </a:extLst>
          </p:cNvPr>
          <p:cNvCxnSpPr>
            <a:cxnSpLocks/>
          </p:cNvCxnSpPr>
          <p:nvPr/>
        </p:nvCxnSpPr>
        <p:spPr>
          <a:xfrm flipH="1">
            <a:off x="6515531" y="5750155"/>
            <a:ext cx="6470341" cy="914400"/>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8B777E4C-DD4D-390B-155B-DA3CED78AF55}"/>
              </a:ext>
            </a:extLst>
          </p:cNvPr>
          <p:cNvCxnSpPr>
            <a:cxnSpLocks/>
          </p:cNvCxnSpPr>
          <p:nvPr/>
        </p:nvCxnSpPr>
        <p:spPr>
          <a:xfrm flipH="1">
            <a:off x="6508368" y="575016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747207A8-7F39-F002-8B8A-A38800DAF8B7}"/>
              </a:ext>
            </a:extLst>
          </p:cNvPr>
          <p:cNvSpPr txBox="1"/>
          <p:nvPr/>
        </p:nvSpPr>
        <p:spPr>
          <a:xfrm>
            <a:off x="10062389" y="4608159"/>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read</a:t>
            </a:r>
          </a:p>
        </p:txBody>
      </p:sp>
      <p:sp>
        <p:nvSpPr>
          <p:cNvPr id="45" name="TextBox 44">
            <a:extLst>
              <a:ext uri="{FF2B5EF4-FFF2-40B4-BE49-F238E27FC236}">
                <a16:creationId xmlns:a16="http://schemas.microsoft.com/office/drawing/2014/main" id="{4313438F-8B2C-775D-32F0-CEDB1D481165}"/>
              </a:ext>
            </a:extLst>
          </p:cNvPr>
          <p:cNvSpPr txBox="1"/>
          <p:nvPr/>
        </p:nvSpPr>
        <p:spPr>
          <a:xfrm>
            <a:off x="11499658" y="4617502"/>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write</a:t>
            </a:r>
          </a:p>
        </p:txBody>
      </p:sp>
      <p:cxnSp>
        <p:nvCxnSpPr>
          <p:cNvPr id="52" name="Straight Arrow Connector 51">
            <a:extLst>
              <a:ext uri="{FF2B5EF4-FFF2-40B4-BE49-F238E27FC236}">
                <a16:creationId xmlns:a16="http://schemas.microsoft.com/office/drawing/2014/main" id="{19F2EA05-A8EC-1406-E9C4-3496995B8FE2}"/>
              </a:ext>
            </a:extLst>
          </p:cNvPr>
          <p:cNvCxnSpPr>
            <a:cxnSpLocks/>
          </p:cNvCxnSpPr>
          <p:nvPr/>
        </p:nvCxnSpPr>
        <p:spPr>
          <a:xfrm flipV="1">
            <a:off x="12340016" y="3801354"/>
            <a:ext cx="0" cy="1950574"/>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FF5489F0-E79F-CEDD-F274-680AF6BF78CA}"/>
              </a:ext>
            </a:extLst>
          </p:cNvPr>
          <p:cNvSpPr/>
          <p:nvPr/>
        </p:nvSpPr>
        <p:spPr>
          <a:xfrm>
            <a:off x="7232391" y="3346203"/>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9" name="Rectangle 48">
            <a:extLst>
              <a:ext uri="{FF2B5EF4-FFF2-40B4-BE49-F238E27FC236}">
                <a16:creationId xmlns:a16="http://schemas.microsoft.com/office/drawing/2014/main" id="{145A302C-3645-5D9B-8F48-21C644F45E2D}"/>
              </a:ext>
            </a:extLst>
          </p:cNvPr>
          <p:cNvSpPr/>
          <p:nvPr/>
        </p:nvSpPr>
        <p:spPr>
          <a:xfrm>
            <a:off x="13668313" y="3346202"/>
            <a:ext cx="255758" cy="442170"/>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3" name="Straight Arrow Connector 52">
            <a:extLst>
              <a:ext uri="{FF2B5EF4-FFF2-40B4-BE49-F238E27FC236}">
                <a16:creationId xmlns:a16="http://schemas.microsoft.com/office/drawing/2014/main" id="{76B5A808-EC01-C045-12FB-0907A0AAA8B4}"/>
              </a:ext>
            </a:extLst>
          </p:cNvPr>
          <p:cNvCxnSpPr>
            <a:cxnSpLocks/>
          </p:cNvCxnSpPr>
          <p:nvPr/>
        </p:nvCxnSpPr>
        <p:spPr>
          <a:xfrm flipV="1">
            <a:off x="7014328" y="3802158"/>
            <a:ext cx="1268" cy="193771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902ED150-460F-C6B5-2D01-380F0F2B25F2}"/>
              </a:ext>
            </a:extLst>
          </p:cNvPr>
          <p:cNvCxnSpPr>
            <a:cxnSpLocks/>
          </p:cNvCxnSpPr>
          <p:nvPr/>
        </p:nvCxnSpPr>
        <p:spPr>
          <a:xfrm flipH="1">
            <a:off x="7230520" y="3799988"/>
            <a:ext cx="6359" cy="1954489"/>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A1EE5FD0-5F67-105A-A051-5DA978E2A96D}"/>
              </a:ext>
            </a:extLst>
          </p:cNvPr>
          <p:cNvSpPr txBox="1"/>
          <p:nvPr/>
        </p:nvSpPr>
        <p:spPr>
          <a:xfrm>
            <a:off x="6448975"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cxnSp>
        <p:nvCxnSpPr>
          <p:cNvPr id="56" name="Straight Arrow Connector 55">
            <a:extLst>
              <a:ext uri="{FF2B5EF4-FFF2-40B4-BE49-F238E27FC236}">
                <a16:creationId xmlns:a16="http://schemas.microsoft.com/office/drawing/2014/main" id="{15480406-4EE0-97C4-0699-C9910D9E0F5A}"/>
              </a:ext>
            </a:extLst>
          </p:cNvPr>
          <p:cNvCxnSpPr>
            <a:cxnSpLocks/>
          </p:cNvCxnSpPr>
          <p:nvPr/>
        </p:nvCxnSpPr>
        <p:spPr>
          <a:xfrm flipH="1" flipV="1">
            <a:off x="13492016" y="3787914"/>
            <a:ext cx="12715" cy="1958300"/>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4DEC551-57DC-3765-C21D-65776B7DB2C2}"/>
              </a:ext>
            </a:extLst>
          </p:cNvPr>
          <p:cNvCxnSpPr>
            <a:cxnSpLocks/>
          </p:cNvCxnSpPr>
          <p:nvPr/>
        </p:nvCxnSpPr>
        <p:spPr>
          <a:xfrm flipH="1">
            <a:off x="13733211" y="3799988"/>
            <a:ext cx="1" cy="1967206"/>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FAE5FBB7-ED04-2829-6F7E-43685477AC3C}"/>
              </a:ext>
            </a:extLst>
          </p:cNvPr>
          <p:cNvSpPr txBox="1"/>
          <p:nvPr/>
        </p:nvSpPr>
        <p:spPr>
          <a:xfrm>
            <a:off x="1292091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err="1">
                <a:cs typeface="Arial"/>
              </a:rPr>
              <a:t>brk</a:t>
            </a:r>
          </a:p>
        </p:txBody>
      </p:sp>
      <p:cxnSp>
        <p:nvCxnSpPr>
          <p:cNvPr id="59" name="Straight Arrow Connector 58">
            <a:extLst>
              <a:ext uri="{FF2B5EF4-FFF2-40B4-BE49-F238E27FC236}">
                <a16:creationId xmlns:a16="http://schemas.microsoft.com/office/drawing/2014/main" id="{EBB9D2E0-0474-BC53-8614-1ACE381A4F5C}"/>
              </a:ext>
            </a:extLst>
          </p:cNvPr>
          <p:cNvCxnSpPr>
            <a:cxnSpLocks/>
          </p:cNvCxnSpPr>
          <p:nvPr/>
        </p:nvCxnSpPr>
        <p:spPr>
          <a:xfrm flipH="1">
            <a:off x="13509502" y="576360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0100BEAE-B637-3F94-64CB-257ABE012CA2}"/>
              </a:ext>
            </a:extLst>
          </p:cNvPr>
          <p:cNvCxnSpPr>
            <a:cxnSpLocks/>
          </p:cNvCxnSpPr>
          <p:nvPr/>
        </p:nvCxnSpPr>
        <p:spPr>
          <a:xfrm flipH="1">
            <a:off x="13734854" y="576360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9FF38D7A-962E-4A16-FB4E-B720E0E4A4A0}"/>
              </a:ext>
            </a:extLst>
          </p:cNvPr>
          <p:cNvSpPr/>
          <p:nvPr/>
        </p:nvSpPr>
        <p:spPr>
          <a:xfrm>
            <a:off x="13510524" y="6679498"/>
            <a:ext cx="223141" cy="44200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62" name="Straight Arrow Connector 61">
            <a:extLst>
              <a:ext uri="{FF2B5EF4-FFF2-40B4-BE49-F238E27FC236}">
                <a16:creationId xmlns:a16="http://schemas.microsoft.com/office/drawing/2014/main" id="{6D5B51BC-F206-E4BD-E74F-D763E8988D06}"/>
              </a:ext>
            </a:extLst>
          </p:cNvPr>
          <p:cNvCxnSpPr>
            <a:cxnSpLocks/>
          </p:cNvCxnSpPr>
          <p:nvPr/>
        </p:nvCxnSpPr>
        <p:spPr>
          <a:xfrm flipH="1">
            <a:off x="7003660" y="577551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FBFC6AEB-7BB9-20B7-EFD8-BCFEAA324750}"/>
              </a:ext>
            </a:extLst>
          </p:cNvPr>
          <p:cNvCxnSpPr>
            <a:cxnSpLocks/>
          </p:cNvCxnSpPr>
          <p:nvPr/>
        </p:nvCxnSpPr>
        <p:spPr>
          <a:xfrm flipH="1">
            <a:off x="7228992" y="577551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964E3027-B349-6031-BA18-47E229DB7698}"/>
              </a:ext>
            </a:extLst>
          </p:cNvPr>
          <p:cNvSpPr/>
          <p:nvPr/>
        </p:nvSpPr>
        <p:spPr>
          <a:xfrm>
            <a:off x="7004682" y="6691409"/>
            <a:ext cx="223141" cy="44200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89981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853F0853-E714-4804-A3A0-F90C4AEE0731}"/>
              </a:ext>
            </a:extLst>
          </p:cNvPr>
          <p:cNvSpPr/>
          <p:nvPr/>
        </p:nvSpPr>
        <p:spPr>
          <a:xfrm>
            <a:off x="1797207" y="5758643"/>
            <a:ext cx="13733451" cy="291893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Rectangle: Rounded Corners 49">
            <a:extLst>
              <a:ext uri="{FF2B5EF4-FFF2-40B4-BE49-F238E27FC236}">
                <a16:creationId xmlns:a16="http://schemas.microsoft.com/office/drawing/2014/main" id="{83CA86E4-F9B9-4ACC-84BE-1C2DA817E99A}"/>
              </a:ext>
            </a:extLst>
          </p:cNvPr>
          <p:cNvSpPr/>
          <p:nvPr/>
        </p:nvSpPr>
        <p:spPr>
          <a:xfrm>
            <a:off x="3213155" y="6690228"/>
            <a:ext cx="10908686" cy="1667781"/>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262736-6BEF-44B8-A3FB-1EA563C4527E}"/>
              </a:ext>
            </a:extLst>
          </p:cNvPr>
          <p:cNvSpPr>
            <a:spLocks noGrp="1"/>
          </p:cNvSpPr>
          <p:nvPr>
            <p:ph type="title"/>
          </p:nvPr>
        </p:nvSpPr>
        <p:spPr/>
        <p:txBody>
          <a:bodyPr/>
          <a:lstStyle/>
          <a:p>
            <a:r>
              <a:rPr lang="en-US" dirty="0" err="1">
                <a:cs typeface="Arial"/>
              </a:rPr>
              <a:t>Detectie</a:t>
            </a:r>
            <a:r>
              <a:rPr lang="en-US" dirty="0">
                <a:cs typeface="Arial"/>
              </a:rPr>
              <a:t> van </a:t>
            </a:r>
            <a:r>
              <a:rPr lang="en-US" dirty="0" err="1">
                <a:cs typeface="Arial"/>
              </a:rPr>
              <a:t>verschil</a:t>
            </a:r>
            <a:r>
              <a:rPr lang="en-US" dirty="0">
                <a:cs typeface="Arial"/>
              </a:rPr>
              <a:t> in </a:t>
            </a:r>
            <a:r>
              <a:rPr lang="en-US" dirty="0" err="1">
                <a:cs typeface="Arial"/>
              </a:rPr>
              <a:t>gedrag</a:t>
            </a:r>
            <a:endParaRPr lang="en-US" dirty="0" err="1"/>
          </a:p>
        </p:txBody>
      </p:sp>
      <p:sp>
        <p:nvSpPr>
          <p:cNvPr id="4" name="Slide Number Placeholder 3">
            <a:extLst>
              <a:ext uri="{FF2B5EF4-FFF2-40B4-BE49-F238E27FC236}">
                <a16:creationId xmlns:a16="http://schemas.microsoft.com/office/drawing/2014/main" id="{5E3C985C-7E50-4D7C-8EFE-FBA3A4F7B733}"/>
              </a:ext>
            </a:extLst>
          </p:cNvPr>
          <p:cNvSpPr>
            <a:spLocks noGrp="1"/>
          </p:cNvSpPr>
          <p:nvPr>
            <p:ph type="sldNum" sz="quarter" idx="12"/>
          </p:nvPr>
        </p:nvSpPr>
        <p:spPr/>
        <p:txBody>
          <a:bodyPr/>
          <a:lstStyle/>
          <a:p>
            <a:fld id="{7AE184E0-0BD4-4705-A12B-9B71DDE63301}" type="slidenum">
              <a:rPr lang="nl-BE" noProof="0" smtClean="0"/>
              <a:t>9</a:t>
            </a:fld>
            <a:endParaRPr lang="nl-BE" noProof="0"/>
          </a:p>
        </p:txBody>
      </p:sp>
      <p:sp>
        <p:nvSpPr>
          <p:cNvPr id="9" name="Rectangle 8">
            <a:extLst>
              <a:ext uri="{FF2B5EF4-FFF2-40B4-BE49-F238E27FC236}">
                <a16:creationId xmlns:a16="http://schemas.microsoft.com/office/drawing/2014/main" id="{A57FD4AE-F867-4A41-9612-569B201B7224}"/>
              </a:ext>
            </a:extLst>
          </p:cNvPr>
          <p:cNvSpPr/>
          <p:nvPr/>
        </p:nvSpPr>
        <p:spPr>
          <a:xfrm>
            <a:off x="3213154"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ectangle 10">
            <a:extLst>
              <a:ext uri="{FF2B5EF4-FFF2-40B4-BE49-F238E27FC236}">
                <a16:creationId xmlns:a16="http://schemas.microsoft.com/office/drawing/2014/main" id="{A43419F3-176B-4C79-9997-2EB64D37F8CD}"/>
              </a:ext>
            </a:extLst>
          </p:cNvPr>
          <p:cNvSpPr/>
          <p:nvPr/>
        </p:nvSpPr>
        <p:spPr>
          <a:xfrm>
            <a:off x="9650532" y="2068119"/>
            <a:ext cx="4492434" cy="17215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TextBox 11">
            <a:extLst>
              <a:ext uri="{FF2B5EF4-FFF2-40B4-BE49-F238E27FC236}">
                <a16:creationId xmlns:a16="http://schemas.microsoft.com/office/drawing/2014/main" id="{EBD1204B-DA42-4D30-86C6-30EA212AC156}"/>
              </a:ext>
            </a:extLst>
          </p:cNvPr>
          <p:cNvSpPr txBox="1"/>
          <p:nvPr/>
        </p:nvSpPr>
        <p:spPr>
          <a:xfrm>
            <a:off x="2294192" y="8201591"/>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Monitor</a:t>
            </a:r>
          </a:p>
        </p:txBody>
      </p:sp>
      <p:sp>
        <p:nvSpPr>
          <p:cNvPr id="13" name="TextBox 12">
            <a:extLst>
              <a:ext uri="{FF2B5EF4-FFF2-40B4-BE49-F238E27FC236}">
                <a16:creationId xmlns:a16="http://schemas.microsoft.com/office/drawing/2014/main" id="{84124766-D9B9-4684-9E29-9AB37EB24542}"/>
              </a:ext>
            </a:extLst>
          </p:cNvPr>
          <p:cNvSpPr txBox="1"/>
          <p:nvPr/>
        </p:nvSpPr>
        <p:spPr>
          <a:xfrm>
            <a:off x="3403065" y="7853109"/>
            <a:ext cx="1303916"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20000"/>
              </a:lnSpc>
            </a:pPr>
            <a:r>
              <a:rPr lang="en-US" sz="2500">
                <a:cs typeface="Arial"/>
              </a:rPr>
              <a:t>Kernel</a:t>
            </a:r>
          </a:p>
        </p:txBody>
      </p:sp>
      <p:sp>
        <p:nvSpPr>
          <p:cNvPr id="14" name="TextBox 13">
            <a:extLst>
              <a:ext uri="{FF2B5EF4-FFF2-40B4-BE49-F238E27FC236}">
                <a16:creationId xmlns:a16="http://schemas.microsoft.com/office/drawing/2014/main" id="{014448D1-43EF-4A1C-B740-73ABE86D3573}"/>
              </a:ext>
            </a:extLst>
          </p:cNvPr>
          <p:cNvSpPr txBox="1"/>
          <p:nvPr/>
        </p:nvSpPr>
        <p:spPr>
          <a:xfrm>
            <a:off x="3207910" y="1552009"/>
            <a:ext cx="2919122" cy="525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1 – leader</a:t>
            </a:r>
          </a:p>
        </p:txBody>
      </p:sp>
      <p:sp>
        <p:nvSpPr>
          <p:cNvPr id="15" name="TextBox 14">
            <a:extLst>
              <a:ext uri="{FF2B5EF4-FFF2-40B4-BE49-F238E27FC236}">
                <a16:creationId xmlns:a16="http://schemas.microsoft.com/office/drawing/2014/main" id="{080C4BFA-5C48-404B-830F-27C6F90DB844}"/>
              </a:ext>
            </a:extLst>
          </p:cNvPr>
          <p:cNvSpPr txBox="1"/>
          <p:nvPr/>
        </p:nvSpPr>
        <p:spPr>
          <a:xfrm>
            <a:off x="9645265" y="1552009"/>
            <a:ext cx="3146572"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Variant 2 – follower</a:t>
            </a:r>
          </a:p>
        </p:txBody>
      </p:sp>
      <p:cxnSp>
        <p:nvCxnSpPr>
          <p:cNvPr id="16" name="Straight Arrow Connector 15">
            <a:extLst>
              <a:ext uri="{FF2B5EF4-FFF2-40B4-BE49-F238E27FC236}">
                <a16:creationId xmlns:a16="http://schemas.microsoft.com/office/drawing/2014/main" id="{507E2A54-6F27-4264-BD88-5E8B801A4E59}"/>
              </a:ext>
            </a:extLst>
          </p:cNvPr>
          <p:cNvCxnSpPr/>
          <p:nvPr/>
        </p:nvCxnSpPr>
        <p:spPr>
          <a:xfrm flipV="1">
            <a:off x="7701488" y="3793846"/>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90A7F303-34AE-4CBF-B6CB-F5D2127FDA64}"/>
              </a:ext>
            </a:extLst>
          </p:cNvPr>
          <p:cNvCxnSpPr>
            <a:cxnSpLocks/>
          </p:cNvCxnSpPr>
          <p:nvPr/>
        </p:nvCxnSpPr>
        <p:spPr>
          <a:xfrm flipV="1">
            <a:off x="14136004" y="3793847"/>
            <a:ext cx="914400" cy="420"/>
          </a:xfrm>
          <a:prstGeom prst="straightConnector1">
            <a:avLst/>
          </a:prstGeom>
          <a:ln w="28575">
            <a:headEnd type="none" w="lg" len="lg"/>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8C5CEE-C5E5-42FD-AD61-11256C294DDB}"/>
              </a:ext>
            </a:extLst>
          </p:cNvPr>
          <p:cNvSpPr/>
          <p:nvPr/>
        </p:nvSpPr>
        <p:spPr>
          <a:xfrm>
            <a:off x="360297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Rectangle 18">
            <a:extLst>
              <a:ext uri="{FF2B5EF4-FFF2-40B4-BE49-F238E27FC236}">
                <a16:creationId xmlns:a16="http://schemas.microsoft.com/office/drawing/2014/main" id="{FA3BA5BA-9F85-41EF-A46F-0DB357D45317}"/>
              </a:ext>
            </a:extLst>
          </p:cNvPr>
          <p:cNvSpPr/>
          <p:nvPr/>
        </p:nvSpPr>
        <p:spPr>
          <a:xfrm>
            <a:off x="489359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 name="TextBox 21">
            <a:extLst>
              <a:ext uri="{FF2B5EF4-FFF2-40B4-BE49-F238E27FC236}">
                <a16:creationId xmlns:a16="http://schemas.microsoft.com/office/drawing/2014/main" id="{86A205F9-2C1A-4A4E-A0AF-B037F4A9C1DF}"/>
              </a:ext>
            </a:extLst>
          </p:cNvPr>
          <p:cNvSpPr txBox="1"/>
          <p:nvPr/>
        </p:nvSpPr>
        <p:spPr>
          <a:xfrm>
            <a:off x="8274598"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sp>
        <p:nvSpPr>
          <p:cNvPr id="23" name="TextBox 22">
            <a:extLst>
              <a:ext uri="{FF2B5EF4-FFF2-40B4-BE49-F238E27FC236}">
                <a16:creationId xmlns:a16="http://schemas.microsoft.com/office/drawing/2014/main" id="{1CCDE615-21E3-4C4F-BF9F-4B8B47D49846}"/>
              </a:ext>
            </a:extLst>
          </p:cNvPr>
          <p:cNvSpPr txBox="1"/>
          <p:nvPr/>
        </p:nvSpPr>
        <p:spPr>
          <a:xfrm>
            <a:off x="14712709" y="3352983"/>
            <a:ext cx="268169"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t</a:t>
            </a:r>
          </a:p>
        </p:txBody>
      </p:sp>
      <p:sp>
        <p:nvSpPr>
          <p:cNvPr id="24" name="Rectangle 23">
            <a:extLst>
              <a:ext uri="{FF2B5EF4-FFF2-40B4-BE49-F238E27FC236}">
                <a16:creationId xmlns:a16="http://schemas.microsoft.com/office/drawing/2014/main" id="{2831F9AB-1511-42FA-B14C-B68DDD6760C6}"/>
              </a:ext>
            </a:extLst>
          </p:cNvPr>
          <p:cNvSpPr/>
          <p:nvPr/>
        </p:nvSpPr>
        <p:spPr>
          <a:xfrm>
            <a:off x="10067268" y="3358277"/>
            <a:ext cx="793339" cy="443537"/>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5" name="Rectangle 24">
            <a:extLst>
              <a:ext uri="{FF2B5EF4-FFF2-40B4-BE49-F238E27FC236}">
                <a16:creationId xmlns:a16="http://schemas.microsoft.com/office/drawing/2014/main" id="{67B29994-E042-4A5F-A208-220D6475F408}"/>
              </a:ext>
            </a:extLst>
          </p:cNvPr>
          <p:cNvSpPr/>
          <p:nvPr/>
        </p:nvSpPr>
        <p:spPr>
          <a:xfrm>
            <a:off x="11358070" y="3358277"/>
            <a:ext cx="968205"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30" name="Straight Arrow Connector 29">
            <a:extLst>
              <a:ext uri="{FF2B5EF4-FFF2-40B4-BE49-F238E27FC236}">
                <a16:creationId xmlns:a16="http://schemas.microsoft.com/office/drawing/2014/main" id="{DAA95BB3-E123-478D-8189-BC691C7FAD40}"/>
              </a:ext>
            </a:extLst>
          </p:cNvPr>
          <p:cNvCxnSpPr>
            <a:cxnSpLocks/>
          </p:cNvCxnSpPr>
          <p:nvPr/>
        </p:nvCxnSpPr>
        <p:spPr>
          <a:xfrm flipH="1">
            <a:off x="4893360"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4390EA3-9938-4E0E-B49A-1E1451C01C8F}"/>
              </a:ext>
            </a:extLst>
          </p:cNvPr>
          <p:cNvCxnSpPr>
            <a:cxnSpLocks/>
          </p:cNvCxnSpPr>
          <p:nvPr/>
        </p:nvCxnSpPr>
        <p:spPr>
          <a:xfrm flipH="1" flipV="1">
            <a:off x="4382810"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0E5FE02-7C25-4C41-9E54-714B85CD68A5}"/>
              </a:ext>
            </a:extLst>
          </p:cNvPr>
          <p:cNvCxnSpPr>
            <a:cxnSpLocks/>
          </p:cNvCxnSpPr>
          <p:nvPr/>
        </p:nvCxnSpPr>
        <p:spPr>
          <a:xfrm flipH="1" flipV="1">
            <a:off x="5861670" y="382769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34DEEAFA-8B06-400F-AA7B-65AFAB4D9A4F}"/>
              </a:ext>
            </a:extLst>
          </p:cNvPr>
          <p:cNvCxnSpPr>
            <a:cxnSpLocks/>
          </p:cNvCxnSpPr>
          <p:nvPr/>
        </p:nvCxnSpPr>
        <p:spPr>
          <a:xfrm flipH="1">
            <a:off x="11371278" y="3787914"/>
            <a:ext cx="285" cy="1963752"/>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B4A1505-CD5C-4598-B01F-96E62CF9F27A}"/>
              </a:ext>
            </a:extLst>
          </p:cNvPr>
          <p:cNvCxnSpPr>
            <a:cxnSpLocks/>
          </p:cNvCxnSpPr>
          <p:nvPr/>
        </p:nvCxnSpPr>
        <p:spPr>
          <a:xfrm flipH="1" flipV="1">
            <a:off x="10860653" y="3814255"/>
            <a:ext cx="285" cy="1924233"/>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87EF4988-FC49-4A84-8B9F-E585230A8DF1}"/>
              </a:ext>
            </a:extLst>
          </p:cNvPr>
          <p:cNvSpPr/>
          <p:nvPr/>
        </p:nvSpPr>
        <p:spPr>
          <a:xfrm>
            <a:off x="4397380" y="6691422"/>
            <a:ext cx="497412" cy="430084"/>
          </a:xfrm>
          <a:prstGeom prst="rect">
            <a:avLst/>
          </a:prstGeom>
          <a:solidFill>
            <a:schemeClr val="tx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Rectangle 38">
            <a:extLst>
              <a:ext uri="{FF2B5EF4-FFF2-40B4-BE49-F238E27FC236}">
                <a16:creationId xmlns:a16="http://schemas.microsoft.com/office/drawing/2014/main" id="{670017C0-EE4D-4150-8521-129675E46DF9}"/>
              </a:ext>
            </a:extLst>
          </p:cNvPr>
          <p:cNvSpPr/>
          <p:nvPr/>
        </p:nvSpPr>
        <p:spPr>
          <a:xfrm>
            <a:off x="5862804" y="6691422"/>
            <a:ext cx="645375" cy="430084"/>
          </a:xfrm>
          <a:prstGeom prst="rect">
            <a:avLst/>
          </a:prstGeom>
          <a:solidFill>
            <a:srgbClr val="C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0" name="Straight Arrow Connector 39">
            <a:extLst>
              <a:ext uri="{FF2B5EF4-FFF2-40B4-BE49-F238E27FC236}">
                <a16:creationId xmlns:a16="http://schemas.microsoft.com/office/drawing/2014/main" id="{24AD8BBE-7F89-40B5-AE51-3AAB9D50ED1D}"/>
              </a:ext>
            </a:extLst>
          </p:cNvPr>
          <p:cNvCxnSpPr>
            <a:cxnSpLocks/>
          </p:cNvCxnSpPr>
          <p:nvPr/>
        </p:nvCxnSpPr>
        <p:spPr>
          <a:xfrm flipH="1">
            <a:off x="4384433"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6400F18D-75DE-444F-BD7B-CAA275BEEACC}"/>
              </a:ext>
            </a:extLst>
          </p:cNvPr>
          <p:cNvCxnSpPr>
            <a:cxnSpLocks/>
          </p:cNvCxnSpPr>
          <p:nvPr/>
        </p:nvCxnSpPr>
        <p:spPr>
          <a:xfrm flipH="1">
            <a:off x="4895748" y="5763609"/>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11591545-6BD0-4768-A697-64A78385C911}"/>
              </a:ext>
            </a:extLst>
          </p:cNvPr>
          <p:cNvCxnSpPr>
            <a:cxnSpLocks/>
          </p:cNvCxnSpPr>
          <p:nvPr/>
        </p:nvCxnSpPr>
        <p:spPr>
          <a:xfrm flipH="1">
            <a:off x="5863315" y="5736728"/>
            <a:ext cx="285" cy="927853"/>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C26475D0-C8EE-4045-B1AF-D52A55F51622}"/>
              </a:ext>
            </a:extLst>
          </p:cNvPr>
          <p:cNvCxnSpPr>
            <a:cxnSpLocks/>
          </p:cNvCxnSpPr>
          <p:nvPr/>
        </p:nvCxnSpPr>
        <p:spPr>
          <a:xfrm flipH="1">
            <a:off x="4889497" y="5750168"/>
            <a:ext cx="6470341" cy="914400"/>
          </a:xfrm>
          <a:prstGeom prst="straightConnector1">
            <a:avLst/>
          </a:prstGeom>
          <a:ln w="28575">
            <a:solidFill>
              <a:schemeClr val="tx1"/>
            </a:solidFill>
            <a:prstDash val="dash"/>
            <a:headEnd type="none" w="lg" len="lg"/>
            <a:tailEnd type="non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BE9B41D9-975C-4004-B3BA-C8BF34398C5E}"/>
              </a:ext>
            </a:extLst>
          </p:cNvPr>
          <p:cNvSpPr txBox="1"/>
          <p:nvPr/>
        </p:nvSpPr>
        <p:spPr>
          <a:xfrm>
            <a:off x="3598108"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read</a:t>
            </a:r>
          </a:p>
        </p:txBody>
      </p:sp>
      <p:sp>
        <p:nvSpPr>
          <p:cNvPr id="47" name="TextBox 46">
            <a:extLst>
              <a:ext uri="{FF2B5EF4-FFF2-40B4-BE49-F238E27FC236}">
                <a16:creationId xmlns:a16="http://schemas.microsoft.com/office/drawing/2014/main" id="{08D907D6-80F3-42B1-9A83-5F922BB7351A}"/>
              </a:ext>
            </a:extLst>
          </p:cNvPr>
          <p:cNvSpPr txBox="1"/>
          <p:nvPr/>
        </p:nvSpPr>
        <p:spPr>
          <a:xfrm>
            <a:off x="5023092" y="4616353"/>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a:cs typeface="Arial"/>
              </a:rPr>
              <a:t>write</a:t>
            </a:r>
          </a:p>
        </p:txBody>
      </p:sp>
      <p:sp>
        <p:nvSpPr>
          <p:cNvPr id="43" name="TextBox 42">
            <a:extLst>
              <a:ext uri="{FF2B5EF4-FFF2-40B4-BE49-F238E27FC236}">
                <a16:creationId xmlns:a16="http://schemas.microsoft.com/office/drawing/2014/main" id="{C265D46C-49C7-F6C3-2BA0-1B7DEA93E3C2}"/>
              </a:ext>
            </a:extLst>
          </p:cNvPr>
          <p:cNvSpPr txBox="1"/>
          <p:nvPr/>
        </p:nvSpPr>
        <p:spPr>
          <a:xfrm>
            <a:off x="10062389" y="4608159"/>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read</a:t>
            </a:r>
          </a:p>
        </p:txBody>
      </p:sp>
      <p:sp>
        <p:nvSpPr>
          <p:cNvPr id="45" name="TextBox 44">
            <a:extLst>
              <a:ext uri="{FF2B5EF4-FFF2-40B4-BE49-F238E27FC236}">
                <a16:creationId xmlns:a16="http://schemas.microsoft.com/office/drawing/2014/main" id="{B8D178F3-901A-9195-35E8-D3F0912129EB}"/>
              </a:ext>
            </a:extLst>
          </p:cNvPr>
          <p:cNvSpPr txBox="1"/>
          <p:nvPr/>
        </p:nvSpPr>
        <p:spPr>
          <a:xfrm>
            <a:off x="11499658" y="4617502"/>
            <a:ext cx="913830" cy="511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2500" dirty="0">
                <a:cs typeface="Arial"/>
              </a:rPr>
              <a:t>write</a:t>
            </a:r>
          </a:p>
        </p:txBody>
      </p:sp>
      <p:cxnSp>
        <p:nvCxnSpPr>
          <p:cNvPr id="52" name="Straight Arrow Connector 51">
            <a:extLst>
              <a:ext uri="{FF2B5EF4-FFF2-40B4-BE49-F238E27FC236}">
                <a16:creationId xmlns:a16="http://schemas.microsoft.com/office/drawing/2014/main" id="{B1614E00-B127-C83F-8F34-28DD52D94C82}"/>
              </a:ext>
            </a:extLst>
          </p:cNvPr>
          <p:cNvCxnSpPr>
            <a:cxnSpLocks/>
          </p:cNvCxnSpPr>
          <p:nvPr/>
        </p:nvCxnSpPr>
        <p:spPr>
          <a:xfrm flipV="1">
            <a:off x="12340016" y="3801354"/>
            <a:ext cx="0" cy="1950574"/>
          </a:xfrm>
          <a:prstGeom prst="straightConnector1">
            <a:avLst/>
          </a:prstGeom>
          <a:ln w="28575">
            <a:solidFill>
              <a:schemeClr val="tx1"/>
            </a:solidFill>
            <a:headEnd type="arrow" w="med" len="med"/>
            <a:tailEnd type="none" w="med" len="med"/>
          </a:ln>
        </p:spPr>
        <p:style>
          <a:lnRef idx="3">
            <a:schemeClr val="dk1"/>
          </a:lnRef>
          <a:fillRef idx="0">
            <a:schemeClr val="dk1"/>
          </a:fillRef>
          <a:effectRef idx="2">
            <a:schemeClr val="dk1"/>
          </a:effectRef>
          <a:fontRef idx="minor">
            <a:schemeClr val="tx1"/>
          </a:fontRef>
        </p:style>
      </p:cxnSp>
      <p:pic>
        <p:nvPicPr>
          <p:cNvPr id="1026" name="Picture 2" descr="Stop Icon Afbeelding door marco.livolsi2014 · Creative Fabrica">
            <a:extLst>
              <a:ext uri="{FF2B5EF4-FFF2-40B4-BE49-F238E27FC236}">
                <a16:creationId xmlns:a16="http://schemas.microsoft.com/office/drawing/2014/main" id="{C8CCE48F-9964-571A-BFEE-5E8C91AC375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6995" b="89637" l="10000" r="90000">
                        <a14:foregroundMark x1="36724" y1="17876" x2="26552" y2="36010"/>
                        <a14:foregroundMark x1="26552" y1="36010" x2="25345" y2="60104"/>
                        <a14:foregroundMark x1="25345" y1="60104" x2="33793" y2="79275"/>
                        <a14:foregroundMark x1="33793" y1="79275" x2="49828" y2="89896"/>
                        <a14:foregroundMark x1="49828" y1="89896" x2="66897" y2="80570"/>
                        <a14:foregroundMark x1="66897" y1="80570" x2="74828" y2="60104"/>
                        <a14:foregroundMark x1="74828" y1="60104" x2="76379" y2="37306"/>
                        <a14:foregroundMark x1="76379" y1="37306" x2="62931" y2="17617"/>
                        <a14:foregroundMark x1="62931" y1="17617" x2="47759" y2="10104"/>
                        <a14:foregroundMark x1="47759" y1="10104" x2="33966" y2="16062"/>
                        <a14:foregroundMark x1="33966" y1="16062" x2="32241" y2="23834"/>
                        <a14:foregroundMark x1="40690" y1="22021" x2="27414" y2="43264"/>
                        <a14:foregroundMark x1="27414" y1="43264" x2="30862" y2="67358"/>
                        <a14:foregroundMark x1="30862" y1="67358" x2="55000" y2="77720"/>
                        <a14:foregroundMark x1="55000" y1="77720" x2="69828" y2="46373"/>
                        <a14:foregroundMark x1="69828" y1="46373" x2="66897" y2="35492"/>
                        <a14:foregroundMark x1="48793" y1="30052" x2="37586" y2="52850"/>
                        <a14:foregroundMark x1="37586" y1="52850" x2="55690" y2="53627"/>
                        <a14:foregroundMark x1="55690" y1="53627" x2="60862" y2="27461"/>
                        <a14:foregroundMark x1="42241" y1="36528" x2="37931" y2="55440"/>
                        <a14:foregroundMark x1="37931" y1="55440" x2="62759" y2="55181"/>
                        <a14:foregroundMark x1="62759" y1="55181" x2="63103" y2="34715"/>
                        <a14:foregroundMark x1="63103" y1="34715" x2="57931" y2="34197"/>
                        <a14:foregroundMark x1="49138" y1="7513" x2="34138" y2="13990"/>
                        <a14:foregroundMark x1="34138" y1="13990" x2="23276" y2="39896"/>
                        <a14:foregroundMark x1="23276" y1="39896" x2="22241" y2="63212"/>
                        <a14:foregroundMark x1="22241" y1="63212" x2="29310" y2="80829"/>
                        <a14:foregroundMark x1="29310" y1="80829" x2="57414" y2="90155"/>
                        <a14:foregroundMark x1="57414" y1="90155" x2="71552" y2="84715"/>
                        <a14:foregroundMark x1="71552" y1="84715" x2="78793" y2="55959"/>
                        <a14:foregroundMark x1="78793" y1="55959" x2="77069" y2="32124"/>
                        <a14:foregroundMark x1="77069" y1="32124" x2="51379" y2="10104"/>
                        <a14:foregroundMark x1="51379" y1="10104" x2="46379" y2="8290"/>
                        <a14:foregroundMark x1="44655" y1="6995" x2="58103" y2="8808"/>
                        <a14:foregroundMark x1="58103" y1="8808" x2="73276" y2="24870"/>
                        <a14:foregroundMark x1="73276" y1="24870" x2="79828" y2="48705"/>
                        <a14:foregroundMark x1="79828" y1="48705" x2="75345" y2="77979"/>
                        <a14:foregroundMark x1="75345" y1="77979" x2="64310" y2="89637"/>
                        <a14:foregroundMark x1="64310" y1="89637" x2="48448" y2="92228"/>
                        <a14:foregroundMark x1="48448" y1="92228" x2="35172" y2="87565"/>
                        <a14:foregroundMark x1="35172" y1="87565" x2="23103" y2="74870"/>
                        <a14:foregroundMark x1="23103" y1="74870" x2="19828" y2="50000"/>
                        <a14:foregroundMark x1="19828" y1="50000" x2="25000" y2="25130"/>
                        <a14:foregroundMark x1="25000" y1="25130" x2="39655" y2="8808"/>
                        <a14:foregroundMark x1="39655" y1="8808" x2="45172" y2="6995"/>
                        <a14:foregroundMark x1="39828" y1="11917" x2="31552" y2="28756"/>
                        <a14:foregroundMark x1="31552" y1="28756" x2="53966" y2="22280"/>
                        <a14:foregroundMark x1="53966" y1="22280" x2="42759" y2="10622"/>
                        <a14:foregroundMark x1="42759" y1="10622" x2="42759" y2="10622"/>
                        <a14:foregroundMark x1="60862" y1="19689" x2="61897" y2="42228"/>
                        <a14:foregroundMark x1="61897" y1="42228" x2="68276" y2="60622"/>
                        <a14:foregroundMark x1="68276" y1="60622" x2="75172" y2="36788"/>
                        <a14:foregroundMark x1="75172" y1="36788" x2="65690" y2="23316"/>
                      </a14:backgroundRemoval>
                    </a14:imgEffect>
                  </a14:imgLayer>
                </a14:imgProps>
              </a:ext>
              <a:ext uri="{28A0092B-C50C-407E-A947-70E740481C1C}">
                <a14:useLocalDpi xmlns:a14="http://schemas.microsoft.com/office/drawing/2010/main" val="0"/>
              </a:ext>
            </a:extLst>
          </a:blip>
          <a:srcRect/>
          <a:stretch>
            <a:fillRect/>
          </a:stretch>
        </p:blipFill>
        <p:spPr bwMode="auto">
          <a:xfrm>
            <a:off x="5974775" y="3033541"/>
            <a:ext cx="1113477" cy="74103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Stop Icon Afbeelding door marco.livolsi2014 · Creative Fabrica">
            <a:extLst>
              <a:ext uri="{FF2B5EF4-FFF2-40B4-BE49-F238E27FC236}">
                <a16:creationId xmlns:a16="http://schemas.microsoft.com/office/drawing/2014/main" id="{8CB4010B-CF9C-BDA5-578B-C2150DD07C7D}"/>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6995" b="89637" l="10000" r="90000">
                        <a14:foregroundMark x1="36724" y1="17876" x2="26552" y2="36010"/>
                        <a14:foregroundMark x1="26552" y1="36010" x2="25345" y2="60104"/>
                        <a14:foregroundMark x1="25345" y1="60104" x2="33793" y2="79275"/>
                        <a14:foregroundMark x1="33793" y1="79275" x2="49828" y2="89896"/>
                        <a14:foregroundMark x1="49828" y1="89896" x2="66897" y2="80570"/>
                        <a14:foregroundMark x1="66897" y1="80570" x2="74828" y2="60104"/>
                        <a14:foregroundMark x1="74828" y1="60104" x2="76379" y2="37306"/>
                        <a14:foregroundMark x1="76379" y1="37306" x2="62931" y2="17617"/>
                        <a14:foregroundMark x1="62931" y1="17617" x2="47759" y2="10104"/>
                        <a14:foregroundMark x1="47759" y1="10104" x2="33966" y2="16062"/>
                        <a14:foregroundMark x1="33966" y1="16062" x2="32241" y2="23834"/>
                        <a14:foregroundMark x1="40690" y1="22021" x2="27414" y2="43264"/>
                        <a14:foregroundMark x1="27414" y1="43264" x2="30862" y2="67358"/>
                        <a14:foregroundMark x1="30862" y1="67358" x2="55000" y2="77720"/>
                        <a14:foregroundMark x1="55000" y1="77720" x2="69828" y2="46373"/>
                        <a14:foregroundMark x1="69828" y1="46373" x2="66897" y2="35492"/>
                        <a14:foregroundMark x1="48793" y1="30052" x2="37586" y2="52850"/>
                        <a14:foregroundMark x1="37586" y1="52850" x2="55690" y2="53627"/>
                        <a14:foregroundMark x1="55690" y1="53627" x2="60862" y2="27461"/>
                        <a14:foregroundMark x1="42241" y1="36528" x2="37931" y2="55440"/>
                        <a14:foregroundMark x1="37931" y1="55440" x2="62759" y2="55181"/>
                        <a14:foregroundMark x1="62759" y1="55181" x2="63103" y2="34715"/>
                        <a14:foregroundMark x1="63103" y1="34715" x2="57931" y2="34197"/>
                        <a14:foregroundMark x1="49138" y1="7513" x2="34138" y2="13990"/>
                        <a14:foregroundMark x1="34138" y1="13990" x2="23276" y2="39896"/>
                        <a14:foregroundMark x1="23276" y1="39896" x2="22241" y2="63212"/>
                        <a14:foregroundMark x1="22241" y1="63212" x2="29310" y2="80829"/>
                        <a14:foregroundMark x1="29310" y1="80829" x2="57414" y2="90155"/>
                        <a14:foregroundMark x1="57414" y1="90155" x2="71552" y2="84715"/>
                        <a14:foregroundMark x1="71552" y1="84715" x2="78793" y2="55959"/>
                        <a14:foregroundMark x1="78793" y1="55959" x2="77069" y2="32124"/>
                        <a14:foregroundMark x1="77069" y1="32124" x2="51379" y2="10104"/>
                        <a14:foregroundMark x1="51379" y1="10104" x2="46379" y2="8290"/>
                        <a14:foregroundMark x1="44655" y1="6995" x2="58103" y2="8808"/>
                        <a14:foregroundMark x1="58103" y1="8808" x2="73276" y2="24870"/>
                        <a14:foregroundMark x1="73276" y1="24870" x2="79828" y2="48705"/>
                        <a14:foregroundMark x1="79828" y1="48705" x2="75345" y2="77979"/>
                        <a14:foregroundMark x1="75345" y1="77979" x2="64310" y2="89637"/>
                        <a14:foregroundMark x1="64310" y1="89637" x2="48448" y2="92228"/>
                        <a14:foregroundMark x1="48448" y1="92228" x2="35172" y2="87565"/>
                        <a14:foregroundMark x1="35172" y1="87565" x2="23103" y2="74870"/>
                        <a14:foregroundMark x1="23103" y1="74870" x2="19828" y2="50000"/>
                        <a14:foregroundMark x1="19828" y1="50000" x2="25000" y2="25130"/>
                        <a14:foregroundMark x1="25000" y1="25130" x2="39655" y2="8808"/>
                        <a14:foregroundMark x1="39655" y1="8808" x2="45172" y2="6995"/>
                        <a14:foregroundMark x1="39828" y1="11917" x2="31552" y2="28756"/>
                        <a14:foregroundMark x1="31552" y1="28756" x2="53966" y2="22280"/>
                        <a14:foregroundMark x1="53966" y1="22280" x2="42759" y2="10622"/>
                        <a14:foregroundMark x1="42759" y1="10622" x2="42759" y2="10622"/>
                        <a14:foregroundMark x1="60862" y1="19689" x2="61897" y2="42228"/>
                        <a14:foregroundMark x1="61897" y1="42228" x2="68276" y2="60622"/>
                        <a14:foregroundMark x1="68276" y1="60622" x2="75172" y2="36788"/>
                        <a14:foregroundMark x1="75172" y1="36788" x2="65690" y2="23316"/>
                      </a14:backgroundRemoval>
                    </a14:imgEffect>
                  </a14:imgLayer>
                </a14:imgProps>
              </a:ext>
              <a:ext uri="{28A0092B-C50C-407E-A947-70E740481C1C}">
                <a14:useLocalDpi xmlns:a14="http://schemas.microsoft.com/office/drawing/2010/main" val="0"/>
              </a:ext>
            </a:extLst>
          </a:blip>
          <a:srcRect/>
          <a:stretch>
            <a:fillRect/>
          </a:stretch>
        </p:blipFill>
        <p:spPr bwMode="auto">
          <a:xfrm>
            <a:off x="12411894" y="2998810"/>
            <a:ext cx="1113477" cy="74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3611"/>
      </p:ext>
    </p:extLst>
  </p:cSld>
  <p:clrMapOvr>
    <a:masterClrMapping/>
  </p:clrMapOvr>
</p:sld>
</file>

<file path=ppt/theme/theme1.xml><?xml version="1.0" encoding="utf-8"?>
<a:theme xmlns:a="http://schemas.openxmlformats.org/drawingml/2006/main" name="Kantoorthema">
  <a:themeElements>
    <a:clrScheme name="Aangepast 3">
      <a:dk1>
        <a:sysClr val="windowText" lastClr="000000"/>
      </a:dk1>
      <a:lt1>
        <a:sysClr val="window" lastClr="FFFFFF"/>
      </a:lt1>
      <a:dk2>
        <a:srgbClr val="1E64C8"/>
      </a:dk2>
      <a:lt2>
        <a:srgbClr val="E9F0FA"/>
      </a:lt2>
      <a:accent1>
        <a:srgbClr val="8BBEE8"/>
      </a:accent1>
      <a:accent2>
        <a:srgbClr val="99CCEF"/>
      </a:accent2>
      <a:accent3>
        <a:srgbClr val="A7DAF6"/>
      </a:accent3>
      <a:accent4>
        <a:srgbClr val="B5E8FD"/>
      </a:accent4>
      <a:accent5>
        <a:srgbClr val="C3F6FF"/>
      </a:accent5>
      <a:accent6>
        <a:srgbClr val="D1FFFF"/>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resentatie1" id="{CA0DE25D-17B6-4B3D-9161-FC53E358E1A5}" vid="{E831615B-72EE-40F0-8720-38224612E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2360</TotalTime>
  <Words>5901</Words>
  <Application>Microsoft Office PowerPoint</Application>
  <PresentationFormat>Custom</PresentationFormat>
  <Paragraphs>729</Paragraphs>
  <Slides>69</Slides>
  <Notes>69</Notes>
  <HiddenSlides>12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Courier New</vt:lpstr>
      <vt:lpstr>Kantoorthema</vt:lpstr>
      <vt:lpstr>Boosting MVX systems through modern os extensions</vt:lpstr>
      <vt:lpstr>Overzicht</vt:lpstr>
      <vt:lpstr>MVEE</vt:lpstr>
      <vt:lpstr>MVEE</vt:lpstr>
      <vt:lpstr>Monitor – tracer proces</vt:lpstr>
      <vt:lpstr>Monitor – Tracer proces</vt:lpstr>
      <vt:lpstr>Monitor – Tracer proces</vt:lpstr>
      <vt:lpstr>Leader/follower-model voor IO replicatie</vt:lpstr>
      <vt:lpstr>Detectie van verschil in gedrag</vt:lpstr>
      <vt:lpstr>Grote runtime overhead</vt:lpstr>
      <vt:lpstr>ReMon</vt:lpstr>
      <vt:lpstr>remon</vt:lpstr>
      <vt:lpstr>Variant voert system calls 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IP-MON</vt:lpstr>
      <vt:lpstr>Doelstelling</vt:lpstr>
      <vt:lpstr>SECCOMP-BPF</vt:lpstr>
      <vt:lpstr>system calls uitvoeren</vt:lpstr>
      <vt:lpstr>System calls doorlaten</vt:lpstr>
      <vt:lpstr>System calls tracen</vt:lpstr>
      <vt:lpstr>Hervatten na system call trace</vt:lpstr>
      <vt:lpstr>Mogelijke acties</vt:lpstr>
      <vt:lpstr>Minpunten</vt:lpstr>
      <vt:lpstr>nieuw design ReMon met seccomp-bpf</vt:lpstr>
      <vt:lpstr>Vervangen kernelpatch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Nieuw Design</vt:lpstr>
      <vt:lpstr>Veiligheidsaspect</vt:lpstr>
      <vt:lpstr>PowerPoint Presentation</vt:lpstr>
      <vt:lpstr>Tweetrapssysteem door filter </vt:lpstr>
      <vt:lpstr>Tweetrapssysteem door filter </vt:lpstr>
      <vt:lpstr>Grootte van secret</vt:lpstr>
      <vt:lpstr>Veiligheidsaspect EERSTE SECREt</vt:lpstr>
      <vt:lpstr>Veiligheidsaspect Tweede SECREt</vt:lpstr>
      <vt:lpstr>Veiligheidsaspect Tweede SECRET (12 bit)</vt:lpstr>
      <vt:lpstr>Veiligheidsaspect Tweede SECRET (48 bit)</vt:lpstr>
      <vt:lpstr>Veiligheidsaspect Derde SECRET (VAr)</vt:lpstr>
      <vt:lpstr>Veiligheidsaspect Derde SECRET (48 bit)</vt:lpstr>
      <vt:lpstr>Tekortkomingen</vt:lpstr>
      <vt:lpstr>Tekortkomingen</vt:lpstr>
      <vt:lpstr>Testresultaten</vt:lpstr>
      <vt:lpstr>Microbenchmark</vt:lpstr>
      <vt:lpstr>Microbenchmark - versies</vt:lpstr>
      <vt:lpstr>Resultaten – Alles naar CP-MON</vt:lpstr>
      <vt:lpstr>Resultaten – getpid naar IP-MON</vt:lpstr>
      <vt:lpstr>Nginx benchmark</vt:lpstr>
      <vt:lpstr>Nginx benchmark - versies</vt:lpstr>
      <vt:lpstr>Resultaten – Latency</vt:lpstr>
      <vt:lpstr>Resultaten – Latency gelijke set</vt:lpstr>
      <vt:lpstr>Resultaten – Throughput</vt:lpstr>
      <vt:lpstr>Conclusie</vt:lpstr>
      <vt:lpstr>Conclusie</vt:lpstr>
      <vt:lpstr>Vragen</vt:lpstr>
    </vt:vector>
  </TitlesOfParts>
  <Manager/>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Universiteit Gent</dc:creator>
  <cp:keywords/>
  <dc:description/>
  <cp:lastModifiedBy>Lennert Franssens</cp:lastModifiedBy>
  <cp:revision>683</cp:revision>
  <dcterms:created xsi:type="dcterms:W3CDTF">2021-08-06T08:46:33Z</dcterms:created>
  <dcterms:modified xsi:type="dcterms:W3CDTF">2022-07-01T10:08:26Z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lpwstr>20</vt:lpwstr>
  </property>
</Properties>
</file>