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7" r:id="rId6"/>
    <p:sldId id="262" r:id="rId7"/>
    <p:sldId id="264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EBAA-8929-4C39-8578-0189FC638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5AE86-4E6E-4AE6-B549-F931AA8C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350A-EE6F-45F4-942B-0687800E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C55E-8003-42C5-B80A-02C55199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CFA-5D0C-4D60-8DE0-058C0482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3977-3031-4CA2-A3A5-3ED794BC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9E01A-4569-4953-822A-1D2C436F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D779-B4AA-4CF4-BEE8-CA583E3F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4CD01-5445-4084-95FA-BD4D77AD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BBB1-60DC-4CFB-8863-B938390B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6119F-91C3-449F-AE54-10EE09E47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E9CC5-D454-41BE-B1CE-1BE6D222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53A7-BE27-4660-A102-9873341C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0AEC0-53FC-4768-909A-961BA9FA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2A52-0268-4451-9F8A-43DC5F57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AB27-578C-4218-94E6-6B7FED1B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FFF5-0D20-44B7-B19F-3E6C3E01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F8C4-A522-4866-8D0A-1CA6DE94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626B-A60D-4E3B-9D65-3EADD0C4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67A6-7779-4BA0-BE49-914B166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0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B00-C3DA-4F1E-8A44-72D9C34C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0067-6469-4958-B854-9BEA6CA7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3B0F-E5C7-4B63-B45B-233443C9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5924-0C6F-4347-8A49-AA02056B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ED8B-FA9E-45C6-87DD-C05ADFB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2943-266C-47A5-8F0B-4CECF648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7DF0-C573-49EF-907A-508F0A84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6B4F3-3A0F-458B-9D70-38EAE31F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568AB-FD2B-4461-93C9-BFE029DD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EE67B-966B-45B1-8875-8A430681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19E0C-7AD9-41E5-9643-2B4781A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77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6A68-AE3A-4A80-97EA-557F9DB0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C0EE-CD04-4906-950E-A81D9C29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425C-FCCC-4F63-9959-F341E6F7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9C7E9-99DE-44F2-804A-106E093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C57AC-813E-4E22-B53F-18E6DF11A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36248-65D7-44FA-AEF3-13DCF6FC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1E74F-A74C-4419-AC2F-F341FA46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DA6FC-5383-4284-B2BC-B1C7D225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8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C295-52B7-40C3-9FC6-998E8C24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AA4A5-EED3-4AAC-92B0-256B8504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6D30C-EDC2-4768-9E19-C01CF014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BA336-68B4-438B-95EE-6028E49B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63697-89C4-4C56-8B27-AB7487F0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0825E-872B-4249-AC9B-39A2BDF7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0D71F-F24D-493D-B152-1670720D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3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0E1F-77A5-4C2E-A455-669FD488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A758-5DAA-4435-82B1-4A31C810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A142B-2F84-4023-B4FD-6930BB1CC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E0D2F-BD74-407F-9557-9A7762CB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1763-3EC3-4B37-B732-55C7C25A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9A4ED-6F94-4263-AE5A-EB7056A1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3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935-76ED-4C6E-932A-125939A0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F9B18-054F-4696-A13D-A31E668F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413FE-AF84-43AC-925B-453A1A82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C7E8-9D18-4106-993A-7A2BEDC9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D9C09-5360-4B78-99B7-72315686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9680-312B-4D07-BD04-78772647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6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C8DFE-AFAB-4B16-839F-7E55B9F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3CEB-E8F3-4775-A748-0CFE4EF3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D368-265B-45EC-9B36-A937E8736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8B9A-441E-4A7C-A3B0-57AC37A2D0F2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54DA-E628-4C86-B064-45AA73BAE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5388-D420-43EA-9087-3FEDB67DD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39D2-4689-4C92-A84F-7CE7ECBD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41EF6A-AFE9-4869-A6BD-10FEE6AA471E}"/>
              </a:ext>
            </a:extLst>
          </p:cNvPr>
          <p:cNvSpPr/>
          <p:nvPr/>
        </p:nvSpPr>
        <p:spPr>
          <a:xfrm>
            <a:off x="2236396" y="3048582"/>
            <a:ext cx="1016872" cy="43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5894AA-4663-4397-BAC7-5292FB063E4C}"/>
              </a:ext>
            </a:extLst>
          </p:cNvPr>
          <p:cNvSpPr/>
          <p:nvPr/>
        </p:nvSpPr>
        <p:spPr>
          <a:xfrm>
            <a:off x="4717022" y="4111068"/>
            <a:ext cx="1039709" cy="6092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OPT</a:t>
            </a:r>
          </a:p>
          <a:p>
            <a:pPr algn="ctr"/>
            <a:r>
              <a:rPr lang="en-GB" sz="1400" dirty="0"/>
              <a:t>problem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32D8A42-75D0-4F3D-BE8D-7B04CE26491D}"/>
              </a:ext>
            </a:extLst>
          </p:cNvPr>
          <p:cNvCxnSpPr>
            <a:cxnSpLocks/>
            <a:stCxn id="16" idx="3"/>
            <a:endCxn id="208" idx="1"/>
          </p:cNvCxnSpPr>
          <p:nvPr/>
        </p:nvCxnSpPr>
        <p:spPr>
          <a:xfrm flipV="1">
            <a:off x="3253268" y="3039455"/>
            <a:ext cx="475553" cy="2291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FFC232-353F-4DF6-AF52-D686F8106F2A}"/>
              </a:ext>
            </a:extLst>
          </p:cNvPr>
          <p:cNvCxnSpPr>
            <a:cxnSpLocks/>
            <a:stCxn id="17" idx="2"/>
            <a:endCxn id="125" idx="0"/>
          </p:cNvCxnSpPr>
          <p:nvPr/>
        </p:nvCxnSpPr>
        <p:spPr>
          <a:xfrm rot="5400000">
            <a:off x="2834126" y="3270266"/>
            <a:ext cx="952660" cy="385284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E7CE7F-F053-4B0E-8C9A-F021CAD1F84D}"/>
              </a:ext>
            </a:extLst>
          </p:cNvPr>
          <p:cNvGrpSpPr/>
          <p:nvPr/>
        </p:nvGrpSpPr>
        <p:grpSpPr>
          <a:xfrm>
            <a:off x="6765936" y="2746592"/>
            <a:ext cx="1016874" cy="715272"/>
            <a:chOff x="1037249" y="4503574"/>
            <a:chExt cx="1268108" cy="7197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id="{9D8779BE-571D-4BFF-9E11-D155A6241994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C0A5410-04D5-422B-8186-A8E40B835A25}"/>
                </a:ext>
              </a:extLst>
            </p:cNvPr>
            <p:cNvSpPr txBox="1"/>
            <p:nvPr/>
          </p:nvSpPr>
          <p:spPr>
            <a:xfrm>
              <a:off x="1037249" y="4520255"/>
              <a:ext cx="1241914" cy="55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Recharging points</a:t>
              </a:r>
            </a:p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D613026-B34D-499D-9F26-AAED26CB21AB}"/>
              </a:ext>
            </a:extLst>
          </p:cNvPr>
          <p:cNvSpPr/>
          <p:nvPr/>
        </p:nvSpPr>
        <p:spPr>
          <a:xfrm>
            <a:off x="4953345" y="1993025"/>
            <a:ext cx="1057082" cy="43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Clustering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0648E07-0CC1-40C7-9EB3-6320495F1E6D}"/>
              </a:ext>
            </a:extLst>
          </p:cNvPr>
          <p:cNvCxnSpPr>
            <a:cxnSpLocks/>
            <a:stCxn id="73" idx="3"/>
            <a:endCxn id="99" idx="2"/>
          </p:cNvCxnSpPr>
          <p:nvPr/>
        </p:nvCxnSpPr>
        <p:spPr>
          <a:xfrm flipV="1">
            <a:off x="6010427" y="2124252"/>
            <a:ext cx="2540359" cy="8876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152902-4DD5-4B4E-AB60-173713311D84}"/>
              </a:ext>
            </a:extLst>
          </p:cNvPr>
          <p:cNvGrpSpPr/>
          <p:nvPr/>
        </p:nvGrpSpPr>
        <p:grpSpPr>
          <a:xfrm>
            <a:off x="9295654" y="300107"/>
            <a:ext cx="1632354" cy="534336"/>
            <a:chOff x="1037249" y="4503574"/>
            <a:chExt cx="1268108" cy="80184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66E1F401-551C-48AE-B560-B9098A606592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060974-5DA8-42AD-B440-998168BA3D36}"/>
                </a:ext>
              </a:extLst>
            </p:cNvPr>
            <p:cNvSpPr txBox="1"/>
            <p:nvPr/>
          </p:nvSpPr>
          <p:spPr>
            <a:xfrm>
              <a:off x="1037249" y="4520254"/>
              <a:ext cx="1241913" cy="78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Aggregate counts/ existing CS(cluster)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B6D08B-664D-4D07-84FC-6EA25399ADAD}"/>
              </a:ext>
            </a:extLst>
          </p:cNvPr>
          <p:cNvGrpSpPr/>
          <p:nvPr/>
        </p:nvGrpSpPr>
        <p:grpSpPr>
          <a:xfrm>
            <a:off x="10175012" y="2597527"/>
            <a:ext cx="1516662" cy="882519"/>
            <a:chOff x="1063444" y="4503574"/>
            <a:chExt cx="1241914" cy="596651"/>
          </a:xfrm>
          <a:solidFill>
            <a:srgbClr val="C00000"/>
          </a:solidFill>
        </p:grpSpPr>
        <p:sp>
          <p:nvSpPr>
            <p:cNvPr id="39" name="Rectangle: Single Corner Snipped 38">
              <a:extLst>
                <a:ext uri="{FF2B5EF4-FFF2-40B4-BE49-F238E27FC236}">
                  <a16:creationId xmlns:a16="http://schemas.microsoft.com/office/drawing/2014/main" id="{A37E11EE-89D2-463E-BDCD-F8468DDE51D8}"/>
                </a:ext>
              </a:extLst>
            </p:cNvPr>
            <p:cNvSpPr/>
            <p:nvPr/>
          </p:nvSpPr>
          <p:spPr>
            <a:xfrm>
              <a:off x="1063444" y="4503574"/>
              <a:ext cx="1241913" cy="550315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DEC940-71F4-419C-AED6-1A36EB443521}"/>
                </a:ext>
              </a:extLst>
            </p:cNvPr>
            <p:cNvSpPr txBox="1"/>
            <p:nvPr/>
          </p:nvSpPr>
          <p:spPr>
            <a:xfrm>
              <a:off x="1063445" y="4520252"/>
              <a:ext cx="1241913" cy="579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Traffic charging demand (vehicles per point per day)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031053-52D6-4D16-B565-69C941A53FCE}"/>
              </a:ext>
            </a:extLst>
          </p:cNvPr>
          <p:cNvGrpSpPr/>
          <p:nvPr/>
        </p:nvGrpSpPr>
        <p:grpSpPr>
          <a:xfrm>
            <a:off x="8673690" y="3522206"/>
            <a:ext cx="950798" cy="539543"/>
            <a:chOff x="1037250" y="4503574"/>
            <a:chExt cx="1268107" cy="719722"/>
          </a:xfrm>
          <a:solidFill>
            <a:srgbClr val="7030A0"/>
          </a:solidFill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85ECC3C4-0C48-404D-A45E-5989BF5024BF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AFFD98-28C9-45B4-AC60-D11D56E07EAC}"/>
                </a:ext>
              </a:extLst>
            </p:cNvPr>
            <p:cNvSpPr txBox="1"/>
            <p:nvPr/>
          </p:nvSpPr>
          <p:spPr>
            <a:xfrm>
              <a:off x="1037250" y="4520254"/>
              <a:ext cx="1241914" cy="697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Travelling times </a:t>
              </a:r>
              <a:r>
                <a:rPr lang="en-GB" sz="1400" dirty="0" err="1">
                  <a:solidFill>
                    <a:schemeClr val="bg1"/>
                  </a:solidFill>
                </a:rPr>
                <a:t>t</a:t>
              </a:r>
              <a:r>
                <a:rPr lang="en-GB" sz="1400" baseline="-25000" dirty="0" err="1">
                  <a:solidFill>
                    <a:schemeClr val="bg1"/>
                  </a:solidFill>
                </a:rPr>
                <a:t>ij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54196B-C0E1-4DF9-9510-FE5EEAC4674B}"/>
              </a:ext>
            </a:extLst>
          </p:cNvPr>
          <p:cNvGrpSpPr/>
          <p:nvPr/>
        </p:nvGrpSpPr>
        <p:grpSpPr>
          <a:xfrm>
            <a:off x="627239" y="4606938"/>
            <a:ext cx="629915" cy="609289"/>
            <a:chOff x="1037250" y="4503574"/>
            <a:chExt cx="1268107" cy="719722"/>
          </a:xfrm>
        </p:grpSpPr>
        <p:sp>
          <p:nvSpPr>
            <p:cNvPr id="51" name="Rectangle: Single Corner Snipped 50">
              <a:extLst>
                <a:ext uri="{FF2B5EF4-FFF2-40B4-BE49-F238E27FC236}">
                  <a16:creationId xmlns:a16="http://schemas.microsoft.com/office/drawing/2014/main" id="{5D9EC94C-DD56-4FD1-8EED-CB0C122A5410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F5F753D-6212-4A9E-8643-CB47BA678D2B}"/>
                </a:ext>
              </a:extLst>
            </p:cNvPr>
            <p:cNvSpPr txBox="1"/>
            <p:nvPr/>
          </p:nvSpPr>
          <p:spPr>
            <a:xfrm>
              <a:off x="1037250" y="4520254"/>
              <a:ext cx="1241915" cy="547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Land costs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8D34AF3-F4A6-4722-B368-70EF69E34D6F}"/>
              </a:ext>
            </a:extLst>
          </p:cNvPr>
          <p:cNvGrpSpPr/>
          <p:nvPr/>
        </p:nvGrpSpPr>
        <p:grpSpPr>
          <a:xfrm>
            <a:off x="565418" y="3736259"/>
            <a:ext cx="850441" cy="734632"/>
            <a:chOff x="1037250" y="4503574"/>
            <a:chExt cx="1268107" cy="719722"/>
          </a:xfrm>
        </p:grpSpPr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C56455D2-A50C-4B4E-8B9F-792271512C05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B4A40F-9E6B-4C1E-BB5C-56FC3D80358B}"/>
                </a:ext>
              </a:extLst>
            </p:cNvPr>
            <p:cNvSpPr txBox="1"/>
            <p:nvPr/>
          </p:nvSpPr>
          <p:spPr>
            <a:xfrm>
              <a:off x="1037250" y="4520254"/>
              <a:ext cx="1241914" cy="610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Average charging time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EDE628E-8EE0-47CC-B4E1-8729AEE2C48F}"/>
              </a:ext>
            </a:extLst>
          </p:cNvPr>
          <p:cNvCxnSpPr>
            <a:cxnSpLocks/>
            <a:stCxn id="42" idx="0"/>
            <a:endCxn id="98" idx="1"/>
          </p:cNvCxnSpPr>
          <p:nvPr/>
        </p:nvCxnSpPr>
        <p:spPr>
          <a:xfrm flipV="1">
            <a:off x="1473161" y="1146375"/>
            <a:ext cx="3243861" cy="10265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33DC971-A827-4C96-975B-36179BE32C92}"/>
              </a:ext>
            </a:extLst>
          </p:cNvPr>
          <p:cNvCxnSpPr>
            <a:cxnSpLocks/>
            <a:stCxn id="37" idx="2"/>
            <a:endCxn id="39" idx="3"/>
          </p:cNvCxnSpPr>
          <p:nvPr/>
        </p:nvCxnSpPr>
        <p:spPr>
          <a:xfrm rot="16200000" flipH="1">
            <a:off x="9632615" y="1296799"/>
            <a:ext cx="1763084" cy="8383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FB9F221-E5D2-4793-8AFD-A67130E25017}"/>
              </a:ext>
            </a:extLst>
          </p:cNvPr>
          <p:cNvCxnSpPr>
            <a:cxnSpLocks/>
            <a:stCxn id="26" idx="0"/>
            <a:endCxn id="37" idx="1"/>
          </p:cNvCxnSpPr>
          <p:nvPr/>
        </p:nvCxnSpPr>
        <p:spPr>
          <a:xfrm>
            <a:off x="1415271" y="504577"/>
            <a:ext cx="7880383" cy="6825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02B25C-1863-4B5A-A9EE-B11A326C315A}"/>
              </a:ext>
            </a:extLst>
          </p:cNvPr>
          <p:cNvCxnSpPr>
            <a:cxnSpLocks/>
            <a:stCxn id="98" idx="3"/>
            <a:endCxn id="37" idx="1"/>
          </p:cNvCxnSpPr>
          <p:nvPr/>
        </p:nvCxnSpPr>
        <p:spPr>
          <a:xfrm flipV="1">
            <a:off x="6005430" y="572833"/>
            <a:ext cx="3290224" cy="5735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2D8D3D6-FA26-4ACD-A686-1CAA9671EDBB}"/>
              </a:ext>
            </a:extLst>
          </p:cNvPr>
          <p:cNvSpPr/>
          <p:nvPr/>
        </p:nvSpPr>
        <p:spPr>
          <a:xfrm>
            <a:off x="4717022" y="832220"/>
            <a:ext cx="1288408" cy="62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Closest nodes to existing CSs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184F741-867A-4EDF-869F-C6450C2D9D59}"/>
              </a:ext>
            </a:extLst>
          </p:cNvPr>
          <p:cNvCxnSpPr>
            <a:cxnSpLocks/>
            <a:stCxn id="77" idx="0"/>
            <a:endCxn id="73" idx="1"/>
          </p:cNvCxnSpPr>
          <p:nvPr/>
        </p:nvCxnSpPr>
        <p:spPr>
          <a:xfrm flipV="1">
            <a:off x="1393006" y="2213018"/>
            <a:ext cx="3560339" cy="1647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44AB632-A5E6-4710-B714-3FE26DFE70D4}"/>
              </a:ext>
            </a:extLst>
          </p:cNvPr>
          <p:cNvCxnSpPr>
            <a:cxnSpLocks/>
            <a:stCxn id="51" idx="0"/>
            <a:endCxn id="17" idx="1"/>
          </p:cNvCxnSpPr>
          <p:nvPr/>
        </p:nvCxnSpPr>
        <p:spPr>
          <a:xfrm flipV="1">
            <a:off x="1257154" y="4415713"/>
            <a:ext cx="3459868" cy="4958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E1A45FE-AE97-4E26-9D97-D924F5F820EB}"/>
              </a:ext>
            </a:extLst>
          </p:cNvPr>
          <p:cNvGrpSpPr/>
          <p:nvPr/>
        </p:nvGrpSpPr>
        <p:grpSpPr>
          <a:xfrm>
            <a:off x="804047" y="5673017"/>
            <a:ext cx="1141950" cy="738664"/>
            <a:chOff x="1063444" y="4463263"/>
            <a:chExt cx="1273907" cy="797998"/>
          </a:xfrm>
          <a:solidFill>
            <a:schemeClr val="accent6">
              <a:lumMod val="50000"/>
            </a:schemeClr>
          </a:solidFill>
        </p:grpSpPr>
        <p:sp>
          <p:nvSpPr>
            <p:cNvPr id="124" name="Rectangle: Single Corner Snipped 123">
              <a:extLst>
                <a:ext uri="{FF2B5EF4-FFF2-40B4-BE49-F238E27FC236}">
                  <a16:creationId xmlns:a16="http://schemas.microsoft.com/office/drawing/2014/main" id="{084C4E01-2036-44B2-91F6-0AA2C7E41199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6B11D3C-750E-4070-8340-96F30B82FA2B}"/>
                </a:ext>
              </a:extLst>
            </p:cNvPr>
            <p:cNvSpPr txBox="1"/>
            <p:nvPr/>
          </p:nvSpPr>
          <p:spPr>
            <a:xfrm>
              <a:off x="1083550" y="4463263"/>
              <a:ext cx="1253801" cy="797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Vehicle - CS assignment</a:t>
              </a:r>
            </a:p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x</a:t>
              </a:r>
              <a:r>
                <a:rPr lang="en-GB" sz="1400" baseline="-25000" dirty="0" err="1">
                  <a:solidFill>
                    <a:schemeClr val="bg1"/>
                  </a:solidFill>
                </a:rPr>
                <a:t>ij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CDF7D2A-9432-4988-85F0-596FB9C4BA4E}"/>
              </a:ext>
            </a:extLst>
          </p:cNvPr>
          <p:cNvCxnSpPr>
            <a:cxnSpLocks/>
            <a:stCxn id="17" idx="2"/>
            <a:endCxn id="130" idx="0"/>
          </p:cNvCxnSpPr>
          <p:nvPr/>
        </p:nvCxnSpPr>
        <p:spPr>
          <a:xfrm rot="5400000">
            <a:off x="4047674" y="4521958"/>
            <a:ext cx="990804" cy="138760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C04D581-7172-4044-B6DB-EC28FCB892E0}"/>
              </a:ext>
            </a:extLst>
          </p:cNvPr>
          <p:cNvCxnSpPr>
            <a:cxnSpLocks/>
            <a:stCxn id="17" idx="2"/>
            <a:endCxn id="135" idx="0"/>
          </p:cNvCxnSpPr>
          <p:nvPr/>
        </p:nvCxnSpPr>
        <p:spPr>
          <a:xfrm rot="16200000" flipH="1">
            <a:off x="5426339" y="4530895"/>
            <a:ext cx="911972" cy="129089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79F5134-5767-4EF0-B1CC-1A77F99887AD}"/>
              </a:ext>
            </a:extLst>
          </p:cNvPr>
          <p:cNvCxnSpPr>
            <a:cxnSpLocks/>
            <a:stCxn id="17" idx="2"/>
            <a:endCxn id="139" idx="0"/>
          </p:cNvCxnSpPr>
          <p:nvPr/>
        </p:nvCxnSpPr>
        <p:spPr>
          <a:xfrm rot="16200000" flipH="1">
            <a:off x="7020972" y="2936262"/>
            <a:ext cx="813061" cy="438125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ACB4540-F09F-4599-9B4C-526176403643}"/>
              </a:ext>
            </a:extLst>
          </p:cNvPr>
          <p:cNvCxnSpPr>
            <a:cxnSpLocks/>
            <a:stCxn id="45" idx="1"/>
            <a:endCxn id="17" idx="3"/>
          </p:cNvCxnSpPr>
          <p:nvPr/>
        </p:nvCxnSpPr>
        <p:spPr>
          <a:xfrm rot="5400000">
            <a:off x="7280838" y="2537642"/>
            <a:ext cx="353964" cy="3402178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F6D32102-9163-4BC3-A9AD-855AD6D94B3A}"/>
              </a:ext>
            </a:extLst>
          </p:cNvPr>
          <p:cNvCxnSpPr>
            <a:cxnSpLocks/>
            <a:stCxn id="60" idx="3"/>
            <a:endCxn id="17" idx="1"/>
          </p:cNvCxnSpPr>
          <p:nvPr/>
        </p:nvCxnSpPr>
        <p:spPr>
          <a:xfrm>
            <a:off x="1398293" y="4064690"/>
            <a:ext cx="3318729" cy="35102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B56202-8630-4AF9-945B-4CEAFE306427}"/>
              </a:ext>
            </a:extLst>
          </p:cNvPr>
          <p:cNvGrpSpPr/>
          <p:nvPr/>
        </p:nvGrpSpPr>
        <p:grpSpPr>
          <a:xfrm>
            <a:off x="522317" y="1924844"/>
            <a:ext cx="1009691" cy="727778"/>
            <a:chOff x="687530" y="1183986"/>
            <a:chExt cx="1009691" cy="72777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449960A-CF66-4B79-9E83-966CE79602EE}"/>
                </a:ext>
              </a:extLst>
            </p:cNvPr>
            <p:cNvGrpSpPr/>
            <p:nvPr/>
          </p:nvGrpSpPr>
          <p:grpSpPr>
            <a:xfrm>
              <a:off x="687530" y="1183986"/>
              <a:ext cx="870689" cy="609289"/>
              <a:chOff x="1037250" y="4503574"/>
              <a:chExt cx="1268107" cy="719722"/>
            </a:xfrm>
          </p:grpSpPr>
          <p:sp>
            <p:nvSpPr>
              <p:cNvPr id="77" name="Rectangle: Single Corner Snipped 76">
                <a:extLst>
                  <a:ext uri="{FF2B5EF4-FFF2-40B4-BE49-F238E27FC236}">
                    <a16:creationId xmlns:a16="http://schemas.microsoft.com/office/drawing/2014/main" id="{54F630AE-7876-41BF-8C36-562FDA559AA7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C26311D-9C35-4E1C-9AF2-C08725C46B9E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241914" cy="49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Network</a:t>
                </a:r>
              </a:p>
              <a:p>
                <a:r>
                  <a:rPr lang="en-GB" sz="1400" dirty="0">
                    <a:solidFill>
                      <a:schemeClr val="bg1"/>
                    </a:solidFill>
                  </a:rPr>
                  <a:t>nodes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DFB25-CCE3-4984-9861-A88B4CABD0A2}"/>
                </a:ext>
              </a:extLst>
            </p:cNvPr>
            <p:cNvSpPr txBox="1"/>
            <p:nvPr/>
          </p:nvSpPr>
          <p:spPr>
            <a:xfrm>
              <a:off x="1491580" y="1603987"/>
              <a:ext cx="20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ym typeface="Wingdings" panose="05000000000000000000" pitchFamily="2" charset="2"/>
                </a:rPr>
                <a:t>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F89C5A-F436-4740-B758-10FFAED875DE}"/>
              </a:ext>
            </a:extLst>
          </p:cNvPr>
          <p:cNvGrpSpPr/>
          <p:nvPr/>
        </p:nvGrpSpPr>
        <p:grpSpPr>
          <a:xfrm>
            <a:off x="671977" y="199063"/>
            <a:ext cx="901658" cy="700021"/>
            <a:chOff x="671977" y="199063"/>
            <a:chExt cx="901658" cy="7000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94AC79-6349-4F22-A09C-0B11563D93B6}"/>
                </a:ext>
              </a:extLst>
            </p:cNvPr>
            <p:cNvGrpSpPr/>
            <p:nvPr/>
          </p:nvGrpSpPr>
          <p:grpSpPr>
            <a:xfrm>
              <a:off x="671977" y="199063"/>
              <a:ext cx="743294" cy="611028"/>
              <a:chOff x="1037250" y="4503574"/>
              <a:chExt cx="1268107" cy="719722"/>
            </a:xfrm>
          </p:grpSpPr>
          <p:sp>
            <p:nvSpPr>
              <p:cNvPr id="26" name="Rectangle: Single Corner Snipped 25">
                <a:extLst>
                  <a:ext uri="{FF2B5EF4-FFF2-40B4-BE49-F238E27FC236}">
                    <a16:creationId xmlns:a16="http://schemas.microsoft.com/office/drawing/2014/main" id="{AEB49207-22C8-40DE-B4BA-B0BB9542B4CB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530757-5BB6-4855-AE53-59EDE05FDF8F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241914" cy="582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Traffic counts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E56681-3323-46F7-A03A-0AD8D97FF898}"/>
                </a:ext>
              </a:extLst>
            </p:cNvPr>
            <p:cNvSpPr txBox="1"/>
            <p:nvPr/>
          </p:nvSpPr>
          <p:spPr>
            <a:xfrm>
              <a:off x="1367994" y="591307"/>
              <a:ext cx="20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ym typeface="Wingdings" panose="05000000000000000000" pitchFamily="2" charset="2"/>
                </a:rPr>
                <a:t></a:t>
              </a:r>
              <a:endParaRPr lang="en-US" sz="1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46CF8-DA56-466D-9709-232966A37492}"/>
              </a:ext>
            </a:extLst>
          </p:cNvPr>
          <p:cNvGrpSpPr/>
          <p:nvPr/>
        </p:nvGrpSpPr>
        <p:grpSpPr>
          <a:xfrm>
            <a:off x="687330" y="965449"/>
            <a:ext cx="970074" cy="654751"/>
            <a:chOff x="10919212" y="3952631"/>
            <a:chExt cx="970074" cy="65475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1F0AE6-B2D3-4AEA-9A67-1BD215022C68}"/>
                </a:ext>
              </a:extLst>
            </p:cNvPr>
            <p:cNvGrpSpPr/>
            <p:nvPr/>
          </p:nvGrpSpPr>
          <p:grpSpPr>
            <a:xfrm>
              <a:off x="10919212" y="3952631"/>
              <a:ext cx="785831" cy="567166"/>
              <a:chOff x="1037250" y="4503574"/>
              <a:chExt cx="1268107" cy="719722"/>
            </a:xfrm>
          </p:grpSpPr>
          <p:sp>
            <p:nvSpPr>
              <p:cNvPr id="42" name="Rectangle: Single Corner Snipped 41">
                <a:extLst>
                  <a:ext uri="{FF2B5EF4-FFF2-40B4-BE49-F238E27FC236}">
                    <a16:creationId xmlns:a16="http://schemas.microsoft.com/office/drawing/2014/main" id="{3281199D-02EA-425F-A242-8F5AFF9ECB8C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68A2B3-99EE-4860-9728-E990595089D5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241914" cy="291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Existing CSs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F31B56-309D-47DC-9651-AA8A07A024AB}"/>
                </a:ext>
              </a:extLst>
            </p:cNvPr>
            <p:cNvSpPr txBox="1"/>
            <p:nvPr/>
          </p:nvSpPr>
          <p:spPr>
            <a:xfrm>
              <a:off x="11683645" y="4299605"/>
              <a:ext cx="20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ym typeface="Wingdings" panose="05000000000000000000" pitchFamily="2" charset="2"/>
                </a:rPr>
                <a:t></a:t>
              </a:r>
              <a:endParaRPr lang="en-US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42F188-B37E-4DC9-A8F4-84145FB9489E}"/>
              </a:ext>
            </a:extLst>
          </p:cNvPr>
          <p:cNvGrpSpPr/>
          <p:nvPr/>
        </p:nvGrpSpPr>
        <p:grpSpPr>
          <a:xfrm>
            <a:off x="583611" y="2980406"/>
            <a:ext cx="1179380" cy="652936"/>
            <a:chOff x="562411" y="2555287"/>
            <a:chExt cx="1179380" cy="86785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6551C90-0290-45BF-A7B9-B495E6DB4DD4}"/>
                </a:ext>
              </a:extLst>
            </p:cNvPr>
            <p:cNvGrpSpPr/>
            <p:nvPr/>
          </p:nvGrpSpPr>
          <p:grpSpPr>
            <a:xfrm>
              <a:off x="562411" y="2555287"/>
              <a:ext cx="1016872" cy="787617"/>
              <a:chOff x="1037250" y="4503574"/>
              <a:chExt cx="1268107" cy="719722"/>
            </a:xfrm>
          </p:grpSpPr>
          <p:sp>
            <p:nvSpPr>
              <p:cNvPr id="49" name="Rectangle: Single Corner Snipped 48">
                <a:extLst>
                  <a:ext uri="{FF2B5EF4-FFF2-40B4-BE49-F238E27FC236}">
                    <a16:creationId xmlns:a16="http://schemas.microsoft.com/office/drawing/2014/main" id="{BE745914-B264-4A70-9093-32B9E3469FD4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3146F99-A090-44A8-B625-A5407CFEC7EB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241914" cy="47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Customer demand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90939A-1D40-440D-94C3-D5967A705652}"/>
                </a:ext>
              </a:extLst>
            </p:cNvPr>
            <p:cNvSpPr txBox="1"/>
            <p:nvPr/>
          </p:nvSpPr>
          <p:spPr>
            <a:xfrm>
              <a:off x="1536150" y="3115367"/>
              <a:ext cx="20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ym typeface="Wingdings" panose="05000000000000000000" pitchFamily="2" charset="2"/>
                </a:rPr>
                <a:t></a:t>
              </a:r>
              <a:endParaRPr lang="en-US" sz="1400" dirty="0"/>
            </a:p>
          </p:txBody>
        </p:sp>
      </p:grp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D84B2B7-7BF2-427B-99A6-1146A2C26AA0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 rot="5400000">
            <a:off x="7877205" y="1359573"/>
            <a:ext cx="935667" cy="5176613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BDCFF7A-BEE2-4293-AA1F-37DCC114D5B3}"/>
              </a:ext>
            </a:extLst>
          </p:cNvPr>
          <p:cNvGrpSpPr/>
          <p:nvPr/>
        </p:nvGrpSpPr>
        <p:grpSpPr>
          <a:xfrm>
            <a:off x="8525004" y="1860379"/>
            <a:ext cx="1248170" cy="535450"/>
            <a:chOff x="1037250" y="4503574"/>
            <a:chExt cx="1268107" cy="730237"/>
          </a:xfrm>
          <a:solidFill>
            <a:schemeClr val="accent2">
              <a:lumMod val="75000"/>
            </a:schemeClr>
          </a:solidFill>
        </p:grpSpPr>
        <p:sp>
          <p:nvSpPr>
            <p:cNvPr id="99" name="Rectangle: Single Corner Snipped 98">
              <a:extLst>
                <a:ext uri="{FF2B5EF4-FFF2-40B4-BE49-F238E27FC236}">
                  <a16:creationId xmlns:a16="http://schemas.microsoft.com/office/drawing/2014/main" id="{3BFFB88F-1E2B-4825-A826-79DB683E16C0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DC883BC-5144-4E86-85FE-22D8DFE5E85A}"/>
                </a:ext>
              </a:extLst>
            </p:cNvPr>
            <p:cNvSpPr txBox="1"/>
            <p:nvPr/>
          </p:nvSpPr>
          <p:spPr>
            <a:xfrm>
              <a:off x="1037250" y="4520254"/>
              <a:ext cx="1268107" cy="71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Candidates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j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C0479D0-7880-4235-8AC4-2B3DF1887D69}"/>
              </a:ext>
            </a:extLst>
          </p:cNvPr>
          <p:cNvCxnSpPr>
            <a:cxnSpLocks/>
            <a:stCxn id="100" idx="2"/>
            <a:endCxn id="45" idx="3"/>
          </p:cNvCxnSpPr>
          <p:nvPr/>
        </p:nvCxnSpPr>
        <p:spPr>
          <a:xfrm rot="16200000" flipH="1">
            <a:off x="8590811" y="2954107"/>
            <a:ext cx="1126377" cy="98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111E4A6-6476-4B62-8493-C82FA55908D3}"/>
              </a:ext>
            </a:extLst>
          </p:cNvPr>
          <p:cNvCxnSpPr>
            <a:cxnSpLocks/>
            <a:stCxn id="49" idx="0"/>
            <a:endCxn id="16" idx="1"/>
          </p:cNvCxnSpPr>
          <p:nvPr/>
        </p:nvCxnSpPr>
        <p:spPr>
          <a:xfrm flipV="1">
            <a:off x="1600483" y="3268575"/>
            <a:ext cx="635913" cy="8115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09A79EB-6822-4822-84B6-5D659C07603D}"/>
              </a:ext>
            </a:extLst>
          </p:cNvPr>
          <p:cNvCxnSpPr>
            <a:cxnSpLocks/>
            <a:stCxn id="208" idx="3"/>
            <a:endCxn id="59" idx="1"/>
          </p:cNvCxnSpPr>
          <p:nvPr/>
        </p:nvCxnSpPr>
        <p:spPr>
          <a:xfrm flipV="1">
            <a:off x="6005430" y="3036525"/>
            <a:ext cx="760506" cy="293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7F88D39-CA33-42CF-86A4-D4FEF2F4ECF4}"/>
              </a:ext>
            </a:extLst>
          </p:cNvPr>
          <p:cNvCxnSpPr>
            <a:cxnSpLocks/>
            <a:stCxn id="59" idx="3"/>
            <a:endCxn id="46" idx="0"/>
          </p:cNvCxnSpPr>
          <p:nvPr/>
        </p:nvCxnSpPr>
        <p:spPr>
          <a:xfrm>
            <a:off x="7761805" y="3036525"/>
            <a:ext cx="1377465" cy="498185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338FF65-740F-4827-8EFA-E47E192EA411}"/>
              </a:ext>
            </a:extLst>
          </p:cNvPr>
          <p:cNvCxnSpPr>
            <a:cxnSpLocks/>
            <a:stCxn id="77" idx="0"/>
            <a:endCxn id="16" idx="0"/>
          </p:cNvCxnSpPr>
          <p:nvPr/>
        </p:nvCxnSpPr>
        <p:spPr>
          <a:xfrm>
            <a:off x="1393006" y="2229489"/>
            <a:ext cx="1351826" cy="819093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D6D5E1F-FD2D-4A71-B4F0-AE3526FA702E}"/>
              </a:ext>
            </a:extLst>
          </p:cNvPr>
          <p:cNvGrpSpPr/>
          <p:nvPr/>
        </p:nvGrpSpPr>
        <p:grpSpPr>
          <a:xfrm>
            <a:off x="3172434" y="5711161"/>
            <a:ext cx="1332453" cy="738663"/>
            <a:chOff x="1063444" y="4463265"/>
            <a:chExt cx="1262021" cy="995807"/>
          </a:xfrm>
          <a:solidFill>
            <a:schemeClr val="accent6">
              <a:lumMod val="50000"/>
            </a:schemeClr>
          </a:solidFill>
        </p:grpSpPr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99DA238-6A32-44CB-A9AD-7C47B76F6194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A345682-8208-4E61-84F2-4E5748068070}"/>
                </a:ext>
              </a:extLst>
            </p:cNvPr>
            <p:cNvSpPr txBox="1"/>
            <p:nvPr/>
          </p:nvSpPr>
          <p:spPr>
            <a:xfrm>
              <a:off x="1083551" y="4463265"/>
              <a:ext cx="1241914" cy="99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CSs locations</a:t>
              </a:r>
            </a:p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y</a:t>
              </a:r>
              <a:r>
                <a:rPr lang="en-GB" sz="1400" baseline="-25000" dirty="0" err="1">
                  <a:solidFill>
                    <a:schemeClr val="bg1"/>
                  </a:solidFill>
                </a:rPr>
                <a:t>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0E1FD8-163B-4B22-B6A4-F1CC63527B32}"/>
              </a:ext>
            </a:extLst>
          </p:cNvPr>
          <p:cNvGrpSpPr/>
          <p:nvPr/>
        </p:nvGrpSpPr>
        <p:grpSpPr>
          <a:xfrm>
            <a:off x="5857516" y="5632329"/>
            <a:ext cx="1311224" cy="738664"/>
            <a:chOff x="1063444" y="4397697"/>
            <a:chExt cx="1270290" cy="864325"/>
          </a:xfrm>
          <a:solidFill>
            <a:schemeClr val="accent6">
              <a:lumMod val="50000"/>
            </a:schemeClr>
          </a:solidFill>
        </p:grpSpPr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234C3904-2C95-4806-B46F-510719720253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D6F53B4-0418-4219-B35D-C96CD8EE8374}"/>
                </a:ext>
              </a:extLst>
            </p:cNvPr>
            <p:cNvSpPr txBox="1"/>
            <p:nvPr/>
          </p:nvSpPr>
          <p:spPr>
            <a:xfrm>
              <a:off x="1091820" y="4397697"/>
              <a:ext cx="1241914" cy="864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Type of CS (on/off-street)</a:t>
              </a:r>
            </a:p>
            <a:p>
              <a:pPr algn="ctr"/>
              <a:r>
                <a:rPr lang="el-GR" sz="1400" dirty="0">
                  <a:solidFill>
                    <a:schemeClr val="bg1"/>
                  </a:solidFill>
                </a:rPr>
                <a:t>ω</a:t>
              </a:r>
              <a:r>
                <a:rPr lang="en-GB" sz="1400" baseline="-25000" dirty="0">
                  <a:solidFill>
                    <a:schemeClr val="bg1"/>
                  </a:solidFill>
                </a:rPr>
                <a:t>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3B3D624-0F83-4768-AF73-3B8E2ABAB026}"/>
              </a:ext>
            </a:extLst>
          </p:cNvPr>
          <p:cNvGrpSpPr/>
          <p:nvPr/>
        </p:nvGrpSpPr>
        <p:grpSpPr>
          <a:xfrm>
            <a:off x="8962842" y="5533418"/>
            <a:ext cx="1281934" cy="954107"/>
            <a:chOff x="1063444" y="4478395"/>
            <a:chExt cx="1270289" cy="754800"/>
          </a:xfrm>
          <a:solidFill>
            <a:schemeClr val="accent6">
              <a:lumMod val="50000"/>
            </a:schemeClr>
          </a:solidFill>
        </p:grpSpPr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EFAF9F2-8A27-49CF-BA34-39EA8572FF37}"/>
                </a:ext>
              </a:extLst>
            </p:cNvPr>
            <p:cNvSpPr/>
            <p:nvPr/>
          </p:nvSpPr>
          <p:spPr>
            <a:xfrm>
              <a:off x="1063444" y="4503574"/>
              <a:ext cx="1241913" cy="719722"/>
            </a:xfrm>
            <a:prstGeom prst="snip1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8E3533F-F7CA-47BA-B245-4F6938A7C414}"/>
                </a:ext>
              </a:extLst>
            </p:cNvPr>
            <p:cNvSpPr txBox="1"/>
            <p:nvPr/>
          </p:nvSpPr>
          <p:spPr>
            <a:xfrm>
              <a:off x="1091820" y="4478395"/>
              <a:ext cx="1241913" cy="75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Number of chargers/CS – Service rate</a:t>
              </a:r>
            </a:p>
            <a:p>
              <a:pPr algn="ctr"/>
              <a:r>
                <a:rPr lang="el-GR" sz="1400" dirty="0">
                  <a:solidFill>
                    <a:schemeClr val="bg1"/>
                  </a:solidFill>
                </a:rPr>
                <a:t>ψ</a:t>
              </a:r>
              <a:r>
                <a:rPr lang="en-GB" sz="1400" baseline="-25000" dirty="0">
                  <a:solidFill>
                    <a:schemeClr val="bg1"/>
                  </a:solidFill>
                </a:rPr>
                <a:t>j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461AFCA-611A-42D3-B0D4-96B93E42C3DF}"/>
              </a:ext>
            </a:extLst>
          </p:cNvPr>
          <p:cNvCxnSpPr>
            <a:cxnSpLocks/>
            <a:stCxn id="77" idx="0"/>
            <a:endCxn id="98" idx="1"/>
          </p:cNvCxnSpPr>
          <p:nvPr/>
        </p:nvCxnSpPr>
        <p:spPr>
          <a:xfrm flipV="1">
            <a:off x="1393006" y="1146375"/>
            <a:ext cx="3324016" cy="108311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4B42875-D6FC-45C1-93CC-0DD361E75093}"/>
              </a:ext>
            </a:extLst>
          </p:cNvPr>
          <p:cNvSpPr/>
          <p:nvPr/>
        </p:nvSpPr>
        <p:spPr>
          <a:xfrm>
            <a:off x="3728821" y="2662974"/>
            <a:ext cx="2276609" cy="75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Process:</a:t>
            </a:r>
          </a:p>
          <a:p>
            <a:pPr algn="ctr"/>
            <a:r>
              <a:rPr lang="en-GB" sz="1400" dirty="0"/>
              <a:t>a)Deterministic OR</a:t>
            </a:r>
          </a:p>
          <a:p>
            <a:pPr algn="ctr"/>
            <a:r>
              <a:rPr lang="en-GB" sz="1400" dirty="0"/>
              <a:t>b) Stochastic (Monte Carlo)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1C0D7-760C-4E9B-9D0E-2D8FFCE5AE18}"/>
              </a:ext>
            </a:extLst>
          </p:cNvPr>
          <p:cNvSpPr txBox="1"/>
          <p:nvPr/>
        </p:nvSpPr>
        <p:spPr>
          <a:xfrm>
            <a:off x="4309585" y="39369"/>
            <a:ext cx="26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Implementation flowchart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479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393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London data</a:t>
            </a:r>
            <a:endParaRPr lang="en-US" b="1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3CE480D-9E02-4029-8E0B-156DEE566D25}"/>
              </a:ext>
            </a:extLst>
          </p:cNvPr>
          <p:cNvCxnSpPr>
            <a:cxnSpLocks/>
            <a:stCxn id="9" idx="2"/>
            <a:endCxn id="24" idx="3"/>
          </p:cNvCxnSpPr>
          <p:nvPr/>
        </p:nvCxnSpPr>
        <p:spPr>
          <a:xfrm rot="5400000">
            <a:off x="195464" y="4245750"/>
            <a:ext cx="1856882" cy="22338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D5B696E-9661-43AE-96AA-25C8D3A717E6}"/>
              </a:ext>
            </a:extLst>
          </p:cNvPr>
          <p:cNvGrpSpPr/>
          <p:nvPr/>
        </p:nvGrpSpPr>
        <p:grpSpPr>
          <a:xfrm>
            <a:off x="672717" y="574338"/>
            <a:ext cx="1476031" cy="721471"/>
            <a:chOff x="1973501" y="4493263"/>
            <a:chExt cx="1476031" cy="721471"/>
          </a:xfrm>
        </p:grpSpPr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09ECCADE-18FB-4BF1-BC02-857525DF2D24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Candidates and existing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9981E6-0E40-4D31-A052-3EE599DC672E}"/>
                </a:ext>
              </a:extLst>
            </p:cNvPr>
            <p:cNvSpPr txBox="1"/>
            <p:nvPr/>
          </p:nvSpPr>
          <p:spPr>
            <a:xfrm>
              <a:off x="3154258" y="470011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</a:t>
              </a:r>
              <a:endParaRPr lang="en-US" sz="1400" dirty="0"/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348EAF-52DF-4D1E-89CE-EE8F35ED54EC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rot="5400000">
            <a:off x="400866" y="2130539"/>
            <a:ext cx="16694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4B681-6256-448F-9938-E05275EBBF9C}"/>
              </a:ext>
            </a:extLst>
          </p:cNvPr>
          <p:cNvGrpSpPr/>
          <p:nvPr/>
        </p:nvGrpSpPr>
        <p:grpSpPr>
          <a:xfrm>
            <a:off x="672717" y="2965269"/>
            <a:ext cx="5368441" cy="463731"/>
            <a:chOff x="-1312546" y="3607582"/>
            <a:chExt cx="5368441" cy="4637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113E13-71BE-4962-BA7E-03054D7850EC}"/>
                </a:ext>
              </a:extLst>
            </p:cNvPr>
            <p:cNvSpPr/>
            <p:nvPr/>
          </p:nvSpPr>
          <p:spPr>
            <a:xfrm>
              <a:off x="-1312546" y="3607582"/>
              <a:ext cx="1125758" cy="46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zoning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307DE-33E0-420B-90D4-B303B77EF313}"/>
                </a:ext>
              </a:extLst>
            </p:cNvPr>
            <p:cNvSpPr txBox="1"/>
            <p:nvPr/>
          </p:nvSpPr>
          <p:spPr>
            <a:xfrm>
              <a:off x="272552" y="3685558"/>
              <a:ext cx="378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D:\Github\EV-chargers\FLPv2\network\zoning.py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5905BB-B1ED-4882-9CA0-F9C3FF34CE67}"/>
              </a:ext>
            </a:extLst>
          </p:cNvPr>
          <p:cNvGrpSpPr/>
          <p:nvPr/>
        </p:nvGrpSpPr>
        <p:grpSpPr>
          <a:xfrm>
            <a:off x="1798475" y="1551100"/>
            <a:ext cx="6356661" cy="721471"/>
            <a:chOff x="1973501" y="4493263"/>
            <a:chExt cx="6356661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60DDBF3B-009E-4CDF-94E4-306C39F6CD7A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boundaries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EC53CC-BB26-418E-9C34-A27D41218257}"/>
                </a:ext>
              </a:extLst>
            </p:cNvPr>
            <p:cNvSpPr txBox="1"/>
            <p:nvPr/>
          </p:nvSpPr>
          <p:spPr>
            <a:xfrm>
              <a:off x="3154258" y="4700111"/>
              <a:ext cx="5175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D:\Github\EV-chargers\FLPv2\data\Chicago\chicago_zoning.geojson</a:t>
              </a:r>
              <a:endParaRPr lang="en-US" sz="1400" dirty="0"/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B3A2AA-7CAA-46C7-979D-6526EB015A0D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5400000">
            <a:off x="1452126" y="2056041"/>
            <a:ext cx="692698" cy="11257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36C51-FD42-40CE-8F9E-B8DBFFD231F6}"/>
              </a:ext>
            </a:extLst>
          </p:cNvPr>
          <p:cNvGrpSpPr/>
          <p:nvPr/>
        </p:nvGrpSpPr>
        <p:grpSpPr>
          <a:xfrm>
            <a:off x="449334" y="5285882"/>
            <a:ext cx="5385883" cy="721471"/>
            <a:chOff x="1973501" y="4493263"/>
            <a:chExt cx="5385883" cy="721471"/>
          </a:xfrm>
        </p:grpSpPr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E6C9169B-D3A3-49B5-9B50-621CCF1D2007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zones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BBEBC7-4282-472A-994C-26F13CE570CD}"/>
                </a:ext>
              </a:extLst>
            </p:cNvPr>
            <p:cNvSpPr txBox="1"/>
            <p:nvPr/>
          </p:nvSpPr>
          <p:spPr>
            <a:xfrm>
              <a:off x="3154258" y="4700111"/>
              <a:ext cx="4205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D:\Github\EV-chargers\FLPv2\data\Chicago\zones.json</a:t>
              </a:r>
              <a:endParaRPr lang="en-US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63145E-4CD3-4AB9-A06A-00049B7B4C9D}"/>
              </a:ext>
            </a:extLst>
          </p:cNvPr>
          <p:cNvGrpSpPr/>
          <p:nvPr/>
        </p:nvGrpSpPr>
        <p:grpSpPr>
          <a:xfrm>
            <a:off x="2388853" y="4310994"/>
            <a:ext cx="5697122" cy="721471"/>
            <a:chOff x="1973501" y="4493263"/>
            <a:chExt cx="5697122" cy="721471"/>
          </a:xfrm>
        </p:grpSpPr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6DB2D9BE-16F9-4A27-BF95-7DC692AD392E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contained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EEF3AC-2D5D-4DFD-9B22-C26E3BC690B1}"/>
                </a:ext>
              </a:extLst>
            </p:cNvPr>
            <p:cNvSpPr txBox="1"/>
            <p:nvPr/>
          </p:nvSpPr>
          <p:spPr>
            <a:xfrm>
              <a:off x="3154258" y="4700111"/>
              <a:ext cx="4516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D:\Github\EV-chargers\FLPv2\data\Chicago\contained.json</a:t>
              </a:r>
              <a:endParaRPr lang="en-US" sz="1400" dirty="0"/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0B35829-7AC3-49D4-95CF-E985C813D054}"/>
              </a:ext>
            </a:extLst>
          </p:cNvPr>
          <p:cNvCxnSpPr>
            <a:cxnSpLocks/>
            <a:stCxn id="9" idx="2"/>
            <a:endCxn id="27" idx="3"/>
          </p:cNvCxnSpPr>
          <p:nvPr/>
        </p:nvCxnSpPr>
        <p:spPr>
          <a:xfrm rot="16200000" flipH="1">
            <a:off x="1652667" y="3011929"/>
            <a:ext cx="881994" cy="171613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4309585" y="39369"/>
            <a:ext cx="309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Candidate nodes via clustering</a:t>
            </a:r>
            <a:endParaRPr lang="en-US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5EAD46-5F1E-47AF-BEAD-DE31B4D0F5FD}"/>
              </a:ext>
            </a:extLst>
          </p:cNvPr>
          <p:cNvGrpSpPr/>
          <p:nvPr/>
        </p:nvGrpSpPr>
        <p:grpSpPr>
          <a:xfrm>
            <a:off x="2106495" y="497719"/>
            <a:ext cx="5853278" cy="611028"/>
            <a:chOff x="671978" y="995288"/>
            <a:chExt cx="5853278" cy="61102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B142FAD-7200-4779-ABFE-6BA12AE2318E}"/>
                </a:ext>
              </a:extLst>
            </p:cNvPr>
            <p:cNvGrpSpPr/>
            <p:nvPr/>
          </p:nvGrpSpPr>
          <p:grpSpPr>
            <a:xfrm>
              <a:off x="671978" y="995288"/>
              <a:ext cx="905152" cy="611028"/>
              <a:chOff x="1037250" y="4503574"/>
              <a:chExt cx="1544247" cy="719722"/>
            </a:xfrm>
          </p:grpSpPr>
          <p:sp>
            <p:nvSpPr>
              <p:cNvPr id="52" name="Rectangle: Single Corner Snipped 51">
                <a:extLst>
                  <a:ext uri="{FF2B5EF4-FFF2-40B4-BE49-F238E27FC236}">
                    <a16:creationId xmlns:a16="http://schemas.microsoft.com/office/drawing/2014/main" id="{63933FA6-C787-4761-A98E-5AE064C82444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719722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82B781F-F0B7-4536-B546-97C4945A0B39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544247" cy="61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Network nodes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51E031-AF83-4B03-A312-8E33DA9D6815}"/>
                </a:ext>
              </a:extLst>
            </p:cNvPr>
            <p:cNvSpPr txBox="1"/>
            <p:nvPr/>
          </p:nvSpPr>
          <p:spPr>
            <a:xfrm>
              <a:off x="1465473" y="1146913"/>
              <a:ext cx="5059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D:\Github\EV-chargers\FLPv2\data\Chicago\Chicago_network.json</a:t>
              </a:r>
              <a:endParaRPr lang="en-US" sz="14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B2F9F09-B561-4EE6-9FC6-3110DA3BB5AA}"/>
              </a:ext>
            </a:extLst>
          </p:cNvPr>
          <p:cNvGrpSpPr/>
          <p:nvPr/>
        </p:nvGrpSpPr>
        <p:grpSpPr>
          <a:xfrm>
            <a:off x="1675198" y="2983824"/>
            <a:ext cx="5655023" cy="316195"/>
            <a:chOff x="459042" y="3567854"/>
            <a:chExt cx="5655023" cy="31619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3E7C87-E5AE-4F5B-BA9D-FCFF2D416104}"/>
                </a:ext>
              </a:extLst>
            </p:cNvPr>
            <p:cNvSpPr/>
            <p:nvPr/>
          </p:nvSpPr>
          <p:spPr>
            <a:xfrm>
              <a:off x="459042" y="3576272"/>
              <a:ext cx="1635974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Clustering.py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CF5E467-8A8C-46FA-B3A5-469F09C515BD}"/>
                </a:ext>
              </a:extLst>
            </p:cNvPr>
            <p:cNvSpPr txBox="1"/>
            <p:nvPr/>
          </p:nvSpPr>
          <p:spPr>
            <a:xfrm>
              <a:off x="2095016" y="3567854"/>
              <a:ext cx="4019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D:\Github\EV-chargers\FLPv2\network\clustering.py</a:t>
              </a:r>
              <a:endParaRPr lang="en-US" sz="1400" dirty="0"/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9F5188B-8588-4DF2-AC2D-D686A6815CA0}"/>
              </a:ext>
            </a:extLst>
          </p:cNvPr>
          <p:cNvCxnSpPr>
            <a:cxnSpLocks/>
            <a:stCxn id="52" idx="1"/>
            <a:endCxn id="90" idx="0"/>
          </p:cNvCxnSpPr>
          <p:nvPr/>
        </p:nvCxnSpPr>
        <p:spPr>
          <a:xfrm rot="16200000" flipH="1">
            <a:off x="1547755" y="2046811"/>
            <a:ext cx="1883495" cy="736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99" idx="3"/>
          </p:cNvCxnSpPr>
          <p:nvPr/>
        </p:nvCxnSpPr>
        <p:spPr>
          <a:xfrm rot="5400000">
            <a:off x="1877490" y="3911576"/>
            <a:ext cx="1227253" cy="41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1949669" y="4527272"/>
            <a:ext cx="4745431" cy="721471"/>
            <a:chOff x="2000003" y="4496558"/>
            <a:chExt cx="4745431" cy="72147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914E863-47D6-44B3-87C3-1AB1308F8746}"/>
                </a:ext>
              </a:extLst>
            </p:cNvPr>
            <p:cNvGrpSpPr/>
            <p:nvPr/>
          </p:nvGrpSpPr>
          <p:grpSpPr>
            <a:xfrm>
              <a:off x="2000003" y="4496558"/>
              <a:ext cx="1116505" cy="721471"/>
              <a:chOff x="1063443" y="4503574"/>
              <a:chExt cx="1664576" cy="527300"/>
            </a:xfrm>
            <a:solidFill>
              <a:srgbClr val="C00000"/>
            </a:solidFill>
          </p:grpSpPr>
          <p:sp>
            <p:nvSpPr>
              <p:cNvPr id="99" name="Rectangle: Single Corner Snipped 98">
                <a:extLst>
                  <a:ext uri="{FF2B5EF4-FFF2-40B4-BE49-F238E27FC236}">
                    <a16:creationId xmlns:a16="http://schemas.microsoft.com/office/drawing/2014/main" id="{A3BE5C04-A891-4853-8288-17ACF84E112C}"/>
                  </a:ext>
                </a:extLst>
              </p:cNvPr>
              <p:cNvSpPr/>
              <p:nvPr/>
            </p:nvSpPr>
            <p:spPr>
              <a:xfrm>
                <a:off x="1063443" y="4503574"/>
                <a:ext cx="1608295" cy="527300"/>
              </a:xfrm>
              <a:prstGeom prst="snip1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D1064E-7C86-4D76-BDC1-C9FA8786B903}"/>
                  </a:ext>
                </a:extLst>
              </p:cNvPr>
              <p:cNvSpPr txBox="1"/>
              <p:nvPr/>
            </p:nvSpPr>
            <p:spPr>
              <a:xfrm>
                <a:off x="1119724" y="4652344"/>
                <a:ext cx="1608295" cy="22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Candidates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3154258" y="4700111"/>
              <a:ext cx="3591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D:\Github\EV-chargers\FLPv2\data\candidates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8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3936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Recharging nodes (1/3) - Prepare data for Delos (customer demand)</a:t>
            </a:r>
            <a:endParaRPr lang="en-US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5EAD46-5F1E-47AF-BEAD-DE31B4D0F5FD}"/>
              </a:ext>
            </a:extLst>
          </p:cNvPr>
          <p:cNvGrpSpPr/>
          <p:nvPr/>
        </p:nvGrpSpPr>
        <p:grpSpPr>
          <a:xfrm>
            <a:off x="588088" y="718186"/>
            <a:ext cx="6482931" cy="327684"/>
            <a:chOff x="671978" y="995284"/>
            <a:chExt cx="6482931" cy="32768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B142FAD-7200-4779-ABFE-6BA12AE2318E}"/>
                </a:ext>
              </a:extLst>
            </p:cNvPr>
            <p:cNvGrpSpPr/>
            <p:nvPr/>
          </p:nvGrpSpPr>
          <p:grpSpPr>
            <a:xfrm>
              <a:off x="671978" y="995284"/>
              <a:ext cx="905152" cy="321938"/>
              <a:chOff x="1037250" y="4503574"/>
              <a:chExt cx="1544247" cy="379207"/>
            </a:xfrm>
          </p:grpSpPr>
          <p:sp>
            <p:nvSpPr>
              <p:cNvPr id="52" name="Rectangle: Single Corner Snipped 51">
                <a:extLst>
                  <a:ext uri="{FF2B5EF4-FFF2-40B4-BE49-F238E27FC236}">
                    <a16:creationId xmlns:a16="http://schemas.microsoft.com/office/drawing/2014/main" id="{63933FA6-C787-4761-A98E-5AE064C82444}"/>
                  </a:ext>
                </a:extLst>
              </p:cNvPr>
              <p:cNvSpPr/>
              <p:nvPr/>
            </p:nvSpPr>
            <p:spPr>
              <a:xfrm>
                <a:off x="1063443" y="4503574"/>
                <a:ext cx="1327560" cy="379207"/>
              </a:xfrm>
              <a:prstGeom prst="snip1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82B781F-F0B7-4536-B546-97C4945A0B39}"/>
                  </a:ext>
                </a:extLst>
              </p:cNvPr>
              <p:cNvSpPr txBox="1"/>
              <p:nvPr/>
            </p:nvSpPr>
            <p:spPr>
              <a:xfrm>
                <a:off x="1037250" y="4520254"/>
                <a:ext cx="1544247" cy="36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TNC trips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51E031-AF83-4B03-A312-8E33DA9D6815}"/>
                </a:ext>
              </a:extLst>
            </p:cNvPr>
            <p:cNvSpPr txBox="1"/>
            <p:nvPr/>
          </p:nvSpPr>
          <p:spPr>
            <a:xfrm>
              <a:off x="1545938" y="1015191"/>
              <a:ext cx="5608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D:\Chicago taxi + TNC data\Transportation_Network_Providers_-_Trips.csv</a:t>
              </a:r>
              <a:endParaRPr lang="en-US" sz="1400" dirty="0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7F3E7C87-E5AE-4F5B-BA9D-FCFF2D416104}"/>
              </a:ext>
            </a:extLst>
          </p:cNvPr>
          <p:cNvSpPr/>
          <p:nvPr/>
        </p:nvSpPr>
        <p:spPr>
          <a:xfrm>
            <a:off x="9866036" y="5872973"/>
            <a:ext cx="163597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Delos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9F5188B-8588-4DF2-AC2D-D686A6815CA0}"/>
              </a:ext>
            </a:extLst>
          </p:cNvPr>
          <p:cNvCxnSpPr>
            <a:cxnSpLocks/>
            <a:stCxn id="52" idx="1"/>
            <a:endCxn id="21" idx="0"/>
          </p:cNvCxnSpPr>
          <p:nvPr/>
        </p:nvCxnSpPr>
        <p:spPr>
          <a:xfrm rot="16200000" flipH="1">
            <a:off x="972908" y="1059727"/>
            <a:ext cx="231087" cy="19187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440266-2AF9-470E-A281-6DE8F3057BE5}"/>
              </a:ext>
            </a:extLst>
          </p:cNvPr>
          <p:cNvGrpSpPr/>
          <p:nvPr/>
        </p:nvGrpSpPr>
        <p:grpSpPr>
          <a:xfrm>
            <a:off x="603441" y="1271211"/>
            <a:ext cx="8789270" cy="834251"/>
            <a:chOff x="459042" y="3576271"/>
            <a:chExt cx="8789270" cy="8342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8AD9EE-6DF7-4F76-8545-8C771858523F}"/>
                </a:ext>
              </a:extLst>
            </p:cNvPr>
            <p:cNvSpPr/>
            <p:nvPr/>
          </p:nvSpPr>
          <p:spPr>
            <a:xfrm>
              <a:off x="459042" y="3576271"/>
              <a:ext cx="1161900" cy="834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Split to multiple files of 1.000.000 lines each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02D47A-5023-4C9F-9569-5545C3A2030F}"/>
                </a:ext>
              </a:extLst>
            </p:cNvPr>
            <p:cNvSpPr txBox="1"/>
            <p:nvPr/>
          </p:nvSpPr>
          <p:spPr>
            <a:xfrm>
              <a:off x="1851735" y="3721742"/>
              <a:ext cx="73965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split -l 1000000 'D:\Chicago taxi + TNC data\Transportation_Network_Providers_-_Trips.csv' 'D:\Chicago taxi + TNC data\TNC trips - split\</a:t>
              </a:r>
              <a:r>
                <a:rPr lang="en-US" sz="800" dirty="0" err="1"/>
                <a:t>TNC_trips</a:t>
              </a:r>
              <a:r>
                <a:rPr lang="en-US" sz="800" dirty="0"/>
                <a:t>_' -d --additional-suffix=.csv</a:t>
              </a: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46ACF90-4B11-4995-B08F-EA035A7A1BAF}"/>
              </a:ext>
            </a:extLst>
          </p:cNvPr>
          <p:cNvCxnSpPr>
            <a:cxnSpLocks/>
            <a:stCxn id="21" idx="2"/>
            <a:endCxn id="60" idx="3"/>
          </p:cNvCxnSpPr>
          <p:nvPr/>
        </p:nvCxnSpPr>
        <p:spPr>
          <a:xfrm rot="5400000">
            <a:off x="1093910" y="2190153"/>
            <a:ext cx="175172" cy="579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123CCC9-866F-46CA-951F-BDB4D04A221A}"/>
              </a:ext>
            </a:extLst>
          </p:cNvPr>
          <p:cNvCxnSpPr>
            <a:cxnSpLocks/>
            <a:stCxn id="25" idx="2"/>
            <a:endCxn id="102" idx="3"/>
          </p:cNvCxnSpPr>
          <p:nvPr/>
        </p:nvCxnSpPr>
        <p:spPr>
          <a:xfrm rot="5400000">
            <a:off x="829528" y="4724549"/>
            <a:ext cx="455901" cy="6812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3C2F7E-7774-4081-9141-F43BF992CDEE}"/>
              </a:ext>
            </a:extLst>
          </p:cNvPr>
          <p:cNvCxnSpPr>
            <a:cxnSpLocks/>
            <a:stCxn id="27" idx="2"/>
            <a:endCxn id="41" idx="3"/>
          </p:cNvCxnSpPr>
          <p:nvPr/>
        </p:nvCxnSpPr>
        <p:spPr>
          <a:xfrm rot="5400000" flipH="1" flipV="1">
            <a:off x="4620776" y="585753"/>
            <a:ext cx="3572678" cy="8553814"/>
          </a:xfrm>
          <a:prstGeom prst="bentConnector5">
            <a:avLst>
              <a:gd name="adj1" fmla="val -6399"/>
              <a:gd name="adj2" fmla="val 57738"/>
              <a:gd name="adj3" fmla="val 106399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ED06F5-E02D-4ABD-B530-A20237643E4E}"/>
              </a:ext>
            </a:extLst>
          </p:cNvPr>
          <p:cNvGrpSpPr/>
          <p:nvPr/>
        </p:nvGrpSpPr>
        <p:grpSpPr>
          <a:xfrm>
            <a:off x="510591" y="2280634"/>
            <a:ext cx="4640064" cy="422100"/>
            <a:chOff x="687332" y="995281"/>
            <a:chExt cx="4000263" cy="326482"/>
          </a:xfrm>
        </p:grpSpPr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4D0A69F3-6964-4224-AC59-F38FFD91B5D8}"/>
                </a:ext>
              </a:extLst>
            </p:cNvPr>
            <p:cNvSpPr/>
            <p:nvPr/>
          </p:nvSpPr>
          <p:spPr>
            <a:xfrm>
              <a:off x="687332" y="995281"/>
              <a:ext cx="1151800" cy="227465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Split files (.csv)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721E80-510D-47FD-A51D-B869B4CBD878}"/>
                </a:ext>
              </a:extLst>
            </p:cNvPr>
            <p:cNvSpPr txBox="1"/>
            <p:nvPr/>
          </p:nvSpPr>
          <p:spPr>
            <a:xfrm>
              <a:off x="1839132" y="1013986"/>
              <a:ext cx="2848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D:\Chicago taxi + TNC data\TNC trips - split</a:t>
              </a:r>
              <a:endParaRPr lang="en-US" sz="1400" dirty="0"/>
            </a:p>
          </p:txBody>
        </p:sp>
      </p:grp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4BDE6E5-14AE-49C8-A305-F127924F955F}"/>
              </a:ext>
            </a:extLst>
          </p:cNvPr>
          <p:cNvCxnSpPr>
            <a:cxnSpLocks/>
            <a:stCxn id="60" idx="1"/>
            <a:endCxn id="25" idx="0"/>
          </p:cNvCxnSpPr>
          <p:nvPr/>
        </p:nvCxnSpPr>
        <p:spPr>
          <a:xfrm rot="5400000">
            <a:off x="860616" y="2805643"/>
            <a:ext cx="548910" cy="870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6BE2A9-385C-4ADC-8B6F-F9AA47137496}"/>
              </a:ext>
            </a:extLst>
          </p:cNvPr>
          <p:cNvGrpSpPr/>
          <p:nvPr/>
        </p:nvGrpSpPr>
        <p:grpSpPr>
          <a:xfrm>
            <a:off x="510591" y="3123628"/>
            <a:ext cx="6412053" cy="1407034"/>
            <a:chOff x="474973" y="4711438"/>
            <a:chExt cx="6412053" cy="140703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D413CD-FA49-4A15-917A-12E00E12CBE8}"/>
                </a:ext>
              </a:extLst>
            </p:cNvPr>
            <p:cNvSpPr/>
            <p:nvPr/>
          </p:nvSpPr>
          <p:spPr>
            <a:xfrm>
              <a:off x="474973" y="4711438"/>
              <a:ext cx="1161900" cy="1407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Convert each .csv file to .json files, one for each day (inside a new folder)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867E95-2A0A-4B96-89B8-B03A363AA2D5}"/>
                </a:ext>
              </a:extLst>
            </p:cNvPr>
            <p:cNvSpPr txBox="1"/>
            <p:nvPr/>
          </p:nvSpPr>
          <p:spPr>
            <a:xfrm>
              <a:off x="1672970" y="4893740"/>
              <a:ext cx="5214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D:\Github\EV-chargers\FLPv2\scripts\tnc_trips_from_csv_to_json.py</a:t>
              </a:r>
              <a:endParaRPr lang="en-US" sz="14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BEB99B-9C9B-41E3-8F1C-3CA4D09E3893}"/>
              </a:ext>
            </a:extLst>
          </p:cNvPr>
          <p:cNvGrpSpPr/>
          <p:nvPr/>
        </p:nvGrpSpPr>
        <p:grpSpPr>
          <a:xfrm>
            <a:off x="606978" y="4986563"/>
            <a:ext cx="4199227" cy="873275"/>
            <a:chOff x="4284100" y="3989951"/>
            <a:chExt cx="4199227" cy="909519"/>
          </a:xfrm>
        </p:grpSpPr>
        <p:sp>
          <p:nvSpPr>
            <p:cNvPr id="102" name="Rectangle: Single Corner Snipped 101">
              <a:extLst>
                <a:ext uri="{FF2B5EF4-FFF2-40B4-BE49-F238E27FC236}">
                  <a16:creationId xmlns:a16="http://schemas.microsoft.com/office/drawing/2014/main" id="{536CBAC1-BEDA-46AB-8715-5B652DA544D6}"/>
                </a:ext>
              </a:extLst>
            </p:cNvPr>
            <p:cNvSpPr/>
            <p:nvPr/>
          </p:nvSpPr>
          <p:spPr>
            <a:xfrm>
              <a:off x="4284100" y="3989951"/>
              <a:ext cx="832874" cy="734632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Files by date in folders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651D35-7EDF-4DEA-8763-B15E0C0C57D0}"/>
                </a:ext>
              </a:extLst>
            </p:cNvPr>
            <p:cNvSpPr txBox="1"/>
            <p:nvPr/>
          </p:nvSpPr>
          <p:spPr>
            <a:xfrm>
              <a:off x="5179281" y="4188551"/>
              <a:ext cx="3304046" cy="710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D:\Chicago taxi + TNC data\TNC trips - split</a:t>
              </a:r>
              <a:endParaRPr lang="en-US" sz="1400" dirty="0"/>
            </a:p>
          </p:txBody>
        </p:sp>
      </p:grp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03CE121-90CC-463D-B8EE-53BEFEE53938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1301332" y="5197985"/>
            <a:ext cx="334047" cy="132370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9BD2EE-269D-40AB-8D40-468AB694B9F2}"/>
              </a:ext>
            </a:extLst>
          </p:cNvPr>
          <p:cNvGrpSpPr/>
          <p:nvPr/>
        </p:nvGrpSpPr>
        <p:grpSpPr>
          <a:xfrm>
            <a:off x="390064" y="6026862"/>
            <a:ext cx="6668658" cy="622137"/>
            <a:chOff x="42613" y="5951374"/>
            <a:chExt cx="6668658" cy="6221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BF6479-92A3-46B8-BD25-998F37796634}"/>
                </a:ext>
              </a:extLst>
            </p:cNvPr>
            <p:cNvSpPr/>
            <p:nvPr/>
          </p:nvSpPr>
          <p:spPr>
            <a:xfrm>
              <a:off x="42613" y="5951374"/>
              <a:ext cx="3480287" cy="622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Combine files of the same date into a single file and sort the rows by Trip Start-time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39FA91D-339C-482F-9AFE-4EBFAA451A44}"/>
                </a:ext>
              </a:extLst>
            </p:cNvPr>
            <p:cNvSpPr txBox="1"/>
            <p:nvPr/>
          </p:nvSpPr>
          <p:spPr>
            <a:xfrm>
              <a:off x="3577080" y="6104716"/>
              <a:ext cx="31341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D:\Github\EV-chargers\FLPv2\scripts\combine_files_of_same_date.py</a:t>
              </a:r>
              <a:endParaRPr lang="en-US" sz="800" dirty="0"/>
            </a:p>
          </p:txBody>
        </p:sp>
      </p:grp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0737D659-8D5B-4519-B1BF-23AD838DC46E}"/>
              </a:ext>
            </a:extLst>
          </p:cNvPr>
          <p:cNvSpPr/>
          <p:nvPr/>
        </p:nvSpPr>
        <p:spPr>
          <a:xfrm>
            <a:off x="10267585" y="3076321"/>
            <a:ext cx="832874" cy="705357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Trips by date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BFDC22C-97B9-4738-AA65-6CB51909B6F4}"/>
              </a:ext>
            </a:extLst>
          </p:cNvPr>
          <p:cNvCxnSpPr>
            <a:cxnSpLocks/>
            <a:stCxn id="41" idx="1"/>
            <a:endCxn id="90" idx="0"/>
          </p:cNvCxnSpPr>
          <p:nvPr/>
        </p:nvCxnSpPr>
        <p:spPr>
          <a:xfrm rot="16200000" flipH="1">
            <a:off x="9638375" y="4827324"/>
            <a:ext cx="20912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DE62038-C5E7-41F2-9B4B-8F9411373280}"/>
              </a:ext>
            </a:extLst>
          </p:cNvPr>
          <p:cNvSpPr txBox="1"/>
          <p:nvPr/>
        </p:nvSpPr>
        <p:spPr>
          <a:xfrm>
            <a:off x="7058722" y="3225766"/>
            <a:ext cx="3201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D:\Chicago taxi + TNC data\TNC trips - split\</a:t>
            </a:r>
            <a:r>
              <a:rPr lang="en-GB" sz="1100" dirty="0" err="1"/>
              <a:t>all_dates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63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Recharging nodes (2/3) - Slice routes from Delos (according to range)</a:t>
            </a:r>
            <a:endParaRPr lang="en-US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F3E7C87-E5AE-4F5B-BA9D-FCFF2D416104}"/>
              </a:ext>
            </a:extLst>
          </p:cNvPr>
          <p:cNvSpPr/>
          <p:nvPr/>
        </p:nvSpPr>
        <p:spPr>
          <a:xfrm>
            <a:off x="699219" y="631606"/>
            <a:ext cx="107875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Delos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12" idx="3"/>
          </p:cNvCxnSpPr>
          <p:nvPr/>
        </p:nvCxnSpPr>
        <p:spPr>
          <a:xfrm rot="16200000" flipH="1">
            <a:off x="1020137" y="1157843"/>
            <a:ext cx="436923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699219" y="3797739"/>
            <a:ext cx="9296956" cy="721471"/>
            <a:chOff x="2057589" y="4496558"/>
            <a:chExt cx="9117067" cy="721471"/>
          </a:xfrm>
        </p:grpSpPr>
        <p:sp>
          <p:nvSpPr>
            <p:cNvPr id="99" name="Rectangle: Single Corner Snipped 98">
              <a:extLst>
                <a:ext uri="{FF2B5EF4-FFF2-40B4-BE49-F238E27FC236}">
                  <a16:creationId xmlns:a16="http://schemas.microsoft.com/office/drawing/2014/main" id="{A3BE5C04-A891-4853-8288-17ACF84E112C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Recharging coordinates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3154258" y="4700111"/>
              <a:ext cx="802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D:\Github\EV-chargers\FLPv2\data\recharging_coordinates\recharging_coordinates_per_hour_</a:t>
              </a:r>
              <a:r>
                <a:rPr lang="en-GB" sz="1400" dirty="0">
                  <a:solidFill>
                    <a:srgbClr val="FF0000"/>
                  </a:solidFill>
                </a:rPr>
                <a:t>7-1-2019</a:t>
              </a:r>
              <a:r>
                <a:rPr lang="en-GB" sz="1400" dirty="0"/>
                <a:t>.json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BA069D-3D05-4BE3-8B4A-46899ED2359C}"/>
              </a:ext>
            </a:extLst>
          </p:cNvPr>
          <p:cNvGrpSpPr/>
          <p:nvPr/>
        </p:nvGrpSpPr>
        <p:grpSpPr>
          <a:xfrm>
            <a:off x="699221" y="1376306"/>
            <a:ext cx="5967304" cy="721471"/>
            <a:chOff x="2000003" y="4496558"/>
            <a:chExt cx="5967304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729CE415-3664-433C-AA16-8FCC779FB9FC}"/>
                </a:ext>
              </a:extLst>
            </p:cNvPr>
            <p:cNvSpPr/>
            <p:nvPr/>
          </p:nvSpPr>
          <p:spPr>
            <a:xfrm>
              <a:off x="2000003" y="4496558"/>
              <a:ext cx="1078755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Vehicles’ paths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3E2B1-FC92-4A61-95EE-89276A97D16B}"/>
                </a:ext>
              </a:extLst>
            </p:cNvPr>
            <p:cNvSpPr txBox="1"/>
            <p:nvPr/>
          </p:nvSpPr>
          <p:spPr>
            <a:xfrm>
              <a:off x="3154258" y="4700111"/>
              <a:ext cx="4813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D:\Github\delos3\outputs\Chicago\</a:t>
              </a:r>
              <a:r>
                <a:rPr lang="en-GB" sz="1400" dirty="0">
                  <a:solidFill>
                    <a:srgbClr val="FF0000"/>
                  </a:solidFill>
                </a:rPr>
                <a:t>7-1-2019</a:t>
              </a:r>
              <a:r>
                <a:rPr lang="en-GB" sz="1400" dirty="0"/>
                <a:t>\VehiclePaths.json</a:t>
              </a:r>
              <a:endParaRPr lang="en-US" sz="1400" dirty="0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rot="5400000">
            <a:off x="1006805" y="2329571"/>
            <a:ext cx="46358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28C569-D01D-499E-8ABD-8558B8BA22E6}"/>
              </a:ext>
            </a:extLst>
          </p:cNvPr>
          <p:cNvCxnSpPr>
            <a:cxnSpLocks/>
            <a:stCxn id="14" idx="2"/>
            <a:endCxn id="99" idx="3"/>
          </p:cNvCxnSpPr>
          <p:nvPr/>
        </p:nvCxnSpPr>
        <p:spPr>
          <a:xfrm rot="5400000">
            <a:off x="940537" y="3499677"/>
            <a:ext cx="59612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74B4C3-E07B-45E8-AB74-BB1B86A499DC}"/>
              </a:ext>
            </a:extLst>
          </p:cNvPr>
          <p:cNvGrpSpPr/>
          <p:nvPr/>
        </p:nvGrpSpPr>
        <p:grpSpPr>
          <a:xfrm>
            <a:off x="804108" y="2561366"/>
            <a:ext cx="6056145" cy="640250"/>
            <a:chOff x="804108" y="2561366"/>
            <a:chExt cx="6056145" cy="6402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8AA5DC-D060-4844-B239-05503C8C7B5D}"/>
                </a:ext>
              </a:extLst>
            </p:cNvPr>
            <p:cNvSpPr/>
            <p:nvPr/>
          </p:nvSpPr>
          <p:spPr>
            <a:xfrm>
              <a:off x="804108" y="2561366"/>
              <a:ext cx="868980" cy="640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Slice vehicles’ paths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58A9C2-64D3-4B90-AA42-77AC62699DFC}"/>
                </a:ext>
              </a:extLst>
            </p:cNvPr>
            <p:cNvSpPr txBox="1"/>
            <p:nvPr/>
          </p:nvSpPr>
          <p:spPr>
            <a:xfrm>
              <a:off x="1817526" y="2688799"/>
              <a:ext cx="5042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D:\Github\EV-chargers\FLPv2\network\slice_paths_from_delos.py</a:t>
              </a:r>
              <a:endParaRPr lang="en-US" sz="1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115EBA-A39C-47BF-936C-292DF9C87E17}"/>
              </a:ext>
            </a:extLst>
          </p:cNvPr>
          <p:cNvGrpSpPr/>
          <p:nvPr/>
        </p:nvGrpSpPr>
        <p:grpSpPr>
          <a:xfrm>
            <a:off x="753232" y="4956133"/>
            <a:ext cx="5586733" cy="652332"/>
            <a:chOff x="742077" y="3381872"/>
            <a:chExt cx="5586733" cy="6523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4EBF2F-DEC1-4C27-8E6C-4E8FEABED081}"/>
                </a:ext>
              </a:extLst>
            </p:cNvPr>
            <p:cNvSpPr/>
            <p:nvPr/>
          </p:nvSpPr>
          <p:spPr>
            <a:xfrm>
              <a:off x="742077" y="3381872"/>
              <a:ext cx="973867" cy="652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Get recharging nodes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B7C8A-FA72-4065-A106-9E06698C8BF5}"/>
                </a:ext>
              </a:extLst>
            </p:cNvPr>
            <p:cNvSpPr txBox="1"/>
            <p:nvPr/>
          </p:nvSpPr>
          <p:spPr>
            <a:xfrm>
              <a:off x="1715944" y="3514017"/>
              <a:ext cx="461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D:\Github\EV-chargers\FLPv2\network\recharging_nodes.py</a:t>
              </a:r>
              <a:endParaRPr lang="en-US" sz="1400" dirty="0"/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BF9358-1DCF-48CA-B089-56BADDCA602D}"/>
              </a:ext>
            </a:extLst>
          </p:cNvPr>
          <p:cNvCxnSpPr>
            <a:cxnSpLocks/>
            <a:stCxn id="99" idx="1"/>
            <a:endCxn id="30" idx="0"/>
          </p:cNvCxnSpPr>
          <p:nvPr/>
        </p:nvCxnSpPr>
        <p:spPr>
          <a:xfrm rot="16200000" flipH="1">
            <a:off x="1020920" y="4736886"/>
            <a:ext cx="436923" cy="156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699219" y="5988790"/>
            <a:ext cx="8151386" cy="721471"/>
            <a:chOff x="2057589" y="4496558"/>
            <a:chExt cx="7993663" cy="721471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Recharging nodes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154258" y="4700111"/>
              <a:ext cx="68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D:\Github\EV-chargers\FLPv2\data\recharging_nodes\recharging_nodes_</a:t>
              </a:r>
              <a:r>
                <a:rPr lang="en-GB" sz="1400" dirty="0">
                  <a:solidFill>
                    <a:srgbClr val="FF0000"/>
                  </a:solidFill>
                </a:rPr>
                <a:t>7-1-2019_1000</a:t>
              </a:r>
              <a:r>
                <a:rPr lang="en-GB" sz="1400" dirty="0"/>
                <a:t>.json</a:t>
              </a:r>
              <a:endParaRPr lang="en-US" sz="1400" dirty="0"/>
            </a:p>
          </p:txBody>
        </p: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ABE545D-2FD7-438A-9AD2-E8230F791A32}"/>
              </a:ext>
            </a:extLst>
          </p:cNvPr>
          <p:cNvCxnSpPr>
            <a:cxnSpLocks/>
            <a:stCxn id="30" idx="2"/>
            <a:endCxn id="45" idx="3"/>
          </p:cNvCxnSpPr>
          <p:nvPr/>
        </p:nvCxnSpPr>
        <p:spPr>
          <a:xfrm rot="5400000">
            <a:off x="1049220" y="5797843"/>
            <a:ext cx="380325" cy="156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5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Recharging nodes (3/3) – Remove duplicates and compute #vehicles in the same nodes</a:t>
            </a:r>
            <a:endParaRPr lang="en-US" b="1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909588" y="1777837"/>
            <a:ext cx="671816" cy="297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26" idx="2"/>
            <a:endCxn id="34" idx="3"/>
          </p:cNvCxnSpPr>
          <p:nvPr/>
        </p:nvCxnSpPr>
        <p:spPr>
          <a:xfrm rot="5400000">
            <a:off x="970925" y="3268605"/>
            <a:ext cx="548625" cy="3495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707608" y="721947"/>
            <a:ext cx="8151386" cy="721471"/>
            <a:chOff x="2057589" y="4496558"/>
            <a:chExt cx="7993663" cy="721471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Recharging nodes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154258" y="4700111"/>
              <a:ext cx="68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D:\Github\EV-chargers\FLPv2\data\recharging_nodes\recharging_nodes_</a:t>
              </a:r>
              <a:r>
                <a:rPr lang="en-GB" sz="1400" dirty="0">
                  <a:solidFill>
                    <a:srgbClr val="FF0000"/>
                  </a:solidFill>
                </a:rPr>
                <a:t>7-1-2019_1000</a:t>
              </a:r>
              <a:r>
                <a:rPr lang="en-GB" sz="1400" dirty="0"/>
                <a:t>.json</a:t>
              </a:r>
              <a:endParaRPr lang="en-US" sz="1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93326F-3F56-467F-A9E5-C6DE5C010A04}"/>
              </a:ext>
            </a:extLst>
          </p:cNvPr>
          <p:cNvGrpSpPr/>
          <p:nvPr/>
        </p:nvGrpSpPr>
        <p:grpSpPr>
          <a:xfrm>
            <a:off x="707608" y="2115233"/>
            <a:ext cx="5791469" cy="880807"/>
            <a:chOff x="1075150" y="2561365"/>
            <a:chExt cx="5791469" cy="8808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336413-876F-48E8-B5CA-F84BC348A65F}"/>
                </a:ext>
              </a:extLst>
            </p:cNvPr>
            <p:cNvSpPr/>
            <p:nvPr/>
          </p:nvSpPr>
          <p:spPr>
            <a:xfrm>
              <a:off x="1075150" y="2561365"/>
              <a:ext cx="1078752" cy="880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Find recharging nodes duplicates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748E04-B19A-4B97-A32A-F37374C467FB}"/>
                </a:ext>
              </a:extLst>
            </p:cNvPr>
            <p:cNvSpPr txBox="1"/>
            <p:nvPr/>
          </p:nvSpPr>
          <p:spPr>
            <a:xfrm>
              <a:off x="2253753" y="2847879"/>
              <a:ext cx="4612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D:\Github\EV-chargers\FLPv2\network\recharging_nodes.py</a:t>
              </a:r>
              <a:endParaRPr lang="en-US" sz="1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DFAC06-4F0D-499B-AA17-FB68E859256B}"/>
              </a:ext>
            </a:extLst>
          </p:cNvPr>
          <p:cNvGrpSpPr/>
          <p:nvPr/>
        </p:nvGrpSpPr>
        <p:grpSpPr>
          <a:xfrm>
            <a:off x="707608" y="3544665"/>
            <a:ext cx="9069073" cy="721471"/>
            <a:chOff x="2064444" y="4496558"/>
            <a:chExt cx="8893593" cy="721471"/>
          </a:xfrm>
        </p:grpSpPr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4110FB5B-6A79-4A37-A363-EBDC59E685BC}"/>
                </a:ext>
              </a:extLst>
            </p:cNvPr>
            <p:cNvSpPr/>
            <p:nvPr/>
          </p:nvSpPr>
          <p:spPr>
            <a:xfrm>
              <a:off x="2064444" y="4496558"/>
              <a:ext cx="1051024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Recharging nodes duplicates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215A7C-4EE7-410C-955D-4EAD61C77776}"/>
                </a:ext>
              </a:extLst>
            </p:cNvPr>
            <p:cNvSpPr txBox="1"/>
            <p:nvPr/>
          </p:nvSpPr>
          <p:spPr>
            <a:xfrm>
              <a:off x="3154258" y="4700111"/>
              <a:ext cx="7803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D:\Github\EV-chargers\FLPv2\data\recharging_nodes\recharging_nodes__duplicates_</a:t>
              </a:r>
              <a:r>
                <a:rPr lang="en-GB" sz="1400" dirty="0">
                  <a:solidFill>
                    <a:srgbClr val="FF0000"/>
                  </a:solidFill>
                </a:rPr>
                <a:t>7-1-2019_1000</a:t>
              </a:r>
              <a:r>
                <a:rPr lang="en-GB" sz="1400" dirty="0"/>
                <a:t>.json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35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Travel times (per hour)</a:t>
            </a:r>
            <a:endParaRPr lang="en-US" b="1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45" idx="3"/>
          </p:cNvCxnSpPr>
          <p:nvPr/>
        </p:nvCxnSpPr>
        <p:spPr>
          <a:xfrm rot="16200000" flipH="1">
            <a:off x="702236" y="4239795"/>
            <a:ext cx="1074173" cy="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2727773" y="1433641"/>
            <a:ext cx="6261447" cy="721471"/>
            <a:chOff x="2057589" y="4496558"/>
            <a:chExt cx="6140292" cy="721471"/>
          </a:xfrm>
        </p:grpSpPr>
        <p:sp>
          <p:nvSpPr>
            <p:cNvPr id="99" name="Rectangle: Single Corner Snipped 98">
              <a:extLst>
                <a:ext uri="{FF2B5EF4-FFF2-40B4-BE49-F238E27FC236}">
                  <a16:creationId xmlns:a16="http://schemas.microsoft.com/office/drawing/2014/main" id="{A3BE5C04-A891-4853-8288-17ACF84E112C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Candidates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3154258" y="4700111"/>
              <a:ext cx="504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D:\Github\EV-chargers\FLPv2\data\candidates\1000_centroids.json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BA069D-3D05-4BE3-8B4A-46899ED2359C}"/>
              </a:ext>
            </a:extLst>
          </p:cNvPr>
          <p:cNvGrpSpPr/>
          <p:nvPr/>
        </p:nvGrpSpPr>
        <p:grpSpPr>
          <a:xfrm>
            <a:off x="699219" y="577633"/>
            <a:ext cx="8504729" cy="721471"/>
            <a:chOff x="2000003" y="4496558"/>
            <a:chExt cx="8504729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729CE415-3664-433C-AA16-8FCC779FB9FC}"/>
                </a:ext>
              </a:extLst>
            </p:cNvPr>
            <p:cNvSpPr/>
            <p:nvPr/>
          </p:nvSpPr>
          <p:spPr>
            <a:xfrm>
              <a:off x="2000003" y="4496558"/>
              <a:ext cx="1078755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Recharging nodes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3E2B1-FC92-4A61-95EE-89276A97D16B}"/>
                </a:ext>
              </a:extLst>
            </p:cNvPr>
            <p:cNvSpPr txBox="1"/>
            <p:nvPr/>
          </p:nvSpPr>
          <p:spPr>
            <a:xfrm>
              <a:off x="3154258" y="4700111"/>
              <a:ext cx="7350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D:\Github\EV-chargers\FLPv2\data\recharging_nodes\recharging_nodes_per_hour_7-1-2019.json</a:t>
              </a:r>
              <a:endParaRPr lang="en-US" sz="1400" dirty="0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12" idx="1"/>
            <a:endCxn id="90" idx="0"/>
          </p:cNvCxnSpPr>
          <p:nvPr/>
        </p:nvCxnSpPr>
        <p:spPr>
          <a:xfrm rot="5400000">
            <a:off x="268297" y="2269404"/>
            <a:ext cx="19406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BF9358-1DCF-48CA-B089-56BADDCA602D}"/>
              </a:ext>
            </a:extLst>
          </p:cNvPr>
          <p:cNvCxnSpPr>
            <a:cxnSpLocks/>
            <a:stCxn id="99" idx="1"/>
            <a:endCxn id="90" idx="0"/>
          </p:cNvCxnSpPr>
          <p:nvPr/>
        </p:nvCxnSpPr>
        <p:spPr>
          <a:xfrm rot="5400000">
            <a:off x="1710578" y="1683131"/>
            <a:ext cx="1084592" cy="2028555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700670" y="4777608"/>
            <a:ext cx="7576743" cy="721471"/>
            <a:chOff x="2057589" y="4496558"/>
            <a:chExt cx="7430138" cy="721471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057883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Travel times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154258" y="4700111"/>
              <a:ext cx="6333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D:\Github\EV-chargers\FLPv2\data\travel_times\vehicles_travel_times_8-1-2019.json</a:t>
              </a:r>
              <a:endParaRPr lang="en-US" sz="1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A82FA-60B9-48EC-ADE6-53538E7961DE}"/>
              </a:ext>
            </a:extLst>
          </p:cNvPr>
          <p:cNvGrpSpPr/>
          <p:nvPr/>
        </p:nvGrpSpPr>
        <p:grpSpPr>
          <a:xfrm>
            <a:off x="699218" y="3239704"/>
            <a:ext cx="5513812" cy="463731"/>
            <a:chOff x="699218" y="3239704"/>
            <a:chExt cx="5513812" cy="46373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3E7C87-E5AE-4F5B-BA9D-FCFF2D416104}"/>
                </a:ext>
              </a:extLst>
            </p:cNvPr>
            <p:cNvSpPr/>
            <p:nvPr/>
          </p:nvSpPr>
          <p:spPr>
            <a:xfrm>
              <a:off x="699218" y="3239704"/>
              <a:ext cx="1078755" cy="46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Compute travel times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05517E-FB9B-47C7-B857-9B8FAA487421}"/>
                </a:ext>
              </a:extLst>
            </p:cNvPr>
            <p:cNvSpPr txBox="1"/>
            <p:nvPr/>
          </p:nvSpPr>
          <p:spPr>
            <a:xfrm>
              <a:off x="1996426" y="3309177"/>
              <a:ext cx="4216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D:\Github\EV-chargers\FLPv2\network\travel_times.py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26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Existing CSs</a:t>
            </a:r>
            <a:endParaRPr lang="en-US" b="1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45" idx="3"/>
          </p:cNvCxnSpPr>
          <p:nvPr/>
        </p:nvCxnSpPr>
        <p:spPr>
          <a:xfrm rot="16200000" flipH="1">
            <a:off x="988756" y="2360909"/>
            <a:ext cx="495952" cy="227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672716" y="5805614"/>
            <a:ext cx="7799752" cy="721471"/>
            <a:chOff x="2057589" y="4483511"/>
            <a:chExt cx="7648831" cy="721471"/>
          </a:xfrm>
        </p:grpSpPr>
        <p:sp>
          <p:nvSpPr>
            <p:cNvPr id="99" name="Rectangle: Single Corner Snipped 98">
              <a:extLst>
                <a:ext uri="{FF2B5EF4-FFF2-40B4-BE49-F238E27FC236}">
                  <a16:creationId xmlns:a16="http://schemas.microsoft.com/office/drawing/2014/main" id="{A3BE5C04-A891-4853-8288-17ACF84E112C}"/>
                </a:ext>
              </a:extLst>
            </p:cNvPr>
            <p:cNvSpPr/>
            <p:nvPr/>
          </p:nvSpPr>
          <p:spPr>
            <a:xfrm>
              <a:off x="2057589" y="4483511"/>
              <a:ext cx="1096669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</a:rPr>
                <a:t>Existing CS nodes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3154258" y="4700111"/>
              <a:ext cx="6552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D:\Github\EV-chargers\FLPv2\data\existing_stations\existing-stations-closest-nodes.json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BA069D-3D05-4BE3-8B4A-46899ED2359C}"/>
              </a:ext>
            </a:extLst>
          </p:cNvPr>
          <p:cNvGrpSpPr/>
          <p:nvPr/>
        </p:nvGrpSpPr>
        <p:grpSpPr>
          <a:xfrm>
            <a:off x="672717" y="574338"/>
            <a:ext cx="7334621" cy="721471"/>
            <a:chOff x="1973501" y="4493263"/>
            <a:chExt cx="7334621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729CE415-3664-433C-AA16-8FCC779FB9FC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Existing CS coordinates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csv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3E2B1-FC92-4A61-95EE-89276A97D16B}"/>
                </a:ext>
              </a:extLst>
            </p:cNvPr>
            <p:cNvSpPr txBox="1"/>
            <p:nvPr/>
          </p:nvSpPr>
          <p:spPr>
            <a:xfrm>
              <a:off x="3154258" y="4700111"/>
              <a:ext cx="6153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D:\Github\EV-chargers\FLPv2\data\existing_stations\chicago-existing-stations.csv</a:t>
              </a:r>
              <a:endParaRPr lang="en-US" sz="1400" dirty="0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4D39-6399-4193-B48E-65AAF0280AFB}"/>
              </a:ext>
            </a:extLst>
          </p:cNvPr>
          <p:cNvCxnSpPr>
            <a:cxnSpLocks/>
            <a:stCxn id="12" idx="1"/>
            <a:endCxn id="90" idx="0"/>
          </p:cNvCxnSpPr>
          <p:nvPr/>
        </p:nvCxnSpPr>
        <p:spPr>
          <a:xfrm rot="5400000">
            <a:off x="1058331" y="1473074"/>
            <a:ext cx="3545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BF9358-1DCF-48CA-B089-56BADDCA602D}"/>
              </a:ext>
            </a:extLst>
          </p:cNvPr>
          <p:cNvCxnSpPr>
            <a:cxnSpLocks/>
            <a:stCxn id="23" idx="2"/>
            <a:endCxn id="99" idx="3"/>
          </p:cNvCxnSpPr>
          <p:nvPr/>
        </p:nvCxnSpPr>
        <p:spPr>
          <a:xfrm rot="5400000">
            <a:off x="770940" y="5340068"/>
            <a:ext cx="926477" cy="4615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04971B-0242-4CF5-B08B-73DE66A26955}"/>
              </a:ext>
            </a:extLst>
          </p:cNvPr>
          <p:cNvGrpSpPr/>
          <p:nvPr/>
        </p:nvGrpSpPr>
        <p:grpSpPr>
          <a:xfrm>
            <a:off x="678715" y="2610022"/>
            <a:ext cx="6780627" cy="721471"/>
            <a:chOff x="2057589" y="4496558"/>
            <a:chExt cx="6649425" cy="721471"/>
          </a:xfrm>
        </p:grpSpPr>
        <p:sp>
          <p:nvSpPr>
            <p:cNvPr id="45" name="Rectangle: Single Corner Snipped 44">
              <a:extLst>
                <a:ext uri="{FF2B5EF4-FFF2-40B4-BE49-F238E27FC236}">
                  <a16:creationId xmlns:a16="http://schemas.microsoft.com/office/drawing/2014/main" id="{C3583E63-F92F-420B-B4EC-A157777C8D03}"/>
                </a:ext>
              </a:extLst>
            </p:cNvPr>
            <p:cNvSpPr/>
            <p:nvPr/>
          </p:nvSpPr>
          <p:spPr>
            <a:xfrm>
              <a:off x="2057589" y="4496558"/>
              <a:ext cx="1096669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Existing CS coordinates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json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C0499-DEEC-45A4-863D-0440B634A160}"/>
                </a:ext>
              </a:extLst>
            </p:cNvPr>
            <p:cNvSpPr txBox="1"/>
            <p:nvPr/>
          </p:nvSpPr>
          <p:spPr>
            <a:xfrm>
              <a:off x="3154258" y="4700111"/>
              <a:ext cx="5552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D:\Github\EV-chargers\FLPv2\data\existing_stations\existing_stations.json</a:t>
              </a:r>
              <a:endParaRPr lang="en-US" sz="1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A82FA-60B9-48EC-ADE6-53538E7961DE}"/>
              </a:ext>
            </a:extLst>
          </p:cNvPr>
          <p:cNvGrpSpPr/>
          <p:nvPr/>
        </p:nvGrpSpPr>
        <p:grpSpPr>
          <a:xfrm>
            <a:off x="672716" y="1650339"/>
            <a:ext cx="6627876" cy="463731"/>
            <a:chOff x="44615" y="3839448"/>
            <a:chExt cx="6627876" cy="46373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3E7C87-E5AE-4F5B-BA9D-FCFF2D416104}"/>
                </a:ext>
              </a:extLst>
            </p:cNvPr>
            <p:cNvSpPr/>
            <p:nvPr/>
          </p:nvSpPr>
          <p:spPr>
            <a:xfrm>
              <a:off x="44615" y="3839448"/>
              <a:ext cx="1125758" cy="46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Csv to json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05517E-FB9B-47C7-B857-9B8FAA487421}"/>
                </a:ext>
              </a:extLst>
            </p:cNvPr>
            <p:cNvSpPr txBox="1"/>
            <p:nvPr/>
          </p:nvSpPr>
          <p:spPr>
            <a:xfrm>
              <a:off x="1327310" y="3976203"/>
              <a:ext cx="5345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D:\Github\EV-chargers\FLPv2\scripts\existing_stations_csv_to_json.py</a:t>
              </a:r>
              <a:endParaRPr lang="en-US" sz="1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BBE87A-45E1-4DEF-B4F4-9425E1AE0398}"/>
              </a:ext>
            </a:extLst>
          </p:cNvPr>
          <p:cNvGrpSpPr/>
          <p:nvPr/>
        </p:nvGrpSpPr>
        <p:grpSpPr>
          <a:xfrm>
            <a:off x="497813" y="4060876"/>
            <a:ext cx="6802779" cy="818261"/>
            <a:chOff x="699218" y="2266235"/>
            <a:chExt cx="6802779" cy="8182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E71D6C-4BFF-4304-A436-CB30D34F50A5}"/>
                </a:ext>
              </a:extLst>
            </p:cNvPr>
            <p:cNvSpPr/>
            <p:nvPr/>
          </p:nvSpPr>
          <p:spPr>
            <a:xfrm>
              <a:off x="699218" y="2266235"/>
              <a:ext cx="1477344" cy="818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Find closest nodes to existing (public) CSs coordinates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372247-62C6-4C85-8647-BD4A90DB3FBA}"/>
                </a:ext>
              </a:extLst>
            </p:cNvPr>
            <p:cNvSpPr txBox="1"/>
            <p:nvPr/>
          </p:nvSpPr>
          <p:spPr>
            <a:xfrm>
              <a:off x="2260882" y="2531689"/>
              <a:ext cx="5241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D:\Github\EV-chargers\FLPv2\network\existing_charging_stations.py</a:t>
              </a:r>
              <a:endParaRPr lang="en-US" sz="1400" dirty="0"/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EE8512-5A82-4352-B8E8-E3272FA151FF}"/>
              </a:ext>
            </a:extLst>
          </p:cNvPr>
          <p:cNvCxnSpPr>
            <a:cxnSpLocks/>
            <a:stCxn id="45" idx="1"/>
            <a:endCxn id="23" idx="0"/>
          </p:cNvCxnSpPr>
          <p:nvPr/>
        </p:nvCxnSpPr>
        <p:spPr>
          <a:xfrm rot="5400000">
            <a:off x="872486" y="3695492"/>
            <a:ext cx="729383" cy="138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6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393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Traffic intensity at candidate nodes</a:t>
            </a:r>
            <a:endParaRPr lang="en-US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5EAD46-5F1E-47AF-BEAD-DE31B4D0F5FD}"/>
              </a:ext>
            </a:extLst>
          </p:cNvPr>
          <p:cNvGrpSpPr/>
          <p:nvPr/>
        </p:nvGrpSpPr>
        <p:grpSpPr>
          <a:xfrm>
            <a:off x="455348" y="510118"/>
            <a:ext cx="7089689" cy="611028"/>
            <a:chOff x="687331" y="995288"/>
            <a:chExt cx="7089689" cy="611028"/>
          </a:xfrm>
        </p:grpSpPr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63933FA6-C787-4761-A98E-5AE064C82444}"/>
                </a:ext>
              </a:extLst>
            </p:cNvPr>
            <p:cNvSpPr/>
            <p:nvPr/>
          </p:nvSpPr>
          <p:spPr>
            <a:xfrm>
              <a:off x="687331" y="995288"/>
              <a:ext cx="1328058" cy="611028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Traffic counts coordinates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51E031-AF83-4B03-A312-8E33DA9D6815}"/>
                </a:ext>
              </a:extLst>
            </p:cNvPr>
            <p:cNvSpPr txBox="1"/>
            <p:nvPr/>
          </p:nvSpPr>
          <p:spPr>
            <a:xfrm>
              <a:off x="2088796" y="1146913"/>
              <a:ext cx="5688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D:\Github\EV-chargers\FLPv2\data\traffic_counts\traffic_counts_avg.csv</a:t>
              </a:r>
              <a:endParaRPr lang="en-US" sz="14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B2F9F09-B561-4EE6-9FC6-3110DA3BB5AA}"/>
              </a:ext>
            </a:extLst>
          </p:cNvPr>
          <p:cNvGrpSpPr/>
          <p:nvPr/>
        </p:nvGrpSpPr>
        <p:grpSpPr>
          <a:xfrm>
            <a:off x="303784" y="3590937"/>
            <a:ext cx="5930098" cy="316195"/>
            <a:chOff x="459042" y="3567854"/>
            <a:chExt cx="5930098" cy="31619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3E7C87-E5AE-4F5B-BA9D-FCFF2D416104}"/>
                </a:ext>
              </a:extLst>
            </p:cNvPr>
            <p:cNvSpPr/>
            <p:nvPr/>
          </p:nvSpPr>
          <p:spPr>
            <a:xfrm>
              <a:off x="459042" y="3576272"/>
              <a:ext cx="1635974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Traffic_demand.py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CF5E467-8A8C-46FA-B3A5-469F09C515BD}"/>
                </a:ext>
              </a:extLst>
            </p:cNvPr>
            <p:cNvSpPr txBox="1"/>
            <p:nvPr/>
          </p:nvSpPr>
          <p:spPr>
            <a:xfrm>
              <a:off x="2095016" y="3567854"/>
              <a:ext cx="4294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D:\Github\EV-chargers\FLPv2\scripts\traffic_demand.py</a:t>
              </a:r>
              <a:endParaRPr lang="en-US" sz="1400" dirty="0"/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9F5188B-8588-4DF2-AC2D-D686A6815CA0}"/>
              </a:ext>
            </a:extLst>
          </p:cNvPr>
          <p:cNvCxnSpPr>
            <a:cxnSpLocks/>
            <a:stCxn id="52" idx="1"/>
            <a:endCxn id="90" idx="0"/>
          </p:cNvCxnSpPr>
          <p:nvPr/>
        </p:nvCxnSpPr>
        <p:spPr>
          <a:xfrm rot="16200000" flipH="1">
            <a:off x="-118530" y="2359053"/>
            <a:ext cx="2478209" cy="239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C2D3189-5A8D-4CF7-8209-96E09B219638}"/>
              </a:ext>
            </a:extLst>
          </p:cNvPr>
          <p:cNvCxnSpPr>
            <a:cxnSpLocks/>
            <a:stCxn id="24" idx="1"/>
            <a:endCxn id="90" idx="0"/>
          </p:cNvCxnSpPr>
          <p:nvPr/>
        </p:nvCxnSpPr>
        <p:spPr>
          <a:xfrm rot="5400000">
            <a:off x="896909" y="2153950"/>
            <a:ext cx="1670268" cy="122054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1830141-F042-4692-8A9E-A993B9C661F5}"/>
              </a:ext>
            </a:extLst>
          </p:cNvPr>
          <p:cNvCxnSpPr>
            <a:cxnSpLocks/>
            <a:stCxn id="90" idx="2"/>
            <a:endCxn id="99" idx="3"/>
          </p:cNvCxnSpPr>
          <p:nvPr/>
        </p:nvCxnSpPr>
        <p:spPr>
          <a:xfrm rot="16200000" flipH="1">
            <a:off x="707535" y="4321367"/>
            <a:ext cx="829974" cy="150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7C734D-40F2-4972-8593-A00EB152A75F}"/>
              </a:ext>
            </a:extLst>
          </p:cNvPr>
          <p:cNvGrpSpPr/>
          <p:nvPr/>
        </p:nvGrpSpPr>
        <p:grpSpPr>
          <a:xfrm>
            <a:off x="706770" y="4737106"/>
            <a:ext cx="7771878" cy="752961"/>
            <a:chOff x="2000004" y="4496558"/>
            <a:chExt cx="7771878" cy="75296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914E863-47D6-44B3-87C3-1AB1308F8746}"/>
                </a:ext>
              </a:extLst>
            </p:cNvPr>
            <p:cNvGrpSpPr/>
            <p:nvPr/>
          </p:nvGrpSpPr>
          <p:grpSpPr>
            <a:xfrm>
              <a:off x="2000004" y="4496558"/>
              <a:ext cx="833007" cy="752961"/>
              <a:chOff x="1063444" y="4503574"/>
              <a:chExt cx="1241913" cy="550315"/>
            </a:xfrm>
            <a:solidFill>
              <a:srgbClr val="C00000"/>
            </a:solidFill>
          </p:grpSpPr>
          <p:sp>
            <p:nvSpPr>
              <p:cNvPr id="99" name="Rectangle: Single Corner Snipped 98">
                <a:extLst>
                  <a:ext uri="{FF2B5EF4-FFF2-40B4-BE49-F238E27FC236}">
                    <a16:creationId xmlns:a16="http://schemas.microsoft.com/office/drawing/2014/main" id="{A3BE5C04-A891-4853-8288-17ACF84E112C}"/>
                  </a:ext>
                </a:extLst>
              </p:cNvPr>
              <p:cNvSpPr/>
              <p:nvPr/>
            </p:nvSpPr>
            <p:spPr>
              <a:xfrm>
                <a:off x="1063444" y="4503574"/>
                <a:ext cx="1241913" cy="550315"/>
              </a:xfrm>
              <a:prstGeom prst="snip1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ED1064E-7C86-4D76-BDC1-C9FA8786B903}"/>
                  </a:ext>
                </a:extLst>
              </p:cNvPr>
              <p:cNvSpPr txBox="1"/>
              <p:nvPr/>
            </p:nvSpPr>
            <p:spPr>
              <a:xfrm>
                <a:off x="1063444" y="4520251"/>
                <a:ext cx="1215720" cy="53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Traffic charging demand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D6BFC47-47A4-4AC4-800B-60A2DC5B26F9}"/>
                </a:ext>
              </a:extLst>
            </p:cNvPr>
            <p:cNvSpPr txBox="1"/>
            <p:nvPr/>
          </p:nvSpPr>
          <p:spPr>
            <a:xfrm>
              <a:off x="2884740" y="4719149"/>
              <a:ext cx="6887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D:\Github\EV-chargers\FLPv2\data\traffic_charging_demand\traffic_charging_demand.json</a:t>
              </a:r>
              <a:endParaRPr lang="en-US" sz="14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A94470-C5E8-4740-B9C8-764B30C2AE16}"/>
              </a:ext>
            </a:extLst>
          </p:cNvPr>
          <p:cNvGrpSpPr/>
          <p:nvPr/>
        </p:nvGrpSpPr>
        <p:grpSpPr>
          <a:xfrm>
            <a:off x="1783406" y="1318059"/>
            <a:ext cx="6440548" cy="611028"/>
            <a:chOff x="2520533" y="1275035"/>
            <a:chExt cx="6440548" cy="61102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A96528-865C-4473-9D74-CBC4497E8036}"/>
                </a:ext>
              </a:extLst>
            </p:cNvPr>
            <p:cNvSpPr txBox="1"/>
            <p:nvPr/>
          </p:nvSpPr>
          <p:spPr>
            <a:xfrm>
              <a:off x="3817942" y="1426660"/>
              <a:ext cx="5143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D:\Github\EV-chargers\FLPv2\data\candidates\1000_centroids.json</a:t>
              </a:r>
              <a:endParaRPr lang="en-US" sz="1400" dirty="0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13FC1987-9A07-448C-8D8F-A52BE99BE05F}"/>
                </a:ext>
              </a:extLst>
            </p:cNvPr>
            <p:cNvSpPr/>
            <p:nvPr/>
          </p:nvSpPr>
          <p:spPr>
            <a:xfrm>
              <a:off x="2520533" y="1275035"/>
              <a:ext cx="1117816" cy="611028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Candidates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436DAC-4BC9-428F-90D1-A5A1EBA6905F}"/>
              </a:ext>
            </a:extLst>
          </p:cNvPr>
          <p:cNvGrpSpPr/>
          <p:nvPr/>
        </p:nvGrpSpPr>
        <p:grpSpPr>
          <a:xfrm>
            <a:off x="2901222" y="2194703"/>
            <a:ext cx="7978853" cy="611028"/>
            <a:chOff x="2520533" y="1275035"/>
            <a:chExt cx="7978853" cy="6110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BD2508-AE5A-4DBE-B63D-6A13E7C54E8E}"/>
                </a:ext>
              </a:extLst>
            </p:cNvPr>
            <p:cNvSpPr txBox="1"/>
            <p:nvPr/>
          </p:nvSpPr>
          <p:spPr>
            <a:xfrm>
              <a:off x="3817942" y="1426660"/>
              <a:ext cx="6681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D:\Github\EV-chargers\FLPv2\data\existing_stations\existing-stations-closest-nodes.json</a:t>
              </a:r>
              <a:endParaRPr lang="en-US" sz="1400" dirty="0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891A43F3-487D-4568-8D96-9ED4F3E4F874}"/>
                </a:ext>
              </a:extLst>
            </p:cNvPr>
            <p:cNvSpPr/>
            <p:nvPr/>
          </p:nvSpPr>
          <p:spPr>
            <a:xfrm>
              <a:off x="2520533" y="1275035"/>
              <a:ext cx="1117816" cy="611028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Existing CS nodes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B515AC-FD90-4558-9682-2EAF931512DF}"/>
              </a:ext>
            </a:extLst>
          </p:cNvPr>
          <p:cNvCxnSpPr>
            <a:cxnSpLocks/>
            <a:stCxn id="30" idx="1"/>
            <a:endCxn id="90" idx="0"/>
          </p:cNvCxnSpPr>
          <p:nvPr/>
        </p:nvCxnSpPr>
        <p:spPr>
          <a:xfrm rot="5400000">
            <a:off x="1894139" y="2033364"/>
            <a:ext cx="793624" cy="233835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25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C057ECEE-2F79-4326-B60E-3EE5D2BE6C43}"/>
              </a:ext>
            </a:extLst>
          </p:cNvPr>
          <p:cNvSpPr txBox="1"/>
          <p:nvPr/>
        </p:nvSpPr>
        <p:spPr>
          <a:xfrm>
            <a:off x="0" y="393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Zones</a:t>
            </a:r>
            <a:endParaRPr lang="en-US" b="1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3CE480D-9E02-4029-8E0B-156DEE566D25}"/>
              </a:ext>
            </a:extLst>
          </p:cNvPr>
          <p:cNvCxnSpPr>
            <a:cxnSpLocks/>
            <a:stCxn id="9" idx="2"/>
            <a:endCxn id="24" idx="3"/>
          </p:cNvCxnSpPr>
          <p:nvPr/>
        </p:nvCxnSpPr>
        <p:spPr>
          <a:xfrm rot="5400000">
            <a:off x="195464" y="4245750"/>
            <a:ext cx="1856882" cy="22338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D5B696E-9661-43AE-96AA-25C8D3A717E6}"/>
              </a:ext>
            </a:extLst>
          </p:cNvPr>
          <p:cNvGrpSpPr/>
          <p:nvPr/>
        </p:nvGrpSpPr>
        <p:grpSpPr>
          <a:xfrm>
            <a:off x="672717" y="574338"/>
            <a:ext cx="8005189" cy="721471"/>
            <a:chOff x="1973501" y="4493263"/>
            <a:chExt cx="8005189" cy="721471"/>
          </a:xfrm>
        </p:grpSpPr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09ECCADE-18FB-4BF1-BC02-857525DF2D24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Candidates and existing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9981E6-0E40-4D31-A052-3EE599DC672E}"/>
                </a:ext>
              </a:extLst>
            </p:cNvPr>
            <p:cNvSpPr txBox="1"/>
            <p:nvPr/>
          </p:nvSpPr>
          <p:spPr>
            <a:xfrm>
              <a:off x="3154258" y="4700111"/>
              <a:ext cx="6824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D:\Github\EV-chargers\FLPv2\data\candidates_and_existing\candidates_and_existing.json</a:t>
              </a:r>
              <a:endParaRPr lang="en-US" sz="1400" dirty="0"/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348EAF-52DF-4D1E-89CE-EE8F35ED54EC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rot="5400000">
            <a:off x="400866" y="2130539"/>
            <a:ext cx="16694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4B681-6256-448F-9938-E05275EBBF9C}"/>
              </a:ext>
            </a:extLst>
          </p:cNvPr>
          <p:cNvGrpSpPr/>
          <p:nvPr/>
        </p:nvGrpSpPr>
        <p:grpSpPr>
          <a:xfrm>
            <a:off x="672717" y="2965269"/>
            <a:ext cx="5368441" cy="463731"/>
            <a:chOff x="-1312546" y="3607582"/>
            <a:chExt cx="5368441" cy="4637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113E13-71BE-4962-BA7E-03054D7850EC}"/>
                </a:ext>
              </a:extLst>
            </p:cNvPr>
            <p:cNvSpPr/>
            <p:nvPr/>
          </p:nvSpPr>
          <p:spPr>
            <a:xfrm>
              <a:off x="-1312546" y="3607582"/>
              <a:ext cx="1125758" cy="46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zoning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307DE-33E0-420B-90D4-B303B77EF313}"/>
                </a:ext>
              </a:extLst>
            </p:cNvPr>
            <p:cNvSpPr txBox="1"/>
            <p:nvPr/>
          </p:nvSpPr>
          <p:spPr>
            <a:xfrm>
              <a:off x="272552" y="3685558"/>
              <a:ext cx="378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D:\Github\EV-chargers\FLPv2\network\zoning.py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5905BB-B1ED-4882-9CA0-F9C3FF34CE67}"/>
              </a:ext>
            </a:extLst>
          </p:cNvPr>
          <p:cNvGrpSpPr/>
          <p:nvPr/>
        </p:nvGrpSpPr>
        <p:grpSpPr>
          <a:xfrm>
            <a:off x="1798475" y="1551100"/>
            <a:ext cx="6356661" cy="721471"/>
            <a:chOff x="1973501" y="4493263"/>
            <a:chExt cx="6356661" cy="72147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60DDBF3B-009E-4CDF-94E4-306C39F6CD7A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boundaries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EC53CC-BB26-418E-9C34-A27D41218257}"/>
                </a:ext>
              </a:extLst>
            </p:cNvPr>
            <p:cNvSpPr txBox="1"/>
            <p:nvPr/>
          </p:nvSpPr>
          <p:spPr>
            <a:xfrm>
              <a:off x="3154258" y="4700111"/>
              <a:ext cx="5175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D:\Github\EV-chargers\FLPv2\data\Chicago\chicago_zoning.geojson</a:t>
              </a:r>
              <a:endParaRPr lang="en-US" sz="1400" dirty="0"/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B3A2AA-7CAA-46C7-979D-6526EB015A0D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5400000">
            <a:off x="1452126" y="2056041"/>
            <a:ext cx="692698" cy="11257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36C51-FD42-40CE-8F9E-B8DBFFD231F6}"/>
              </a:ext>
            </a:extLst>
          </p:cNvPr>
          <p:cNvGrpSpPr/>
          <p:nvPr/>
        </p:nvGrpSpPr>
        <p:grpSpPr>
          <a:xfrm>
            <a:off x="449334" y="5285882"/>
            <a:ext cx="5385883" cy="721471"/>
            <a:chOff x="1973501" y="4493263"/>
            <a:chExt cx="5385883" cy="721471"/>
          </a:xfrm>
        </p:grpSpPr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E6C9169B-D3A3-49B5-9B50-621CCF1D2007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zones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BBEBC7-4282-472A-994C-26F13CE570CD}"/>
                </a:ext>
              </a:extLst>
            </p:cNvPr>
            <p:cNvSpPr txBox="1"/>
            <p:nvPr/>
          </p:nvSpPr>
          <p:spPr>
            <a:xfrm>
              <a:off x="3154258" y="4700111"/>
              <a:ext cx="4205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D:\Github\EV-chargers\FLPv2\data\Chicago\zones.json</a:t>
              </a:r>
              <a:endParaRPr lang="en-US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63145E-4CD3-4AB9-A06A-00049B7B4C9D}"/>
              </a:ext>
            </a:extLst>
          </p:cNvPr>
          <p:cNvGrpSpPr/>
          <p:nvPr/>
        </p:nvGrpSpPr>
        <p:grpSpPr>
          <a:xfrm>
            <a:off x="2388853" y="4310994"/>
            <a:ext cx="5697122" cy="721471"/>
            <a:chOff x="1973501" y="4493263"/>
            <a:chExt cx="5697122" cy="721471"/>
          </a:xfrm>
        </p:grpSpPr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6DB2D9BE-16F9-4A27-BF95-7DC692AD392E}"/>
                </a:ext>
              </a:extLst>
            </p:cNvPr>
            <p:cNvSpPr/>
            <p:nvPr/>
          </p:nvSpPr>
          <p:spPr>
            <a:xfrm>
              <a:off x="1973501" y="4493263"/>
              <a:ext cx="1125758" cy="721471"/>
            </a:xfrm>
            <a:prstGeom prst="snip1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contained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EEF3AC-2D5D-4DFD-9B22-C26E3BC690B1}"/>
                </a:ext>
              </a:extLst>
            </p:cNvPr>
            <p:cNvSpPr txBox="1"/>
            <p:nvPr/>
          </p:nvSpPr>
          <p:spPr>
            <a:xfrm>
              <a:off x="3154258" y="4700111"/>
              <a:ext cx="4516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D:\Github\EV-chargers\FLPv2\data\Chicago\contained.json</a:t>
              </a:r>
              <a:endParaRPr lang="en-US" sz="1400" dirty="0"/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0B35829-7AC3-49D4-95CF-E985C813D054}"/>
              </a:ext>
            </a:extLst>
          </p:cNvPr>
          <p:cNvCxnSpPr>
            <a:cxnSpLocks/>
            <a:stCxn id="9" idx="2"/>
            <a:endCxn id="27" idx="3"/>
          </p:cNvCxnSpPr>
          <p:nvPr/>
        </p:nvCxnSpPr>
        <p:spPr>
          <a:xfrm rot="16200000" flipH="1">
            <a:off x="1652667" y="3011929"/>
            <a:ext cx="881994" cy="171613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0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28132</TotalTime>
  <Words>1061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Anastasiadis, Eleftherios</dc:creator>
  <cp:lastModifiedBy>Anastasiadis, Eleftherios</cp:lastModifiedBy>
  <cp:revision>94</cp:revision>
  <dcterms:created xsi:type="dcterms:W3CDTF">2019-02-28T14:19:19Z</dcterms:created>
  <dcterms:modified xsi:type="dcterms:W3CDTF">2020-07-23T15:12:11Z</dcterms:modified>
</cp:coreProperties>
</file>