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57" r:id="rId3"/>
    <p:sldId id="278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3" r:id="rId25"/>
    <p:sldId id="282" r:id="rId26"/>
    <p:sldId id="276" r:id="rId27"/>
    <p:sldId id="277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35FF59-2B5F-924D-9350-B3175D827CA0}">
          <p14:sldIdLst>
            <p14:sldId id="256"/>
            <p14:sldId id="257"/>
            <p14:sldId id="278"/>
            <p14:sldId id="258"/>
            <p14:sldId id="27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BS Tables" id="{BD24BC6B-1D4B-304C-A610-E7FCFFBE48A9}">
          <p14:sldIdLst>
            <p14:sldId id="281"/>
            <p14:sldId id="283"/>
            <p14:sldId id="282"/>
          </p14:sldIdLst>
        </p14:section>
        <p14:section name="Conclusioni" id="{60F63B3C-73EC-2744-9FB8-8702EE948E08}">
          <p14:sldIdLst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2988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2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DDDDDD"/>
    <a:srgbClr val="B2B2B2"/>
    <a:srgbClr val="808080"/>
    <a:srgbClr val="5F5F5F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4" autoAdjust="0"/>
    <p:restoredTop sz="92342" autoAdjust="0"/>
  </p:normalViewPr>
  <p:slideViewPr>
    <p:cSldViewPr snapToObjects="1">
      <p:cViewPr varScale="1">
        <p:scale>
          <a:sx n="111" d="100"/>
          <a:sy n="111" d="100"/>
        </p:scale>
        <p:origin x="200" y="800"/>
      </p:cViewPr>
      <p:guideLst>
        <p:guide orient="horz" pos="1570"/>
        <p:guide pos="2988"/>
        <p:guide orient="horz" pos="1094"/>
        <p:guide pos="2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11/21/17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9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</a:t>
            </a:r>
            <a:r>
              <a:rPr lang="en-US" baseline="0" dirty="0" smtClean="0"/>
              <a:t> è l’obiettivo che ci prefiggiamo oggi!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0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6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Facciamo l’esempio DEMO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5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880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3419856"/>
            <a:ext cx="229743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0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2281428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4562856"/>
            <a:ext cx="1831086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709928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3419856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5129784"/>
            <a:ext cx="1536192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73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4980566"/>
            <a:ext cx="18288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999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4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4980566"/>
            <a:ext cx="249631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6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9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5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4980566"/>
            <a:ext cx="3814192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9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1"/>
            <a:ext cx="18288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3055281"/>
            <a:ext cx="183108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055281"/>
            <a:ext cx="2496312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055281"/>
            <a:ext cx="38130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8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397001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4717008"/>
            <a:ext cx="1831086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4717008"/>
            <a:ext cx="1831086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3057005"/>
            <a:ext cx="18288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6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6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0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720990"/>
            <a:ext cx="2496312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3060985"/>
            <a:ext cx="249631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0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397000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704406"/>
            <a:ext cx="3813048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3060985"/>
            <a:ext cx="3814192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719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6999"/>
            <a:ext cx="18288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4592048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4592048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4592048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4592048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2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861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6999"/>
            <a:ext cx="249631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4822880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4822880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4822880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7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6999"/>
            <a:ext cx="3814192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5053712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5053712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402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397000"/>
            <a:ext cx="18288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970007"/>
            <a:ext cx="1831086" cy="1071062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970007"/>
            <a:ext cx="1831086" cy="1071062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970007"/>
            <a:ext cx="1831086" cy="1071062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970007"/>
            <a:ext cx="1831086" cy="1071062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1831086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4212305"/>
            <a:ext cx="1831086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397000"/>
            <a:ext cx="249631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200839"/>
            <a:ext cx="2496312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200839"/>
            <a:ext cx="2496312" cy="840230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200839"/>
            <a:ext cx="2496312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4212305"/>
            <a:ext cx="2496312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5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1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397000"/>
            <a:ext cx="3814192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431671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431671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4212305"/>
            <a:ext cx="3813048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064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639789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3153547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4667304"/>
            <a:ext cx="1034421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7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15354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15354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153547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4667305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4667304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4667304"/>
            <a:ext cx="1735806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419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6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63979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63978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639789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3886577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3886576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3886576"/>
            <a:ext cx="1735806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329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639790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639789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3886577"/>
            <a:ext cx="1150616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3886576"/>
            <a:ext cx="266900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439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3256993"/>
            <a:ext cx="2532703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7520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46223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84926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6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3256993"/>
            <a:ext cx="180296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552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853449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56346" y="1639790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059242" y="1639789"/>
            <a:ext cx="1380744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242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1"/>
            <a:ext cx="381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6144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60285"/>
            <a:ext cx="3811588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96144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60285"/>
            <a:ext cx="3813174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9228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03371"/>
            <a:ext cx="3811588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9228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03371"/>
            <a:ext cx="3813174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1"/>
            <a:ext cx="77724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5987211" y="6313605"/>
            <a:ext cx="2470989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/>
              <a:t>Bootstrap </a:t>
            </a:r>
            <a:r>
              <a:rPr lang="mr-IN" sz="1200" dirty="0" smtClean="0"/>
              <a:t>–</a:t>
            </a:r>
            <a:r>
              <a:rPr lang="en-US" sz="1200" dirty="0" smtClean="0"/>
              <a:t> Basciani Francesco</a:t>
            </a:r>
            <a:endParaRPr lang="en-US" sz="1200" dirty="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14963" y="6293087"/>
            <a:ext cx="139424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mtClean="0"/>
              <a:pPr lvl="0"/>
              <a:t>‹n.›</a:t>
            </a:fld>
            <a:endParaRPr lang="en-US" dirty="0"/>
          </a:p>
        </p:txBody>
      </p:sp>
      <p:sp>
        <p:nvSpPr>
          <p:cNvPr id="39" name="Oval 38"/>
          <p:cNvSpPr/>
          <p:nvPr userDrawn="1"/>
        </p:nvSpPr>
        <p:spPr>
          <a:xfrm>
            <a:off x="718075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 dirty="0"/>
          </a:p>
        </p:txBody>
      </p:sp>
      <p:sp>
        <p:nvSpPr>
          <p:cNvPr id="40" name="Oval 39"/>
          <p:cNvSpPr/>
          <p:nvPr userDrawn="1"/>
        </p:nvSpPr>
        <p:spPr>
          <a:xfrm>
            <a:off x="281861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 dirty="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426720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 dirty="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154288" y="6290644"/>
            <a:ext cx="333200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 dirty="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252512" y="6412186"/>
            <a:ext cx="90117" cy="90117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 dirty="0"/>
          </a:p>
        </p:txBody>
      </p:sp>
      <p:sp>
        <p:nvSpPr>
          <p:cNvPr id="20" name="Action Button: Forward or Next 19">
            <a:hlinkClick r:id="" action="ppaction://hlinkshowjump?jump=nextslide" highlightClick="1"/>
          </p:cNvPr>
          <p:cNvSpPr/>
          <p:nvPr userDrawn="1"/>
        </p:nvSpPr>
        <p:spPr>
          <a:xfrm>
            <a:off x="1127078" y="6259096"/>
            <a:ext cx="402336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Action Button: Back or Previous 20">
            <a:hlinkClick r:id="" action="ppaction://hlinkshowjump?jump=previousslide" highlightClick="1"/>
          </p:cNvPr>
          <p:cNvSpPr/>
          <p:nvPr userDrawn="1"/>
        </p:nvSpPr>
        <p:spPr>
          <a:xfrm>
            <a:off x="249959" y="6251322"/>
            <a:ext cx="402336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752" r:id="rId13"/>
    <p:sldLayoutId id="2147483753" r:id="rId14"/>
    <p:sldLayoutId id="2147483754" r:id="rId15"/>
    <p:sldLayoutId id="2147483755" r:id="rId16"/>
    <p:sldLayoutId id="2147483774" r:id="rId17"/>
    <p:sldLayoutId id="2147483756" r:id="rId18"/>
    <p:sldLayoutId id="2147483775" r:id="rId19"/>
    <p:sldLayoutId id="2147483757" r:id="rId20"/>
    <p:sldLayoutId id="2147483776" r:id="rId21"/>
    <p:sldLayoutId id="2147483758" r:id="rId22"/>
    <p:sldLayoutId id="2147483777" r:id="rId23"/>
    <p:sldLayoutId id="2147483759" r:id="rId24"/>
    <p:sldLayoutId id="2147483778" r:id="rId25"/>
    <p:sldLayoutId id="2147483760" r:id="rId26"/>
    <p:sldLayoutId id="2147483779" r:id="rId27"/>
    <p:sldLayoutId id="2147483761" r:id="rId28"/>
    <p:sldLayoutId id="2147483780" r:id="rId29"/>
    <p:sldLayoutId id="2147483762" r:id="rId30"/>
    <p:sldLayoutId id="2147483781" r:id="rId31"/>
    <p:sldLayoutId id="2147483763" r:id="rId32"/>
    <p:sldLayoutId id="2147483782" r:id="rId33"/>
    <p:sldLayoutId id="2147483764" r:id="rId34"/>
    <p:sldLayoutId id="2147483783" r:id="rId35"/>
    <p:sldLayoutId id="2147483765" r:id="rId36"/>
    <p:sldLayoutId id="2147483784" r:id="rId37"/>
    <p:sldLayoutId id="2147483785" r:id="rId38"/>
    <p:sldLayoutId id="2147483766" r:id="rId39"/>
    <p:sldLayoutId id="2147483768" r:id="rId40"/>
    <p:sldLayoutId id="2147483786" r:id="rId41"/>
    <p:sldLayoutId id="2147483788" r:id="rId42"/>
    <p:sldLayoutId id="2147483769" r:id="rId43"/>
    <p:sldLayoutId id="2147483767" r:id="rId44"/>
    <p:sldLayoutId id="2147483787" r:id="rId45"/>
    <p:sldLayoutId id="2147483771" r:id="rId46"/>
    <p:sldLayoutId id="2147483773" r:id="rId47"/>
    <p:sldLayoutId id="2147483792" r:id="rId48"/>
    <p:sldLayoutId id="2147483793" r:id="rId49"/>
    <p:sldLayoutId id="2147483794" r:id="rId50"/>
    <p:sldLayoutId id="2147483795" r:id="rId51"/>
    <p:sldLayoutId id="2147483796" r:id="rId52"/>
    <p:sldLayoutId id="2147483797" r:id="rId53"/>
    <p:sldLayoutId id="2147483798" r:id="rId54"/>
    <p:sldLayoutId id="2147483842" r:id="rId55"/>
    <p:sldLayoutId id="2147483841" r:id="rId56"/>
    <p:sldLayoutId id="2147483843" r:id="rId57"/>
  </p:sldLayoutIdLst>
  <p:timing>
    <p:tnLst>
      <p:par>
        <p:cTn id="1" dur="indefinite" restart="never" nodeType="tmRoot"/>
      </p:par>
    </p:tnLst>
  </p:timing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getbootstrap.com/docs/3.3/components/#navbar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raphero.com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s://it.wikipedia.org/wiki/Form" TargetMode="External"/><Relationship Id="rId12" Type="http://schemas.openxmlformats.org/officeDocument/2006/relationships/hyperlink" Target="https://it.wikipedia.org/wiki/JavaScrip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t.wikipedia.org/wiki/Software_libero" TargetMode="External"/><Relationship Id="rId4" Type="http://schemas.openxmlformats.org/officeDocument/2006/relationships/hyperlink" Target="https://it.wikipedia.org/wiki/Sito_web" TargetMode="External"/><Relationship Id="rId5" Type="http://schemas.openxmlformats.org/officeDocument/2006/relationships/hyperlink" Target="https://it.wikipedia.org/wiki/Applicazione_web" TargetMode="External"/><Relationship Id="rId6" Type="http://schemas.openxmlformats.org/officeDocument/2006/relationships/hyperlink" Target="https://it.wikipedia.org/wiki/Web" TargetMode="External"/><Relationship Id="rId7" Type="http://schemas.openxmlformats.org/officeDocument/2006/relationships/hyperlink" Target="https://it.wikipedia.org/wiki/Template" TargetMode="External"/><Relationship Id="rId8" Type="http://schemas.openxmlformats.org/officeDocument/2006/relationships/hyperlink" Target="https://it.wikipedia.org/wiki/HTML" TargetMode="External"/><Relationship Id="rId9" Type="http://schemas.openxmlformats.org/officeDocument/2006/relationships/hyperlink" Target="https://it.wikipedia.org/wiki/CSS" TargetMode="External"/><Relationship Id="rId10" Type="http://schemas.openxmlformats.org/officeDocument/2006/relationships/hyperlink" Target="https://it.wikipedia.org/wiki/Tipograf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localhost/tdw/bootstrap/examples/go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localhost/tdw/bootstrap/examples/starter-template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/tdw/bootstrap/examples/grid/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r="15887"/>
          <a:stretch/>
        </p:blipFill>
        <p:spPr>
          <a:xfrm>
            <a:off x="4434842" y="10"/>
            <a:ext cx="4709158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70332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91490" y="2631125"/>
            <a:ext cx="3737610" cy="2397443"/>
          </a:xfrm>
        </p:spPr>
        <p:txBody>
          <a:bodyPr anchor="t">
            <a:normAutofit/>
          </a:bodyPr>
          <a:lstStyle/>
          <a:p>
            <a:pPr algn="l"/>
            <a:r>
              <a:rPr lang="it-IT" dirty="0" smtClean="0"/>
              <a:t>Introduzione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1500276"/>
            <a:ext cx="3275856" cy="6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Si può suddividere orizzontalmente la pagina in row, e ogni row in (al massimo) 12 column. Ad esempio, l’immagine di prima è ottenuta con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impostare il layout--&gt;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65046" y="2023714"/>
            <a:ext cx="795576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</a:t>
            </a:r>
            <a:r>
              <a:rPr lang="it-IT" sz="1400" dirty="0"/>
              <a:t>="</a:t>
            </a:r>
            <a:r>
              <a:rPr lang="it-IT" sz="1400" dirty="0" smtClean="0"/>
              <a:t>col-md-1</a:t>
            </a:r>
            <a:r>
              <a:rPr lang="it-IT" sz="1400" dirty="0"/>
              <a:t>"&gt;.</a:t>
            </a:r>
            <a:r>
              <a:rPr lang="it-IT" sz="1400" dirty="0"/>
              <a:t>col-md-1&lt;/div&gt; //ripetuta 12 volte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mr-IN" sz="1400" dirty="0" smtClean="0"/>
              <a:t>…</a:t>
            </a:r>
            <a:r>
              <a:rPr lang="it-IT" sz="1400" dirty="0" smtClean="0"/>
              <a:t>..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class="col-md-1"&gt;.col-md-1&lt;/div&gt;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 </a:t>
            </a:r>
            <a:endParaRPr lang="it-IT" sz="1400" dirty="0" smtClean="0"/>
          </a:p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class="col-md-8"&gt;.col-md-8&lt;/div</a:t>
            </a:r>
            <a:r>
              <a:rPr lang="it-IT" sz="1400" dirty="0" smtClean="0"/>
              <a:t>&gt;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class="col-md-4"&gt;.col-md-4&lt;/div&gt;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 </a:t>
            </a:r>
            <a:endParaRPr lang="it-IT" sz="1400" dirty="0" smtClean="0"/>
          </a:p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class="col-md-4"&gt;.col-md-4&lt;/div</a:t>
            </a:r>
            <a:r>
              <a:rPr lang="it-IT" sz="1400" dirty="0" smtClean="0"/>
              <a:t>&gt;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class="col-md-4"&gt;.col-md-4&lt;/div</a:t>
            </a:r>
            <a:r>
              <a:rPr lang="it-IT" sz="1400" dirty="0" smtClean="0"/>
              <a:t>&gt;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class="col-md-4"&gt;.col-md-4&lt;/div&gt;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 </a:t>
            </a:r>
            <a:endParaRPr lang="it-IT" sz="1400" dirty="0" smtClean="0"/>
          </a:p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class="col-md-6"&gt;.col-md-6&lt;/div</a:t>
            </a:r>
            <a:r>
              <a:rPr lang="it-IT" sz="1400" dirty="0" smtClean="0"/>
              <a:t>&gt;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class="col-md-6"&gt;.col-md-6&lt;/div&gt;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</a:t>
            </a:r>
          </a:p>
        </p:txBody>
      </p:sp>
      <p:pic>
        <p:nvPicPr>
          <p:cNvPr id="4097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impostare il layout--&gt;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502432" y="3501008"/>
            <a:ext cx="795576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/>
              <a:t>&lt;div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class="col-md-4"&gt;.col-md-4&lt;/div&gt;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class="col-md-4 col-md-offset-4"&gt;.col-md-4 .col-md-offset-4&lt;/div&gt;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 </a:t>
            </a:r>
            <a:endParaRPr lang="it-IT" sz="1400" dirty="0" smtClean="0"/>
          </a:p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class="col-md-3 col-md-offset-3"&gt;.col-md-3 .col-md-offset-3&lt;/div</a:t>
            </a:r>
            <a:r>
              <a:rPr lang="it-IT" sz="1400" dirty="0" smtClean="0"/>
              <a:t>&gt;</a:t>
            </a:r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class="col-md-3 col-md-offset-3"&gt;.col-md-3 .col-md-offset-3&lt;/div&gt;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 </a:t>
            </a:r>
            <a:endParaRPr lang="it-IT" sz="1400" dirty="0" smtClean="0"/>
          </a:p>
          <a:p>
            <a:r>
              <a:rPr lang="it-IT" sz="1400" dirty="0" smtClean="0"/>
              <a:t>&lt;</a:t>
            </a:r>
            <a:r>
              <a:rPr lang="it-IT" sz="1400" dirty="0"/>
              <a:t>div class="row"&gt; </a:t>
            </a:r>
            <a:endParaRPr lang="it-IT" sz="1400" dirty="0" smtClean="0"/>
          </a:p>
          <a:p>
            <a:r>
              <a:rPr lang="it-IT" sz="1400" dirty="0"/>
              <a:t>	</a:t>
            </a:r>
            <a:r>
              <a:rPr lang="it-IT" sz="1400" dirty="0" smtClean="0"/>
              <a:t>&lt;</a:t>
            </a:r>
            <a:r>
              <a:rPr lang="it-IT" sz="1400" dirty="0"/>
              <a:t>div class="col-md-6 col-md-offset-3"&gt;.col-md-6 .col-md-offset-3&lt;/div&gt; </a:t>
            </a:r>
            <a:endParaRPr lang="it-IT" sz="1400" dirty="0" smtClean="0"/>
          </a:p>
          <a:p>
            <a:r>
              <a:rPr lang="it-IT" sz="1400" dirty="0" smtClean="0"/>
              <a:t>&lt;/</a:t>
            </a:r>
            <a:r>
              <a:rPr lang="it-IT" sz="1400" dirty="0"/>
              <a:t>div&gt;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54664"/>
              </p:ext>
            </p:extLst>
          </p:nvPr>
        </p:nvGraphicFramePr>
        <p:xfrm>
          <a:off x="502431" y="1397000"/>
          <a:ext cx="82224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823"/>
                <a:gridCol w="2740823"/>
                <a:gridCol w="274082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.col-md-4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.col-md-4</a:t>
                      </a:r>
                      <a:endParaRPr lang="it-IT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80162"/>
              </p:ext>
            </p:extLst>
          </p:nvPr>
        </p:nvGraphicFramePr>
        <p:xfrm>
          <a:off x="479426" y="2067317"/>
          <a:ext cx="8245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9"/>
                <a:gridCol w="2061369"/>
                <a:gridCol w="2061369"/>
                <a:gridCol w="2061369"/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.col-md-3 .col-md-offset-3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.col-md-3 .col-md-offset-3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3889"/>
              </p:ext>
            </p:extLst>
          </p:nvPr>
        </p:nvGraphicFramePr>
        <p:xfrm>
          <a:off x="479426" y="2737634"/>
          <a:ext cx="8245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9"/>
                <a:gridCol w="4122738"/>
                <a:gridCol w="2061369"/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.col-md-6 .col-md-offset-3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1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impostare il layout--&gt; 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6522"/>
              </p:ext>
            </p:extLst>
          </p:nvPr>
        </p:nvGraphicFramePr>
        <p:xfrm>
          <a:off x="395536" y="1397000"/>
          <a:ext cx="8329365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5873"/>
                <a:gridCol w="1665873"/>
                <a:gridCol w="1665873"/>
                <a:gridCol w="1665873"/>
                <a:gridCol w="1665873"/>
              </a:tblGrid>
              <a:tr h="370840"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Extra Small devices</a:t>
                      </a:r>
                    </a:p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Phones (&lt;768px)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Small devices Tablets</a:t>
                      </a:r>
                    </a:p>
                    <a:p>
                      <a:r>
                        <a:rPr lang="it-IT" sz="1200" dirty="0" smtClean="0"/>
                        <a:t>(&gt;= 768px)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Medium devices Desktops</a:t>
                      </a:r>
                      <a:r>
                        <a:rPr lang="it-IT" sz="1200" baseline="0" dirty="0" smtClean="0"/>
                        <a:t> (&gt;= 992px)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Large devices</a:t>
                      </a:r>
                      <a:r>
                        <a:rPr lang="it-IT" sz="1200" baseline="0" dirty="0" smtClean="0"/>
                        <a:t> Desktops </a:t>
                      </a:r>
                    </a:p>
                    <a:p>
                      <a:r>
                        <a:rPr lang="it-IT" sz="1200" baseline="0" dirty="0" smtClean="0"/>
                        <a:t>(&gt;= 1200px)</a:t>
                      </a:r>
                      <a:endParaRPr lang="it-IT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Grid Behavior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Horizontal at all times</a:t>
                      </a:r>
                      <a:endParaRPr lang="it-IT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it-IT" sz="1100" dirty="0" smtClean="0"/>
                        <a:t>Collapsed</a:t>
                      </a:r>
                      <a:r>
                        <a:rPr lang="it-IT" sz="1100" baseline="0" dirty="0" smtClean="0"/>
                        <a:t> to start, horizontal above breakpoints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Container width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None (auto)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750px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970px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1170px</a:t>
                      </a:r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prefix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 smtClean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.col-xs-</a:t>
                      </a:r>
                      <a:endParaRPr lang="it-IT" sz="1100" dirty="0">
                        <a:solidFill>
                          <a:srgbClr val="FF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.col-sm-</a:t>
                      </a:r>
                      <a:endParaRPr lang="it-IT" sz="1100" dirty="0">
                        <a:solidFill>
                          <a:srgbClr val="FF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.col-md-</a:t>
                      </a:r>
                      <a:endParaRPr lang="it-IT" sz="1100" dirty="0">
                        <a:solidFill>
                          <a:srgbClr val="FF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>
                          <a:solidFill>
                            <a:srgbClr val="FF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.col-lg-</a:t>
                      </a:r>
                      <a:endParaRPr lang="it-IT" sz="1100" dirty="0">
                        <a:solidFill>
                          <a:srgbClr val="FF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of columns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it-IT" sz="1100" dirty="0" smtClean="0"/>
                        <a:t>12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it-IT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width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Auto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~62px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~81px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~97px</a:t>
                      </a:r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Gutter width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it-IT" sz="1100" dirty="0" smtClean="0"/>
                        <a:t>30px (15px on each side of column)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Nestable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it-IT" sz="1100" dirty="0" smtClean="0"/>
                        <a:t>yes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it-IT" sz="1100" dirty="0" smtClean="0"/>
                        <a:t>yes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 ordering</a:t>
                      </a:r>
                      <a:endParaRPr lang="it-IT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it-IT" sz="1100" dirty="0" smtClean="0"/>
                        <a:t>yes</a:t>
                      </a:r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5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copiare-incollare un layout--&gt;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81" y="1751011"/>
            <a:ext cx="5987938" cy="449775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664804" y="1348947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solidFill>
                  <a:srgbClr val="0263BF"/>
                </a:solidFill>
                <a:latin typeface="+mj-lt"/>
              </a:rPr>
              <a:t>http://getbootstrap.com/getting-started/ </a:t>
            </a:r>
            <a:endParaRPr lang="it-IT" sz="1800" dirty="0">
              <a:effectLst/>
              <a:latin typeface="+mj-lt"/>
            </a:endParaRPr>
          </a:p>
        </p:txBody>
      </p:sp>
      <p:pic>
        <p:nvPicPr>
          <p:cNvPr id="7169" name="Picture 1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3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5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7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age8image37145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8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3</a:t>
            </a:r>
            <a:r>
              <a:rPr lang="it-IT" i="1" dirty="0" smtClean="0"/>
              <a:t> </a:t>
            </a:r>
            <a:r>
              <a:rPr lang="it-IT" i="1" dirty="0"/>
              <a:t>di 4: </a:t>
            </a:r>
            <a:r>
              <a:rPr lang="it-IT" i="1" dirty="0" smtClean="0"/>
              <a:t>usare le componenti-&gt; 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85800" y="133985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latin typeface="+mj-lt"/>
              </a:rPr>
              <a:t>Definito il layout di pagina, si possono usare altre classi </a:t>
            </a:r>
            <a:r>
              <a:rPr lang="it-IT" sz="2000" dirty="0" smtClean="0">
                <a:latin typeface="+mj-lt"/>
              </a:rPr>
              <a:t>CSS per </a:t>
            </a:r>
            <a:r>
              <a:rPr lang="it-IT" sz="2000" dirty="0" smtClean="0">
                <a:latin typeface="+mj-lt"/>
              </a:rPr>
              <a:t>decorare rapidamente bottoni e input form o per creare strutture comuni come barre di navigazione e dropdown menu </a:t>
            </a:r>
          </a:p>
          <a:p>
            <a:pPr algn="ctr"/>
            <a:endParaRPr lang="it-IT" sz="2000" dirty="0" smtClean="0">
              <a:latin typeface="+mj-lt"/>
            </a:endParaRPr>
          </a:p>
          <a:p>
            <a:pPr algn="ctr"/>
            <a:r>
              <a:rPr lang="it-IT" sz="2000" dirty="0" smtClean="0">
                <a:latin typeface="+mj-lt"/>
              </a:rPr>
              <a:t>Ad esempio </a:t>
            </a:r>
            <a:endParaRPr lang="it-IT" sz="2000" dirty="0">
              <a:effectLst/>
              <a:latin typeface="+mj-lt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5800" y="4149080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&lt;button type="button" class="btn btn-default"&gt;Default&lt;/button</a:t>
            </a:r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btn-primary"&gt;Primary&lt;/button</a:t>
            </a:r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btn-success"&gt;Success&lt;/button&gt; </a:t>
            </a:r>
            <a:endParaRPr lang="it-IT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btn-info"&gt;Info&lt;/button&gt; </a:t>
            </a:r>
            <a:endParaRPr lang="it-IT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btn-warning"&gt;Warning&lt;/button&gt; </a:t>
            </a:r>
            <a:endParaRPr lang="it-IT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btn-danger"&gt;Danger&lt;/button&gt; </a:t>
            </a:r>
            <a:endParaRPr lang="it-IT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it-IT" sz="1400" dirty="0">
                <a:latin typeface="Courier New" charset="0"/>
                <a:ea typeface="Courier New" charset="0"/>
                <a:cs typeface="Courier New" charset="0"/>
              </a:rPr>
              <a:t>button type="button" class="btn btn-link"&gt;Link&lt;/button&gt;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08" y="3130230"/>
            <a:ext cx="5351884" cy="626382"/>
          </a:xfrm>
          <a:prstGeom prst="rect">
            <a:avLst/>
          </a:prstGeom>
        </p:spPr>
      </p:pic>
      <p:pic>
        <p:nvPicPr>
          <p:cNvPr id="8193" name="Picture 1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3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5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7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age8image37145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3</a:t>
            </a:r>
            <a:r>
              <a:rPr lang="it-IT" i="1" dirty="0" smtClean="0"/>
              <a:t> </a:t>
            </a:r>
            <a:r>
              <a:rPr lang="it-IT" i="1" dirty="0"/>
              <a:t>di 4: </a:t>
            </a:r>
            <a:r>
              <a:rPr lang="it-IT" i="1" dirty="0" smtClean="0"/>
              <a:t>usare le componenti-&gt; 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9" y="1844824"/>
            <a:ext cx="3086100" cy="36322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49" y="1592610"/>
            <a:ext cx="3626151" cy="4136628"/>
          </a:xfrm>
          <a:prstGeom prst="rect">
            <a:avLst/>
          </a:prstGeom>
        </p:spPr>
      </p:pic>
      <p:pic>
        <p:nvPicPr>
          <p:cNvPr id="9217" name="Picture 1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3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5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7" descr="age6image36974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age8image37145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3</a:t>
            </a:r>
            <a:r>
              <a:rPr lang="it-IT" i="1" dirty="0" smtClean="0"/>
              <a:t> </a:t>
            </a:r>
            <a:r>
              <a:rPr lang="it-IT" i="1" dirty="0"/>
              <a:t>di 4: </a:t>
            </a:r>
            <a:r>
              <a:rPr lang="it-IT" i="1" dirty="0" smtClean="0"/>
              <a:t>usare le componenti-&gt;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85800" y="133985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latin typeface="+mj-lt"/>
              </a:rPr>
              <a:t>Allo stesso modo è possibile creare form o inline-form</a:t>
            </a:r>
            <a:endParaRPr lang="it-IT" sz="2000" dirty="0">
              <a:effectLst/>
              <a:latin typeface="+mj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21272" y="3140968"/>
            <a:ext cx="770262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2F6F9F"/>
                </a:solidFill>
              </a:rPr>
              <a:t>&lt;form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"navbar-form navbar-left"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role=</a:t>
            </a:r>
            <a:r>
              <a:rPr lang="it-IT" sz="1400" dirty="0">
                <a:solidFill>
                  <a:srgbClr val="D44950"/>
                </a:solidFill>
              </a:rPr>
              <a:t>"search"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>
                <a:solidFill>
                  <a:srgbClr val="2F6F9F"/>
                </a:solidFill>
              </a:rPr>
              <a:t>	</a:t>
            </a:r>
            <a:r>
              <a:rPr lang="it-IT" sz="1400" dirty="0" smtClean="0">
                <a:solidFill>
                  <a:srgbClr val="2F6F9F"/>
                </a:solidFill>
              </a:rPr>
              <a:t>&lt;</a:t>
            </a:r>
            <a:r>
              <a:rPr lang="it-IT" sz="1400" dirty="0">
                <a:solidFill>
                  <a:srgbClr val="2F6F9F"/>
                </a:solidFill>
              </a:rPr>
              <a:t>div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"form-group"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		&lt;</a:t>
            </a:r>
            <a:r>
              <a:rPr lang="it-IT" sz="1400" dirty="0">
                <a:solidFill>
                  <a:srgbClr val="2F6F9F"/>
                </a:solidFill>
              </a:rPr>
              <a:t>input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type=</a:t>
            </a:r>
            <a:r>
              <a:rPr lang="it-IT" sz="1400" dirty="0">
                <a:solidFill>
                  <a:srgbClr val="D44950"/>
                </a:solidFill>
              </a:rPr>
              <a:t>"text"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"form-control"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placeholder=</a:t>
            </a:r>
            <a:r>
              <a:rPr lang="it-IT" sz="1400" dirty="0">
                <a:solidFill>
                  <a:srgbClr val="D44950"/>
                </a:solidFill>
              </a:rPr>
              <a:t>"Search"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2F6F9F"/>
                </a:solidFill>
              </a:rPr>
              <a:t>&lt;/</a:t>
            </a:r>
            <a:r>
              <a:rPr lang="it-IT" sz="1400" dirty="0">
                <a:solidFill>
                  <a:srgbClr val="2F6F9F"/>
                </a:solidFill>
              </a:rPr>
              <a:t>div&gt;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	&lt;</a:t>
            </a:r>
            <a:r>
              <a:rPr lang="it-IT" sz="1400" dirty="0">
                <a:solidFill>
                  <a:srgbClr val="2F6F9F"/>
                </a:solidFill>
              </a:rPr>
              <a:t>button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type=</a:t>
            </a:r>
            <a:r>
              <a:rPr lang="it-IT" sz="1400" dirty="0">
                <a:solidFill>
                  <a:srgbClr val="D44950"/>
                </a:solidFill>
              </a:rPr>
              <a:t>"submit"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"btn btn-default"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Submit</a:t>
            </a:r>
            <a:r>
              <a:rPr lang="it-IT" sz="1400" dirty="0">
                <a:solidFill>
                  <a:srgbClr val="2F6F9F"/>
                </a:solidFill>
              </a:rPr>
              <a:t>&lt;/button&gt;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&lt;/</a:t>
            </a:r>
            <a:r>
              <a:rPr lang="it-IT" sz="1400" dirty="0">
                <a:solidFill>
                  <a:srgbClr val="2F6F9F"/>
                </a:solidFill>
              </a:rPr>
              <a:t>form&gt;</a:t>
            </a:r>
            <a:endParaRPr lang="it-IT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" y="1993338"/>
            <a:ext cx="7564386" cy="722987"/>
          </a:xfrm>
          <a:prstGeom prst="rect">
            <a:avLst/>
          </a:prstGeom>
        </p:spPr>
      </p:pic>
      <p:pic>
        <p:nvPicPr>
          <p:cNvPr id="10241" name="Picture 1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3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5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7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age8image37145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7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3</a:t>
            </a:r>
            <a:r>
              <a:rPr lang="it-IT" i="1" dirty="0" smtClean="0"/>
              <a:t> </a:t>
            </a:r>
            <a:r>
              <a:rPr lang="it-IT" i="1" dirty="0"/>
              <a:t>di 4: </a:t>
            </a:r>
            <a:r>
              <a:rPr lang="it-IT" i="1" dirty="0" smtClean="0"/>
              <a:t>usare le componenti-&gt;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85800" y="133985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Alert di varia </a:t>
            </a:r>
            <a:r>
              <a:rPr lang="it-IT" sz="2000" dirty="0" smtClean="0"/>
              <a:t>natura</a:t>
            </a:r>
            <a:endParaRPr lang="it-IT" sz="2000" dirty="0">
              <a:effectLst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5800" y="4581128"/>
            <a:ext cx="77724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2F6F9F"/>
                </a:solidFill>
              </a:rPr>
              <a:t>&lt;div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"alert alert-success"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role=</a:t>
            </a:r>
            <a:r>
              <a:rPr lang="it-IT" sz="1400" dirty="0">
                <a:solidFill>
                  <a:srgbClr val="D44950"/>
                </a:solidFill>
              </a:rPr>
              <a:t>"alert"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...</a:t>
            </a:r>
            <a:r>
              <a:rPr lang="it-IT" sz="1400" dirty="0">
                <a:solidFill>
                  <a:srgbClr val="2F6F9F"/>
                </a:solidFill>
              </a:rPr>
              <a:t>&lt;/div&gt;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&lt;</a:t>
            </a:r>
            <a:r>
              <a:rPr lang="it-IT" sz="1400" dirty="0">
                <a:solidFill>
                  <a:srgbClr val="2F6F9F"/>
                </a:solidFill>
              </a:rPr>
              <a:t>div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"alert alert-info"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role=</a:t>
            </a:r>
            <a:r>
              <a:rPr lang="it-IT" sz="1400" dirty="0">
                <a:solidFill>
                  <a:srgbClr val="D44950"/>
                </a:solidFill>
              </a:rPr>
              <a:t>"alert"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...</a:t>
            </a:r>
            <a:r>
              <a:rPr lang="it-IT" sz="1400" dirty="0">
                <a:solidFill>
                  <a:srgbClr val="2F6F9F"/>
                </a:solidFill>
              </a:rPr>
              <a:t>&lt;/div&gt;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&lt;</a:t>
            </a:r>
            <a:r>
              <a:rPr lang="it-IT" sz="1400" dirty="0">
                <a:solidFill>
                  <a:srgbClr val="2F6F9F"/>
                </a:solidFill>
              </a:rPr>
              <a:t>div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"alert alert-warning"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role=</a:t>
            </a:r>
            <a:r>
              <a:rPr lang="it-IT" sz="1400" dirty="0">
                <a:solidFill>
                  <a:srgbClr val="D44950"/>
                </a:solidFill>
              </a:rPr>
              <a:t>"alert"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...</a:t>
            </a:r>
            <a:r>
              <a:rPr lang="it-IT" sz="1400" dirty="0">
                <a:solidFill>
                  <a:srgbClr val="2F6F9F"/>
                </a:solidFill>
              </a:rPr>
              <a:t>&lt;/div&gt;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>
                <a:solidFill>
                  <a:srgbClr val="2F6F9F"/>
                </a:solidFill>
              </a:rPr>
              <a:t>&lt;</a:t>
            </a:r>
            <a:r>
              <a:rPr lang="it-IT" sz="1400" dirty="0">
                <a:solidFill>
                  <a:srgbClr val="2F6F9F"/>
                </a:solidFill>
              </a:rPr>
              <a:t>div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class=</a:t>
            </a:r>
            <a:r>
              <a:rPr lang="it-IT" sz="1400" dirty="0">
                <a:solidFill>
                  <a:srgbClr val="D44950"/>
                </a:solidFill>
              </a:rPr>
              <a:t>"alert alert-danger"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4F9FCF"/>
                </a:solidFill>
              </a:rPr>
              <a:t>role=</a:t>
            </a:r>
            <a:r>
              <a:rPr lang="it-IT" sz="1400" dirty="0">
                <a:solidFill>
                  <a:srgbClr val="D44950"/>
                </a:solidFill>
              </a:rPr>
              <a:t>"alert"</a:t>
            </a:r>
            <a:r>
              <a:rPr lang="it-IT" sz="1400" dirty="0">
                <a:solidFill>
                  <a:srgbClr val="2F6F9F"/>
                </a:solidFill>
              </a:rPr>
              <a:t>&gt;</a:t>
            </a:r>
            <a:r>
              <a:rPr lang="it-IT" sz="1400" dirty="0"/>
              <a:t>...</a:t>
            </a:r>
            <a:r>
              <a:rPr lang="it-IT" sz="1400" dirty="0">
                <a:solidFill>
                  <a:srgbClr val="2F6F9F"/>
                </a:solidFill>
              </a:rPr>
              <a:t>&lt;/div&gt;</a:t>
            </a:r>
            <a:endParaRPr lang="it-IT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2" y="1833635"/>
            <a:ext cx="6876256" cy="2347383"/>
          </a:xfrm>
          <a:prstGeom prst="rect">
            <a:avLst/>
          </a:prstGeom>
        </p:spPr>
      </p:pic>
      <p:pic>
        <p:nvPicPr>
          <p:cNvPr id="11265" name="Picture 1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3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age8image37145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8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3</a:t>
            </a:r>
            <a:r>
              <a:rPr lang="it-IT" i="1" dirty="0" smtClean="0"/>
              <a:t> </a:t>
            </a:r>
            <a:r>
              <a:rPr lang="it-IT" i="1" dirty="0"/>
              <a:t>di 4: </a:t>
            </a:r>
            <a:r>
              <a:rPr lang="it-IT" i="1" dirty="0" smtClean="0"/>
              <a:t>usare le componenti-&gt;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85800" y="1097523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smtClean="0"/>
              <a:t>Barre di navigazione </a:t>
            </a:r>
            <a:endParaRPr lang="it-IT" sz="1400" dirty="0">
              <a:effectLst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0" y="1498230"/>
            <a:ext cx="5058308" cy="41079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6" y="2132856"/>
            <a:ext cx="3833716" cy="342257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51" y="3284984"/>
            <a:ext cx="4855530" cy="2953501"/>
          </a:xfrm>
          <a:prstGeom prst="rect">
            <a:avLst/>
          </a:prstGeom>
        </p:spPr>
      </p:pic>
      <p:cxnSp>
        <p:nvCxnSpPr>
          <p:cNvPr id="11" name="Connettore 7 10"/>
          <p:cNvCxnSpPr>
            <a:stCxn id="8" idx="2"/>
            <a:endCxn id="9" idx="0"/>
          </p:cNvCxnSpPr>
          <p:nvPr/>
        </p:nvCxnSpPr>
        <p:spPr>
          <a:xfrm rot="5400000" flipH="1" flipV="1">
            <a:off x="3430694" y="2012714"/>
            <a:ext cx="2270451" cy="4814992"/>
          </a:xfrm>
          <a:prstGeom prst="curvedConnector5">
            <a:avLst>
              <a:gd name="adj1" fmla="val -45431"/>
              <a:gd name="adj2" fmla="val 44695"/>
              <a:gd name="adj3" fmla="val 157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444208" y="1292969"/>
            <a:ext cx="25245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50" dirty="0">
                <a:hlinkClick r:id="rId5"/>
              </a:rPr>
              <a:t>https://getbootstrap.com/docs/3.3/components/#navbar</a:t>
            </a:r>
            <a:endParaRPr lang="it-IT" sz="1050" dirty="0"/>
          </a:p>
        </p:txBody>
      </p:sp>
      <p:pic>
        <p:nvPicPr>
          <p:cNvPr id="12289" name="Picture 1" descr="age6image36974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3" descr="age6image36974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5" descr="age6image36974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7" descr="age6image36974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age8image37145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4 </a:t>
            </a:r>
            <a:r>
              <a:rPr lang="it-IT" i="1" dirty="0"/>
              <a:t>di 4: </a:t>
            </a:r>
            <a:r>
              <a:rPr lang="it-IT" i="1" dirty="0" smtClean="0"/>
              <a:t>le componenti javascript-&gt; 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70602" y="1916832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L’utilizzo di Javascript permette di creare pagine web che rispondono in modo reattivo alle richieste </a:t>
            </a:r>
            <a:r>
              <a:rPr lang="it-IT" sz="1600" dirty="0" smtClean="0"/>
              <a:t>dell’utente.</a:t>
            </a:r>
          </a:p>
          <a:p>
            <a:endParaRPr lang="it-IT" sz="1600" dirty="0"/>
          </a:p>
          <a:p>
            <a:r>
              <a:rPr lang="it-IT" sz="1600" dirty="0"/>
              <a:t>Bootstrap mette a disposizione alcune componenti che fanno uso combinato di CSS e Javascript per realizzare animazioni e interazioni </a:t>
            </a:r>
            <a:r>
              <a:rPr lang="it-IT" sz="1600" dirty="0" smtClean="0"/>
              <a:t>classiche.</a:t>
            </a:r>
            <a:endParaRPr lang="it-IT" sz="1600" dirty="0"/>
          </a:p>
          <a:p>
            <a:endParaRPr lang="it-IT" sz="1600" dirty="0" smtClean="0"/>
          </a:p>
          <a:p>
            <a:r>
              <a:rPr lang="it-IT" sz="1600" dirty="0" smtClean="0"/>
              <a:t>Un </a:t>
            </a:r>
            <a:r>
              <a:rPr lang="it-IT" sz="1600" dirty="0"/>
              <a:t>esempio sono i </a:t>
            </a:r>
            <a:r>
              <a:rPr lang="it-IT" sz="1600" b="1" i="1" dirty="0"/>
              <a:t>modal</a:t>
            </a:r>
            <a:r>
              <a:rPr lang="it-IT" sz="1600" i="1" dirty="0"/>
              <a:t> </a:t>
            </a:r>
            <a:r>
              <a:rPr lang="it-IT" sz="1600" dirty="0"/>
              <a:t>(dialog prompt flessibili e multi funzione) o le transizioni tramite </a:t>
            </a:r>
            <a:r>
              <a:rPr lang="it-IT" sz="1600" b="1" i="1" dirty="0"/>
              <a:t>scrollspy</a:t>
            </a:r>
            <a:r>
              <a:rPr lang="it-IT" sz="1600" i="1" dirty="0"/>
              <a:t> </a:t>
            </a:r>
            <a:r>
              <a:rPr lang="it-IT" sz="1600" dirty="0"/>
              <a:t>che permettono di aggiornare dinamicamente le barre di navigazione in base allo scrolling della </a:t>
            </a:r>
            <a:r>
              <a:rPr lang="it-IT" sz="1600" dirty="0" smtClean="0"/>
              <a:t>pagina. </a:t>
            </a:r>
            <a:endParaRPr lang="it-IT" sz="1600" dirty="0">
              <a:effectLst/>
            </a:endParaRPr>
          </a:p>
        </p:txBody>
      </p:sp>
      <p:pic>
        <p:nvPicPr>
          <p:cNvPr id="13313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Note storiche…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Nasce a metà del 2010 a Twitter; </a:t>
            </a:r>
          </a:p>
          <a:p>
            <a:r>
              <a:rPr lang="it-IT" dirty="0"/>
              <a:t>Viene mostrato durante la prima HackWeek dei team di </a:t>
            </a:r>
            <a:r>
              <a:rPr lang="it-IT" dirty="0" smtClean="0"/>
              <a:t>sviluppo; </a:t>
            </a:r>
            <a:endParaRPr lang="it-IT" dirty="0"/>
          </a:p>
          <a:p>
            <a:r>
              <a:rPr lang="it-IT" dirty="0"/>
              <a:t>Viene rilasciato pubblicamente su Github il 19 Agosto 2011; </a:t>
            </a:r>
          </a:p>
          <a:p>
            <a:r>
              <a:rPr lang="it-IT" dirty="0"/>
              <a:t>Con due major release (v2 e v3) per un totale di </a:t>
            </a:r>
            <a:r>
              <a:rPr lang="it-IT" dirty="0" smtClean="0"/>
              <a:t>più̀ </a:t>
            </a:r>
            <a:r>
              <a:rPr lang="it-IT" dirty="0"/>
              <a:t>di 20 release diverse, diventa il progetto </a:t>
            </a:r>
            <a:r>
              <a:rPr lang="it-IT" dirty="0" smtClean="0"/>
              <a:t>più̀ </a:t>
            </a:r>
            <a:r>
              <a:rPr lang="it-IT" dirty="0"/>
              <a:t>seguito sulla piattaforma; </a:t>
            </a:r>
          </a:p>
          <a:p>
            <a:r>
              <a:rPr lang="it-IT" dirty="0"/>
              <a:t>A giugno 2014 detiene ancora questo record;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4 </a:t>
            </a:r>
            <a:r>
              <a:rPr lang="it-IT" i="1" dirty="0"/>
              <a:t>di 4: </a:t>
            </a:r>
            <a:r>
              <a:rPr lang="it-IT" i="1" dirty="0" smtClean="0"/>
              <a:t>le componenti javascript-&gt; 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2676" y="1624006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/>
              <a:t>https://getbootstrap.com/docs/3.3/javascript/#modals</a:t>
            </a:r>
          </a:p>
        </p:txBody>
      </p:sp>
      <p:sp>
        <p:nvSpPr>
          <p:cNvPr id="3" name="Rettangolo 2"/>
          <p:cNvSpPr/>
          <p:nvPr/>
        </p:nvSpPr>
        <p:spPr>
          <a:xfrm>
            <a:off x="395536" y="2765457"/>
            <a:ext cx="81357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 smtClean="0">
                <a:solidFill>
                  <a:srgbClr val="2F6F9F"/>
                </a:solidFill>
              </a:rPr>
              <a:t>&lt;div</a:t>
            </a:r>
            <a:r>
              <a:rPr lang="it-IT" sz="1100" dirty="0" smtClean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class=</a:t>
            </a:r>
            <a:r>
              <a:rPr lang="it-IT" sz="1100" dirty="0" smtClean="0">
                <a:solidFill>
                  <a:srgbClr val="D44950"/>
                </a:solidFill>
              </a:rPr>
              <a:t>"modal fade"</a:t>
            </a:r>
            <a:r>
              <a:rPr lang="it-IT" sz="1100" dirty="0" smtClean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tabindex=</a:t>
            </a:r>
            <a:r>
              <a:rPr lang="it-IT" sz="1100" dirty="0" smtClean="0">
                <a:solidFill>
                  <a:srgbClr val="D44950"/>
                </a:solidFill>
              </a:rPr>
              <a:t>"-1"</a:t>
            </a:r>
            <a:r>
              <a:rPr lang="it-IT" sz="1100" dirty="0" smtClean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role=</a:t>
            </a:r>
            <a:r>
              <a:rPr lang="it-IT" sz="1100" dirty="0" smtClean="0">
                <a:solidFill>
                  <a:srgbClr val="D44950"/>
                </a:solidFill>
              </a:rPr>
              <a:t>"dialog"</a:t>
            </a:r>
            <a:r>
              <a:rPr lang="it-IT" sz="1100" dirty="0" smtClean="0">
                <a:solidFill>
                  <a:srgbClr val="2F6F9F"/>
                </a:solidFill>
              </a:rPr>
              <a:t>&gt;</a:t>
            </a:r>
            <a:r>
              <a:rPr lang="it-IT" sz="1100" dirty="0" smtClean="0"/>
              <a:t> </a:t>
            </a:r>
          </a:p>
          <a:p>
            <a:r>
              <a:rPr lang="it-IT" sz="1100" dirty="0">
                <a:solidFill>
                  <a:srgbClr val="2F6F9F"/>
                </a:solidFill>
              </a:rPr>
              <a:t> </a:t>
            </a:r>
            <a:r>
              <a:rPr lang="it-IT" sz="1100" dirty="0" smtClean="0">
                <a:solidFill>
                  <a:srgbClr val="2F6F9F"/>
                </a:solidFill>
              </a:rPr>
              <a:t>      &lt;div</a:t>
            </a:r>
            <a:r>
              <a:rPr lang="it-IT" sz="1100" dirty="0" smtClean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class=</a:t>
            </a:r>
            <a:r>
              <a:rPr lang="it-IT" sz="1100" dirty="0" smtClean="0">
                <a:solidFill>
                  <a:srgbClr val="D44950"/>
                </a:solidFill>
              </a:rPr>
              <a:t>"modal-dialog"</a:t>
            </a:r>
            <a:r>
              <a:rPr lang="it-IT" sz="1100" dirty="0" smtClean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role=</a:t>
            </a:r>
            <a:r>
              <a:rPr lang="it-IT" sz="1100" dirty="0" smtClean="0">
                <a:solidFill>
                  <a:srgbClr val="D44950"/>
                </a:solidFill>
              </a:rPr>
              <a:t>"document"</a:t>
            </a:r>
            <a:r>
              <a:rPr lang="it-IT" sz="1100" dirty="0" smtClean="0">
                <a:solidFill>
                  <a:srgbClr val="2F6F9F"/>
                </a:solidFill>
              </a:rPr>
              <a:t>&gt;</a:t>
            </a:r>
            <a:r>
              <a:rPr lang="it-IT" sz="1100" dirty="0" smtClean="0"/>
              <a:t> </a:t>
            </a:r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&lt;</a:t>
            </a:r>
            <a:r>
              <a:rPr lang="it-IT" sz="1100" dirty="0">
                <a:solidFill>
                  <a:srgbClr val="2F6F9F"/>
                </a:solidFill>
              </a:rPr>
              <a:t>div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"modal-content"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>
                <a:solidFill>
                  <a:srgbClr val="2F6F9F"/>
                </a:solidFill>
              </a:rPr>
              <a:t> </a:t>
            </a:r>
            <a:r>
              <a:rPr lang="it-IT" sz="1100" dirty="0" smtClean="0">
                <a:solidFill>
                  <a:srgbClr val="2F6F9F"/>
                </a:solidFill>
              </a:rPr>
              <a:t>                  &lt;</a:t>
            </a:r>
            <a:r>
              <a:rPr lang="it-IT" sz="1100" dirty="0">
                <a:solidFill>
                  <a:srgbClr val="2F6F9F"/>
                </a:solidFill>
              </a:rPr>
              <a:t>div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"modal-header"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	&lt;</a:t>
            </a:r>
            <a:r>
              <a:rPr lang="it-IT" sz="1100" dirty="0">
                <a:solidFill>
                  <a:srgbClr val="2F6F9F"/>
                </a:solidFill>
              </a:rPr>
              <a:t>button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type=</a:t>
            </a:r>
            <a:r>
              <a:rPr lang="it-IT" sz="1100" dirty="0">
                <a:solidFill>
                  <a:srgbClr val="D44950"/>
                </a:solidFill>
              </a:rPr>
              <a:t>"button"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"close"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data-dismiss=</a:t>
            </a:r>
            <a:r>
              <a:rPr lang="it-IT" sz="1100" dirty="0">
                <a:solidFill>
                  <a:srgbClr val="D44950"/>
                </a:solidFill>
              </a:rPr>
              <a:t>"modal"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aria-label=</a:t>
            </a:r>
            <a:r>
              <a:rPr lang="it-IT" sz="1100" dirty="0">
                <a:solidFill>
                  <a:srgbClr val="D44950"/>
                </a:solidFill>
              </a:rPr>
              <a:t>"Close"</a:t>
            </a:r>
            <a:r>
              <a:rPr lang="it-IT" sz="1100" dirty="0">
                <a:solidFill>
                  <a:srgbClr val="2F6F9F"/>
                </a:solidFill>
              </a:rPr>
              <a:t>&gt;&lt;span</a:t>
            </a:r>
            <a:r>
              <a:rPr lang="it-IT" sz="1100" dirty="0"/>
              <a:t> </a:t>
            </a:r>
            <a:r>
              <a:rPr lang="it-IT" sz="1100" dirty="0" smtClean="0">
                <a:solidFill>
                  <a:srgbClr val="4F9FCF"/>
                </a:solidFill>
              </a:rPr>
              <a:t>aria-hidden</a:t>
            </a:r>
            <a:r>
              <a:rPr lang="it-IT" sz="1100" dirty="0">
                <a:solidFill>
                  <a:srgbClr val="4F9FCF"/>
                </a:solidFill>
              </a:rPr>
              <a:t>=</a:t>
            </a:r>
            <a:r>
              <a:rPr lang="it-IT" sz="1100" dirty="0">
                <a:solidFill>
                  <a:srgbClr val="D44950"/>
                </a:solidFill>
              </a:rPr>
              <a:t>"true"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>
                <a:solidFill>
                  <a:srgbClr val="999999"/>
                </a:solidFill>
              </a:rPr>
              <a:t>&amp;times;</a:t>
            </a:r>
            <a:r>
              <a:rPr lang="it-IT" sz="1100" dirty="0">
                <a:solidFill>
                  <a:srgbClr val="2F6F9F"/>
                </a:solidFill>
              </a:rPr>
              <a:t>&lt;/span&gt;&lt;/button&gt;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      &lt;</a:t>
            </a:r>
            <a:r>
              <a:rPr lang="it-IT" sz="1100" dirty="0">
                <a:solidFill>
                  <a:srgbClr val="2F6F9F"/>
                </a:solidFill>
              </a:rPr>
              <a:t>h4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"modal-title"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Modal title</a:t>
            </a:r>
            <a:r>
              <a:rPr lang="it-IT" sz="1100" dirty="0">
                <a:solidFill>
                  <a:srgbClr val="2F6F9F"/>
                </a:solidFill>
              </a:rPr>
              <a:t>&lt;/h4&gt;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&lt;</a:t>
            </a:r>
            <a:r>
              <a:rPr lang="it-IT" sz="1100" dirty="0">
                <a:solidFill>
                  <a:srgbClr val="2F6F9F"/>
                </a:solidFill>
              </a:rPr>
              <a:t>div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"modal-body"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      &lt;</a:t>
            </a:r>
            <a:r>
              <a:rPr lang="it-IT" sz="1100" dirty="0">
                <a:solidFill>
                  <a:srgbClr val="2F6F9F"/>
                </a:solidFill>
              </a:rPr>
              <a:t>p&gt;</a:t>
            </a:r>
            <a:r>
              <a:rPr lang="it-IT" sz="1100" dirty="0"/>
              <a:t>One fine body</a:t>
            </a:r>
            <a:r>
              <a:rPr lang="it-IT" sz="1100" dirty="0">
                <a:solidFill>
                  <a:srgbClr val="999999"/>
                </a:solidFill>
              </a:rPr>
              <a:t>&amp;hellip;</a:t>
            </a:r>
            <a:r>
              <a:rPr lang="it-IT" sz="1100" dirty="0">
                <a:solidFill>
                  <a:srgbClr val="2F6F9F"/>
                </a:solidFill>
              </a:rPr>
              <a:t>&lt;/p</a:t>
            </a:r>
            <a:r>
              <a:rPr lang="it-IT" sz="1100" dirty="0" smtClean="0">
                <a:solidFill>
                  <a:srgbClr val="2F6F9F"/>
                </a:solidFill>
              </a:rPr>
              <a:t>&gt;</a:t>
            </a:r>
          </a:p>
          <a:p>
            <a:r>
              <a:rPr lang="it-IT" sz="1100" dirty="0" smtClean="0"/>
              <a:t>              </a:t>
            </a:r>
            <a:r>
              <a:rPr lang="it-IT" sz="1100" dirty="0" smtClean="0">
                <a:solidFill>
                  <a:srgbClr val="2F6F9F"/>
                </a:solidFill>
              </a:rPr>
              <a:t>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&lt;</a:t>
            </a:r>
            <a:r>
              <a:rPr lang="it-IT" sz="1100" dirty="0">
                <a:solidFill>
                  <a:srgbClr val="2F6F9F"/>
                </a:solidFill>
              </a:rPr>
              <a:t>div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"modal-footer"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        &lt;</a:t>
            </a:r>
            <a:r>
              <a:rPr lang="it-IT" sz="1100" dirty="0">
                <a:solidFill>
                  <a:srgbClr val="2F6F9F"/>
                </a:solidFill>
              </a:rPr>
              <a:t>button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type=</a:t>
            </a:r>
            <a:r>
              <a:rPr lang="it-IT" sz="1100" dirty="0">
                <a:solidFill>
                  <a:srgbClr val="D44950"/>
                </a:solidFill>
              </a:rPr>
              <a:t>"button"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"btn btn-default"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data-dismiss=</a:t>
            </a:r>
            <a:r>
              <a:rPr lang="it-IT" sz="1100" dirty="0">
                <a:solidFill>
                  <a:srgbClr val="D44950"/>
                </a:solidFill>
              </a:rPr>
              <a:t>"modal"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Close</a:t>
            </a:r>
            <a:r>
              <a:rPr lang="it-IT" sz="1100" dirty="0">
                <a:solidFill>
                  <a:srgbClr val="2F6F9F"/>
                </a:solidFill>
              </a:rPr>
              <a:t>&lt;/button&gt;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        &lt;</a:t>
            </a:r>
            <a:r>
              <a:rPr lang="it-IT" sz="1100" dirty="0">
                <a:solidFill>
                  <a:srgbClr val="2F6F9F"/>
                </a:solidFill>
              </a:rPr>
              <a:t>button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type=</a:t>
            </a:r>
            <a:r>
              <a:rPr lang="it-IT" sz="1100" dirty="0">
                <a:solidFill>
                  <a:srgbClr val="D44950"/>
                </a:solidFill>
              </a:rPr>
              <a:t>"button"</a:t>
            </a:r>
            <a:r>
              <a:rPr lang="it-IT" sz="1100" dirty="0"/>
              <a:t> </a:t>
            </a:r>
            <a:r>
              <a:rPr lang="it-IT" sz="1100" dirty="0">
                <a:solidFill>
                  <a:srgbClr val="4F9FCF"/>
                </a:solidFill>
              </a:rPr>
              <a:t>class=</a:t>
            </a:r>
            <a:r>
              <a:rPr lang="it-IT" sz="1100" dirty="0">
                <a:solidFill>
                  <a:srgbClr val="D44950"/>
                </a:solidFill>
              </a:rPr>
              <a:t>"btn btn-primary"</a:t>
            </a:r>
            <a:r>
              <a:rPr lang="it-IT" sz="1100" dirty="0">
                <a:solidFill>
                  <a:srgbClr val="2F6F9F"/>
                </a:solidFill>
              </a:rPr>
              <a:t>&gt;</a:t>
            </a:r>
            <a:r>
              <a:rPr lang="it-IT" sz="1100" dirty="0"/>
              <a:t>Save changes</a:t>
            </a:r>
            <a:r>
              <a:rPr lang="it-IT" sz="1100" dirty="0">
                <a:solidFill>
                  <a:srgbClr val="2F6F9F"/>
                </a:solidFill>
              </a:rPr>
              <a:t>&lt;/button&gt;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   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   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>
                <a:solidFill>
                  <a:srgbClr val="999999"/>
                </a:solidFill>
              </a:rPr>
              <a:t>&lt;!-- /.modal-content --&gt;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        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>
                <a:solidFill>
                  <a:srgbClr val="999999"/>
                </a:solidFill>
              </a:rPr>
              <a:t>&lt;!-- /.modal-dialog --&gt;</a:t>
            </a:r>
            <a:r>
              <a:rPr lang="it-IT" sz="1100" dirty="0"/>
              <a:t> </a:t>
            </a:r>
            <a:endParaRPr lang="it-IT" sz="1100" dirty="0" smtClean="0"/>
          </a:p>
          <a:p>
            <a:r>
              <a:rPr lang="it-IT" sz="1100" dirty="0" smtClean="0">
                <a:solidFill>
                  <a:srgbClr val="2F6F9F"/>
                </a:solidFill>
              </a:rPr>
              <a:t>&lt;/</a:t>
            </a:r>
            <a:r>
              <a:rPr lang="it-IT" sz="1100" dirty="0">
                <a:solidFill>
                  <a:srgbClr val="2F6F9F"/>
                </a:solidFill>
              </a:rPr>
              <a:t>div&gt;</a:t>
            </a:r>
            <a:r>
              <a:rPr lang="it-IT" sz="1100" dirty="0">
                <a:solidFill>
                  <a:srgbClr val="999999"/>
                </a:solidFill>
              </a:rPr>
              <a:t>&lt;!-- /.modal --&gt;</a:t>
            </a:r>
            <a:endParaRPr lang="it-IT" sz="1100" dirty="0"/>
          </a:p>
        </p:txBody>
      </p:sp>
      <p:pic>
        <p:nvPicPr>
          <p:cNvPr id="14337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4 </a:t>
            </a:r>
            <a:r>
              <a:rPr lang="it-IT" i="1" dirty="0"/>
              <a:t>di 4: </a:t>
            </a:r>
            <a:r>
              <a:rPr lang="it-IT" i="1" dirty="0" smtClean="0"/>
              <a:t>le componenti javascript-&gt; 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2676" y="1624006"/>
            <a:ext cx="791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800" dirty="0"/>
              <a:t>Alcune </a:t>
            </a:r>
            <a:r>
              <a:rPr lang="it-IT" sz="1800" dirty="0" smtClean="0"/>
              <a:t>funzionalità̀ </a:t>
            </a:r>
            <a:r>
              <a:rPr lang="it-IT" sz="1800" dirty="0"/>
              <a:t>come quella dello scrollspy possono essere implementate senza far uso di Javascript ma solo grazie all’utilizzo di data-attribute </a:t>
            </a:r>
            <a:endParaRPr lang="it-IT" sz="1800" dirty="0" smtClean="0"/>
          </a:p>
          <a:p>
            <a:endParaRPr lang="it-IT" sz="1800" dirty="0"/>
          </a:p>
          <a:p>
            <a:r>
              <a:rPr lang="it-IT" sz="1800" dirty="0"/>
              <a:t>In generale, per ogni componente (Javascript e non) sul sito è sempre specificato cosa è necessario impostare (a livello di attributi o dipendenze) </a:t>
            </a:r>
            <a:r>
              <a:rPr lang="it-IT" sz="1800" dirty="0" smtClean="0"/>
              <a:t>affinché́ </a:t>
            </a:r>
            <a:r>
              <a:rPr lang="it-IT" sz="1800" dirty="0"/>
              <a:t>la componente funzioni </a:t>
            </a:r>
            <a:endParaRPr lang="it-IT" sz="1800" dirty="0" smtClean="0"/>
          </a:p>
          <a:p>
            <a:endParaRPr lang="it-IT" sz="1800" dirty="0"/>
          </a:p>
          <a:p>
            <a:r>
              <a:rPr lang="it-IT" sz="1800" dirty="0"/>
              <a:t>Ad esempio, lo scrollspy per funzionare richiede l’uso di una navbar, la componente che abbiamo visto prima </a:t>
            </a:r>
            <a:endParaRPr lang="it-IT" sz="1800" dirty="0">
              <a:effectLst/>
            </a:endParaRPr>
          </a:p>
        </p:txBody>
      </p:sp>
      <p:pic>
        <p:nvPicPr>
          <p:cNvPr id="15361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4 </a:t>
            </a:r>
            <a:r>
              <a:rPr lang="it-IT" i="1" dirty="0"/>
              <a:t>di 4: </a:t>
            </a:r>
            <a:r>
              <a:rPr lang="it-IT" i="1" dirty="0" smtClean="0"/>
              <a:t>le componenti javascript-&gt; 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2676" y="1624006"/>
            <a:ext cx="7918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800" dirty="0"/>
              <a:t>Oltre a quanto </a:t>
            </a:r>
            <a:r>
              <a:rPr lang="it-IT" sz="1800" dirty="0" smtClean="0"/>
              <a:t>già̀ </a:t>
            </a:r>
            <a:r>
              <a:rPr lang="it-IT" sz="1800" dirty="0"/>
              <a:t>visto, tramite Javascript è possibile impostare alert sui form, o carousel che permettono di scorrere una selezione di immagini in modo automatizzato </a:t>
            </a:r>
            <a:endParaRPr lang="it-IT" sz="1800" dirty="0" smtClean="0"/>
          </a:p>
          <a:p>
            <a:endParaRPr lang="it-IT" sz="1800" dirty="0"/>
          </a:p>
          <a:p>
            <a:r>
              <a:rPr lang="it-IT" sz="1800" dirty="0"/>
              <a:t>E’ possibile estendere le </a:t>
            </a:r>
            <a:r>
              <a:rPr lang="it-IT" sz="1800" dirty="0" smtClean="0"/>
              <a:t>funzionalità̀ </a:t>
            </a:r>
            <a:r>
              <a:rPr lang="it-IT" sz="1800" dirty="0"/>
              <a:t>dei modal tramite plugin che si appoggiano alle funzioni offerte da Bootstrap, inserendo ad esempio un video di YouTube all’interno del modal stesso </a:t>
            </a:r>
            <a:endParaRPr lang="it-IT" sz="1800" dirty="0">
              <a:effectLst/>
            </a:endParaRPr>
          </a:p>
        </p:txBody>
      </p:sp>
      <p:pic>
        <p:nvPicPr>
          <p:cNvPr id="16385" name="Picture 1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3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5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7" descr="age6image36974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age8image37145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3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Bootstrap Tables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table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</a:t>
            </a:r>
            <a:r>
              <a:rPr lang="it-IT" sz="1400" dirty="0" smtClean="0">
                <a:solidFill>
                  <a:srgbClr val="D80800"/>
                </a:solidFill>
              </a:rPr>
              <a:t>table"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r>
              <a:rPr lang="it-IT" sz="1400" dirty="0" smtClean="0"/>
              <a:t>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&lt;</a:t>
            </a:r>
            <a:r>
              <a:rPr lang="it-IT" sz="1400" b="1" dirty="0">
                <a:solidFill>
                  <a:srgbClr val="1C02FF"/>
                </a:solidFill>
              </a:rPr>
              <a:t>thead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Firstname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Lastname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Email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&lt;/</a:t>
            </a:r>
            <a:r>
              <a:rPr lang="it-IT" sz="1400" b="1" dirty="0">
                <a:solidFill>
                  <a:srgbClr val="1C02FF"/>
                </a:solidFill>
              </a:rPr>
              <a:t>thead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&lt;</a:t>
            </a:r>
            <a:r>
              <a:rPr lang="it-IT" sz="1400" b="1" dirty="0">
                <a:solidFill>
                  <a:srgbClr val="1C02FF"/>
                </a:solidFill>
              </a:rPr>
              <a:t>tbody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      &lt;</a:t>
            </a:r>
            <a:r>
              <a:rPr lang="it-IT" sz="1400" b="1" dirty="0" smtClean="0">
                <a:solidFill>
                  <a:srgbClr val="1C02FF"/>
                </a:solidFill>
              </a:rPr>
              <a:t>tr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r>
              <a:rPr lang="it-IT" sz="1400" dirty="0" smtClean="0"/>
              <a:t> 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John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Doe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john@example.com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Mary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Moe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mary@example.com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	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July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Dooley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july@example.com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&lt;/</a:t>
            </a:r>
            <a:r>
              <a:rPr lang="it-IT" sz="1400" b="1" dirty="0">
                <a:solidFill>
                  <a:srgbClr val="1C02FF"/>
                </a:solidFill>
              </a:rPr>
              <a:t>tbody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table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endParaRPr lang="it-IT" sz="14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Una tabella base di Bootstrap ha un leggero padding e solamente dei divisori orizzontali.</a:t>
            </a:r>
            <a:br>
              <a:rPr lang="it-IT" dirty="0" smtClean="0"/>
            </a:br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</a:t>
            </a:r>
            <a:r>
              <a:rPr lang="it-IT" dirty="0"/>
              <a:t> </a:t>
            </a:r>
            <a:r>
              <a:rPr lang="it-IT" dirty="0" smtClean="0"/>
              <a:t>aggiunge uno stile base alla tabella.</a:t>
            </a:r>
          </a:p>
          <a:p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.table-striped</a:t>
            </a:r>
            <a:r>
              <a:rPr lang="it-IT" dirty="0"/>
              <a:t> </a:t>
            </a:r>
            <a:r>
              <a:rPr lang="it-IT" dirty="0" smtClean="0"/>
              <a:t>aggiunge delle strisce “zebrate” alla tabella.</a:t>
            </a:r>
            <a:endParaRPr lang="it-IT" dirty="0"/>
          </a:p>
          <a:p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.table-bordered </a:t>
            </a:r>
            <a:r>
              <a:rPr lang="it-IT" dirty="0" smtClean="0"/>
              <a:t>aggiunge i bordi a tutti i lati della tabella e a tutte le celle.</a:t>
            </a:r>
          </a:p>
          <a:p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.table-hover</a:t>
            </a:r>
            <a:r>
              <a:rPr lang="it-IT" dirty="0"/>
              <a:t> </a:t>
            </a:r>
            <a:r>
              <a:rPr lang="it-IT" dirty="0" smtClean="0"/>
              <a:t>aggiunge un hover </a:t>
            </a:r>
            <a:r>
              <a:rPr lang="it-IT" dirty="0"/>
              <a:t>effect </a:t>
            </a:r>
            <a:r>
              <a:rPr lang="it-IT" dirty="0" smtClean="0"/>
              <a:t>(con un background di colore grigio) nelle righe della tabella.</a:t>
            </a:r>
          </a:p>
          <a:p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.table-condensed</a:t>
            </a:r>
            <a:r>
              <a:rPr lang="it-IT" dirty="0"/>
              <a:t> </a:t>
            </a:r>
            <a:r>
              <a:rPr lang="it-IT" dirty="0" smtClean="0"/>
              <a:t>rende la tabella più compatta tagliando il padding delle celle a metà.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Classic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31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Bootstrap Tables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39850"/>
            <a:ext cx="3810000" cy="4969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table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</a:t>
            </a:r>
            <a:r>
              <a:rPr lang="it-IT" sz="1400" dirty="0" smtClean="0">
                <a:solidFill>
                  <a:srgbClr val="D80800"/>
                </a:solidFill>
              </a:rPr>
              <a:t>table"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r>
              <a:rPr lang="it-IT" sz="1400" dirty="0" smtClean="0"/>
              <a:t>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&lt;</a:t>
            </a:r>
            <a:r>
              <a:rPr lang="it-IT" sz="1400" b="1" dirty="0">
                <a:solidFill>
                  <a:srgbClr val="1C02FF"/>
                </a:solidFill>
              </a:rPr>
              <a:t>thead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Firstname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Lastname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Email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th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&lt;/</a:t>
            </a:r>
            <a:r>
              <a:rPr lang="it-IT" sz="1400" b="1" dirty="0">
                <a:solidFill>
                  <a:srgbClr val="1C02FF"/>
                </a:solidFill>
              </a:rPr>
              <a:t>thead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&lt;</a:t>
            </a:r>
            <a:r>
              <a:rPr lang="it-IT" sz="1400" b="1" dirty="0">
                <a:solidFill>
                  <a:srgbClr val="1C02FF"/>
                </a:solidFill>
              </a:rPr>
              <a:t>tbody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dirty="0" smtClean="0">
                <a:solidFill>
                  <a:srgbClr val="1C02FF"/>
                </a:solidFill>
              </a:rPr>
              <a:t>         </a:t>
            </a:r>
            <a:r>
              <a:rPr lang="it-IT" sz="1400" dirty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Default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Defaultson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def@somemail.com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&lt;/</a:t>
            </a:r>
            <a:r>
              <a:rPr lang="it-IT" sz="1400" b="1" dirty="0" smtClean="0">
                <a:solidFill>
                  <a:srgbClr val="1C02FF"/>
                </a:solidFill>
              </a:rPr>
              <a:t>tr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r>
              <a:rPr lang="it-IT" sz="1400" dirty="0" smtClean="0"/>
              <a:t>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"success"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Success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Doe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r>
              <a:rPr lang="it-IT" sz="1400" dirty="0" smtClean="0"/>
              <a:t>	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john@example.com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</a:p>
          <a:p>
            <a:pPr marL="0" indent="0">
              <a:buNone/>
            </a:pPr>
            <a:r>
              <a:rPr lang="it-IT" sz="1400" dirty="0" smtClean="0"/>
              <a:t>           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"danger"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Danger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Moe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mary@example.com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"info"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	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Info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Dooley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july@example.com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"warning"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Warning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Refs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bo@example.com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 &lt;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 </a:t>
            </a:r>
            <a:r>
              <a:rPr lang="it-IT" sz="1400" i="1" dirty="0">
                <a:solidFill>
                  <a:srgbClr val="1C02FF"/>
                </a:solidFill>
              </a:rPr>
              <a:t>class</a:t>
            </a:r>
            <a:r>
              <a:rPr lang="it-IT" sz="1400" dirty="0">
                <a:solidFill>
                  <a:srgbClr val="1C02FF"/>
                </a:solidFill>
              </a:rPr>
              <a:t>=</a:t>
            </a:r>
            <a:r>
              <a:rPr lang="it-IT" sz="1400" dirty="0">
                <a:solidFill>
                  <a:srgbClr val="D80800"/>
                </a:solidFill>
              </a:rPr>
              <a:t>"active"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Active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	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Activeson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>
                <a:solidFill>
                  <a:srgbClr val="1C02FF"/>
                </a:solidFill>
              </a:rPr>
              <a:t>	</a:t>
            </a:r>
            <a:r>
              <a:rPr lang="it-IT" sz="1400" dirty="0" smtClean="0">
                <a:solidFill>
                  <a:srgbClr val="1C02FF"/>
                </a:solidFill>
              </a:rPr>
              <a:t>&lt;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act@example.com</a:t>
            </a:r>
            <a:r>
              <a:rPr lang="it-IT" sz="1400" dirty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td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/>
              <a:t> </a:t>
            </a:r>
            <a:endParaRPr lang="it-IT" sz="1400" dirty="0" smtClean="0"/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   &lt;/</a:t>
            </a:r>
            <a:r>
              <a:rPr lang="it-IT" sz="1400" b="1" dirty="0">
                <a:solidFill>
                  <a:srgbClr val="1C02FF"/>
                </a:solidFill>
              </a:rPr>
              <a:t>tr</a:t>
            </a:r>
            <a:r>
              <a:rPr lang="it-IT" sz="1400" dirty="0">
                <a:solidFill>
                  <a:srgbClr val="1C02FF"/>
                </a:solidFill>
              </a:rPr>
              <a:t>&gt;</a:t>
            </a:r>
            <a:r>
              <a:rPr lang="it-IT" sz="1400" dirty="0" smtClean="0">
                <a:solidFill>
                  <a:srgbClr val="1C02FF"/>
                </a:solidFill>
              </a:rPr>
              <a:t>    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       &lt;/</a:t>
            </a:r>
            <a:r>
              <a:rPr lang="it-IT" sz="1400" b="1" dirty="0" smtClean="0">
                <a:solidFill>
                  <a:srgbClr val="1C02FF"/>
                </a:solidFill>
              </a:rPr>
              <a:t>tbody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r>
              <a:rPr lang="it-IT" sz="1400" dirty="0" smtClean="0"/>
              <a:t> </a:t>
            </a:r>
          </a:p>
          <a:p>
            <a:pPr marL="0" indent="0">
              <a:buNone/>
            </a:pPr>
            <a:r>
              <a:rPr lang="it-IT" sz="1400" dirty="0" smtClean="0">
                <a:solidFill>
                  <a:srgbClr val="1C02FF"/>
                </a:solidFill>
              </a:rPr>
              <a:t>&lt;/</a:t>
            </a:r>
            <a:r>
              <a:rPr lang="it-IT" sz="1400" b="1" dirty="0">
                <a:solidFill>
                  <a:srgbClr val="1C02FF"/>
                </a:solidFill>
              </a:rPr>
              <a:t>table</a:t>
            </a:r>
            <a:r>
              <a:rPr lang="it-IT" sz="1400" dirty="0" smtClean="0">
                <a:solidFill>
                  <a:srgbClr val="1C02FF"/>
                </a:solidFill>
              </a:rPr>
              <a:t>&gt;</a:t>
            </a:r>
            <a:endParaRPr lang="it-IT" sz="1400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9273071"/>
              </p:ext>
            </p:extLst>
          </p:nvPr>
        </p:nvGraphicFramePr>
        <p:xfrm>
          <a:off x="4668261" y="1375272"/>
          <a:ext cx="3810001" cy="2312557"/>
        </p:xfrm>
        <a:graphic>
          <a:graphicData uri="http://schemas.openxmlformats.org/drawingml/2006/table">
            <a:tbl>
              <a:tblPr/>
              <a:tblGrid>
                <a:gridCol w="1055867"/>
                <a:gridCol w="2754134"/>
              </a:tblGrid>
              <a:tr h="42042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solidFill>
                            <a:srgbClr val="FF0000"/>
                          </a:solidFill>
                          <a:effectLst/>
                        </a:rPr>
                        <a:t>.active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 smtClean="0">
                          <a:effectLst/>
                        </a:rPr>
                        <a:t>Applica un colore di sfondo alle righe della tabella o alle celle della tabella.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2042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solidFill>
                            <a:srgbClr val="FF0000"/>
                          </a:solidFill>
                          <a:effectLst/>
                        </a:rPr>
                        <a:t>.success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 smtClean="0">
                          <a:effectLst/>
                        </a:rPr>
                        <a:t>Indica un’azione di successo o positiva.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786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solidFill>
                            <a:srgbClr val="FF0000"/>
                          </a:solidFill>
                          <a:effectLst/>
                        </a:rPr>
                        <a:t>.info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 smtClean="0">
                          <a:effectLst/>
                        </a:rPr>
                        <a:t>Indica un cambiamento informativo o un’azione neutra.</a:t>
                      </a:r>
                      <a:endParaRPr lang="it-IT" sz="1200" dirty="0">
                        <a:effectLst/>
                      </a:endParaRP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2042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solidFill>
                            <a:srgbClr val="FF0000"/>
                          </a:solidFill>
                          <a:effectLst/>
                        </a:rPr>
                        <a:t>.warning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 smtClean="0">
                          <a:effectLst/>
                        </a:rPr>
                        <a:t>Indica un warning a</a:t>
                      </a:r>
                      <a:r>
                        <a:rPr lang="it-IT" sz="1200" baseline="0" dirty="0" smtClean="0">
                          <a:effectLst/>
                        </a:rPr>
                        <a:t> cui si dovrebbe fare attenzione.</a:t>
                      </a:r>
                      <a:endParaRPr lang="it-IT" sz="1200" dirty="0">
                        <a:effectLst/>
                      </a:endParaRP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42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solidFill>
                            <a:srgbClr val="FF0000"/>
                          </a:solidFill>
                          <a:effectLst/>
                        </a:rPr>
                        <a:t>.danger</a:t>
                      </a: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 smtClean="0">
                          <a:effectLst/>
                        </a:rPr>
                        <a:t>Indica un’azione pericolosa o potenzialmente negativa.</a:t>
                      </a:r>
                      <a:endParaRPr lang="it-IT" sz="1200" dirty="0">
                        <a:effectLst/>
                      </a:endParaRPr>
                    </a:p>
                  </a:txBody>
                  <a:tcPr marL="32845" marR="32845" marT="32845" marB="3284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Contextual Classes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61" y="4437112"/>
            <a:ext cx="3982461" cy="14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Bootstrap Tables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67000" y="3933056"/>
            <a:ext cx="3810000" cy="1904571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charset="0"/>
              </a:rPr>
              <a:t>div</a:t>
            </a:r>
            <a:r>
              <a:rPr lang="it-IT" dirty="0">
                <a:solidFill>
                  <a:srgbClr val="FF0000"/>
                </a:solidFill>
                <a:latin typeface="Consolas" charset="0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="table-responsive"&gt;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charset="0"/>
              </a:rPr>
              <a:t>table</a:t>
            </a:r>
            <a:r>
              <a:rPr lang="it-IT" dirty="0">
                <a:solidFill>
                  <a:srgbClr val="FF0000"/>
                </a:solidFill>
                <a:latin typeface="Consolas" charset="0"/>
              </a:rPr>
              <a:t> class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="table"&gt;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charset="0"/>
              </a:rPr>
              <a:t>    ...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charset="0"/>
              </a:rPr>
              <a:t>/table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CD"/>
                </a:solidFill>
                <a:latin typeface="Consolas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charset="0"/>
              </a:rPr>
              <a:t>/div</a:t>
            </a:r>
            <a:r>
              <a:rPr lang="it-IT" dirty="0">
                <a:solidFill>
                  <a:srgbClr val="0000CD"/>
                </a:solidFill>
                <a:latin typeface="Consolas" charset="0"/>
              </a:rPr>
              <a:t>&gt;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85800" y="1452421"/>
            <a:ext cx="7772400" cy="18325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classe</a:t>
            </a:r>
            <a:r>
              <a:rPr lang="it-IT" dirty="0"/>
              <a:t> </a:t>
            </a:r>
            <a:r>
              <a:rPr lang="it-IT" b="1" dirty="0">
                <a:solidFill>
                  <a:srgbClr val="FF0000"/>
                </a:solidFill>
              </a:rPr>
              <a:t>.table-responsive</a:t>
            </a:r>
            <a:r>
              <a:rPr lang="it-IT" dirty="0"/>
              <a:t> </a:t>
            </a:r>
            <a:r>
              <a:rPr lang="it-IT" dirty="0" smtClean="0"/>
              <a:t>crea una tabella responsive. La tabella viene fornita di una scroll bar orizzontale quando ci si trova su piccoli devices (sotto i 768px). </a:t>
            </a:r>
          </a:p>
          <a:p>
            <a:pPr marL="0" indent="0">
              <a:buNone/>
            </a:pPr>
            <a:r>
              <a:rPr lang="it-IT" dirty="0" smtClean="0"/>
              <a:t>(Quando </a:t>
            </a:r>
            <a:r>
              <a:rPr lang="it-IT" dirty="0" smtClean="0"/>
              <a:t>ci si trova su devices più </a:t>
            </a:r>
            <a:r>
              <a:rPr lang="it-IT" dirty="0" smtClean="0"/>
              <a:t>grandi </a:t>
            </a:r>
            <a:r>
              <a:rPr lang="it-IT" dirty="0" smtClean="0"/>
              <a:t>di 768px  non ci sono differenze con una tabella </a:t>
            </a:r>
            <a:r>
              <a:rPr lang="it-IT" dirty="0" smtClean="0"/>
              <a:t>standard).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Responsive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884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Esistono varianti nate dalle fork del progetto originale (o da progetti indipendenti) altrettanto valide, che spesso forniscono estensioni delle funzionalità offerte dalle librerie originale </a:t>
            </a:r>
          </a:p>
          <a:p>
            <a:r>
              <a:rPr lang="it-IT" dirty="0"/>
              <a:t>Tra queste ricordiamo Foundation (front-end framework usato da FitStar), Ink, Pure, YUI, etc </a:t>
            </a:r>
          </a:p>
        </p:txBody>
      </p:sp>
    </p:spTree>
    <p:extLst>
      <p:ext uri="{BB962C8B-B14F-4D97-AF65-F5344CB8AC3E}">
        <p14:creationId xmlns:p14="http://schemas.microsoft.com/office/powerpoint/2010/main" val="64162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codice sorgente fa uso due dei più popolari prepocessor per CSS: Less e Sass </a:t>
            </a:r>
          </a:p>
          <a:p>
            <a:r>
              <a:rPr lang="it-IT" dirty="0"/>
              <a:t>Flask, Symfony, Joomla, Wordpress e tanti altri permettono di integrare le librerie necessarie al suo funzionamento in modo automatico </a:t>
            </a:r>
          </a:p>
          <a:p>
            <a:r>
              <a:rPr lang="it-IT" dirty="0"/>
              <a:t>La diffusione di Bootstrap e delle sue varianti è capillare, tanto da meritarsi il titolo fornito dai suoi creatori </a:t>
            </a:r>
          </a:p>
        </p:txBody>
      </p:sp>
    </p:spTree>
    <p:extLst>
      <p:ext uri="{BB962C8B-B14F-4D97-AF65-F5344CB8AC3E}">
        <p14:creationId xmlns:p14="http://schemas.microsoft.com/office/powerpoint/2010/main" val="32042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Risorse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www.getbootstrap.com</a:t>
            </a:r>
          </a:p>
          <a:p>
            <a:r>
              <a:rPr lang="it-IT" dirty="0" smtClean="0"/>
              <a:t>www.startbootsrap.com </a:t>
            </a:r>
          </a:p>
          <a:p>
            <a:r>
              <a:rPr lang="it-IT" dirty="0" smtClean="0"/>
              <a:t>www.bootstrapzero.com (templates gratis già pronti da scaricare)</a:t>
            </a:r>
            <a:endParaRPr lang="it-IT" dirty="0"/>
          </a:p>
          <a:p>
            <a:r>
              <a:rPr lang="it-IT" dirty="0" smtClean="0">
                <a:hlinkClick r:id="rId2"/>
              </a:rPr>
              <a:t>www.boostraphero.com</a:t>
            </a:r>
            <a:r>
              <a:rPr lang="it-IT" dirty="0" smtClean="0"/>
              <a:t> (componenti addizionali, modelli di form, picker, esempi di select, integrazioni con altri tipi di linguaggi wordpress, joomla</a:t>
            </a:r>
            <a:r>
              <a:rPr lang="mr-IN" dirty="0" smtClean="0"/>
              <a:t>…</a:t>
            </a:r>
            <a:r>
              <a:rPr lang="it-IT" dirty="0" smtClean="0"/>
              <a:t>.)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6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Bootstrap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Bootstrap</a:t>
            </a:r>
            <a:r>
              <a:rPr lang="it-IT" dirty="0"/>
              <a:t> è una raccolta di strumenti </a:t>
            </a:r>
            <a:r>
              <a:rPr lang="it-IT" dirty="0">
                <a:hlinkClick r:id="rId3" tooltip="Software libero"/>
              </a:rPr>
              <a:t>liberi</a:t>
            </a:r>
            <a:r>
              <a:rPr lang="it-IT" dirty="0"/>
              <a:t> per la creazione di </a:t>
            </a:r>
            <a:r>
              <a:rPr lang="it-IT" dirty="0">
                <a:hlinkClick r:id="rId4" tooltip="Sito web"/>
              </a:rPr>
              <a:t>siti</a:t>
            </a:r>
            <a:r>
              <a:rPr lang="it-IT" dirty="0"/>
              <a:t> e </a:t>
            </a:r>
            <a:r>
              <a:rPr lang="it-IT" dirty="0">
                <a:hlinkClick r:id="rId5" tooltip="Applicazione web"/>
              </a:rPr>
              <a:t>applicazioni</a:t>
            </a:r>
            <a:r>
              <a:rPr lang="it-IT" dirty="0"/>
              <a:t> per il </a:t>
            </a:r>
            <a:r>
              <a:rPr lang="it-IT" dirty="0">
                <a:hlinkClick r:id="rId6" tooltip="Web"/>
              </a:rPr>
              <a:t>Web</a:t>
            </a:r>
            <a:r>
              <a:rPr lang="it-IT" dirty="0"/>
              <a:t>. Essa contiene </a:t>
            </a:r>
            <a:r>
              <a:rPr lang="it-IT" dirty="0">
                <a:hlinkClick r:id="rId7" tooltip="Template"/>
              </a:rPr>
              <a:t>modelli</a:t>
            </a:r>
            <a:r>
              <a:rPr lang="it-IT" dirty="0"/>
              <a:t> di progettazione basati su </a:t>
            </a:r>
            <a:r>
              <a:rPr lang="it-IT" dirty="0">
                <a:hlinkClick r:id="rId8" tooltip="HTML"/>
              </a:rPr>
              <a:t>HTML</a:t>
            </a:r>
            <a:r>
              <a:rPr lang="it-IT" dirty="0"/>
              <a:t> e </a:t>
            </a:r>
            <a:r>
              <a:rPr lang="it-IT" dirty="0">
                <a:hlinkClick r:id="rId9" tooltip="CSS"/>
              </a:rPr>
              <a:t>CSS</a:t>
            </a:r>
            <a:r>
              <a:rPr lang="it-IT" dirty="0"/>
              <a:t>, sia per la </a:t>
            </a:r>
            <a:r>
              <a:rPr lang="it-IT" dirty="0">
                <a:hlinkClick r:id="rId10" tooltip="Tipografia"/>
              </a:rPr>
              <a:t>tipografia</a:t>
            </a:r>
            <a:r>
              <a:rPr lang="it-IT" dirty="0"/>
              <a:t>, che per le varie componenti dell'interfaccia, </a:t>
            </a:r>
            <a:r>
              <a:rPr lang="it-IT" dirty="0" smtClean="0"/>
              <a:t>come:</a:t>
            </a:r>
          </a:p>
          <a:p>
            <a:pPr lvl="1"/>
            <a:r>
              <a:rPr lang="it-IT" dirty="0"/>
              <a:t> </a:t>
            </a:r>
            <a:r>
              <a:rPr lang="it-IT" dirty="0" smtClean="0">
                <a:hlinkClick r:id="rId11" tooltip="Form"/>
              </a:rPr>
              <a:t>moduli</a:t>
            </a:r>
            <a:r>
              <a:rPr lang="it-IT" dirty="0" smtClean="0"/>
              <a:t> (Form), </a:t>
            </a:r>
          </a:p>
          <a:p>
            <a:pPr lvl="1"/>
            <a:r>
              <a:rPr lang="it-IT" dirty="0" smtClean="0"/>
              <a:t>pulsanti,</a:t>
            </a:r>
          </a:p>
          <a:p>
            <a:pPr lvl="1"/>
            <a:r>
              <a:rPr lang="it-IT" dirty="0" smtClean="0"/>
              <a:t>navigazione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così </a:t>
            </a:r>
            <a:r>
              <a:rPr lang="it-IT" dirty="0"/>
              <a:t>come alcune estensioni opzionali di </a:t>
            </a:r>
            <a:r>
              <a:rPr lang="it-IT" dirty="0">
                <a:hlinkClick r:id="rId12" tooltip="JavaScript"/>
              </a:rPr>
              <a:t>JavaScript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b="1" dirty="0" smtClean="0"/>
              <a:t>Cosa non è</a:t>
            </a:r>
            <a:r>
              <a:rPr lang="it-IT" dirty="0" smtClean="0"/>
              <a:t>: non è un framework di frontend che fornisce strutture o funzionalità all’applicazione quali: routing</a:t>
            </a:r>
            <a:r>
              <a:rPr lang="it-IT" dirty="0"/>
              <a:t>, controllers and models, MVC architecture etc.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76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Bootstrap permette tramite l’uso di </a:t>
            </a:r>
            <a:r>
              <a:rPr lang="it-IT" b="1" dirty="0"/>
              <a:t>HTML</a:t>
            </a:r>
            <a:r>
              <a:rPr lang="it-IT" dirty="0"/>
              <a:t>, </a:t>
            </a:r>
            <a:r>
              <a:rPr lang="it-IT" b="1" dirty="0"/>
              <a:t>CSS</a:t>
            </a:r>
            <a:r>
              <a:rPr lang="it-IT" dirty="0"/>
              <a:t> e </a:t>
            </a:r>
            <a:r>
              <a:rPr lang="it-IT" b="1" dirty="0"/>
              <a:t>Javascript</a:t>
            </a:r>
            <a:r>
              <a:rPr lang="it-IT" dirty="0"/>
              <a:t> di impaginare facilmente il contenuto di una pagina web </a:t>
            </a:r>
          </a:p>
          <a:p>
            <a:r>
              <a:rPr lang="it-IT" dirty="0"/>
              <a:t>Inoltre è possibile lavorare sullo stile e (in minima parte) sull’animazione di molte componenti della </a:t>
            </a:r>
            <a:r>
              <a:rPr lang="it-IT" dirty="0" smtClean="0"/>
              <a:t>pagina:</a:t>
            </a:r>
          </a:p>
          <a:p>
            <a:pPr lvl="1"/>
            <a:r>
              <a:rPr lang="it-IT" dirty="0" smtClean="0"/>
              <a:t>bottoni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form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modal</a:t>
            </a:r>
            <a:r>
              <a:rPr lang="it-IT" dirty="0"/>
              <a:t>, </a:t>
            </a:r>
            <a:endParaRPr lang="it-IT" dirty="0" smtClean="0"/>
          </a:p>
          <a:p>
            <a:pPr lvl="1"/>
            <a:r>
              <a:rPr lang="it-IT" dirty="0" smtClean="0"/>
              <a:t>immagini.</a:t>
            </a:r>
            <a:endParaRPr lang="it-IT" dirty="0"/>
          </a:p>
          <a:p>
            <a:r>
              <a:rPr lang="it-IT" dirty="0"/>
              <a:t>Tutto questo senza doversi preoccupare di gestire eccezioni e risultati inaspettati derivati dall’uso di web browser differenti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1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0" y="1219200"/>
            <a:ext cx="7161560" cy="4627563"/>
          </a:xfrm>
        </p:spPr>
      </p:pic>
      <p:sp>
        <p:nvSpPr>
          <p:cNvPr id="5" name="Rettangolo 4"/>
          <p:cNvSpPr/>
          <p:nvPr/>
        </p:nvSpPr>
        <p:spPr>
          <a:xfrm>
            <a:off x="935596" y="5969673"/>
            <a:ext cx="7272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hlinkClick r:id="rId4"/>
              </a:rPr>
              <a:t>http://localhost/tdw/bootstrap/examples/goal/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9663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Vediamo:</a:t>
            </a:r>
            <a:endParaRPr lang="it-IT" dirty="0"/>
          </a:p>
          <a:p>
            <a:r>
              <a:rPr lang="it-IT" dirty="0"/>
              <a:t>Come importare Bootstrap</a:t>
            </a:r>
            <a:r>
              <a:rPr lang="it-IT" dirty="0" smtClean="0"/>
              <a:t>;</a:t>
            </a:r>
          </a:p>
          <a:p>
            <a:r>
              <a:rPr lang="it-IT" dirty="0" smtClean="0"/>
              <a:t>Come </a:t>
            </a:r>
            <a:r>
              <a:rPr lang="it-IT" dirty="0"/>
              <a:t>creare un layout di pagina (il grid system</a:t>
            </a:r>
            <a:r>
              <a:rPr lang="it-IT" dirty="0" smtClean="0"/>
              <a:t>);</a:t>
            </a:r>
          </a:p>
          <a:p>
            <a:r>
              <a:rPr lang="it-IT" dirty="0" smtClean="0"/>
              <a:t>Le </a:t>
            </a:r>
            <a:r>
              <a:rPr lang="it-IT" dirty="0"/>
              <a:t>principali componenti (button, form, alert, navbar</a:t>
            </a:r>
            <a:r>
              <a:rPr lang="it-IT" dirty="0" smtClean="0"/>
              <a:t>);</a:t>
            </a:r>
          </a:p>
          <a:p>
            <a:r>
              <a:rPr lang="it-IT" dirty="0" smtClean="0"/>
              <a:t>Altre </a:t>
            </a:r>
            <a:r>
              <a:rPr lang="it-IT" dirty="0"/>
              <a:t>componenti Javascript (modal, scrollspy, alert, carousel);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Come qualsiasi foglio di stile o script, è possibile includere Bootstrap in una pagina web linkando le risorse nell’header della pagina </a:t>
            </a:r>
            <a:endParaRPr lang="it-IT" dirty="0" smtClean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1 di 4: importare bootstrap--&gt; </a:t>
            </a:r>
            <a:endParaRPr lang="it-IT" dirty="0"/>
          </a:p>
        </p:txBody>
      </p:sp>
      <p:pic>
        <p:nvPicPr>
          <p:cNvPr id="1047" name="Picture 23" descr="age5image3694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age5image36962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057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ge5image3686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611560" y="2420888"/>
            <a:ext cx="791864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200" dirty="0"/>
              <a:t>&lt;!-- Latest compiled and minified CSS --&gt; </a:t>
            </a:r>
          </a:p>
          <a:p>
            <a:r>
              <a:rPr lang="it-IT" sz="1200" dirty="0"/>
              <a:t>&lt;link rel="stylesheet" href="https://maxcdn.bootstrapcdn.com/bootstrap/3.3.0/css/bootstrap.min.css"&gt; </a:t>
            </a:r>
          </a:p>
          <a:p>
            <a:endParaRPr lang="it-IT" sz="1200" dirty="0" smtClean="0"/>
          </a:p>
          <a:p>
            <a:endParaRPr lang="it-IT" sz="1200" dirty="0"/>
          </a:p>
          <a:p>
            <a:r>
              <a:rPr lang="it-IT" sz="1200" dirty="0"/>
              <a:t>&lt;!-- Optional theme --&gt; </a:t>
            </a:r>
          </a:p>
          <a:p>
            <a:r>
              <a:rPr lang="it-IT" sz="1200" dirty="0"/>
              <a:t>&lt;link rel="stylesheet" </a:t>
            </a:r>
            <a:r>
              <a:rPr lang="it-IT" sz="1200" dirty="0" smtClean="0"/>
              <a:t>href</a:t>
            </a:r>
            <a:r>
              <a:rPr lang="it-IT" sz="1200" dirty="0"/>
              <a:t>= </a:t>
            </a:r>
            <a:r>
              <a:rPr lang="it-IT" sz="1200" dirty="0" smtClean="0"/>
              <a:t>"https</a:t>
            </a:r>
            <a:r>
              <a:rPr lang="it-IT" sz="1200" dirty="0"/>
              <a:t>://</a:t>
            </a:r>
            <a:r>
              <a:rPr lang="it-IT" sz="1200" dirty="0" smtClean="0"/>
              <a:t>maxcdn.bootstrapcdn.com/bootstrap/3.3.0/css/bootstrap-theme.min.css</a:t>
            </a:r>
            <a:r>
              <a:rPr lang="it-IT" sz="1200" dirty="0"/>
              <a:t>"&gt; </a:t>
            </a:r>
          </a:p>
          <a:p>
            <a:endParaRPr lang="it-IT" sz="1200" dirty="0" smtClean="0"/>
          </a:p>
          <a:p>
            <a:endParaRPr lang="it-IT" sz="1200" dirty="0"/>
          </a:p>
          <a:p>
            <a:r>
              <a:rPr lang="it-IT" sz="1200" dirty="0"/>
              <a:t>&lt;!-- jQuery (necessary for Bootstrap's JavaScript plugins) --&gt; </a:t>
            </a:r>
          </a:p>
          <a:p>
            <a:r>
              <a:rPr lang="it-IT" sz="1200" dirty="0"/>
              <a:t>&lt;script src="https://ajax.googleapis.com/ajax/libs/jquery/1.11.1/jquery.min.js"&gt;&lt;/script&gt; </a:t>
            </a:r>
          </a:p>
          <a:p>
            <a:endParaRPr lang="it-IT" sz="1200" dirty="0" smtClean="0"/>
          </a:p>
          <a:p>
            <a:endParaRPr lang="it-IT" sz="1200" dirty="0"/>
          </a:p>
          <a:p>
            <a:r>
              <a:rPr lang="it-IT" sz="1200" dirty="0"/>
              <a:t>&lt;!-- Latest compiled and minified JavaScript --&gt; </a:t>
            </a:r>
          </a:p>
          <a:p>
            <a:r>
              <a:rPr lang="it-IT" sz="1200" dirty="0"/>
              <a:t>&lt;script src="https://maxcdn.bootstrapcdn.com/bootstrap/3.3.0/js/bootstrap.min.js"&gt;&lt;/script</a:t>
            </a:r>
            <a:r>
              <a:rPr lang="it-IT" sz="1200" dirty="0" smtClean="0"/>
              <a:t>&gt;</a:t>
            </a:r>
            <a:endParaRPr lang="it-IT" sz="1200" dirty="0"/>
          </a:p>
        </p:txBody>
      </p:sp>
      <p:sp>
        <p:nvSpPr>
          <p:cNvPr id="9" name="Rettangolo 8"/>
          <p:cNvSpPr/>
          <p:nvPr/>
        </p:nvSpPr>
        <p:spPr>
          <a:xfrm>
            <a:off x="1484784" y="5837336"/>
            <a:ext cx="6318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hlinkClick r:id="rId5"/>
              </a:rPr>
              <a:t>http://localhost/tdw/bootstrap/examples/starter-template/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3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452421"/>
            <a:ext cx="7772400" cy="132850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Bootstrap fa uso del </a:t>
            </a:r>
            <a:r>
              <a:rPr lang="it-IT" i="1" dirty="0"/>
              <a:t>grid system </a:t>
            </a:r>
            <a:r>
              <a:rPr lang="it-IT" dirty="0"/>
              <a:t>per posizionare il contenuto della pagina: tramite l’uso di classi appositamente create ogni componente viene incapsulata all’interno di righe e colonne </a:t>
            </a:r>
          </a:p>
          <a:p>
            <a:pPr marL="0" indent="0" algn="ctr">
              <a:buNone/>
            </a:pPr>
            <a:r>
              <a:rPr lang="it-IT" dirty="0"/>
              <a:t>Per usufruire del grid system, Bootstrap impone che l’intero contenuto di una pagina sia all’interno di un container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impostare il layout--&gt; 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685800" y="3068960"/>
            <a:ext cx="77048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200" dirty="0" smtClean="0">
                <a:latin typeface="+mj-lt"/>
              </a:rPr>
              <a:t>&lt;div class=</a:t>
            </a:r>
            <a:r>
              <a:rPr lang="it-IT" sz="1200" dirty="0"/>
              <a:t>"</a:t>
            </a:r>
            <a:r>
              <a:rPr lang="it-IT" sz="1200" dirty="0" smtClean="0">
                <a:latin typeface="+mj-lt"/>
              </a:rPr>
              <a:t>container"&gt; </a:t>
            </a:r>
            <a:r>
              <a:rPr lang="it-IT" sz="1200" b="1" i="1" dirty="0" smtClean="0">
                <a:latin typeface="+mj-lt"/>
              </a:rPr>
              <a:t>...html page... </a:t>
            </a:r>
            <a:r>
              <a:rPr lang="it-IT" sz="1200" dirty="0" smtClean="0">
                <a:latin typeface="+mj-lt"/>
              </a:rPr>
              <a:t>&lt;/div&gt; </a:t>
            </a:r>
          </a:p>
        </p:txBody>
      </p:sp>
      <p:pic>
        <p:nvPicPr>
          <p:cNvPr id="2049" name="Picture 1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/>
          <p:cNvSpPr/>
          <p:nvPr/>
        </p:nvSpPr>
        <p:spPr>
          <a:xfrm>
            <a:off x="685800" y="4221088"/>
            <a:ext cx="770485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200" dirty="0" smtClean="0">
                <a:latin typeface="+mj-lt"/>
              </a:rPr>
              <a:t>&lt;!--</a:t>
            </a:r>
            <a:r>
              <a:rPr lang="it-IT" altLang="it-IT" sz="1200" dirty="0">
                <a:latin typeface="+mj-lt"/>
              </a:rPr>
              <a:t>for a full width container spanning the entire width of your viewport--&gt;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200" dirty="0">
                <a:latin typeface="+mj-lt"/>
              </a:rPr>
              <a:t>&lt;div class</a:t>
            </a:r>
            <a:r>
              <a:rPr lang="it-IT" altLang="it-IT" sz="1200" dirty="0" smtClean="0">
                <a:latin typeface="+mj-lt"/>
              </a:rPr>
              <a:t>=</a:t>
            </a:r>
            <a:r>
              <a:rPr lang="it-IT" sz="1200" dirty="0"/>
              <a:t>"</a:t>
            </a:r>
            <a:r>
              <a:rPr lang="it-IT" altLang="it-IT" sz="1200" dirty="0" smtClean="0">
                <a:latin typeface="+mj-lt"/>
              </a:rPr>
              <a:t>container-fluid</a:t>
            </a:r>
            <a:r>
              <a:rPr lang="it-IT" sz="1200" dirty="0"/>
              <a:t>"</a:t>
            </a:r>
            <a:r>
              <a:rPr lang="it-IT" altLang="it-IT" sz="1200" dirty="0" smtClean="0">
                <a:latin typeface="+mj-lt"/>
              </a:rPr>
              <a:t>&gt; </a:t>
            </a:r>
            <a:r>
              <a:rPr lang="it-IT" altLang="it-IT" sz="1200" dirty="0">
                <a:latin typeface="+mj-lt"/>
              </a:rPr>
              <a:t>...</a:t>
            </a:r>
            <a:r>
              <a:rPr lang="it-IT" altLang="it-IT" sz="1200" b="1" i="1" dirty="0">
                <a:latin typeface="+mj-lt"/>
              </a:rPr>
              <a:t>html page</a:t>
            </a:r>
            <a:r>
              <a:rPr lang="it-IT" altLang="it-IT" sz="1200" dirty="0">
                <a:latin typeface="+mj-lt"/>
              </a:rPr>
              <a:t>... &lt;/div&gt;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19572" y="3526947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oppure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92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Si usa il grid system per posizionare il contenuto della pagina: tramite l’uso di classi appositamente create ogni componente viene incapsulata all’interno di righe e colonne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i="1" dirty="0"/>
              <a:t>&lt;!-- step </a:t>
            </a:r>
            <a:r>
              <a:rPr lang="it-IT" i="1" dirty="0" smtClean="0"/>
              <a:t>2 </a:t>
            </a:r>
            <a:r>
              <a:rPr lang="it-IT" i="1" dirty="0"/>
              <a:t>di 4: </a:t>
            </a:r>
            <a:r>
              <a:rPr lang="it-IT" i="1" dirty="0" smtClean="0"/>
              <a:t>impostare il layout--&gt; 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07256"/>
              </p:ext>
            </p:extLst>
          </p:nvPr>
        </p:nvGraphicFramePr>
        <p:xfrm>
          <a:off x="395536" y="2348880"/>
          <a:ext cx="83293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  <a:gridCol w="6941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30628"/>
              </p:ext>
            </p:extLst>
          </p:nvPr>
        </p:nvGraphicFramePr>
        <p:xfrm>
          <a:off x="395532" y="3187056"/>
          <a:ext cx="8329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912"/>
                <a:gridCol w="27764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1507"/>
              </p:ext>
            </p:extLst>
          </p:nvPr>
        </p:nvGraphicFramePr>
        <p:xfrm>
          <a:off x="392929" y="3938872"/>
          <a:ext cx="8329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456"/>
                <a:gridCol w="2776456"/>
                <a:gridCol w="277645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7676"/>
              </p:ext>
            </p:extLst>
          </p:nvPr>
        </p:nvGraphicFramePr>
        <p:xfrm>
          <a:off x="392929" y="4690688"/>
          <a:ext cx="83293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684"/>
                <a:gridCol w="416468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.col-mid-6</a:t>
                      </a:r>
                    </a:p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.col-mid-6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ttangolo 13"/>
          <p:cNvSpPr/>
          <p:nvPr/>
        </p:nvSpPr>
        <p:spPr>
          <a:xfrm>
            <a:off x="598289" y="5710652"/>
            <a:ext cx="79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hlinkClick r:id="rId2"/>
              </a:rPr>
              <a:t>http://localhost/tdw/bootstrap/examples/grid/</a:t>
            </a:r>
            <a:endParaRPr lang="it-IT" sz="1800" dirty="0"/>
          </a:p>
        </p:txBody>
      </p:sp>
      <p:pic>
        <p:nvPicPr>
          <p:cNvPr id="3073" name="Picture 1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3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5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" descr="age6image3697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49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9_Aqua Purple">
      <a:dk1>
        <a:srgbClr val="57565A"/>
      </a:dk1>
      <a:lt1>
        <a:sysClr val="window" lastClr="FFFFFF"/>
      </a:lt1>
      <a:dk2>
        <a:srgbClr val="6651A1"/>
      </a:dk2>
      <a:lt2>
        <a:srgbClr val="5E5CA2"/>
      </a:lt2>
      <a:accent1>
        <a:srgbClr val="00A09D"/>
      </a:accent1>
      <a:accent2>
        <a:srgbClr val="0099A5"/>
      </a:accent2>
      <a:accent3>
        <a:srgbClr val="1891AB"/>
      </a:accent3>
      <a:accent4>
        <a:srgbClr val="2C85AE"/>
      </a:accent4>
      <a:accent5>
        <a:srgbClr val="4276AA"/>
      </a:accent5>
      <a:accent6>
        <a:srgbClr val="5268A5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9_Aqua Purple 4x3" id="{E6C919BE-DF77-2E4D-AC6B-1FF35C0A6DE7}" vid="{91E7E7C0-2002-1541-8370-F271202680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i9_Aqua Purple 4x3</Template>
  <TotalTime>4202</TotalTime>
  <Words>1502</Words>
  <Application>Microsoft Macintosh PowerPoint</Application>
  <PresentationFormat>Presentazione su schermo (4:3)</PresentationFormat>
  <Paragraphs>336</Paragraphs>
  <Slides>28</Slides>
  <Notes>4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Courier New</vt:lpstr>
      <vt:lpstr>Open Sans</vt:lpstr>
      <vt:lpstr>Open Sans Light</vt:lpstr>
      <vt:lpstr>Arial</vt:lpstr>
      <vt:lpstr>1_Office Theme</vt:lpstr>
      <vt:lpstr>Introduzione</vt:lpstr>
      <vt:lpstr>Note storiche…</vt:lpstr>
      <vt:lpstr>Cos’è Bootstrap</vt:lpstr>
      <vt:lpstr>Funzionalità</vt:lpstr>
      <vt:lpstr>Obiettivo</vt:lpstr>
      <vt:lpstr>Strumenti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Utilizzo</vt:lpstr>
      <vt:lpstr>Bootstrap Tables</vt:lpstr>
      <vt:lpstr>Bootstrap Tables</vt:lpstr>
      <vt:lpstr>Bootstrap Tables</vt:lpstr>
      <vt:lpstr>Varianti</vt:lpstr>
      <vt:lpstr>Conclusioni</vt:lpstr>
      <vt:lpstr>Risorse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Francesco Basciani</dc:creator>
  <cp:lastModifiedBy>Francesco Basciani</cp:lastModifiedBy>
  <cp:revision>95</cp:revision>
  <dcterms:created xsi:type="dcterms:W3CDTF">2017-11-13T13:08:28Z</dcterms:created>
  <dcterms:modified xsi:type="dcterms:W3CDTF">2017-11-22T13:56:33Z</dcterms:modified>
</cp:coreProperties>
</file>