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4"/>
  </p:notesMasterIdLst>
  <p:handoutMasterIdLst>
    <p:handoutMasterId r:id="rId35"/>
  </p:handoutMasterIdLst>
  <p:sldIdLst>
    <p:sldId id="339" r:id="rId5"/>
    <p:sldId id="481" r:id="rId6"/>
    <p:sldId id="482" r:id="rId7"/>
    <p:sldId id="504" r:id="rId8"/>
    <p:sldId id="505" r:id="rId9"/>
    <p:sldId id="502" r:id="rId10"/>
    <p:sldId id="483" r:id="rId11"/>
    <p:sldId id="503" r:id="rId12"/>
    <p:sldId id="484" r:id="rId13"/>
    <p:sldId id="485" r:id="rId14"/>
    <p:sldId id="486" r:id="rId15"/>
    <p:sldId id="487" r:id="rId16"/>
    <p:sldId id="506" r:id="rId17"/>
    <p:sldId id="488" r:id="rId18"/>
    <p:sldId id="507" r:id="rId19"/>
    <p:sldId id="489" r:id="rId20"/>
    <p:sldId id="490" r:id="rId21"/>
    <p:sldId id="491" r:id="rId22"/>
    <p:sldId id="492" r:id="rId23"/>
    <p:sldId id="493" r:id="rId24"/>
    <p:sldId id="494" r:id="rId25"/>
    <p:sldId id="495" r:id="rId26"/>
    <p:sldId id="496" r:id="rId27"/>
    <p:sldId id="497" r:id="rId28"/>
    <p:sldId id="498" r:id="rId29"/>
    <p:sldId id="499" r:id="rId30"/>
    <p:sldId id="500" r:id="rId31"/>
    <p:sldId id="501" r:id="rId32"/>
    <p:sldId id="422" r:id="rId33"/>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DF8D"/>
    <a:srgbClr val="293315"/>
    <a:srgbClr val="135ABC"/>
    <a:srgbClr val="276DCF"/>
    <a:srgbClr val="3E6DC6"/>
    <a:srgbClr val="2C72D5"/>
    <a:srgbClr val="425222"/>
    <a:srgbClr val="3281C3"/>
    <a:srgbClr val="2761B9"/>
    <a:srgbClr val="C8DCA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2" autoAdjust="0"/>
    <p:restoredTop sz="85446" autoAdjust="0"/>
  </p:normalViewPr>
  <p:slideViewPr>
    <p:cSldViewPr snapToGrid="0" snapToObjects="1">
      <p:cViewPr>
        <p:scale>
          <a:sx n="108" d="100"/>
          <a:sy n="108" d="100"/>
        </p:scale>
        <p:origin x="344" y="184"/>
      </p:cViewPr>
      <p:guideLst>
        <p:guide orient="horz" pos="2160"/>
        <p:guide pos="2880"/>
        <p:guide orient="horz" pos="1620"/>
      </p:guideLst>
    </p:cSldViewPr>
  </p:slideViewPr>
  <p:outlineViewPr>
    <p:cViewPr>
      <p:scale>
        <a:sx n="33" d="100"/>
        <a:sy n="33" d="100"/>
      </p:scale>
      <p:origin x="0" y="10596"/>
    </p:cViewPr>
  </p:outlineViewPr>
  <p:notesTextViewPr>
    <p:cViewPr>
      <p:scale>
        <a:sx n="100" d="100"/>
        <a:sy n="100" d="100"/>
      </p:scale>
      <p:origin x="0" y="0"/>
    </p:cViewPr>
  </p:notesTextViewPr>
  <p:sorterViewPr>
    <p:cViewPr>
      <p:scale>
        <a:sx n="100" d="100"/>
        <a:sy n="100" d="100"/>
      </p:scale>
      <p:origin x="0" y="7056"/>
    </p:cViewPr>
  </p:sorterViewPr>
  <p:notesViewPr>
    <p:cSldViewPr snapToGrid="0" snapToObjects="1">
      <p:cViewPr varScale="1">
        <p:scale>
          <a:sx n="53" d="100"/>
          <a:sy n="53" d="100"/>
        </p:scale>
        <p:origin x="-2832"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E1B2866-6B44-E546-A0C2-178E5E9F3660}" type="datetimeFigureOut">
              <a:rPr lang="en-US" smtClean="0"/>
              <a:pPr/>
              <a:t>12/5/17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E07E889-64CA-0D43-AD99-3AF730A90A45}" type="slidenum">
              <a:rPr lang="en-US" smtClean="0"/>
              <a:pPr/>
              <a:t>‹#›</a:t>
            </a:fld>
            <a:endParaRPr lang="en-US"/>
          </a:p>
        </p:txBody>
      </p:sp>
    </p:spTree>
    <p:extLst>
      <p:ext uri="{BB962C8B-B14F-4D97-AF65-F5344CB8AC3E}">
        <p14:creationId xmlns:p14="http://schemas.microsoft.com/office/powerpoint/2010/main" val="9581576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AED3617-3CA6-407E-A0AD-980995FED255}" type="datetimeFigureOut">
              <a:rPr lang="en-US" smtClean="0"/>
              <a:pPr/>
              <a:t>12/5/17</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A705D0F-4754-4FEB-932A-3304C840411F}" type="slidenum">
              <a:rPr lang="en-US" smtClean="0"/>
              <a:pPr/>
              <a:t>‹#›</a:t>
            </a:fld>
            <a:endParaRPr lang="en-US"/>
          </a:p>
        </p:txBody>
      </p:sp>
    </p:spTree>
    <p:extLst>
      <p:ext uri="{BB962C8B-B14F-4D97-AF65-F5344CB8AC3E}">
        <p14:creationId xmlns:p14="http://schemas.microsoft.com/office/powerpoint/2010/main" val="22600518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A705D0F-4754-4FEB-932A-3304C840411F}" type="slidenum">
              <a:rPr lang="en-US" smtClean="0"/>
              <a:pPr/>
              <a:t>1</a:t>
            </a:fld>
            <a:endParaRPr lang="en-US"/>
          </a:p>
        </p:txBody>
      </p:sp>
    </p:spTree>
    <p:extLst>
      <p:ext uri="{BB962C8B-B14F-4D97-AF65-F5344CB8AC3E}">
        <p14:creationId xmlns:p14="http://schemas.microsoft.com/office/powerpoint/2010/main" val="1827336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A705D0F-4754-4FEB-932A-3304C840411F}" type="slidenum">
              <a:rPr lang="en-US" smtClean="0"/>
              <a:pPr/>
              <a:t>2</a:t>
            </a:fld>
            <a:endParaRPr lang="en-US"/>
          </a:p>
        </p:txBody>
      </p:sp>
    </p:spTree>
    <p:extLst>
      <p:ext uri="{BB962C8B-B14F-4D97-AF65-F5344CB8AC3E}">
        <p14:creationId xmlns:p14="http://schemas.microsoft.com/office/powerpoint/2010/main" val="2026929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Nó</a:t>
            </a:r>
            <a:r>
              <a:rPr lang="en-US" dirty="0" smtClean="0"/>
              <a:t> </a:t>
            </a:r>
            <a:r>
              <a:rPr lang="en-US" dirty="0" err="1" smtClean="0"/>
              <a:t>cung</a:t>
            </a:r>
            <a:r>
              <a:rPr lang="en-US" dirty="0" smtClean="0"/>
              <a:t> </a:t>
            </a:r>
            <a:r>
              <a:rPr lang="en-US" dirty="0" err="1" smtClean="0"/>
              <a:t>cấp</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tạo</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Trang</a:t>
            </a:r>
            <a:r>
              <a:rPr lang="en-US" dirty="0" smtClean="0"/>
              <a:t> </a:t>
            </a:r>
            <a:r>
              <a:rPr lang="en-US" dirty="0" err="1" smtClean="0"/>
              <a:t>Đơn</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rất</a:t>
            </a:r>
            <a:r>
              <a:rPr lang="en-US" dirty="0" smtClean="0"/>
              <a:t> </a:t>
            </a:r>
            <a:r>
              <a:rPr lang="en-US" dirty="0" err="1" smtClean="0"/>
              <a:t>sạch</a:t>
            </a:r>
            <a:r>
              <a:rPr lang="en-US" dirty="0" smtClean="0"/>
              <a:t> </a:t>
            </a:r>
            <a:r>
              <a:rPr lang="en-US" dirty="0" err="1" smtClean="0"/>
              <a:t>sẽ</a:t>
            </a:r>
            <a:r>
              <a:rPr lang="en-US" dirty="0" smtClean="0"/>
              <a:t> </a:t>
            </a:r>
            <a:r>
              <a:rPr lang="en-US" dirty="0" err="1" smtClean="0"/>
              <a:t>và</a:t>
            </a:r>
            <a:r>
              <a:rPr lang="en-US" dirty="0" smtClean="0"/>
              <a:t> </a:t>
            </a:r>
            <a:r>
              <a:rPr lang="en-US" dirty="0" err="1" smtClean="0"/>
              <a:t>dễ</a:t>
            </a:r>
            <a:r>
              <a:rPr lang="en-US" dirty="0" smtClean="0"/>
              <a:t> </a:t>
            </a:r>
            <a:r>
              <a:rPr lang="en-US" dirty="0" err="1" smtClean="0"/>
              <a:t>bảo</a:t>
            </a:r>
            <a:r>
              <a:rPr lang="en-US" dirty="0" smtClean="0"/>
              <a:t> </a:t>
            </a:r>
            <a:r>
              <a:rPr lang="en-US" dirty="0" err="1" smtClean="0"/>
              <a:t>trì</a:t>
            </a:r>
            <a:r>
              <a:rPr lang="en-US" dirty="0" smtClean="0"/>
              <a:t>. </a:t>
            </a:r>
          </a:p>
          <a:p>
            <a:r>
              <a:rPr lang="en-US" dirty="0" smtClean="0"/>
              <a:t> </a:t>
            </a:r>
            <a:r>
              <a:rPr lang="en-US" dirty="0" err="1" smtClean="0"/>
              <a:t>Nó</a:t>
            </a:r>
            <a:r>
              <a:rPr lang="en-US" dirty="0" smtClean="0"/>
              <a:t> </a:t>
            </a:r>
            <a:r>
              <a:rPr lang="en-US" dirty="0" err="1" smtClean="0"/>
              <a:t>cung</a:t>
            </a:r>
            <a:r>
              <a:rPr lang="en-US" dirty="0" smtClean="0"/>
              <a:t> </a:t>
            </a:r>
            <a:r>
              <a:rPr lang="en-US" dirty="0" err="1" smtClean="0"/>
              <a:t>cấp</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đến</a:t>
            </a:r>
            <a:r>
              <a:rPr lang="en-US" dirty="0" smtClean="0"/>
              <a:t> HTML. </a:t>
            </a:r>
            <a:r>
              <a:rPr lang="en-US" dirty="0" err="1" smtClean="0"/>
              <a:t>Vì</a:t>
            </a:r>
            <a:r>
              <a:rPr lang="en-US" dirty="0" smtClean="0"/>
              <a:t> </a:t>
            </a:r>
            <a:r>
              <a:rPr lang="en-US" dirty="0" err="1" smtClean="0"/>
              <a:t>vậy</a:t>
            </a:r>
            <a:r>
              <a:rPr lang="en-US" dirty="0" smtClean="0"/>
              <a:t>, </a:t>
            </a:r>
            <a:r>
              <a:rPr lang="en-US" dirty="0" err="1" smtClean="0"/>
              <a:t>nó</a:t>
            </a:r>
            <a:r>
              <a:rPr lang="en-US" dirty="0" smtClean="0"/>
              <a:t> </a:t>
            </a:r>
            <a:r>
              <a:rPr lang="en-US" dirty="0" err="1" smtClean="0"/>
              <a:t>mang</a:t>
            </a:r>
            <a:r>
              <a:rPr lang="en-US" dirty="0" smtClean="0"/>
              <a:t> </a:t>
            </a:r>
            <a:r>
              <a:rPr lang="en-US" dirty="0" err="1" smtClean="0"/>
              <a:t>lại</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một</a:t>
            </a:r>
            <a:r>
              <a:rPr lang="en-US" dirty="0" smtClean="0"/>
              <a:t> </a:t>
            </a:r>
            <a:r>
              <a:rPr lang="en-US" dirty="0" err="1" smtClean="0"/>
              <a:t>trải</a:t>
            </a:r>
            <a:r>
              <a:rPr lang="en-US" dirty="0" smtClean="0"/>
              <a:t> </a:t>
            </a:r>
            <a:r>
              <a:rPr lang="en-US" dirty="0" err="1" smtClean="0"/>
              <a:t>nghiệm</a:t>
            </a:r>
            <a:r>
              <a:rPr lang="en-US" dirty="0" smtClean="0"/>
              <a:t> </a:t>
            </a:r>
            <a:r>
              <a:rPr lang="en-US" dirty="0" err="1" smtClean="0"/>
              <a:t>phong</a:t>
            </a:r>
            <a:r>
              <a:rPr lang="en-US" dirty="0" smtClean="0"/>
              <a:t> </a:t>
            </a:r>
            <a:r>
              <a:rPr lang="en-US" dirty="0" err="1" smtClean="0"/>
              <a:t>phú</a:t>
            </a:r>
            <a:r>
              <a:rPr lang="en-US" dirty="0" smtClean="0"/>
              <a:t> </a:t>
            </a:r>
            <a:r>
              <a:rPr lang="en-US" dirty="0" err="1" smtClean="0"/>
              <a:t>và</a:t>
            </a:r>
            <a:r>
              <a:rPr lang="en-US" dirty="0" smtClean="0"/>
              <a:t> </a:t>
            </a:r>
            <a:r>
              <a:rPr lang="en-US" dirty="0" err="1" smtClean="0"/>
              <a:t>đáp</a:t>
            </a:r>
            <a:r>
              <a:rPr lang="en-US" dirty="0" smtClean="0"/>
              <a:t> </a:t>
            </a:r>
            <a:r>
              <a:rPr lang="en-US" dirty="0" err="1" smtClean="0"/>
              <a:t>ứng</a:t>
            </a:r>
            <a:r>
              <a:rPr lang="en-US" dirty="0" smtClean="0"/>
              <a:t>. </a:t>
            </a:r>
          </a:p>
          <a:p>
            <a:r>
              <a:rPr lang="en-US" dirty="0" smtClean="0"/>
              <a:t> </a:t>
            </a:r>
            <a:r>
              <a:rPr lang="en-US" dirty="0" err="1" smtClean="0"/>
              <a:t>Mã</a:t>
            </a:r>
            <a:r>
              <a:rPr lang="en-US" dirty="0" smtClean="0"/>
              <a:t> AngularJS </a:t>
            </a:r>
            <a:r>
              <a:rPr lang="en-US" dirty="0" err="1" smtClean="0"/>
              <a:t>là</a:t>
            </a:r>
            <a:r>
              <a:rPr lang="en-US" dirty="0" smtClean="0"/>
              <a:t> </a:t>
            </a:r>
            <a:r>
              <a:rPr lang="en-US" dirty="0" err="1" smtClean="0"/>
              <a:t>đơn</a:t>
            </a:r>
            <a:r>
              <a:rPr lang="en-US" dirty="0" smtClean="0"/>
              <a:t> </a:t>
            </a:r>
            <a:r>
              <a:rPr lang="en-US" dirty="0" err="1" smtClean="0"/>
              <a:t>vị</a:t>
            </a:r>
            <a:r>
              <a:rPr lang="en-US" dirty="0" smtClean="0"/>
              <a:t> </a:t>
            </a:r>
            <a:r>
              <a:rPr lang="en-US" dirty="0" err="1" smtClean="0"/>
              <a:t>có</a:t>
            </a:r>
            <a:r>
              <a:rPr lang="en-US" dirty="0" smtClean="0"/>
              <a:t> </a:t>
            </a:r>
            <a:r>
              <a:rPr lang="en-US" dirty="0" err="1" smtClean="0"/>
              <a:t>thể</a:t>
            </a:r>
            <a:r>
              <a:rPr lang="en-US" dirty="0" smtClean="0"/>
              <a:t> </a:t>
            </a:r>
            <a:r>
              <a:rPr lang="en-US" dirty="0" err="1" smtClean="0"/>
              <a:t>kiểm</a:t>
            </a:r>
            <a:r>
              <a:rPr lang="en-US" dirty="0" smtClean="0"/>
              <a:t> </a:t>
            </a:r>
            <a:r>
              <a:rPr lang="en-US" dirty="0" err="1" smtClean="0"/>
              <a:t>tra</a:t>
            </a:r>
            <a:r>
              <a:rPr lang="en-US" dirty="0" smtClean="0"/>
              <a:t>. </a:t>
            </a:r>
          </a:p>
          <a:p>
            <a:r>
              <a:rPr lang="en-US" dirty="0" smtClean="0"/>
              <a:t> AngularJS </a:t>
            </a:r>
            <a:r>
              <a:rPr lang="en-US" dirty="0" err="1" smtClean="0"/>
              <a:t>sử</a:t>
            </a:r>
            <a:r>
              <a:rPr lang="en-US" dirty="0" smtClean="0"/>
              <a:t> </a:t>
            </a:r>
            <a:r>
              <a:rPr lang="en-US" dirty="0" err="1" smtClean="0"/>
              <a:t>dụng</a:t>
            </a:r>
            <a:r>
              <a:rPr lang="en-US" dirty="0" smtClean="0"/>
              <a:t> </a:t>
            </a:r>
            <a:r>
              <a:rPr lang="en-US" dirty="0" err="1" smtClean="0"/>
              <a:t>tiêm</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sự</a:t>
            </a:r>
            <a:r>
              <a:rPr lang="en-US" dirty="0" smtClean="0"/>
              <a:t> </a:t>
            </a:r>
            <a:r>
              <a:rPr lang="en-US" dirty="0" err="1" smtClean="0"/>
              <a:t>tách</a:t>
            </a:r>
            <a:r>
              <a:rPr lang="en-US" dirty="0" smtClean="0"/>
              <a:t> </a:t>
            </a:r>
            <a:r>
              <a:rPr lang="en-US" dirty="0" err="1" smtClean="0"/>
              <a:t>biệt</a:t>
            </a:r>
            <a:r>
              <a:rPr lang="en-US" dirty="0" smtClean="0"/>
              <a:t> </a:t>
            </a:r>
            <a:r>
              <a:rPr lang="en-US" dirty="0" err="1" smtClean="0"/>
              <a:t>các</a:t>
            </a:r>
            <a:r>
              <a:rPr lang="en-US" dirty="0" smtClean="0"/>
              <a:t> </a:t>
            </a:r>
            <a:r>
              <a:rPr lang="en-US" dirty="0" err="1" smtClean="0"/>
              <a:t>mối</a:t>
            </a:r>
            <a:r>
              <a:rPr lang="en-US" dirty="0" smtClean="0"/>
              <a:t> </a:t>
            </a:r>
            <a:r>
              <a:rPr lang="en-US" dirty="0" err="1" smtClean="0"/>
              <a:t>quan</a:t>
            </a:r>
            <a:r>
              <a:rPr lang="en-US" dirty="0" smtClean="0"/>
              <a:t> </a:t>
            </a:r>
            <a:r>
              <a:rPr lang="en-US" dirty="0" err="1" smtClean="0"/>
              <a:t>tâm</a:t>
            </a:r>
            <a:r>
              <a:rPr lang="en-US" dirty="0" smtClean="0"/>
              <a:t>. </a:t>
            </a:r>
          </a:p>
          <a:p>
            <a:r>
              <a:rPr lang="en-US" dirty="0" smtClean="0"/>
              <a:t> AngularJS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tái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Với</a:t>
            </a:r>
            <a:r>
              <a:rPr lang="en-US" dirty="0" smtClean="0"/>
              <a:t> AngularJS, </a:t>
            </a:r>
            <a:r>
              <a:rPr lang="en-US" dirty="0" err="1" smtClean="0"/>
              <a:t>các</a:t>
            </a:r>
            <a:r>
              <a:rPr lang="en-US" dirty="0" smtClean="0"/>
              <a:t> </a:t>
            </a:r>
            <a:r>
              <a:rPr lang="en-US" dirty="0" err="1" smtClean="0"/>
              <a:t>nhà</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đạt</a:t>
            </a:r>
            <a:r>
              <a:rPr lang="en-US" dirty="0" smtClean="0"/>
              <a:t> </a:t>
            </a:r>
            <a:r>
              <a:rPr lang="en-US" dirty="0" err="1" smtClean="0"/>
              <a:t>được</a:t>
            </a:r>
            <a:r>
              <a:rPr lang="en-US" dirty="0" smtClean="0"/>
              <a:t> </a:t>
            </a:r>
            <a:r>
              <a:rPr lang="en-US" dirty="0" err="1" smtClean="0"/>
              <a:t>nhiều</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hơn</a:t>
            </a:r>
            <a:r>
              <a:rPr lang="en-US" dirty="0" smtClean="0"/>
              <a:t> </a:t>
            </a:r>
            <a:r>
              <a:rPr lang="en-US" dirty="0" err="1" smtClean="0"/>
              <a:t>với</a:t>
            </a:r>
            <a:r>
              <a:rPr lang="en-US" dirty="0" smtClean="0"/>
              <a:t> </a:t>
            </a:r>
            <a:r>
              <a:rPr lang="en-US" dirty="0" err="1" smtClean="0"/>
              <a:t>mã</a:t>
            </a:r>
            <a:r>
              <a:rPr lang="en-US" dirty="0" smtClean="0"/>
              <a:t> </a:t>
            </a:r>
            <a:r>
              <a:rPr lang="en-US" dirty="0" err="1" smtClean="0"/>
              <a:t>ngắn</a:t>
            </a:r>
            <a:r>
              <a:rPr lang="en-US" dirty="0" smtClean="0"/>
              <a:t>.  </a:t>
            </a:r>
          </a:p>
          <a:p>
            <a:r>
              <a:rPr lang="en-US" dirty="0" err="1" smtClean="0"/>
              <a:t>Trong</a:t>
            </a:r>
            <a:r>
              <a:rPr lang="en-US" dirty="0" smtClean="0"/>
              <a:t> AngularJS, </a:t>
            </a:r>
            <a:r>
              <a:rPr lang="en-US" dirty="0" err="1" smtClean="0"/>
              <a:t>các</a:t>
            </a:r>
            <a:r>
              <a:rPr lang="en-US" dirty="0" smtClean="0"/>
              <a:t> </a:t>
            </a:r>
            <a:r>
              <a:rPr lang="en-US" dirty="0" err="1" smtClean="0"/>
              <a:t>chế</a:t>
            </a:r>
            <a:r>
              <a:rPr lang="en-US" dirty="0" smtClean="0"/>
              <a:t> </a:t>
            </a:r>
            <a:r>
              <a:rPr lang="en-US" dirty="0" err="1" smtClean="0"/>
              <a:t>độ</a:t>
            </a:r>
            <a:r>
              <a:rPr lang="en-US" dirty="0" smtClean="0"/>
              <a:t> </a:t>
            </a:r>
            <a:r>
              <a:rPr lang="en-US" dirty="0" err="1" smtClean="0"/>
              <a:t>xem</a:t>
            </a:r>
            <a:r>
              <a:rPr lang="en-US" dirty="0" smtClean="0"/>
              <a:t> </a:t>
            </a:r>
            <a:r>
              <a:rPr lang="en-US" dirty="0" err="1" smtClean="0"/>
              <a:t>là</a:t>
            </a:r>
            <a:r>
              <a:rPr lang="en-US" dirty="0" smtClean="0"/>
              <a:t> </a:t>
            </a:r>
            <a:r>
              <a:rPr lang="en-US" dirty="0" err="1" smtClean="0"/>
              <a:t>các</a:t>
            </a:r>
            <a:r>
              <a:rPr lang="en-US" dirty="0" smtClean="0"/>
              <a:t> </a:t>
            </a:r>
            <a:r>
              <a:rPr lang="en-US" dirty="0" err="1" smtClean="0"/>
              <a:t>trang</a:t>
            </a:r>
            <a:r>
              <a:rPr lang="en-US" dirty="0" smtClean="0"/>
              <a:t> html </a:t>
            </a:r>
            <a:r>
              <a:rPr lang="en-US" dirty="0" err="1" smtClean="0"/>
              <a:t>thuần</a:t>
            </a:r>
            <a:r>
              <a:rPr lang="en-US" dirty="0" smtClean="0"/>
              <a:t> </a:t>
            </a:r>
            <a:r>
              <a:rPr lang="en-US" dirty="0" err="1" smtClean="0"/>
              <a:t>túy</a:t>
            </a:r>
            <a:r>
              <a:rPr lang="en-US" dirty="0" smtClean="0"/>
              <a:t>, </a:t>
            </a:r>
            <a:r>
              <a:rPr lang="en-US" dirty="0" err="1" smtClean="0"/>
              <a:t>và</a:t>
            </a:r>
            <a:r>
              <a:rPr lang="en-US" dirty="0" smtClean="0"/>
              <a:t> </a:t>
            </a:r>
            <a:r>
              <a:rPr lang="en-US" dirty="0" err="1" smtClean="0"/>
              <a:t>bộ</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được</a:t>
            </a:r>
            <a:r>
              <a:rPr lang="en-US" dirty="0" smtClean="0"/>
              <a:t> </a:t>
            </a:r>
            <a:r>
              <a:rPr lang="en-US" dirty="0" err="1" smtClean="0"/>
              <a:t>viết</a:t>
            </a:r>
            <a:r>
              <a:rPr lang="en-US" dirty="0" smtClean="0"/>
              <a:t> </a:t>
            </a:r>
            <a:r>
              <a:rPr lang="en-US" dirty="0" err="1" smtClean="0"/>
              <a:t>bằng</a:t>
            </a:r>
            <a:r>
              <a:rPr lang="en-US" dirty="0" smtClean="0"/>
              <a:t> JavaScript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 </a:t>
            </a:r>
            <a:r>
              <a:rPr lang="en-US" dirty="0" err="1" smtClean="0"/>
              <a:t>nghiệp</a:t>
            </a:r>
            <a:r>
              <a:rPr lang="en-US" dirty="0" smtClean="0"/>
              <a:t> </a:t>
            </a:r>
            <a:r>
              <a:rPr lang="en-US" dirty="0" err="1" smtClean="0"/>
              <a:t>vụ</a:t>
            </a:r>
            <a:r>
              <a:rPr lang="en-US" dirty="0" smtClean="0"/>
              <a:t>.</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4</a:t>
            </a:fld>
            <a:endParaRPr lang="en-US"/>
          </a:p>
        </p:txBody>
      </p:sp>
    </p:spTree>
    <p:extLst>
      <p:ext uri="{BB962C8B-B14F-4D97-AF65-F5344CB8AC3E}">
        <p14:creationId xmlns:p14="http://schemas.microsoft.com/office/powerpoint/2010/main" val="1374344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5</a:t>
            </a:fld>
            <a:endParaRPr lang="en-US"/>
          </a:p>
        </p:txBody>
      </p:sp>
    </p:spTree>
    <p:extLst>
      <p:ext uri="{BB962C8B-B14F-4D97-AF65-F5344CB8AC3E}">
        <p14:creationId xmlns:p14="http://schemas.microsoft.com/office/powerpoint/2010/main" val="709393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effectLst/>
                <a:latin typeface="+mn-lt"/>
                <a:ea typeface="+mn-ea"/>
                <a:cs typeface="+mn-cs"/>
              </a:rPr>
              <a:t>Data-binding: It is the automatic synchronization of data between model and view components. </a:t>
            </a:r>
            <a:endParaRPr lang="en-US" dirty="0" smtClean="0">
              <a:effectLst/>
            </a:endParaRPr>
          </a:p>
          <a:p>
            <a:r>
              <a:rPr lang="en-US" sz="1200" kern="1200" dirty="0" smtClean="0">
                <a:solidFill>
                  <a:schemeClr val="tx1"/>
                </a:solidFill>
                <a:effectLst/>
                <a:latin typeface="+mn-lt"/>
                <a:ea typeface="+mn-ea"/>
                <a:cs typeface="+mn-cs"/>
              </a:rPr>
              <a:t>  Scope: These are objects that refer to the model. They act as a glue between controller and view. </a:t>
            </a:r>
            <a:endParaRPr lang="en-US" dirty="0" smtClean="0">
              <a:effectLst/>
            </a:endParaRPr>
          </a:p>
          <a:p>
            <a:r>
              <a:rPr lang="en-US" sz="1200" kern="1200" dirty="0" smtClean="0">
                <a:solidFill>
                  <a:schemeClr val="tx1"/>
                </a:solidFill>
                <a:effectLst/>
                <a:latin typeface="+mn-lt"/>
                <a:ea typeface="+mn-ea"/>
                <a:cs typeface="+mn-cs"/>
              </a:rPr>
              <a:t>1 </a:t>
            </a:r>
            <a:endParaRPr lang="en-US" dirty="0" smtClean="0"/>
          </a:p>
          <a:p>
            <a:r>
              <a:rPr lang="en-US" sz="1200" kern="1200" dirty="0" smtClean="0">
                <a:solidFill>
                  <a:schemeClr val="tx1"/>
                </a:solidFill>
                <a:effectLst/>
                <a:latin typeface="+mn-lt"/>
                <a:ea typeface="+mn-ea"/>
                <a:cs typeface="+mn-cs"/>
              </a:rPr>
              <a:t>Angular JS </a:t>
            </a:r>
            <a:endParaRPr lang="en-US" dirty="0" smtClean="0"/>
          </a:p>
          <a:p>
            <a:r>
              <a:rPr lang="en-US" sz="1200" kern="1200" dirty="0" smtClean="0">
                <a:solidFill>
                  <a:schemeClr val="tx1"/>
                </a:solidFill>
                <a:effectLst/>
                <a:latin typeface="+mn-lt"/>
                <a:ea typeface="+mn-ea"/>
                <a:cs typeface="+mn-cs"/>
              </a:rPr>
              <a:t> Controller: These are JavaScript functions bound to a particular scope. </a:t>
            </a:r>
            <a:endParaRPr lang="en-US" dirty="0" smtClean="0">
              <a:effectLst/>
            </a:endParaRPr>
          </a:p>
          <a:p>
            <a:r>
              <a:rPr lang="en-US" sz="1200" kern="1200" dirty="0" smtClean="0">
                <a:solidFill>
                  <a:schemeClr val="tx1"/>
                </a:solidFill>
                <a:effectLst/>
                <a:latin typeface="+mn-lt"/>
                <a:ea typeface="+mn-ea"/>
                <a:cs typeface="+mn-cs"/>
              </a:rPr>
              <a:t> Services: AngularJS comes with several built-in services such as $http to make a </a:t>
            </a:r>
            <a:r>
              <a:rPr lang="en-US" sz="1200" kern="1200" dirty="0" err="1" smtClean="0">
                <a:solidFill>
                  <a:schemeClr val="tx1"/>
                </a:solidFill>
                <a:effectLst/>
                <a:latin typeface="+mn-lt"/>
                <a:ea typeface="+mn-ea"/>
                <a:cs typeface="+mn-cs"/>
              </a:rPr>
              <a:t>XMLHttpRequests</a:t>
            </a:r>
            <a:r>
              <a:rPr lang="en-US" sz="1200" kern="1200" dirty="0" smtClean="0">
                <a:solidFill>
                  <a:schemeClr val="tx1"/>
                </a:solidFill>
                <a:effectLst/>
                <a:latin typeface="+mn-lt"/>
                <a:ea typeface="+mn-ea"/>
                <a:cs typeface="+mn-cs"/>
              </a:rPr>
              <a:t>. These are singleton objects which are instantiated only once in app. </a:t>
            </a:r>
            <a:endParaRPr lang="en-US" dirty="0" smtClean="0">
              <a:effectLst/>
            </a:endParaRPr>
          </a:p>
          <a:p>
            <a:r>
              <a:rPr lang="en-US" sz="1200" kern="1200" dirty="0" smtClean="0">
                <a:solidFill>
                  <a:schemeClr val="tx1"/>
                </a:solidFill>
                <a:effectLst/>
                <a:latin typeface="+mn-lt"/>
                <a:ea typeface="+mn-ea"/>
                <a:cs typeface="+mn-cs"/>
              </a:rPr>
              <a:t> Filters: These select a subset of items from an array and returns a new array. </a:t>
            </a:r>
            <a:endParaRPr lang="en-US" dirty="0" smtClean="0">
              <a:effectLst/>
            </a:endParaRPr>
          </a:p>
          <a:p>
            <a:r>
              <a:rPr lang="en-US" sz="1200" kern="1200" dirty="0" smtClean="0">
                <a:solidFill>
                  <a:schemeClr val="tx1"/>
                </a:solidFill>
                <a:effectLst/>
                <a:latin typeface="+mn-lt"/>
                <a:ea typeface="+mn-ea"/>
                <a:cs typeface="+mn-cs"/>
              </a:rPr>
              <a:t> Directives: Directives are markers on DOM elements such as elements, attributes, </a:t>
            </a:r>
            <a:r>
              <a:rPr lang="en-US" sz="1200" kern="1200" dirty="0" err="1" smtClean="0">
                <a:solidFill>
                  <a:schemeClr val="tx1"/>
                </a:solidFill>
                <a:effectLst/>
                <a:latin typeface="+mn-lt"/>
                <a:ea typeface="+mn-ea"/>
                <a:cs typeface="+mn-cs"/>
              </a:rPr>
              <a:t>css</a:t>
            </a:r>
            <a:r>
              <a:rPr lang="en-US" sz="1200" kern="1200" dirty="0" smtClean="0">
                <a:solidFill>
                  <a:schemeClr val="tx1"/>
                </a:solidFill>
                <a:effectLst/>
                <a:latin typeface="+mn-lt"/>
                <a:ea typeface="+mn-ea"/>
                <a:cs typeface="+mn-cs"/>
              </a:rPr>
              <a:t>, and more. These can be used to create custom HTML tags that serve as new, custom widgets. AngularJS has built-in directives such as </a:t>
            </a:r>
            <a:r>
              <a:rPr lang="en-US" sz="1200" kern="1200" dirty="0" err="1" smtClean="0">
                <a:solidFill>
                  <a:schemeClr val="tx1"/>
                </a:solidFill>
                <a:effectLst/>
                <a:latin typeface="+mn-lt"/>
                <a:ea typeface="+mn-ea"/>
                <a:cs typeface="+mn-cs"/>
              </a:rPr>
              <a:t>ngBind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ngModel</a:t>
            </a:r>
            <a:r>
              <a:rPr lang="en-US" sz="1200" kern="1200" dirty="0" smtClean="0">
                <a:solidFill>
                  <a:schemeClr val="tx1"/>
                </a:solidFill>
                <a:effectLst/>
                <a:latin typeface="+mn-lt"/>
                <a:ea typeface="+mn-ea"/>
                <a:cs typeface="+mn-cs"/>
              </a:rPr>
              <a:t>, etc. </a:t>
            </a:r>
            <a:endParaRPr lang="en-US" dirty="0" smtClean="0">
              <a:effectLst/>
            </a:endParaRPr>
          </a:p>
          <a:p>
            <a:r>
              <a:rPr lang="en-US" sz="1200" kern="1200" dirty="0" smtClean="0">
                <a:solidFill>
                  <a:schemeClr val="tx1"/>
                </a:solidFill>
                <a:effectLst/>
                <a:latin typeface="+mn-lt"/>
                <a:ea typeface="+mn-ea"/>
                <a:cs typeface="+mn-cs"/>
              </a:rPr>
              <a:t> Templates: These are the rendered view with information from the controller and model. These can be a single file (such as </a:t>
            </a:r>
            <a:r>
              <a:rPr lang="en-US" sz="1200" kern="1200" dirty="0" err="1" smtClean="0">
                <a:solidFill>
                  <a:schemeClr val="tx1"/>
                </a:solidFill>
                <a:effectLst/>
                <a:latin typeface="+mn-lt"/>
                <a:ea typeface="+mn-ea"/>
                <a:cs typeface="+mn-cs"/>
              </a:rPr>
              <a:t>index.html</a:t>
            </a:r>
            <a:r>
              <a:rPr lang="en-US" sz="1200" kern="1200" dirty="0" smtClean="0">
                <a:solidFill>
                  <a:schemeClr val="tx1"/>
                </a:solidFill>
                <a:effectLst/>
                <a:latin typeface="+mn-lt"/>
                <a:ea typeface="+mn-ea"/>
                <a:cs typeface="+mn-cs"/>
              </a:rPr>
              <a:t>) or multiple views in one page using partials. </a:t>
            </a:r>
            <a:endParaRPr lang="en-US" dirty="0" smtClean="0">
              <a:effectLst/>
            </a:endParaRPr>
          </a:p>
          <a:p>
            <a:r>
              <a:rPr lang="en-US" sz="1200" kern="1200" dirty="0" smtClean="0">
                <a:solidFill>
                  <a:schemeClr val="tx1"/>
                </a:solidFill>
                <a:effectLst/>
                <a:latin typeface="+mn-lt"/>
                <a:ea typeface="+mn-ea"/>
                <a:cs typeface="+mn-cs"/>
              </a:rPr>
              <a:t> Routing: It is concept of switching views. </a:t>
            </a:r>
            <a:endParaRPr lang="en-US" dirty="0" smtClean="0">
              <a:effectLst/>
            </a:endParaRPr>
          </a:p>
          <a:p>
            <a:r>
              <a:rPr lang="en-US" sz="1200" kern="1200" dirty="0" smtClean="0">
                <a:solidFill>
                  <a:schemeClr val="tx1"/>
                </a:solidFill>
                <a:effectLst/>
                <a:latin typeface="+mn-lt"/>
                <a:ea typeface="+mn-ea"/>
                <a:cs typeface="+mn-cs"/>
              </a:rPr>
              <a:t> Model View Whatever: MVW is a design pattern for dividing an application into different parts called Model, View, and Controller, each with distinct responsibilities. AngularJS does not implement MVC in the traditional sense, but rather something closer to MVVM (Model-View-</a:t>
            </a:r>
            <a:r>
              <a:rPr lang="en-US" sz="1200" kern="1200" dirty="0" err="1" smtClean="0">
                <a:solidFill>
                  <a:schemeClr val="tx1"/>
                </a:solidFill>
                <a:effectLst/>
                <a:latin typeface="+mn-lt"/>
                <a:ea typeface="+mn-ea"/>
                <a:cs typeface="+mn-cs"/>
              </a:rPr>
              <a:t>ViewModel</a:t>
            </a:r>
            <a:r>
              <a:rPr lang="en-US" sz="1200" kern="1200" dirty="0" smtClean="0">
                <a:solidFill>
                  <a:schemeClr val="tx1"/>
                </a:solidFill>
                <a:effectLst/>
                <a:latin typeface="+mn-lt"/>
                <a:ea typeface="+mn-ea"/>
                <a:cs typeface="+mn-cs"/>
              </a:rPr>
              <a:t>). The Angular JS team refers it humorously as Model View Whatever. </a:t>
            </a:r>
            <a:endParaRPr lang="en-US" dirty="0" smtClean="0">
              <a:effectLst/>
            </a:endParaRPr>
          </a:p>
          <a:p>
            <a:r>
              <a:rPr lang="en-US" sz="1200" kern="1200" dirty="0" smtClean="0">
                <a:solidFill>
                  <a:schemeClr val="tx1"/>
                </a:solidFill>
                <a:effectLst/>
                <a:latin typeface="+mn-lt"/>
                <a:ea typeface="+mn-ea"/>
                <a:cs typeface="+mn-cs"/>
              </a:rPr>
              <a:t> Deep Linking: Deep linking allows to encode the state of application in the URL so that it can be bookmarked. The application can then be restored from the URL to the same state. </a:t>
            </a:r>
            <a:endParaRPr lang="en-US" dirty="0" smtClean="0">
              <a:effectLst/>
            </a:endParaRPr>
          </a:p>
          <a:p>
            <a:r>
              <a:rPr lang="en-US" sz="1200" kern="1200" dirty="0" smtClean="0">
                <a:solidFill>
                  <a:schemeClr val="tx1"/>
                </a:solidFill>
                <a:effectLst/>
                <a:latin typeface="+mn-lt"/>
                <a:ea typeface="+mn-ea"/>
                <a:cs typeface="+mn-cs"/>
              </a:rPr>
              <a:t> Dependency </a:t>
            </a:r>
            <a:r>
              <a:rPr lang="en-US" sz="1200" kern="1200" dirty="0" err="1" smtClean="0">
                <a:solidFill>
                  <a:schemeClr val="tx1"/>
                </a:solidFill>
                <a:effectLst/>
                <a:latin typeface="+mn-lt"/>
                <a:ea typeface="+mn-ea"/>
                <a:cs typeface="+mn-cs"/>
              </a:rPr>
              <a:t>Injection:AngularJS</a:t>
            </a:r>
            <a:r>
              <a:rPr lang="en-US" sz="1200" kern="1200" dirty="0" smtClean="0">
                <a:solidFill>
                  <a:schemeClr val="tx1"/>
                </a:solidFill>
                <a:effectLst/>
                <a:latin typeface="+mn-lt"/>
                <a:ea typeface="+mn-ea"/>
                <a:cs typeface="+mn-cs"/>
              </a:rPr>
              <a:t> has a built-in dependency injection subsystem that helps the developer to create, understand, and test the applications easily.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6</a:t>
            </a:fld>
            <a:endParaRPr lang="en-US"/>
          </a:p>
        </p:txBody>
      </p:sp>
    </p:spTree>
    <p:extLst>
      <p:ext uri="{BB962C8B-B14F-4D97-AF65-F5344CB8AC3E}">
        <p14:creationId xmlns:p14="http://schemas.microsoft.com/office/powerpoint/2010/main" val="1253207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Wingdings" charset="2"/>
              <a:buChar char="ü"/>
            </a:pPr>
            <a:r>
              <a:rPr lang="en-US" b="1" dirty="0" smtClean="0"/>
              <a:t>Model</a:t>
            </a:r>
            <a:r>
              <a:rPr lang="en-US" dirty="0" smtClean="0"/>
              <a:t> − </a:t>
            </a:r>
            <a:r>
              <a:rPr lang="en-US" dirty="0" err="1" smtClean="0"/>
              <a:t>Đây</a:t>
            </a:r>
            <a:r>
              <a:rPr lang="en-US" baseline="0" dirty="0" smtClean="0"/>
              <a:t> </a:t>
            </a:r>
            <a:r>
              <a:rPr lang="en-US" baseline="0" dirty="0" err="1" smtClean="0"/>
              <a:t>là</a:t>
            </a:r>
            <a:r>
              <a:rPr lang="en-US" baseline="0" dirty="0" smtClean="0"/>
              <a:t> </a:t>
            </a:r>
            <a:r>
              <a:rPr lang="en-US" baseline="0" dirty="0" err="1" smtClean="0"/>
              <a:t>tầng</a:t>
            </a:r>
            <a:r>
              <a:rPr lang="en-US" baseline="0" dirty="0" smtClean="0"/>
              <a:t> </a:t>
            </a:r>
            <a:r>
              <a:rPr lang="en-US" baseline="0" dirty="0" err="1" smtClean="0"/>
              <a:t>thấp</a:t>
            </a:r>
            <a:r>
              <a:rPr lang="en-US" baseline="0" dirty="0" smtClean="0"/>
              <a:t> </a:t>
            </a:r>
            <a:r>
              <a:rPr lang="en-US" baseline="0" dirty="0" err="1" smtClean="0"/>
              <a:t>nhất</a:t>
            </a:r>
            <a:r>
              <a:rPr lang="en-US" baseline="0" dirty="0" smtClean="0"/>
              <a:t> </a:t>
            </a:r>
            <a:r>
              <a:rPr lang="en-US" baseline="0" dirty="0" err="1" smtClean="0"/>
              <a:t>chịu</a:t>
            </a:r>
            <a:r>
              <a:rPr lang="en-US" baseline="0" dirty="0" smtClean="0"/>
              <a:t> </a:t>
            </a:r>
            <a:r>
              <a:rPr lang="en-US" baseline="0" dirty="0" err="1" smtClean="0"/>
              <a:t>trách</a:t>
            </a:r>
            <a:r>
              <a:rPr lang="en-US" baseline="0" dirty="0" smtClean="0"/>
              <a:t> </a:t>
            </a:r>
            <a:r>
              <a:rPr lang="en-US" baseline="0" dirty="0" err="1" smtClean="0"/>
              <a:t>nhiệm</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dữ</a:t>
            </a:r>
            <a:r>
              <a:rPr lang="en-US" baseline="0" dirty="0" smtClean="0"/>
              <a:t> </a:t>
            </a:r>
            <a:r>
              <a:rPr lang="en-US" baseline="0" dirty="0" err="1" smtClean="0"/>
              <a:t>liệu</a:t>
            </a:r>
            <a:endParaRPr lang="en-US" dirty="0" smtClean="0"/>
          </a:p>
          <a:p>
            <a:pPr lvl="1">
              <a:buFont typeface="Wingdings" charset="2"/>
              <a:buChar char="ü"/>
            </a:pPr>
            <a:r>
              <a:rPr lang="en-US" b="1" dirty="0" smtClean="0"/>
              <a:t>View</a:t>
            </a:r>
            <a:r>
              <a:rPr lang="en-US" dirty="0" smtClean="0"/>
              <a:t> − </a:t>
            </a:r>
            <a:r>
              <a:rPr lang="en-US" dirty="0" err="1" smtClean="0"/>
              <a:t>Chịu</a:t>
            </a:r>
            <a:r>
              <a:rPr lang="en-US" baseline="0" dirty="0" smtClean="0"/>
              <a:t> </a:t>
            </a:r>
            <a:r>
              <a:rPr lang="en-US" baseline="0" dirty="0" err="1" smtClean="0"/>
              <a:t>trách</a:t>
            </a:r>
            <a:r>
              <a:rPr lang="en-US" baseline="0" dirty="0" smtClean="0"/>
              <a:t> </a:t>
            </a:r>
            <a:r>
              <a:rPr lang="en-US" baseline="0" dirty="0" err="1" smtClean="0"/>
              <a:t>nhiệm</a:t>
            </a:r>
            <a:r>
              <a:rPr lang="en-US" baseline="0" dirty="0" smtClean="0"/>
              <a:t> </a:t>
            </a:r>
            <a:r>
              <a:rPr lang="en-US" baseline="0" dirty="0" err="1" smtClean="0"/>
              <a:t>hiển</a:t>
            </a:r>
            <a:r>
              <a:rPr lang="en-US" baseline="0" dirty="0" smtClean="0"/>
              <a:t> </a:t>
            </a:r>
            <a:r>
              <a:rPr lang="en-US" baseline="0" dirty="0" err="1" smtClean="0"/>
              <a:t>thị</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được</a:t>
            </a:r>
            <a:r>
              <a:rPr lang="en-US" baseline="0" dirty="0" smtClean="0"/>
              <a:t> </a:t>
            </a:r>
            <a:r>
              <a:rPr lang="en-US" baseline="0" dirty="0" err="1" smtClean="0"/>
              <a:t>lấy</a:t>
            </a:r>
            <a:r>
              <a:rPr lang="en-US" baseline="0" dirty="0" smtClean="0"/>
              <a:t> </a:t>
            </a:r>
            <a:r>
              <a:rPr lang="en-US" baseline="0" dirty="0" err="1" smtClean="0"/>
              <a:t>từ</a:t>
            </a:r>
            <a:r>
              <a:rPr lang="en-US" baseline="0" dirty="0" smtClean="0"/>
              <a:t> model.</a:t>
            </a:r>
            <a:endParaRPr lang="en-US" dirty="0" smtClean="0"/>
          </a:p>
          <a:p>
            <a:pPr lvl="1">
              <a:buFont typeface="Wingdings" charset="2"/>
              <a:buChar char="ü"/>
            </a:pPr>
            <a:r>
              <a:rPr lang="en-US" b="1" dirty="0" smtClean="0"/>
              <a:t>Controller</a:t>
            </a:r>
            <a:r>
              <a:rPr lang="en-US" dirty="0" smtClean="0"/>
              <a:t> − </a:t>
            </a:r>
            <a:r>
              <a:rPr lang="en-US" dirty="0" err="1" smtClean="0"/>
              <a:t>Chị</a:t>
            </a:r>
            <a:r>
              <a:rPr lang="en-US" baseline="0" dirty="0" err="1" smtClean="0"/>
              <a:t>u</a:t>
            </a:r>
            <a:r>
              <a:rPr lang="en-US" baseline="0" dirty="0" smtClean="0"/>
              <a:t> </a:t>
            </a:r>
            <a:r>
              <a:rPr lang="en-US" baseline="0" dirty="0" err="1" smtClean="0"/>
              <a:t>trách</a:t>
            </a:r>
            <a:r>
              <a:rPr lang="en-US" baseline="0" dirty="0" smtClean="0"/>
              <a:t> </a:t>
            </a:r>
            <a:r>
              <a:rPr lang="en-US" baseline="0" dirty="0" err="1" smtClean="0"/>
              <a:t>nhiệm</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để</a:t>
            </a:r>
            <a:r>
              <a:rPr lang="en-US" baseline="0" dirty="0" smtClean="0"/>
              <a:t> </a:t>
            </a:r>
            <a:r>
              <a:rPr lang="en-US" baseline="0" dirty="0" err="1" smtClean="0"/>
              <a:t>tầng</a:t>
            </a:r>
            <a:r>
              <a:rPr lang="en-US" baseline="0" dirty="0" smtClean="0"/>
              <a:t> view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được</a:t>
            </a:r>
            <a:r>
              <a:rPr lang="en-US" baseline="0" dirty="0" smtClean="0"/>
              <a:t> </a:t>
            </a:r>
            <a:r>
              <a:rPr lang="en-US" baseline="0" dirty="0" err="1" smtClean="0"/>
              <a:t>với</a:t>
            </a:r>
            <a:r>
              <a:rPr lang="en-US" baseline="0" dirty="0" smtClean="0"/>
              <a:t> model.</a:t>
            </a:r>
            <a:endParaRPr lang="en-US" dirty="0" smtClean="0"/>
          </a:p>
          <a:p>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9</a:t>
            </a:fld>
            <a:endParaRPr lang="en-US"/>
          </a:p>
        </p:txBody>
      </p:sp>
    </p:spTree>
    <p:extLst>
      <p:ext uri="{BB962C8B-B14F-4D97-AF65-F5344CB8AC3E}">
        <p14:creationId xmlns:p14="http://schemas.microsoft.com/office/powerpoint/2010/main" val="43588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Nên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sử</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dụng</a:t>
            </a:r>
            <a:r>
              <a:rPr lang="en-US" sz="1200" b="1" i="0" kern="1200" dirty="0" smtClean="0">
                <a:solidFill>
                  <a:schemeClr val="tx1"/>
                </a:solidFill>
                <a:effectLst/>
                <a:latin typeface="+mn-lt"/>
                <a:ea typeface="+mn-ea"/>
                <a:cs typeface="+mn-cs"/>
              </a:rPr>
              <a:t> Controller </a:t>
            </a:r>
            <a:r>
              <a:rPr lang="en-US" sz="1200" b="1" i="0" kern="1200" dirty="0" err="1" smtClean="0">
                <a:solidFill>
                  <a:schemeClr val="tx1"/>
                </a:solidFill>
                <a:effectLst/>
                <a:latin typeface="+mn-lt"/>
                <a:ea typeface="+mn-ea"/>
                <a:cs typeface="+mn-cs"/>
              </a:rPr>
              <a:t>trong</a:t>
            </a:r>
            <a:r>
              <a:rPr lang="en-US" sz="1200" b="1" i="0" kern="1200" dirty="0" smtClean="0">
                <a:solidFill>
                  <a:schemeClr val="tx1"/>
                </a:solidFill>
                <a:effectLst/>
                <a:latin typeface="+mn-lt"/>
                <a:ea typeface="+mn-ea"/>
                <a:cs typeface="+mn-cs"/>
              </a:rPr>
              <a:t> Angular </a:t>
            </a:r>
            <a:r>
              <a:rPr lang="en-US" sz="1200" b="1" i="0" kern="1200" dirty="0" err="1" smtClean="0">
                <a:solidFill>
                  <a:schemeClr val="tx1"/>
                </a:solidFill>
                <a:effectLst/>
                <a:latin typeface="+mn-lt"/>
                <a:ea typeface="+mn-ea"/>
                <a:cs typeface="+mn-cs"/>
              </a:rPr>
              <a:t>khi</a:t>
            </a:r>
            <a:r>
              <a:rPr lang="en-US" sz="1200" b="1"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Controller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Angular </a:t>
            </a:r>
            <a:r>
              <a:rPr lang="en-US" sz="1200" b="0" i="0" kern="1200" dirty="0" err="1" smtClean="0">
                <a:solidFill>
                  <a:schemeClr val="tx1"/>
                </a:solidFill>
                <a:effectLst/>
                <a:latin typeface="+mn-lt"/>
                <a:ea typeface="+mn-ea"/>
                <a:cs typeface="+mn-cs"/>
              </a:rPr>
              <a:t>dùng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lâp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trị</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thái</a:t>
            </a:r>
            <a:r>
              <a:rPr lang="en-US" sz="1200" b="0" i="0" kern="1200" dirty="0" smtClean="0">
                <a:solidFill>
                  <a:schemeClr val="tx1"/>
                </a:solidFill>
                <a:effectLst/>
                <a:latin typeface="+mn-lt"/>
                <a:ea typeface="+mn-ea"/>
                <a:cs typeface="+mn-cs"/>
              </a:rPr>
              <a:t> ban </a:t>
            </a:r>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tượng</a:t>
            </a:r>
            <a:r>
              <a:rPr lang="en-US" sz="1200" b="0" i="0" kern="1200" dirty="0" smtClean="0">
                <a:solidFill>
                  <a:schemeClr val="tx1"/>
                </a:solidFill>
                <a:effectLst/>
                <a:latin typeface="+mn-lt"/>
                <a:ea typeface="+mn-ea"/>
                <a:cs typeface="+mn-cs"/>
              </a:rPr>
              <a:t> $scope </a:t>
            </a:r>
          </a:p>
          <a:p>
            <a:r>
              <a:rPr lang="en-US" sz="1200" b="0" i="0" kern="1200" dirty="0" err="1" smtClean="0">
                <a:solidFill>
                  <a:schemeClr val="tx1"/>
                </a:solidFill>
                <a:effectLst/>
                <a:latin typeface="+mn-lt"/>
                <a:ea typeface="+mn-ea"/>
                <a:cs typeface="+mn-cs"/>
              </a:rPr>
              <a:t>Thêm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hàm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hành</a:t>
            </a:r>
            <a:r>
              <a:rPr lang="en-US" sz="1200" b="0" i="0" kern="1200" dirty="0" smtClean="0">
                <a:solidFill>
                  <a:schemeClr val="tx1"/>
                </a:solidFill>
                <a:effectLst/>
                <a:latin typeface="+mn-lt"/>
                <a:ea typeface="+mn-ea"/>
                <a:cs typeface="+mn-cs"/>
              </a:rPr>
              <a:t> vi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tượng</a:t>
            </a:r>
            <a:r>
              <a:rPr lang="en-US" sz="1200" b="0" i="0" kern="1200" dirty="0" smtClean="0">
                <a:solidFill>
                  <a:schemeClr val="tx1"/>
                </a:solidFill>
                <a:effectLst/>
                <a:latin typeface="+mn-lt"/>
                <a:ea typeface="+mn-ea"/>
                <a:cs typeface="+mn-cs"/>
              </a:rPr>
              <a:t> $scope</a:t>
            </a:r>
          </a:p>
          <a:p>
            <a:r>
              <a:rPr lang="en-US" sz="1200" b="1" i="0" kern="1200" dirty="0" err="1" smtClean="0">
                <a:solidFill>
                  <a:schemeClr val="tx1"/>
                </a:solidFill>
                <a:effectLst/>
                <a:latin typeface="+mn-lt"/>
                <a:ea typeface="+mn-ea"/>
                <a:cs typeface="+mn-cs"/>
              </a:rPr>
              <a:t>Không</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nên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sử</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dụng</a:t>
            </a:r>
            <a:r>
              <a:rPr lang="en-US" sz="1200" b="1" i="0" kern="1200" dirty="0" smtClean="0">
                <a:solidFill>
                  <a:schemeClr val="tx1"/>
                </a:solidFill>
                <a:effectLst/>
                <a:latin typeface="+mn-lt"/>
                <a:ea typeface="+mn-ea"/>
                <a:cs typeface="+mn-cs"/>
              </a:rPr>
              <a:t> Controller </a:t>
            </a:r>
            <a:r>
              <a:rPr lang="en-US" sz="1200" b="1" i="0" kern="1200" dirty="0" err="1" smtClean="0">
                <a:solidFill>
                  <a:schemeClr val="tx1"/>
                </a:solidFill>
                <a:effectLst/>
                <a:latin typeface="+mn-lt"/>
                <a:ea typeface="+mn-ea"/>
                <a:cs typeface="+mn-cs"/>
              </a:rPr>
              <a:t>trong</a:t>
            </a:r>
            <a:r>
              <a:rPr lang="en-US" sz="1200" b="1" i="0" kern="1200" dirty="0" smtClean="0">
                <a:solidFill>
                  <a:schemeClr val="tx1"/>
                </a:solidFill>
                <a:effectLst/>
                <a:latin typeface="+mn-lt"/>
                <a:ea typeface="+mn-ea"/>
                <a:cs typeface="+mn-cs"/>
              </a:rPr>
              <a:t> Angular </a:t>
            </a:r>
            <a:r>
              <a:rPr lang="en-US" sz="1200" b="1" i="0" kern="1200" dirty="0" err="1" smtClean="0">
                <a:solidFill>
                  <a:schemeClr val="tx1"/>
                </a:solidFill>
                <a:effectLst/>
                <a:latin typeface="+mn-lt"/>
                <a:ea typeface="+mn-ea"/>
                <a:cs typeface="+mn-cs"/>
              </a:rPr>
              <a:t>khi</a:t>
            </a:r>
            <a:r>
              <a:rPr lang="en-US" sz="1200" b="1"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Thao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với</a:t>
            </a:r>
            <a:r>
              <a:rPr lang="en-US" sz="1200" b="0" i="0" kern="1200" dirty="0" smtClean="0">
                <a:solidFill>
                  <a:schemeClr val="tx1"/>
                </a:solidFill>
                <a:effectLst/>
                <a:latin typeface="+mn-lt"/>
                <a:ea typeface="+mn-ea"/>
                <a:cs typeface="+mn-cs"/>
              </a:rPr>
              <a:t> DOM, </a:t>
            </a:r>
            <a:r>
              <a:rPr lang="en-US" sz="1200" b="0" i="0" kern="1200" dirty="0" err="1" smtClean="0">
                <a:solidFill>
                  <a:schemeClr val="tx1"/>
                </a:solidFill>
                <a:effectLst/>
                <a:latin typeface="+mn-lt"/>
                <a:ea typeface="+mn-ea"/>
                <a:cs typeface="+mn-cs"/>
              </a:rPr>
              <a:t>nghĩa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dùng</a:t>
            </a:r>
            <a:r>
              <a:rPr lang="en-US" sz="1200" b="0" i="0" kern="1200" dirty="0" smtClean="0">
                <a:solidFill>
                  <a:schemeClr val="tx1"/>
                </a:solidFill>
                <a:effectLst/>
                <a:latin typeface="+mn-lt"/>
                <a:ea typeface="+mn-ea"/>
                <a:cs typeface="+mn-cs"/>
              </a:rPr>
              <a:t> Controller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thay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đổi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trị</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DOM (</a:t>
            </a:r>
            <a:r>
              <a:rPr lang="en-US" sz="1200" b="0" i="0" kern="1200" dirty="0" err="1" smtClean="0">
                <a:solidFill>
                  <a:schemeClr val="tx1"/>
                </a:solidFill>
                <a:effectLst/>
                <a:latin typeface="+mn-lt"/>
                <a:ea typeface="+mn-ea"/>
                <a:cs typeface="+mn-cs"/>
              </a:rPr>
              <a:t>nội</a:t>
            </a:r>
            <a:r>
              <a:rPr lang="en-US" sz="1200" b="0" i="0" kern="1200" dirty="0" smtClean="0">
                <a:solidFill>
                  <a:schemeClr val="tx1"/>
                </a:solidFill>
                <a:effectLst/>
                <a:latin typeface="+mn-lt"/>
                <a:ea typeface="+mn-ea"/>
                <a:cs typeface="+mn-cs"/>
              </a:rPr>
              <a:t> dung, </a:t>
            </a:r>
            <a:r>
              <a:rPr lang="en-US" sz="1200" b="0" i="0" kern="1200" dirty="0" err="1" smtClean="0">
                <a:solidFill>
                  <a:schemeClr val="tx1"/>
                </a:solidFill>
                <a:effectLst/>
                <a:latin typeface="+mn-lt"/>
                <a:ea typeface="+mn-ea"/>
                <a:cs typeface="+mn-cs"/>
              </a:rPr>
              <a:t>thuộc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trường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thì</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chế</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data-binding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rồi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bởi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vậy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Controller.</a:t>
            </a:r>
          </a:p>
          <a:p>
            <a:r>
              <a:rPr lang="en-US" sz="1200" b="0" i="0" kern="1200" dirty="0" smtClean="0">
                <a:solidFill>
                  <a:schemeClr val="tx1"/>
                </a:solidFill>
                <a:effectLst/>
                <a:latin typeface="+mn-lt"/>
                <a:ea typeface="+mn-ea"/>
                <a:cs typeface="+mn-cs"/>
              </a:rPr>
              <a:t>Validate form, </a:t>
            </a:r>
            <a:r>
              <a:rPr lang="en-US" sz="1200" b="0" i="0" kern="1200" dirty="0" err="1" smtClean="0">
                <a:solidFill>
                  <a:schemeClr val="tx1"/>
                </a:solidFill>
                <a:effectLst/>
                <a:latin typeface="+mn-lt"/>
                <a:ea typeface="+mn-ea"/>
                <a:cs typeface="+mn-cs"/>
              </a:rPr>
              <a:t>nghĩa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dùng</a:t>
            </a:r>
            <a:r>
              <a:rPr lang="en-US" sz="1200" b="0" i="0" kern="1200" dirty="0" smtClean="0">
                <a:solidFill>
                  <a:schemeClr val="tx1"/>
                </a:solidFill>
                <a:effectLst/>
                <a:latin typeface="+mn-lt"/>
                <a:ea typeface="+mn-ea"/>
                <a:cs typeface="+mn-cs"/>
              </a:rPr>
              <a:t> controller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input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form.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trường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Angular Form Controls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thay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thế</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Lọc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nghĩa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chuyển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đổi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trường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thì</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tượng</a:t>
            </a:r>
            <a:r>
              <a:rPr lang="en-US" sz="1200" b="0" i="0" kern="1200" dirty="0" smtClean="0">
                <a:solidFill>
                  <a:schemeClr val="tx1"/>
                </a:solidFill>
                <a:effectLst/>
                <a:latin typeface="+mn-lt"/>
                <a:ea typeface="+mn-ea"/>
                <a:cs typeface="+mn-cs"/>
              </a:rPr>
              <a:t> Filter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Angular.</a:t>
            </a:r>
          </a:p>
          <a:p>
            <a:r>
              <a:rPr lang="en-US" sz="1200" b="0" i="0" kern="1200" dirty="0" smtClean="0">
                <a:solidFill>
                  <a:schemeClr val="tx1"/>
                </a:solidFill>
                <a:effectLst/>
                <a:latin typeface="+mn-lt"/>
                <a:ea typeface="+mn-ea"/>
                <a:cs typeface="+mn-cs"/>
              </a:rPr>
              <a:t>Chia </a:t>
            </a:r>
            <a:r>
              <a:rPr lang="en-US" sz="1200" b="0" i="0" kern="1200" dirty="0" err="1" smtClean="0">
                <a:solidFill>
                  <a:schemeClr val="tx1"/>
                </a:solidFill>
                <a:effectLst/>
                <a:latin typeface="+mn-lt"/>
                <a:ea typeface="+mn-ea"/>
                <a:cs typeface="+mn-cs"/>
              </a:rPr>
              <a:t>sẽ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trường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Angualar</a:t>
            </a:r>
            <a:r>
              <a:rPr lang="en-US" sz="1200" b="0" i="0" kern="1200" dirty="0" smtClean="0">
                <a:solidFill>
                  <a:schemeClr val="tx1"/>
                </a:solidFill>
                <a:effectLst/>
                <a:latin typeface="+mn-lt"/>
                <a:ea typeface="+mn-ea"/>
                <a:cs typeface="+mn-cs"/>
              </a:rPr>
              <a:t> Service</a:t>
            </a:r>
          </a:p>
          <a:p>
            <a:r>
              <a:rPr lang="en-US" sz="1200" b="0" i="0" kern="1200" dirty="0" err="1" smtClean="0">
                <a:solidFill>
                  <a:schemeClr val="tx1"/>
                </a:solidFill>
                <a:effectLst/>
                <a:latin typeface="+mn-lt"/>
                <a:ea typeface="+mn-ea"/>
                <a:cs typeface="+mn-cs"/>
              </a:rPr>
              <a:t>Quản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thời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sống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component</a:t>
            </a:r>
          </a:p>
          <a:p>
            <a:r>
              <a:rPr lang="en-US" smtClean="0"/>
              <a:t/>
            </a:r>
            <a:br>
              <a:rPr lang="en-US" smtClean="0"/>
            </a:br>
            <a:endParaRPr lang="en-US"/>
          </a:p>
        </p:txBody>
      </p:sp>
      <p:sp>
        <p:nvSpPr>
          <p:cNvPr id="4" name="Slide Number Placeholder 3"/>
          <p:cNvSpPr>
            <a:spLocks noGrp="1"/>
          </p:cNvSpPr>
          <p:nvPr>
            <p:ph type="sldNum" sz="quarter" idx="10"/>
          </p:nvPr>
        </p:nvSpPr>
        <p:spPr/>
        <p:txBody>
          <a:bodyPr/>
          <a:lstStyle/>
          <a:p>
            <a:fld id="{4A705D0F-4754-4FEB-932A-3304C840411F}" type="slidenum">
              <a:rPr lang="en-US" smtClean="0"/>
              <a:pPr/>
              <a:t>10</a:t>
            </a:fld>
            <a:endParaRPr lang="en-US"/>
          </a:p>
        </p:txBody>
      </p:sp>
    </p:spTree>
    <p:extLst>
      <p:ext uri="{BB962C8B-B14F-4D97-AF65-F5344CB8AC3E}">
        <p14:creationId xmlns:p14="http://schemas.microsoft.com/office/powerpoint/2010/main" val="15151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33"/>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©Copyright 2017 FPT Software</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08413819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©Copyright 2017 FPT Software</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92279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©Copyright 2017 FPT Software</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42131139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smtClean="0"/>
              <a:t>©Copyright 2017 FPT Software</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4274183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smtClean="0"/>
              <a:t>©Copyright 2017 FPT Software</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862578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46161"/>
            <a:ext cx="4038600" cy="3748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46161"/>
            <a:ext cx="4038600" cy="3748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p>
            <a:r>
              <a:rPr lang="en-US" smtClean="0"/>
              <a:t>©Copyright 2017 FPT Software</a:t>
            </a:r>
            <a:endParaRPr lang="en-US" dirty="0"/>
          </a:p>
        </p:txBody>
      </p:sp>
      <p:sp>
        <p:nvSpPr>
          <p:cNvPr id="7" name="Slide Number Placeholder 6"/>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11662604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smtClean="0"/>
              <a:t>©Copyright 2017 FPT Software</a:t>
            </a:r>
            <a:endParaRPr lang="en-US" dirty="0"/>
          </a:p>
        </p:txBody>
      </p:sp>
      <p:sp>
        <p:nvSpPr>
          <p:cNvPr id="9" name="Slide Number Placeholder 8"/>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202422225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37572491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©Copyright 2017 FPT Software</a:t>
            </a:r>
            <a:endParaRPr lang="en-US" dirty="0"/>
          </a:p>
        </p:txBody>
      </p:sp>
      <p:sp>
        <p:nvSpPr>
          <p:cNvPr id="4" name="Slide Number Placeholder 3"/>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39959306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80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smtClean="0"/>
              <a:t>©Copyright 2017 FPT Software</a:t>
            </a:r>
            <a:endParaRPr lang="en-US" dirty="0"/>
          </a:p>
        </p:txBody>
      </p:sp>
      <p:sp>
        <p:nvSpPr>
          <p:cNvPr id="7" name="Slide Number Placeholder 6"/>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39570553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1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smtClean="0"/>
              <a:t>©Copyright 2017 FPT Software</a:t>
            </a:r>
            <a:endParaRPr lang="en-US" dirty="0"/>
          </a:p>
        </p:txBody>
      </p:sp>
      <p:sp>
        <p:nvSpPr>
          <p:cNvPr id="7" name="Slide Number Placeholder 6"/>
          <p:cNvSpPr>
            <a:spLocks noGrp="1"/>
          </p:cNvSpPr>
          <p:nvPr>
            <p:ph type="sldNum" sz="quarter" idx="12"/>
          </p:nvPr>
        </p:nvSpPr>
        <p:spPr/>
        <p:txBody>
          <a:bodyPr/>
          <a:lstStyle/>
          <a:p>
            <a:fld id="{6CC9EB7D-BACC-264B-9E30-9834195E9950}" type="slidenum">
              <a:rPr lang="en-US" smtClean="0"/>
              <a:pPr/>
              <a:t>‹#›</a:t>
            </a:fld>
            <a:endParaRPr lang="en-US"/>
          </a:p>
        </p:txBody>
      </p:sp>
    </p:spTree>
    <p:extLst>
      <p:ext uri="{BB962C8B-B14F-4D97-AF65-F5344CB8AC3E}">
        <p14:creationId xmlns:p14="http://schemas.microsoft.com/office/powerpoint/2010/main" val="303775907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2829"/>
            <a:ext cx="8229600" cy="323771"/>
          </a:xfrm>
          <a:prstGeom prst="rect">
            <a:avLst/>
          </a:prstGeom>
        </p:spPr>
        <p:txBody>
          <a:bodyPr vert="horz" lIns="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709693"/>
            <a:ext cx="8229600" cy="3884939"/>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457200" y="4767264"/>
            <a:ext cx="2895600" cy="273844"/>
          </a:xfrm>
          <a:prstGeom prst="rect">
            <a:avLst/>
          </a:prstGeom>
        </p:spPr>
        <p:txBody>
          <a:bodyPr vert="horz" wrap="square" lIns="0" tIns="0" rIns="0" bIns="0" rtlCol="0" anchor="ctr"/>
          <a:lstStyle>
            <a:lvl1pPr algn="l">
              <a:defRPr sz="1200">
                <a:solidFill>
                  <a:schemeClr val="tx1">
                    <a:tint val="75000"/>
                  </a:schemeClr>
                </a:solidFill>
              </a:defRPr>
            </a:lvl1pPr>
          </a:lstStyle>
          <a:p>
            <a:r>
              <a:rPr lang="en-US" smtClean="0"/>
              <a:t>©Copyright 2017 FPT Software</a:t>
            </a: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CC9EB7D-BACC-264B-9E30-9834195E9950}" type="slidenum">
              <a:rPr lang="en-US" smtClean="0"/>
              <a:pPr/>
              <a:t>‹#›</a:t>
            </a:fld>
            <a:endParaRPr lang="en-US"/>
          </a:p>
        </p:txBody>
      </p:sp>
      <p:cxnSp>
        <p:nvCxnSpPr>
          <p:cNvPr id="9" name="Straight Connector 8"/>
          <p:cNvCxnSpPr/>
          <p:nvPr/>
        </p:nvCxnSpPr>
        <p:spPr>
          <a:xfrm>
            <a:off x="359304" y="503636"/>
            <a:ext cx="8416425" cy="1191"/>
          </a:xfrm>
          <a:prstGeom prst="line">
            <a:avLst/>
          </a:prstGeom>
        </p:spPr>
        <p:style>
          <a:lnRef idx="1">
            <a:schemeClr val="accent3"/>
          </a:lnRef>
          <a:fillRef idx="0">
            <a:schemeClr val="accent3"/>
          </a:fillRef>
          <a:effectRef idx="0">
            <a:schemeClr val="accent3"/>
          </a:effectRef>
          <a:fontRef idx="minor">
            <a:schemeClr val="tx1"/>
          </a:fontRef>
        </p:style>
      </p:cxnSp>
      <p:pic>
        <p:nvPicPr>
          <p:cNvPr id="16388" name="Picture 4" descr="http://vfossa.vn/tailen/mhst/logo/logo-fpt.png"/>
          <p:cNvPicPr>
            <a:picLocks noChangeAspect="1" noChangeArrowheads="1"/>
          </p:cNvPicPr>
          <p:nvPr/>
        </p:nvPicPr>
        <p:blipFill>
          <a:blip r:embed="rId13"/>
          <a:srcRect/>
          <a:stretch>
            <a:fillRect/>
          </a:stretch>
        </p:blipFill>
        <p:spPr bwMode="auto">
          <a:xfrm>
            <a:off x="8219835" y="65243"/>
            <a:ext cx="595058" cy="371343"/>
          </a:xfrm>
          <a:prstGeom prst="rect">
            <a:avLst/>
          </a:prstGeom>
          <a:noFill/>
        </p:spPr>
      </p:pic>
    </p:spTree>
    <p:extLst>
      <p:ext uri="{BB962C8B-B14F-4D97-AF65-F5344CB8AC3E}">
        <p14:creationId xmlns:p14="http://schemas.microsoft.com/office/powerpoint/2010/main" val="139132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l"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jpeg"/><Relationship Id="rId5" Type="http://schemas.openxmlformats.org/officeDocument/2006/relationships/image" Target="../media/image3.wmf"/><Relationship Id="rId6" Type="http://schemas.openxmlformats.org/officeDocument/2006/relationships/image" Target="../media/image4.emf"/><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shutterstock_54404716_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44000" cy="3106993"/>
          </a:xfrm>
          <a:prstGeom prst="rect">
            <a:avLst/>
          </a:prstGeom>
        </p:spPr>
      </p:pic>
      <p:pic>
        <p:nvPicPr>
          <p:cNvPr id="9" name="Picture 8" descr="Logo FPT.wmf"/>
          <p:cNvPicPr>
            <a:picLocks noChangeAspect="1"/>
          </p:cNvPicPr>
          <p:nvPr/>
        </p:nvPicPr>
        <p:blipFill>
          <a:blip r:embed="rId5"/>
          <a:stretch>
            <a:fillRect/>
          </a:stretch>
        </p:blipFill>
        <p:spPr>
          <a:xfrm>
            <a:off x="376990" y="390030"/>
            <a:ext cx="1139588" cy="648399"/>
          </a:xfrm>
          <a:prstGeom prst="rect">
            <a:avLst/>
          </a:prstGeom>
        </p:spPr>
      </p:pic>
      <p:pic>
        <p:nvPicPr>
          <p:cNvPr id="4" name="Picture 3"/>
          <p:cNvPicPr>
            <a:picLocks noChangeAspect="1"/>
          </p:cNvPicPr>
          <p:nvPr/>
        </p:nvPicPr>
        <p:blipFill>
          <a:blip r:embed="rId6"/>
          <a:stretch>
            <a:fillRect/>
          </a:stretch>
        </p:blipFill>
        <p:spPr>
          <a:xfrm>
            <a:off x="8120418" y="4183381"/>
            <a:ext cx="668566" cy="677084"/>
          </a:xfrm>
          <a:prstGeom prst="rect">
            <a:avLst/>
          </a:prstGeom>
        </p:spPr>
      </p:pic>
      <p:sp>
        <p:nvSpPr>
          <p:cNvPr id="7" name="Title 1"/>
          <p:cNvSpPr txBox="1">
            <a:spLocks/>
          </p:cNvSpPr>
          <p:nvPr/>
        </p:nvSpPr>
        <p:spPr>
          <a:xfrm>
            <a:off x="572362" y="1563688"/>
            <a:ext cx="7999276" cy="2792002"/>
          </a:xfrm>
          <a:prstGeom prst="rect">
            <a:avLst/>
          </a:prstGeom>
        </p:spPr>
        <p:txBody>
          <a:bodyPr vert="horz" lIns="0" tIns="45720" rIns="91440" bIns="45720" rtlCol="0" anchor="ctr">
            <a:noAutofit/>
          </a:bodyPr>
          <a:lstStyle/>
          <a:p>
            <a:pPr marR="0" lvl="0" algn="ctr" defTabSz="457200" rtl="0" eaLnBrk="1" fontAlgn="auto" latinLnBrk="0" hangingPunct="1">
              <a:lnSpc>
                <a:spcPct val="100000"/>
              </a:lnSpc>
              <a:spcBef>
                <a:spcPct val="0"/>
              </a:spcBef>
              <a:spcAft>
                <a:spcPts val="0"/>
              </a:spcAft>
              <a:buClrTx/>
              <a:buSz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chemeClr val="accent1"/>
                </a:solidFill>
                <a:latin typeface="Times New Roman" charset="0"/>
                <a:ea typeface="Times New Roman" charset="0"/>
                <a:cs typeface="Times New Roman" charset="0"/>
              </a:rPr>
              <a:t>ANGULARJS 1.X</a:t>
            </a:r>
          </a:p>
        </p:txBody>
      </p:sp>
    </p:spTree>
    <p:extLst>
      <p:ext uri="{BB962C8B-B14F-4D97-AF65-F5344CB8AC3E}">
        <p14:creationId xmlns:p14="http://schemas.microsoft.com/office/powerpoint/2010/main" val="273881573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Controllers</a:t>
            </a:r>
            <a:endParaRPr lang="en-US" b="1" dirty="0"/>
          </a:p>
        </p:txBody>
      </p:sp>
      <p:sp>
        <p:nvSpPr>
          <p:cNvPr id="3" name="Content Placeholder 2"/>
          <p:cNvSpPr>
            <a:spLocks noGrp="1"/>
          </p:cNvSpPr>
          <p:nvPr>
            <p:ph idx="1"/>
          </p:nvPr>
        </p:nvSpPr>
        <p:spPr/>
        <p:txBody>
          <a:bodyPr>
            <a:normAutofit fontScale="85000" lnSpcReduction="20000"/>
          </a:bodyPr>
          <a:lstStyle/>
          <a:p>
            <a:pPr>
              <a:buFont typeface="Wingdings" charset="2"/>
              <a:buChar char="Ø"/>
            </a:pPr>
            <a:r>
              <a:rPr lang="en-US" dirty="0"/>
              <a:t>AngularJS application mainly relies on controllers to control the flow of data in the application. </a:t>
            </a:r>
          </a:p>
          <a:p>
            <a:pPr>
              <a:buFont typeface="Wingdings" charset="2"/>
              <a:buChar char="Ø"/>
            </a:pPr>
            <a:r>
              <a:rPr lang="en-US" dirty="0"/>
              <a:t>A controller is defined using ng-controller directive. A controller is a JavaScript object containing attributes/properties and functions</a:t>
            </a:r>
            <a:r>
              <a:rPr lang="en-US" dirty="0" smtClean="0"/>
              <a:t>.</a:t>
            </a:r>
          </a:p>
          <a:p>
            <a:pPr>
              <a:buFont typeface="Wingdings" charset="2"/>
              <a:buChar char="Ø"/>
            </a:pPr>
            <a:r>
              <a:rPr lang="en-US" dirty="0" smtClean="0"/>
              <a:t> </a:t>
            </a:r>
            <a:r>
              <a:rPr lang="en-US" dirty="0"/>
              <a:t>Each controller accepts $scope as a parameter which refers to the application/module that controller is to control.</a:t>
            </a:r>
          </a:p>
          <a:p>
            <a:pPr>
              <a:buFont typeface="Wingdings" charset="2"/>
              <a:buChar char="Ø"/>
            </a:pPr>
            <a:r>
              <a:rPr lang="en-US" b="1" dirty="0" smtClean="0"/>
              <a:t>Syntax:</a:t>
            </a:r>
            <a:endParaRPr lang="en-US" dirty="0" smtClean="0"/>
          </a:p>
          <a:p>
            <a:pPr marL="457200" lvl="1" indent="0">
              <a:buNone/>
            </a:pPr>
            <a:r>
              <a:rPr lang="en-US" dirty="0" smtClean="0"/>
              <a:t>&lt;</a:t>
            </a:r>
            <a:r>
              <a:rPr lang="en-US" dirty="0"/>
              <a:t>div ng-app = "" </a:t>
            </a:r>
            <a:r>
              <a:rPr lang="en-US" b="1" dirty="0"/>
              <a:t>ng-controller</a:t>
            </a:r>
            <a:r>
              <a:rPr lang="en-US" dirty="0"/>
              <a:t> = "</a:t>
            </a:r>
            <a:r>
              <a:rPr lang="en-US" dirty="0" err="1"/>
              <a:t>studentController</a:t>
            </a:r>
            <a:r>
              <a:rPr lang="en-US" dirty="0" smtClean="0"/>
              <a:t>"&gt;</a:t>
            </a:r>
          </a:p>
          <a:p>
            <a:pPr marL="457200" lvl="1" indent="0">
              <a:buNone/>
            </a:pPr>
            <a:r>
              <a:rPr lang="en-US" dirty="0" smtClean="0"/>
              <a:t> ...</a:t>
            </a:r>
          </a:p>
          <a:p>
            <a:pPr marL="457200" lvl="1" indent="0">
              <a:buNone/>
            </a:pPr>
            <a:r>
              <a:rPr lang="en-US" dirty="0" smtClean="0"/>
              <a:t> </a:t>
            </a:r>
            <a:r>
              <a:rPr lang="en-US" dirty="0"/>
              <a:t>&lt;/div&gt;</a:t>
            </a:r>
            <a:br>
              <a:rPr lang="en-US" dirty="0"/>
            </a:br>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10</a:t>
            </a:fld>
            <a:endParaRPr lang="en-US"/>
          </a:p>
        </p:txBody>
      </p:sp>
    </p:spTree>
    <p:extLst>
      <p:ext uri="{BB962C8B-B14F-4D97-AF65-F5344CB8AC3E}">
        <p14:creationId xmlns:p14="http://schemas.microsoft.com/office/powerpoint/2010/main" val="182733632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DIRECTIVES</a:t>
            </a:r>
            <a:endParaRPr lang="en-US" b="1" dirty="0"/>
          </a:p>
        </p:txBody>
      </p:sp>
      <p:sp>
        <p:nvSpPr>
          <p:cNvPr id="3" name="Content Placeholder 2"/>
          <p:cNvSpPr>
            <a:spLocks noGrp="1"/>
          </p:cNvSpPr>
          <p:nvPr>
            <p:ph idx="1"/>
          </p:nvPr>
        </p:nvSpPr>
        <p:spPr/>
        <p:txBody>
          <a:bodyPr>
            <a:normAutofit/>
          </a:bodyPr>
          <a:lstStyle/>
          <a:p>
            <a:pPr>
              <a:buFont typeface="Wingdings" charset="2"/>
              <a:buChar char="Ø"/>
            </a:pPr>
            <a:r>
              <a:rPr lang="en-US" dirty="0"/>
              <a:t>AngularJS directives are used to extend HTML. They are special attributes starting with </a:t>
            </a:r>
            <a:r>
              <a:rPr lang="en-US" b="1" dirty="0"/>
              <a:t>ng-</a:t>
            </a:r>
            <a:r>
              <a:rPr lang="en-US" dirty="0"/>
              <a:t>prefix. Let us discuss the following directives: </a:t>
            </a:r>
            <a:endParaRPr lang="en-US" dirty="0"/>
          </a:p>
          <a:p>
            <a:pPr lvl="1">
              <a:buFont typeface="Wingdings" charset="2"/>
              <a:buChar char="ü"/>
            </a:pPr>
            <a:r>
              <a:rPr lang="en-US" b="1" dirty="0"/>
              <a:t>ng-app</a:t>
            </a:r>
            <a:r>
              <a:rPr lang="en-US" dirty="0"/>
              <a:t> - This directive starts an AngularJS Application. </a:t>
            </a:r>
            <a:endParaRPr lang="en-US" dirty="0"/>
          </a:p>
          <a:p>
            <a:pPr lvl="1">
              <a:buFont typeface="Wingdings" charset="2"/>
              <a:buChar char="ü"/>
            </a:pPr>
            <a:r>
              <a:rPr lang="en-US" b="1" dirty="0" smtClean="0"/>
              <a:t>ng-</a:t>
            </a:r>
            <a:r>
              <a:rPr lang="en-US" b="1" dirty="0" err="1" smtClean="0"/>
              <a:t>init</a:t>
            </a:r>
            <a:r>
              <a:rPr lang="en-US" dirty="0" smtClean="0"/>
              <a:t> </a:t>
            </a:r>
            <a:r>
              <a:rPr lang="en-US" dirty="0"/>
              <a:t>- This directive initializes application data. </a:t>
            </a:r>
            <a:endParaRPr lang="en-US" dirty="0"/>
          </a:p>
          <a:p>
            <a:pPr lvl="1">
              <a:buFont typeface="Wingdings" charset="2"/>
              <a:buChar char="ü"/>
            </a:pPr>
            <a:r>
              <a:rPr lang="en-US" b="1" dirty="0" smtClean="0"/>
              <a:t>ng-model</a:t>
            </a:r>
            <a:r>
              <a:rPr lang="en-US" dirty="0" smtClean="0"/>
              <a:t> </a:t>
            </a:r>
            <a:r>
              <a:rPr lang="en-US" dirty="0"/>
              <a:t>- This directive defines the model that is variable to be used in AngularJS. </a:t>
            </a:r>
            <a:endParaRPr lang="en-US" dirty="0"/>
          </a:p>
          <a:p>
            <a:pPr lvl="1">
              <a:buFont typeface="Wingdings" charset="2"/>
              <a:buChar char="ü"/>
            </a:pPr>
            <a:r>
              <a:rPr lang="en-US" b="1" dirty="0" smtClean="0"/>
              <a:t>ng-repeat-</a:t>
            </a:r>
            <a:r>
              <a:rPr lang="en-US" dirty="0" smtClean="0"/>
              <a:t> </a:t>
            </a:r>
            <a:r>
              <a:rPr lang="en-US" dirty="0"/>
              <a:t>This directive repeats HTML elements for each item in a collection. </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11</a:t>
            </a:fld>
            <a:endParaRPr lang="en-US"/>
          </a:p>
        </p:txBody>
      </p:sp>
    </p:spTree>
    <p:extLst>
      <p:ext uri="{BB962C8B-B14F-4D97-AF65-F5344CB8AC3E}">
        <p14:creationId xmlns:p14="http://schemas.microsoft.com/office/powerpoint/2010/main" val="8057508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EXPRESSIONS </a:t>
            </a:r>
            <a:endParaRPr lang="en-US" b="1" dirty="0"/>
          </a:p>
        </p:txBody>
      </p:sp>
      <p:sp>
        <p:nvSpPr>
          <p:cNvPr id="3" name="Content Placeholder 2"/>
          <p:cNvSpPr>
            <a:spLocks noGrp="1"/>
          </p:cNvSpPr>
          <p:nvPr>
            <p:ph idx="1"/>
          </p:nvPr>
        </p:nvSpPr>
        <p:spPr/>
        <p:txBody>
          <a:bodyPr/>
          <a:lstStyle/>
          <a:p>
            <a:pPr>
              <a:buFont typeface="Wingdings" charset="2"/>
              <a:buChar char="Ø"/>
            </a:pPr>
            <a:r>
              <a:rPr lang="en-US" dirty="0"/>
              <a:t>Expressions are used to bind application data to HTML</a:t>
            </a:r>
            <a:r>
              <a:rPr lang="en-US" dirty="0" smtClean="0"/>
              <a:t>.</a:t>
            </a:r>
          </a:p>
          <a:p>
            <a:pPr>
              <a:buFont typeface="Wingdings" charset="2"/>
              <a:buChar char="Ø"/>
            </a:pPr>
            <a:r>
              <a:rPr lang="en-US" dirty="0" smtClean="0"/>
              <a:t> </a:t>
            </a:r>
            <a:r>
              <a:rPr lang="en-US" dirty="0"/>
              <a:t>Expressions are written inside double curly braces such as in {{ expression}}. Expressions behave similar to ng- bind directives. </a:t>
            </a:r>
            <a:endParaRPr lang="en-US" sz="1800" b="1" dirty="0"/>
          </a:p>
          <a:p>
            <a:pPr>
              <a:buFont typeface="Wingdings" charset="2"/>
              <a:buChar char="Ø"/>
            </a:pPr>
            <a:endParaRPr lang="en-US" dirty="0"/>
          </a:p>
          <a:p>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12</a:t>
            </a:fld>
            <a:endParaRPr lang="en-US"/>
          </a:p>
        </p:txBody>
      </p:sp>
    </p:spTree>
    <p:extLst>
      <p:ext uri="{BB962C8B-B14F-4D97-AF65-F5344CB8AC3E}">
        <p14:creationId xmlns:p14="http://schemas.microsoft.com/office/powerpoint/2010/main" val="16326217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EXPRESSIONS </a:t>
            </a:r>
            <a:endParaRPr lang="en-US" b="1" dirty="0"/>
          </a:p>
        </p:txBody>
      </p:sp>
      <p:sp>
        <p:nvSpPr>
          <p:cNvPr id="3" name="Content Placeholder 2"/>
          <p:cNvSpPr>
            <a:spLocks noGrp="1"/>
          </p:cNvSpPr>
          <p:nvPr>
            <p:ph idx="1"/>
          </p:nvPr>
        </p:nvSpPr>
        <p:spPr/>
        <p:txBody>
          <a:bodyPr/>
          <a:lstStyle/>
          <a:p>
            <a:pPr>
              <a:buFont typeface="Wingdings" charset="2"/>
              <a:buChar char="Ø"/>
            </a:pPr>
            <a:r>
              <a:rPr lang="en-US" b="1" dirty="0"/>
              <a:t>Using numbers:</a:t>
            </a:r>
          </a:p>
          <a:p>
            <a:pPr lvl="1">
              <a:buFont typeface="Wingdings" charset="2"/>
              <a:buChar char="ü"/>
            </a:pPr>
            <a:r>
              <a:rPr lang="en-US" dirty="0"/>
              <a:t>Ex: </a:t>
            </a:r>
            <a:r>
              <a:rPr lang="en-US" sz="1800" dirty="0"/>
              <a:t>&lt;p&gt;Expense on Books : {{cost * quantity}} </a:t>
            </a:r>
            <a:r>
              <a:rPr lang="en-US" sz="1800" dirty="0" err="1"/>
              <a:t>Rs</a:t>
            </a:r>
            <a:r>
              <a:rPr lang="en-US" sz="1800" dirty="0"/>
              <a:t>&lt;/p&gt;</a:t>
            </a:r>
            <a:endParaRPr lang="en-US" b="1" dirty="0" smtClean="0"/>
          </a:p>
          <a:p>
            <a:pPr>
              <a:buFont typeface="Wingdings" charset="2"/>
              <a:buChar char="Ø"/>
            </a:pPr>
            <a:r>
              <a:rPr lang="en-US" b="1" dirty="0" smtClean="0"/>
              <a:t>Using String:</a:t>
            </a:r>
          </a:p>
          <a:p>
            <a:pPr lvl="1">
              <a:buFont typeface="Wingdings" charset="2"/>
              <a:buChar char="ü"/>
            </a:pPr>
            <a:r>
              <a:rPr lang="en-US" dirty="0" smtClean="0"/>
              <a:t>Ex: </a:t>
            </a:r>
            <a:r>
              <a:rPr lang="en-US" sz="1800" dirty="0"/>
              <a:t>&lt;p&gt;Hello {{</a:t>
            </a:r>
            <a:r>
              <a:rPr lang="en-US" sz="1800" dirty="0" err="1"/>
              <a:t>student.firstname</a:t>
            </a:r>
            <a:r>
              <a:rPr lang="en-US" sz="1800" dirty="0"/>
              <a:t> + " " + </a:t>
            </a:r>
            <a:r>
              <a:rPr lang="en-US" sz="1800" dirty="0" err="1"/>
              <a:t>student.lastname</a:t>
            </a:r>
            <a:r>
              <a:rPr lang="en-US" sz="1800" dirty="0"/>
              <a:t>}}!&lt;/p</a:t>
            </a:r>
            <a:r>
              <a:rPr lang="en-US" sz="1800" dirty="0" smtClean="0"/>
              <a:t>&gt;</a:t>
            </a:r>
            <a:endParaRPr lang="en-US" sz="1800" dirty="0"/>
          </a:p>
          <a:p>
            <a:pPr>
              <a:buFont typeface="Wingdings" charset="2"/>
              <a:buChar char="Ø"/>
            </a:pPr>
            <a:r>
              <a:rPr lang="en-US" b="1" dirty="0"/>
              <a:t>Using </a:t>
            </a:r>
            <a:r>
              <a:rPr lang="en-US" b="1" dirty="0" smtClean="0"/>
              <a:t>Object:</a:t>
            </a:r>
          </a:p>
          <a:p>
            <a:pPr lvl="1">
              <a:buFont typeface="Wingdings" charset="2"/>
              <a:buChar char="ü"/>
            </a:pPr>
            <a:r>
              <a:rPr lang="en-US" dirty="0" smtClean="0"/>
              <a:t>Ex: </a:t>
            </a:r>
            <a:r>
              <a:rPr lang="en-US" sz="1800" dirty="0"/>
              <a:t>&lt;p&gt;Roll No: {{</a:t>
            </a:r>
            <a:r>
              <a:rPr lang="en-US" sz="1800" dirty="0" err="1"/>
              <a:t>student.rollno</a:t>
            </a:r>
            <a:r>
              <a:rPr lang="en-US" sz="1800" dirty="0"/>
              <a:t>}}&lt;/p&gt; </a:t>
            </a:r>
            <a:endParaRPr lang="en-US" sz="1800" dirty="0" smtClean="0"/>
          </a:p>
          <a:p>
            <a:pPr>
              <a:buFont typeface="Wingdings" charset="2"/>
              <a:buChar char="Ø"/>
            </a:pPr>
            <a:r>
              <a:rPr lang="en-US" b="1" dirty="0" smtClean="0"/>
              <a:t>Using Array:</a:t>
            </a:r>
          </a:p>
          <a:p>
            <a:pPr lvl="1">
              <a:buFont typeface="Wingdings" charset="2"/>
              <a:buChar char="ü"/>
            </a:pPr>
            <a:r>
              <a:rPr lang="en-US" dirty="0" smtClean="0"/>
              <a:t>Ex: </a:t>
            </a:r>
            <a:r>
              <a:rPr lang="mr-IN" sz="1800" dirty="0" smtClean="0"/>
              <a:t>&lt;</a:t>
            </a:r>
            <a:r>
              <a:rPr lang="mr-IN" sz="1800" dirty="0" err="1" smtClean="0"/>
              <a:t>p</a:t>
            </a:r>
            <a:r>
              <a:rPr lang="mr-IN" sz="1800" dirty="0" smtClean="0"/>
              <a:t>&gt;</a:t>
            </a:r>
            <a:r>
              <a:rPr lang="mr-IN" sz="1800" dirty="0" err="1" smtClean="0"/>
              <a:t>Marks</a:t>
            </a:r>
            <a:r>
              <a:rPr lang="mr-IN" sz="1800" dirty="0" smtClean="0"/>
              <a:t>(</a:t>
            </a:r>
            <a:r>
              <a:rPr lang="mr-IN" sz="1800" dirty="0" err="1" smtClean="0"/>
              <a:t>Math</a:t>
            </a:r>
            <a:r>
              <a:rPr lang="mr-IN" sz="1800" dirty="0"/>
              <a:t>): {{</a:t>
            </a:r>
            <a:r>
              <a:rPr lang="mr-IN" sz="1800" dirty="0" err="1"/>
              <a:t>marks</a:t>
            </a:r>
            <a:r>
              <a:rPr lang="mr-IN" sz="1800" dirty="0"/>
              <a:t>[3]}}&lt;/</a:t>
            </a:r>
            <a:r>
              <a:rPr lang="mr-IN" sz="1800" dirty="0" err="1"/>
              <a:t>p</a:t>
            </a:r>
            <a:r>
              <a:rPr lang="mr-IN" sz="1800" dirty="0"/>
              <a:t>&gt; </a:t>
            </a:r>
            <a:endParaRPr lang="mr-IN" sz="1800"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13</a:t>
            </a:fld>
            <a:endParaRPr lang="en-US"/>
          </a:p>
        </p:txBody>
      </p:sp>
    </p:spTree>
    <p:extLst>
      <p:ext uri="{BB962C8B-B14F-4D97-AF65-F5344CB8AC3E}">
        <p14:creationId xmlns:p14="http://schemas.microsoft.com/office/powerpoint/2010/main" val="188466123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FILTERS </a:t>
            </a:r>
            <a:endParaRPr lang="en-US" b="1" dirty="0"/>
          </a:p>
        </p:txBody>
      </p:sp>
      <p:sp>
        <p:nvSpPr>
          <p:cNvPr id="3" name="Content Placeholder 2"/>
          <p:cNvSpPr>
            <a:spLocks noGrp="1"/>
          </p:cNvSpPr>
          <p:nvPr>
            <p:ph idx="1"/>
          </p:nvPr>
        </p:nvSpPr>
        <p:spPr/>
        <p:txBody>
          <a:bodyPr/>
          <a:lstStyle/>
          <a:p>
            <a:pPr>
              <a:buFont typeface="Wingdings" charset="2"/>
              <a:buChar char="Ø"/>
            </a:pPr>
            <a:r>
              <a:rPr lang="en-US" sz="2000" dirty="0"/>
              <a:t>Filters are used to modify the data. They can be clubbed in expression or directives using pipe (|) character. The following list shows the commonly used filters. </a:t>
            </a:r>
            <a:endParaRPr lang="en-US" sz="2000" dirty="0"/>
          </a:p>
          <a:p>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555996658"/>
              </p:ext>
            </p:extLst>
          </p:nvPr>
        </p:nvGraphicFramePr>
        <p:xfrm>
          <a:off x="997526" y="1769424"/>
          <a:ext cx="6947066" cy="2493096"/>
        </p:xfrm>
        <a:graphic>
          <a:graphicData uri="http://schemas.openxmlformats.org/drawingml/2006/table">
            <a:tbl>
              <a:tblPr/>
              <a:tblGrid>
                <a:gridCol w="1591295"/>
                <a:gridCol w="5355771"/>
              </a:tblGrid>
              <a:tr h="276233">
                <a:tc>
                  <a:txBody>
                    <a:bodyPr/>
                    <a:lstStyle/>
                    <a:p>
                      <a:r>
                        <a:rPr lang="en-US" sz="1800" baseline="0" dirty="0">
                          <a:solidFill>
                            <a:schemeClr val="bg1"/>
                          </a:solidFill>
                          <a:effectLst/>
                          <a:latin typeface="Verdana,Bold" charset="0"/>
                        </a:rPr>
                        <a:t>Name </a:t>
                      </a:r>
                      <a:endParaRPr lang="en-US" sz="1800" baseline="0" dirty="0">
                        <a:solidFill>
                          <a:schemeClr val="bg1"/>
                        </a:solidFill>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15240" cap="flat" cmpd="sng" algn="ctr">
                      <a:solidFill>
                        <a:srgbClr val="B7B7B7"/>
                      </a:solidFill>
                      <a:prstDash val="solid"/>
                      <a:round/>
                      <a:headEnd type="none" w="med" len="med"/>
                      <a:tailEnd type="none" w="med" len="med"/>
                    </a:lnT>
                    <a:lnB w="15240" cap="flat" cmpd="sng" algn="ctr">
                      <a:solidFill>
                        <a:srgbClr val="707070"/>
                      </a:solidFill>
                      <a:prstDash val="solid"/>
                      <a:round/>
                      <a:headEnd type="none" w="med" len="med"/>
                      <a:tailEnd type="none" w="med" len="med"/>
                    </a:lnB>
                    <a:solidFill>
                      <a:schemeClr val="tx2">
                        <a:lumMod val="60000"/>
                        <a:lumOff val="40000"/>
                      </a:schemeClr>
                    </a:solidFill>
                  </a:tcPr>
                </a:tc>
                <a:tc>
                  <a:txBody>
                    <a:bodyPr/>
                    <a:lstStyle/>
                    <a:p>
                      <a:r>
                        <a:rPr lang="en-US" sz="1800" baseline="0" dirty="0">
                          <a:solidFill>
                            <a:schemeClr val="bg1"/>
                          </a:solidFill>
                          <a:effectLst/>
                          <a:latin typeface="Verdana,Bold" charset="0"/>
                        </a:rPr>
                        <a:t>Description </a:t>
                      </a:r>
                      <a:endParaRPr lang="en-US" sz="1800" baseline="0" dirty="0">
                        <a:solidFill>
                          <a:schemeClr val="bg1"/>
                        </a:solidFill>
                        <a:effectLst/>
                      </a:endParaRPr>
                    </a:p>
                  </a:txBody>
                  <a:tcPr anchor="ctr">
                    <a:lnL w="6096" cap="flat" cmpd="sng" algn="ctr">
                      <a:solidFill>
                        <a:srgbClr val="000000"/>
                      </a:solidFill>
                      <a:prstDash val="solid"/>
                      <a:round/>
                      <a:headEnd type="none" w="med" len="med"/>
                      <a:tailEnd type="none" w="med" len="med"/>
                    </a:lnL>
                    <a:lnR w="6223" cap="flat" cmpd="sng" algn="ctr">
                      <a:solidFill>
                        <a:srgbClr val="000000"/>
                      </a:solidFill>
                      <a:prstDash val="solid"/>
                      <a:round/>
                      <a:headEnd type="none" w="med" len="med"/>
                      <a:tailEnd type="none" w="med" len="med"/>
                    </a:lnR>
                    <a:lnT w="15240" cap="flat" cmpd="sng" algn="ctr">
                      <a:solidFill>
                        <a:srgbClr val="BABABA"/>
                      </a:solidFill>
                      <a:prstDash val="solid"/>
                      <a:round/>
                      <a:headEnd type="none" w="med" len="med"/>
                      <a:tailEnd type="none" w="med" len="med"/>
                    </a:lnT>
                    <a:lnB w="15240" cap="flat" cmpd="sng" algn="ctr">
                      <a:solidFill>
                        <a:srgbClr val="707070"/>
                      </a:solidFill>
                      <a:prstDash val="solid"/>
                      <a:round/>
                      <a:headEnd type="none" w="med" len="med"/>
                      <a:tailEnd type="none" w="med" len="med"/>
                    </a:lnB>
                    <a:solidFill>
                      <a:schemeClr val="tx2">
                        <a:lumMod val="60000"/>
                        <a:lumOff val="40000"/>
                      </a:schemeClr>
                    </a:solidFill>
                  </a:tcPr>
                </a:tc>
              </a:tr>
              <a:tr h="276233">
                <a:tc>
                  <a:txBody>
                    <a:bodyPr/>
                    <a:lstStyle/>
                    <a:p>
                      <a:r>
                        <a:rPr lang="en-US" sz="1800" dirty="0">
                          <a:effectLst/>
                          <a:latin typeface="Verdana" charset="0"/>
                        </a:rPr>
                        <a:t>uppercase </a:t>
                      </a:r>
                      <a:endParaRPr lang="en-US" sz="1800"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15240" cap="flat" cmpd="sng" algn="ctr">
                      <a:solidFill>
                        <a:srgbClr val="70707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800" dirty="0">
                          <a:effectLst/>
                          <a:latin typeface="Verdana" charset="0"/>
                        </a:rPr>
                        <a:t>converts a text to upper case text. </a:t>
                      </a:r>
                      <a:endParaRPr lang="en-US" sz="1800" dirty="0">
                        <a:effectLst/>
                      </a:endParaRPr>
                    </a:p>
                  </a:txBody>
                  <a:tcPr anchor="ctr">
                    <a:lnL w="6096" cap="flat" cmpd="sng" algn="ctr">
                      <a:solidFill>
                        <a:srgbClr val="000000"/>
                      </a:solidFill>
                      <a:prstDash val="solid"/>
                      <a:round/>
                      <a:headEnd type="none" w="med" len="med"/>
                      <a:tailEnd type="none" w="med" len="med"/>
                    </a:lnL>
                    <a:lnR w="6223" cap="flat" cmpd="sng" algn="ctr">
                      <a:solidFill>
                        <a:srgbClr val="000000"/>
                      </a:solidFill>
                      <a:prstDash val="solid"/>
                      <a:round/>
                      <a:headEnd type="none" w="med" len="med"/>
                      <a:tailEnd type="none" w="med" len="med"/>
                    </a:lnR>
                    <a:lnT w="15240" cap="flat" cmpd="sng" algn="ctr">
                      <a:solidFill>
                        <a:srgbClr val="70707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r>
              <a:tr h="276233">
                <a:tc>
                  <a:txBody>
                    <a:bodyPr/>
                    <a:lstStyle/>
                    <a:p>
                      <a:r>
                        <a:rPr lang="en-US" sz="1800">
                          <a:effectLst/>
                          <a:latin typeface="Verdana" charset="0"/>
                        </a:rPr>
                        <a:t>lowercase </a:t>
                      </a:r>
                      <a:endParaRPr lang="en-US" sz="180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800" dirty="0">
                          <a:effectLst/>
                          <a:latin typeface="Verdana" charset="0"/>
                        </a:rPr>
                        <a:t>converts a text to lower case text. </a:t>
                      </a:r>
                      <a:endParaRPr lang="en-US" sz="1800" dirty="0">
                        <a:effectLst/>
                      </a:endParaRPr>
                    </a:p>
                  </a:txBody>
                  <a:tcPr anchor="ctr">
                    <a:lnL w="6096" cap="flat" cmpd="sng" algn="ctr">
                      <a:solidFill>
                        <a:srgbClr val="000000"/>
                      </a:solidFill>
                      <a:prstDash val="solid"/>
                      <a:round/>
                      <a:headEnd type="none" w="med" len="med"/>
                      <a:tailEnd type="none" w="med" len="med"/>
                    </a:lnL>
                    <a:lnR w="622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r>
              <a:tr h="276233">
                <a:tc>
                  <a:txBody>
                    <a:bodyPr/>
                    <a:lstStyle/>
                    <a:p>
                      <a:r>
                        <a:rPr lang="en-US" sz="1800">
                          <a:effectLst/>
                          <a:latin typeface="Verdana" charset="0"/>
                        </a:rPr>
                        <a:t>currency </a:t>
                      </a:r>
                      <a:endParaRPr lang="en-US" sz="180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800" dirty="0">
                          <a:effectLst/>
                          <a:latin typeface="Verdana" charset="0"/>
                        </a:rPr>
                        <a:t>formats text in a currency format. </a:t>
                      </a:r>
                      <a:endParaRPr lang="en-US" sz="1800" dirty="0">
                        <a:effectLst/>
                      </a:endParaRPr>
                    </a:p>
                  </a:txBody>
                  <a:tcPr anchor="ctr">
                    <a:lnL w="6096" cap="flat" cmpd="sng" algn="ctr">
                      <a:solidFill>
                        <a:srgbClr val="000000"/>
                      </a:solidFill>
                      <a:prstDash val="solid"/>
                      <a:round/>
                      <a:headEnd type="none" w="med" len="med"/>
                      <a:tailEnd type="none" w="med" len="med"/>
                    </a:lnL>
                    <a:lnR w="622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r>
              <a:tr h="417491">
                <a:tc>
                  <a:txBody>
                    <a:bodyPr/>
                    <a:lstStyle/>
                    <a:p>
                      <a:r>
                        <a:rPr lang="en-US" sz="1800">
                          <a:effectLst/>
                          <a:latin typeface="Verdana" charset="0"/>
                        </a:rPr>
                        <a:t>filter </a:t>
                      </a:r>
                      <a:endParaRPr lang="en-US" sz="180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tc>
                  <a:txBody>
                    <a:bodyPr/>
                    <a:lstStyle/>
                    <a:p>
                      <a:r>
                        <a:rPr lang="en-US" sz="1800" dirty="0">
                          <a:effectLst/>
                          <a:latin typeface="Verdana" charset="0"/>
                        </a:rPr>
                        <a:t>filter the array to a subset of it based on provided criteria. </a:t>
                      </a:r>
                      <a:endParaRPr lang="en-US" sz="1800" dirty="0">
                        <a:effectLst/>
                      </a:endParaRPr>
                    </a:p>
                  </a:txBody>
                  <a:tcPr anchor="ctr">
                    <a:lnL w="6096" cap="flat" cmpd="sng" algn="ctr">
                      <a:solidFill>
                        <a:srgbClr val="000000"/>
                      </a:solidFill>
                      <a:prstDash val="solid"/>
                      <a:round/>
                      <a:headEnd type="none" w="med" len="med"/>
                      <a:tailEnd type="none" w="med" len="med"/>
                    </a:lnL>
                    <a:lnR w="622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tcPr>
                </a:tc>
              </a:tr>
              <a:tr h="389976">
                <a:tc>
                  <a:txBody>
                    <a:bodyPr/>
                    <a:lstStyle/>
                    <a:p>
                      <a:r>
                        <a:rPr lang="en-US" sz="1800">
                          <a:effectLst/>
                          <a:latin typeface="Verdana" charset="0"/>
                        </a:rPr>
                        <a:t>orderBy </a:t>
                      </a:r>
                      <a:endParaRPr lang="en-US" sz="180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orders the array based on provided criteria. </a:t>
                      </a:r>
                      <a:endParaRPr lang="en-US" dirty="0" smtClean="0"/>
                    </a:p>
                  </a:txBody>
                  <a:tcPr anchor="ctr">
                    <a:lnL w="6096" cap="flat" cmpd="sng" algn="ctr">
                      <a:solidFill>
                        <a:srgbClr val="000000"/>
                      </a:solidFill>
                      <a:prstDash val="solid"/>
                      <a:round/>
                      <a:headEnd type="none" w="med" len="med"/>
                      <a:tailEnd type="none" w="med" len="med"/>
                    </a:lnL>
                    <a:lnR w="6223"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006613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FILTERS </a:t>
            </a:r>
            <a:endParaRPr lang="en-US" b="1" dirty="0"/>
          </a:p>
        </p:txBody>
      </p:sp>
      <p:sp>
        <p:nvSpPr>
          <p:cNvPr id="3" name="Content Placeholder 2"/>
          <p:cNvSpPr>
            <a:spLocks noGrp="1"/>
          </p:cNvSpPr>
          <p:nvPr>
            <p:ph idx="1"/>
          </p:nvPr>
        </p:nvSpPr>
        <p:spPr/>
        <p:txBody>
          <a:bodyPr>
            <a:normAutofit/>
          </a:bodyPr>
          <a:lstStyle/>
          <a:p>
            <a:pPr>
              <a:buFont typeface="Wingdings" charset="2"/>
              <a:buChar char="Ø"/>
            </a:pPr>
            <a:r>
              <a:rPr lang="en-US" sz="2000" b="1" dirty="0" smtClean="0"/>
              <a:t>Ex:</a:t>
            </a:r>
          </a:p>
          <a:p>
            <a:pPr marL="0" indent="0">
              <a:buNone/>
            </a:pPr>
            <a:r>
              <a:rPr lang="en-US" sz="2000" dirty="0" smtClean="0"/>
              <a:t>	Enter name</a:t>
            </a:r>
            <a:r>
              <a:rPr lang="en-US" sz="2000" dirty="0"/>
              <a:t>: </a:t>
            </a:r>
            <a:r>
              <a:rPr lang="en-US" sz="2000" dirty="0" smtClean="0"/>
              <a:t>&lt;</a:t>
            </a:r>
            <a:r>
              <a:rPr lang="en-US" sz="2000" b="1" dirty="0"/>
              <a:t>input type="text" ng-model="</a:t>
            </a:r>
            <a:r>
              <a:rPr lang="en-US" sz="2000" b="1" dirty="0" err="1" smtClean="0"/>
              <a:t>student.name</a:t>
            </a:r>
            <a:r>
              <a:rPr lang="en-US" sz="2000" b="1" dirty="0" smtClean="0"/>
              <a:t>”</a:t>
            </a:r>
            <a:r>
              <a:rPr lang="en-US" sz="2000" dirty="0" smtClean="0"/>
              <a:t>&gt;</a:t>
            </a:r>
            <a:r>
              <a:rPr lang="en-US" sz="2000" dirty="0"/>
              <a:t/>
            </a:r>
            <a:br>
              <a:rPr lang="en-US" sz="2000" dirty="0"/>
            </a:br>
            <a:r>
              <a:rPr lang="en-US" sz="2000" dirty="0" smtClean="0"/>
              <a:t>	Display </a:t>
            </a:r>
            <a:r>
              <a:rPr lang="en-US" sz="2000" dirty="0" err="1" smtClean="0"/>
              <a:t>UpperCase</a:t>
            </a:r>
            <a:r>
              <a:rPr lang="en-US" sz="2000" dirty="0" smtClean="0"/>
              <a:t>: {{</a:t>
            </a:r>
            <a:r>
              <a:rPr lang="en-US" sz="2000" dirty="0" err="1" smtClean="0"/>
              <a:t>student.name</a:t>
            </a:r>
            <a:r>
              <a:rPr lang="en-US" sz="2000" dirty="0" smtClean="0"/>
              <a:t> </a:t>
            </a:r>
            <a:r>
              <a:rPr lang="en-US" sz="2000" dirty="0"/>
              <a:t>| </a:t>
            </a:r>
            <a:r>
              <a:rPr lang="en-US" sz="2000" b="1" dirty="0"/>
              <a:t>uppercase</a:t>
            </a:r>
            <a:r>
              <a:rPr lang="en-US" sz="2000" dirty="0"/>
              <a:t>}}</a:t>
            </a:r>
          </a:p>
          <a:p>
            <a:pPr>
              <a:buFont typeface="Wingdings" charset="2"/>
              <a:buChar char="Ø"/>
            </a:pPr>
            <a:r>
              <a:rPr lang="en-US" sz="2000" b="1" dirty="0"/>
              <a:t>Ex filter:</a:t>
            </a:r>
          </a:p>
          <a:p>
            <a:pPr marL="400050" lvl="1" indent="0">
              <a:buNone/>
            </a:pPr>
            <a:r>
              <a:rPr lang="en-US" sz="1800" dirty="0"/>
              <a:t>&lt;</a:t>
            </a:r>
            <a:r>
              <a:rPr lang="en-US" sz="1800" dirty="0" err="1"/>
              <a:t>ul</a:t>
            </a:r>
            <a:r>
              <a:rPr lang="en-US" sz="1800" dirty="0"/>
              <a:t>&gt; </a:t>
            </a:r>
            <a:endParaRPr lang="en-US" sz="1800" dirty="0"/>
          </a:p>
          <a:p>
            <a:pPr marL="400050" lvl="1" indent="0">
              <a:buNone/>
            </a:pPr>
            <a:r>
              <a:rPr lang="en-US" sz="1800" dirty="0" smtClean="0"/>
              <a:t>		&lt;</a:t>
            </a:r>
            <a:r>
              <a:rPr lang="en-US" sz="1800" dirty="0"/>
              <a:t>li ng-repeat="subject in </a:t>
            </a:r>
            <a:r>
              <a:rPr lang="en-US" sz="1800" dirty="0" err="1"/>
              <a:t>student.subjects</a:t>
            </a:r>
            <a:r>
              <a:rPr lang="en-US" sz="1800" dirty="0"/>
              <a:t> | filter: </a:t>
            </a:r>
            <a:r>
              <a:rPr lang="en-US" sz="1800" dirty="0" err="1"/>
              <a:t>subjectName</a:t>
            </a:r>
            <a:r>
              <a:rPr lang="en-US" sz="1800" dirty="0"/>
              <a:t>"&gt; </a:t>
            </a:r>
            <a:endParaRPr lang="en-US" sz="1800" dirty="0" smtClean="0"/>
          </a:p>
          <a:p>
            <a:pPr marL="400050" lvl="1" indent="0">
              <a:buNone/>
            </a:pPr>
            <a:r>
              <a:rPr lang="en-US" sz="1800" dirty="0"/>
              <a:t>	</a:t>
            </a:r>
            <a:r>
              <a:rPr lang="en-US" sz="1800" dirty="0" smtClean="0"/>
              <a:t>		{{ </a:t>
            </a:r>
            <a:r>
              <a:rPr lang="en-US" sz="1800" dirty="0" err="1"/>
              <a:t>subject.name</a:t>
            </a:r>
            <a:r>
              <a:rPr lang="en-US" sz="1800" dirty="0"/>
              <a:t> + ', marks:' + </a:t>
            </a:r>
            <a:r>
              <a:rPr lang="en-US" sz="1800" dirty="0" err="1"/>
              <a:t>subject.marks</a:t>
            </a:r>
            <a:r>
              <a:rPr lang="en-US" sz="1800" dirty="0"/>
              <a:t> }} </a:t>
            </a:r>
            <a:endParaRPr lang="en-US" sz="1800" dirty="0"/>
          </a:p>
          <a:p>
            <a:pPr marL="400050" lvl="1" indent="0">
              <a:buNone/>
            </a:pPr>
            <a:r>
              <a:rPr lang="en-US" sz="1800" dirty="0" smtClean="0"/>
              <a:t>		&lt;/</a:t>
            </a:r>
            <a:r>
              <a:rPr lang="en-US" sz="1800" dirty="0"/>
              <a:t>li</a:t>
            </a:r>
            <a:r>
              <a:rPr lang="en-US" sz="1800" dirty="0" smtClean="0"/>
              <a:t>&gt;</a:t>
            </a:r>
          </a:p>
          <a:p>
            <a:pPr marL="400050" lvl="1" indent="0">
              <a:buNone/>
            </a:pPr>
            <a:r>
              <a:rPr lang="en-US" sz="1800" dirty="0" smtClean="0"/>
              <a:t> </a:t>
            </a:r>
            <a:r>
              <a:rPr lang="en-US" sz="1800" dirty="0"/>
              <a:t>&lt;/</a:t>
            </a:r>
            <a:r>
              <a:rPr lang="en-US" sz="1800" dirty="0" err="1"/>
              <a:t>ul</a:t>
            </a:r>
            <a:r>
              <a:rPr lang="en-US" sz="1800" dirty="0"/>
              <a:t>&gt; </a:t>
            </a:r>
            <a:endParaRPr lang="en-US" sz="1800" dirty="0"/>
          </a:p>
          <a:p>
            <a:pPr lvl="1"/>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15</a:t>
            </a:fld>
            <a:endParaRPr lang="en-US"/>
          </a:p>
        </p:txBody>
      </p:sp>
    </p:spTree>
    <p:extLst>
      <p:ext uri="{BB962C8B-B14F-4D97-AF65-F5344CB8AC3E}">
        <p14:creationId xmlns:p14="http://schemas.microsoft.com/office/powerpoint/2010/main" val="2316024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16</a:t>
            </a:fld>
            <a:endParaRPr lang="en-US"/>
          </a:p>
        </p:txBody>
      </p:sp>
    </p:spTree>
    <p:extLst>
      <p:ext uri="{BB962C8B-B14F-4D97-AF65-F5344CB8AC3E}">
        <p14:creationId xmlns:p14="http://schemas.microsoft.com/office/powerpoint/2010/main" val="143392585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17</a:t>
            </a:fld>
            <a:endParaRPr lang="en-US"/>
          </a:p>
        </p:txBody>
      </p:sp>
    </p:spTree>
    <p:extLst>
      <p:ext uri="{BB962C8B-B14F-4D97-AF65-F5344CB8AC3E}">
        <p14:creationId xmlns:p14="http://schemas.microsoft.com/office/powerpoint/2010/main" val="11416161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18</a:t>
            </a:fld>
            <a:endParaRPr lang="en-US"/>
          </a:p>
        </p:txBody>
      </p:sp>
    </p:spTree>
    <p:extLst>
      <p:ext uri="{BB962C8B-B14F-4D97-AF65-F5344CB8AC3E}">
        <p14:creationId xmlns:p14="http://schemas.microsoft.com/office/powerpoint/2010/main" val="15859903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19</a:t>
            </a:fld>
            <a:endParaRPr lang="en-US"/>
          </a:p>
        </p:txBody>
      </p:sp>
    </p:spTree>
    <p:extLst>
      <p:ext uri="{BB962C8B-B14F-4D97-AF65-F5344CB8AC3E}">
        <p14:creationId xmlns:p14="http://schemas.microsoft.com/office/powerpoint/2010/main" val="14771710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charset="0"/>
                <a:ea typeface="Times New Roman" charset="0"/>
                <a:cs typeface="Times New Roman" charset="0"/>
              </a:rPr>
              <a:t>AGENDA</a:t>
            </a:r>
            <a:endParaRPr lang="en-US"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fontScale="77500" lnSpcReduction="20000"/>
          </a:bodyPr>
          <a:lstStyle/>
          <a:p>
            <a:pPr>
              <a:buFont typeface="Wingdings" charset="2"/>
              <a:buChar char="v"/>
            </a:pPr>
            <a:r>
              <a:rPr lang="en-US" dirty="0" err="1" smtClean="0"/>
              <a:t>Introduct</a:t>
            </a:r>
            <a:r>
              <a:rPr lang="en-US" dirty="0" smtClean="0"/>
              <a:t> about AngularJS</a:t>
            </a:r>
          </a:p>
          <a:p>
            <a:pPr>
              <a:buFont typeface="Wingdings" charset="2"/>
              <a:buChar char="v"/>
            </a:pPr>
            <a:r>
              <a:rPr lang="en-US" dirty="0" err="1"/>
              <a:t>Environtment</a:t>
            </a:r>
            <a:r>
              <a:rPr lang="en-US" dirty="0"/>
              <a:t> </a:t>
            </a:r>
            <a:r>
              <a:rPr lang="en-US" dirty="0" smtClean="0"/>
              <a:t>Setup</a:t>
            </a:r>
          </a:p>
          <a:p>
            <a:pPr>
              <a:buFont typeface="Wingdings" charset="2"/>
              <a:buChar char="v"/>
            </a:pPr>
            <a:r>
              <a:rPr lang="en-US" dirty="0" smtClean="0"/>
              <a:t>MVC Architecture </a:t>
            </a:r>
            <a:r>
              <a:rPr lang="mr-IN" dirty="0" smtClean="0"/>
              <a:t>–</a:t>
            </a:r>
            <a:r>
              <a:rPr lang="en-US" dirty="0" smtClean="0"/>
              <a:t> AngularJS</a:t>
            </a:r>
          </a:p>
          <a:p>
            <a:pPr>
              <a:buFont typeface="Wingdings" charset="2"/>
              <a:buChar char="v"/>
            </a:pPr>
            <a:r>
              <a:rPr lang="en-US" dirty="0" smtClean="0"/>
              <a:t>Controller - AngularJS</a:t>
            </a:r>
          </a:p>
          <a:p>
            <a:pPr>
              <a:buFont typeface="Wingdings" charset="2"/>
              <a:buChar char="v"/>
            </a:pPr>
            <a:r>
              <a:rPr lang="en-US" dirty="0" smtClean="0"/>
              <a:t>Services </a:t>
            </a:r>
            <a:r>
              <a:rPr lang="en-US" dirty="0"/>
              <a:t>- AngularJS</a:t>
            </a:r>
            <a:endParaRPr lang="en-US" dirty="0" smtClean="0"/>
          </a:p>
          <a:p>
            <a:pPr>
              <a:buFont typeface="Wingdings" charset="2"/>
              <a:buChar char="v"/>
            </a:pPr>
            <a:r>
              <a:rPr lang="en-US" dirty="0"/>
              <a:t>Directives - AngularJS</a:t>
            </a:r>
          </a:p>
          <a:p>
            <a:pPr>
              <a:buFont typeface="Wingdings" charset="2"/>
              <a:buChar char="v"/>
            </a:pPr>
            <a:r>
              <a:rPr lang="en-US" dirty="0"/>
              <a:t>Model View - AngularJS</a:t>
            </a:r>
            <a:endParaRPr lang="en-US" dirty="0" smtClean="0"/>
          </a:p>
          <a:p>
            <a:pPr>
              <a:buFont typeface="Wingdings" charset="2"/>
              <a:buChar char="v"/>
            </a:pPr>
            <a:r>
              <a:rPr lang="en-US" dirty="0" smtClean="0"/>
              <a:t>Routing </a:t>
            </a:r>
            <a:r>
              <a:rPr lang="en-US" dirty="0"/>
              <a:t>- AngularJS</a:t>
            </a:r>
            <a:endParaRPr lang="en-US" dirty="0" smtClean="0"/>
          </a:p>
          <a:p>
            <a:pPr>
              <a:buFont typeface="Wingdings" charset="2"/>
              <a:buChar char="v"/>
            </a:pPr>
            <a:r>
              <a:rPr lang="en-US" dirty="0"/>
              <a:t>Scope </a:t>
            </a:r>
            <a:r>
              <a:rPr lang="en-US" dirty="0" smtClean="0"/>
              <a:t>and </a:t>
            </a:r>
            <a:r>
              <a:rPr lang="en-US" dirty="0" err="1" smtClean="0"/>
              <a:t>rootScope</a:t>
            </a:r>
            <a:r>
              <a:rPr lang="en-US" dirty="0"/>
              <a:t> - AngularJS</a:t>
            </a:r>
            <a:endParaRPr lang="en-US" dirty="0" smtClean="0"/>
          </a:p>
          <a:p>
            <a:pPr>
              <a:buFont typeface="Wingdings" charset="2"/>
              <a:buChar char="v"/>
            </a:pPr>
            <a:r>
              <a:rPr lang="en-US" dirty="0" smtClean="0"/>
              <a:t>Data-binding</a:t>
            </a:r>
            <a:r>
              <a:rPr lang="en-US" dirty="0"/>
              <a:t> - AngularJS</a:t>
            </a:r>
            <a:endParaRPr lang="en-US" dirty="0" smtClean="0"/>
          </a:p>
          <a:p>
            <a:pPr>
              <a:buFont typeface="Wingdings" charset="2"/>
              <a:buChar char="v"/>
            </a:pPr>
            <a:r>
              <a:rPr lang="en-US" dirty="0"/>
              <a:t>Custom </a:t>
            </a:r>
            <a:r>
              <a:rPr lang="en-US" dirty="0" smtClean="0"/>
              <a:t>Directives</a:t>
            </a:r>
            <a:r>
              <a:rPr lang="en-US" dirty="0"/>
              <a:t> - AngularJS</a:t>
            </a:r>
          </a:p>
        </p:txBody>
      </p:sp>
      <p:sp>
        <p:nvSpPr>
          <p:cNvPr id="4" name="Footer Placeholder 3"/>
          <p:cNvSpPr>
            <a:spLocks noGrp="1"/>
          </p:cNvSpPr>
          <p:nvPr>
            <p:ph type="ftr" sz="quarter" idx="11"/>
          </p:nvPr>
        </p:nvSpPr>
        <p:spPr/>
        <p:txBody>
          <a:bodyPr/>
          <a:lstStyle/>
          <a:p>
            <a:r>
              <a:rPr lang="en-US" dirty="0"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a:t>
            </a:fld>
            <a:endParaRPr lang="en-US"/>
          </a:p>
        </p:txBody>
      </p:sp>
    </p:spTree>
    <p:extLst>
      <p:ext uri="{BB962C8B-B14F-4D97-AF65-F5344CB8AC3E}">
        <p14:creationId xmlns:p14="http://schemas.microsoft.com/office/powerpoint/2010/main" val="384987103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20</a:t>
            </a:fld>
            <a:endParaRPr lang="en-US"/>
          </a:p>
        </p:txBody>
      </p:sp>
    </p:spTree>
    <p:extLst>
      <p:ext uri="{BB962C8B-B14F-4D97-AF65-F5344CB8AC3E}">
        <p14:creationId xmlns:p14="http://schemas.microsoft.com/office/powerpoint/2010/main" val="35642680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21</a:t>
            </a:fld>
            <a:endParaRPr lang="en-US"/>
          </a:p>
        </p:txBody>
      </p:sp>
    </p:spTree>
    <p:extLst>
      <p:ext uri="{BB962C8B-B14F-4D97-AF65-F5344CB8AC3E}">
        <p14:creationId xmlns:p14="http://schemas.microsoft.com/office/powerpoint/2010/main" val="7093935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22</a:t>
            </a:fld>
            <a:endParaRPr lang="en-US"/>
          </a:p>
        </p:txBody>
      </p:sp>
    </p:spTree>
    <p:extLst>
      <p:ext uri="{BB962C8B-B14F-4D97-AF65-F5344CB8AC3E}">
        <p14:creationId xmlns:p14="http://schemas.microsoft.com/office/powerpoint/2010/main" val="7523927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23</a:t>
            </a:fld>
            <a:endParaRPr lang="en-US"/>
          </a:p>
        </p:txBody>
      </p:sp>
    </p:spTree>
    <p:extLst>
      <p:ext uri="{BB962C8B-B14F-4D97-AF65-F5344CB8AC3E}">
        <p14:creationId xmlns:p14="http://schemas.microsoft.com/office/powerpoint/2010/main" val="12640950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24</a:t>
            </a:fld>
            <a:endParaRPr lang="en-US"/>
          </a:p>
        </p:txBody>
      </p:sp>
    </p:spTree>
    <p:extLst>
      <p:ext uri="{BB962C8B-B14F-4D97-AF65-F5344CB8AC3E}">
        <p14:creationId xmlns:p14="http://schemas.microsoft.com/office/powerpoint/2010/main" val="9439477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25</a:t>
            </a:fld>
            <a:endParaRPr lang="en-US"/>
          </a:p>
        </p:txBody>
      </p:sp>
    </p:spTree>
    <p:extLst>
      <p:ext uri="{BB962C8B-B14F-4D97-AF65-F5344CB8AC3E}">
        <p14:creationId xmlns:p14="http://schemas.microsoft.com/office/powerpoint/2010/main" val="174969858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26</a:t>
            </a:fld>
            <a:endParaRPr lang="en-US"/>
          </a:p>
        </p:txBody>
      </p:sp>
    </p:spTree>
    <p:extLst>
      <p:ext uri="{BB962C8B-B14F-4D97-AF65-F5344CB8AC3E}">
        <p14:creationId xmlns:p14="http://schemas.microsoft.com/office/powerpoint/2010/main" val="146934809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27</a:t>
            </a:fld>
            <a:endParaRPr lang="en-US"/>
          </a:p>
        </p:txBody>
      </p:sp>
    </p:spTree>
    <p:extLst>
      <p:ext uri="{BB962C8B-B14F-4D97-AF65-F5344CB8AC3E}">
        <p14:creationId xmlns:p14="http://schemas.microsoft.com/office/powerpoint/2010/main" val="195629753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28</a:t>
            </a:fld>
            <a:endParaRPr lang="en-US"/>
          </a:p>
        </p:txBody>
      </p:sp>
    </p:spTree>
    <p:extLst>
      <p:ext uri="{BB962C8B-B14F-4D97-AF65-F5344CB8AC3E}">
        <p14:creationId xmlns:p14="http://schemas.microsoft.com/office/powerpoint/2010/main" val="204065143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descr="Bg2"/>
          <p:cNvPicPr>
            <a:picLocks noChangeAspect="1"/>
          </p:cNvPicPr>
          <p:nvPr/>
        </p:nvPicPr>
        <p:blipFill>
          <a:blip r:embed="rId2"/>
          <a:srcRect/>
          <a:stretch>
            <a:fillRect/>
          </a:stretch>
        </p:blipFill>
        <p:spPr bwMode="auto">
          <a:xfrm>
            <a:off x="0" y="0"/>
            <a:ext cx="9144000" cy="5143500"/>
          </a:xfrm>
          <a:prstGeom prst="rect">
            <a:avLst/>
          </a:prstGeom>
          <a:noFill/>
          <a:ln w="9525">
            <a:noFill/>
            <a:miter lim="800000"/>
            <a:headEnd/>
            <a:tailEnd/>
          </a:ln>
        </p:spPr>
      </p:pic>
      <p:pic>
        <p:nvPicPr>
          <p:cNvPr id="8195" name="Picture 3" descr="FSOFT logo vertical.jpg"/>
          <p:cNvPicPr>
            <a:picLocks noChangeAspect="1"/>
          </p:cNvPicPr>
          <p:nvPr/>
        </p:nvPicPr>
        <p:blipFill>
          <a:blip r:embed="rId3"/>
          <a:srcRect/>
          <a:stretch>
            <a:fillRect/>
          </a:stretch>
        </p:blipFill>
        <p:spPr bwMode="auto">
          <a:xfrm rot="-334838">
            <a:off x="3816351" y="1372791"/>
            <a:ext cx="773113" cy="520303"/>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pPr>
              <a:defRPr/>
            </a:pPr>
            <a:r>
              <a:rPr lang="en-US" dirty="0" smtClean="0"/>
              <a:t>©Copyright 2017 FPT Software</a:t>
            </a:r>
            <a:endParaRPr lang="en-US" dirty="0"/>
          </a:p>
        </p:txBody>
      </p:sp>
      <p:sp>
        <p:nvSpPr>
          <p:cNvPr id="10" name="Slide Number Placeholder 9"/>
          <p:cNvSpPr>
            <a:spLocks noGrp="1"/>
          </p:cNvSpPr>
          <p:nvPr>
            <p:ph type="sldNum" sz="quarter" idx="12"/>
          </p:nvPr>
        </p:nvSpPr>
        <p:spPr/>
        <p:txBody>
          <a:bodyPr/>
          <a:lstStyle/>
          <a:p>
            <a:fld id="{CD835FBD-3140-41F0-AFCE-169565FADB32}" type="slidenum">
              <a:rPr lang="en-US" smtClean="0"/>
              <a:pPr/>
              <a:t>29</a:t>
            </a:fld>
            <a:endParaRPr lang="en-US" dirty="0"/>
          </a:p>
        </p:txBody>
      </p:sp>
    </p:spTree>
    <p:extLst>
      <p:ext uri="{BB962C8B-B14F-4D97-AF65-F5344CB8AC3E}">
        <p14:creationId xmlns:p14="http://schemas.microsoft.com/office/powerpoint/2010/main" val="113607133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Introduct</a:t>
            </a:r>
            <a:r>
              <a:rPr lang="en-US" b="1" dirty="0"/>
              <a:t> about </a:t>
            </a:r>
            <a:r>
              <a:rPr lang="en-US" b="1" dirty="0" smtClean="0"/>
              <a:t>AngularJS 1.X</a:t>
            </a:r>
            <a:endParaRPr lang="en-US" b="1" dirty="0"/>
          </a:p>
        </p:txBody>
      </p:sp>
      <p:sp>
        <p:nvSpPr>
          <p:cNvPr id="3" name="Content Placeholder 2"/>
          <p:cNvSpPr>
            <a:spLocks noGrp="1"/>
          </p:cNvSpPr>
          <p:nvPr>
            <p:ph idx="1"/>
          </p:nvPr>
        </p:nvSpPr>
        <p:spPr/>
        <p:txBody>
          <a:bodyPr>
            <a:normAutofit fontScale="70000" lnSpcReduction="20000"/>
          </a:bodyPr>
          <a:lstStyle/>
          <a:p>
            <a:pPr>
              <a:buFont typeface="Wingdings" charset="2"/>
              <a:buChar char="Ø"/>
            </a:pPr>
            <a:r>
              <a:rPr lang="en-US" dirty="0"/>
              <a:t>AngularJS is an open-source web application framework </a:t>
            </a:r>
            <a:endParaRPr lang="en-US" dirty="0" smtClean="0"/>
          </a:p>
          <a:p>
            <a:pPr>
              <a:buFont typeface="Wingdings" charset="2"/>
              <a:buChar char="Ø"/>
            </a:pPr>
            <a:r>
              <a:rPr lang="en-US" dirty="0"/>
              <a:t>AngularJS is a structural framework for dynamic web applications. It lets you use HTML as your template language and lets you extend HTML's syntax to express your application components clearly and succinctly </a:t>
            </a:r>
            <a:endParaRPr lang="en-US" dirty="0" smtClean="0"/>
          </a:p>
          <a:p>
            <a:pPr>
              <a:buFont typeface="Wingdings" charset="2"/>
              <a:buChar char="Ø"/>
            </a:pPr>
            <a:r>
              <a:rPr lang="en-US" b="1" dirty="0"/>
              <a:t>General Features </a:t>
            </a:r>
          </a:p>
          <a:p>
            <a:pPr lvl="1">
              <a:buFont typeface="Wingdings" charset="2"/>
              <a:buChar char="ü"/>
            </a:pPr>
            <a:r>
              <a:rPr lang="en-US" dirty="0"/>
              <a:t>AngularJS is a efficient framework that can create Rich Internet Applications (RIA). </a:t>
            </a:r>
          </a:p>
          <a:p>
            <a:pPr lvl="1">
              <a:buFont typeface="Wingdings" charset="2"/>
              <a:buChar char="ü"/>
            </a:pPr>
            <a:r>
              <a:rPr lang="en-US" dirty="0" smtClean="0"/>
              <a:t> </a:t>
            </a:r>
            <a:r>
              <a:rPr lang="en-US" dirty="0"/>
              <a:t> AngularJS provides developers an options to write client side applications using JavaScript in a clean Model View Controller (MVC) way. </a:t>
            </a:r>
          </a:p>
          <a:p>
            <a:pPr lvl="1">
              <a:buFont typeface="Wingdings" charset="2"/>
              <a:buChar char="ü"/>
            </a:pPr>
            <a:r>
              <a:rPr lang="en-US" dirty="0"/>
              <a:t> Applications written in AngularJS are cross-browser compliant. AngularJS automatically handles JavaScript code suitable for each browser. </a:t>
            </a:r>
          </a:p>
          <a:p>
            <a:pPr lvl="1">
              <a:buFont typeface="Wingdings" charset="2"/>
              <a:buChar char="ü"/>
            </a:pPr>
            <a:r>
              <a:rPr lang="en-US" dirty="0" smtClean="0"/>
              <a:t>AngularJS </a:t>
            </a:r>
            <a:r>
              <a:rPr lang="en-US" dirty="0"/>
              <a:t>is open source, completely free, and used by thousands of developers around the world. It is licensed under the Apache license version 2.0</a:t>
            </a:r>
            <a:r>
              <a:rPr lang="en-US" dirty="0" smtClean="0"/>
              <a:t>.</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3</a:t>
            </a:fld>
            <a:endParaRPr lang="en-US"/>
          </a:p>
        </p:txBody>
      </p:sp>
    </p:spTree>
    <p:extLst>
      <p:ext uri="{BB962C8B-B14F-4D97-AF65-F5344CB8AC3E}">
        <p14:creationId xmlns:p14="http://schemas.microsoft.com/office/powerpoint/2010/main" val="1378068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AngularJS </a:t>
            </a:r>
            <a:endParaRPr lang="en-US" b="1" dirty="0"/>
          </a:p>
        </p:txBody>
      </p:sp>
      <p:sp>
        <p:nvSpPr>
          <p:cNvPr id="3" name="Content Placeholder 2"/>
          <p:cNvSpPr>
            <a:spLocks noGrp="1"/>
          </p:cNvSpPr>
          <p:nvPr>
            <p:ph idx="1"/>
          </p:nvPr>
        </p:nvSpPr>
        <p:spPr/>
        <p:txBody>
          <a:bodyPr>
            <a:normAutofit fontScale="92500" lnSpcReduction="20000"/>
          </a:bodyPr>
          <a:lstStyle/>
          <a:p>
            <a:pPr marL="914400" lvl="1" indent="-514350">
              <a:buFont typeface="Wingdings" charset="2"/>
              <a:buChar char="ü"/>
            </a:pPr>
            <a:r>
              <a:rPr lang="en-US" dirty="0" smtClean="0"/>
              <a:t>It </a:t>
            </a:r>
            <a:r>
              <a:rPr lang="en-US" dirty="0"/>
              <a:t>provides the capability to create Single Page Application in a very clean and maintainable way. </a:t>
            </a:r>
            <a:endParaRPr lang="en-US" dirty="0"/>
          </a:p>
          <a:p>
            <a:pPr marL="914400" lvl="1" indent="-514350">
              <a:buFont typeface="Wingdings" charset="2"/>
              <a:buChar char="ü"/>
            </a:pPr>
            <a:r>
              <a:rPr lang="en-US" dirty="0" smtClean="0"/>
              <a:t> </a:t>
            </a:r>
            <a:r>
              <a:rPr lang="en-US" dirty="0"/>
              <a:t> It provides data binding capability to HTML. Thus, it gives user a rich and responsive experience. </a:t>
            </a:r>
            <a:endParaRPr lang="en-US" dirty="0"/>
          </a:p>
          <a:p>
            <a:pPr marL="914400" lvl="1" indent="-514350">
              <a:buFont typeface="Wingdings" charset="2"/>
              <a:buChar char="ü"/>
            </a:pPr>
            <a:r>
              <a:rPr lang="en-US" dirty="0" smtClean="0"/>
              <a:t> </a:t>
            </a:r>
            <a:r>
              <a:rPr lang="en-US" dirty="0"/>
              <a:t> AngularJS code is unit testable. </a:t>
            </a:r>
            <a:endParaRPr lang="en-US" dirty="0"/>
          </a:p>
          <a:p>
            <a:pPr marL="914400" lvl="1" indent="-514350">
              <a:buFont typeface="Wingdings" charset="2"/>
              <a:buChar char="ü"/>
            </a:pPr>
            <a:r>
              <a:rPr lang="en-US" dirty="0" smtClean="0"/>
              <a:t> </a:t>
            </a:r>
            <a:r>
              <a:rPr lang="en-US" dirty="0"/>
              <a:t> AngularJS uses dependency injection and make use of separation of concerns. </a:t>
            </a:r>
            <a:endParaRPr lang="en-US" dirty="0"/>
          </a:p>
          <a:p>
            <a:pPr marL="914400" lvl="1" indent="-514350">
              <a:buFont typeface="Wingdings" charset="2"/>
              <a:buChar char="ü"/>
            </a:pPr>
            <a:r>
              <a:rPr lang="en-US" dirty="0" smtClean="0"/>
              <a:t> </a:t>
            </a:r>
            <a:r>
              <a:rPr lang="en-US" dirty="0"/>
              <a:t> AngularJS provides reusable components. </a:t>
            </a:r>
            <a:endParaRPr lang="en-US" dirty="0"/>
          </a:p>
          <a:p>
            <a:pPr marL="914400" lvl="1" indent="-514350">
              <a:buFont typeface="Wingdings" charset="2"/>
              <a:buChar char="ü"/>
            </a:pPr>
            <a:r>
              <a:rPr lang="en-US" dirty="0" smtClean="0"/>
              <a:t> </a:t>
            </a:r>
            <a:r>
              <a:rPr lang="en-US" dirty="0"/>
              <a:t> With AngularJS, the developers can achieve more functionality with short code. </a:t>
            </a:r>
            <a:endParaRPr lang="en-US" dirty="0"/>
          </a:p>
          <a:p>
            <a:pPr marL="914400" lvl="1" indent="-514350">
              <a:buFont typeface="Wingdings" charset="2"/>
              <a:buChar char="ü"/>
            </a:pPr>
            <a:r>
              <a:rPr lang="en-US" dirty="0" smtClean="0"/>
              <a:t> </a:t>
            </a:r>
            <a:r>
              <a:rPr lang="en-US" dirty="0"/>
              <a:t> In AngularJS, views are pure html pages, and controllers written in JavaScript do the business processing. </a:t>
            </a:r>
            <a:endParaRPr lang="en-US" dirty="0"/>
          </a:p>
          <a:p>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4</a:t>
            </a:fld>
            <a:endParaRPr lang="en-US"/>
          </a:p>
        </p:txBody>
      </p:sp>
    </p:spTree>
    <p:extLst>
      <p:ext uri="{BB962C8B-B14F-4D97-AF65-F5344CB8AC3E}">
        <p14:creationId xmlns:p14="http://schemas.microsoft.com/office/powerpoint/2010/main" val="6357230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a:t>
            </a:r>
            <a:r>
              <a:rPr lang="en-US" b="1" dirty="0" smtClean="0"/>
              <a:t>AngularJS</a:t>
            </a:r>
            <a:endParaRPr lang="en-US" b="1" dirty="0"/>
          </a:p>
        </p:txBody>
      </p:sp>
      <p:sp>
        <p:nvSpPr>
          <p:cNvPr id="3" name="Content Placeholder 2"/>
          <p:cNvSpPr>
            <a:spLocks noGrp="1"/>
          </p:cNvSpPr>
          <p:nvPr>
            <p:ph idx="1"/>
          </p:nvPr>
        </p:nvSpPr>
        <p:spPr/>
        <p:txBody>
          <a:bodyPr>
            <a:normAutofit/>
          </a:bodyPr>
          <a:lstStyle/>
          <a:p>
            <a:pPr>
              <a:buFont typeface="Wingdings" charset="2"/>
              <a:buChar char="v"/>
            </a:pPr>
            <a:r>
              <a:rPr lang="en-US" b="1" dirty="0"/>
              <a:t>Not secure:</a:t>
            </a:r>
            <a:r>
              <a:rPr lang="en-US" dirty="0"/>
              <a:t> Being JavaScript only framework, application written in AngularJS are not safe. Server side authentication and authorization is must to keep an application secure. </a:t>
            </a:r>
            <a:endParaRPr lang="en-US" dirty="0"/>
          </a:p>
          <a:p>
            <a:pPr>
              <a:buFont typeface="Wingdings" charset="2"/>
              <a:buChar char="v"/>
            </a:pPr>
            <a:r>
              <a:rPr lang="en-US" b="1" dirty="0" smtClean="0"/>
              <a:t>Not </a:t>
            </a:r>
            <a:r>
              <a:rPr lang="en-US" b="1" dirty="0"/>
              <a:t>degradable:</a:t>
            </a:r>
            <a:r>
              <a:rPr lang="en-US" dirty="0"/>
              <a:t> If the user of your application disables JavaScript, then nothing would be visible, except the basic page. </a:t>
            </a:r>
            <a:endParaRPr lang="en-US" dirty="0"/>
          </a:p>
          <a:p>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5</a:t>
            </a:fld>
            <a:endParaRPr lang="en-US"/>
          </a:p>
        </p:txBody>
      </p:sp>
    </p:spTree>
    <p:extLst>
      <p:ext uri="{BB962C8B-B14F-4D97-AF65-F5344CB8AC3E}">
        <p14:creationId xmlns:p14="http://schemas.microsoft.com/office/powerpoint/2010/main" val="17806957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Introduct</a:t>
            </a:r>
            <a:r>
              <a:rPr lang="en-US" b="1" dirty="0"/>
              <a:t> about </a:t>
            </a:r>
            <a:r>
              <a:rPr lang="en-US" b="1" dirty="0" smtClean="0"/>
              <a:t>AngularJS 1.X</a:t>
            </a:r>
            <a:endParaRPr lang="en-US" b="1" dirty="0"/>
          </a:p>
        </p:txBody>
      </p:sp>
      <p:sp>
        <p:nvSpPr>
          <p:cNvPr id="3" name="Content Placeholder 2"/>
          <p:cNvSpPr>
            <a:spLocks noGrp="1"/>
          </p:cNvSpPr>
          <p:nvPr>
            <p:ph idx="1"/>
          </p:nvPr>
        </p:nvSpPr>
        <p:spPr/>
        <p:txBody>
          <a:bodyPr>
            <a:normAutofit fontScale="85000" lnSpcReduction="20000"/>
          </a:bodyPr>
          <a:lstStyle/>
          <a:p>
            <a:pPr>
              <a:buFont typeface="Wingdings" charset="2"/>
              <a:buChar char="Ø"/>
            </a:pPr>
            <a:r>
              <a:rPr lang="en-US" b="1" dirty="0" smtClean="0"/>
              <a:t>Core Features:</a:t>
            </a:r>
          </a:p>
          <a:p>
            <a:pPr lvl="1">
              <a:buFont typeface="Wingdings" charset="2"/>
              <a:buChar char="ü"/>
            </a:pPr>
            <a:r>
              <a:rPr lang="en-US" dirty="0" smtClean="0"/>
              <a:t>Data-binding </a:t>
            </a:r>
          </a:p>
          <a:p>
            <a:pPr lvl="1">
              <a:buFont typeface="Wingdings" charset="2"/>
              <a:buChar char="ü"/>
            </a:pPr>
            <a:r>
              <a:rPr lang="en-US" dirty="0" smtClean="0"/>
              <a:t>Scope </a:t>
            </a:r>
          </a:p>
          <a:p>
            <a:pPr lvl="1">
              <a:buFont typeface="Wingdings" charset="2"/>
              <a:buChar char="ü"/>
            </a:pPr>
            <a:r>
              <a:rPr lang="en-US" dirty="0" smtClean="0"/>
              <a:t>Controller </a:t>
            </a:r>
          </a:p>
          <a:p>
            <a:pPr lvl="1">
              <a:buFont typeface="Wingdings" charset="2"/>
              <a:buChar char="ü"/>
            </a:pPr>
            <a:r>
              <a:rPr lang="en-US" dirty="0" smtClean="0"/>
              <a:t>Services </a:t>
            </a:r>
          </a:p>
          <a:p>
            <a:pPr lvl="1">
              <a:buFont typeface="Wingdings" charset="2"/>
              <a:buChar char="ü"/>
            </a:pPr>
            <a:r>
              <a:rPr lang="en-US" dirty="0" smtClean="0"/>
              <a:t>Filters </a:t>
            </a:r>
          </a:p>
          <a:p>
            <a:pPr lvl="1">
              <a:buFont typeface="Wingdings" charset="2"/>
              <a:buChar char="ü"/>
            </a:pPr>
            <a:r>
              <a:rPr lang="en-US" dirty="0" smtClean="0"/>
              <a:t>Directives </a:t>
            </a:r>
          </a:p>
          <a:p>
            <a:pPr lvl="1">
              <a:buFont typeface="Wingdings" charset="2"/>
              <a:buChar char="ü"/>
            </a:pPr>
            <a:r>
              <a:rPr lang="en-US" dirty="0" smtClean="0"/>
              <a:t>Templates </a:t>
            </a:r>
          </a:p>
          <a:p>
            <a:pPr lvl="1">
              <a:buFont typeface="Wingdings" charset="2"/>
              <a:buChar char="ü"/>
            </a:pPr>
            <a:r>
              <a:rPr lang="en-US" dirty="0" smtClean="0"/>
              <a:t>Routing : </a:t>
            </a:r>
          </a:p>
          <a:p>
            <a:pPr lvl="1">
              <a:buFont typeface="Wingdings" charset="2"/>
              <a:buChar char="ü"/>
            </a:pPr>
            <a:r>
              <a:rPr lang="en-US" dirty="0" smtClean="0"/>
              <a:t>Model View Whatever </a:t>
            </a:r>
          </a:p>
          <a:p>
            <a:pPr lvl="1">
              <a:buFont typeface="Wingdings" charset="2"/>
              <a:buChar char="ü"/>
            </a:pPr>
            <a:r>
              <a:rPr lang="en-US" dirty="0" smtClean="0"/>
              <a:t>Deep Linking </a:t>
            </a:r>
          </a:p>
          <a:p>
            <a:pPr lvl="1">
              <a:buFont typeface="Wingdings" charset="2"/>
              <a:buChar char="ü"/>
            </a:pPr>
            <a:r>
              <a:rPr lang="en-US" dirty="0" smtClean="0"/>
              <a:t>Dependency Injection</a:t>
            </a:r>
          </a:p>
          <a:p>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6</a:t>
            </a:fld>
            <a:endParaRPr lang="en-US"/>
          </a:p>
        </p:txBody>
      </p:sp>
      <p:pic>
        <p:nvPicPr>
          <p:cNvPr id="1026" name="Picture 2" descr="ngularJS Concep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563" y="919632"/>
            <a:ext cx="4400550" cy="3465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4193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Environtment</a:t>
            </a:r>
            <a:r>
              <a:rPr lang="en-US" b="1" dirty="0"/>
              <a:t> </a:t>
            </a:r>
            <a:r>
              <a:rPr lang="en-US" b="1" dirty="0" smtClean="0"/>
              <a:t>Setup</a:t>
            </a:r>
            <a:endParaRPr lang="en-US" b="1" dirty="0"/>
          </a:p>
        </p:txBody>
      </p:sp>
      <p:sp>
        <p:nvSpPr>
          <p:cNvPr id="3" name="Content Placeholder 2"/>
          <p:cNvSpPr>
            <a:spLocks noGrp="1"/>
          </p:cNvSpPr>
          <p:nvPr>
            <p:ph idx="1"/>
          </p:nvPr>
        </p:nvSpPr>
        <p:spPr/>
        <p:txBody>
          <a:bodyPr/>
          <a:lstStyle/>
          <a:p>
            <a:r>
              <a:rPr lang="en-US" dirty="0" smtClean="0"/>
              <a:t>Open </a:t>
            </a:r>
            <a:r>
              <a:rPr lang="en-US" dirty="0"/>
              <a:t>the link </a:t>
            </a:r>
            <a:r>
              <a:rPr lang="en-US" dirty="0">
                <a:hlinkClick r:id="rId2"/>
              </a:rPr>
              <a:t>https://angularjs.org</a:t>
            </a:r>
            <a:r>
              <a:rPr lang="en-US" dirty="0" smtClean="0">
                <a:hlinkClick r:id="rId2"/>
              </a:rPr>
              <a:t>/</a:t>
            </a:r>
            <a:r>
              <a:rPr lang="en-US" dirty="0"/>
              <a:t> </a:t>
            </a:r>
            <a:r>
              <a:rPr lang="en-US" dirty="0" smtClean="0"/>
              <a:t>and download AngularJS 1 </a:t>
            </a:r>
            <a:r>
              <a:rPr lang="en-US" i="1" dirty="0" smtClean="0"/>
              <a:t>(or install AngularJS using bower or NPM framework).</a:t>
            </a:r>
          </a:p>
          <a:p>
            <a:r>
              <a:rPr lang="en-US" i="1" dirty="0" smtClean="0"/>
              <a:t>Ex</a:t>
            </a:r>
            <a:r>
              <a:rPr lang="en-US" i="1" dirty="0" smtClean="0"/>
              <a:t>:</a:t>
            </a:r>
            <a:endParaRPr lang="en-US" i="1" dirty="0"/>
          </a:p>
          <a:p>
            <a:pPr lvl="1">
              <a:buFont typeface="Wingdings" charset="2"/>
              <a:buChar char="ü"/>
            </a:pPr>
            <a:r>
              <a:rPr lang="en-US" i="1" dirty="0" smtClean="0"/>
              <a:t>Step </a:t>
            </a:r>
            <a:r>
              <a:rPr lang="en-US" i="1" dirty="0" smtClean="0"/>
              <a:t>1: </a:t>
            </a:r>
            <a:r>
              <a:rPr lang="en-US" i="1" dirty="0" smtClean="0"/>
              <a:t>Create file </a:t>
            </a:r>
            <a:r>
              <a:rPr lang="en-US" i="1" dirty="0" err="1" smtClean="0"/>
              <a:t>homeController</a:t>
            </a:r>
            <a:r>
              <a:rPr lang="en-US" i="1" dirty="0" smtClean="0"/>
              <a:t> with content.</a:t>
            </a:r>
          </a:p>
          <a:p>
            <a:pPr lvl="1"/>
            <a:endParaRPr lang="en-US" i="1"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7</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3116283"/>
            <a:ext cx="5524500" cy="1320800"/>
          </a:xfrm>
          <a:prstGeom prst="rect">
            <a:avLst/>
          </a:prstGeom>
        </p:spPr>
      </p:pic>
    </p:spTree>
    <p:extLst>
      <p:ext uri="{BB962C8B-B14F-4D97-AF65-F5344CB8AC3E}">
        <p14:creationId xmlns:p14="http://schemas.microsoft.com/office/powerpoint/2010/main" val="9829069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Environtment</a:t>
            </a:r>
            <a:r>
              <a:rPr lang="en-US" b="1" dirty="0"/>
              <a:t> </a:t>
            </a:r>
            <a:r>
              <a:rPr lang="en-US" b="1" dirty="0" smtClean="0"/>
              <a:t>Setup</a:t>
            </a:r>
            <a:endParaRPr lang="en-US" b="1" dirty="0"/>
          </a:p>
        </p:txBody>
      </p:sp>
      <p:sp>
        <p:nvSpPr>
          <p:cNvPr id="3" name="Content Placeholder 2"/>
          <p:cNvSpPr>
            <a:spLocks noGrp="1"/>
          </p:cNvSpPr>
          <p:nvPr>
            <p:ph idx="1"/>
          </p:nvPr>
        </p:nvSpPr>
        <p:spPr/>
        <p:txBody>
          <a:bodyPr/>
          <a:lstStyle/>
          <a:p>
            <a:pPr>
              <a:buFont typeface="Wingdings" charset="2"/>
              <a:buChar char="ü"/>
            </a:pPr>
            <a:r>
              <a:rPr lang="en-US" i="1" smtClean="0"/>
              <a:t>Step </a:t>
            </a:r>
            <a:r>
              <a:rPr lang="en-US" i="1" smtClean="0"/>
              <a:t>2:  </a:t>
            </a:r>
            <a:r>
              <a:rPr lang="en-US" i="1" dirty="0" smtClean="0"/>
              <a:t>Create file </a:t>
            </a:r>
            <a:r>
              <a:rPr lang="en-US" i="1" dirty="0" err="1" smtClean="0"/>
              <a:t>index.html</a:t>
            </a:r>
            <a:r>
              <a:rPr lang="en-US" i="1" dirty="0" smtClean="0"/>
              <a:t> with content.</a:t>
            </a:r>
          </a:p>
          <a:p>
            <a:pPr lvl="1">
              <a:buFont typeface="Wingdings" charset="2"/>
              <a:buChar char="ü"/>
            </a:pPr>
            <a:endParaRPr lang="en-US" i="1"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299337"/>
            <a:ext cx="6977083" cy="3150941"/>
          </a:xfrm>
          <a:prstGeom prst="rect">
            <a:avLst/>
          </a:prstGeom>
        </p:spPr>
      </p:pic>
    </p:spTree>
    <p:extLst>
      <p:ext uri="{BB962C8B-B14F-4D97-AF65-F5344CB8AC3E}">
        <p14:creationId xmlns:p14="http://schemas.microsoft.com/office/powerpoint/2010/main" val="12826485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MVC </a:t>
            </a:r>
            <a:r>
              <a:rPr lang="en-US" b="1" dirty="0" smtClean="0"/>
              <a:t>Architecture</a:t>
            </a:r>
            <a:endParaRPr lang="en-US" b="1" dirty="0"/>
          </a:p>
        </p:txBody>
      </p:sp>
      <p:sp>
        <p:nvSpPr>
          <p:cNvPr id="3" name="Content Placeholder 2"/>
          <p:cNvSpPr>
            <a:spLocks noGrp="1"/>
          </p:cNvSpPr>
          <p:nvPr>
            <p:ph idx="1"/>
          </p:nvPr>
        </p:nvSpPr>
        <p:spPr>
          <a:xfrm>
            <a:off x="457200" y="709693"/>
            <a:ext cx="6181106" cy="3884939"/>
          </a:xfrm>
        </p:spPr>
        <p:txBody>
          <a:bodyPr>
            <a:normAutofit fontScale="92500"/>
          </a:bodyPr>
          <a:lstStyle/>
          <a:p>
            <a:pPr>
              <a:buFont typeface="Wingdings" charset="2"/>
              <a:buChar char="Ø"/>
            </a:pPr>
            <a:r>
              <a:rPr lang="en-US" b="1" u="sng" dirty="0"/>
              <a:t>M</a:t>
            </a:r>
            <a:r>
              <a:rPr lang="en-US" dirty="0"/>
              <a:t>odel </a:t>
            </a:r>
            <a:r>
              <a:rPr lang="en-US" b="1" u="sng" dirty="0"/>
              <a:t>V</a:t>
            </a:r>
            <a:r>
              <a:rPr lang="en-US" dirty="0"/>
              <a:t>iew </a:t>
            </a:r>
            <a:r>
              <a:rPr lang="en-US" b="1" u="sng" dirty="0"/>
              <a:t>C</a:t>
            </a:r>
            <a:r>
              <a:rPr lang="en-US" dirty="0"/>
              <a:t>ontroller or MVC as it is popularly called, is a software design pattern for developing web applications. </a:t>
            </a:r>
            <a:endParaRPr lang="en-US" dirty="0" smtClean="0"/>
          </a:p>
          <a:p>
            <a:pPr lvl="1">
              <a:buFont typeface="Wingdings" charset="2"/>
              <a:buChar char="ü"/>
            </a:pPr>
            <a:r>
              <a:rPr lang="en-US" b="1" dirty="0"/>
              <a:t>Model</a:t>
            </a:r>
            <a:r>
              <a:rPr lang="en-US" dirty="0"/>
              <a:t> − It is the lowest level of the pattern responsible for maintaining data.</a:t>
            </a:r>
          </a:p>
          <a:p>
            <a:pPr lvl="1">
              <a:buFont typeface="Wingdings" charset="2"/>
              <a:buChar char="ü"/>
            </a:pPr>
            <a:r>
              <a:rPr lang="en-US" b="1" dirty="0"/>
              <a:t>View</a:t>
            </a:r>
            <a:r>
              <a:rPr lang="en-US" dirty="0"/>
              <a:t> − It is responsible for displaying all or a portion of the data to the user.</a:t>
            </a:r>
          </a:p>
          <a:p>
            <a:pPr lvl="1">
              <a:buFont typeface="Wingdings" charset="2"/>
              <a:buChar char="ü"/>
            </a:pPr>
            <a:r>
              <a:rPr lang="en-US" b="1" dirty="0"/>
              <a:t>Controller</a:t>
            </a:r>
            <a:r>
              <a:rPr lang="en-US" dirty="0"/>
              <a:t> − It is a software Code that controls the interactions between the Model and View.</a:t>
            </a:r>
          </a:p>
          <a:p>
            <a:endParaRPr lang="en-US" dirty="0"/>
          </a:p>
        </p:txBody>
      </p:sp>
      <p:sp>
        <p:nvSpPr>
          <p:cNvPr id="4" name="Footer Placeholder 3"/>
          <p:cNvSpPr>
            <a:spLocks noGrp="1"/>
          </p:cNvSpPr>
          <p:nvPr>
            <p:ph type="ftr" sz="quarter" idx="11"/>
          </p:nvPr>
        </p:nvSpPr>
        <p:spPr/>
        <p:txBody>
          <a:bodyPr/>
          <a:lstStyle/>
          <a:p>
            <a:r>
              <a:rPr lang="en-US" smtClean="0"/>
              <a:t>©Copyright 2017 FPT Software</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9</a:t>
            </a:fld>
            <a:endParaRPr lang="en-US"/>
          </a:p>
        </p:txBody>
      </p:sp>
      <p:pic>
        <p:nvPicPr>
          <p:cNvPr id="2052" name="Picture 4" descr="ngularJS M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306" y="709693"/>
            <a:ext cx="232410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9728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A2A741C5885C41AB9A358CCBEA8A85" ma:contentTypeVersion="4" ma:contentTypeDescription="Create a new document." ma:contentTypeScope="" ma:versionID="1696f36ed93db054fc8f4d62be39c1ae">
  <xsd:schema xmlns:xsd="http://www.w3.org/2001/XMLSchema" xmlns:p="http://schemas.microsoft.com/office/2006/metadata/properties" xmlns:ns1="http://schemas.microsoft.com/sharepoint/v3" xmlns:ns2="41A7A25E-88C5-415C-AB9A-358CCBEA8A85" xmlns:ns3="cd6d2771-e08b-42a3-90f8-eca630337659" targetNamespace="http://schemas.microsoft.com/office/2006/metadata/properties" ma:root="true" ma:fieldsID="bffc5b2d08ab4fb7daf98c77989d8342" ns1:_="" ns2:_="" ns3:_="">
    <xsd:import namespace="http://schemas.microsoft.com/sharepoint/v3"/>
    <xsd:import namespace="41A7A25E-88C5-415C-AB9A-358CCBEA8A85"/>
    <xsd:import namespace="cd6d2771-e08b-42a3-90f8-eca63033765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2:Priority" minOccurs="0"/>
                <xsd:element ref="ns1:ContentTypeId" minOccurs="0"/>
                <xsd:element ref="ns1:TemplateUrl" minOccurs="0"/>
                <xsd:element ref="ns1:xd_ProgID" minOccurs="0"/>
                <xsd:element ref="ns1:xd_Signature" minOccurs="0"/>
                <xsd:element ref="ns3:Number_x0020_Of_x0020_Viewer"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10" nillable="true" ma:displayName="Content Type ID" ma:hidden="true" ma:internalName="ContentTypeId" ma:readOnly="true">
      <xsd:simpleType>
        <xsd:restriction base="dms:Unknown"/>
      </xsd:simpleType>
    </xsd:element>
    <xsd:element name="TemplateUrl" ma:index="11" nillable="true" ma:displayName="Template Link" ma:hidden="true" ma:internalName="TemplateUrl">
      <xsd:simpleType>
        <xsd:restriction base="dms:Text"/>
      </xsd:simpleType>
    </xsd:element>
    <xsd:element name="xd_ProgID" ma:index="12" nillable="true" ma:displayName="Html File Link" ma:hidden="true" ma:internalName="xd_ProgID">
      <xsd:simpleType>
        <xsd:restriction base="dms:Text"/>
      </xsd:simpleType>
    </xsd:element>
    <xsd:element name="xd_Signature" ma:index="13" nillable="true" ma:displayName="Is Signed" ma:hidden="true" ma:internalName="xd_Signature" ma:readOnly="true">
      <xsd:simpleType>
        <xsd:restriction base="dms:Boolean"/>
      </xsd:simple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20"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1" nillable="true" ma:displayName="Has Copy Destinations" ma:hidden="true" ma:internalName="_HasCopyDestinations" ma:readOnly="true">
      <xsd:simpleType>
        <xsd:restriction base="dms:Boolean"/>
      </xsd:simpleType>
    </xsd:element>
    <xsd:element name="_CopySource" ma:index="22" nillable="true" ma:displayName="Copy Source" ma:description="" ma:internalName="_CopySource" ma:readOnly="true">
      <xsd:simpleType>
        <xsd:restriction base="dms:Text"/>
      </xsd:simpleType>
    </xsd:element>
    <xsd:element name="_ModerationStatus" ma:index="23" nillable="true" ma:displayName="Approval Status" ma:default="0" ma:hidden="true" ma:internalName="_ModerationStatus" ma:readOnly="true">
      <xsd:simpleType>
        <xsd:restriction base="dms:Unknown"/>
      </xsd:simpleType>
    </xsd:element>
    <xsd:element name="FileRef" ma:index="24" nillable="true" ma:displayName="URL Path" ma:hidden="true" ma:list="Docs" ma:internalName="FileRef" ma:readOnly="true" ma:showField="FullUrl">
      <xsd:simpleType>
        <xsd:restriction base="dms:Lookup"/>
      </xsd:simpleType>
    </xsd:element>
    <xsd:element name="FileDirRef" ma:index="25" nillable="true" ma:displayName="Path" ma:hidden="true" ma:list="Docs" ma:internalName="FileDirRef" ma:readOnly="true" ma:showField="DirName">
      <xsd:simpleType>
        <xsd:restriction base="dms:Lookup"/>
      </xsd:simpleType>
    </xsd:element>
    <xsd:element name="Last_x0020_Modified" ma:index="26" nillable="true" ma:displayName="Modified" ma:format="TRUE" ma:hidden="true" ma:list="Docs" ma:internalName="Last_x0020_Modified" ma:readOnly="true" ma:showField="TimeLastModified">
      <xsd:simpleType>
        <xsd:restriction base="dms:Lookup"/>
      </xsd:simpleType>
    </xsd:element>
    <xsd:element name="Created_x0020_Date" ma:index="27" nillable="true" ma:displayName="Created" ma:format="TRUE" ma:hidden="true" ma:list="Docs" ma:internalName="Created_x0020_Date" ma:readOnly="true" ma:showField="TimeCreated">
      <xsd:simpleType>
        <xsd:restriction base="dms:Lookup"/>
      </xsd:simpleType>
    </xsd:element>
    <xsd:element name="File_x0020_Size" ma:index="28" nillable="true" ma:displayName="File Size" ma:format="TRUE" ma:hidden="true" ma:list="Docs" ma:internalName="File_x0020_Size" ma:readOnly="true" ma:showField="SizeInKB">
      <xsd:simpleType>
        <xsd:restriction base="dms:Lookup"/>
      </xsd:simpleType>
    </xsd:element>
    <xsd:element name="FSObjType" ma:index="29" nillable="true" ma:displayName="Item Type" ma:hidden="true" ma:list="Docs" ma:internalName="FSObjType" ma:readOnly="true" ma:showField="FSType">
      <xsd:simpleType>
        <xsd:restriction base="dms:Lookup"/>
      </xsd:simpleType>
    </xsd:element>
    <xsd:element name="CheckedOutUserId" ma:index="31" nillable="true" ma:displayName="ID of the User who has the item Checked Out" ma:hidden="true" ma:list="Docs" ma:internalName="CheckedOutUserId" ma:readOnly="true" ma:showField="CheckoutUserId">
      <xsd:simpleType>
        <xsd:restriction base="dms:Lookup"/>
      </xsd:simpleType>
    </xsd:element>
    <xsd:element name="IsCheckedoutToLocal" ma:index="32" nillable="true" ma:displayName="Is Checked out to local" ma:hidden="true" ma:list="Docs" ma:internalName="IsCheckedoutToLocal" ma:readOnly="true" ma:showField="IsCheckoutToLocal">
      <xsd:simpleType>
        <xsd:restriction base="dms:Lookup"/>
      </xsd:simpleType>
    </xsd:element>
    <xsd:element name="CheckoutUser" ma:index="33"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4" nillable="true" ma:displayName="Unique Id" ma:hidden="true" ma:list="Docs" ma:internalName="UniqueId" ma:readOnly="true" ma:showField="Unique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0" nillable="true" ma:displayName="Property Bag" ma:hidden="true" ma:list="Docs" ma:internalName="MetaInfo" ma:showField="MetaInfo">
      <xsd:simpleType>
        <xsd:restriction base="dms:Lookup"/>
      </xsd:simpleType>
    </xsd:element>
    <xsd:element name="_Level" ma:index="51" nillable="true" ma:displayName="Level" ma:hidden="true" ma:internalName="_Level" ma:readOnly="true">
      <xsd:simpleType>
        <xsd:restriction base="dms:Unknown"/>
      </xsd:simpleType>
    </xsd:element>
    <xsd:element name="_IsCurrentVersion" ma:index="52" nillable="true" ma:displayName="Is Current Version" ma:hidden="true" ma:internalName="_IsCurrentVersion" ma:readOnly="true">
      <xsd:simpleType>
        <xsd:restriction base="dms:Boolean"/>
      </xsd:simpleType>
    </xsd:element>
    <xsd:element name="owshiddenversion" ma:index="56" nillable="true" ma:displayName="owshiddenversion" ma:hidden="true" ma:internalName="owshiddenversion" ma:readOnly="true">
      <xsd:simpleType>
        <xsd:restriction base="dms:Unknown"/>
      </xsd:simpleType>
    </xsd:element>
    <xsd:element name="_UIVersion" ma:index="57" nillable="true" ma:displayName="UI Version" ma:hidden="true" ma:internalName="_UIVersion" ma:readOnly="true">
      <xsd:simpleType>
        <xsd:restriction base="dms:Unknown"/>
      </xsd:simpleType>
    </xsd:element>
    <xsd:element name="_UIVersionString" ma:index="58" nillable="true" ma:displayName="Version" ma:internalName="_UIVersionString" ma:readOnly="true">
      <xsd:simpleType>
        <xsd:restriction base="dms:Text"/>
      </xsd:simpleType>
    </xsd:element>
    <xsd:element name="InstanceID" ma:index="59" nillable="true" ma:displayName="Instance ID" ma:hidden="true" ma:internalName="InstanceID" ma:readOnly="true">
      <xsd:simpleType>
        <xsd:restriction base="dms:Unknown"/>
      </xsd:simpleType>
    </xsd:element>
    <xsd:element name="Order" ma:index="60" nillable="true" ma:displayName="Order" ma:hidden="true" ma:internalName="Order">
      <xsd:simpleType>
        <xsd:restriction base="dms:Number"/>
      </xsd:simpleType>
    </xsd:element>
    <xsd:element name="GUID" ma:index="61" nillable="true" ma:displayName="GUID" ma:hidden="true" ma:internalName="GUID" ma:readOnly="true">
      <xsd:simpleType>
        <xsd:restriction base="dms:Unknown"/>
      </xsd:simpleType>
    </xsd:element>
    <xsd:element name="WorkflowVersion" ma:index="62" nillable="true" ma:displayName="Workflow Version" ma:hidden="true" ma:internalName="WorkflowVersion" ma:readOnly="true">
      <xsd:simpleType>
        <xsd:restriction base="dms:Unknown"/>
      </xsd:simpleType>
    </xsd:element>
    <xsd:element name="WorkflowInstanceID" ma:index="63" nillable="true" ma:displayName="Workflow Instance ID" ma:hidden="true" ma:internalName="WorkflowInstanceID" ma:readOnly="true">
      <xsd:simpleType>
        <xsd:restriction base="dms:Unknown"/>
      </xsd:simpleType>
    </xsd:element>
    <xsd:element name="ParentVersionString" ma:index="64" nillable="true" ma:displayName="Source Version (Converted Document)" ma:hidden="true" ma:list="Docs" ma:internalName="ParentVersionString" ma:readOnly="true" ma:showField="ParentVersionString">
      <xsd:simpleType>
        <xsd:restriction base="dms:Lookup"/>
      </xsd:simpleType>
    </xsd:element>
    <xsd:element name="ParentLeafName" ma:index="65"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41A7A25E-88C5-415C-AB9A-358CCBEA8A85" elementFormDefault="qualified">
    <xsd:import namespace="http://schemas.microsoft.com/office/2006/documentManagement/types"/>
    <xsd:element name="Priority" ma:index="9" nillable="true" ma:displayName="Priority" ma:internalName="Priority">
      <xsd:simpleType>
        <xsd:restriction base="dms:Number"/>
      </xsd:simpleType>
    </xsd:element>
  </xsd:schema>
  <xsd:schema xmlns:xsd="http://www.w3.org/2001/XMLSchema" xmlns:dms="http://schemas.microsoft.com/office/2006/documentManagement/types" targetNamespace="cd6d2771-e08b-42a3-90f8-eca630337659" elementFormDefault="qualified">
    <xsd:import namespace="http://schemas.microsoft.com/office/2006/documentManagement/types"/>
    <xsd:element name="Number_x0020_Of_x0020_Viewer" ma:index="14" nillable="true" ma:displayName="Number Of Viewer" ma:default="0" ma:internalName="Number_x0020_Of_x0020_Viewer">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ntentTypeId xmlns="http://schemas.microsoft.com/sharepoint/v3">0x0101005EA2A741C5885C41AB9A358CCBEA8A85</ContentTypeId>
    <TemplateUrl xmlns="http://schemas.microsoft.com/sharepoint/v3" xsi:nil="true"/>
    <Number_x0020_Of_x0020_Viewer xmlns="cd6d2771-e08b-42a3-90f8-eca630337659">0</Number_x0020_Of_x0020_Viewer>
    <_SourceUrl xmlns="http://schemas.microsoft.com/sharepoint/v3" xsi:nil="true"/>
    <Priority xmlns="41A7A25E-88C5-415C-AB9A-358CCBEA8A85" xsi:nil="true"/>
    <xd_ProgID xmlns="http://schemas.microsoft.com/sharepoint/v3" xsi:nil="true"/>
    <Order xmlns="http://schemas.microsoft.com/sharepoint/v3" xsi:nil="true"/>
    <_SharedFileIndex xmlns="http://schemas.microsoft.com/sharepoint/v3" xsi:nil="true"/>
    <MetaInfo xmlns="http://schemas.microsoft.com/sharepoint/v3" xsi:nil="true"/>
  </documentManagement>
</p:properties>
</file>

<file path=customXml/itemProps1.xml><?xml version="1.0" encoding="utf-8"?>
<ds:datastoreItem xmlns:ds="http://schemas.openxmlformats.org/officeDocument/2006/customXml" ds:itemID="{C54490AE-64B6-46A4-B860-742B6DF0C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1A7A25E-88C5-415C-AB9A-358CCBEA8A85"/>
    <ds:schemaRef ds:uri="cd6d2771-e08b-42a3-90f8-eca63033765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A767FBB-8023-4EA9-AC82-CCC91F4169CA}">
  <ds:schemaRefs>
    <ds:schemaRef ds:uri="http://schemas.microsoft.com/sharepoint/v3/contenttype/forms"/>
  </ds:schemaRefs>
</ds:datastoreItem>
</file>

<file path=customXml/itemProps3.xml><?xml version="1.0" encoding="utf-8"?>
<ds:datastoreItem xmlns:ds="http://schemas.openxmlformats.org/officeDocument/2006/customXml" ds:itemID="{BC85007F-BACA-43F5-94F7-500B2DBE60FB}">
  <ds:schemaRefs>
    <ds:schemaRef ds:uri="http://purl.org/dc/elements/1.1/"/>
    <ds:schemaRef ds:uri="http://schemas.microsoft.com/office/2006/metadata/properties"/>
    <ds:schemaRef ds:uri="http://schemas.microsoft.com/office/2006/documentManagement/types"/>
    <ds:schemaRef ds:uri="http://schemas.microsoft.com/sharepoint/v3"/>
    <ds:schemaRef ds:uri="http://purl.org/dc/terms/"/>
    <ds:schemaRef ds:uri="http://schemas.openxmlformats.org/package/2006/metadata/core-properties"/>
    <ds:schemaRef ds:uri="cd6d2771-e08b-42a3-90f8-eca630337659"/>
    <ds:schemaRef ds:uri="http://purl.org/dc/dcmitype/"/>
    <ds:schemaRef ds:uri="41A7A25E-88C5-415C-AB9A-358CCBEA8A8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16635</TotalTime>
  <Words>760</Words>
  <Application>Microsoft Macintosh PowerPoint</Application>
  <PresentationFormat>On-screen Show (16:9)</PresentationFormat>
  <Paragraphs>200</Paragraphs>
  <Slides>29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Calibri</vt:lpstr>
      <vt:lpstr>Mangal</vt:lpstr>
      <vt:lpstr>Times New Roman</vt:lpstr>
      <vt:lpstr>Verdana</vt:lpstr>
      <vt:lpstr>Verdana,Bold</vt:lpstr>
      <vt:lpstr>Wingdings</vt:lpstr>
      <vt:lpstr>Arial</vt:lpstr>
      <vt:lpstr>Office Theme</vt:lpstr>
      <vt:lpstr>PowerPoint Presentation</vt:lpstr>
      <vt:lpstr>AGENDA</vt:lpstr>
      <vt:lpstr>Introduct about AngularJS 1.X</vt:lpstr>
      <vt:lpstr>Advantages of AngularJS </vt:lpstr>
      <vt:lpstr>Disadvantages of AngularJS</vt:lpstr>
      <vt:lpstr>Introduct about AngularJS 1.X</vt:lpstr>
      <vt:lpstr>Environtment Setup</vt:lpstr>
      <vt:lpstr>Environtment Setup</vt:lpstr>
      <vt:lpstr>MVC Architecture</vt:lpstr>
      <vt:lpstr>Controllers</vt:lpstr>
      <vt:lpstr>DIRECTIVES</vt:lpstr>
      <vt:lpstr>EXPRESSIONS </vt:lpstr>
      <vt:lpstr>EXPRESSIONS </vt:lpstr>
      <vt:lpstr>FILTERS </vt:lpstr>
      <vt:lpstr>FILTERS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Template_Case study</dc:title>
  <dc:subject>1/0</dc:subject>
  <dc:creator>Le Bich Thuy</dc:creator>
  <dc:description>Creat new</dc:description>
  <cp:lastModifiedBy>Hung pham</cp:lastModifiedBy>
  <cp:revision>2308</cp:revision>
  <dcterms:created xsi:type="dcterms:W3CDTF">2013-02-04T04:12:00Z</dcterms:created>
  <dcterms:modified xsi:type="dcterms:W3CDTF">2017-12-05T17:04:02Z</dcterms:modified>
  <cp:category>Template</cp:category>
  <cp:contentStatus>10/10/2014</cp:contentStatus>
</cp:coreProperties>
</file>