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Yu Mincho" panose="02020400000000000000" pitchFamily="18" charset="-128"/>
      <p:regular r:id="rId12"/>
    </p:embeddedFont>
    <p:embeddedFont>
      <p:font typeface="#9Slide03 Penumbra" panose="02040603050506020204" pitchFamily="18" charset="0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6571-1D40-46B9-A649-48C74AB1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16C72-ECED-489F-BB47-867078615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9EE9-6131-4C46-8798-ECBA069D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C054-A6F6-444A-8CF6-31EEC269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5FE5-15D6-42BC-9905-76155AE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84C9-5723-498E-8DEF-01DF7E50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A367A-EB6A-4BC4-999C-F8F9F3AFB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D37B-9367-4B57-BB06-666771A1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4D17-526D-4859-8D6A-1BCCDB9B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9022-20ED-47ED-B259-175C540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81814-29DD-41CC-B8E7-B72C478E6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964D5-02D7-4EBF-BC55-4BB6E916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07C8-6E9F-458F-9D25-1D61D032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2F708-4BC2-4AB5-B909-2428778B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78C0-A241-4CF2-97D9-C61A4CE5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F7E1-8F1D-481E-83AE-3061D69F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FF81-C80F-4646-8BB8-657FB783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3003-3416-421D-BA7F-6CB8E048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9A03-2CE4-496E-A1E1-98066A1A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C593-7D60-48FF-9C4B-291D9215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6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23DB-B274-4FE7-95C0-E6D4EE8D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BB08-F24A-4470-83C5-E68A6D3A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60C9-94A8-4DA0-B7C0-B111B619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A1BD-2805-45D3-9282-958CFCE2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FAE7-4CD5-4365-B6B9-CA6FA3C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29A3-E4CE-4EC7-ABCB-8A0F7599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1C8D-B5C0-437F-9D95-C53AFBB80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5DE08-13BD-41D8-8E8C-CA61E829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D1F9-8AB0-4FF9-842E-8AFB2CAA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B20BC-90C6-42FE-95E0-726A1BD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71DA-832D-4FBA-91F3-CCE8B323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4433-2E75-4A58-A625-0F4B6F3A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4881-8096-40D7-8EB9-7DCA0AC6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ED16B-0B62-45F4-BFBF-A18F7176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424C-0F9E-4B5F-A811-9071F3C46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4811-ACA5-4C5E-8AEA-0241056EC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11B37-1EA6-4765-92C4-2C79ADF2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F1616-1CBD-431B-AC33-AE868352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72236-E666-4680-979B-678BEC4D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017-DEC2-4722-B8FB-00FCD2AA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F4502-86BA-498D-BFB8-3019AA1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D01D-6BBE-44C6-B085-1A35884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16EC4-DE0F-4D6A-AD2B-3464317C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2AAC2-A247-4C4C-BC8D-BF472C28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B7BBE-62E7-425A-9BB9-EAEB2FA0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4161-FEEF-4CBB-BD66-32F3E9C7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7201-7B06-46F7-A034-83E6C34E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F7F5-06C6-4963-A4BB-5D2E7139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14174-AD43-47BF-B2C0-76D957DF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9686-3FB8-46EF-9EC0-0D4ED8D8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CBF6-59AD-4C1F-9221-74E089FA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90F9-95BF-4D7F-93ED-EF410CA3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E5DD-38FF-4407-AE99-844EE049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BDE84-AC7E-4255-A0AD-92B6D2DE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80F6-6BCA-4174-B2EB-1E1353FF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47AB-9B9C-49C0-ACDF-150BFEB8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DB11-0BBE-464C-9B31-2F493A7D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7A4B-359A-4811-A736-E917F323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5997A-F65E-477A-A9F1-610E99CE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5BAF-F5BB-4FCF-BB19-8B8E716D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E5D1-AD80-4081-B0AD-954AD7F3F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9BA6-2A3C-478B-9BC0-8A552B07B6E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40DB-F933-49F8-BB53-C383FE2BA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01B0-3A84-4A06-B5B0-E09F7FB2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CE05-42F5-4656-B248-EC5A78D6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75733-7618-4CCF-B735-6EAC4825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42" y="-414358"/>
            <a:ext cx="295316" cy="295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A99AB-F2C8-468C-8A0F-84BDC5890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19" y="1592204"/>
            <a:ext cx="5778962" cy="1444741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44B74D-9BC7-4E32-8AA2-1DF02F39A082}"/>
              </a:ext>
            </a:extLst>
          </p:cNvPr>
          <p:cNvGrpSpPr/>
          <p:nvPr/>
        </p:nvGrpSpPr>
        <p:grpSpPr>
          <a:xfrm>
            <a:off x="3206518" y="3964695"/>
            <a:ext cx="5778963" cy="1301101"/>
            <a:chOff x="3206518" y="3964695"/>
            <a:chExt cx="5778963" cy="13011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01CC57-59B9-4FB9-A9C2-6056CD322DBC}"/>
                </a:ext>
              </a:extLst>
            </p:cNvPr>
            <p:cNvSpPr/>
            <p:nvPr/>
          </p:nvSpPr>
          <p:spPr>
            <a:xfrm>
              <a:off x="3206519" y="3964695"/>
              <a:ext cx="5778962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FCD97-9E54-4C52-9C78-AAAD6F7EDC4C}"/>
                </a:ext>
              </a:extLst>
            </p:cNvPr>
            <p:cNvSpPr/>
            <p:nvPr/>
          </p:nvSpPr>
          <p:spPr>
            <a:xfrm>
              <a:off x="3206518" y="3964695"/>
              <a:ext cx="5778962" cy="681060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C8CBD65-45C8-4595-8C90-9D83AB5DCA82}"/>
              </a:ext>
            </a:extLst>
          </p:cNvPr>
          <p:cNvSpPr/>
          <p:nvPr/>
        </p:nvSpPr>
        <p:spPr>
          <a:xfrm>
            <a:off x="3817972" y="4050720"/>
            <a:ext cx="4556054" cy="1229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vi-VN" sz="28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TỰ THIẾT KẾ LOGO?</a:t>
            </a: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vi-VN" sz="28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 LƯU Ý CẦN BIẾT</a:t>
            </a:r>
            <a:endParaRPr lang="en-US" sz="2800">
              <a:solidFill>
                <a:srgbClr val="117F6A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3669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75733-7618-4CCF-B735-6EAC4825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42" y="-414358"/>
            <a:ext cx="295316" cy="295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A99AB-F2C8-468C-8A0F-84BDC5890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19" y="1592204"/>
            <a:ext cx="5778962" cy="1444741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44B74D-9BC7-4E32-8AA2-1DF02F39A082}"/>
              </a:ext>
            </a:extLst>
          </p:cNvPr>
          <p:cNvGrpSpPr/>
          <p:nvPr/>
        </p:nvGrpSpPr>
        <p:grpSpPr>
          <a:xfrm>
            <a:off x="3206518" y="3964695"/>
            <a:ext cx="5778963" cy="1301101"/>
            <a:chOff x="3206518" y="3964695"/>
            <a:chExt cx="5778963" cy="13011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01CC57-59B9-4FB9-A9C2-6056CD322DBC}"/>
                </a:ext>
              </a:extLst>
            </p:cNvPr>
            <p:cNvSpPr/>
            <p:nvPr/>
          </p:nvSpPr>
          <p:spPr>
            <a:xfrm>
              <a:off x="3206519" y="3964695"/>
              <a:ext cx="5778962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FCD97-9E54-4C52-9C78-AAAD6F7EDC4C}"/>
                </a:ext>
              </a:extLst>
            </p:cNvPr>
            <p:cNvSpPr/>
            <p:nvPr/>
          </p:nvSpPr>
          <p:spPr>
            <a:xfrm>
              <a:off x="3206518" y="3964695"/>
              <a:ext cx="5778962" cy="681060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C8CBD65-45C8-4595-8C90-9D83AB5DCA82}"/>
              </a:ext>
            </a:extLst>
          </p:cNvPr>
          <p:cNvSpPr/>
          <p:nvPr/>
        </p:nvSpPr>
        <p:spPr>
          <a:xfrm>
            <a:off x="4543330" y="4050720"/>
            <a:ext cx="3105337" cy="1229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vi-VN" sz="28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XIN CÁM ƠN</a:t>
            </a: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vi-VN" sz="28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VÀ HẸN GẶP LẠI</a:t>
            </a:r>
            <a:endParaRPr lang="en-US" sz="2800">
              <a:solidFill>
                <a:srgbClr val="117F6A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9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an dir="d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75733-7618-4CCF-B735-6EAC4825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42" y="-414358"/>
            <a:ext cx="295316" cy="295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A99AB-F2C8-468C-8A0F-84BDC5890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19" y="1592204"/>
            <a:ext cx="5778962" cy="1444741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5BCE606-856D-4C3E-BD54-33A89E53B6F8}"/>
              </a:ext>
            </a:extLst>
          </p:cNvPr>
          <p:cNvGrpSpPr/>
          <p:nvPr/>
        </p:nvGrpSpPr>
        <p:grpSpPr>
          <a:xfrm>
            <a:off x="3206519" y="3964695"/>
            <a:ext cx="1428750" cy="1301101"/>
            <a:chOff x="5381625" y="3964695"/>
            <a:chExt cx="1428750" cy="13011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01CC57-59B9-4FB9-A9C2-6056CD322DBC}"/>
                </a:ext>
              </a:extLst>
            </p:cNvPr>
            <p:cNvSpPr/>
            <p:nvPr/>
          </p:nvSpPr>
          <p:spPr>
            <a:xfrm>
              <a:off x="5381625" y="3964695"/>
              <a:ext cx="1428750" cy="1301101"/>
            </a:xfrm>
            <a:prstGeom prst="rect">
              <a:avLst/>
            </a:prstGeom>
            <a:solidFill>
              <a:schemeClr val="bg1"/>
            </a:solidFill>
            <a:effectLst>
              <a:outerShdw blurRad="431800" dist="38100" dir="16200000" sx="101000" sy="101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CBD65-45C8-4595-8C90-9D83AB5DCA82}"/>
                </a:ext>
              </a:extLst>
            </p:cNvPr>
            <p:cNvSpPr/>
            <p:nvPr/>
          </p:nvSpPr>
          <p:spPr>
            <a:xfrm>
              <a:off x="5499523" y="4086895"/>
              <a:ext cx="1192954" cy="10567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vi-VN" sz="28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TÍNH</a:t>
              </a:r>
            </a:p>
            <a:p>
              <a:pPr algn="ctr">
                <a:spcAft>
                  <a:spcPts val="800"/>
                </a:spcAft>
              </a:pPr>
              <a:r>
                <a:rPr lang="vi-VN" sz="28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CHẤT</a:t>
              </a:r>
              <a:endParaRPr lang="en-US" sz="2800">
                <a:solidFill>
                  <a:srgbClr val="117F6A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0EEAC-839F-4594-B0D2-94A91E07D750}"/>
              </a:ext>
            </a:extLst>
          </p:cNvPr>
          <p:cNvGrpSpPr/>
          <p:nvPr/>
        </p:nvGrpSpPr>
        <p:grpSpPr>
          <a:xfrm>
            <a:off x="7556731" y="3964695"/>
            <a:ext cx="1428750" cy="1301101"/>
            <a:chOff x="5381625" y="3964695"/>
            <a:chExt cx="1428750" cy="1301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8A3B66-BB8C-4C29-9836-7538FC156324}"/>
                </a:ext>
              </a:extLst>
            </p:cNvPr>
            <p:cNvSpPr/>
            <p:nvPr/>
          </p:nvSpPr>
          <p:spPr>
            <a:xfrm>
              <a:off x="5381625" y="3964695"/>
              <a:ext cx="1428750" cy="1301101"/>
            </a:xfrm>
            <a:prstGeom prst="rect">
              <a:avLst/>
            </a:prstGeom>
            <a:solidFill>
              <a:schemeClr val="bg1"/>
            </a:solidFill>
            <a:effectLst>
              <a:outerShdw blurRad="431800" dist="38100" dir="16200000" sx="101000" sy="101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B37DA1-2FD3-43FC-B3C4-E9EBAEE65FC0}"/>
                </a:ext>
              </a:extLst>
            </p:cNvPr>
            <p:cNvSpPr/>
            <p:nvPr/>
          </p:nvSpPr>
          <p:spPr>
            <a:xfrm>
              <a:off x="5448229" y="4086895"/>
              <a:ext cx="1295546" cy="10567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vi-VN" sz="28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SỬ</a:t>
              </a:r>
            </a:p>
            <a:p>
              <a:pPr algn="ctr">
                <a:spcAft>
                  <a:spcPts val="800"/>
                </a:spcAft>
              </a:pPr>
              <a:r>
                <a:rPr lang="vi-VN" sz="28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DỤNG</a:t>
              </a:r>
              <a:endParaRPr lang="en-US" sz="2800">
                <a:solidFill>
                  <a:srgbClr val="117F6A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93D60-0014-412F-9118-621BAF1712AF}"/>
              </a:ext>
            </a:extLst>
          </p:cNvPr>
          <p:cNvGrpSpPr/>
          <p:nvPr/>
        </p:nvGrpSpPr>
        <p:grpSpPr>
          <a:xfrm>
            <a:off x="5381625" y="3964695"/>
            <a:ext cx="1428750" cy="1301101"/>
            <a:chOff x="5381625" y="3964695"/>
            <a:chExt cx="1428750" cy="13011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9788BB-DEC7-4378-A4AB-2E60A3396604}"/>
                </a:ext>
              </a:extLst>
            </p:cNvPr>
            <p:cNvSpPr/>
            <p:nvPr/>
          </p:nvSpPr>
          <p:spPr>
            <a:xfrm>
              <a:off x="5381625" y="3964695"/>
              <a:ext cx="1428750" cy="1301101"/>
            </a:xfrm>
            <a:prstGeom prst="rect">
              <a:avLst/>
            </a:prstGeom>
            <a:solidFill>
              <a:schemeClr val="bg1"/>
            </a:solidFill>
            <a:effectLst>
              <a:outerShdw blurRad="431800" dist="38100" dir="16200000" sx="101000" sy="101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3A2A37-E062-42C6-910A-866AA954FE41}"/>
                </a:ext>
              </a:extLst>
            </p:cNvPr>
            <p:cNvSpPr/>
            <p:nvPr/>
          </p:nvSpPr>
          <p:spPr>
            <a:xfrm>
              <a:off x="5499525" y="4086895"/>
              <a:ext cx="1192954" cy="10567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vi-VN" sz="28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CHẤT</a:t>
              </a:r>
            </a:p>
            <a:p>
              <a:pPr algn="ctr">
                <a:spcAft>
                  <a:spcPts val="800"/>
                </a:spcAft>
              </a:pPr>
              <a:r>
                <a:rPr lang="vi-VN" sz="28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LIỆU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62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an dir="u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380DF-E016-4A3F-9DEB-4FBDDCB3F8E6}"/>
              </a:ext>
            </a:extLst>
          </p:cNvPr>
          <p:cNvGrpSpPr/>
          <p:nvPr/>
        </p:nvGrpSpPr>
        <p:grpSpPr>
          <a:xfrm>
            <a:off x="2800349" y="885825"/>
            <a:ext cx="8220076" cy="1301102"/>
            <a:chOff x="2800349" y="885825"/>
            <a:chExt cx="8220076" cy="13011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DE20C-2336-40C1-AC09-D5DEFB9F54F5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8A4349-7B1F-429F-80A1-88535ADB6F50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KHÁI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NIỆM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29336-100A-4E60-8A7E-C209E1A483F6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Biểu tượng, nét chữ ...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Để nhận biết tổ chức, sản phẩm nào đó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Công cụ tiếp thị hiệu quả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DB41A0-2EE3-47DB-A44D-6CAE8B8B277A}"/>
              </a:ext>
            </a:extLst>
          </p:cNvPr>
          <p:cNvGrpSpPr/>
          <p:nvPr/>
        </p:nvGrpSpPr>
        <p:grpSpPr>
          <a:xfrm>
            <a:off x="2784358" y="2778448"/>
            <a:ext cx="8220076" cy="1301102"/>
            <a:chOff x="2800349" y="885825"/>
            <a:chExt cx="8220076" cy="13011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F4F4B4-2EFE-46DE-A6AD-6163E4FF9016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CC2F3A-3B41-4B64-ACBD-A2E94557ED1E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PHẠM VI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SỬ DỤNG</a:t>
              </a:r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B1C73-B6F6-49CA-8B01-87AF73E510B0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Trên nhiều lĩnh vực khác nhau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Bất kể thời đại nào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Có thể mở rộng ra khắp thế giới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9C0B34-4CDA-42C8-AF1C-F86C6C2AFAB1}"/>
              </a:ext>
            </a:extLst>
          </p:cNvPr>
          <p:cNvGrpSpPr/>
          <p:nvPr/>
        </p:nvGrpSpPr>
        <p:grpSpPr>
          <a:xfrm>
            <a:off x="2784358" y="4671074"/>
            <a:ext cx="8220076" cy="1301102"/>
            <a:chOff x="2800349" y="885825"/>
            <a:chExt cx="8220076" cy="1301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9FE84C-280D-4B58-A81A-E12AB505D82D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B89AD-ECBD-4070-875E-1FEAC217953F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BẰNG CÁCH NÀO?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4797-38B8-47C8-A5E3-A896915537DF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Thuê người có khả năng thiết kế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Sử dụng bộ phận thiết kế trong công ty (nếu có)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Tự tay làm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664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380DF-E016-4A3F-9DEB-4FBDDCB3F8E6}"/>
              </a:ext>
            </a:extLst>
          </p:cNvPr>
          <p:cNvGrpSpPr/>
          <p:nvPr/>
        </p:nvGrpSpPr>
        <p:grpSpPr>
          <a:xfrm>
            <a:off x="2800349" y="885825"/>
            <a:ext cx="8220076" cy="1301102"/>
            <a:chOff x="2800349" y="885825"/>
            <a:chExt cx="8220076" cy="13011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DE20C-2336-40C1-AC09-D5DEFB9F54F5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8A4349-7B1F-429F-80A1-88535ADB6F50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ĐẶC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TRƯNG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29336-100A-4E60-8A7E-C209E1A483F6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Thể hiện chủ thể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Khó nhầm lẫn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Không được sao chép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DB41A0-2EE3-47DB-A44D-6CAE8B8B277A}"/>
              </a:ext>
            </a:extLst>
          </p:cNvPr>
          <p:cNvGrpSpPr/>
          <p:nvPr/>
        </p:nvGrpSpPr>
        <p:grpSpPr>
          <a:xfrm>
            <a:off x="2784358" y="2778448"/>
            <a:ext cx="8220076" cy="1301102"/>
            <a:chOff x="2800349" y="885825"/>
            <a:chExt cx="8220076" cy="13011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F4F4B4-2EFE-46DE-A6AD-6163E4FF9016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CC2F3A-3B41-4B64-ACBD-A2E94557ED1E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DỄ NHỚ</a:t>
              </a:r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B1C73-B6F6-49CA-8B01-87AF73E510B0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Gây ấn tượng ngay lập tức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Tiếp thu vô thức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Nhớ lâu và nhắc tên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9C0B34-4CDA-42C8-AF1C-F86C6C2AFAB1}"/>
              </a:ext>
            </a:extLst>
          </p:cNvPr>
          <p:cNvGrpSpPr/>
          <p:nvPr/>
        </p:nvGrpSpPr>
        <p:grpSpPr>
          <a:xfrm>
            <a:off x="2784358" y="4671074"/>
            <a:ext cx="8220076" cy="1301102"/>
            <a:chOff x="2800349" y="885825"/>
            <a:chExt cx="8220076" cy="1301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9FE84C-280D-4B58-A81A-E12AB505D82D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B89AD-ECBD-4070-875E-1FEAC217953F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DỄ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SỬ DỤNG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4797-38B8-47C8-A5E3-A896915537DF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Trên các chất liệu, kích thước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Một phần của bộ nhận diện thương hiệu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Sử dụng linh hoạt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59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380DF-E016-4A3F-9DEB-4FBDDCB3F8E6}"/>
              </a:ext>
            </a:extLst>
          </p:cNvPr>
          <p:cNvGrpSpPr/>
          <p:nvPr/>
        </p:nvGrpSpPr>
        <p:grpSpPr>
          <a:xfrm>
            <a:off x="2800349" y="885825"/>
            <a:ext cx="8220076" cy="1301102"/>
            <a:chOff x="2800349" y="885825"/>
            <a:chExt cx="8220076" cy="13011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DE20C-2336-40C1-AC09-D5DEFB9F54F5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8A4349-7B1F-429F-80A1-88535ADB6F50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MÀU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SẮC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29336-100A-4E60-8A7E-C209E1A483F6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Hài hòa, đơn giản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Linh hoạt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Tạo cảm giác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DB41A0-2EE3-47DB-A44D-6CAE8B8B277A}"/>
              </a:ext>
            </a:extLst>
          </p:cNvPr>
          <p:cNvGrpSpPr/>
          <p:nvPr/>
        </p:nvGrpSpPr>
        <p:grpSpPr>
          <a:xfrm>
            <a:off x="2784358" y="2778448"/>
            <a:ext cx="8220076" cy="1301102"/>
            <a:chOff x="2800349" y="885825"/>
            <a:chExt cx="8220076" cy="13011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F4F4B4-2EFE-46DE-A6AD-6163E4FF9016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CC2F3A-3B41-4B64-ACBD-A2E94557ED1E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TỈ LỆ</a:t>
              </a:r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B1C73-B6F6-49CA-8B01-87AF73E510B0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Hạn chế việc có quá nhiều chi tiết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Hạn chế dùng nét nhỏ, mỏng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Tỉ lệ khung, canh lề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9C0B34-4CDA-42C8-AF1C-F86C6C2AFAB1}"/>
              </a:ext>
            </a:extLst>
          </p:cNvPr>
          <p:cNvGrpSpPr/>
          <p:nvPr/>
        </p:nvGrpSpPr>
        <p:grpSpPr>
          <a:xfrm>
            <a:off x="2784358" y="4671074"/>
            <a:ext cx="8220076" cy="1301102"/>
            <a:chOff x="2800349" y="885825"/>
            <a:chExt cx="8220076" cy="1301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9FE84C-280D-4B58-A81A-E12AB505D82D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B89AD-ECBD-4070-875E-1FEAC217953F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THIẾT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KẾ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4797-38B8-47C8-A5E3-A896915537DF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Không nên đi theo xu hướng thiết kế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Gắn bó dài lâu, chỉ thay đổi khi thực sự cần thiết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Cân nhắc kỹ trước khi dùng hoặc thay đổi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606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380DF-E016-4A3F-9DEB-4FBDDCB3F8E6}"/>
              </a:ext>
            </a:extLst>
          </p:cNvPr>
          <p:cNvGrpSpPr/>
          <p:nvPr/>
        </p:nvGrpSpPr>
        <p:grpSpPr>
          <a:xfrm>
            <a:off x="2800349" y="885825"/>
            <a:ext cx="8220076" cy="1301102"/>
            <a:chOff x="2800349" y="885825"/>
            <a:chExt cx="8220076" cy="13011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DE20C-2336-40C1-AC09-D5DEFB9F54F5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8A4349-7B1F-429F-80A1-88535ADB6F50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IN ẤN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29336-100A-4E60-8A7E-C209E1A483F6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706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Sách báo, tạp chí, hợp đồng ...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Poster, banner, backdrop, flyer ...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DB41A0-2EE3-47DB-A44D-6CAE8B8B277A}"/>
              </a:ext>
            </a:extLst>
          </p:cNvPr>
          <p:cNvGrpSpPr/>
          <p:nvPr/>
        </p:nvGrpSpPr>
        <p:grpSpPr>
          <a:xfrm>
            <a:off x="2784358" y="2778448"/>
            <a:ext cx="8220076" cy="1301102"/>
            <a:chOff x="2800349" y="885825"/>
            <a:chExt cx="8220076" cy="13011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F4F4B4-2EFE-46DE-A6AD-6163E4FF9016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CC2F3A-3B41-4B64-ACBD-A2E94557ED1E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ĐIỆN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TỬ</a:t>
              </a:r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B1C73-B6F6-49CA-8B01-87AF73E510B0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Websites, báo mạng ...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Truyền thông đa phương tiện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Màn hình LED quảng cáo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9C0B34-4CDA-42C8-AF1C-F86C6C2AFAB1}"/>
              </a:ext>
            </a:extLst>
          </p:cNvPr>
          <p:cNvGrpSpPr/>
          <p:nvPr/>
        </p:nvGrpSpPr>
        <p:grpSpPr>
          <a:xfrm>
            <a:off x="2784358" y="4671074"/>
            <a:ext cx="8220076" cy="1301102"/>
            <a:chOff x="2800349" y="885825"/>
            <a:chExt cx="8220076" cy="1301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9FE84C-280D-4B58-A81A-E12AB505D82D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B89AD-ECBD-4070-875E-1FEAC217953F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Nghệ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thuật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4797-38B8-47C8-A5E3-A896915537DF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Đan, thêu ... thủ công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Điêu khắc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Sơn, vẽ, graffiti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372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380DF-E016-4A3F-9DEB-4FBDDCB3F8E6}"/>
              </a:ext>
            </a:extLst>
          </p:cNvPr>
          <p:cNvGrpSpPr/>
          <p:nvPr/>
        </p:nvGrpSpPr>
        <p:grpSpPr>
          <a:xfrm>
            <a:off x="2800349" y="885825"/>
            <a:ext cx="8220076" cy="1301102"/>
            <a:chOff x="2800349" y="885825"/>
            <a:chExt cx="8220076" cy="13011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DE20C-2336-40C1-AC09-D5DEFB9F54F5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8A4349-7B1F-429F-80A1-88535ADB6F50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MỤC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ĐÍCH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29336-100A-4E60-8A7E-C209E1A483F6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706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Quảng bá thương hiệu, cá nhân, sản phẩm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Tìm kiếm khách hàng, hoạt động kinh doanh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DB41A0-2EE3-47DB-A44D-6CAE8B8B277A}"/>
              </a:ext>
            </a:extLst>
          </p:cNvPr>
          <p:cNvGrpSpPr/>
          <p:nvPr/>
        </p:nvGrpSpPr>
        <p:grpSpPr>
          <a:xfrm>
            <a:off x="2784358" y="2778448"/>
            <a:ext cx="8220076" cy="1301102"/>
            <a:chOff x="2800349" y="885825"/>
            <a:chExt cx="8220076" cy="13011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F4F4B4-2EFE-46DE-A6AD-6163E4FF9016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CC2F3A-3B41-4B64-ACBD-A2E94557ED1E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PHƯƠNG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TIỆN</a:t>
              </a:r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B1C73-B6F6-49CA-8B01-87AF73E510B0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102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Mặt hàng chính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Đài, báo, mạng xã hội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Con người</a:t>
              </a:r>
              <a:endParaRPr 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9C0B34-4CDA-42C8-AF1C-F86C6C2AFAB1}"/>
              </a:ext>
            </a:extLst>
          </p:cNvPr>
          <p:cNvGrpSpPr/>
          <p:nvPr/>
        </p:nvGrpSpPr>
        <p:grpSpPr>
          <a:xfrm>
            <a:off x="2784358" y="4671074"/>
            <a:ext cx="8220076" cy="1301102"/>
            <a:chOff x="2800349" y="885825"/>
            <a:chExt cx="8220076" cy="1301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9FE84C-280D-4B58-A81A-E12AB505D82D}"/>
                </a:ext>
              </a:extLst>
            </p:cNvPr>
            <p:cNvSpPr/>
            <p:nvPr/>
          </p:nvSpPr>
          <p:spPr>
            <a:xfrm>
              <a:off x="2800349" y="885826"/>
              <a:ext cx="8220076" cy="130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B89AD-ECBD-4070-875E-1FEAC217953F}"/>
                </a:ext>
              </a:extLst>
            </p:cNvPr>
            <p:cNvSpPr/>
            <p:nvPr/>
          </p:nvSpPr>
          <p:spPr>
            <a:xfrm>
              <a:off x="2800349" y="885825"/>
              <a:ext cx="1441680" cy="1301101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CÁCH</a:t>
              </a:r>
            </a:p>
            <a:p>
              <a:pPr algn="ctr"/>
              <a:r>
                <a:rPr lang="vi-VN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THỨC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4797-38B8-47C8-A5E3-A896915537DF}"/>
                </a:ext>
              </a:extLst>
            </p:cNvPr>
            <p:cNvSpPr txBox="1"/>
            <p:nvPr/>
          </p:nvSpPr>
          <p:spPr>
            <a:xfrm>
              <a:off x="4369676" y="954551"/>
              <a:ext cx="6469773" cy="706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Tham gia các chương trình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vi-VN" sz="1600">
                  <a:latin typeface="Calibri" panose="020F0502020204030204" pitchFamily="34" charset="0"/>
                  <a:cs typeface="Calibri" panose="020F0502020204030204" pitchFamily="34" charset="0"/>
                </a:rPr>
                <a:t>Hoạt động xã hội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1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DBB11-E7EF-4D4B-A808-9714A4208F3B}"/>
              </a:ext>
            </a:extLst>
          </p:cNvPr>
          <p:cNvGrpSpPr/>
          <p:nvPr/>
        </p:nvGrpSpPr>
        <p:grpSpPr>
          <a:xfrm>
            <a:off x="364664" y="285750"/>
            <a:ext cx="11332036" cy="6227055"/>
            <a:chOff x="364664" y="285750"/>
            <a:chExt cx="11332036" cy="6227055"/>
          </a:xfrm>
          <a:solidFill>
            <a:srgbClr val="117F6A"/>
          </a:solidFill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A9DA24-E714-45D6-B79C-1F824449A40F}"/>
                </a:ext>
              </a:extLst>
            </p:cNvPr>
            <p:cNvSpPr/>
            <p:nvPr/>
          </p:nvSpPr>
          <p:spPr>
            <a:xfrm>
              <a:off x="364664" y="28575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880920-8C9D-4BC9-A5C0-01E079142FC9}"/>
                </a:ext>
              </a:extLst>
            </p:cNvPr>
            <p:cNvSpPr/>
            <p:nvPr/>
          </p:nvSpPr>
          <p:spPr>
            <a:xfrm>
              <a:off x="364664" y="88582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47FA1B-5861-4E51-AC78-41BA516FEFA3}"/>
                </a:ext>
              </a:extLst>
            </p:cNvPr>
            <p:cNvSpPr/>
            <p:nvPr/>
          </p:nvSpPr>
          <p:spPr>
            <a:xfrm>
              <a:off x="364664" y="148590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2D88EC-1C00-4966-A92F-4EBE4FE1FF6E}"/>
                </a:ext>
              </a:extLst>
            </p:cNvPr>
            <p:cNvSpPr/>
            <p:nvPr/>
          </p:nvSpPr>
          <p:spPr>
            <a:xfrm>
              <a:off x="364664" y="2080065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E2D46D-4C64-4FED-8C78-821827180B04}"/>
                </a:ext>
              </a:extLst>
            </p:cNvPr>
            <p:cNvSpPr/>
            <p:nvPr/>
          </p:nvSpPr>
          <p:spPr>
            <a:xfrm>
              <a:off x="364664" y="2674230"/>
              <a:ext cx="1826086" cy="4072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E4018-E339-4707-AD27-D1824D46F9FA}"/>
                </a:ext>
              </a:extLst>
            </p:cNvPr>
            <p:cNvSpPr/>
            <p:nvPr/>
          </p:nvSpPr>
          <p:spPr>
            <a:xfrm>
              <a:off x="2092093" y="285750"/>
              <a:ext cx="9604607" cy="622705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04509C-DBB6-4326-963D-A6E3FB42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4" y="6152385"/>
            <a:ext cx="1441680" cy="360420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5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B2954A-0B5B-4B2A-B3F1-163248587357}"/>
              </a:ext>
            </a:extLst>
          </p:cNvPr>
          <p:cNvSpPr/>
          <p:nvPr/>
        </p:nvSpPr>
        <p:spPr>
          <a:xfrm>
            <a:off x="374189" y="28575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LOGO?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178F84-BD7E-4735-BA32-0614B4DA5EE3}"/>
              </a:ext>
            </a:extLst>
          </p:cNvPr>
          <p:cNvSpPr/>
          <p:nvPr/>
        </p:nvSpPr>
        <p:spPr>
          <a:xfrm>
            <a:off x="374189" y="88582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 CHẤT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3BA6E-716B-4083-B7FF-939AE3B1D30B}"/>
              </a:ext>
            </a:extLst>
          </p:cNvPr>
          <p:cNvSpPr/>
          <p:nvPr/>
        </p:nvSpPr>
        <p:spPr>
          <a:xfrm>
            <a:off x="374189" y="1485900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CHẤT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5807D1-B678-4C87-8EE7-F449D3362D39}"/>
              </a:ext>
            </a:extLst>
          </p:cNvPr>
          <p:cNvSpPr/>
          <p:nvPr/>
        </p:nvSpPr>
        <p:spPr>
          <a:xfrm>
            <a:off x="374189" y="2080065"/>
            <a:ext cx="1826086" cy="407280"/>
          </a:xfrm>
          <a:prstGeom prst="roundRect">
            <a:avLst/>
          </a:prstGeom>
          <a:solidFill>
            <a:srgbClr val="117F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chemeClr val="bg1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 DỤNG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8AFEC-C5D5-4B9D-B327-D6D535564A3B}"/>
              </a:ext>
            </a:extLst>
          </p:cNvPr>
          <p:cNvSpPr/>
          <p:nvPr/>
        </p:nvSpPr>
        <p:spPr>
          <a:xfrm>
            <a:off x="374189" y="2674230"/>
            <a:ext cx="1826086" cy="40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400">
                <a:solidFill>
                  <a:srgbClr val="117F6A"/>
                </a:solidFill>
                <a:latin typeface="#9Slide03 Penumbra" panose="0204060305050602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 KẾT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423B3-DB16-4DF1-90B9-81536A491300}"/>
              </a:ext>
            </a:extLst>
          </p:cNvPr>
          <p:cNvSpPr/>
          <p:nvPr/>
        </p:nvSpPr>
        <p:spPr>
          <a:xfrm>
            <a:off x="2092093" y="285750"/>
            <a:ext cx="9604607" cy="622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E26268-E8A0-435B-BF30-DABABA12C95E}"/>
              </a:ext>
            </a:extLst>
          </p:cNvPr>
          <p:cNvGrpSpPr/>
          <p:nvPr/>
        </p:nvGrpSpPr>
        <p:grpSpPr>
          <a:xfrm>
            <a:off x="3444832" y="3184470"/>
            <a:ext cx="1689411" cy="2114393"/>
            <a:chOff x="3124198" y="2968245"/>
            <a:chExt cx="1689411" cy="21143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6A9D39-26D5-48F3-A4DA-80F741F440A0}"/>
                </a:ext>
              </a:extLst>
            </p:cNvPr>
            <p:cNvSpPr/>
            <p:nvPr/>
          </p:nvSpPr>
          <p:spPr>
            <a:xfrm>
              <a:off x="3124198" y="2968245"/>
              <a:ext cx="1689411" cy="211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7F5DAC-4E1E-4FA2-A9D9-86A4C376E3BA}"/>
                </a:ext>
              </a:extLst>
            </p:cNvPr>
            <p:cNvSpPr/>
            <p:nvPr/>
          </p:nvSpPr>
          <p:spPr>
            <a:xfrm>
              <a:off x="3290948" y="4666895"/>
              <a:ext cx="1355910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vi-VN" sz="16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TÍNH CHẤT</a:t>
              </a:r>
              <a:endParaRPr lang="en-US" sz="1600">
                <a:solidFill>
                  <a:srgbClr val="117F6A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45C057-6BF4-4D45-9B67-C02F952730A8}"/>
                </a:ext>
              </a:extLst>
            </p:cNvPr>
            <p:cNvSpPr/>
            <p:nvPr/>
          </p:nvSpPr>
          <p:spPr>
            <a:xfrm>
              <a:off x="3124198" y="2968246"/>
              <a:ext cx="1689410" cy="1621460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0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68F9E1-4A26-49DE-A907-224D5F4BB87C}"/>
              </a:ext>
            </a:extLst>
          </p:cNvPr>
          <p:cNvGrpSpPr/>
          <p:nvPr/>
        </p:nvGrpSpPr>
        <p:grpSpPr>
          <a:xfrm>
            <a:off x="6049690" y="3184470"/>
            <a:ext cx="1689411" cy="2114393"/>
            <a:chOff x="3124198" y="2968245"/>
            <a:chExt cx="1689411" cy="211439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B1831C-577F-4EA2-95FE-E87BD547D25B}"/>
                </a:ext>
              </a:extLst>
            </p:cNvPr>
            <p:cNvSpPr/>
            <p:nvPr/>
          </p:nvSpPr>
          <p:spPr>
            <a:xfrm>
              <a:off x="3124198" y="2968245"/>
              <a:ext cx="1689411" cy="211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DB86FB-4174-4D42-9F07-0F637A1BECEB}"/>
                </a:ext>
              </a:extLst>
            </p:cNvPr>
            <p:cNvSpPr/>
            <p:nvPr/>
          </p:nvSpPr>
          <p:spPr>
            <a:xfrm>
              <a:off x="3290948" y="4666895"/>
              <a:ext cx="1355910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vi-VN" sz="16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CHẤT LIỆU</a:t>
              </a:r>
              <a:endParaRPr lang="en-US" sz="1600">
                <a:solidFill>
                  <a:srgbClr val="117F6A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4F5E08-3477-4815-9D43-6EEB99CA3D63}"/>
                </a:ext>
              </a:extLst>
            </p:cNvPr>
            <p:cNvSpPr/>
            <p:nvPr/>
          </p:nvSpPr>
          <p:spPr>
            <a:xfrm>
              <a:off x="3124198" y="2968246"/>
              <a:ext cx="1689410" cy="1621460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0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D19105-EC67-41CA-AFFC-16781912D5A9}"/>
              </a:ext>
            </a:extLst>
          </p:cNvPr>
          <p:cNvGrpSpPr/>
          <p:nvPr/>
        </p:nvGrpSpPr>
        <p:grpSpPr>
          <a:xfrm>
            <a:off x="8654547" y="3184470"/>
            <a:ext cx="1689411" cy="2114393"/>
            <a:chOff x="3124198" y="2968245"/>
            <a:chExt cx="1689411" cy="21143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3F34A-F973-4C9F-A89B-FD03C39F55BD}"/>
                </a:ext>
              </a:extLst>
            </p:cNvPr>
            <p:cNvSpPr/>
            <p:nvPr/>
          </p:nvSpPr>
          <p:spPr>
            <a:xfrm>
              <a:off x="3124198" y="2968245"/>
              <a:ext cx="1689411" cy="211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38100" dir="16200000" sx="101000" sy="101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ED6C1B-7232-4C16-955F-803DAD89A5C6}"/>
                </a:ext>
              </a:extLst>
            </p:cNvPr>
            <p:cNvSpPr/>
            <p:nvPr/>
          </p:nvSpPr>
          <p:spPr>
            <a:xfrm>
              <a:off x="3290948" y="4666895"/>
              <a:ext cx="1355910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vi-VN" sz="1600">
                  <a:solidFill>
                    <a:srgbClr val="117F6A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SỬ DỤNG</a:t>
              </a:r>
              <a:endParaRPr lang="en-US" sz="1600">
                <a:solidFill>
                  <a:srgbClr val="117F6A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688ACF-1776-40F7-AE88-647BBE61A2CD}"/>
                </a:ext>
              </a:extLst>
            </p:cNvPr>
            <p:cNvSpPr/>
            <p:nvPr/>
          </p:nvSpPr>
          <p:spPr>
            <a:xfrm>
              <a:off x="3124198" y="2968246"/>
              <a:ext cx="1689410" cy="1621460"/>
            </a:xfrm>
            <a:prstGeom prst="rect">
              <a:avLst/>
            </a:prstGeom>
            <a:solidFill>
              <a:srgbClr val="117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0">
                  <a:solidFill>
                    <a:schemeClr val="bg1"/>
                  </a:solidFill>
                  <a:latin typeface="#9Slide03 Penumbra" panose="02040603050506020204" pitchFamily="18" charset="0"/>
                  <a:ea typeface="Yu Mincho" panose="02020400000000000000" pitchFamily="18" charset="-128"/>
                  <a:cs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0858FD7-F2A2-4099-9030-8A5B20A7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2" y="1453142"/>
            <a:ext cx="3520305" cy="880076"/>
          </a:xfrm>
          <a:prstGeom prst="rect">
            <a:avLst/>
          </a:prstGeom>
          <a:effectLst>
            <a:outerShdw blurRad="431800" dist="38100" dir="16200000" sx="101000" sy="101000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71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392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Yu Mincho</vt:lpstr>
      <vt:lpstr>Times New Roman</vt:lpstr>
      <vt:lpstr>Arial</vt:lpstr>
      <vt:lpstr>#9Slide03 Penumbra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Vĩnh Phú Nguyễn Phước</dc:creator>
  <cp:lastModifiedBy>Vĩnh Phú Nguyễn Phước</cp:lastModifiedBy>
  <cp:revision>30</cp:revision>
  <dcterms:created xsi:type="dcterms:W3CDTF">2017-12-21T12:54:02Z</dcterms:created>
  <dcterms:modified xsi:type="dcterms:W3CDTF">2017-12-21T15:39:29Z</dcterms:modified>
</cp:coreProperties>
</file>