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54" r:id="rId3"/>
    <p:sldId id="340" r:id="rId4"/>
    <p:sldId id="368" r:id="rId5"/>
    <p:sldId id="370" r:id="rId6"/>
    <p:sldId id="356" r:id="rId7"/>
    <p:sldId id="365" r:id="rId8"/>
    <p:sldId id="366" r:id="rId9"/>
    <p:sldId id="367" r:id="rId10"/>
    <p:sldId id="369" r:id="rId11"/>
    <p:sldId id="320" r:id="rId12"/>
    <p:sldId id="371" r:id="rId13"/>
    <p:sldId id="364" r:id="rId14"/>
    <p:sldId id="363" r:id="rId15"/>
    <p:sldId id="360" r:id="rId16"/>
    <p:sldId id="351" r:id="rId17"/>
  </p:sldIdLst>
  <p:sldSz cx="9144000" cy="6858000" type="screen4x3"/>
  <p:notesSz cx="9926638" cy="68008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6000" b="1"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6000" b="1"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5D993"/>
    <a:srgbClr val="FF9933"/>
    <a:srgbClr val="007FDE"/>
    <a:srgbClr val="FFCC00"/>
    <a:srgbClr val="82A0C4"/>
    <a:srgbClr val="6388B5"/>
    <a:srgbClr val="FF7171"/>
    <a:srgbClr val="E8D440"/>
    <a:srgbClr val="F66E64"/>
  </p:clrMru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2341" autoAdjust="0"/>
    <p:restoredTop sz="91971" autoAdjust="0"/>
  </p:normalViewPr>
  <p:slideViewPr>
    <p:cSldViewPr>
      <p:cViewPr>
        <p:scale>
          <a:sx n="100" d="100"/>
          <a:sy n="100" d="100"/>
        </p:scale>
        <p:origin x="-122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9538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9538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1" charset="-122"/>
              </a:defRPr>
            </a:lvl1pPr>
          </a:lstStyle>
          <a:p>
            <a:pPr>
              <a:defRPr/>
            </a:pPr>
            <a:fld id="{862AAA6D-0BF6-4A4D-A009-C1E60A7D4F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9588"/>
            <a:ext cx="3402012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30563"/>
            <a:ext cx="7942262" cy="306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9538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9538"/>
            <a:ext cx="4302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ea typeface="宋体" pitchFamily="1" charset="-122"/>
              </a:defRPr>
            </a:lvl1pPr>
          </a:lstStyle>
          <a:p>
            <a:pPr>
              <a:defRPr/>
            </a:pPr>
            <a:fld id="{3DE3C7F4-8023-4FF2-ACF8-2A00519ED4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4ED5AC-3192-448F-84C6-CA62ACD1D71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28F21-697B-422C-82CF-F208426303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D3D8C-D50E-4D6C-9E8D-32F6C5526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4AD5B-E037-4969-9FAE-185D107ADD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p"/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buClr>
                <a:srgbClr val="C00000"/>
              </a:buClr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>
              <a:buClr>
                <a:srgbClr val="C00000"/>
              </a:buClr>
              <a:buFont typeface="Wingdings" pitchFamily="2" charset="2"/>
              <a:buNone/>
              <a:defRPr sz="1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>
              <a:defRPr sz="16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>
              <a:defRPr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E83BD-2A71-4CA4-A2EF-8361D7C4E9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1A045-A770-4089-A45C-EB5752F14A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 descr="天弘PPT模板-更新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F8281-BA0D-4A78-B4D3-DD12D4B640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66A9C-CCDF-4B73-AAC8-FC94A598E2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1ACD3-D6D4-44E4-A64D-CC94915608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7E700-5A3F-4854-8313-38240A6EE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0C274-01E0-4577-941D-1A978250C4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smtClean="0"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smtClean="0">
                <a:ea typeface="宋体" pitchFamily="1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smtClean="0">
                <a:ea typeface="宋体" pitchFamily="1" charset="-122"/>
              </a:defRPr>
            </a:lvl1pPr>
          </a:lstStyle>
          <a:p>
            <a:pPr>
              <a:defRPr/>
            </a:pPr>
            <a:fld id="{4FC0A2F8-C861-402C-BED6-81AE552C24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图片 6" descr="天弘PPT模板-更新.jpg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CC3300"/>
          </a:solidFill>
          <a:latin typeface="Arial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CC3300"/>
          </a:solidFill>
          <a:latin typeface="Arial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CC3300"/>
          </a:solidFill>
          <a:latin typeface="Arial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CC3300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99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99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FF99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99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FF99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FF99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FF99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FF99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FF99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19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4" descr="D:\dudu\设计\新的VI\设计成品源文件\具体制作文件\PPT\天弘PPT模板封面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16" descr="D:\dudu\设计\新的VI\设计成品源文件\具体制作文件\PPT\LOGO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86050" y="1071546"/>
            <a:ext cx="340677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9"/>
          <p:cNvSpPr txBox="1">
            <a:spLocks noChangeArrowheads="1"/>
          </p:cNvSpPr>
          <p:nvPr/>
        </p:nvSpPr>
        <p:spPr bwMode="auto">
          <a:xfrm>
            <a:off x="1357290" y="2928934"/>
            <a:ext cx="6357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000" dirty="0" smtClean="0">
                <a:solidFill>
                  <a:schemeClr val="bg1"/>
                </a:solidFill>
                <a:latin typeface="+mj-ea"/>
                <a:ea typeface="+mj-ea"/>
              </a:rPr>
              <a:t>余额宝的技术架构</a:t>
            </a:r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2071670" y="4286256"/>
            <a:ext cx="49292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樊振华</a:t>
            </a:r>
            <a:endParaRPr lang="zh-CN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zh-CN" altLang="en-US" b="1" dirty="0" smtClean="0"/>
              <a:t>清算指标对比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85918" y="1000108"/>
          <a:ext cx="5643603" cy="433669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47438"/>
                <a:gridCol w="1001285"/>
                <a:gridCol w="1864215"/>
                <a:gridCol w="1230665"/>
              </a:tblGrid>
              <a:tr h="50006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/>
                        <a:t>上云前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104" marR="9104" marT="91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u="none" strike="noStrike" dirty="0"/>
                        <a:t>上云后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104" marR="9104" marT="9104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步骤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时间（秒）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宋体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步骤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/>
                        <a:t>时间（秒）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日初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3994.77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日初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57.84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数据导入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996.53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处理前备份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/>
                        <a:t>94.27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处理前备份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543.3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清算批检查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11.92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生成清算预检列表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清算批处理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59.45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清算预检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116.08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清算批处理数据同步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生成清算处理列表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90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快赎前备份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106.88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清算处理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3905.73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快赎导入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7.34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清算后提示信息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60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快赎批检查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11.5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支付汇总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10.8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快赎批处理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26.3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支付导出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396.53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快赎批处理数据同步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数据汇总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2686.2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支付处理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40.7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数据导出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4162.26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支付处理数据同步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120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日终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11099.27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支付导出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7.94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rgbClr val="0070C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批后处理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12.89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批后统计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27.75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批后统计数据同步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90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 smtClean="0"/>
                        <a:t>数据导出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 smtClean="0"/>
                        <a:t>4.13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日终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246.98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/>
                        <a:t>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份额同步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12.61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  <a:tr h="1826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总计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28121.47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 dirty="0"/>
                        <a:t>总计</a:t>
                      </a:r>
                      <a:endParaRPr lang="zh-CN" altLang="en-US" sz="1100" b="0" i="0" u="none" strike="noStrike" dirty="0">
                        <a:solidFill>
                          <a:schemeClr val="tx1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u="none" strike="noStrike" dirty="0"/>
                        <a:t>999.5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latin typeface="楷体" pitchFamily="49" charset="-122"/>
                        <a:ea typeface="楷体" pitchFamily="49" charset="-122"/>
                      </a:endParaRPr>
                    </a:p>
                  </a:txBody>
                  <a:tcPr marL="9104" marR="9104" marT="9104" marB="0" anchor="ctr"/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643042" y="5500702"/>
            <a:ext cx="5929354" cy="558842"/>
            <a:chOff x="1331099" y="352899"/>
            <a:chExt cx="2623616" cy="1689187"/>
          </a:xfrm>
        </p:grpSpPr>
        <p:sp>
          <p:nvSpPr>
            <p:cNvPr id="8" name="矩形 7"/>
            <p:cNvSpPr/>
            <p:nvPr/>
          </p:nvSpPr>
          <p:spPr>
            <a:xfrm>
              <a:off x="1331099" y="352899"/>
              <a:ext cx="2623616" cy="168918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矩形 8"/>
            <p:cNvSpPr/>
            <p:nvPr/>
          </p:nvSpPr>
          <p:spPr>
            <a:xfrm>
              <a:off x="1331099" y="352899"/>
              <a:ext cx="2623616" cy="1689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清算效率提升近</a:t>
              </a:r>
              <a:r>
                <a:rPr lang="en-US" altLang="zh-CN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  <a:r>
                <a:rPr lang="zh-CN" altLang="en-US" sz="16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倍</a:t>
              </a:r>
              <a:endPara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系统投入产出比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燕尾形 3"/>
          <p:cNvSpPr/>
          <p:nvPr/>
        </p:nvSpPr>
        <p:spPr bwMode="auto">
          <a:xfrm>
            <a:off x="5184328" y="3717272"/>
            <a:ext cx="2772048" cy="2160000"/>
          </a:xfrm>
          <a:prstGeom prst="chevron">
            <a:avLst>
              <a:gd name="adj" fmla="val 26048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阿里云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燕尾形 4"/>
          <p:cNvSpPr/>
          <p:nvPr/>
        </p:nvSpPr>
        <p:spPr bwMode="auto">
          <a:xfrm>
            <a:off x="1619672" y="3717032"/>
            <a:ext cx="2664296" cy="2304016"/>
          </a:xfrm>
          <a:prstGeom prst="chevron">
            <a:avLst>
              <a:gd name="adj" fmla="val 26048"/>
            </a:avLst>
          </a:prstGeom>
          <a:gradFill flip="none" rotWithShape="1">
            <a:gsLst>
              <a:gs pos="25000">
                <a:schemeClr val="bg1">
                  <a:lumMod val="50000"/>
                  <a:alpha val="50000"/>
                </a:schemeClr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>
              <a:rot lat="17099998" lon="0" rev="0"/>
            </a:camera>
            <a:lightRig rig="flat" dir="t"/>
          </a:scene3d>
          <a:sp3d extrusionH="127000" contourW="19050">
            <a:bevelT w="101600" prst="convex"/>
            <a:bevelB w="0" h="25400"/>
            <a:contourClr>
              <a:schemeClr val="bg1"/>
            </a:contourClr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r>
              <a:rPr lang="en-US" altLang="zh-CN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IOE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1979712" y="3510698"/>
            <a:ext cx="785818" cy="1214446"/>
          </a:xfrm>
          <a:prstGeom prst="upArrow">
            <a:avLst/>
          </a:prstGeom>
          <a:gradFill flip="none" rotWithShape="1">
            <a:gsLst>
              <a:gs pos="0">
                <a:srgbClr val="6EFF01"/>
              </a:gs>
              <a:gs pos="90000">
                <a:srgbClr val="0F5000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chemeClr val="tx1">
                <a:alpha val="33000"/>
              </a:scheme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2987824" y="3140968"/>
            <a:ext cx="877461" cy="1574187"/>
          </a:xfrm>
          <a:prstGeom prst="upArrow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0" cap="flat" cmpd="dbl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lvl="1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上箭头 9"/>
          <p:cNvSpPr/>
          <p:nvPr/>
        </p:nvSpPr>
        <p:spPr>
          <a:xfrm>
            <a:off x="5508104" y="2420888"/>
            <a:ext cx="1105966" cy="2225464"/>
          </a:xfrm>
          <a:prstGeom prst="upArrow">
            <a:avLst/>
          </a:prstGeom>
          <a:gradFill flip="none" rotWithShape="1">
            <a:gsLst>
              <a:gs pos="0">
                <a:srgbClr val="00DFF6"/>
              </a:gs>
              <a:gs pos="90000">
                <a:srgbClr val="002774"/>
              </a:gs>
            </a:gsLst>
            <a:lin ang="2700000" scaled="1"/>
            <a:tileRect/>
          </a:gra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lvl="1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上箭头 10"/>
          <p:cNvSpPr/>
          <p:nvPr/>
        </p:nvSpPr>
        <p:spPr>
          <a:xfrm>
            <a:off x="6444208" y="1628800"/>
            <a:ext cx="1643074" cy="3067072"/>
          </a:xfrm>
          <a:prstGeom prst="upArrow">
            <a:avLst/>
          </a:prstGeom>
          <a:gradFill flip="none" rotWithShape="1">
            <a:gsLst>
              <a:gs pos="0">
                <a:srgbClr val="FFCF01"/>
              </a:gs>
              <a:gs pos="90000">
                <a:srgbClr val="E22000"/>
              </a:gs>
            </a:gsLst>
            <a:lin ang="2700000" scaled="1"/>
            <a:tileRect/>
          </a:gradFill>
          <a:ln w="0" cap="flat" cmpd="dbl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>
            <a:sp3d/>
          </a:bodyPr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itchFamily="2" charset="2"/>
              <a:buChar char="u"/>
              <a:defRPr/>
            </a:pPr>
            <a:endParaRPr lang="zh-CN" altLang="en-US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0933" y="2786063"/>
            <a:ext cx="16231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处理交易</a:t>
            </a:r>
            <a:r>
              <a:rPr lang="en-US" altLang="zh-CN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亿笔</a:t>
            </a:r>
            <a:endParaRPr lang="en-US" altLang="zh-CN" sz="1400" spc="50" dirty="0" smtClean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账户上限</a:t>
            </a:r>
            <a:r>
              <a:rPr lang="en-US" altLang="zh-CN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万</a:t>
            </a:r>
            <a:endParaRPr lang="zh-CN" altLang="en-US" sz="1400" spc="50" dirty="0">
              <a:ln w="11430"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52495" y="2143125"/>
            <a:ext cx="143033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支持并发</a:t>
            </a:r>
            <a:r>
              <a:rPr lang="en-US" altLang="zh-CN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5000</a:t>
            </a:r>
          </a:p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清算</a:t>
            </a:r>
            <a:r>
              <a:rPr lang="en-US" altLang="zh-CN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分钟</a:t>
            </a:r>
            <a:endParaRPr lang="zh-CN" altLang="en-US" sz="1400" spc="50" dirty="0">
              <a:ln w="11430"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9974" y="1196752"/>
            <a:ext cx="1765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处理交易超</a:t>
            </a:r>
            <a:r>
              <a:rPr lang="en-US" altLang="zh-CN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亿</a:t>
            </a:r>
            <a:endParaRPr lang="en-US" altLang="zh-CN" sz="1400" spc="50" dirty="0" smtClean="0">
              <a:ln w="11430"/>
              <a:latin typeface="微软雅黑" pitchFamily="34" charset="-122"/>
              <a:ea typeface="微软雅黑" pitchFamily="34" charset="-122"/>
            </a:endParaRPr>
          </a:p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账户数已超</a:t>
            </a:r>
            <a:r>
              <a:rPr lang="en-US" altLang="zh-CN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亿</a:t>
            </a:r>
            <a:endParaRPr lang="zh-CN" altLang="en-US" sz="1400" spc="50" dirty="0">
              <a:ln w="11430"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31640" y="2996952"/>
            <a:ext cx="1430337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支持并发</a:t>
            </a:r>
            <a:r>
              <a:rPr lang="en-US" altLang="zh-CN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400</a:t>
            </a:r>
          </a:p>
          <a:p>
            <a:pPr marL="0" lvl="2" defTabSz="912813" eaLnBrk="0" fontAlgn="auto" hangingPunct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80000"/>
              <a:tabLst>
                <a:tab pos="136525" algn="l"/>
              </a:tabLst>
              <a:defRPr/>
            </a:pP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清算</a:t>
            </a:r>
            <a:r>
              <a:rPr lang="en-US" altLang="zh-CN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spc="50" dirty="0" smtClean="0">
                <a:ln w="11430"/>
                <a:latin typeface="微软雅黑" pitchFamily="34" charset="-122"/>
                <a:ea typeface="微软雅黑" pitchFamily="34" charset="-122"/>
              </a:rPr>
              <a:t>小时</a:t>
            </a:r>
            <a:endParaRPr lang="zh-CN" altLang="en-US" sz="1400" spc="50" dirty="0">
              <a:ln w="11430"/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43042" y="5500702"/>
            <a:ext cx="2214578" cy="558842"/>
            <a:chOff x="1331099" y="352899"/>
            <a:chExt cx="2623616" cy="1689187"/>
          </a:xfrm>
        </p:grpSpPr>
        <p:sp>
          <p:nvSpPr>
            <p:cNvPr id="17" name="矩形 16"/>
            <p:cNvSpPr/>
            <p:nvPr/>
          </p:nvSpPr>
          <p:spPr>
            <a:xfrm>
              <a:off x="1331099" y="352899"/>
              <a:ext cx="2623616" cy="168918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矩形 17"/>
            <p:cNvSpPr/>
            <p:nvPr/>
          </p:nvSpPr>
          <p:spPr>
            <a:xfrm>
              <a:off x="1331099" y="352899"/>
              <a:ext cx="2623616" cy="1689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投入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400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357818" y="5500702"/>
            <a:ext cx="2214578" cy="558842"/>
            <a:chOff x="1331099" y="352899"/>
            <a:chExt cx="2623616" cy="1689187"/>
          </a:xfrm>
        </p:grpSpPr>
        <p:sp>
          <p:nvSpPr>
            <p:cNvPr id="21" name="矩形 20"/>
            <p:cNvSpPr/>
            <p:nvPr/>
          </p:nvSpPr>
          <p:spPr>
            <a:xfrm>
              <a:off x="1331099" y="352899"/>
              <a:ext cx="2623616" cy="168918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矩形 21"/>
            <p:cNvSpPr/>
            <p:nvPr/>
          </p:nvSpPr>
          <p:spPr>
            <a:xfrm>
              <a:off x="1331099" y="352899"/>
              <a:ext cx="2623616" cy="16891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171450" lvl="1" indent="-17145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投入</a:t>
              </a:r>
              <a:r>
                <a:rPr lang="en-US" altLang="zh-CN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800</a:t>
              </a:r>
              <a:r>
                <a:rPr lang="zh-CN" altLang="en-US" sz="16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万</a:t>
              </a:r>
              <a:endParaRPr lang="en-US" altLang="zh-CN" sz="16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二期架构下的问题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多节点下的数据呈现还有点改进；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应用状态监控还未能做到事前预警；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程序调试和发布比较繁琐；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清算过程和文件交互处理仍需要技术配合；</a:t>
            </a:r>
            <a:endParaRPr lang="zh-CN" altLang="en-US" dirty="0"/>
          </a:p>
        </p:txBody>
      </p:sp>
    </p:spTree>
  </p:cSld>
  <p:clrMapOvr>
    <a:masterClrMapping/>
  </p:clrMapOvr>
  <p:transition spd="med">
    <p:pull dir="l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余额宝的数据仓库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457236" y="2143116"/>
            <a:ext cx="3274278" cy="3086101"/>
          </a:xfrm>
          <a:prstGeom prst="ellipse">
            <a:avLst/>
          </a:prstGeom>
          <a:solidFill>
            <a:srgbClr val="FF993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581061" y="2257417"/>
            <a:ext cx="3031740" cy="2857502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ODPS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87" y="2352668"/>
            <a:ext cx="4160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数据存储总量 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6T+(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压缩值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3-5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倍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36441" y="3110977"/>
            <a:ext cx="31357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每日数据吞吐总量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10G+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17391" y="3844402"/>
            <a:ext cx="4955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月份开放以来执行任务数接近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万个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23739" y="4663552"/>
            <a:ext cx="42466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复杂度大于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的任务数</a:t>
            </a:r>
            <a:r>
              <a:rPr lang="en-US" altLang="zh-CN" sz="2000" b="0" dirty="0" smtClean="0">
                <a:latin typeface="微软雅黑" pitchFamily="34" charset="-122"/>
                <a:ea typeface="微软雅黑" pitchFamily="34" charset="-122"/>
              </a:rPr>
              <a:t>8000</a:t>
            </a:r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个以上</a:t>
            </a:r>
            <a:endParaRPr lang="zh-CN" altLang="en-US" sz="20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71802" y="18864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+mn-ea"/>
                <a:ea typeface="+mn-ea"/>
              </a:rPr>
              <a:t>余额宝的数据架构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336493" y="2357430"/>
            <a:ext cx="7358114" cy="3714776"/>
          </a:xfrm>
          <a:prstGeom prst="rect">
            <a:avLst/>
          </a:prstGeom>
          <a:solidFill>
            <a:srgbClr val="FF9933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7" name="矩形 6"/>
          <p:cNvSpPr/>
          <p:nvPr/>
        </p:nvSpPr>
        <p:spPr bwMode="gray">
          <a:xfrm>
            <a:off x="907997" y="4500570"/>
            <a:ext cx="6643734" cy="9286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txBody>
          <a:bodyPr wrap="none" rtlCol="0" anchor="ctr">
            <a:flatTx/>
          </a:bodyPr>
          <a:lstStyle/>
          <a:p>
            <a:pPr algn="ctr" eaLnBrk="0" hangingPunct="0"/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 bwMode="gray">
          <a:xfrm>
            <a:off x="1693815" y="4572008"/>
            <a:ext cx="2643206" cy="7858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实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时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4408459" y="4572008"/>
            <a:ext cx="2928958" cy="7858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eaLnBrk="0" hangingPunct="0"/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离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线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endParaRPr lang="zh-CN" altLang="en-US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/>
          <p:cNvSpPr/>
          <p:nvPr/>
        </p:nvSpPr>
        <p:spPr bwMode="gray">
          <a:xfrm>
            <a:off x="907997" y="3429000"/>
            <a:ext cx="664373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flatTx/>
          </a:bodyPr>
          <a:lstStyle/>
          <a:p>
            <a:pPr algn="ctr" eaLnBrk="0" hangingPunct="0"/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836559" y="3714752"/>
            <a:ext cx="785818" cy="428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t" anchorCtr="0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算法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建模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endParaRPr lang="zh-CN" altLang="en-US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 bwMode="gray">
          <a:xfrm>
            <a:off x="1693814" y="3571876"/>
            <a:ext cx="3235375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聚类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回归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神经网络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/…</a:t>
            </a:r>
            <a:endParaRPr lang="zh-CN" altLang="en-US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 bwMode="gray">
          <a:xfrm>
            <a:off x="336493" y="3357562"/>
            <a:ext cx="571504" cy="157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云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数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据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心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gray">
          <a:xfrm>
            <a:off x="907997" y="5429264"/>
            <a:ext cx="6643734" cy="58102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/>
        </p:spPr>
        <p:txBody>
          <a:bodyPr wrap="none" rtlCol="0" anchor="ctr">
            <a:flatTx/>
          </a:bodyPr>
          <a:lstStyle/>
          <a:p>
            <a:pPr algn="ctr" eaLnBrk="0" hangingPunct="0"/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15" name="矩形 14"/>
          <p:cNvSpPr/>
          <p:nvPr/>
        </p:nvSpPr>
        <p:spPr bwMode="gray">
          <a:xfrm>
            <a:off x="1693814" y="5500702"/>
            <a:ext cx="1163674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业务数据</a:t>
            </a:r>
          </a:p>
        </p:txBody>
      </p:sp>
      <p:sp>
        <p:nvSpPr>
          <p:cNvPr id="16" name="矩形 15"/>
          <p:cNvSpPr/>
          <p:nvPr/>
        </p:nvSpPr>
        <p:spPr bwMode="gray">
          <a:xfrm>
            <a:off x="3071802" y="5500702"/>
            <a:ext cx="1163673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日志数据</a:t>
            </a:r>
          </a:p>
        </p:txBody>
      </p:sp>
      <p:sp>
        <p:nvSpPr>
          <p:cNvPr id="17" name="矩形 16"/>
          <p:cNvSpPr/>
          <p:nvPr/>
        </p:nvSpPr>
        <p:spPr bwMode="gray">
          <a:xfrm>
            <a:off x="4500562" y="5500702"/>
            <a:ext cx="1306549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外部数据</a:t>
            </a:r>
          </a:p>
        </p:txBody>
      </p:sp>
      <p:sp>
        <p:nvSpPr>
          <p:cNvPr id="19" name="矩形 18"/>
          <p:cNvSpPr/>
          <p:nvPr/>
        </p:nvSpPr>
        <p:spPr bwMode="gray">
          <a:xfrm>
            <a:off x="6072198" y="5500702"/>
            <a:ext cx="1193781" cy="4286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其他数据</a:t>
            </a:r>
          </a:p>
        </p:txBody>
      </p:sp>
      <p:sp>
        <p:nvSpPr>
          <p:cNvPr id="20" name="矩形 19"/>
          <p:cNvSpPr/>
          <p:nvPr/>
        </p:nvSpPr>
        <p:spPr bwMode="gray">
          <a:xfrm>
            <a:off x="907997" y="5429264"/>
            <a:ext cx="642942" cy="5715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接入</a:t>
            </a:r>
          </a:p>
        </p:txBody>
      </p:sp>
      <p:sp>
        <p:nvSpPr>
          <p:cNvPr id="21" name="矩形 20"/>
          <p:cNvSpPr/>
          <p:nvPr/>
        </p:nvSpPr>
        <p:spPr bwMode="gray">
          <a:xfrm>
            <a:off x="2336757" y="4714884"/>
            <a:ext cx="1571636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RDS/ADS</a:t>
            </a:r>
            <a:endParaRPr lang="zh-CN" altLang="en-US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gray">
          <a:xfrm>
            <a:off x="5051401" y="4714884"/>
            <a:ext cx="1571636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ODPS/OSS</a:t>
            </a:r>
            <a:endParaRPr lang="zh-CN" altLang="en-US" sz="16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 bwMode="gray">
          <a:xfrm>
            <a:off x="907997" y="4714884"/>
            <a:ext cx="642942" cy="428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仓库</a:t>
            </a:r>
          </a:p>
        </p:txBody>
      </p:sp>
      <p:sp>
        <p:nvSpPr>
          <p:cNvPr id="25" name="矩形 24"/>
          <p:cNvSpPr/>
          <p:nvPr/>
        </p:nvSpPr>
        <p:spPr bwMode="gray">
          <a:xfrm>
            <a:off x="5000628" y="3571876"/>
            <a:ext cx="2336789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数据实验室</a:t>
            </a:r>
          </a:p>
        </p:txBody>
      </p:sp>
      <p:sp>
        <p:nvSpPr>
          <p:cNvPr id="26" name="矩形 25"/>
          <p:cNvSpPr/>
          <p:nvPr/>
        </p:nvSpPr>
        <p:spPr bwMode="gray">
          <a:xfrm>
            <a:off x="907997" y="2428868"/>
            <a:ext cx="6643734" cy="10001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bg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flatTx/>
          </a:bodyPr>
          <a:lstStyle/>
          <a:p>
            <a:pPr algn="ctr" eaLnBrk="0" hangingPunct="0"/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693815" y="2571744"/>
            <a:ext cx="185738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自主开发</a:t>
            </a:r>
          </a:p>
        </p:txBody>
      </p:sp>
      <p:sp>
        <p:nvSpPr>
          <p:cNvPr id="28" name="矩形 27"/>
          <p:cNvSpPr/>
          <p:nvPr/>
        </p:nvSpPr>
        <p:spPr bwMode="gray">
          <a:xfrm>
            <a:off x="836559" y="2643182"/>
            <a:ext cx="785818" cy="428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t" anchorCtr="0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16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工具</a:t>
            </a:r>
          </a:p>
        </p:txBody>
      </p:sp>
      <p:sp>
        <p:nvSpPr>
          <p:cNvPr id="29" name="矩形 28"/>
          <p:cNvSpPr/>
          <p:nvPr/>
        </p:nvSpPr>
        <p:spPr bwMode="gray">
          <a:xfrm>
            <a:off x="3622641" y="2571744"/>
            <a:ext cx="185738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采云间（</a:t>
            </a:r>
            <a:r>
              <a:rPr lang="en-US" altLang="zh-CN" sz="1600" b="0" dirty="0" smtClean="0">
                <a:latin typeface="微软雅黑" pitchFamily="34" charset="-122"/>
                <a:ea typeface="微软雅黑" pitchFamily="34" charset="-122"/>
              </a:rPr>
              <a:t>DPC</a:t>
            </a:r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sp>
        <p:nvSpPr>
          <p:cNvPr id="30" name="矩形 29"/>
          <p:cNvSpPr/>
          <p:nvPr/>
        </p:nvSpPr>
        <p:spPr bwMode="gray">
          <a:xfrm>
            <a:off x="5551467" y="2571744"/>
            <a:ext cx="1857388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微软雅黑" pitchFamily="34" charset="-122"/>
                <a:ea typeface="微软雅黑" pitchFamily="34" charset="-122"/>
              </a:rPr>
              <a:t>外部开发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766045" y="1071546"/>
            <a:ext cx="1020797" cy="4936271"/>
          </a:xfrm>
          <a:prstGeom prst="roundRect">
            <a:avLst>
              <a:gd name="adj" fmla="val 3645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lIns="0" tIns="0" rIns="0" bIns="0" anchor="ctr"/>
          <a:lstStyle/>
          <a:p>
            <a:endParaRPr lang="zh-CN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791928" y="4148179"/>
            <a:ext cx="902811" cy="995333"/>
            <a:chOff x="8442160" y="4161163"/>
            <a:chExt cx="969361" cy="1315329"/>
          </a:xfrm>
        </p:grpSpPr>
        <p:sp>
          <p:nvSpPr>
            <p:cNvPr id="33" name="TextBox 32"/>
            <p:cNvSpPr txBox="1"/>
            <p:nvPr/>
          </p:nvSpPr>
          <p:spPr>
            <a:xfrm>
              <a:off x="8442160" y="4785059"/>
              <a:ext cx="969361" cy="691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0" dirty="0" smtClean="0">
                  <a:latin typeface="+mj-ea"/>
                  <a:ea typeface="+mj-ea"/>
                </a:rPr>
                <a:t>行为监督</a:t>
              </a:r>
              <a:endParaRPr lang="en-US" altLang="zh-CN" sz="1400" b="0" dirty="0" smtClean="0">
                <a:latin typeface="+mj-ea"/>
                <a:ea typeface="+mj-ea"/>
              </a:endParaRPr>
            </a:p>
            <a:p>
              <a:pPr algn="ctr"/>
              <a:endParaRPr lang="zh-CN" altLang="en-US" sz="1400" b="0" dirty="0">
                <a:latin typeface="+mj-ea"/>
                <a:ea typeface="+mj-ea"/>
              </a:endParaRPr>
            </a:p>
          </p:txBody>
        </p:sp>
        <p:pic>
          <p:nvPicPr>
            <p:cNvPr id="34" name="Picture 20" descr="C:\Users\weilin.zhouwl\Downloads\20130629092351187_easyicon_net_72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8763" y="4161163"/>
              <a:ext cx="613792" cy="685800"/>
            </a:xfrm>
            <a:prstGeom prst="rect">
              <a:avLst/>
            </a:prstGeom>
            <a:noFill/>
          </p:spPr>
        </p:pic>
      </p:grpSp>
      <p:grpSp>
        <p:nvGrpSpPr>
          <p:cNvPr id="35" name="组合 29"/>
          <p:cNvGrpSpPr/>
          <p:nvPr/>
        </p:nvGrpSpPr>
        <p:grpSpPr>
          <a:xfrm>
            <a:off x="7908921" y="2357430"/>
            <a:ext cx="638530" cy="571504"/>
            <a:chOff x="7059063" y="1495300"/>
            <a:chExt cx="812191" cy="1000389"/>
          </a:xfrm>
        </p:grpSpPr>
        <p:pic>
          <p:nvPicPr>
            <p:cNvPr id="36" name="Picture 8" descr="C:\Users\weilin.zhouwl\Downloads\20130628050657178_easyicon_net_7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059063" y="1495300"/>
              <a:ext cx="648000" cy="648001"/>
            </a:xfrm>
            <a:prstGeom prst="rect">
              <a:avLst/>
            </a:prstGeom>
            <a:noFill/>
          </p:spPr>
        </p:pic>
        <p:sp>
          <p:nvSpPr>
            <p:cNvPr id="37" name="TextBox 36"/>
            <p:cNvSpPr txBox="1"/>
            <p:nvPr/>
          </p:nvSpPr>
          <p:spPr>
            <a:xfrm>
              <a:off x="7137719" y="2187911"/>
              <a:ext cx="733535" cy="307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0" dirty="0" smtClean="0">
                  <a:latin typeface="+mj-ea"/>
                  <a:ea typeface="+mj-ea"/>
                </a:rPr>
                <a:t>权限管理</a:t>
              </a:r>
              <a:endParaRPr lang="en-US" altLang="zh-CN" sz="1400" b="0" dirty="0" smtClean="0">
                <a:latin typeface="+mj-ea"/>
                <a:ea typeface="+mj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837483" y="5226168"/>
            <a:ext cx="843705" cy="678521"/>
            <a:chOff x="8473247" y="5677194"/>
            <a:chExt cx="969361" cy="896663"/>
          </a:xfrm>
        </p:grpSpPr>
        <p:pic>
          <p:nvPicPr>
            <p:cNvPr id="39" name="Picture 23" descr="C:\Users\weilin.zhouwl\Downloads\20130629102049888_easyicon_net_72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638407" y="5677194"/>
              <a:ext cx="504000" cy="504000"/>
            </a:xfrm>
            <a:prstGeom prst="rect">
              <a:avLst/>
            </a:prstGeom>
            <a:noFill/>
          </p:spPr>
        </p:pic>
        <p:sp>
          <p:nvSpPr>
            <p:cNvPr id="40" name="TextBox 39"/>
            <p:cNvSpPr txBox="1"/>
            <p:nvPr/>
          </p:nvSpPr>
          <p:spPr>
            <a:xfrm>
              <a:off x="8473247" y="6167131"/>
              <a:ext cx="969361" cy="4067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0" dirty="0" smtClean="0">
                  <a:latin typeface="+mj-ea"/>
                  <a:ea typeface="+mj-ea"/>
                </a:rPr>
                <a:t>安全审计</a:t>
              </a:r>
              <a:endParaRPr lang="en-US" altLang="zh-CN" sz="1400" b="0" dirty="0" smtClean="0">
                <a:latin typeface="+mj-ea"/>
                <a:ea typeface="+mj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821703" y="3172840"/>
            <a:ext cx="710570" cy="712501"/>
            <a:chOff x="8481860" y="3321974"/>
            <a:chExt cx="762951" cy="941568"/>
          </a:xfrm>
        </p:grpSpPr>
        <p:sp>
          <p:nvSpPr>
            <p:cNvPr id="42" name="TextBox 41"/>
            <p:cNvSpPr txBox="1"/>
            <p:nvPr/>
          </p:nvSpPr>
          <p:spPr>
            <a:xfrm>
              <a:off x="8481860" y="3955765"/>
              <a:ext cx="7335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0" dirty="0" smtClean="0">
                  <a:latin typeface="+mj-ea"/>
                  <a:ea typeface="+mj-ea"/>
                </a:rPr>
                <a:t>隐私保护</a:t>
              </a:r>
              <a:endParaRPr lang="zh-CN" altLang="en-US" sz="1400" b="0" dirty="0">
                <a:latin typeface="+mj-ea"/>
                <a:ea typeface="+mj-ea"/>
              </a:endParaRPr>
            </a:p>
          </p:txBody>
        </p:sp>
        <p:pic>
          <p:nvPicPr>
            <p:cNvPr id="43" name="Picture 5" descr="https://encrypted-tbn3.gstatic.com/images?q=tbn:ANd9GcRDoiLIlOcP9WOjRqtaHHdwQx0QL8KgTjUs-1B4wG2RBnseak7eGQ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 xmlns="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24811" y="3321974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矩形 43"/>
          <p:cNvSpPr/>
          <p:nvPr/>
        </p:nvSpPr>
        <p:spPr bwMode="gray">
          <a:xfrm>
            <a:off x="336493" y="1071546"/>
            <a:ext cx="7358114" cy="1223970"/>
          </a:xfrm>
          <a:prstGeom prst="rect">
            <a:avLst/>
          </a:prstGeom>
          <a:solidFill>
            <a:srgbClr val="F5D993"/>
          </a:solidFill>
          <a:ln w="9525">
            <a:noFill/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endParaRPr lang="zh-CN" altLang="en-US" sz="2400" dirty="0" smtClean="0">
              <a:ea typeface="宋体" charset="-122"/>
            </a:endParaRPr>
          </a:p>
        </p:txBody>
      </p:sp>
      <p:sp>
        <p:nvSpPr>
          <p:cNvPr id="45" name="矩形 44"/>
          <p:cNvSpPr/>
          <p:nvPr/>
        </p:nvSpPr>
        <p:spPr bwMode="gray">
          <a:xfrm>
            <a:off x="407931" y="1285860"/>
            <a:ext cx="571504" cy="785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支持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26"/>
          <p:cNvSpPr>
            <a:spLocks noChangeArrowheads="1"/>
          </p:cNvSpPr>
          <p:nvPr/>
        </p:nvSpPr>
        <p:spPr bwMode="auto">
          <a:xfrm>
            <a:off x="1408064" y="1214422"/>
            <a:ext cx="857255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生产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分析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7" name="矩形 26"/>
          <p:cNvSpPr>
            <a:spLocks noChangeArrowheads="1"/>
          </p:cNvSpPr>
          <p:nvPr/>
        </p:nvSpPr>
        <p:spPr bwMode="auto">
          <a:xfrm>
            <a:off x="2265319" y="1214422"/>
            <a:ext cx="857255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数据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监控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8" name="矩形 26"/>
          <p:cNvSpPr>
            <a:spLocks noChangeArrowheads="1"/>
          </p:cNvSpPr>
          <p:nvPr/>
        </p:nvSpPr>
        <p:spPr bwMode="auto">
          <a:xfrm>
            <a:off x="3122575" y="1214422"/>
            <a:ext cx="857255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资金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预测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49" name="矩形 26"/>
          <p:cNvSpPr>
            <a:spLocks noChangeArrowheads="1"/>
          </p:cNvSpPr>
          <p:nvPr/>
        </p:nvSpPr>
        <p:spPr bwMode="auto">
          <a:xfrm>
            <a:off x="3979831" y="1214422"/>
            <a:ext cx="857255" cy="92869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运营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支持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0" name="矩形 26"/>
          <p:cNvSpPr>
            <a:spLocks noChangeArrowheads="1"/>
          </p:cNvSpPr>
          <p:nvPr/>
        </p:nvSpPr>
        <p:spPr bwMode="auto">
          <a:xfrm>
            <a:off x="5694343" y="1214422"/>
            <a:ext cx="857256" cy="928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合规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风控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  <p:sp>
        <p:nvSpPr>
          <p:cNvPr id="51" name="矩形 26"/>
          <p:cNvSpPr>
            <a:spLocks noChangeArrowheads="1"/>
          </p:cNvSpPr>
          <p:nvPr/>
        </p:nvSpPr>
        <p:spPr bwMode="auto">
          <a:xfrm>
            <a:off x="6551599" y="1214422"/>
            <a:ext cx="785818" cy="928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……</a:t>
            </a:r>
          </a:p>
        </p:txBody>
      </p:sp>
      <p:sp>
        <p:nvSpPr>
          <p:cNvPr id="52" name="矩形 51"/>
          <p:cNvSpPr/>
          <p:nvPr/>
        </p:nvSpPr>
        <p:spPr bwMode="gray">
          <a:xfrm>
            <a:off x="7980359" y="1285860"/>
            <a:ext cx="571504" cy="785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数据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  <a:p>
            <a:pPr algn="ctr" eaLnBrk="0" hangingPunct="0"/>
            <a:r>
              <a:rPr lang="zh-CN" altLang="en-US" sz="2000" b="0" dirty="0" smtClean="0">
                <a:latin typeface="微软雅黑" pitchFamily="34" charset="-122"/>
                <a:ea typeface="微软雅黑" pitchFamily="34" charset="-122"/>
              </a:rPr>
              <a:t>安全</a:t>
            </a:r>
            <a:endParaRPr lang="en-US" altLang="zh-CN" sz="2000" b="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26"/>
          <p:cNvSpPr>
            <a:spLocks noChangeArrowheads="1"/>
          </p:cNvSpPr>
          <p:nvPr/>
        </p:nvSpPr>
        <p:spPr bwMode="auto">
          <a:xfrm>
            <a:off x="4837087" y="1214422"/>
            <a:ext cx="857256" cy="9286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用户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  <a:p>
            <a:pPr algn="ctr">
              <a:defRPr/>
            </a:pPr>
            <a:r>
              <a:rPr lang="zh-CN" altLang="en-US" sz="1400" b="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Lao UI" pitchFamily="34" charset="0"/>
              </a:rPr>
              <a:t>研究</a:t>
            </a:r>
            <a:endParaRPr lang="en-US" altLang="zh-CN" sz="1400" b="0" dirty="0" smtClean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Lao UI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第二代的架构设想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78634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完全采用分布式计算；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重构服务层；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支持实时和离线两种交易方式；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交易和结算功能分离，统一账户；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2412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283838" y="2269321"/>
            <a:ext cx="2502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谢谢！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灰色1"/>
          <p:cNvGrpSpPr/>
          <p:nvPr/>
        </p:nvGrpSpPr>
        <p:grpSpPr>
          <a:xfrm>
            <a:off x="2416051" y="3798217"/>
            <a:ext cx="1331913" cy="1127348"/>
            <a:chOff x="2378075" y="6943725"/>
            <a:chExt cx="1331913" cy="1127348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2378075" y="6943725"/>
              <a:ext cx="1331913" cy="935037"/>
            </a:xfrm>
            <a:custGeom>
              <a:avLst/>
              <a:gdLst>
                <a:gd name="T0" fmla="*/ 0 w 963"/>
                <a:gd name="T1" fmla="*/ 2147483647 h 691"/>
                <a:gd name="T2" fmla="*/ 2147483647 w 963"/>
                <a:gd name="T3" fmla="*/ 0 h 691"/>
                <a:gd name="T4" fmla="*/ 2147483647 w 963"/>
                <a:gd name="T5" fmla="*/ 2147483647 h 691"/>
                <a:gd name="T6" fmla="*/ 2147483647 w 963"/>
                <a:gd name="T7" fmla="*/ 2147483647 h 691"/>
                <a:gd name="T8" fmla="*/ 0 w 963"/>
                <a:gd name="T9" fmla="*/ 2147483647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3131840" y="7369398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40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B2B2B2"/>
                  </a:solidFill>
                  <a:latin typeface="Impact" pitchFamily="34" charset="0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7" name="灰色2"/>
          <p:cNvGrpSpPr/>
          <p:nvPr/>
        </p:nvGrpSpPr>
        <p:grpSpPr>
          <a:xfrm>
            <a:off x="3901951" y="3199754"/>
            <a:ext cx="1327150" cy="1709738"/>
            <a:chOff x="3865563" y="6342062"/>
            <a:chExt cx="1327150" cy="1709738"/>
          </a:xfrm>
        </p:grpSpPr>
        <p:sp>
          <p:nvSpPr>
            <p:cNvPr id="8" name="Freeform 2"/>
            <p:cNvSpPr>
              <a:spLocks/>
            </p:cNvSpPr>
            <p:nvPr/>
          </p:nvSpPr>
          <p:spPr bwMode="auto">
            <a:xfrm>
              <a:off x="3865563" y="6342062"/>
              <a:ext cx="1327150" cy="1536700"/>
            </a:xfrm>
            <a:custGeom>
              <a:avLst/>
              <a:gdLst>
                <a:gd name="T0" fmla="*/ 0 w 960"/>
                <a:gd name="T1" fmla="*/ 2147483647 h 1110"/>
                <a:gd name="T2" fmla="*/ 2147483647 w 960"/>
                <a:gd name="T3" fmla="*/ 0 h 1110"/>
                <a:gd name="T4" fmla="*/ 2147483647 w 960"/>
                <a:gd name="T5" fmla="*/ 2147483647 h 1110"/>
                <a:gd name="T6" fmla="*/ 0 w 960"/>
                <a:gd name="T7" fmla="*/ 2147483647 h 1110"/>
                <a:gd name="T8" fmla="*/ 0 w 960"/>
                <a:gd name="T9" fmla="*/ 2147483647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4681538" y="7350125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40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B2B2B2"/>
                  </a:solidFill>
                  <a:latin typeface="Impact" pitchFamily="34" charset="0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10" name="灰色3"/>
          <p:cNvGrpSpPr/>
          <p:nvPr/>
        </p:nvGrpSpPr>
        <p:grpSpPr>
          <a:xfrm>
            <a:off x="5376738" y="2650479"/>
            <a:ext cx="1336675" cy="2259013"/>
            <a:chOff x="5340350" y="5792787"/>
            <a:chExt cx="1336675" cy="2259013"/>
          </a:xfrm>
        </p:grpSpPr>
        <p:sp>
          <p:nvSpPr>
            <p:cNvPr id="11" name="Freeform 4"/>
            <p:cNvSpPr>
              <a:spLocks/>
            </p:cNvSpPr>
            <p:nvPr/>
          </p:nvSpPr>
          <p:spPr bwMode="auto">
            <a:xfrm>
              <a:off x="5340350" y="5792787"/>
              <a:ext cx="1336675" cy="2085975"/>
            </a:xfrm>
            <a:custGeom>
              <a:avLst/>
              <a:gdLst>
                <a:gd name="T0" fmla="*/ 0 w 967"/>
                <a:gd name="T1" fmla="*/ 2147483647 h 1507"/>
                <a:gd name="T2" fmla="*/ 2147483647 w 967"/>
                <a:gd name="T3" fmla="*/ 0 h 1507"/>
                <a:gd name="T4" fmla="*/ 2147483647 w 967"/>
                <a:gd name="T5" fmla="*/ 2147483647 h 1507"/>
                <a:gd name="T6" fmla="*/ 2147483647 w 967"/>
                <a:gd name="T7" fmla="*/ 2147483647 h 1507"/>
                <a:gd name="T8" fmla="*/ 0 w 967"/>
                <a:gd name="T9" fmla="*/ 2147483647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148388" y="7350125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40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B2B2B2"/>
                  </a:solidFill>
                  <a:latin typeface="Impact" pitchFamily="34" charset="0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13" name="灰色4"/>
          <p:cNvGrpSpPr/>
          <p:nvPr/>
        </p:nvGrpSpPr>
        <p:grpSpPr>
          <a:xfrm>
            <a:off x="6867401" y="2036117"/>
            <a:ext cx="1358900" cy="2873375"/>
            <a:chOff x="6831013" y="5178425"/>
            <a:chExt cx="1358900" cy="2873375"/>
          </a:xfrm>
        </p:grpSpPr>
        <p:sp>
          <p:nvSpPr>
            <p:cNvPr id="14" name="Freeform 3"/>
            <p:cNvSpPr>
              <a:spLocks/>
            </p:cNvSpPr>
            <p:nvPr/>
          </p:nvSpPr>
          <p:spPr bwMode="auto">
            <a:xfrm>
              <a:off x="6831013" y="5178425"/>
              <a:ext cx="1358900" cy="2701925"/>
            </a:xfrm>
            <a:custGeom>
              <a:avLst/>
              <a:gdLst>
                <a:gd name="T0" fmla="*/ 0 w 982"/>
                <a:gd name="T1" fmla="*/ 2147483647 h 1953"/>
                <a:gd name="T2" fmla="*/ 2147483647 w 982"/>
                <a:gd name="T3" fmla="*/ 0 h 1953"/>
                <a:gd name="T4" fmla="*/ 2147483647 w 982"/>
                <a:gd name="T5" fmla="*/ 2147483647 h 1953"/>
                <a:gd name="T6" fmla="*/ 2147483647 w 982"/>
                <a:gd name="T7" fmla="*/ 2147483647 h 1953"/>
                <a:gd name="T8" fmla="*/ 0 w 982"/>
                <a:gd name="T9" fmla="*/ 2147483647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317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kern="0" dirty="0">
                <a:solidFill>
                  <a:sysClr val="windowText" lastClr="000000"/>
                </a:solidFill>
                <a:ea typeface="微软雅黑" pitchFamily="34" charset="-122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7672388" y="7350125"/>
              <a:ext cx="501650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4000" b="1" kern="10" dirty="0">
                  <a:ln w="9525">
                    <a:noFill/>
                    <a:round/>
                    <a:headEnd/>
                    <a:tailEnd/>
                  </a:ln>
                  <a:solidFill>
                    <a:srgbClr val="B2B2B2"/>
                  </a:solidFill>
                  <a:latin typeface="Impact" pitchFamily="34" charset="0"/>
                  <a:ea typeface="微软雅黑" pitchFamily="34" charset="-122"/>
                </a:rPr>
                <a:t>4</a:t>
              </a:r>
            </a:p>
          </p:txBody>
        </p:sp>
      </p:grpSp>
      <p:grpSp>
        <p:nvGrpSpPr>
          <p:cNvPr id="16" name="深色1"/>
          <p:cNvGrpSpPr/>
          <p:nvPr/>
        </p:nvGrpSpPr>
        <p:grpSpPr>
          <a:xfrm>
            <a:off x="2416051" y="3811537"/>
            <a:ext cx="1397656" cy="935037"/>
            <a:chOff x="2378075" y="4233863"/>
            <a:chExt cx="1397656" cy="935037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2378075" y="4233863"/>
              <a:ext cx="1331913" cy="935037"/>
            </a:xfrm>
            <a:custGeom>
              <a:avLst/>
              <a:gdLst>
                <a:gd name="T0" fmla="*/ 0 w 963"/>
                <a:gd name="T1" fmla="*/ 2147483647 h 691"/>
                <a:gd name="T2" fmla="*/ 2147483647 w 963"/>
                <a:gd name="T3" fmla="*/ 0 h 691"/>
                <a:gd name="T4" fmla="*/ 2147483647 w 963"/>
                <a:gd name="T5" fmla="*/ 2147483647 h 691"/>
                <a:gd name="T6" fmla="*/ 2147483647 w 963"/>
                <a:gd name="T7" fmla="*/ 2147483647 h 691"/>
                <a:gd name="T8" fmla="*/ 0 w 963"/>
                <a:gd name="T9" fmla="*/ 2147483647 h 6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3" h="691">
                  <a:moveTo>
                    <a:pt x="0" y="328"/>
                  </a:moveTo>
                  <a:lnTo>
                    <a:pt x="944" y="0"/>
                  </a:lnTo>
                  <a:lnTo>
                    <a:pt x="963" y="691"/>
                  </a:lnTo>
                  <a:lnTo>
                    <a:pt x="3" y="691"/>
                  </a:lnTo>
                  <a:lnTo>
                    <a:pt x="0" y="328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</a:gradFill>
            <a:ln w="3175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2533760" y="4637144"/>
              <a:ext cx="124197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0" kern="0" dirty="0" smtClean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600</a:t>
              </a:r>
              <a:r>
                <a:rPr lang="zh-CN" altLang="en-US" sz="2800" b="0" kern="0" dirty="0" smtClean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天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19" name="深色2"/>
          <p:cNvGrpSpPr/>
          <p:nvPr/>
        </p:nvGrpSpPr>
        <p:grpSpPr>
          <a:xfrm>
            <a:off x="3901951" y="3209329"/>
            <a:ext cx="1327150" cy="1536700"/>
            <a:chOff x="3865563" y="3632200"/>
            <a:chExt cx="1327150" cy="1536700"/>
          </a:xfrm>
        </p:grpSpPr>
        <p:sp>
          <p:nvSpPr>
            <p:cNvPr id="20" name="Freeform 2"/>
            <p:cNvSpPr>
              <a:spLocks/>
            </p:cNvSpPr>
            <p:nvPr/>
          </p:nvSpPr>
          <p:spPr bwMode="auto">
            <a:xfrm>
              <a:off x="3865563" y="3632200"/>
              <a:ext cx="1327150" cy="1536700"/>
            </a:xfrm>
            <a:custGeom>
              <a:avLst/>
              <a:gdLst>
                <a:gd name="T0" fmla="*/ 0 w 960"/>
                <a:gd name="T1" fmla="*/ 2147483647 h 1110"/>
                <a:gd name="T2" fmla="*/ 2147483647 w 960"/>
                <a:gd name="T3" fmla="*/ 0 h 1110"/>
                <a:gd name="T4" fmla="*/ 2147483647 w 960"/>
                <a:gd name="T5" fmla="*/ 2147483647 h 1110"/>
                <a:gd name="T6" fmla="*/ 0 w 960"/>
                <a:gd name="T7" fmla="*/ 2147483647 h 1110"/>
                <a:gd name="T8" fmla="*/ 0 w 960"/>
                <a:gd name="T9" fmla="*/ 2147483647 h 1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0" h="1110">
                  <a:moveTo>
                    <a:pt x="0" y="390"/>
                  </a:moveTo>
                  <a:lnTo>
                    <a:pt x="952" y="0"/>
                  </a:lnTo>
                  <a:lnTo>
                    <a:pt x="960" y="1110"/>
                  </a:lnTo>
                  <a:lnTo>
                    <a:pt x="0" y="1110"/>
                  </a:lnTo>
                  <a:lnTo>
                    <a:pt x="0" y="390"/>
                  </a:lnTo>
                  <a:close/>
                </a:path>
              </a:pathLst>
            </a:cu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</a:gra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4031556" y="4637689"/>
              <a:ext cx="1151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0" kern="0" dirty="0" smtClean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600</a:t>
              </a:r>
              <a:r>
                <a:rPr lang="zh-CN" altLang="en-US" sz="2800" b="0" kern="0" dirty="0" smtClean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天</a:t>
              </a:r>
              <a:endPara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2" name="深色3"/>
          <p:cNvGrpSpPr/>
          <p:nvPr/>
        </p:nvGrpSpPr>
        <p:grpSpPr>
          <a:xfrm>
            <a:off x="5357818" y="2660054"/>
            <a:ext cx="1355595" cy="2209106"/>
            <a:chOff x="5321430" y="3082925"/>
            <a:chExt cx="1355595" cy="2209106"/>
          </a:xfrm>
        </p:grpSpPr>
        <p:sp>
          <p:nvSpPr>
            <p:cNvPr id="23" name="Freeform 4"/>
            <p:cNvSpPr>
              <a:spLocks/>
            </p:cNvSpPr>
            <p:nvPr/>
          </p:nvSpPr>
          <p:spPr bwMode="auto">
            <a:xfrm>
              <a:off x="5340350" y="3082925"/>
              <a:ext cx="1336675" cy="2085975"/>
            </a:xfrm>
            <a:custGeom>
              <a:avLst/>
              <a:gdLst>
                <a:gd name="T0" fmla="*/ 0 w 967"/>
                <a:gd name="T1" fmla="*/ 2147483647 h 1507"/>
                <a:gd name="T2" fmla="*/ 2147483647 w 967"/>
                <a:gd name="T3" fmla="*/ 0 h 1507"/>
                <a:gd name="T4" fmla="*/ 2147483647 w 967"/>
                <a:gd name="T5" fmla="*/ 2147483647 h 1507"/>
                <a:gd name="T6" fmla="*/ 2147483647 w 967"/>
                <a:gd name="T7" fmla="*/ 2147483647 h 1507"/>
                <a:gd name="T8" fmla="*/ 0 w 967"/>
                <a:gd name="T9" fmla="*/ 2147483647 h 15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7" h="1507">
                  <a:moveTo>
                    <a:pt x="0" y="381"/>
                  </a:moveTo>
                  <a:lnTo>
                    <a:pt x="949" y="0"/>
                  </a:lnTo>
                  <a:lnTo>
                    <a:pt x="967" y="1507"/>
                  </a:lnTo>
                  <a:lnTo>
                    <a:pt x="7" y="1507"/>
                  </a:lnTo>
                  <a:lnTo>
                    <a:pt x="0" y="381"/>
                  </a:lnTo>
                  <a:close/>
                </a:path>
              </a:pathLst>
            </a:cu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</a:gra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5321430" y="4584145"/>
              <a:ext cx="1328608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0" kern="0" dirty="0" smtClean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12.31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5" name="深色4"/>
          <p:cNvGrpSpPr/>
          <p:nvPr/>
        </p:nvGrpSpPr>
        <p:grpSpPr>
          <a:xfrm>
            <a:off x="6876256" y="2060848"/>
            <a:ext cx="1358900" cy="2789907"/>
            <a:chOff x="6839868" y="2483719"/>
            <a:chExt cx="1358900" cy="2789907"/>
          </a:xfrm>
        </p:grpSpPr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6839868" y="2483719"/>
              <a:ext cx="1358900" cy="2701925"/>
            </a:xfrm>
            <a:custGeom>
              <a:avLst/>
              <a:gdLst>
                <a:gd name="T0" fmla="*/ 0 w 982"/>
                <a:gd name="T1" fmla="*/ 2147483647 h 1953"/>
                <a:gd name="T2" fmla="*/ 2147483647 w 982"/>
                <a:gd name="T3" fmla="*/ 0 h 1953"/>
                <a:gd name="T4" fmla="*/ 2147483647 w 982"/>
                <a:gd name="T5" fmla="*/ 2147483647 h 1953"/>
                <a:gd name="T6" fmla="*/ 2147483647 w 982"/>
                <a:gd name="T7" fmla="*/ 2147483647 h 1953"/>
                <a:gd name="T8" fmla="*/ 0 w 982"/>
                <a:gd name="T9" fmla="*/ 2147483647 h 19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82" h="1953">
                  <a:moveTo>
                    <a:pt x="0" y="422"/>
                  </a:moveTo>
                  <a:lnTo>
                    <a:pt x="982" y="0"/>
                  </a:lnTo>
                  <a:lnTo>
                    <a:pt x="978" y="1953"/>
                  </a:lnTo>
                  <a:lnTo>
                    <a:pt x="18" y="1953"/>
                  </a:lnTo>
                  <a:lnTo>
                    <a:pt x="0" y="422"/>
                  </a:lnTo>
                  <a:close/>
                </a:path>
              </a:pathLst>
            </a:custGeom>
            <a:gradFill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16200000" scaled="0"/>
            </a:gradFill>
            <a:ln w="3175" cap="flat" cmpd="sng" algn="ctr">
              <a:noFill/>
              <a:prstDash val="solid"/>
            </a:ln>
            <a:effectLst/>
          </p:spPr>
          <p:txBody>
            <a:bodyPr vert="eaVert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6983884" y="4571951"/>
              <a:ext cx="1190154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0" kern="0" dirty="0" smtClean="0">
                  <a:solidFill>
                    <a:sysClr val="window" lastClr="FFFFFF"/>
                  </a:solidFill>
                  <a:latin typeface="Impact" pitchFamily="34" charset="0"/>
                  <a:ea typeface="微软雅黑" pitchFamily="34" charset="-122"/>
                </a:rPr>
                <a:t>12</a:t>
              </a:r>
              <a:r>
                <a:rPr kumimoji="0" lang="en-US" altLang="zh-CN" sz="4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itchFamily="34" charset="0"/>
                  <a:ea typeface="微软雅黑" pitchFamily="34" charset="-122"/>
                </a:rPr>
                <a:t>.31</a:t>
              </a:r>
              <a:endParaRPr kumimoji="0" lang="en-US" altLang="zh-CN" sz="4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grpSp>
        <p:nvGrpSpPr>
          <p:cNvPr id="28" name="文本1"/>
          <p:cNvGrpSpPr/>
          <p:nvPr/>
        </p:nvGrpSpPr>
        <p:grpSpPr>
          <a:xfrm>
            <a:off x="552326" y="3645024"/>
            <a:ext cx="3019542" cy="461665"/>
            <a:chOff x="515938" y="4067895"/>
            <a:chExt cx="3019542" cy="461665"/>
          </a:xfrm>
        </p:grpSpPr>
        <p:sp>
          <p:nvSpPr>
            <p:cNvPr id="29" name="Line 14"/>
            <p:cNvSpPr>
              <a:spLocks noChangeShapeType="1"/>
            </p:cNvSpPr>
            <p:nvPr/>
          </p:nvSpPr>
          <p:spPr bwMode="auto">
            <a:xfrm flipH="1">
              <a:off x="604838" y="4505325"/>
              <a:ext cx="28289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515938" y="4067895"/>
              <a:ext cx="30195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7D7D7D"/>
                  </a:solidFill>
                  <a:latin typeface="黑体" pitchFamily="2" charset="-122"/>
                  <a:ea typeface="黑体" pitchFamily="2" charset="-122"/>
                </a:rPr>
                <a:t>1</a:t>
              </a:r>
              <a:r>
                <a:rPr lang="zh-CN" altLang="en-US" sz="1600" dirty="0" smtClean="0">
                  <a:solidFill>
                    <a:srgbClr val="7D7D7D"/>
                  </a:solidFill>
                  <a:latin typeface="Impact" pitchFamily="34" charset="0"/>
                  <a:ea typeface="微软雅黑" pitchFamily="34" charset="-122"/>
                </a:rPr>
                <a:t>）</a:t>
              </a:r>
              <a:r>
                <a:rPr lang="zh-CN" altLang="en-US" sz="1800" dirty="0" smtClean="0">
                  <a:solidFill>
                    <a:srgbClr val="7D7D7D"/>
                  </a:solidFill>
                  <a:latin typeface="+mn-ea"/>
                  <a:ea typeface="+mn-ea"/>
                </a:rPr>
                <a:t>运行时长</a:t>
              </a:r>
              <a:r>
                <a:rPr lang="zh-CN" altLang="en-US" sz="1800" dirty="0" smtClean="0">
                  <a:solidFill>
                    <a:srgbClr val="7D7D7D"/>
                  </a:solidFill>
                  <a:latin typeface="+mn-ea"/>
                </a:rPr>
                <a:t>≥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n-ea"/>
                </a:rPr>
                <a:t>1.5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+mn-ea"/>
                </a:rPr>
                <a:t>万小时</a:t>
              </a:r>
              <a:endParaRPr lang="zh-CN" altLang="en-US" sz="1600" dirty="0">
                <a:solidFill>
                  <a:srgbClr val="7D7D7D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1" name="文本2"/>
          <p:cNvGrpSpPr/>
          <p:nvPr/>
        </p:nvGrpSpPr>
        <p:grpSpPr>
          <a:xfrm>
            <a:off x="552326" y="3039343"/>
            <a:ext cx="4441825" cy="461665"/>
            <a:chOff x="515938" y="3462214"/>
            <a:chExt cx="4441825" cy="461665"/>
          </a:xfrm>
        </p:grpSpPr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H="1">
              <a:off x="604838" y="3890963"/>
              <a:ext cx="435292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515938" y="3462214"/>
              <a:ext cx="40132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7D7D7D"/>
                  </a:solidFill>
                  <a:latin typeface="黑体" pitchFamily="2" charset="-122"/>
                  <a:ea typeface="黑体" pitchFamily="2" charset="-122"/>
                </a:rPr>
                <a:t>2</a:t>
              </a:r>
              <a:r>
                <a:rPr lang="zh-CN" altLang="en-US" sz="1600" dirty="0" smtClean="0">
                  <a:solidFill>
                    <a:srgbClr val="7D7D7D"/>
                  </a:solidFill>
                  <a:latin typeface="Impact" pitchFamily="34" charset="0"/>
                  <a:ea typeface="微软雅黑" pitchFamily="34" charset="-122"/>
                </a:rPr>
                <a:t>）</a:t>
              </a:r>
              <a:r>
                <a:rPr lang="zh-CN" altLang="en-US" sz="1800" dirty="0" smtClean="0">
                  <a:solidFill>
                    <a:srgbClr val="7D7D7D"/>
                  </a:solidFill>
                  <a:latin typeface="+mn-ea"/>
                  <a:ea typeface="+mn-ea"/>
                </a:rPr>
                <a:t>累计交易</a:t>
              </a:r>
              <a:r>
                <a:rPr lang="zh-CN" altLang="en-US" sz="1800" dirty="0" smtClean="0">
                  <a:solidFill>
                    <a:srgbClr val="7D7D7D"/>
                  </a:solidFill>
                  <a:latin typeface="+mn-ea"/>
                </a:rPr>
                <a:t>≥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n-ea"/>
                  <a:ea typeface="+mn-ea"/>
                </a:rPr>
                <a:t>15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+mn-ea"/>
                  <a:ea typeface="+mn-ea"/>
                </a:rPr>
                <a:t>亿笔</a:t>
              </a:r>
              <a:endParaRPr lang="zh-CN" altLang="en-US" sz="2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4" name="文本3"/>
          <p:cNvGrpSpPr/>
          <p:nvPr/>
        </p:nvGrpSpPr>
        <p:grpSpPr>
          <a:xfrm>
            <a:off x="552325" y="2435642"/>
            <a:ext cx="5935663" cy="461665"/>
            <a:chOff x="515937" y="2858513"/>
            <a:chExt cx="5935663" cy="461665"/>
          </a:xfrm>
        </p:grpSpPr>
        <p:sp>
          <p:nvSpPr>
            <p:cNvPr id="35" name="Line 18"/>
            <p:cNvSpPr>
              <a:spLocks noChangeShapeType="1"/>
            </p:cNvSpPr>
            <p:nvPr/>
          </p:nvSpPr>
          <p:spPr bwMode="auto">
            <a:xfrm flipH="1">
              <a:off x="604838" y="3309938"/>
              <a:ext cx="584676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6" name="Rectangle 19"/>
            <p:cNvSpPr>
              <a:spLocks noChangeArrowheads="1"/>
            </p:cNvSpPr>
            <p:nvPr/>
          </p:nvSpPr>
          <p:spPr bwMode="auto">
            <a:xfrm>
              <a:off x="515937" y="2858513"/>
              <a:ext cx="549274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7D7D7D"/>
                  </a:solidFill>
                  <a:latin typeface="黑体" pitchFamily="2" charset="-122"/>
                  <a:ea typeface="黑体" pitchFamily="2" charset="-122"/>
                </a:rPr>
                <a:t>3</a:t>
              </a:r>
              <a:r>
                <a:rPr lang="zh-CN" altLang="en-US" sz="1600" dirty="0" smtClean="0">
                  <a:solidFill>
                    <a:srgbClr val="7D7D7D"/>
                  </a:solidFill>
                  <a:latin typeface="Impact" pitchFamily="34" charset="0"/>
                  <a:ea typeface="微软雅黑" pitchFamily="34" charset="-122"/>
                </a:rPr>
                <a:t>）</a:t>
              </a:r>
              <a:r>
                <a:rPr lang="zh-CN" altLang="en-US" sz="1800" dirty="0" smtClean="0">
                  <a:solidFill>
                    <a:srgbClr val="7D7D7D"/>
                  </a:solidFill>
                  <a:latin typeface="+mn-ea"/>
                  <a:ea typeface="+mn-ea"/>
                </a:rPr>
                <a:t>基金规模</a:t>
              </a:r>
              <a:r>
                <a:rPr lang="zh-CN" altLang="en-US" sz="2000" dirty="0" smtClean="0">
                  <a:solidFill>
                    <a:srgbClr val="7D7D7D"/>
                  </a:solidFill>
                  <a:latin typeface="+mn-ea"/>
                </a:rPr>
                <a:t>≥ 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n-ea"/>
                  <a:ea typeface="+mn-ea"/>
                </a:rPr>
                <a:t>5700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+mn-ea"/>
                  <a:ea typeface="+mn-ea"/>
                </a:rPr>
                <a:t>亿</a:t>
              </a:r>
              <a:endParaRPr lang="zh-CN" altLang="en-US" sz="2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37" name="文本4"/>
          <p:cNvGrpSpPr/>
          <p:nvPr/>
        </p:nvGrpSpPr>
        <p:grpSpPr>
          <a:xfrm>
            <a:off x="552326" y="1931586"/>
            <a:ext cx="7459662" cy="461665"/>
            <a:chOff x="515938" y="2354457"/>
            <a:chExt cx="7459662" cy="461665"/>
          </a:xfrm>
        </p:grpSpPr>
        <p:sp>
          <p:nvSpPr>
            <p:cNvPr id="38" name="Line 20"/>
            <p:cNvSpPr>
              <a:spLocks noChangeShapeType="1"/>
            </p:cNvSpPr>
            <p:nvPr/>
          </p:nvSpPr>
          <p:spPr bwMode="auto">
            <a:xfrm flipH="1">
              <a:off x="604838" y="2759075"/>
              <a:ext cx="737076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515938" y="2354457"/>
              <a:ext cx="56324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rgbClr val="7D7D7D"/>
                  </a:solidFill>
                  <a:latin typeface="黑体" pitchFamily="2" charset="-122"/>
                  <a:ea typeface="黑体" pitchFamily="2" charset="-122"/>
                </a:rPr>
                <a:t>4</a:t>
              </a:r>
              <a:r>
                <a:rPr lang="zh-CN" altLang="en-US" sz="1600" dirty="0" smtClean="0">
                  <a:solidFill>
                    <a:srgbClr val="7D7D7D"/>
                  </a:solidFill>
                  <a:latin typeface="Impact" pitchFamily="34" charset="0"/>
                  <a:ea typeface="微软雅黑" pitchFamily="34" charset="-122"/>
                </a:rPr>
                <a:t>）</a:t>
              </a:r>
              <a:r>
                <a:rPr lang="zh-CN" altLang="en-US" sz="1800" dirty="0" smtClean="0">
                  <a:solidFill>
                    <a:srgbClr val="7D7D7D"/>
                  </a:solidFill>
                  <a:latin typeface="+mn-ea"/>
                  <a:ea typeface="+mn-ea"/>
                </a:rPr>
                <a:t>用户数≥</a:t>
              </a:r>
              <a:r>
                <a:rPr lang="en-US" altLang="zh-CN" sz="2000" dirty="0" smtClean="0">
                  <a:solidFill>
                    <a:srgbClr val="FF0000"/>
                  </a:solidFill>
                  <a:latin typeface="+mn-ea"/>
                  <a:ea typeface="+mn-ea"/>
                </a:rPr>
                <a:t>1.5</a:t>
              </a:r>
              <a:r>
                <a:rPr lang="zh-CN" altLang="en-US" sz="2000" dirty="0" smtClean="0">
                  <a:solidFill>
                    <a:srgbClr val="FF0000"/>
                  </a:solidFill>
                  <a:latin typeface="+mn-ea"/>
                  <a:ea typeface="+mn-ea"/>
                </a:rPr>
                <a:t>亿</a:t>
              </a:r>
              <a:endParaRPr lang="zh-CN" altLang="en-US" sz="2000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511051" y="4746029"/>
            <a:ext cx="8453437" cy="411163"/>
            <a:chOff x="474663" y="5168900"/>
            <a:chExt cx="8453437" cy="411163"/>
          </a:xfrm>
        </p:grpSpPr>
        <p:sp>
          <p:nvSpPr>
            <p:cNvPr id="41" name="AutoShape 23"/>
            <p:cNvSpPr>
              <a:spLocks noChangeArrowheads="1"/>
            </p:cNvSpPr>
            <p:nvPr/>
          </p:nvSpPr>
          <p:spPr bwMode="auto">
            <a:xfrm rot="10800000">
              <a:off x="474663" y="5207000"/>
              <a:ext cx="8453437" cy="373063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1959 w 21600"/>
                <a:gd name="T13" fmla="*/ 1959 h 21600"/>
                <a:gd name="T14" fmla="*/ 19641 w 21600"/>
                <a:gd name="T15" fmla="*/ 1964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17" y="21600"/>
                  </a:lnTo>
                  <a:lnTo>
                    <a:pt x="21283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5F5F5F">
                    <a:alpha val="0"/>
                  </a:srgbClr>
                </a:gs>
                <a:gs pos="100000">
                  <a:sysClr val="windowText" lastClr="000000">
                    <a:alpha val="17998"/>
                  </a:sys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600075" y="5168900"/>
              <a:ext cx="8207375" cy="0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Impact" pitchFamily="34" charset="0"/>
                <a:ea typeface="微软雅黑" pitchFamily="34" charset="-122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159384" y="188640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</a:rPr>
              <a:t>余额宝惊人的数字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AutoShape 29"/>
          <p:cNvSpPr>
            <a:spLocks noChangeArrowheads="1"/>
          </p:cNvSpPr>
          <p:nvPr/>
        </p:nvSpPr>
        <p:spPr bwMode="auto">
          <a:xfrm flipH="1" flipV="1">
            <a:off x="529903" y="4392835"/>
            <a:ext cx="5586413" cy="381000"/>
          </a:xfrm>
          <a:prstGeom prst="parallelogram">
            <a:avLst>
              <a:gd name="adj" fmla="val 206225"/>
            </a:avLst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8" name="AutoShape 30"/>
          <p:cNvSpPr>
            <a:spLocks noChangeArrowheads="1"/>
          </p:cNvSpPr>
          <p:nvPr/>
        </p:nvSpPr>
        <p:spPr bwMode="auto">
          <a:xfrm flipH="1" flipV="1">
            <a:off x="5190803" y="1449610"/>
            <a:ext cx="3530600" cy="381000"/>
          </a:xfrm>
          <a:prstGeom prst="parallelogram">
            <a:avLst>
              <a:gd name="adj" fmla="val 158949"/>
            </a:avLst>
          </a:prstGeom>
          <a:solidFill>
            <a:srgbClr val="DFDFD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 flipH="1" flipV="1">
            <a:off x="3947791" y="2430685"/>
            <a:ext cx="3836987" cy="381000"/>
          </a:xfrm>
          <a:prstGeom prst="parallelogram">
            <a:avLst>
              <a:gd name="adj" fmla="val 166215"/>
            </a:avLst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0" name="AutoShape 32"/>
          <p:cNvSpPr>
            <a:spLocks noChangeArrowheads="1"/>
          </p:cNvSpPr>
          <p:nvPr/>
        </p:nvSpPr>
        <p:spPr bwMode="auto">
          <a:xfrm flipH="1" flipV="1">
            <a:off x="2777803" y="3411760"/>
            <a:ext cx="4238625" cy="381000"/>
          </a:xfrm>
          <a:prstGeom prst="parallelogram">
            <a:avLst>
              <a:gd name="adj" fmla="val 178309"/>
            </a:avLst>
          </a:prstGeom>
          <a:solidFill>
            <a:srgbClr val="DFDFD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1" name="AutoShape 33"/>
          <p:cNvSpPr>
            <a:spLocks noChangeArrowheads="1"/>
          </p:cNvSpPr>
          <p:nvPr/>
        </p:nvSpPr>
        <p:spPr bwMode="auto">
          <a:xfrm flipH="1" flipV="1">
            <a:off x="512441" y="4383310"/>
            <a:ext cx="2914650" cy="381000"/>
          </a:xfrm>
          <a:prstGeom prst="parallelogram">
            <a:avLst>
              <a:gd name="adj" fmla="val 229996"/>
            </a:avLst>
          </a:prstGeom>
          <a:solidFill>
            <a:srgbClr val="AEAE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512441" y="4764310"/>
            <a:ext cx="2028825" cy="600075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i="1" dirty="0" smtClean="0">
                <a:solidFill>
                  <a:srgbClr val="FFFFFF"/>
                </a:solidFill>
              </a:rPr>
              <a:t>技术创新</a:t>
            </a:r>
            <a:endParaRPr kumimoji="0" lang="en-US" altLang="ko-KR" sz="2000" b="1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83" name="AutoShape 35"/>
          <p:cNvSpPr>
            <a:spLocks noChangeArrowheads="1"/>
          </p:cNvSpPr>
          <p:nvPr/>
        </p:nvSpPr>
        <p:spPr bwMode="auto">
          <a:xfrm flipH="1" flipV="1">
            <a:off x="1398266" y="3402235"/>
            <a:ext cx="2914650" cy="381000"/>
          </a:xfrm>
          <a:prstGeom prst="parallelogram">
            <a:avLst>
              <a:gd name="adj" fmla="val 229996"/>
            </a:avLst>
          </a:prstGeom>
          <a:solidFill>
            <a:srgbClr val="AEAE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4" name="Rectangle 36"/>
          <p:cNvSpPr>
            <a:spLocks noChangeArrowheads="1"/>
          </p:cNvSpPr>
          <p:nvPr/>
        </p:nvSpPr>
        <p:spPr bwMode="auto">
          <a:xfrm>
            <a:off x="1398266" y="3783235"/>
            <a:ext cx="2028825" cy="600075"/>
          </a:xfrm>
          <a:prstGeom prst="rect">
            <a:avLst/>
          </a:prstGeom>
          <a:gradFill rotWithShape="1">
            <a:gsLst>
              <a:gs pos="0">
                <a:srgbClr val="FF6600"/>
              </a:gs>
              <a:gs pos="100000">
                <a:srgbClr val="FF66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i="1" dirty="0" smtClean="0">
                <a:solidFill>
                  <a:srgbClr val="FFFFFF"/>
                </a:solidFill>
              </a:rPr>
              <a:t>嵌入式直销</a:t>
            </a:r>
            <a:endParaRPr kumimoji="0" lang="en-US" altLang="ko-KR" sz="2000" b="1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85" name="AutoShape 37"/>
          <p:cNvSpPr>
            <a:spLocks noChangeArrowheads="1"/>
          </p:cNvSpPr>
          <p:nvPr/>
        </p:nvSpPr>
        <p:spPr bwMode="auto">
          <a:xfrm flipH="1" flipV="1">
            <a:off x="2284091" y="2421160"/>
            <a:ext cx="2914650" cy="381000"/>
          </a:xfrm>
          <a:prstGeom prst="parallelogram">
            <a:avLst>
              <a:gd name="adj" fmla="val 229996"/>
            </a:avLst>
          </a:prstGeom>
          <a:solidFill>
            <a:srgbClr val="AEAEA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2284091" y="2802160"/>
            <a:ext cx="2028825" cy="600075"/>
          </a:xfrm>
          <a:prstGeom prst="rect">
            <a:avLst/>
          </a:prstGeom>
          <a:gradFill rotWithShape="1">
            <a:gsLst>
              <a:gs pos="0">
                <a:srgbClr val="CC3300"/>
              </a:gs>
              <a:gs pos="100000">
                <a:srgbClr val="CC3300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i="1" dirty="0" smtClean="0">
                <a:solidFill>
                  <a:srgbClr val="FFFFFF"/>
                </a:solidFill>
              </a:rPr>
              <a:t>技术跨越</a:t>
            </a:r>
            <a:endParaRPr kumimoji="0" lang="en-US" altLang="ko-KR" sz="2000" b="1" i="1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87" name="AutoShape 39"/>
          <p:cNvSpPr>
            <a:spLocks noChangeArrowheads="1"/>
          </p:cNvSpPr>
          <p:nvPr/>
        </p:nvSpPr>
        <p:spPr bwMode="auto">
          <a:xfrm flipH="1" flipV="1">
            <a:off x="3161978" y="1449610"/>
            <a:ext cx="2659063" cy="381000"/>
          </a:xfrm>
          <a:prstGeom prst="parallelogram">
            <a:avLst>
              <a:gd name="adj" fmla="val 168760"/>
            </a:avLst>
          </a:prstGeom>
          <a:solidFill>
            <a:srgbClr val="AEAEAE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8" name="Rectangle 40"/>
          <p:cNvSpPr>
            <a:spLocks noChangeArrowheads="1"/>
          </p:cNvSpPr>
          <p:nvPr/>
        </p:nvSpPr>
        <p:spPr bwMode="auto">
          <a:xfrm>
            <a:off x="3161978" y="1830610"/>
            <a:ext cx="2028825" cy="600075"/>
          </a:xfrm>
          <a:prstGeom prst="rect">
            <a:avLst/>
          </a:prstGeom>
          <a:gradFill rotWithShape="1">
            <a:gsLst>
              <a:gs pos="0">
                <a:srgbClr val="A50021"/>
              </a:gs>
              <a:gs pos="100000">
                <a:srgbClr val="A50021">
                  <a:gamma/>
                  <a:shade val="46275"/>
                  <a:invGamma/>
                </a:srgbClr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buFont typeface="Wingdings" pitchFamily="2" charset="2"/>
              <a:buNone/>
            </a:pPr>
            <a:r>
              <a:rPr lang="zh-CN" altLang="en-US" sz="2000" i="1" dirty="0" smtClean="0">
                <a:solidFill>
                  <a:srgbClr val="FFFFFF"/>
                </a:solidFill>
              </a:rPr>
              <a:t>新型云直销</a:t>
            </a:r>
            <a:endParaRPr lang="en-US" altLang="ko-KR" sz="2400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89" name="Line 41"/>
          <p:cNvSpPr>
            <a:spLocks noChangeShapeType="1"/>
          </p:cNvSpPr>
          <p:nvPr/>
        </p:nvSpPr>
        <p:spPr bwMode="auto">
          <a:xfrm>
            <a:off x="1044253" y="4383310"/>
            <a:ext cx="6457950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0" name="Line 42"/>
          <p:cNvSpPr>
            <a:spLocks noChangeShapeType="1"/>
          </p:cNvSpPr>
          <p:nvPr/>
        </p:nvSpPr>
        <p:spPr bwMode="auto">
          <a:xfrm>
            <a:off x="1952303" y="3402235"/>
            <a:ext cx="6042025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1" name="Line 43"/>
          <p:cNvSpPr>
            <a:spLocks noChangeShapeType="1"/>
          </p:cNvSpPr>
          <p:nvPr/>
        </p:nvSpPr>
        <p:spPr bwMode="auto">
          <a:xfrm>
            <a:off x="2777803" y="2430685"/>
            <a:ext cx="5649913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2" name="Line 44"/>
          <p:cNvSpPr>
            <a:spLocks noChangeShapeType="1"/>
          </p:cNvSpPr>
          <p:nvPr/>
        </p:nvSpPr>
        <p:spPr bwMode="auto">
          <a:xfrm>
            <a:off x="323528" y="5364385"/>
            <a:ext cx="6692900" cy="0"/>
          </a:xfrm>
          <a:prstGeom prst="line">
            <a:avLst/>
          </a:prstGeom>
          <a:noFill/>
          <a:ln w="12700">
            <a:solidFill>
              <a:srgbClr val="B2B2B2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2593653" y="4725144"/>
            <a:ext cx="3227388" cy="6001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kumimoji="0" lang="zh-CN" altLang="en-US" sz="1100" b="0" dirty="0" smtClean="0">
                <a:solidFill>
                  <a:srgbClr val="000000"/>
                </a:solidFill>
                <a:latin typeface="Arial" charset="0"/>
              </a:rPr>
              <a:t>嵌入式、清算整合、每日结转</a:t>
            </a:r>
            <a:endParaRPr kumimoji="0" lang="en-US" altLang="zh-CN" sz="1100" b="0" dirty="0" smtClean="0">
              <a:solidFill>
                <a:srgbClr val="000000"/>
              </a:solidFill>
              <a:latin typeface="Arial" charset="0"/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kumimoji="0" lang="en-US" altLang="zh-CN" sz="1100" b="0" dirty="0" smtClean="0">
                <a:solidFill>
                  <a:srgbClr val="000000"/>
                </a:solidFill>
                <a:latin typeface="Arial" charset="0"/>
              </a:rPr>
              <a:t>T0</a:t>
            </a:r>
            <a:r>
              <a:rPr kumimoji="0" lang="zh-CN" altLang="en-US" sz="1100" b="0" dirty="0" smtClean="0">
                <a:solidFill>
                  <a:srgbClr val="000000"/>
                </a:solidFill>
                <a:latin typeface="Arial" charset="0"/>
              </a:rPr>
              <a:t>交易</a:t>
            </a:r>
            <a:r>
              <a:rPr lang="zh-CN" altLang="en-US" sz="1100" b="0" dirty="0" smtClean="0">
                <a:solidFill>
                  <a:srgbClr val="000000"/>
                </a:solidFill>
              </a:rPr>
              <a:t>、一键开户</a:t>
            </a:r>
            <a:endParaRPr kumimoji="0" lang="en-US" altLang="ko-KR" sz="11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3495353" y="3789040"/>
            <a:ext cx="3654425" cy="6001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kumimoji="0" lang="en-US" altLang="ko-KR" sz="1100" b="0" dirty="0" smtClean="0">
                <a:solidFill>
                  <a:srgbClr val="000000"/>
                </a:solidFill>
                <a:latin typeface="Arial" charset="0"/>
              </a:rPr>
              <a:t>IOE</a:t>
            </a:r>
            <a:r>
              <a:rPr lang="zh-CN" altLang="en-US" sz="1100" b="0" dirty="0" smtClean="0">
                <a:solidFill>
                  <a:srgbClr val="000000"/>
                </a:solidFill>
              </a:rPr>
              <a:t>架构，压力已行业最大值</a:t>
            </a:r>
            <a:endParaRPr kumimoji="0" lang="en-US" altLang="ko-KR" sz="1100" b="0" dirty="0" smtClean="0">
              <a:solidFill>
                <a:srgbClr val="000000"/>
              </a:solidFill>
              <a:latin typeface="Arial" charset="0"/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zh-CN" altLang="en-US" sz="1100" b="0" dirty="0" smtClean="0">
                <a:solidFill>
                  <a:srgbClr val="000000"/>
                </a:solidFill>
              </a:rPr>
              <a:t>支持交易</a:t>
            </a:r>
            <a:r>
              <a:rPr lang="en-US" altLang="zh-CN" sz="1100" b="0" dirty="0" smtClean="0">
                <a:solidFill>
                  <a:srgbClr val="000000"/>
                </a:solidFill>
              </a:rPr>
              <a:t>&gt;=3</a:t>
            </a:r>
            <a:r>
              <a:rPr lang="zh-CN" altLang="en-US" sz="1100" b="0" dirty="0" smtClean="0">
                <a:solidFill>
                  <a:srgbClr val="000000"/>
                </a:solidFill>
              </a:rPr>
              <a:t>亿，账户数</a:t>
            </a:r>
            <a:r>
              <a:rPr lang="en-US" altLang="zh-CN" sz="1100" b="0" dirty="0" smtClean="0">
                <a:solidFill>
                  <a:srgbClr val="000000"/>
                </a:solidFill>
              </a:rPr>
              <a:t>&gt;=800</a:t>
            </a:r>
            <a:r>
              <a:rPr lang="zh-CN" altLang="en-US" sz="1100" b="0" dirty="0" smtClean="0">
                <a:solidFill>
                  <a:srgbClr val="000000"/>
                </a:solidFill>
              </a:rPr>
              <a:t>万</a:t>
            </a:r>
            <a:endParaRPr kumimoji="0" lang="en-US" altLang="ko-KR" sz="11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95" name="Text Box 47"/>
          <p:cNvSpPr txBox="1">
            <a:spLocks noChangeArrowheads="1"/>
          </p:cNvSpPr>
          <p:nvPr/>
        </p:nvSpPr>
        <p:spPr bwMode="auto">
          <a:xfrm>
            <a:off x="4360541" y="2852960"/>
            <a:ext cx="3605212" cy="4985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14300" indent="-114300" eaLnBrk="0" latinLnBrk="0" hangingPunct="0">
              <a:lnSpc>
                <a:spcPct val="90000"/>
              </a:lnSpc>
              <a:buFontTx/>
              <a:buChar char="•"/>
            </a:pPr>
            <a:r>
              <a:rPr lang="zh-CN" altLang="en-US" sz="1100" b="0" dirty="0" smtClean="0">
                <a:solidFill>
                  <a:srgbClr val="000000"/>
                </a:solidFill>
              </a:rPr>
              <a:t>去</a:t>
            </a:r>
            <a:r>
              <a:rPr lang="en-US" altLang="zh-CN" sz="1100" b="0" dirty="0" smtClean="0">
                <a:solidFill>
                  <a:srgbClr val="000000"/>
                </a:solidFill>
              </a:rPr>
              <a:t>IOE,</a:t>
            </a:r>
            <a:r>
              <a:rPr lang="zh-CN" altLang="en-US" sz="1100" b="0" dirty="0" smtClean="0">
                <a:solidFill>
                  <a:srgbClr val="000000"/>
                </a:solidFill>
              </a:rPr>
              <a:t>选择云计算，跨越式迈进</a:t>
            </a:r>
            <a:endParaRPr lang="en-US" altLang="ko-KR" sz="1100" b="0" dirty="0" smtClean="0">
              <a:solidFill>
                <a:srgbClr val="000000"/>
              </a:solidFill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zh-CN" altLang="en-US" sz="1100" b="0" dirty="0" smtClean="0">
                <a:solidFill>
                  <a:srgbClr val="000000"/>
                </a:solidFill>
              </a:rPr>
              <a:t>面向未来，支持双十一指标</a:t>
            </a:r>
            <a:endParaRPr lang="en-US" altLang="ko-KR" sz="1100" b="0" dirty="0" smtClean="0">
              <a:solidFill>
                <a:srgbClr val="000000"/>
              </a:solidFill>
            </a:endParaRPr>
          </a:p>
        </p:txBody>
      </p:sp>
      <p:sp>
        <p:nvSpPr>
          <p:cNvPr id="2096" name="Text Box 48"/>
          <p:cNvSpPr txBox="1">
            <a:spLocks noChangeArrowheads="1"/>
          </p:cNvSpPr>
          <p:nvPr/>
        </p:nvSpPr>
        <p:spPr bwMode="auto">
          <a:xfrm>
            <a:off x="5251128" y="1844824"/>
            <a:ext cx="3252788" cy="6001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lang="zh-CN" altLang="en-US" sz="1100" b="0" dirty="0" smtClean="0">
                <a:solidFill>
                  <a:srgbClr val="000000"/>
                </a:solidFill>
              </a:rPr>
              <a:t>实现行业第一，插上业务腾飞的翅膀</a:t>
            </a:r>
            <a:endParaRPr lang="en-US" altLang="zh-CN" sz="1100" b="0" dirty="0" smtClean="0">
              <a:solidFill>
                <a:srgbClr val="000000"/>
              </a:solidFill>
            </a:endParaRPr>
          </a:p>
          <a:p>
            <a:pPr marL="114300" indent="-114300" eaLnBrk="0" latinLnBrk="0" hangingPunct="0">
              <a:lnSpc>
                <a:spcPct val="150000"/>
              </a:lnSpc>
              <a:buFontTx/>
              <a:buChar char="•"/>
            </a:pPr>
            <a:r>
              <a:rPr kumimoji="0" lang="zh-CN" altLang="en-US" sz="1100" b="0" dirty="0" smtClean="0">
                <a:solidFill>
                  <a:srgbClr val="000000"/>
                </a:solidFill>
                <a:latin typeface="Arial" charset="0"/>
              </a:rPr>
              <a:t>双十一清算轻松完成</a:t>
            </a:r>
            <a:r>
              <a:rPr lang="zh-CN" altLang="en-US" sz="1100" b="0" dirty="0" smtClean="0">
                <a:solidFill>
                  <a:srgbClr val="000000"/>
                </a:solidFill>
              </a:rPr>
              <a:t>，小收益快体验</a:t>
            </a:r>
            <a:endParaRPr kumimoji="0" lang="en-US" altLang="ko-KR" sz="11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97" name="Text Box 49"/>
          <p:cNvSpPr txBox="1">
            <a:spLocks noChangeArrowheads="1"/>
          </p:cNvSpPr>
          <p:nvPr/>
        </p:nvSpPr>
        <p:spPr bwMode="auto">
          <a:xfrm>
            <a:off x="512441" y="5416773"/>
            <a:ext cx="24753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余额宝系统技术创新之路</a:t>
            </a: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99" name="AutoShape 51"/>
          <p:cNvSpPr>
            <a:spLocks noChangeArrowheads="1"/>
          </p:cNvSpPr>
          <p:nvPr/>
        </p:nvSpPr>
        <p:spPr bwMode="auto">
          <a:xfrm rot="-5505805">
            <a:off x="476722" y="3657029"/>
            <a:ext cx="1143000" cy="1071562"/>
          </a:xfrm>
          <a:custGeom>
            <a:avLst/>
            <a:gdLst>
              <a:gd name="G0" fmla="+- -16630 0 0"/>
              <a:gd name="G1" fmla="+- -9154518 0 0"/>
              <a:gd name="G2" fmla="+- -16630 0 -9154518"/>
              <a:gd name="G3" fmla="+- 10800 0 0"/>
              <a:gd name="G4" fmla="+- 0 0 -1663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19 0 0"/>
              <a:gd name="G9" fmla="+- 0 0 -9154518"/>
              <a:gd name="G10" fmla="+- 5419 0 2700"/>
              <a:gd name="G11" fmla="cos G10 -16630"/>
              <a:gd name="G12" fmla="sin G10 -16630"/>
              <a:gd name="G13" fmla="cos 13500 -16630"/>
              <a:gd name="G14" fmla="sin 13500 -16630"/>
              <a:gd name="G15" fmla="+- G11 10800 0"/>
              <a:gd name="G16" fmla="+- G12 10800 0"/>
              <a:gd name="G17" fmla="+- G13 10800 0"/>
              <a:gd name="G18" fmla="+- G14 10800 0"/>
              <a:gd name="G19" fmla="*/ 5419 1 2"/>
              <a:gd name="G20" fmla="+- G19 5400 0"/>
              <a:gd name="G21" fmla="cos G20 -16630"/>
              <a:gd name="G22" fmla="sin G20 -16630"/>
              <a:gd name="G23" fmla="+- G21 10800 0"/>
              <a:gd name="G24" fmla="+- G12 G23 G22"/>
              <a:gd name="G25" fmla="+- G22 G23 G11"/>
              <a:gd name="G26" fmla="cos 10800 -16630"/>
              <a:gd name="G27" fmla="sin 10800 -16630"/>
              <a:gd name="G28" fmla="cos 5419 -16630"/>
              <a:gd name="G29" fmla="sin 5419 -1663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9154518"/>
              <a:gd name="G36" fmla="sin G34 -9154518"/>
              <a:gd name="G37" fmla="+/ -9154518 -1663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19 G39"/>
              <a:gd name="G43" fmla="sin 541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499 w 21600"/>
              <a:gd name="T5" fmla="*/ 653 h 21600"/>
              <a:gd name="T6" fmla="*/ 4615 w 21600"/>
              <a:gd name="T7" fmla="*/ 5553 h 21600"/>
              <a:gd name="T8" fmla="*/ 12656 w 21600"/>
              <a:gd name="T9" fmla="*/ 5708 h 21600"/>
              <a:gd name="T10" fmla="*/ 24299 w 21600"/>
              <a:gd name="T11" fmla="*/ 10740 h 21600"/>
              <a:gd name="T12" fmla="*/ 18932 w 21600"/>
              <a:gd name="T13" fmla="*/ 16155 h 21600"/>
              <a:gd name="T14" fmla="*/ 13518 w 21600"/>
              <a:gd name="T15" fmla="*/ 1078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18" y="10776"/>
                </a:moveTo>
                <a:cubicBezTo>
                  <a:pt x="16205" y="7792"/>
                  <a:pt x="13783" y="5381"/>
                  <a:pt x="10800" y="5381"/>
                </a:cubicBezTo>
                <a:cubicBezTo>
                  <a:pt x="9208" y="5380"/>
                  <a:pt x="7697" y="6080"/>
                  <a:pt x="6667" y="7294"/>
                </a:cubicBezTo>
                <a:lnTo>
                  <a:pt x="2564" y="3812"/>
                </a:lnTo>
                <a:cubicBezTo>
                  <a:pt x="4616" y="1394"/>
                  <a:pt x="7628" y="-1"/>
                  <a:pt x="10800" y="0"/>
                </a:cubicBezTo>
                <a:cubicBezTo>
                  <a:pt x="16746" y="0"/>
                  <a:pt x="21573" y="4806"/>
                  <a:pt x="21599" y="10752"/>
                </a:cubicBezTo>
                <a:lnTo>
                  <a:pt x="24299" y="10740"/>
                </a:lnTo>
                <a:lnTo>
                  <a:pt x="18932" y="16155"/>
                </a:lnTo>
                <a:lnTo>
                  <a:pt x="13518" y="10787"/>
                </a:lnTo>
                <a:lnTo>
                  <a:pt x="16218" y="10776"/>
                </a:lnTo>
                <a:close/>
              </a:path>
            </a:pathLst>
          </a:cu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0" name="AutoShape 52"/>
          <p:cNvSpPr>
            <a:spLocks noChangeArrowheads="1"/>
          </p:cNvSpPr>
          <p:nvPr/>
        </p:nvSpPr>
        <p:spPr bwMode="auto">
          <a:xfrm rot="-5505805">
            <a:off x="1362547" y="2666429"/>
            <a:ext cx="1143000" cy="1071562"/>
          </a:xfrm>
          <a:custGeom>
            <a:avLst/>
            <a:gdLst>
              <a:gd name="G0" fmla="+- -16630 0 0"/>
              <a:gd name="G1" fmla="+- -9154518 0 0"/>
              <a:gd name="G2" fmla="+- -16630 0 -9154518"/>
              <a:gd name="G3" fmla="+- 10800 0 0"/>
              <a:gd name="G4" fmla="+- 0 0 -1663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19 0 0"/>
              <a:gd name="G9" fmla="+- 0 0 -9154518"/>
              <a:gd name="G10" fmla="+- 5419 0 2700"/>
              <a:gd name="G11" fmla="cos G10 -16630"/>
              <a:gd name="G12" fmla="sin G10 -16630"/>
              <a:gd name="G13" fmla="cos 13500 -16630"/>
              <a:gd name="G14" fmla="sin 13500 -16630"/>
              <a:gd name="G15" fmla="+- G11 10800 0"/>
              <a:gd name="G16" fmla="+- G12 10800 0"/>
              <a:gd name="G17" fmla="+- G13 10800 0"/>
              <a:gd name="G18" fmla="+- G14 10800 0"/>
              <a:gd name="G19" fmla="*/ 5419 1 2"/>
              <a:gd name="G20" fmla="+- G19 5400 0"/>
              <a:gd name="G21" fmla="cos G20 -16630"/>
              <a:gd name="G22" fmla="sin G20 -16630"/>
              <a:gd name="G23" fmla="+- G21 10800 0"/>
              <a:gd name="G24" fmla="+- G12 G23 G22"/>
              <a:gd name="G25" fmla="+- G22 G23 G11"/>
              <a:gd name="G26" fmla="cos 10800 -16630"/>
              <a:gd name="G27" fmla="sin 10800 -16630"/>
              <a:gd name="G28" fmla="cos 5419 -16630"/>
              <a:gd name="G29" fmla="sin 5419 -1663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9154518"/>
              <a:gd name="G36" fmla="sin G34 -9154518"/>
              <a:gd name="G37" fmla="+/ -9154518 -1663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19 G39"/>
              <a:gd name="G43" fmla="sin 541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499 w 21600"/>
              <a:gd name="T5" fmla="*/ 653 h 21600"/>
              <a:gd name="T6" fmla="*/ 4615 w 21600"/>
              <a:gd name="T7" fmla="*/ 5553 h 21600"/>
              <a:gd name="T8" fmla="*/ 12656 w 21600"/>
              <a:gd name="T9" fmla="*/ 5708 h 21600"/>
              <a:gd name="T10" fmla="*/ 24299 w 21600"/>
              <a:gd name="T11" fmla="*/ 10740 h 21600"/>
              <a:gd name="T12" fmla="*/ 18932 w 21600"/>
              <a:gd name="T13" fmla="*/ 16155 h 21600"/>
              <a:gd name="T14" fmla="*/ 13518 w 21600"/>
              <a:gd name="T15" fmla="*/ 1078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18" y="10776"/>
                </a:moveTo>
                <a:cubicBezTo>
                  <a:pt x="16205" y="7792"/>
                  <a:pt x="13783" y="5381"/>
                  <a:pt x="10800" y="5381"/>
                </a:cubicBezTo>
                <a:cubicBezTo>
                  <a:pt x="9208" y="5380"/>
                  <a:pt x="7697" y="6080"/>
                  <a:pt x="6667" y="7294"/>
                </a:cubicBezTo>
                <a:lnTo>
                  <a:pt x="2564" y="3812"/>
                </a:lnTo>
                <a:cubicBezTo>
                  <a:pt x="4616" y="1394"/>
                  <a:pt x="7628" y="-1"/>
                  <a:pt x="10800" y="0"/>
                </a:cubicBezTo>
                <a:cubicBezTo>
                  <a:pt x="16746" y="0"/>
                  <a:pt x="21573" y="4806"/>
                  <a:pt x="21599" y="10752"/>
                </a:cubicBezTo>
                <a:lnTo>
                  <a:pt x="24299" y="10740"/>
                </a:lnTo>
                <a:lnTo>
                  <a:pt x="18932" y="16155"/>
                </a:lnTo>
                <a:lnTo>
                  <a:pt x="13518" y="10787"/>
                </a:lnTo>
                <a:lnTo>
                  <a:pt x="16218" y="10776"/>
                </a:lnTo>
                <a:close/>
              </a:path>
            </a:pathLst>
          </a:cu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1" name="AutoShape 53"/>
          <p:cNvSpPr>
            <a:spLocks noChangeArrowheads="1"/>
          </p:cNvSpPr>
          <p:nvPr/>
        </p:nvSpPr>
        <p:spPr bwMode="auto">
          <a:xfrm rot="-5505805">
            <a:off x="2216622" y="1675829"/>
            <a:ext cx="1143000" cy="1071562"/>
          </a:xfrm>
          <a:custGeom>
            <a:avLst/>
            <a:gdLst>
              <a:gd name="G0" fmla="+- -16630 0 0"/>
              <a:gd name="G1" fmla="+- -9154518 0 0"/>
              <a:gd name="G2" fmla="+- -16630 0 -9154518"/>
              <a:gd name="G3" fmla="+- 10800 0 0"/>
              <a:gd name="G4" fmla="+- 0 0 -1663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19 0 0"/>
              <a:gd name="G9" fmla="+- 0 0 -9154518"/>
              <a:gd name="G10" fmla="+- 5419 0 2700"/>
              <a:gd name="G11" fmla="cos G10 -16630"/>
              <a:gd name="G12" fmla="sin G10 -16630"/>
              <a:gd name="G13" fmla="cos 13500 -16630"/>
              <a:gd name="G14" fmla="sin 13500 -16630"/>
              <a:gd name="G15" fmla="+- G11 10800 0"/>
              <a:gd name="G16" fmla="+- G12 10800 0"/>
              <a:gd name="G17" fmla="+- G13 10800 0"/>
              <a:gd name="G18" fmla="+- G14 10800 0"/>
              <a:gd name="G19" fmla="*/ 5419 1 2"/>
              <a:gd name="G20" fmla="+- G19 5400 0"/>
              <a:gd name="G21" fmla="cos G20 -16630"/>
              <a:gd name="G22" fmla="sin G20 -16630"/>
              <a:gd name="G23" fmla="+- G21 10800 0"/>
              <a:gd name="G24" fmla="+- G12 G23 G22"/>
              <a:gd name="G25" fmla="+- G22 G23 G11"/>
              <a:gd name="G26" fmla="cos 10800 -16630"/>
              <a:gd name="G27" fmla="sin 10800 -16630"/>
              <a:gd name="G28" fmla="cos 5419 -16630"/>
              <a:gd name="G29" fmla="sin 5419 -1663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9154518"/>
              <a:gd name="G36" fmla="sin G34 -9154518"/>
              <a:gd name="G37" fmla="+/ -9154518 -1663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19 G39"/>
              <a:gd name="G43" fmla="sin 541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4499 w 21600"/>
              <a:gd name="T5" fmla="*/ 653 h 21600"/>
              <a:gd name="T6" fmla="*/ 4615 w 21600"/>
              <a:gd name="T7" fmla="*/ 5553 h 21600"/>
              <a:gd name="T8" fmla="*/ 12656 w 21600"/>
              <a:gd name="T9" fmla="*/ 5708 h 21600"/>
              <a:gd name="T10" fmla="*/ 24299 w 21600"/>
              <a:gd name="T11" fmla="*/ 10740 h 21600"/>
              <a:gd name="T12" fmla="*/ 18932 w 21600"/>
              <a:gd name="T13" fmla="*/ 16155 h 21600"/>
              <a:gd name="T14" fmla="*/ 13518 w 21600"/>
              <a:gd name="T15" fmla="*/ 1078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18" y="10776"/>
                </a:moveTo>
                <a:cubicBezTo>
                  <a:pt x="16205" y="7792"/>
                  <a:pt x="13783" y="5381"/>
                  <a:pt x="10800" y="5381"/>
                </a:cubicBezTo>
                <a:cubicBezTo>
                  <a:pt x="9208" y="5380"/>
                  <a:pt x="7697" y="6080"/>
                  <a:pt x="6667" y="7294"/>
                </a:cubicBezTo>
                <a:lnTo>
                  <a:pt x="2564" y="3812"/>
                </a:lnTo>
                <a:cubicBezTo>
                  <a:pt x="4616" y="1394"/>
                  <a:pt x="7628" y="-1"/>
                  <a:pt x="10800" y="0"/>
                </a:cubicBezTo>
                <a:cubicBezTo>
                  <a:pt x="16746" y="0"/>
                  <a:pt x="21573" y="4806"/>
                  <a:pt x="21599" y="10752"/>
                </a:cubicBezTo>
                <a:lnTo>
                  <a:pt x="24299" y="10740"/>
                </a:lnTo>
                <a:lnTo>
                  <a:pt x="18932" y="16155"/>
                </a:lnTo>
                <a:lnTo>
                  <a:pt x="13518" y="10787"/>
                </a:lnTo>
                <a:lnTo>
                  <a:pt x="16218" y="10776"/>
                </a:lnTo>
                <a:close/>
              </a:path>
            </a:pathLst>
          </a:cu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46275"/>
                  <a:invGamma/>
                  <a:alpha val="0"/>
                </a:srgbClr>
              </a:gs>
            </a:gsLst>
            <a:lin ang="5400000" scaled="1"/>
          </a:gra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标题 1"/>
          <p:cNvSpPr txBox="1">
            <a:spLocks/>
          </p:cNvSpPr>
          <p:nvPr/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技术创新的飞跃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08304" y="0"/>
            <a:ext cx="1157858" cy="1293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云形 29"/>
          <p:cNvSpPr/>
          <p:nvPr/>
        </p:nvSpPr>
        <p:spPr bwMode="gray">
          <a:xfrm>
            <a:off x="4283968" y="764704"/>
            <a:ext cx="2808312" cy="576064"/>
          </a:xfrm>
          <a:prstGeom prst="cloud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flatTx/>
          </a:bodyPr>
          <a:lstStyle/>
          <a:p>
            <a:pPr algn="ctr" eaLnBrk="0" hangingPunct="0"/>
            <a:r>
              <a:rPr lang="zh-CN" altLang="en-US" sz="1600" b="0" dirty="0" smtClean="0">
                <a:latin typeface="华文行楷" pitchFamily="2" charset="-122"/>
                <a:ea typeface="华文行楷" pitchFamily="2" charset="-122"/>
              </a:rPr>
              <a:t>云上感觉真好！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基于</a:t>
            </a:r>
            <a:r>
              <a:rPr lang="en-US" altLang="zh-CN" b="1" dirty="0" smtClean="0">
                <a:solidFill>
                  <a:srgbClr val="C00000"/>
                </a:solidFill>
              </a:rPr>
              <a:t>IOE</a:t>
            </a:r>
            <a:r>
              <a:rPr lang="zh-CN" altLang="en-US" b="1" dirty="0" smtClean="0">
                <a:solidFill>
                  <a:srgbClr val="C00000"/>
                </a:solidFill>
              </a:rPr>
              <a:t>的架构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8670"/>
            <a:ext cx="9144000" cy="605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一期架构下的瓶颈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网络链路长，对天弘端的基础环境要求极高；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扩展性不够，部分核心业务逻辑写到了</a:t>
            </a:r>
            <a:r>
              <a:rPr lang="en-US" altLang="zh-CN" dirty="0" smtClean="0"/>
              <a:t>DB</a:t>
            </a:r>
            <a:r>
              <a:rPr lang="zh-CN" altLang="en-US" dirty="0" smtClean="0"/>
              <a:t>层，非常依赖</a:t>
            </a:r>
            <a:r>
              <a:rPr lang="en-US" altLang="zh-CN" dirty="0" smtClean="0"/>
              <a:t>ORACLE</a:t>
            </a:r>
            <a:r>
              <a:rPr lang="zh-CN" altLang="en-US" dirty="0" smtClean="0"/>
              <a:t>的处理能力；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未做分布式处理，单点的资源压力极大；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单位建设成本高，</a:t>
            </a:r>
            <a:r>
              <a:rPr lang="en-US" altLang="zh-CN" dirty="0" smtClean="0"/>
              <a:t>IOE</a:t>
            </a:r>
            <a:r>
              <a:rPr lang="zh-CN" altLang="en-US" dirty="0" smtClean="0"/>
              <a:t>的购置和维护成本很大；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872" y="142852"/>
            <a:ext cx="8229600" cy="63408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基于阿里云的架构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57232"/>
            <a:ext cx="9144000" cy="600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上云前的难点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内忧外患</a:t>
            </a:r>
            <a:r>
              <a:rPr lang="zh-CN" altLang="en-US" dirty="0" smtClean="0"/>
              <a:t>，一期系统仅上线试运行一周，功能仍需完善；系统设计是否能通过监管要求，仍心存忐忑；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超高指标</a:t>
            </a:r>
            <a:r>
              <a:rPr lang="zh-CN" altLang="en-US" dirty="0" smtClean="0"/>
              <a:t>，交易并发数从一期</a:t>
            </a:r>
            <a:r>
              <a:rPr lang="en-US" altLang="zh-CN" dirty="0" smtClean="0"/>
              <a:t>400</a:t>
            </a:r>
            <a:r>
              <a:rPr lang="zh-CN" altLang="en-US" dirty="0" smtClean="0"/>
              <a:t>指标突越至</a:t>
            </a:r>
            <a:r>
              <a:rPr lang="en-US" altLang="zh-CN" dirty="0" smtClean="0"/>
              <a:t>4000</a:t>
            </a:r>
            <a:r>
              <a:rPr lang="zh-CN" altLang="en-US" dirty="0" smtClean="0"/>
              <a:t>以上，几乎没任何心理准备和技术可行方案；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全面短缺</a:t>
            </a:r>
            <a:r>
              <a:rPr lang="zh-CN" altLang="en-US" dirty="0" smtClean="0"/>
              <a:t>，时间、资源、人力都严重不足，从技术方案评估到研发完成只有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个月；研发团队完全没有云计算的工作经历，几乎没人熟悉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分库分表和文件处理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如何分？</a:t>
            </a:r>
            <a:r>
              <a:rPr lang="zh-CN" altLang="en-US" dirty="0" smtClean="0"/>
              <a:t>数轮讨论后，敲定按账户来分，根据签约协议号的后三位来均等分配。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哪些表分？</a:t>
            </a:r>
            <a:r>
              <a:rPr lang="zh-CN" altLang="en-US" dirty="0" smtClean="0"/>
              <a:t>账户、交易、份额、份额明细、份额变动；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历史表怎么办？</a:t>
            </a:r>
            <a:r>
              <a:rPr lang="zh-CN" altLang="en-US" dirty="0" smtClean="0"/>
              <a:t>合并数据导入数据仓库，再按时间来分；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</a:rPr>
              <a:t>交互文件如何处理？</a:t>
            </a:r>
            <a:r>
              <a:rPr lang="zh-CN" altLang="en-US" dirty="0" smtClean="0"/>
              <a:t>每日须实时交易和文件逐笔对账，每小时一个文件，每天</a:t>
            </a:r>
            <a:r>
              <a:rPr lang="en-US" altLang="zh-CN" dirty="0" smtClean="0"/>
              <a:t>24</a:t>
            </a:r>
            <a:r>
              <a:rPr lang="zh-CN" altLang="en-US" dirty="0" smtClean="0"/>
              <a:t>个文件，再合并拆分成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个节点导入对应的数据库；资产收益文件做导出合并；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总控设计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按节点清算，各节点之间保持松耦合；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消息机制，事物的一致性；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数据核对，总控来汇总每个节点的清算数据，再按清算规则核对数据的正确性；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收益分配，总控根据节点做第一次分配和尾差处理，节点根据总控传送的收益，再做第二次分配和尾差处理；节点将分配的明细汇总再传送至总控做数据核对；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1">
          <a:gsLst>
            <a:gs pos="0">
              <a:schemeClr val="folHlink">
                <a:gamma/>
                <a:tint val="75686"/>
                <a:invGamma/>
              </a:schemeClr>
            </a:gs>
            <a:gs pos="50000">
              <a:schemeClr val="folHlink"/>
            </a:gs>
            <a:gs pos="100000">
              <a:schemeClr val="folHlink">
                <a:gamma/>
                <a:tint val="75686"/>
                <a:invGamma/>
              </a:schemeClr>
            </a:gs>
          </a:gsLst>
          <a:lin ang="18900000" scaled="1"/>
        </a:gradFill>
        <a:ln w="9525">
          <a:noFill/>
          <a:round/>
          <a:headEnd/>
          <a:tailEnd/>
        </a:ln>
        <a:effectLst/>
        <a:scene3d>
          <a:camera prst="legacyObliqueTopRight"/>
          <a:lightRig rig="legacyFlat3" dir="b"/>
        </a:scene3d>
        <a:sp3d extrusionH="303200" prstMaterial="legacyMatte">
          <a:bevelT w="13500" h="13500" prst="angle"/>
          <a:bevelB w="13500" h="13500" prst="angle"/>
          <a:extrusionClr>
            <a:schemeClr val="folHlink"/>
          </a:extrusionClr>
        </a:sp3d>
      </a:spPr>
      <a:bodyPr wrap="none" anchor="ctr">
        <a:flatTx/>
      </a:bodyPr>
      <a:lstStyle>
        <a:defPPr algn="ctr" eaLnBrk="0" hangingPunct="0">
          <a:defRPr sz="2400" dirty="0" smtClean="0"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6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5726</TotalTime>
  <Words>918</Words>
  <Application>Microsoft Office PowerPoint</Application>
  <PresentationFormat>全屏显示(4:3)</PresentationFormat>
  <Paragraphs>221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默认设计模板</vt:lpstr>
      <vt:lpstr>幻灯片 1</vt:lpstr>
      <vt:lpstr>幻灯片 2</vt:lpstr>
      <vt:lpstr>幻灯片 3</vt:lpstr>
      <vt:lpstr>基于IOE的架构</vt:lpstr>
      <vt:lpstr>一期架构下的瓶颈</vt:lpstr>
      <vt:lpstr>基于阿里云的架构</vt:lpstr>
      <vt:lpstr>上云前的难点</vt:lpstr>
      <vt:lpstr>分库分表和文件处理</vt:lpstr>
      <vt:lpstr>总控设计</vt:lpstr>
      <vt:lpstr>清算指标对比</vt:lpstr>
      <vt:lpstr>系统投入产出比</vt:lpstr>
      <vt:lpstr>二期架构下的问题</vt:lpstr>
      <vt:lpstr>余额宝的数据仓库</vt:lpstr>
      <vt:lpstr>幻灯片 14</vt:lpstr>
      <vt:lpstr>第二代的架构设想</vt:lpstr>
      <vt:lpstr>幻灯片 16</vt:lpstr>
    </vt:vector>
  </TitlesOfParts>
  <Company>atunit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leon</dc:creator>
  <cp:lastModifiedBy>fanzh</cp:lastModifiedBy>
  <cp:revision>745</cp:revision>
  <dcterms:created xsi:type="dcterms:W3CDTF">2005-01-22T05:46:38Z</dcterms:created>
  <dcterms:modified xsi:type="dcterms:W3CDTF">2015-04-20T11:35:00Z</dcterms:modified>
</cp:coreProperties>
</file>