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10" r:id="rId5"/>
    <p:sldMasterId id="2147483722" r:id="rId6"/>
  </p:sldMasterIdLst>
  <p:notesMasterIdLst>
    <p:notesMasterId r:id="rId23"/>
  </p:notesMasterIdLst>
  <p:sldIdLst>
    <p:sldId id="25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91BB1-0802-4C7D-B4B5-55FB4DB07F19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A346-C6B1-4A51-B3E0-E35C7941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7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9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3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3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457700" y="0"/>
            <a:ext cx="46863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62688"/>
            <a:ext cx="33231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7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4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93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4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08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8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5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25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4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97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7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6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6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8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5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60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22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5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6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4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9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7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65603" name="Rectangle 3"/>
          <p:cNvSpPr>
            <a:spLocks noChangeArrowheads="1"/>
          </p:cNvSpPr>
          <p:nvPr userDrawn="1"/>
        </p:nvSpPr>
        <p:spPr bwMode="gray">
          <a:xfrm>
            <a:off x="0" y="0"/>
            <a:ext cx="3225457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7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2" name="RothschildGrid" hidden="1"/>
          <p:cNvGrpSpPr>
            <a:grpSpLocks/>
          </p:cNvGrpSpPr>
          <p:nvPr userDrawn="1"/>
        </p:nvGrpSpPr>
        <p:grpSpPr bwMode="auto">
          <a:xfrm>
            <a:off x="1" y="0"/>
            <a:ext cx="9905886" cy="6858000"/>
            <a:chOff x="0" y="0"/>
            <a:chExt cx="6240" cy="4320"/>
          </a:xfrm>
        </p:grpSpPr>
        <p:sp>
          <p:nvSpPr>
            <p:cNvPr id="665605" name="S_0" hidden="1"/>
            <p:cNvSpPr>
              <a:spLocks noChangeShapeType="1"/>
            </p:cNvSpPr>
            <p:nvPr userDrawn="1"/>
          </p:nvSpPr>
          <p:spPr bwMode="gray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06" name="S_1" hidden="1"/>
            <p:cNvSpPr>
              <a:spLocks noChangeShapeType="1"/>
            </p:cNvSpPr>
            <p:nvPr userDrawn="1"/>
          </p:nvSpPr>
          <p:spPr bwMode="gray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07" name="S_2" hidden="1"/>
            <p:cNvSpPr>
              <a:spLocks noChangeShapeType="1"/>
            </p:cNvSpPr>
            <p:nvPr userDrawn="1"/>
          </p:nvSpPr>
          <p:spPr bwMode="gray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08" name="S_3" hidden="1"/>
            <p:cNvSpPr>
              <a:spLocks noChangeShapeType="1"/>
            </p:cNvSpPr>
            <p:nvPr userDrawn="1"/>
          </p:nvSpPr>
          <p:spPr bwMode="gray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09" name="S_4" hidden="1"/>
            <p:cNvSpPr>
              <a:spLocks noChangeShapeType="1"/>
            </p:cNvSpPr>
            <p:nvPr userDrawn="1"/>
          </p:nvSpPr>
          <p:spPr bwMode="gray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0" name="S_5" hidden="1"/>
            <p:cNvSpPr>
              <a:spLocks noChangeShapeType="1"/>
            </p:cNvSpPr>
            <p:nvPr userDrawn="1"/>
          </p:nvSpPr>
          <p:spPr bwMode="gray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1" name="S_6" hidden="1"/>
            <p:cNvSpPr>
              <a:spLocks noChangeShapeType="1"/>
            </p:cNvSpPr>
            <p:nvPr userDrawn="1"/>
          </p:nvSpPr>
          <p:spPr bwMode="gray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2" name="S_7" hidden="1"/>
            <p:cNvSpPr>
              <a:spLocks noChangeShapeType="1"/>
            </p:cNvSpPr>
            <p:nvPr userDrawn="1"/>
          </p:nvSpPr>
          <p:spPr bwMode="gray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3" name="S_8" hidden="1"/>
            <p:cNvSpPr>
              <a:spLocks noChangeShapeType="1"/>
            </p:cNvSpPr>
            <p:nvPr userDrawn="1"/>
          </p:nvSpPr>
          <p:spPr bwMode="gray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4" name="S_9" hidden="1"/>
            <p:cNvSpPr>
              <a:spLocks noChangeShapeType="1"/>
            </p:cNvSpPr>
            <p:nvPr userDrawn="1"/>
          </p:nvSpPr>
          <p:spPr bwMode="gray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5" name="S_10" hidden="1"/>
            <p:cNvSpPr>
              <a:spLocks noChangeShapeType="1"/>
            </p:cNvSpPr>
            <p:nvPr userDrawn="1"/>
          </p:nvSpPr>
          <p:spPr bwMode="gray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6" name="S_11" hidden="1"/>
            <p:cNvSpPr>
              <a:spLocks noChangeShapeType="1"/>
            </p:cNvSpPr>
            <p:nvPr userDrawn="1"/>
          </p:nvSpPr>
          <p:spPr bwMode="gray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7" name="S_12" hidden="1"/>
            <p:cNvSpPr>
              <a:spLocks noChangeShapeType="1"/>
            </p:cNvSpPr>
            <p:nvPr userDrawn="1"/>
          </p:nvSpPr>
          <p:spPr bwMode="gray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8" name="S_13" hidden="1"/>
            <p:cNvSpPr>
              <a:spLocks noChangeShapeType="1"/>
            </p:cNvSpPr>
            <p:nvPr userDrawn="1"/>
          </p:nvSpPr>
          <p:spPr bwMode="gray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9" name="S_14" hidden="1"/>
            <p:cNvSpPr>
              <a:spLocks noChangeShapeType="1"/>
            </p:cNvSpPr>
            <p:nvPr userDrawn="1"/>
          </p:nvSpPr>
          <p:spPr bwMode="gray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0" name="S_15" hidden="1"/>
            <p:cNvSpPr>
              <a:spLocks noChangeShapeType="1"/>
            </p:cNvSpPr>
            <p:nvPr userDrawn="1"/>
          </p:nvSpPr>
          <p:spPr bwMode="gray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1" name="S_16" hidden="1"/>
            <p:cNvSpPr>
              <a:spLocks noChangeShapeType="1"/>
            </p:cNvSpPr>
            <p:nvPr userDrawn="1"/>
          </p:nvSpPr>
          <p:spPr bwMode="gray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2" name="S_17" hidden="1"/>
            <p:cNvSpPr>
              <a:spLocks noChangeShapeType="1"/>
            </p:cNvSpPr>
            <p:nvPr userDrawn="1"/>
          </p:nvSpPr>
          <p:spPr bwMode="gray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3" name="S_18" hidden="1"/>
            <p:cNvSpPr>
              <a:spLocks noChangeShapeType="1"/>
            </p:cNvSpPr>
            <p:nvPr userDrawn="1"/>
          </p:nvSpPr>
          <p:spPr bwMode="gray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4" name="S_19" hidden="1"/>
            <p:cNvSpPr>
              <a:spLocks noChangeShapeType="1"/>
            </p:cNvSpPr>
            <p:nvPr userDrawn="1"/>
          </p:nvSpPr>
          <p:spPr bwMode="gray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5" name="S_20" hidden="1"/>
            <p:cNvSpPr>
              <a:spLocks noChangeShapeType="1"/>
            </p:cNvSpPr>
            <p:nvPr userDrawn="1"/>
          </p:nvSpPr>
          <p:spPr bwMode="gray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665627" name="Rectangle 27"/>
          <p:cNvSpPr>
            <a:spLocks noGrp="1" noChangeArrowheads="1"/>
          </p:cNvSpPr>
          <p:nvPr>
            <p:ph type="ctrTitle"/>
          </p:nvPr>
        </p:nvSpPr>
        <p:spPr bwMode="auto">
          <a:xfrm>
            <a:off x="685835" y="2615248"/>
            <a:ext cx="7772331" cy="500339"/>
          </a:xfrm>
          <a:ln/>
        </p:spPr>
        <p:txBody>
          <a:bodyPr anchor="ctr"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665628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371668" y="3886776"/>
            <a:ext cx="6400664" cy="175192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pic>
        <p:nvPicPr>
          <p:cNvPr id="29" name="Picture 34" descr="group-logo_RGB_a3.jpg"/>
          <p:cNvPicPr>
            <a:picLocks noChangeAspect="1"/>
          </p:cNvPicPr>
          <p:nvPr userDrawn="1"/>
        </p:nvPicPr>
        <p:blipFill>
          <a:blip r:embed="rId2" cstate="print"/>
          <a:srcRect l="1984" t="10134" r="2619" b="9140"/>
          <a:stretch>
            <a:fillRect/>
          </a:stretch>
        </p:blipFill>
        <p:spPr bwMode="auto">
          <a:xfrm>
            <a:off x="188821" y="5956745"/>
            <a:ext cx="2769373" cy="61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9801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6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03" y="4406453"/>
            <a:ext cx="7772332" cy="1158531"/>
          </a:xfrm>
        </p:spPr>
        <p:txBody>
          <a:bodyPr/>
          <a:lstStyle>
            <a:lvl1pPr algn="l">
              <a:defRPr sz="342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03" y="2906445"/>
            <a:ext cx="7772332" cy="1500008"/>
          </a:xfrm>
        </p:spPr>
        <p:txBody>
          <a:bodyPr anchor="b"/>
          <a:lstStyle>
            <a:lvl1pPr marL="0" indent="0">
              <a:buNone/>
              <a:defRPr sz="1711"/>
            </a:lvl1pPr>
            <a:lvl2pPr marL="391135" indent="0">
              <a:buNone/>
              <a:defRPr sz="1540"/>
            </a:lvl2pPr>
            <a:lvl3pPr marL="782269" indent="0">
              <a:buNone/>
              <a:defRPr sz="1369"/>
            </a:lvl3pPr>
            <a:lvl4pPr marL="1173404" indent="0">
              <a:buNone/>
              <a:defRPr sz="1198"/>
            </a:lvl4pPr>
            <a:lvl5pPr marL="1564538" indent="0">
              <a:buNone/>
              <a:defRPr sz="1198"/>
            </a:lvl5pPr>
            <a:lvl6pPr marL="1955673" indent="0">
              <a:buNone/>
              <a:defRPr sz="1198"/>
            </a:lvl6pPr>
            <a:lvl7pPr marL="2346808" indent="0">
              <a:buNone/>
              <a:defRPr sz="1198"/>
            </a:lvl7pPr>
            <a:lvl8pPr marL="2737942" indent="0">
              <a:buNone/>
              <a:defRPr sz="1198"/>
            </a:lvl8pPr>
            <a:lvl9pPr marL="3129077" indent="0">
              <a:buNone/>
              <a:defRPr sz="11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3748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76" y="1308548"/>
            <a:ext cx="4048457" cy="5021139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510" y="1308548"/>
            <a:ext cx="4049815" cy="5021139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278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76" y="274954"/>
            <a:ext cx="8228649" cy="5003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76" y="1534557"/>
            <a:ext cx="4040308" cy="640599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" y="2175156"/>
            <a:ext cx="4040308" cy="3951555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57" y="1534557"/>
            <a:ext cx="4041667" cy="640599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57" y="2175156"/>
            <a:ext cx="4041667" cy="3951555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03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854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99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76" y="803380"/>
            <a:ext cx="3008162" cy="631849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85" y="273515"/>
            <a:ext cx="5111839" cy="5853196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76" y="1435228"/>
            <a:ext cx="3008162" cy="4691482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5887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75" y="4998058"/>
            <a:ext cx="5486671" cy="368572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75" y="613247"/>
            <a:ext cx="5486671" cy="4114224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75" y="5366630"/>
            <a:ext cx="5486671" cy="806146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8973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06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6266" y="0"/>
            <a:ext cx="605629" cy="6329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76" y="0"/>
            <a:ext cx="6270287" cy="6329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210" y="0"/>
            <a:ext cx="7663685" cy="5003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676" y="1308548"/>
            <a:ext cx="8228649" cy="50211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693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8210" y="0"/>
            <a:ext cx="7663685" cy="5141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latinLnBrk="1"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CD05EB5-5284-4260-8345-E067EA2E411C}" type="datetimeFigureOut">
              <a:rPr lang="ko-KR" altLang="en-US" sz="1797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2015-04-23</a:t>
            </a:fld>
            <a:endParaRPr lang="ko-KR" altLang="en-US" sz="1797">
              <a:solidFill>
                <a:srgbClr val="000000"/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latinLnBrk="1"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79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4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09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045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931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18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078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260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070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945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606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591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37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3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168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099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374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052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504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56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092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26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449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6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3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0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DF1DC-1255-42C0-B1D8-FDA62EF47DB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r="11876"/>
          <a:stretch/>
        </p:blipFill>
        <p:spPr>
          <a:xfrm>
            <a:off x="0" y="-793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0EB1-606A-4381-B396-6A5EDCEBDAE1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4457700" y="0"/>
            <a:ext cx="46863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62688"/>
            <a:ext cx="33231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9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514E-83E6-41C4-BF61-9BFADDAF50A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r="1046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ChangeArrowheads="1"/>
          </p:cNvSpPr>
          <p:nvPr/>
        </p:nvSpPr>
        <p:spPr bwMode="gray">
          <a:xfrm>
            <a:off x="1" y="0"/>
            <a:ext cx="1143509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7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gray">
          <a:xfrm>
            <a:off x="1222278" y="0"/>
            <a:ext cx="7932586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7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6458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1328210" y="0"/>
            <a:ext cx="7663685" cy="5003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04274" tIns="52138" rIns="104274" bIns="521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6645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676" y="1308548"/>
            <a:ext cx="8228649" cy="502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74" tIns="52138" rIns="104274" bIns="521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68478" y="6468142"/>
            <a:ext cx="1818479" cy="2893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060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391135"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782269"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173404"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564538"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34094" indent="-334094" algn="l" defTabSz="892276" rtl="0" fontAlgn="base">
        <a:spcBef>
          <a:spcPct val="100000"/>
        </a:spcBef>
        <a:spcAft>
          <a:spcPct val="0"/>
        </a:spcAft>
        <a:buClr>
          <a:srgbClr val="FF7300"/>
        </a:buClr>
        <a:buSzPct val="125000"/>
        <a:buChar char="•"/>
        <a:defRPr sz="2139" b="1">
          <a:solidFill>
            <a:schemeClr val="tx2"/>
          </a:solidFill>
          <a:latin typeface="+mn-lt"/>
          <a:ea typeface="+mn-ea"/>
          <a:cs typeface="+mn-cs"/>
        </a:defRPr>
      </a:lvl1pPr>
      <a:lvl2pPr marL="725229" indent="-279770" algn="l" defTabSz="892276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139" b="1">
          <a:solidFill>
            <a:schemeClr val="tx2"/>
          </a:solidFill>
          <a:latin typeface="+mn-lt"/>
          <a:ea typeface="+mn-ea"/>
        </a:defRPr>
      </a:lvl2pPr>
      <a:lvl3pPr marL="1115006" indent="-222729" algn="l" defTabSz="892276" rtl="0" fontAlgn="base">
        <a:spcBef>
          <a:spcPct val="20000"/>
        </a:spcBef>
        <a:spcAft>
          <a:spcPct val="0"/>
        </a:spcAft>
        <a:buChar char="•"/>
        <a:defRPr sz="2139">
          <a:solidFill>
            <a:schemeClr val="tx1"/>
          </a:solidFill>
          <a:latin typeface="+mn-lt"/>
          <a:ea typeface="+mn-ea"/>
        </a:defRPr>
      </a:lvl3pPr>
      <a:lvl4pPr marL="1561822" indent="-224088" algn="l" defTabSz="892276" rtl="0" fontAlgn="base">
        <a:spcBef>
          <a:spcPct val="20000"/>
        </a:spcBef>
        <a:spcAft>
          <a:spcPct val="0"/>
        </a:spcAft>
        <a:buChar char="–"/>
        <a:defRPr sz="2139">
          <a:solidFill>
            <a:schemeClr val="tx1"/>
          </a:solidFill>
          <a:latin typeface="+mn-lt"/>
          <a:ea typeface="+mn-ea"/>
        </a:defRPr>
      </a:lvl4pPr>
      <a:lvl5pPr marL="2007281" indent="-222729" algn="l" defTabSz="892276" rtl="0" fontAlgn="base">
        <a:spcBef>
          <a:spcPct val="20000"/>
        </a:spcBef>
        <a:spcAft>
          <a:spcPct val="0"/>
        </a:spcAft>
        <a:buChar char="»"/>
        <a:defRPr sz="2139">
          <a:solidFill>
            <a:schemeClr val="tx1"/>
          </a:solidFill>
          <a:latin typeface="+mn-lt"/>
          <a:ea typeface="+mn-ea"/>
        </a:defRPr>
      </a:lvl5pPr>
      <a:lvl6pPr marL="2398416" indent="-222729" algn="l" defTabSz="892276" rtl="0" fontAlgn="base">
        <a:spcBef>
          <a:spcPct val="20000"/>
        </a:spcBef>
        <a:spcAft>
          <a:spcPct val="0"/>
        </a:spcAft>
        <a:buChar char="»"/>
        <a:defRPr sz="2139">
          <a:solidFill>
            <a:schemeClr val="tx1"/>
          </a:solidFill>
          <a:latin typeface="+mn-lt"/>
          <a:ea typeface="+mn-ea"/>
        </a:defRPr>
      </a:lvl6pPr>
      <a:lvl7pPr marL="2789550" indent="-222729" algn="l" defTabSz="892276" rtl="0" fontAlgn="base">
        <a:spcBef>
          <a:spcPct val="20000"/>
        </a:spcBef>
        <a:spcAft>
          <a:spcPct val="0"/>
        </a:spcAft>
        <a:buChar char="»"/>
        <a:defRPr sz="2139">
          <a:solidFill>
            <a:schemeClr val="tx1"/>
          </a:solidFill>
          <a:latin typeface="+mn-lt"/>
          <a:ea typeface="+mn-ea"/>
        </a:defRPr>
      </a:lvl7pPr>
      <a:lvl8pPr marL="3180685" indent="-222729" algn="l" defTabSz="892276" rtl="0" fontAlgn="base">
        <a:spcBef>
          <a:spcPct val="20000"/>
        </a:spcBef>
        <a:spcAft>
          <a:spcPct val="0"/>
        </a:spcAft>
        <a:buChar char="»"/>
        <a:defRPr sz="2139">
          <a:solidFill>
            <a:schemeClr val="tx1"/>
          </a:solidFill>
          <a:latin typeface="+mn-lt"/>
          <a:ea typeface="+mn-ea"/>
        </a:defRPr>
      </a:lvl8pPr>
      <a:lvl9pPr marL="3571819" indent="-222729" algn="l" defTabSz="892276" rtl="0" fontAlgn="base">
        <a:spcBef>
          <a:spcPct val="20000"/>
        </a:spcBef>
        <a:spcAft>
          <a:spcPct val="0"/>
        </a:spcAft>
        <a:buChar char="»"/>
        <a:defRPr sz="213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2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4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91680" y="1316766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en-US" altLang="zh-CN" sz="3600" b="1" dirty="0" smtClean="0">
              <a:solidFill>
                <a:schemeClr val="bg1"/>
              </a:solidFill>
              <a:latin typeface="Arial"/>
              <a:ea typeface="Microsoft YaHei"/>
              <a:cs typeface="Arial"/>
            </a:endParaRPr>
          </a:p>
          <a:p>
            <a:pPr algn="ctr"/>
            <a:r>
              <a:rPr kumimoji="1" lang="zh-CN" altLang="en-US" sz="3600" b="1" dirty="0" smtClean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在分布式系统中的优化作用</a:t>
            </a:r>
            <a:endParaRPr kumimoji="1" lang="zh-CN" altLang="en-US" sz="3600" b="1" dirty="0">
              <a:solidFill>
                <a:schemeClr val="bg1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6480" y="3211221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QCon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Beijing / 2015.04</a:t>
            </a:r>
            <a:endParaRPr kumimoji="1" lang="zh-CN" altLang="en-US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6203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7" y="1220755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异步写法有传染性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2180861"/>
            <a:ext cx="7891878" cy="4677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function getResult1() {</a:t>
            </a:r>
          </a:p>
          <a:p>
            <a:pPr marL="0" indent="0">
              <a:buFont typeface="Arial"/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	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DbConnection</a:t>
            </a:r>
            <a:r>
              <a:rPr lang="en-US" altLang="zh-CN" sz="2000" dirty="0" smtClean="0">
                <a:latin typeface="Lucida Console"/>
                <a:cs typeface="Lucida Console"/>
              </a:rPr>
              <a:t> conn = new 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DbConnection</a:t>
            </a:r>
            <a:r>
              <a:rPr lang="en-US" altLang="zh-CN" sz="2000" dirty="0" smtClean="0">
                <a:latin typeface="Lucida Console"/>
                <a:cs typeface="Lucida Console"/>
              </a:rPr>
              <a:t>(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IPAddress</a:t>
            </a:r>
            <a:r>
              <a:rPr lang="en-US" altLang="zh-CN" sz="2000" dirty="0" smtClean="0">
                <a:latin typeface="Lucida Console"/>
                <a:cs typeface="Lucida Console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Future&lt;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DbResult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&gt;</a:t>
            </a:r>
            <a:r>
              <a:rPr lang="en-US" altLang="zh-CN" sz="2000" dirty="0" smtClean="0">
                <a:latin typeface="Lucida Console"/>
                <a:cs typeface="Lucida Console"/>
              </a:rPr>
              <a:t> res = 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conn.asyncExec</a:t>
            </a:r>
            <a:r>
              <a:rPr lang="en-US" altLang="zh-CN" sz="2000" dirty="0" smtClean="0">
                <a:latin typeface="Lucida Console"/>
                <a:cs typeface="Lucida Console"/>
              </a:rPr>
              <a:t>(Query);</a:t>
            </a:r>
          </a:p>
          <a:p>
            <a:pPr marL="0" indent="0">
              <a:buFont typeface="Arial"/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yield</a:t>
            </a:r>
            <a:r>
              <a:rPr lang="en-US" altLang="zh-CN" sz="2000" dirty="0" smtClean="0">
                <a:latin typeface="Lucida Console"/>
                <a:cs typeface="Lucida Console"/>
              </a:rPr>
              <a:t> return res;</a:t>
            </a:r>
          </a:p>
          <a:p>
            <a:pPr marL="0" indent="0">
              <a:buFont typeface="Arial"/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}</a:t>
            </a:r>
          </a:p>
          <a:p>
            <a:pPr marL="0" indent="0">
              <a:buFont typeface="Arial"/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  <a:p>
            <a:pPr marL="0" indent="0">
              <a:buFont typeface="Arial"/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function getResult2() {</a:t>
            </a:r>
          </a:p>
          <a:p>
            <a:pPr marL="0" indent="0">
              <a:buFont typeface="Arial"/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	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DbResult</a:t>
            </a:r>
            <a:r>
              <a:rPr lang="en-US" altLang="zh-CN" sz="2000" dirty="0" smtClean="0">
                <a:latin typeface="Lucida Console"/>
                <a:cs typeface="Lucida Console"/>
              </a:rPr>
              <a:t> res1 = 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waitFor</a:t>
            </a:r>
            <a:r>
              <a:rPr lang="en-US" altLang="zh-CN" sz="2000" dirty="0" smtClean="0">
                <a:latin typeface="Lucida Console"/>
                <a:cs typeface="Lucida Console"/>
              </a:rPr>
              <a:t>(getResult1());</a:t>
            </a:r>
          </a:p>
          <a:p>
            <a:pPr marL="0" indent="0">
              <a:buFont typeface="Arial"/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yield</a:t>
            </a:r>
            <a:r>
              <a:rPr lang="en-US" altLang="zh-CN" sz="2000" dirty="0" smtClean="0">
                <a:latin typeface="Lucida Console"/>
                <a:cs typeface="Lucida Console"/>
              </a:rPr>
              <a:t> return res1;</a:t>
            </a:r>
          </a:p>
          <a:p>
            <a:pPr marL="0" indent="0">
              <a:buFont typeface="Arial"/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}</a:t>
            </a:r>
          </a:p>
          <a:p>
            <a:pPr marL="0" indent="0">
              <a:buFont typeface="Arial"/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518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7" y="1220755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全异步写法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进程 4"/>
          <p:cNvSpPr/>
          <p:nvPr/>
        </p:nvSpPr>
        <p:spPr>
          <a:xfrm>
            <a:off x="3045886" y="3717032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进程 5"/>
          <p:cNvSpPr/>
          <p:nvPr/>
        </p:nvSpPr>
        <p:spPr>
          <a:xfrm>
            <a:off x="3952960" y="3717032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进程 8"/>
          <p:cNvSpPr/>
          <p:nvPr/>
        </p:nvSpPr>
        <p:spPr>
          <a:xfrm>
            <a:off x="4860033" y="3717032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内容占位符 1"/>
          <p:cNvSpPr>
            <a:spLocks noGrp="1"/>
          </p:cNvSpPr>
          <p:nvPr>
            <p:ph idx="1"/>
          </p:nvPr>
        </p:nvSpPr>
        <p:spPr>
          <a:xfrm>
            <a:off x="5148064" y="1892830"/>
            <a:ext cx="3672408" cy="4800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800" dirty="0" smtClean="0"/>
              <a:t>PHP </a:t>
            </a:r>
            <a:r>
              <a:rPr kumimoji="1" lang="zh-CN" altLang="en-US" sz="1800" dirty="0" smtClean="0"/>
              <a:t>加入</a:t>
            </a:r>
            <a:r>
              <a:rPr kumimoji="1" lang="en-US" altLang="zh-CN" sz="1800" dirty="0" smtClean="0"/>
              <a:t> yield 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generator </a:t>
            </a:r>
            <a:r>
              <a:rPr kumimoji="1" lang="zh-CN" altLang="en-US" sz="1800" dirty="0" smtClean="0"/>
              <a:t>功能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</p:txBody>
      </p:sp>
      <p:sp>
        <p:nvSpPr>
          <p:cNvPr id="11" name="进程 10"/>
          <p:cNvSpPr/>
          <p:nvPr/>
        </p:nvSpPr>
        <p:spPr>
          <a:xfrm>
            <a:off x="3952960" y="2769470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进程 11"/>
          <p:cNvSpPr/>
          <p:nvPr/>
        </p:nvSpPr>
        <p:spPr>
          <a:xfrm>
            <a:off x="2612178" y="4721917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477387" y="4721917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5418232" y="4721917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进程 14"/>
          <p:cNvSpPr/>
          <p:nvPr/>
        </p:nvSpPr>
        <p:spPr>
          <a:xfrm>
            <a:off x="4999583" y="5689586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进程 15"/>
          <p:cNvSpPr/>
          <p:nvPr/>
        </p:nvSpPr>
        <p:spPr>
          <a:xfrm>
            <a:off x="5864792" y="5689586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>
            <a:stCxn id="5" idx="0"/>
            <a:endCxn id="11" idx="2"/>
          </p:cNvCxnSpPr>
          <p:nvPr/>
        </p:nvCxnSpPr>
        <p:spPr>
          <a:xfrm flipV="1">
            <a:off x="3324985" y="3327741"/>
            <a:ext cx="907074" cy="389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6" idx="0"/>
            <a:endCxn id="11" idx="2"/>
          </p:cNvCxnSpPr>
          <p:nvPr/>
        </p:nvCxnSpPr>
        <p:spPr>
          <a:xfrm flipV="1">
            <a:off x="4232059" y="3327741"/>
            <a:ext cx="0" cy="389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9" idx="0"/>
            <a:endCxn id="11" idx="2"/>
          </p:cNvCxnSpPr>
          <p:nvPr/>
        </p:nvCxnSpPr>
        <p:spPr>
          <a:xfrm flipH="1" flipV="1">
            <a:off x="4232060" y="3327741"/>
            <a:ext cx="907073" cy="389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12" idx="0"/>
            <a:endCxn id="5" idx="2"/>
          </p:cNvCxnSpPr>
          <p:nvPr/>
        </p:nvCxnSpPr>
        <p:spPr>
          <a:xfrm flipV="1">
            <a:off x="2891277" y="4275303"/>
            <a:ext cx="433708" cy="446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3" idx="0"/>
            <a:endCxn id="5" idx="2"/>
          </p:cNvCxnSpPr>
          <p:nvPr/>
        </p:nvCxnSpPr>
        <p:spPr>
          <a:xfrm flipH="1" flipV="1">
            <a:off x="3324986" y="4275303"/>
            <a:ext cx="431501" cy="446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0"/>
            <a:endCxn id="9" idx="2"/>
          </p:cNvCxnSpPr>
          <p:nvPr/>
        </p:nvCxnSpPr>
        <p:spPr>
          <a:xfrm flipH="1" flipV="1">
            <a:off x="5139133" y="4275303"/>
            <a:ext cx="558199" cy="446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5" idx="0"/>
            <a:endCxn id="14" idx="2"/>
          </p:cNvCxnSpPr>
          <p:nvPr/>
        </p:nvCxnSpPr>
        <p:spPr>
          <a:xfrm flipV="1">
            <a:off x="5278683" y="5280187"/>
            <a:ext cx="418649" cy="409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6" idx="0"/>
            <a:endCxn id="14" idx="2"/>
          </p:cNvCxnSpPr>
          <p:nvPr/>
        </p:nvCxnSpPr>
        <p:spPr>
          <a:xfrm flipH="1" flipV="1">
            <a:off x="5697331" y="5280187"/>
            <a:ext cx="446560" cy="409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1525897" y="4721917"/>
            <a:ext cx="13955" cy="1263921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4139" y="2948948"/>
            <a:ext cx="1481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/>
              <a:t>组成</a:t>
            </a:r>
            <a:endParaRPr kumimoji="1" lang="en-US" altLang="zh-CN" sz="2000" dirty="0" smtClean="0"/>
          </a:p>
          <a:p>
            <a:pPr algn="ctr"/>
            <a:r>
              <a:rPr kumimoji="1" lang="en-US" altLang="zh-CN" sz="2000" dirty="0" smtClean="0"/>
              <a:t>Distributed </a:t>
            </a:r>
          </a:p>
          <a:p>
            <a:pPr algn="ctr"/>
            <a:r>
              <a:rPr kumimoji="1" lang="en-US" altLang="zh-CN" sz="2000" dirty="0" smtClean="0"/>
              <a:t>Query</a:t>
            </a:r>
            <a:endParaRPr kumimoji="1" lang="zh-CN" altLang="en-US" sz="2000" dirty="0"/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7596337" y="3044958"/>
            <a:ext cx="13955" cy="1208084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58566" y="4476237"/>
            <a:ext cx="1481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/>
              <a:t>执行</a:t>
            </a:r>
            <a:endParaRPr kumimoji="1" lang="en-US" altLang="zh-CN" sz="2000" dirty="0" smtClean="0"/>
          </a:p>
          <a:p>
            <a:pPr algn="ctr"/>
            <a:r>
              <a:rPr kumimoji="1" lang="en-US" altLang="zh-CN" sz="2000" dirty="0" smtClean="0"/>
              <a:t>Distributed </a:t>
            </a:r>
          </a:p>
          <a:p>
            <a:pPr algn="ctr"/>
            <a:r>
              <a:rPr kumimoji="1" lang="en-US" altLang="zh-CN" sz="2000" dirty="0" smtClean="0"/>
              <a:t>Query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24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7" y="122075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实例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Content Placeholder 4"/>
          <p:cNvSpPr>
            <a:spLocks noGrp="1"/>
          </p:cNvSpPr>
          <p:nvPr>
            <p:ph idx="1"/>
          </p:nvPr>
        </p:nvSpPr>
        <p:spPr>
          <a:xfrm>
            <a:off x="1043608" y="3140968"/>
            <a:ext cx="796110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latin typeface="Lucida Console"/>
                <a:cs typeface="Lucida Console"/>
              </a:rPr>
              <a:t>IdList</a:t>
            </a:r>
            <a:r>
              <a:rPr lang="en-US" altLang="zh-CN" sz="2000" dirty="0" smtClean="0">
                <a:latin typeface="Lucida Console"/>
                <a:cs typeface="Lucida Console"/>
              </a:rPr>
              <a:t> friends = 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waitFor</a:t>
            </a:r>
            <a:r>
              <a:rPr lang="en-US" altLang="zh-CN" sz="2000" dirty="0" smtClean="0">
                <a:latin typeface="Lucida Console"/>
                <a:cs typeface="Lucida Console"/>
              </a:rPr>
              <a:t>(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getFriends</a:t>
            </a:r>
            <a:r>
              <a:rPr lang="en-US" altLang="zh-CN" sz="2000" dirty="0" smtClean="0">
                <a:latin typeface="Lucida Console"/>
                <a:cs typeface="Lucida Console"/>
              </a:rPr>
              <a:t>(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myId</a:t>
            </a:r>
            <a:r>
              <a:rPr lang="en-US" altLang="zh-CN" sz="2000" dirty="0" smtClean="0">
                <a:latin typeface="Lucida Console"/>
                <a:cs typeface="Lucida Console"/>
              </a:rPr>
              <a:t>));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/>
                <a:cs typeface="Lucida Console"/>
              </a:rPr>
              <a:t>y</a:t>
            </a:r>
            <a:r>
              <a:rPr lang="en-US" altLang="zh-CN" sz="2000" dirty="0" smtClean="0">
                <a:latin typeface="Lucida Console"/>
                <a:cs typeface="Lucida Console"/>
              </a:rPr>
              <a:t>ield return </a:t>
            </a:r>
            <a:r>
              <a:rPr lang="en-US" altLang="zh-CN" sz="2000" dirty="0" err="1">
                <a:latin typeface="Lucida Console"/>
                <a:cs typeface="Lucida Console"/>
              </a:rPr>
              <a:t>g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etTaoBaoBuyers</a:t>
            </a:r>
            <a:r>
              <a:rPr lang="en-US" altLang="zh-CN" sz="2000" dirty="0" smtClean="0">
                <a:latin typeface="Lucida Console"/>
                <a:cs typeface="Lucida Console"/>
              </a:rPr>
              <a:t>(friends);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43608" y="2180861"/>
            <a:ext cx="436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找出朋友中在淘宝上买过东西的人</a:t>
            </a:r>
            <a:r>
              <a:rPr kumimoji="1" lang="en-US" altLang="zh-CN" sz="2000" dirty="0" smtClean="0"/>
              <a:t>: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43609" y="5061181"/>
            <a:ext cx="671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找出朋友中在淘宝上买过保时捷的人</a:t>
            </a:r>
            <a:r>
              <a:rPr kumimoji="1" lang="zh-CN" altLang="zh-CN" sz="2000" dirty="0"/>
              <a:t>？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84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220755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在写第一行代码时已经错了！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Content Placeholder 4"/>
          <p:cNvSpPr>
            <a:spLocks noGrp="1"/>
          </p:cNvSpPr>
          <p:nvPr>
            <p:ph idx="1"/>
          </p:nvPr>
        </p:nvSpPr>
        <p:spPr>
          <a:xfrm>
            <a:off x="1043608" y="2852936"/>
            <a:ext cx="7056784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IdList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 friends =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waitFor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getFriends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myId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));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y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ield return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g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etTaoBaoBuyers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Lucida Console"/>
                <a:cs typeface="Lucida Console"/>
              </a:rPr>
              <a:t>(friends);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43608" y="2180861"/>
            <a:ext cx="436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找出朋友中在淘宝上买过东西的人</a:t>
            </a:r>
            <a:r>
              <a:rPr kumimoji="1"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endParaRPr kumimoji="1"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43609" y="4101075"/>
            <a:ext cx="671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找出朋友中在淘宝上买过保时捷的人：</a:t>
            </a:r>
            <a:endParaRPr kumimoji="1" lang="zh-CN" altLang="en-US" sz="20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043608" y="4773150"/>
            <a:ext cx="7488832" cy="126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sz="2000" dirty="0" err="1" smtClean="0">
                <a:latin typeface="Lucida Console"/>
                <a:cs typeface="Lucida Console"/>
              </a:rPr>
              <a:t>IdList</a:t>
            </a:r>
            <a:r>
              <a:rPr lang="en-US" altLang="zh-CN" sz="2000" dirty="0" smtClean="0">
                <a:latin typeface="Lucida Console"/>
                <a:cs typeface="Lucida Console"/>
              </a:rPr>
              <a:t> buyers = 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waitFor</a:t>
            </a:r>
            <a:r>
              <a:rPr lang="en-US" altLang="zh-CN" sz="2000" dirty="0" smtClean="0">
                <a:latin typeface="Lucida Console"/>
                <a:cs typeface="Lucida Console"/>
              </a:rPr>
              <a:t>(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getPorscheBuyer</a:t>
            </a:r>
            <a:r>
              <a:rPr lang="en-US" altLang="zh-CN" sz="2000" dirty="0" smtClean="0">
                <a:latin typeface="Lucida Console"/>
                <a:cs typeface="Lucida Console"/>
              </a:rPr>
              <a:t>());</a:t>
            </a:r>
          </a:p>
          <a:p>
            <a:pPr marL="0" indent="0">
              <a:buFont typeface="Arial"/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yield return 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getFriends</a:t>
            </a:r>
            <a:r>
              <a:rPr lang="en-US" altLang="zh-CN" sz="2000" dirty="0" smtClean="0">
                <a:latin typeface="Lucida Console"/>
                <a:cs typeface="Lucida Console"/>
              </a:rPr>
              <a:t>(buyers);</a:t>
            </a:r>
          </a:p>
          <a:p>
            <a:pPr marL="0" indent="0">
              <a:buFont typeface="Arial"/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  <a:p>
            <a:pPr marL="0" indent="0">
              <a:buFont typeface="Arial"/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881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7" y="122075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两行代码同时考虑呢？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39450" y="2541048"/>
            <a:ext cx="2860771" cy="21214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Friends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355977" y="2948947"/>
            <a:ext cx="2164127" cy="12296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Porche</a:t>
            </a:r>
            <a:r>
              <a:rPr kumimoji="1" lang="en-US" altLang="zh-CN" dirty="0" smtClean="0"/>
              <a:t> Buyers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03649" y="5061181"/>
            <a:ext cx="6112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SELECT * FROM friends f </a:t>
            </a:r>
          </a:p>
          <a:p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INNER JOIN </a:t>
            </a:r>
            <a:r>
              <a:rPr kumimoji="1" lang="en-US" altLang="zh-CN" sz="2000" dirty="0" err="1" smtClean="0"/>
              <a:t>porche_buyers</a:t>
            </a:r>
            <a:r>
              <a:rPr kumimoji="1" lang="en-US" altLang="zh-CN" sz="2000" dirty="0" smtClean="0"/>
              <a:t> b ON </a:t>
            </a:r>
            <a:r>
              <a:rPr kumimoji="1" lang="en-US" altLang="zh-CN" sz="2000" dirty="0" err="1" smtClean="0"/>
              <a:t>f.id</a:t>
            </a:r>
            <a:r>
              <a:rPr kumimoji="1" lang="en-US" altLang="zh-CN" sz="2000" dirty="0" smtClean="0"/>
              <a:t> = </a:t>
            </a:r>
            <a:r>
              <a:rPr kumimoji="1" lang="en-US" altLang="zh-CN" sz="2000" dirty="0" err="1" smtClean="0"/>
              <a:t>b.id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89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7" y="122075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多机时代的数据库问题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进程 4"/>
          <p:cNvSpPr/>
          <p:nvPr/>
        </p:nvSpPr>
        <p:spPr>
          <a:xfrm>
            <a:off x="3045886" y="3717032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进程 5"/>
          <p:cNvSpPr/>
          <p:nvPr/>
        </p:nvSpPr>
        <p:spPr>
          <a:xfrm>
            <a:off x="3952960" y="3717032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进程 8"/>
          <p:cNvSpPr/>
          <p:nvPr/>
        </p:nvSpPr>
        <p:spPr>
          <a:xfrm>
            <a:off x="4860033" y="3717032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进程 10"/>
          <p:cNvSpPr/>
          <p:nvPr/>
        </p:nvSpPr>
        <p:spPr>
          <a:xfrm>
            <a:off x="3952960" y="2769470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进程 11"/>
          <p:cNvSpPr/>
          <p:nvPr/>
        </p:nvSpPr>
        <p:spPr>
          <a:xfrm>
            <a:off x="2612178" y="4721917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477387" y="4721917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5418232" y="4721917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进程 14"/>
          <p:cNvSpPr/>
          <p:nvPr/>
        </p:nvSpPr>
        <p:spPr>
          <a:xfrm>
            <a:off x="4999583" y="5689586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进程 15"/>
          <p:cNvSpPr/>
          <p:nvPr/>
        </p:nvSpPr>
        <p:spPr>
          <a:xfrm>
            <a:off x="5864792" y="5689586"/>
            <a:ext cx="558199" cy="558271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>
            <a:stCxn id="5" idx="0"/>
            <a:endCxn id="11" idx="2"/>
          </p:cNvCxnSpPr>
          <p:nvPr/>
        </p:nvCxnSpPr>
        <p:spPr>
          <a:xfrm flipV="1">
            <a:off x="3324985" y="3327741"/>
            <a:ext cx="907074" cy="389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6" idx="0"/>
            <a:endCxn id="11" idx="2"/>
          </p:cNvCxnSpPr>
          <p:nvPr/>
        </p:nvCxnSpPr>
        <p:spPr>
          <a:xfrm flipV="1">
            <a:off x="4232059" y="3327741"/>
            <a:ext cx="0" cy="389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9" idx="0"/>
            <a:endCxn id="11" idx="2"/>
          </p:cNvCxnSpPr>
          <p:nvPr/>
        </p:nvCxnSpPr>
        <p:spPr>
          <a:xfrm flipH="1" flipV="1">
            <a:off x="4232060" y="3327741"/>
            <a:ext cx="907073" cy="389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12" idx="0"/>
            <a:endCxn id="5" idx="2"/>
          </p:cNvCxnSpPr>
          <p:nvPr/>
        </p:nvCxnSpPr>
        <p:spPr>
          <a:xfrm flipV="1">
            <a:off x="2891277" y="4275303"/>
            <a:ext cx="433708" cy="446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3" idx="0"/>
            <a:endCxn id="5" idx="2"/>
          </p:cNvCxnSpPr>
          <p:nvPr/>
        </p:nvCxnSpPr>
        <p:spPr>
          <a:xfrm flipH="1" flipV="1">
            <a:off x="3324986" y="4275303"/>
            <a:ext cx="431501" cy="446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0"/>
            <a:endCxn id="9" idx="2"/>
          </p:cNvCxnSpPr>
          <p:nvPr/>
        </p:nvCxnSpPr>
        <p:spPr>
          <a:xfrm flipH="1" flipV="1">
            <a:off x="5139133" y="4275303"/>
            <a:ext cx="558199" cy="446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5" idx="0"/>
            <a:endCxn id="14" idx="2"/>
          </p:cNvCxnSpPr>
          <p:nvPr/>
        </p:nvCxnSpPr>
        <p:spPr>
          <a:xfrm flipV="1">
            <a:off x="5278683" y="5280187"/>
            <a:ext cx="418649" cy="409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6" idx="0"/>
            <a:endCxn id="14" idx="2"/>
          </p:cNvCxnSpPr>
          <p:nvPr/>
        </p:nvCxnSpPr>
        <p:spPr>
          <a:xfrm flipH="1" flipV="1">
            <a:off x="5697331" y="5280187"/>
            <a:ext cx="446560" cy="409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1525897" y="4721917"/>
            <a:ext cx="13955" cy="1263921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4139" y="2948948"/>
            <a:ext cx="1481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FF0000"/>
                </a:solidFill>
              </a:rPr>
              <a:t>如何</a:t>
            </a:r>
            <a:r>
              <a:rPr kumimoji="1" lang="zh-CN" altLang="en-US" sz="2000" dirty="0" smtClean="0"/>
              <a:t>组成</a:t>
            </a:r>
            <a:endParaRPr kumimoji="1" lang="en-US" altLang="zh-CN" sz="2000" dirty="0" smtClean="0"/>
          </a:p>
          <a:p>
            <a:pPr algn="ctr"/>
            <a:r>
              <a:rPr kumimoji="1" lang="en-US" altLang="zh-CN" sz="2000" dirty="0" smtClean="0"/>
              <a:t>Distributed </a:t>
            </a:r>
          </a:p>
          <a:p>
            <a:pPr algn="ctr"/>
            <a:r>
              <a:rPr kumimoji="1" lang="en-US" altLang="zh-CN" sz="2000" dirty="0" smtClean="0"/>
              <a:t>Query</a:t>
            </a:r>
            <a:endParaRPr kumimoji="1" lang="zh-CN" altLang="en-US" sz="2000" dirty="0"/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7596337" y="3044958"/>
            <a:ext cx="13955" cy="1208084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58566" y="4476237"/>
            <a:ext cx="1481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FF0000"/>
                </a:solidFill>
              </a:rPr>
              <a:t>如何</a:t>
            </a:r>
            <a:r>
              <a:rPr kumimoji="1" lang="zh-CN" altLang="en-US" sz="2000" dirty="0" smtClean="0"/>
              <a:t>执行</a:t>
            </a:r>
            <a:endParaRPr kumimoji="1" lang="en-US" altLang="zh-CN" sz="2000" dirty="0" smtClean="0"/>
          </a:p>
          <a:p>
            <a:pPr algn="ctr"/>
            <a:r>
              <a:rPr kumimoji="1" lang="en-US" altLang="zh-CN" sz="2000" dirty="0" smtClean="0"/>
              <a:t>Distributed </a:t>
            </a:r>
          </a:p>
          <a:p>
            <a:pPr algn="ctr"/>
            <a:r>
              <a:rPr kumimoji="1" lang="en-US" altLang="zh-CN" sz="2000" dirty="0" smtClean="0"/>
              <a:t>Query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80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518702"/>
            <a:ext cx="2667000" cy="27381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00A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3" y="5256808"/>
            <a:ext cx="702301" cy="5605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68561" y="5298868"/>
            <a:ext cx="1875979" cy="476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@ </a:t>
            </a:r>
            <a:r>
              <a:rPr lang="zh-CN" altLang="en-US" dirty="0" smtClean="0">
                <a:solidFill>
                  <a:srgbClr val="000000"/>
                </a:solidFill>
              </a:rPr>
              <a:t>阿里技术保障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820" y="2518702"/>
            <a:ext cx="3744416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Q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&amp; A</a:t>
            </a:r>
          </a:p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dirty="0" smtClean="0"/>
              <a:t>Thank you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315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7" y="122075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单机数据库时代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罐形 10"/>
          <p:cNvSpPr/>
          <p:nvPr/>
        </p:nvSpPr>
        <p:spPr>
          <a:xfrm>
            <a:off x="5004048" y="1892830"/>
            <a:ext cx="1911756" cy="38596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Database</a:t>
            </a:r>
          </a:p>
          <a:p>
            <a:pPr algn="ctr"/>
            <a:r>
              <a:rPr kumimoji="1" lang="en-US" altLang="zh-CN" sz="2400" dirty="0" smtClean="0"/>
              <a:t>Server</a:t>
            </a:r>
            <a:endParaRPr kumimoji="1"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371711" y="3185461"/>
            <a:ext cx="1788859" cy="1274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Client</a:t>
            </a:r>
            <a:endParaRPr kumimoji="1" lang="zh-CN" altLang="en-US" sz="3200" dirty="0"/>
          </a:p>
        </p:txBody>
      </p:sp>
      <p:cxnSp>
        <p:nvCxnSpPr>
          <p:cNvPr id="13" name="直线箭头连接符 12"/>
          <p:cNvCxnSpPr>
            <a:stCxn id="12" idx="3"/>
          </p:cNvCxnSpPr>
          <p:nvPr/>
        </p:nvCxnSpPr>
        <p:spPr>
          <a:xfrm flipV="1">
            <a:off x="3160570" y="3804468"/>
            <a:ext cx="1843479" cy="18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7" y="122075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单机数据库时代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971600" y="2276872"/>
            <a:ext cx="7717266" cy="364840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Lucida Console"/>
                <a:cs typeface="Lucida Console"/>
              </a:rPr>
              <a:t>DbConnection</a:t>
            </a:r>
            <a:r>
              <a:rPr lang="en-US" altLang="zh-CN" sz="2000" dirty="0" smtClean="0">
                <a:latin typeface="Lucida Console"/>
                <a:cs typeface="Lucida Console"/>
              </a:rPr>
              <a:t> conn = new 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DbConnection</a:t>
            </a:r>
            <a:r>
              <a:rPr lang="en-US" altLang="zh-CN" sz="2000" dirty="0" smtClean="0">
                <a:latin typeface="Lucida Console"/>
                <a:cs typeface="Lucida Console"/>
              </a:rPr>
              <a:t>(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IPAddress</a:t>
            </a:r>
            <a:r>
              <a:rPr lang="en-US" altLang="zh-CN" sz="2000" dirty="0" smtClean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Lucida Console"/>
                <a:cs typeface="Lucida Console"/>
              </a:rPr>
              <a:t>DbResult</a:t>
            </a:r>
            <a:r>
              <a:rPr lang="en-US" altLang="zh-CN" sz="2000" dirty="0" smtClean="0">
                <a:latin typeface="Lucida Console"/>
                <a:cs typeface="Lucida Console"/>
              </a:rPr>
              <a:t> res = 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conn.exec</a:t>
            </a:r>
            <a:r>
              <a:rPr lang="en-US" altLang="zh-CN" sz="2000" dirty="0" smtClean="0">
                <a:latin typeface="Lucida Console"/>
                <a:cs typeface="Lucida Console"/>
              </a:rPr>
              <a:t>(Query);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Lucida Console"/>
                <a:cs typeface="Lucida Console"/>
              </a:rPr>
              <a:t>r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es.display</a:t>
            </a:r>
            <a:r>
              <a:rPr lang="en-US" altLang="zh-CN" sz="2000" dirty="0" smtClean="0">
                <a:latin typeface="Lucida Console"/>
                <a:cs typeface="Lucida Console"/>
              </a:rPr>
              <a:t>();</a:t>
            </a:r>
            <a:endParaRPr lang="zh-CN" alt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224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7" y="122075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大数据时代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罐形 5"/>
          <p:cNvSpPr/>
          <p:nvPr/>
        </p:nvSpPr>
        <p:spPr>
          <a:xfrm>
            <a:off x="5148064" y="1892830"/>
            <a:ext cx="1911756" cy="1511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Database 1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515727" y="3185461"/>
            <a:ext cx="1788859" cy="1274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Client</a:t>
            </a:r>
            <a:endParaRPr kumimoji="1" lang="zh-CN" altLang="en-US" sz="3200" dirty="0"/>
          </a:p>
        </p:txBody>
      </p:sp>
      <p:cxnSp>
        <p:nvCxnSpPr>
          <p:cNvPr id="9" name="直线箭头连接符 8"/>
          <p:cNvCxnSpPr>
            <a:stCxn id="8" idx="3"/>
            <a:endCxn id="6" idx="2"/>
          </p:cNvCxnSpPr>
          <p:nvPr/>
        </p:nvCxnSpPr>
        <p:spPr>
          <a:xfrm flipV="1">
            <a:off x="3304586" y="2648380"/>
            <a:ext cx="1843479" cy="11742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罐形 9"/>
          <p:cNvSpPr/>
          <p:nvPr/>
        </p:nvSpPr>
        <p:spPr>
          <a:xfrm>
            <a:off x="5148064" y="4280758"/>
            <a:ext cx="1911756" cy="1511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Database 2</a:t>
            </a:r>
            <a:endParaRPr kumimoji="1" lang="zh-CN" altLang="en-US" sz="2400" dirty="0"/>
          </a:p>
        </p:txBody>
      </p:sp>
      <p:cxnSp>
        <p:nvCxnSpPr>
          <p:cNvPr id="11" name="直线箭头连接符 10"/>
          <p:cNvCxnSpPr>
            <a:stCxn id="8" idx="3"/>
            <a:endCxn id="10" idx="2"/>
          </p:cNvCxnSpPr>
          <p:nvPr/>
        </p:nvCxnSpPr>
        <p:spPr>
          <a:xfrm>
            <a:off x="3304586" y="3822673"/>
            <a:ext cx="1843479" cy="1213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220755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代码写法</a:t>
            </a: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串行同步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971600" y="2276873"/>
            <a:ext cx="7717266" cy="3406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DbResult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/>
                <a:cs typeface="Lucida Console"/>
              </a:rPr>
              <a:t> res1 = 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conn1.exec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/>
                <a:cs typeface="Lucida Console"/>
              </a:rPr>
              <a:t>(Query1);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DbResult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/>
                <a:cs typeface="Lucida Console"/>
              </a:rPr>
              <a:t> res2 = </a:t>
            </a:r>
            <a:r>
              <a:rPr lang="en-US" altLang="zh-CN" sz="20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conn2.exec</a:t>
            </a:r>
            <a:r>
              <a:rPr lang="en-US" altLang="zh-CN" sz="20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(Query2, </a:t>
            </a:r>
            <a:r>
              <a:rPr lang="en-US" altLang="zh-CN" sz="20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res1</a:t>
            </a:r>
            <a:r>
              <a:rPr lang="en-US" altLang="zh-CN" sz="20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Lucida Console"/>
                <a:cs typeface="Lucida Console"/>
              </a:rPr>
              <a:t>r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/>
                <a:cs typeface="Lucida Console"/>
              </a:rPr>
              <a:t>es2.display();</a:t>
            </a:r>
            <a:endParaRPr lang="zh-CN" altLang="en-US" sz="20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470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220755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代码写法</a:t>
            </a: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并行同步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99592" y="2276872"/>
            <a:ext cx="7717266" cy="3648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Lucida Console"/>
                <a:cs typeface="Lucida Console"/>
              </a:rPr>
              <a:t>DbResult</a:t>
            </a:r>
            <a:r>
              <a:rPr lang="en-US" altLang="zh-CN" sz="2000" dirty="0" smtClean="0">
                <a:latin typeface="Lucida Console"/>
                <a:cs typeface="Lucida Console"/>
              </a:rPr>
              <a:t> (res1, res2) =</a:t>
            </a:r>
          </a:p>
          <a:p>
            <a:pPr marL="0" indent="0"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ExecParallelQuery</a:t>
            </a:r>
            <a:r>
              <a:rPr lang="en-US" altLang="zh-CN" sz="2000" dirty="0" smtClean="0">
                <a:latin typeface="Lucida Console"/>
                <a:cs typeface="Lucida Console"/>
              </a:rPr>
              <a:t>(conn1, Query1, conn2, Query2);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Lucida Console"/>
                <a:cs typeface="Lucida Console"/>
              </a:rPr>
              <a:t>formatAndOutput</a:t>
            </a:r>
            <a:r>
              <a:rPr lang="en-US" altLang="zh-CN" sz="2000" dirty="0" smtClean="0">
                <a:latin typeface="Lucida Console"/>
                <a:cs typeface="Lucida Console"/>
              </a:rPr>
              <a:t>(res1, res2);</a:t>
            </a:r>
            <a:endParaRPr lang="zh-CN" alt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354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7" y="122075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串行还是并行？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755576" y="2468893"/>
            <a:ext cx="7947698" cy="3840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黑体"/>
                <a:ea typeface="黑体"/>
                <a:cs typeface="黑体"/>
              </a:rPr>
              <a:t>函数调用把并行处理的可能性大大降低：</a:t>
            </a:r>
            <a:endParaRPr lang="en-US" altLang="zh-CN" sz="2000" dirty="0" smtClean="0"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endParaRPr lang="en-US" altLang="zh-CN" sz="20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function 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getResult</a:t>
            </a:r>
            <a:r>
              <a:rPr lang="en-US" altLang="zh-CN" sz="2000" dirty="0" smtClean="0">
                <a:latin typeface="Lucida Console"/>
                <a:cs typeface="Lucida Console"/>
              </a:rPr>
              <a:t>() 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/>
                <a:cs typeface="Lucida Console"/>
              </a:rPr>
              <a:t>	</a:t>
            </a:r>
            <a:r>
              <a:rPr lang="en-US" altLang="zh-CN" sz="2000" dirty="0" err="1">
                <a:latin typeface="Lucida Console"/>
                <a:cs typeface="Lucida Console"/>
              </a:rPr>
              <a:t>DbConnection</a:t>
            </a:r>
            <a:r>
              <a:rPr lang="en-US" altLang="zh-CN" sz="2000" dirty="0">
                <a:latin typeface="Lucida Console"/>
                <a:cs typeface="Lucida Console"/>
              </a:rPr>
              <a:t> </a:t>
            </a:r>
            <a:r>
              <a:rPr lang="en-US" altLang="zh-CN" sz="2000" dirty="0" smtClean="0">
                <a:latin typeface="Lucida Console"/>
                <a:cs typeface="Lucida Console"/>
              </a:rPr>
              <a:t>conn </a:t>
            </a:r>
            <a:r>
              <a:rPr lang="en-US" altLang="zh-CN" sz="2000" dirty="0">
                <a:latin typeface="Lucida Console"/>
                <a:cs typeface="Lucida Console"/>
              </a:rPr>
              <a:t>= </a:t>
            </a:r>
            <a:r>
              <a:rPr lang="en-US" altLang="zh-CN" sz="2000" dirty="0" smtClean="0">
                <a:latin typeface="Lucida Console"/>
                <a:cs typeface="Lucida Console"/>
              </a:rPr>
              <a:t>new </a:t>
            </a:r>
            <a:r>
              <a:rPr lang="en-US" altLang="zh-CN" sz="2000" dirty="0" err="1">
                <a:latin typeface="Lucida Console"/>
                <a:cs typeface="Lucida Console"/>
              </a:rPr>
              <a:t>DbConnection</a:t>
            </a:r>
            <a:r>
              <a:rPr lang="en-US" altLang="zh-CN" sz="2000" dirty="0">
                <a:latin typeface="Lucida Console"/>
                <a:cs typeface="Lucida Console"/>
              </a:rPr>
              <a:t>(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IPAddress</a:t>
            </a:r>
            <a:r>
              <a:rPr lang="en-US" altLang="zh-CN" sz="2000" dirty="0" smtClean="0">
                <a:latin typeface="Lucida Console"/>
                <a:cs typeface="Lucida Console"/>
              </a:rPr>
              <a:t>)</a:t>
            </a:r>
            <a:r>
              <a:rPr lang="en-US" altLang="zh-CN" sz="2000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	</a:t>
            </a:r>
            <a:r>
              <a:rPr lang="en-US" altLang="zh-CN" sz="2000" dirty="0" err="1" smtClean="0">
                <a:latin typeface="Lucida Console"/>
                <a:cs typeface="Lucida Console"/>
              </a:rPr>
              <a:t>DbResult</a:t>
            </a:r>
            <a:r>
              <a:rPr lang="en-US" altLang="zh-CN" sz="2000" dirty="0" smtClean="0">
                <a:latin typeface="Lucida Console"/>
                <a:cs typeface="Lucida Console"/>
              </a:rPr>
              <a:t> res </a:t>
            </a:r>
            <a:r>
              <a:rPr lang="en-US" altLang="zh-CN" sz="2000" dirty="0">
                <a:latin typeface="Lucida Console"/>
                <a:cs typeface="Lucida Console"/>
              </a:rPr>
              <a:t>= 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conn.exec</a:t>
            </a:r>
            <a:r>
              <a:rPr lang="en-US" altLang="zh-CN" sz="2000" dirty="0">
                <a:latin typeface="Lucida Console"/>
                <a:cs typeface="Lucida Console"/>
              </a:rPr>
              <a:t>(</a:t>
            </a:r>
            <a:r>
              <a:rPr lang="en-US" altLang="zh-CN" sz="2000" dirty="0" smtClean="0">
                <a:latin typeface="Lucida Console"/>
                <a:cs typeface="Lucida Console"/>
              </a:rPr>
              <a:t>Query)</a:t>
            </a:r>
            <a:r>
              <a:rPr lang="en-US" altLang="zh-CN" sz="2000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	return res;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2757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220755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代码写法</a:t>
            </a:r>
            <a:r>
              <a:rPr kumimoji="1" lang="zh-CN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异步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043608" y="2756925"/>
            <a:ext cx="7891878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latin typeface="Lucida Console"/>
                <a:cs typeface="Lucida Console"/>
              </a:rPr>
              <a:t>DbConnection</a:t>
            </a:r>
            <a:r>
              <a:rPr lang="en-US" altLang="zh-CN" sz="2000" dirty="0" smtClean="0">
                <a:latin typeface="Lucida Console"/>
                <a:cs typeface="Lucida Console"/>
              </a:rPr>
              <a:t> </a:t>
            </a:r>
            <a:r>
              <a:rPr lang="en-US" altLang="zh-CN" sz="2000" dirty="0">
                <a:latin typeface="Lucida Console"/>
                <a:cs typeface="Lucida Console"/>
              </a:rPr>
              <a:t>conn = new </a:t>
            </a:r>
            <a:r>
              <a:rPr lang="en-US" altLang="zh-CN" sz="2000" dirty="0" err="1">
                <a:latin typeface="Lucida Console"/>
                <a:cs typeface="Lucida Console"/>
              </a:rPr>
              <a:t>DbConnection</a:t>
            </a:r>
            <a:r>
              <a:rPr lang="en-US" altLang="zh-CN" sz="2000" dirty="0">
                <a:latin typeface="Lucida Console"/>
                <a:cs typeface="Lucida Console"/>
              </a:rPr>
              <a:t>(</a:t>
            </a:r>
            <a:r>
              <a:rPr lang="en-US" altLang="zh-CN" sz="2000" dirty="0" err="1">
                <a:latin typeface="Lucida Console"/>
                <a:cs typeface="Lucida Console"/>
              </a:rPr>
              <a:t>IPAddress</a:t>
            </a:r>
            <a:r>
              <a:rPr lang="en-US" altLang="zh-CN" sz="20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Future&lt;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DbResult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&gt;</a:t>
            </a:r>
            <a:r>
              <a:rPr lang="en-US" altLang="zh-CN" sz="2000" dirty="0" smtClean="0">
                <a:latin typeface="Lucida Console"/>
                <a:cs typeface="Lucida Console"/>
              </a:rPr>
              <a:t> </a:t>
            </a:r>
            <a:r>
              <a:rPr lang="en-US" altLang="zh-CN" sz="2000" dirty="0">
                <a:latin typeface="Lucida Console"/>
                <a:cs typeface="Lucida Console"/>
              </a:rPr>
              <a:t>res = 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conn.asyncExec</a:t>
            </a:r>
            <a:r>
              <a:rPr lang="en-US" altLang="zh-CN" sz="2000" dirty="0">
                <a:latin typeface="Lucida Console"/>
                <a:cs typeface="Lucida Console"/>
              </a:rPr>
              <a:t>(Query)</a:t>
            </a:r>
            <a:r>
              <a:rPr lang="en-US" altLang="zh-CN" sz="2000" dirty="0" smtClean="0">
                <a:latin typeface="Lucida Console"/>
                <a:cs typeface="Lucida Console"/>
              </a:rPr>
              <a:t>;</a:t>
            </a:r>
            <a:endParaRPr lang="en-US" altLang="zh-CN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849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3" y="164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92CA"/>
                </a:solidFill>
                <a:latin typeface="Arial"/>
                <a:ea typeface="Microsoft YaHei"/>
                <a:cs typeface="Arial"/>
              </a:rPr>
              <a:t>异步处理</a:t>
            </a:r>
            <a:endParaRPr kumimoji="1" lang="zh-CN" altLang="en-US" sz="1400" dirty="0">
              <a:solidFill>
                <a:srgbClr val="0092CA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7" y="122075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异步写法不怕函数调用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971600" y="2660915"/>
            <a:ext cx="7891878" cy="2830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Lucida Console"/>
                <a:cs typeface="Lucida Console"/>
              </a:rPr>
              <a:t>function </a:t>
            </a:r>
            <a:r>
              <a:rPr lang="en-US" altLang="zh-CN" sz="2000" dirty="0" smtClean="0">
                <a:latin typeface="Lucida Console"/>
                <a:cs typeface="Lucida Console"/>
              </a:rPr>
              <a:t>getResult1(</a:t>
            </a:r>
            <a:r>
              <a:rPr lang="en-US" altLang="zh-CN" sz="2000" dirty="0"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/>
                <a:cs typeface="Lucida Console"/>
              </a:rPr>
              <a:t>	</a:t>
            </a:r>
            <a:r>
              <a:rPr lang="en-US" altLang="zh-CN" sz="2000" dirty="0" err="1">
                <a:latin typeface="Lucida Console"/>
                <a:cs typeface="Lucida Console"/>
              </a:rPr>
              <a:t>DbConnection</a:t>
            </a:r>
            <a:r>
              <a:rPr lang="en-US" altLang="zh-CN" sz="2000" dirty="0">
                <a:latin typeface="Lucida Console"/>
                <a:cs typeface="Lucida Console"/>
              </a:rPr>
              <a:t> conn = new </a:t>
            </a:r>
            <a:r>
              <a:rPr lang="en-US" altLang="zh-CN" sz="2000" dirty="0" err="1">
                <a:latin typeface="Lucida Console"/>
                <a:cs typeface="Lucida Console"/>
              </a:rPr>
              <a:t>DbConnection</a:t>
            </a:r>
            <a:r>
              <a:rPr lang="en-US" altLang="zh-CN" sz="2000" dirty="0">
                <a:latin typeface="Lucida Console"/>
                <a:cs typeface="Lucida Console"/>
              </a:rPr>
              <a:t>(</a:t>
            </a:r>
            <a:r>
              <a:rPr lang="en-US" altLang="zh-CN" sz="2000" dirty="0" err="1">
                <a:latin typeface="Lucida Console"/>
                <a:cs typeface="Lucida Console"/>
              </a:rPr>
              <a:t>IPAddress</a:t>
            </a:r>
            <a:r>
              <a:rPr lang="en-US" altLang="zh-CN" sz="20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/>
                <a:cs typeface="Lucida Console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Future&lt;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DbResult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&gt;</a:t>
            </a:r>
            <a:r>
              <a:rPr lang="en-US" altLang="zh-CN" sz="2000" dirty="0" smtClean="0">
                <a:latin typeface="Lucida Console"/>
                <a:cs typeface="Lucida Console"/>
              </a:rPr>
              <a:t> </a:t>
            </a:r>
            <a:r>
              <a:rPr lang="en-US" altLang="zh-CN" sz="2000" dirty="0">
                <a:latin typeface="Lucida Console"/>
                <a:cs typeface="Lucida Console"/>
              </a:rPr>
              <a:t>res = </a:t>
            </a:r>
            <a:r>
              <a:rPr lang="en-US" altLang="zh-CN" sz="2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conn.asyncExec</a:t>
            </a:r>
            <a:r>
              <a:rPr lang="en-US" altLang="zh-CN" sz="2000" dirty="0">
                <a:latin typeface="Lucida Console"/>
                <a:cs typeface="Lucida Console"/>
              </a:rPr>
              <a:t>(Query);</a:t>
            </a:r>
          </a:p>
          <a:p>
            <a:pPr marL="0" indent="0">
              <a:buNone/>
            </a:pPr>
            <a:r>
              <a:rPr lang="en-US" altLang="zh-CN" sz="2000" dirty="0">
                <a:latin typeface="Lucida Console"/>
                <a:cs typeface="Lucida Console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yield</a:t>
            </a:r>
            <a:r>
              <a:rPr lang="en-US" altLang="zh-CN" sz="2000" dirty="0" smtClean="0">
                <a:latin typeface="Lucida Console"/>
                <a:cs typeface="Lucida Console"/>
              </a:rPr>
              <a:t> return </a:t>
            </a:r>
            <a:r>
              <a:rPr lang="en-US" altLang="zh-CN" sz="2000" dirty="0">
                <a:latin typeface="Lucida Console"/>
                <a:cs typeface="Lucida Console"/>
              </a:rPr>
              <a:t>res;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altLang="zh-CN" sz="20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9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Default Design">
  <a:themeElements>
    <a:clrScheme name="1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5C00"/>
      </a:accent6>
      <a:hlink>
        <a:srgbClr val="FFCC66"/>
      </a:hlink>
      <a:folHlink>
        <a:srgbClr val="C0C0C0"/>
      </a:folHlink>
    </a:clrScheme>
    <a:fontScheme name="1_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04287" tIns="52144" rIns="104287" bIns="5214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04287" tIns="52144" rIns="104287" bIns="5214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宋体" pitchFamily="2" charset="-122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CC6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5C00"/>
        </a:accent6>
        <a:hlink>
          <a:srgbClr val="FFCC6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315</Words>
  <Application>Microsoft Office PowerPoint</Application>
  <PresentationFormat>全屏显示(4:3)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굴림</vt:lpstr>
      <vt:lpstr>黑体</vt:lpstr>
      <vt:lpstr>宋体</vt:lpstr>
      <vt:lpstr>Microsoft YaHei</vt:lpstr>
      <vt:lpstr>Arial</vt:lpstr>
      <vt:lpstr>Calibri</vt:lpstr>
      <vt:lpstr>Calibri Light</vt:lpstr>
      <vt:lpstr>Lucida Console</vt:lpstr>
      <vt:lpstr>Trebuchet MS</vt:lpstr>
      <vt:lpstr>Wingdings</vt:lpstr>
      <vt:lpstr>Office 主题</vt:lpstr>
      <vt:lpstr>自定义设计方案</vt:lpstr>
      <vt:lpstr>1_自定义设计方案</vt:lpstr>
      <vt:lpstr>1_Default Design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锦木</dc:creator>
  <cp:lastModifiedBy>锦木</cp:lastModifiedBy>
  <cp:revision>12</cp:revision>
  <dcterms:created xsi:type="dcterms:W3CDTF">2015-03-11T09:09:08Z</dcterms:created>
  <dcterms:modified xsi:type="dcterms:W3CDTF">2015-04-22T16:27:09Z</dcterms:modified>
</cp:coreProperties>
</file>