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408" r:id="rId3"/>
    <p:sldId id="337" r:id="rId4"/>
    <p:sldId id="363" r:id="rId5"/>
    <p:sldId id="368" r:id="rId6"/>
    <p:sldId id="339" r:id="rId7"/>
    <p:sldId id="352" r:id="rId8"/>
    <p:sldId id="409" r:id="rId9"/>
    <p:sldId id="383" r:id="rId10"/>
    <p:sldId id="392" r:id="rId11"/>
    <p:sldId id="378" r:id="rId12"/>
    <p:sldId id="372" r:id="rId13"/>
    <p:sldId id="374" r:id="rId14"/>
    <p:sldId id="381" r:id="rId15"/>
    <p:sldId id="388" r:id="rId16"/>
    <p:sldId id="331" r:id="rId17"/>
    <p:sldId id="338" r:id="rId18"/>
    <p:sldId id="330" r:id="rId19"/>
    <p:sldId id="351" r:id="rId20"/>
    <p:sldId id="398" r:id="rId21"/>
    <p:sldId id="406" r:id="rId22"/>
    <p:sldId id="410" r:id="rId23"/>
    <p:sldId id="401" r:id="rId24"/>
    <p:sldId id="303" r:id="rId25"/>
    <p:sldId id="405" r:id="rId26"/>
    <p:sldId id="310" r:id="rId27"/>
    <p:sldId id="269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86411" autoAdjust="0"/>
  </p:normalViewPr>
  <p:slideViewPr>
    <p:cSldViewPr snapToGrid="0" snapToObjects="1">
      <p:cViewPr>
        <p:scale>
          <a:sx n="66" d="100"/>
          <a:sy n="66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F5CA-54E3-4134-A375-E50352FF422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FD8E76-B9C3-4D2F-8377-530F1E9D8D93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平台无关性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B7E1AB-E9A8-4B6B-A47D-2BFDA5C68634}" type="parTrans" cxnId="{943CFDE7-8F4E-4D58-A8D6-7BE2F86FF012}">
      <dgm:prSet/>
      <dgm:spPr/>
      <dgm:t>
        <a:bodyPr/>
        <a:lstStyle/>
        <a:p>
          <a:endParaRPr lang="zh-CN" altLang="en-US"/>
        </a:p>
      </dgm:t>
    </dgm:pt>
    <dgm:pt modelId="{C4A6239D-D285-4604-8A69-8F96CC5EC00E}" type="sibTrans" cxnId="{943CFDE7-8F4E-4D58-A8D6-7BE2F86FF012}">
      <dgm:prSet/>
      <dgm:spPr/>
      <dgm:t>
        <a:bodyPr/>
        <a:lstStyle/>
        <a:p>
          <a:endParaRPr lang="zh-CN" altLang="en-US"/>
        </a:p>
      </dgm:t>
    </dgm:pt>
    <dgm:pt modelId="{71E87927-3334-4B86-AD13-2F17A36E8DE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B64EE-1688-483E-8150-2C986D875386}" type="parTrans" cxnId="{9882890C-41DA-4511-BDEF-C2E72EAFFEEE}">
      <dgm:prSet/>
      <dgm:spPr/>
      <dgm:t>
        <a:bodyPr/>
        <a:lstStyle/>
        <a:p>
          <a:endParaRPr lang="zh-CN" altLang="en-US"/>
        </a:p>
      </dgm:t>
    </dgm:pt>
    <dgm:pt modelId="{03B6D99E-1975-4C6D-B56D-7BF5DA75A661}" type="sibTrans" cxnId="{9882890C-41DA-4511-BDEF-C2E72EAFFEEE}">
      <dgm:prSet/>
      <dgm:spPr/>
      <dgm:t>
        <a:bodyPr/>
        <a:lstStyle/>
        <a:p>
          <a:endParaRPr lang="zh-CN" altLang="en-US"/>
        </a:p>
      </dgm:t>
    </dgm:pt>
    <dgm:pt modelId="{A9C52E09-9AE8-44F3-8835-9802D6D2F0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弹性伸缩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19BF6-A157-49AB-9650-00E61164C36D}" type="parTrans" cxnId="{06C03267-567A-4245-97B7-2A889F618D0C}">
      <dgm:prSet/>
      <dgm:spPr/>
      <dgm:t>
        <a:bodyPr/>
        <a:lstStyle/>
        <a:p>
          <a:endParaRPr lang="zh-CN" altLang="en-US"/>
        </a:p>
      </dgm:t>
    </dgm:pt>
    <dgm:pt modelId="{99483B27-A160-47F2-9775-72A63B09A939}" type="sibTrans" cxnId="{06C03267-567A-4245-97B7-2A889F618D0C}">
      <dgm:prSet/>
      <dgm:spPr/>
      <dgm:t>
        <a:bodyPr/>
        <a:lstStyle/>
        <a:p>
          <a:endParaRPr lang="zh-CN" altLang="en-US"/>
        </a:p>
      </dgm:t>
    </dgm:pt>
    <dgm:pt modelId="{21F649F9-EE17-4C4D-81C8-A10638A1D3D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FA0B6-8F0E-4AB2-AD3B-F9A3624395EC}" type="parTrans" cxnId="{3CBEBC5C-EB40-4D8D-9A4B-8C2177EE7615}">
      <dgm:prSet/>
      <dgm:spPr/>
      <dgm:t>
        <a:bodyPr/>
        <a:lstStyle/>
        <a:p>
          <a:endParaRPr lang="zh-CN" altLang="en-US"/>
        </a:p>
      </dgm:t>
    </dgm:pt>
    <dgm:pt modelId="{D9D53B8E-550B-4C76-AE34-ED003B815603}" type="sibTrans" cxnId="{3CBEBC5C-EB40-4D8D-9A4B-8C2177EE7615}">
      <dgm:prSet/>
      <dgm:spPr/>
      <dgm:t>
        <a:bodyPr/>
        <a:lstStyle/>
        <a:p>
          <a:endParaRPr lang="zh-CN" altLang="en-US"/>
        </a:p>
      </dgm:t>
    </dgm:pt>
    <dgm:pt modelId="{CFF7497D-43CD-4932-812F-90FB61088CAD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数据路由通明化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4D9016-CE20-4BBE-90BD-5AFC0D0396B8}" type="parTrans" cxnId="{A9806CB5-089A-4A95-8151-5C2606195D57}">
      <dgm:prSet/>
      <dgm:spPr/>
      <dgm:t>
        <a:bodyPr/>
        <a:lstStyle/>
        <a:p>
          <a:endParaRPr lang="zh-CN" altLang="en-US"/>
        </a:p>
      </dgm:t>
    </dgm:pt>
    <dgm:pt modelId="{E2FF3607-2AB9-4B22-AA9E-9251EDD24677}" type="sibTrans" cxnId="{A9806CB5-089A-4A95-8151-5C2606195D57}">
      <dgm:prSet/>
      <dgm:spPr/>
      <dgm:t>
        <a:bodyPr/>
        <a:lstStyle/>
        <a:p>
          <a:endParaRPr lang="zh-CN" altLang="en-US"/>
        </a:p>
      </dgm:t>
    </dgm:pt>
    <dgm:pt modelId="{089215ED-DABB-462A-9153-726E19956F2A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去除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特性依赖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30B6F2-6808-4831-8043-024BE7D5C30D}" type="sibTrans" cxnId="{2A5CC6F8-1E7B-4626-AE7A-4B671784AAF1}">
      <dgm:prSet/>
      <dgm:spPr/>
      <dgm:t>
        <a:bodyPr/>
        <a:lstStyle/>
        <a:p>
          <a:endParaRPr lang="zh-CN" altLang="en-US"/>
        </a:p>
      </dgm:t>
    </dgm:pt>
    <dgm:pt modelId="{4DB2EFC7-E36A-44A4-B507-4EE73C79D8D0}" type="parTrans" cxnId="{2A5CC6F8-1E7B-4626-AE7A-4B671784AAF1}">
      <dgm:prSet/>
      <dgm:spPr/>
      <dgm:t>
        <a:bodyPr/>
        <a:lstStyle/>
        <a:p>
          <a:endParaRPr lang="zh-CN" altLang="en-US"/>
        </a:p>
      </dgm:t>
    </dgm:pt>
    <dgm:pt modelId="{0E042464-5DA3-4CDB-AF0B-EFA3C991A67C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Native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5D8EC0-A2C9-45D7-ACE1-AE461FC07BF6}" type="parTrans" cxnId="{37ABFDD5-149F-4AC3-85E0-C605CB90E4D6}">
      <dgm:prSet/>
      <dgm:spPr/>
      <dgm:t>
        <a:bodyPr/>
        <a:lstStyle/>
        <a:p>
          <a:endParaRPr lang="zh-CN" altLang="en-US"/>
        </a:p>
      </dgm:t>
    </dgm:pt>
    <dgm:pt modelId="{B5974AE0-7BE4-49F1-A34E-5CEBC61C38B4}" type="sibTrans" cxnId="{37ABFDD5-149F-4AC3-85E0-C605CB90E4D6}">
      <dgm:prSet/>
      <dgm:spPr/>
      <dgm:t>
        <a:bodyPr/>
        <a:lstStyle/>
        <a:p>
          <a:endParaRPr lang="zh-CN" altLang="en-US"/>
        </a:p>
      </dgm:t>
    </dgm:pt>
    <dgm:pt modelId="{E7D3E577-5551-4573-8A67-3DFBCCDD1331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数据源动态管理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87C51-4CE1-4066-B92C-12BC54C652B5}" type="parTrans" cxnId="{DCFEE941-06D5-4658-806A-681D2E6F2B69}">
      <dgm:prSet/>
      <dgm:spPr/>
      <dgm:t>
        <a:bodyPr/>
        <a:lstStyle/>
        <a:p>
          <a:endParaRPr lang="zh-CN" altLang="en-US"/>
        </a:p>
      </dgm:t>
    </dgm:pt>
    <dgm:pt modelId="{0EB2D92D-86B6-45F5-9A09-8B0F3CF7FE2A}" type="sibTrans" cxnId="{DCFEE941-06D5-4658-806A-681D2E6F2B69}">
      <dgm:prSet/>
      <dgm:spPr/>
      <dgm:t>
        <a:bodyPr/>
        <a:lstStyle/>
        <a:p>
          <a:endParaRPr lang="zh-CN" altLang="en-US"/>
        </a:p>
      </dgm:t>
    </dgm:pt>
    <dgm:pt modelId="{8686A546-5B4E-4CF2-B816-741475838E86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Failover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支持（跨机房容灾）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D9AA8F-3295-453E-B7F9-BAC2156C7AB7}" type="parTrans" cxnId="{82BE1AFF-AD39-4833-8299-93DE8074C59E}">
      <dgm:prSet/>
      <dgm:spPr/>
      <dgm:t>
        <a:bodyPr/>
        <a:lstStyle/>
        <a:p>
          <a:endParaRPr lang="zh-CN" altLang="en-US"/>
        </a:p>
      </dgm:t>
    </dgm:pt>
    <dgm:pt modelId="{A5FF3646-29DC-4A01-8CE9-69BE507DABCE}" type="sibTrans" cxnId="{82BE1AFF-AD39-4833-8299-93DE8074C59E}">
      <dgm:prSet/>
      <dgm:spPr/>
      <dgm:t>
        <a:bodyPr/>
        <a:lstStyle/>
        <a:p>
          <a:endParaRPr lang="zh-CN" altLang="en-US"/>
        </a:p>
      </dgm:t>
    </dgm:pt>
    <dgm:pt modelId="{29C95062-2866-490E-8B28-39A48B8278F3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标准化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841CD4-D9E2-41F0-83AF-8DAE1E3B8580}" type="parTrans" cxnId="{F01C3D29-7110-41AF-ABD5-C953F0EF84B4}">
      <dgm:prSet/>
      <dgm:spPr/>
    </dgm:pt>
    <dgm:pt modelId="{4EA2A68A-ADF9-490C-91B9-AB9FA2B2E50D}" type="sibTrans" cxnId="{F01C3D29-7110-41AF-ABD5-C953F0EF84B4}">
      <dgm:prSet/>
      <dgm:spPr/>
    </dgm:pt>
    <dgm:pt modelId="{88441A0B-2CD8-4D67-AFCC-02702CADFF1E}" type="pres">
      <dgm:prSet presAssocID="{F07EF5CA-54E3-4134-A375-E50352FF422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83F3E39-9157-48E9-86B9-86B595650A6C}" type="pres">
      <dgm:prSet presAssocID="{89FD8E76-B9C3-4D2F-8377-530F1E9D8D93}" presName="composite" presStyleCnt="0"/>
      <dgm:spPr/>
    </dgm:pt>
    <dgm:pt modelId="{23B96A4B-BA41-469E-AACD-A6CADAB4A4AE}" type="pres">
      <dgm:prSet presAssocID="{89FD8E76-B9C3-4D2F-8377-530F1E9D8D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5C559-1AB3-489F-89F1-22647C332A33}" type="pres">
      <dgm:prSet presAssocID="{89FD8E76-B9C3-4D2F-8377-530F1E9D8D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D13C8-AC2D-42C2-B325-786453768675}" type="pres">
      <dgm:prSet presAssocID="{89FD8E76-B9C3-4D2F-8377-530F1E9D8D93}" presName="Accent" presStyleLbl="parChTrans1D1" presStyleIdx="0" presStyleCnt="2"/>
      <dgm:spPr/>
    </dgm:pt>
    <dgm:pt modelId="{05B3D456-F725-4B11-856C-B2DE4072DEC3}" type="pres">
      <dgm:prSet presAssocID="{89FD8E76-B9C3-4D2F-8377-530F1E9D8D9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6D11B-8204-4373-BFE7-FB6871E4D7DE}" type="pres">
      <dgm:prSet presAssocID="{C4A6239D-D285-4604-8A69-8F96CC5EC00E}" presName="sibTrans" presStyleCnt="0"/>
      <dgm:spPr/>
    </dgm:pt>
    <dgm:pt modelId="{3897241B-A5A4-48F8-813E-E2153BC0A513}" type="pres">
      <dgm:prSet presAssocID="{A9C52E09-9AE8-44F3-8835-9802D6D2F041}" presName="composite" presStyleCnt="0"/>
      <dgm:spPr/>
    </dgm:pt>
    <dgm:pt modelId="{CD0968DA-FF44-4F85-B2FC-0B9C0198D9A0}" type="pres">
      <dgm:prSet presAssocID="{A9C52E09-9AE8-44F3-8835-9802D6D2F04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4313E-2265-411B-A2A9-FB625968EFDC}" type="pres">
      <dgm:prSet presAssocID="{A9C52E09-9AE8-44F3-8835-9802D6D2F04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39BAA-C5D9-4517-A6CE-6DDBA2F5CE69}" type="pres">
      <dgm:prSet presAssocID="{A9C52E09-9AE8-44F3-8835-9802D6D2F041}" presName="Accent" presStyleLbl="parChTrans1D1" presStyleIdx="1" presStyleCnt="2"/>
      <dgm:spPr/>
    </dgm:pt>
    <dgm:pt modelId="{1E34501E-3B28-4B3F-BE52-BC761A777568}" type="pres">
      <dgm:prSet presAssocID="{A9C52E09-9AE8-44F3-8835-9802D6D2F04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60D51-EB19-4E75-A2EF-F0C4809D3BCF}" type="presOf" srcId="{71E87927-3334-4B86-AD13-2F17A36E8DE0}" destId="{23B96A4B-BA41-469E-AACD-A6CADAB4A4AE}" srcOrd="0" destOrd="0" presId="urn:microsoft.com/office/officeart/2011/layout/TabList"/>
    <dgm:cxn modelId="{EC9DAE12-6186-43BB-8E8F-F0C5C183F4FB}" type="presOf" srcId="{E7D3E577-5551-4573-8A67-3DFBCCDD1331}" destId="{1E34501E-3B28-4B3F-BE52-BC761A777568}" srcOrd="0" destOrd="1" presId="urn:microsoft.com/office/officeart/2011/layout/TabList"/>
    <dgm:cxn modelId="{F01C3D29-7110-41AF-ABD5-C953F0EF84B4}" srcId="{89FD8E76-B9C3-4D2F-8377-530F1E9D8D93}" destId="{29C95062-2866-490E-8B28-39A48B8278F3}" srcOrd="2" destOrd="0" parTransId="{C6841CD4-D9E2-41F0-83AF-8DAE1E3B8580}" sibTransId="{4EA2A68A-ADF9-490C-91B9-AB9FA2B2E50D}"/>
    <dgm:cxn modelId="{F48CDECE-6885-499D-8E21-834D82B40CAF}" type="presOf" srcId="{A9C52E09-9AE8-44F3-8835-9802D6D2F041}" destId="{36C4313E-2265-411B-A2A9-FB625968EFDC}" srcOrd="0" destOrd="0" presId="urn:microsoft.com/office/officeart/2011/layout/TabList"/>
    <dgm:cxn modelId="{82BE1AFF-AD39-4833-8299-93DE8074C59E}" srcId="{A9C52E09-9AE8-44F3-8835-9802D6D2F041}" destId="{8686A546-5B4E-4CF2-B816-741475838E86}" srcOrd="3" destOrd="0" parTransId="{17D9AA8F-3295-453E-B7F9-BAC2156C7AB7}" sibTransId="{A5FF3646-29DC-4A01-8CE9-69BE507DABCE}"/>
    <dgm:cxn modelId="{2A5CC6F8-1E7B-4626-AE7A-4B671784AAF1}" srcId="{89FD8E76-B9C3-4D2F-8377-530F1E9D8D93}" destId="{089215ED-DABB-462A-9153-726E19956F2A}" srcOrd="1" destOrd="0" parTransId="{4DB2EFC7-E36A-44A4-B507-4EE73C79D8D0}" sibTransId="{B130B6F2-6808-4831-8043-024BE7D5C30D}"/>
    <dgm:cxn modelId="{814539EE-BC51-44A8-9B46-F007462F0C0A}" type="presOf" srcId="{CFF7497D-43CD-4932-812F-90FB61088CAD}" destId="{1E34501E-3B28-4B3F-BE52-BC761A777568}" srcOrd="0" destOrd="0" presId="urn:microsoft.com/office/officeart/2011/layout/TabList"/>
    <dgm:cxn modelId="{26CA355A-963B-4A62-AB52-E9718D54AEFF}" type="presOf" srcId="{29C95062-2866-490E-8B28-39A48B8278F3}" destId="{05B3D456-F725-4B11-856C-B2DE4072DEC3}" srcOrd="0" destOrd="1" presId="urn:microsoft.com/office/officeart/2011/layout/TabList"/>
    <dgm:cxn modelId="{DCFEE941-06D5-4658-806A-681D2E6F2B69}" srcId="{A9C52E09-9AE8-44F3-8835-9802D6D2F041}" destId="{E7D3E577-5551-4573-8A67-3DFBCCDD1331}" srcOrd="2" destOrd="0" parTransId="{A4F87C51-4CE1-4066-B92C-12BC54C652B5}" sibTransId="{0EB2D92D-86B6-45F5-9A09-8B0F3CF7FE2A}"/>
    <dgm:cxn modelId="{61AD7AB7-7332-4715-ACBD-2B1D22CE4DF6}" type="presOf" srcId="{8686A546-5B4E-4CF2-B816-741475838E86}" destId="{1E34501E-3B28-4B3F-BE52-BC761A777568}" srcOrd="0" destOrd="2" presId="urn:microsoft.com/office/officeart/2011/layout/TabList"/>
    <dgm:cxn modelId="{7ABC490B-513F-4802-8BDB-BCBD6FD1C236}" type="presOf" srcId="{21F649F9-EE17-4C4D-81C8-A10638A1D3DA}" destId="{CD0968DA-FF44-4F85-B2FC-0B9C0198D9A0}" srcOrd="0" destOrd="0" presId="urn:microsoft.com/office/officeart/2011/layout/TabList"/>
    <dgm:cxn modelId="{A9806CB5-089A-4A95-8151-5C2606195D57}" srcId="{A9C52E09-9AE8-44F3-8835-9802D6D2F041}" destId="{CFF7497D-43CD-4932-812F-90FB61088CAD}" srcOrd="1" destOrd="0" parTransId="{A44D9016-CE20-4BBE-90BD-5AFC0D0396B8}" sibTransId="{E2FF3607-2AB9-4B22-AA9E-9251EDD24677}"/>
    <dgm:cxn modelId="{291F6E41-72E2-4A73-A550-8C90A5EF6546}" type="presOf" srcId="{0E042464-5DA3-4CDB-AF0B-EFA3C991A67C}" destId="{05B3D456-F725-4B11-856C-B2DE4072DEC3}" srcOrd="0" destOrd="2" presId="urn:microsoft.com/office/officeart/2011/layout/TabList"/>
    <dgm:cxn modelId="{943CFDE7-8F4E-4D58-A8D6-7BE2F86FF012}" srcId="{F07EF5CA-54E3-4134-A375-E50352FF4223}" destId="{89FD8E76-B9C3-4D2F-8377-530F1E9D8D93}" srcOrd="0" destOrd="0" parTransId="{2AB7E1AB-E9A8-4B6B-A47D-2BFDA5C68634}" sibTransId="{C4A6239D-D285-4604-8A69-8F96CC5EC00E}"/>
    <dgm:cxn modelId="{9882890C-41DA-4511-BDEF-C2E72EAFFEEE}" srcId="{89FD8E76-B9C3-4D2F-8377-530F1E9D8D93}" destId="{71E87927-3334-4B86-AD13-2F17A36E8DE0}" srcOrd="0" destOrd="0" parTransId="{C97B64EE-1688-483E-8150-2C986D875386}" sibTransId="{03B6D99E-1975-4C6D-B56D-7BF5DA75A661}"/>
    <dgm:cxn modelId="{06C03267-567A-4245-97B7-2A889F618D0C}" srcId="{F07EF5CA-54E3-4134-A375-E50352FF4223}" destId="{A9C52E09-9AE8-44F3-8835-9802D6D2F041}" srcOrd="1" destOrd="0" parTransId="{E2F19BF6-A157-49AB-9650-00E61164C36D}" sibTransId="{99483B27-A160-47F2-9775-72A63B09A939}"/>
    <dgm:cxn modelId="{37ABFDD5-149F-4AC3-85E0-C605CB90E4D6}" srcId="{89FD8E76-B9C3-4D2F-8377-530F1E9D8D93}" destId="{0E042464-5DA3-4CDB-AF0B-EFA3C991A67C}" srcOrd="3" destOrd="0" parTransId="{1A5D8EC0-A2C9-45D7-ACE1-AE461FC07BF6}" sibTransId="{B5974AE0-7BE4-49F1-A34E-5CEBC61C38B4}"/>
    <dgm:cxn modelId="{9E51C72B-5294-4E96-B8F4-EA59FA0D8B75}" type="presOf" srcId="{89FD8E76-B9C3-4D2F-8377-530F1E9D8D93}" destId="{FB85C559-1AB3-489F-89F1-22647C332A33}" srcOrd="0" destOrd="0" presId="urn:microsoft.com/office/officeart/2011/layout/TabList"/>
    <dgm:cxn modelId="{3CBEBC5C-EB40-4D8D-9A4B-8C2177EE7615}" srcId="{A9C52E09-9AE8-44F3-8835-9802D6D2F041}" destId="{21F649F9-EE17-4C4D-81C8-A10638A1D3DA}" srcOrd="0" destOrd="0" parTransId="{437FA0B6-8F0E-4AB2-AD3B-F9A3624395EC}" sibTransId="{D9D53B8E-550B-4C76-AE34-ED003B815603}"/>
    <dgm:cxn modelId="{AADB81B4-278A-4080-A167-C3DE26352240}" type="presOf" srcId="{089215ED-DABB-462A-9153-726E19956F2A}" destId="{05B3D456-F725-4B11-856C-B2DE4072DEC3}" srcOrd="0" destOrd="0" presId="urn:microsoft.com/office/officeart/2011/layout/TabList"/>
    <dgm:cxn modelId="{F51DDC59-F18F-42F1-B494-AB4430A0E33B}" type="presOf" srcId="{F07EF5CA-54E3-4134-A375-E50352FF4223}" destId="{88441A0B-2CD8-4D67-AFCC-02702CADFF1E}" srcOrd="0" destOrd="0" presId="urn:microsoft.com/office/officeart/2011/layout/TabList"/>
    <dgm:cxn modelId="{95BE44E2-BCC1-4D96-BC1B-5E1AC4BB9830}" type="presParOf" srcId="{88441A0B-2CD8-4D67-AFCC-02702CADFF1E}" destId="{183F3E39-9157-48E9-86B9-86B595650A6C}" srcOrd="0" destOrd="0" presId="urn:microsoft.com/office/officeart/2011/layout/TabList"/>
    <dgm:cxn modelId="{8428422A-BAE9-47D2-B530-FDD2AC4254F6}" type="presParOf" srcId="{183F3E39-9157-48E9-86B9-86B595650A6C}" destId="{23B96A4B-BA41-469E-AACD-A6CADAB4A4AE}" srcOrd="0" destOrd="0" presId="urn:microsoft.com/office/officeart/2011/layout/TabList"/>
    <dgm:cxn modelId="{2D0A477F-6935-4C2F-A9AD-14F693ED3883}" type="presParOf" srcId="{183F3E39-9157-48E9-86B9-86B595650A6C}" destId="{FB85C559-1AB3-489F-89F1-22647C332A33}" srcOrd="1" destOrd="0" presId="urn:microsoft.com/office/officeart/2011/layout/TabList"/>
    <dgm:cxn modelId="{77279797-2200-4985-A642-BA51D9688122}" type="presParOf" srcId="{183F3E39-9157-48E9-86B9-86B595650A6C}" destId="{D12D13C8-AC2D-42C2-B325-786453768675}" srcOrd="2" destOrd="0" presId="urn:microsoft.com/office/officeart/2011/layout/TabList"/>
    <dgm:cxn modelId="{C951CD14-5A41-488B-AABA-70D411BA7D64}" type="presParOf" srcId="{88441A0B-2CD8-4D67-AFCC-02702CADFF1E}" destId="{05B3D456-F725-4B11-856C-B2DE4072DEC3}" srcOrd="1" destOrd="0" presId="urn:microsoft.com/office/officeart/2011/layout/TabList"/>
    <dgm:cxn modelId="{EAA28D17-959B-4A0E-88E7-3823F9D165E1}" type="presParOf" srcId="{88441A0B-2CD8-4D67-AFCC-02702CADFF1E}" destId="{C2E6D11B-8204-4373-BFE7-FB6871E4D7DE}" srcOrd="2" destOrd="0" presId="urn:microsoft.com/office/officeart/2011/layout/TabList"/>
    <dgm:cxn modelId="{59EE7B83-837F-438C-8C75-D7B98CB7E7FB}" type="presParOf" srcId="{88441A0B-2CD8-4D67-AFCC-02702CADFF1E}" destId="{3897241B-A5A4-48F8-813E-E2153BC0A513}" srcOrd="3" destOrd="0" presId="urn:microsoft.com/office/officeart/2011/layout/TabList"/>
    <dgm:cxn modelId="{5B95FBB7-9352-4D97-A163-CAC6241DF25E}" type="presParOf" srcId="{3897241B-A5A4-48F8-813E-E2153BC0A513}" destId="{CD0968DA-FF44-4F85-B2FC-0B9C0198D9A0}" srcOrd="0" destOrd="0" presId="urn:microsoft.com/office/officeart/2011/layout/TabList"/>
    <dgm:cxn modelId="{C9A61263-EEA3-400A-8D4E-0E8B0756EE43}" type="presParOf" srcId="{3897241B-A5A4-48F8-813E-E2153BC0A513}" destId="{36C4313E-2265-411B-A2A9-FB625968EFDC}" srcOrd="1" destOrd="0" presId="urn:microsoft.com/office/officeart/2011/layout/TabList"/>
    <dgm:cxn modelId="{45E21160-F8EA-4936-9727-8A31ACEB8A61}" type="presParOf" srcId="{3897241B-A5A4-48F8-813E-E2153BC0A513}" destId="{3BF39BAA-C5D9-4517-A6CE-6DDBA2F5CE69}" srcOrd="2" destOrd="0" presId="urn:microsoft.com/office/officeart/2011/layout/TabList"/>
    <dgm:cxn modelId="{2A0394EC-0773-40E3-BC8D-56F859496EE2}" type="presParOf" srcId="{88441A0B-2CD8-4D67-AFCC-02702CADFF1E}" destId="{1E34501E-3B28-4B3F-BE52-BC761A77756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EF5CA-54E3-4134-A375-E50352FF422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FD8E76-B9C3-4D2F-8377-530F1E9D8D9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平台无关性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B7E1AB-E9A8-4B6B-A47D-2BFDA5C68634}" type="parTrans" cxnId="{943CFDE7-8F4E-4D58-A8D6-7BE2F86FF012}">
      <dgm:prSet/>
      <dgm:spPr/>
      <dgm:t>
        <a:bodyPr/>
        <a:lstStyle/>
        <a:p>
          <a:endParaRPr lang="zh-CN" altLang="en-US"/>
        </a:p>
      </dgm:t>
    </dgm:pt>
    <dgm:pt modelId="{C4A6239D-D285-4604-8A69-8F96CC5EC00E}" type="sibTrans" cxnId="{943CFDE7-8F4E-4D58-A8D6-7BE2F86FF012}">
      <dgm:prSet/>
      <dgm:spPr/>
      <dgm:t>
        <a:bodyPr/>
        <a:lstStyle/>
        <a:p>
          <a:endParaRPr lang="zh-CN" altLang="en-US"/>
        </a:p>
      </dgm:t>
    </dgm:pt>
    <dgm:pt modelId="{71E87927-3334-4B86-AD13-2F17A36E8DE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B64EE-1688-483E-8150-2C986D875386}" type="parTrans" cxnId="{9882890C-41DA-4511-BDEF-C2E72EAFFEEE}">
      <dgm:prSet/>
      <dgm:spPr/>
      <dgm:t>
        <a:bodyPr/>
        <a:lstStyle/>
        <a:p>
          <a:endParaRPr lang="zh-CN" altLang="en-US"/>
        </a:p>
      </dgm:t>
    </dgm:pt>
    <dgm:pt modelId="{03B6D99E-1975-4C6D-B56D-7BF5DA75A661}" type="sibTrans" cxnId="{9882890C-41DA-4511-BDEF-C2E72EAFFEEE}">
      <dgm:prSet/>
      <dgm:spPr/>
      <dgm:t>
        <a:bodyPr/>
        <a:lstStyle/>
        <a:p>
          <a:endParaRPr lang="zh-CN" altLang="en-US"/>
        </a:p>
      </dgm:t>
    </dgm:pt>
    <dgm:pt modelId="{A9C52E09-9AE8-44F3-8835-9802D6D2F041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弹性伸缩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19BF6-A157-49AB-9650-00E61164C36D}" type="parTrans" cxnId="{06C03267-567A-4245-97B7-2A889F618D0C}">
      <dgm:prSet/>
      <dgm:spPr/>
      <dgm:t>
        <a:bodyPr/>
        <a:lstStyle/>
        <a:p>
          <a:endParaRPr lang="zh-CN" altLang="en-US"/>
        </a:p>
      </dgm:t>
    </dgm:pt>
    <dgm:pt modelId="{99483B27-A160-47F2-9775-72A63B09A939}" type="sibTrans" cxnId="{06C03267-567A-4245-97B7-2A889F618D0C}">
      <dgm:prSet/>
      <dgm:spPr/>
      <dgm:t>
        <a:bodyPr/>
        <a:lstStyle/>
        <a:p>
          <a:endParaRPr lang="zh-CN" altLang="en-US"/>
        </a:p>
      </dgm:t>
    </dgm:pt>
    <dgm:pt modelId="{21F649F9-EE17-4C4D-81C8-A10638A1D3D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FA0B6-8F0E-4AB2-AD3B-F9A3624395EC}" type="parTrans" cxnId="{3CBEBC5C-EB40-4D8D-9A4B-8C2177EE7615}">
      <dgm:prSet/>
      <dgm:spPr/>
      <dgm:t>
        <a:bodyPr/>
        <a:lstStyle/>
        <a:p>
          <a:endParaRPr lang="zh-CN" altLang="en-US"/>
        </a:p>
      </dgm:t>
    </dgm:pt>
    <dgm:pt modelId="{D9D53B8E-550B-4C76-AE34-ED003B815603}" type="sibTrans" cxnId="{3CBEBC5C-EB40-4D8D-9A4B-8C2177EE7615}">
      <dgm:prSet/>
      <dgm:spPr/>
      <dgm:t>
        <a:bodyPr/>
        <a:lstStyle/>
        <a:p>
          <a:endParaRPr lang="zh-CN" altLang="en-US"/>
        </a:p>
      </dgm:t>
    </dgm:pt>
    <dgm:pt modelId="{CFF7497D-43CD-4932-812F-90FB61088CAD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数据路由通明化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4D9016-CE20-4BBE-90BD-5AFC0D0396B8}" type="parTrans" cxnId="{A9806CB5-089A-4A95-8151-5C2606195D57}">
      <dgm:prSet/>
      <dgm:spPr/>
      <dgm:t>
        <a:bodyPr/>
        <a:lstStyle/>
        <a:p>
          <a:endParaRPr lang="zh-CN" altLang="en-US"/>
        </a:p>
      </dgm:t>
    </dgm:pt>
    <dgm:pt modelId="{E2FF3607-2AB9-4B22-AA9E-9251EDD24677}" type="sibTrans" cxnId="{A9806CB5-089A-4A95-8151-5C2606195D57}">
      <dgm:prSet/>
      <dgm:spPr/>
      <dgm:t>
        <a:bodyPr/>
        <a:lstStyle/>
        <a:p>
          <a:endParaRPr lang="zh-CN" altLang="en-US"/>
        </a:p>
      </dgm:t>
    </dgm:pt>
    <dgm:pt modelId="{089215ED-DABB-462A-9153-726E19956F2A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去除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特性依赖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30B6F2-6808-4831-8043-024BE7D5C30D}" type="sibTrans" cxnId="{2A5CC6F8-1E7B-4626-AE7A-4B671784AAF1}">
      <dgm:prSet/>
      <dgm:spPr/>
      <dgm:t>
        <a:bodyPr/>
        <a:lstStyle/>
        <a:p>
          <a:endParaRPr lang="zh-CN" altLang="en-US"/>
        </a:p>
      </dgm:t>
    </dgm:pt>
    <dgm:pt modelId="{4DB2EFC7-E36A-44A4-B507-4EE73C79D8D0}" type="parTrans" cxnId="{2A5CC6F8-1E7B-4626-AE7A-4B671784AAF1}">
      <dgm:prSet/>
      <dgm:spPr/>
      <dgm:t>
        <a:bodyPr/>
        <a:lstStyle/>
        <a:p>
          <a:endParaRPr lang="zh-CN" altLang="en-US"/>
        </a:p>
      </dgm:t>
    </dgm:pt>
    <dgm:pt modelId="{28114074-D429-465F-BC16-443B1D843EBF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标准化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358D53-5AFB-49FC-98F7-758AB2E19C83}" type="parTrans" cxnId="{F9E30444-312A-4E42-896D-2BF3273E2EEA}">
      <dgm:prSet/>
      <dgm:spPr/>
      <dgm:t>
        <a:bodyPr/>
        <a:lstStyle/>
        <a:p>
          <a:endParaRPr lang="zh-CN" altLang="en-US"/>
        </a:p>
      </dgm:t>
    </dgm:pt>
    <dgm:pt modelId="{58FF2EF4-61F9-490C-A1C3-D9AF41E2852A}" type="sibTrans" cxnId="{F9E30444-312A-4E42-896D-2BF3273E2EEA}">
      <dgm:prSet/>
      <dgm:spPr/>
      <dgm:t>
        <a:bodyPr/>
        <a:lstStyle/>
        <a:p>
          <a:endParaRPr lang="zh-CN" altLang="en-US"/>
        </a:p>
      </dgm:t>
    </dgm:pt>
    <dgm:pt modelId="{0E042464-5DA3-4CDB-AF0B-EFA3C991A67C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Native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5D8EC0-A2C9-45D7-ACE1-AE461FC07BF6}" type="parTrans" cxnId="{37ABFDD5-149F-4AC3-85E0-C605CB90E4D6}">
      <dgm:prSet/>
      <dgm:spPr/>
      <dgm:t>
        <a:bodyPr/>
        <a:lstStyle/>
        <a:p>
          <a:endParaRPr lang="zh-CN" altLang="en-US"/>
        </a:p>
      </dgm:t>
    </dgm:pt>
    <dgm:pt modelId="{B5974AE0-7BE4-49F1-A34E-5CEBC61C38B4}" type="sibTrans" cxnId="{37ABFDD5-149F-4AC3-85E0-C605CB90E4D6}">
      <dgm:prSet/>
      <dgm:spPr/>
      <dgm:t>
        <a:bodyPr/>
        <a:lstStyle/>
        <a:p>
          <a:endParaRPr lang="zh-CN" altLang="en-US"/>
        </a:p>
      </dgm:t>
    </dgm:pt>
    <dgm:pt modelId="{E7D3E577-5551-4573-8A67-3DFBCCDD1331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数据源动态管理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87C51-4CE1-4066-B92C-12BC54C652B5}" type="parTrans" cxnId="{DCFEE941-06D5-4658-806A-681D2E6F2B69}">
      <dgm:prSet/>
      <dgm:spPr/>
      <dgm:t>
        <a:bodyPr/>
        <a:lstStyle/>
        <a:p>
          <a:endParaRPr lang="zh-CN" altLang="en-US"/>
        </a:p>
      </dgm:t>
    </dgm:pt>
    <dgm:pt modelId="{0EB2D92D-86B6-45F5-9A09-8B0F3CF7FE2A}" type="sibTrans" cxnId="{DCFEE941-06D5-4658-806A-681D2E6F2B69}">
      <dgm:prSet/>
      <dgm:spPr/>
      <dgm:t>
        <a:bodyPr/>
        <a:lstStyle/>
        <a:p>
          <a:endParaRPr lang="zh-CN" altLang="en-US"/>
        </a:p>
      </dgm:t>
    </dgm:pt>
    <dgm:pt modelId="{8686A546-5B4E-4CF2-B816-741475838E86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Failover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支持（跨机房容灾）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D9AA8F-3295-453E-B7F9-BAC2156C7AB7}" type="parTrans" cxnId="{82BE1AFF-AD39-4833-8299-93DE8074C59E}">
      <dgm:prSet/>
      <dgm:spPr/>
      <dgm:t>
        <a:bodyPr/>
        <a:lstStyle/>
        <a:p>
          <a:endParaRPr lang="zh-CN" altLang="en-US"/>
        </a:p>
      </dgm:t>
    </dgm:pt>
    <dgm:pt modelId="{A5FF3646-29DC-4A01-8CE9-69BE507DABCE}" type="sibTrans" cxnId="{82BE1AFF-AD39-4833-8299-93DE8074C59E}">
      <dgm:prSet/>
      <dgm:spPr/>
      <dgm:t>
        <a:bodyPr/>
        <a:lstStyle/>
        <a:p>
          <a:endParaRPr lang="zh-CN" altLang="en-US"/>
        </a:p>
      </dgm:t>
    </dgm:pt>
    <dgm:pt modelId="{88441A0B-2CD8-4D67-AFCC-02702CADFF1E}" type="pres">
      <dgm:prSet presAssocID="{F07EF5CA-54E3-4134-A375-E50352FF422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83F3E39-9157-48E9-86B9-86B595650A6C}" type="pres">
      <dgm:prSet presAssocID="{89FD8E76-B9C3-4D2F-8377-530F1E9D8D93}" presName="composite" presStyleCnt="0"/>
      <dgm:spPr/>
    </dgm:pt>
    <dgm:pt modelId="{23B96A4B-BA41-469E-AACD-A6CADAB4A4AE}" type="pres">
      <dgm:prSet presAssocID="{89FD8E76-B9C3-4D2F-8377-530F1E9D8D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5C559-1AB3-489F-89F1-22647C332A33}" type="pres">
      <dgm:prSet presAssocID="{89FD8E76-B9C3-4D2F-8377-530F1E9D8D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D13C8-AC2D-42C2-B325-786453768675}" type="pres">
      <dgm:prSet presAssocID="{89FD8E76-B9C3-4D2F-8377-530F1E9D8D93}" presName="Accent" presStyleLbl="parChTrans1D1" presStyleIdx="0" presStyleCnt="2"/>
      <dgm:spPr/>
    </dgm:pt>
    <dgm:pt modelId="{05B3D456-F725-4B11-856C-B2DE4072DEC3}" type="pres">
      <dgm:prSet presAssocID="{89FD8E76-B9C3-4D2F-8377-530F1E9D8D9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6D11B-8204-4373-BFE7-FB6871E4D7DE}" type="pres">
      <dgm:prSet presAssocID="{C4A6239D-D285-4604-8A69-8F96CC5EC00E}" presName="sibTrans" presStyleCnt="0"/>
      <dgm:spPr/>
    </dgm:pt>
    <dgm:pt modelId="{3897241B-A5A4-48F8-813E-E2153BC0A513}" type="pres">
      <dgm:prSet presAssocID="{A9C52E09-9AE8-44F3-8835-9802D6D2F041}" presName="composite" presStyleCnt="0"/>
      <dgm:spPr/>
    </dgm:pt>
    <dgm:pt modelId="{CD0968DA-FF44-4F85-B2FC-0B9C0198D9A0}" type="pres">
      <dgm:prSet presAssocID="{A9C52E09-9AE8-44F3-8835-9802D6D2F04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4313E-2265-411B-A2A9-FB625968EFDC}" type="pres">
      <dgm:prSet presAssocID="{A9C52E09-9AE8-44F3-8835-9802D6D2F04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39BAA-C5D9-4517-A6CE-6DDBA2F5CE69}" type="pres">
      <dgm:prSet presAssocID="{A9C52E09-9AE8-44F3-8835-9802D6D2F041}" presName="Accent" presStyleLbl="parChTrans1D1" presStyleIdx="1" presStyleCnt="2"/>
      <dgm:spPr/>
    </dgm:pt>
    <dgm:pt modelId="{1E34501E-3B28-4B3F-BE52-BC761A777568}" type="pres">
      <dgm:prSet presAssocID="{A9C52E09-9AE8-44F3-8835-9802D6D2F04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E30444-312A-4E42-896D-2BF3273E2EEA}" srcId="{89FD8E76-B9C3-4D2F-8377-530F1E9D8D93}" destId="{28114074-D429-465F-BC16-443B1D843EBF}" srcOrd="2" destOrd="0" parTransId="{D1358D53-5AFB-49FC-98F7-758AB2E19C83}" sibTransId="{58FF2EF4-61F9-490C-A1C3-D9AF41E2852A}"/>
    <dgm:cxn modelId="{AD1BBF76-6E7C-47D7-A8E3-6FE2AB59D721}" type="presOf" srcId="{0E042464-5DA3-4CDB-AF0B-EFA3C991A67C}" destId="{05B3D456-F725-4B11-856C-B2DE4072DEC3}" srcOrd="0" destOrd="2" presId="urn:microsoft.com/office/officeart/2011/layout/TabList"/>
    <dgm:cxn modelId="{882728F7-D2D3-4FC2-8678-4D3584597DC7}" type="presOf" srcId="{89FD8E76-B9C3-4D2F-8377-530F1E9D8D93}" destId="{FB85C559-1AB3-489F-89F1-22647C332A33}" srcOrd="0" destOrd="0" presId="urn:microsoft.com/office/officeart/2011/layout/TabList"/>
    <dgm:cxn modelId="{82BE1AFF-AD39-4833-8299-93DE8074C59E}" srcId="{A9C52E09-9AE8-44F3-8835-9802D6D2F041}" destId="{8686A546-5B4E-4CF2-B816-741475838E86}" srcOrd="3" destOrd="0" parTransId="{17D9AA8F-3295-453E-B7F9-BAC2156C7AB7}" sibTransId="{A5FF3646-29DC-4A01-8CE9-69BE507DABCE}"/>
    <dgm:cxn modelId="{1F0406A9-AAA0-48D5-9833-510E796E850E}" type="presOf" srcId="{CFF7497D-43CD-4932-812F-90FB61088CAD}" destId="{1E34501E-3B28-4B3F-BE52-BC761A777568}" srcOrd="0" destOrd="0" presId="urn:microsoft.com/office/officeart/2011/layout/TabList"/>
    <dgm:cxn modelId="{2A5CC6F8-1E7B-4626-AE7A-4B671784AAF1}" srcId="{89FD8E76-B9C3-4D2F-8377-530F1E9D8D93}" destId="{089215ED-DABB-462A-9153-726E19956F2A}" srcOrd="1" destOrd="0" parTransId="{4DB2EFC7-E36A-44A4-B507-4EE73C79D8D0}" sibTransId="{B130B6F2-6808-4831-8043-024BE7D5C30D}"/>
    <dgm:cxn modelId="{DCFEE941-06D5-4658-806A-681D2E6F2B69}" srcId="{A9C52E09-9AE8-44F3-8835-9802D6D2F041}" destId="{E7D3E577-5551-4573-8A67-3DFBCCDD1331}" srcOrd="2" destOrd="0" parTransId="{A4F87C51-4CE1-4066-B92C-12BC54C652B5}" sibTransId="{0EB2D92D-86B6-45F5-9A09-8B0F3CF7FE2A}"/>
    <dgm:cxn modelId="{94F81AAF-613F-4EFB-B42B-01A604E3AAC1}" type="presOf" srcId="{089215ED-DABB-462A-9153-726E19956F2A}" destId="{05B3D456-F725-4B11-856C-B2DE4072DEC3}" srcOrd="0" destOrd="0" presId="urn:microsoft.com/office/officeart/2011/layout/TabList"/>
    <dgm:cxn modelId="{E0E936D6-4883-4FA0-8A1C-14F3F7319BEE}" type="presOf" srcId="{F07EF5CA-54E3-4134-A375-E50352FF4223}" destId="{88441A0B-2CD8-4D67-AFCC-02702CADFF1E}" srcOrd="0" destOrd="0" presId="urn:microsoft.com/office/officeart/2011/layout/TabList"/>
    <dgm:cxn modelId="{48911ECD-BBBE-4A9F-80F2-224ECDEC5D0C}" type="presOf" srcId="{A9C52E09-9AE8-44F3-8835-9802D6D2F041}" destId="{36C4313E-2265-411B-A2A9-FB625968EFDC}" srcOrd="0" destOrd="0" presId="urn:microsoft.com/office/officeart/2011/layout/TabList"/>
    <dgm:cxn modelId="{E949E64F-C71D-417E-A593-A4EE19F8AA00}" type="presOf" srcId="{8686A546-5B4E-4CF2-B816-741475838E86}" destId="{1E34501E-3B28-4B3F-BE52-BC761A777568}" srcOrd="0" destOrd="2" presId="urn:microsoft.com/office/officeart/2011/layout/TabList"/>
    <dgm:cxn modelId="{CC5E6B78-D96D-4B69-8EA4-77EF045FF903}" type="presOf" srcId="{E7D3E577-5551-4573-8A67-3DFBCCDD1331}" destId="{1E34501E-3B28-4B3F-BE52-BC761A777568}" srcOrd="0" destOrd="1" presId="urn:microsoft.com/office/officeart/2011/layout/TabList"/>
    <dgm:cxn modelId="{A9806CB5-089A-4A95-8151-5C2606195D57}" srcId="{A9C52E09-9AE8-44F3-8835-9802D6D2F041}" destId="{CFF7497D-43CD-4932-812F-90FB61088CAD}" srcOrd="1" destOrd="0" parTransId="{A44D9016-CE20-4BBE-90BD-5AFC0D0396B8}" sibTransId="{E2FF3607-2AB9-4B22-AA9E-9251EDD24677}"/>
    <dgm:cxn modelId="{943CFDE7-8F4E-4D58-A8D6-7BE2F86FF012}" srcId="{F07EF5CA-54E3-4134-A375-E50352FF4223}" destId="{89FD8E76-B9C3-4D2F-8377-530F1E9D8D93}" srcOrd="0" destOrd="0" parTransId="{2AB7E1AB-E9A8-4B6B-A47D-2BFDA5C68634}" sibTransId="{C4A6239D-D285-4604-8A69-8F96CC5EC00E}"/>
    <dgm:cxn modelId="{9882890C-41DA-4511-BDEF-C2E72EAFFEEE}" srcId="{89FD8E76-B9C3-4D2F-8377-530F1E9D8D93}" destId="{71E87927-3334-4B86-AD13-2F17A36E8DE0}" srcOrd="0" destOrd="0" parTransId="{C97B64EE-1688-483E-8150-2C986D875386}" sibTransId="{03B6D99E-1975-4C6D-B56D-7BF5DA75A661}"/>
    <dgm:cxn modelId="{54831C96-B180-4AB0-876D-F4F1859818D0}" type="presOf" srcId="{28114074-D429-465F-BC16-443B1D843EBF}" destId="{05B3D456-F725-4B11-856C-B2DE4072DEC3}" srcOrd="0" destOrd="1" presId="urn:microsoft.com/office/officeart/2011/layout/TabList"/>
    <dgm:cxn modelId="{06C03267-567A-4245-97B7-2A889F618D0C}" srcId="{F07EF5CA-54E3-4134-A375-E50352FF4223}" destId="{A9C52E09-9AE8-44F3-8835-9802D6D2F041}" srcOrd="1" destOrd="0" parTransId="{E2F19BF6-A157-49AB-9650-00E61164C36D}" sibTransId="{99483B27-A160-47F2-9775-72A63B09A939}"/>
    <dgm:cxn modelId="{37ABFDD5-149F-4AC3-85E0-C605CB90E4D6}" srcId="{89FD8E76-B9C3-4D2F-8377-530F1E9D8D93}" destId="{0E042464-5DA3-4CDB-AF0B-EFA3C991A67C}" srcOrd="3" destOrd="0" parTransId="{1A5D8EC0-A2C9-45D7-ACE1-AE461FC07BF6}" sibTransId="{B5974AE0-7BE4-49F1-A34E-5CEBC61C38B4}"/>
    <dgm:cxn modelId="{B1C16C25-09E2-4613-9D8B-01E9A7868CFE}" type="presOf" srcId="{21F649F9-EE17-4C4D-81C8-A10638A1D3DA}" destId="{CD0968DA-FF44-4F85-B2FC-0B9C0198D9A0}" srcOrd="0" destOrd="0" presId="urn:microsoft.com/office/officeart/2011/layout/TabList"/>
    <dgm:cxn modelId="{3CBEBC5C-EB40-4D8D-9A4B-8C2177EE7615}" srcId="{A9C52E09-9AE8-44F3-8835-9802D6D2F041}" destId="{21F649F9-EE17-4C4D-81C8-A10638A1D3DA}" srcOrd="0" destOrd="0" parTransId="{437FA0B6-8F0E-4AB2-AD3B-F9A3624395EC}" sibTransId="{D9D53B8E-550B-4C76-AE34-ED003B815603}"/>
    <dgm:cxn modelId="{7D8E70B5-E07F-4708-850D-E8C2C6F76B27}" type="presOf" srcId="{71E87927-3334-4B86-AD13-2F17A36E8DE0}" destId="{23B96A4B-BA41-469E-AACD-A6CADAB4A4AE}" srcOrd="0" destOrd="0" presId="urn:microsoft.com/office/officeart/2011/layout/TabList"/>
    <dgm:cxn modelId="{3BC74DDF-01CE-43A5-A97C-60FEDF96F0E9}" type="presParOf" srcId="{88441A0B-2CD8-4D67-AFCC-02702CADFF1E}" destId="{183F3E39-9157-48E9-86B9-86B595650A6C}" srcOrd="0" destOrd="0" presId="urn:microsoft.com/office/officeart/2011/layout/TabList"/>
    <dgm:cxn modelId="{F83E4E80-D791-46CE-AE34-B8BA2B23C04E}" type="presParOf" srcId="{183F3E39-9157-48E9-86B9-86B595650A6C}" destId="{23B96A4B-BA41-469E-AACD-A6CADAB4A4AE}" srcOrd="0" destOrd="0" presId="urn:microsoft.com/office/officeart/2011/layout/TabList"/>
    <dgm:cxn modelId="{0DB50D3E-4994-4ECB-9034-E0E40007067B}" type="presParOf" srcId="{183F3E39-9157-48E9-86B9-86B595650A6C}" destId="{FB85C559-1AB3-489F-89F1-22647C332A33}" srcOrd="1" destOrd="0" presId="urn:microsoft.com/office/officeart/2011/layout/TabList"/>
    <dgm:cxn modelId="{262BB5AB-DEF1-4D86-9101-DC0CC9741101}" type="presParOf" srcId="{183F3E39-9157-48E9-86B9-86B595650A6C}" destId="{D12D13C8-AC2D-42C2-B325-786453768675}" srcOrd="2" destOrd="0" presId="urn:microsoft.com/office/officeart/2011/layout/TabList"/>
    <dgm:cxn modelId="{315AABC1-1CAC-4400-9289-4200D509A6A1}" type="presParOf" srcId="{88441A0B-2CD8-4D67-AFCC-02702CADFF1E}" destId="{05B3D456-F725-4B11-856C-B2DE4072DEC3}" srcOrd="1" destOrd="0" presId="urn:microsoft.com/office/officeart/2011/layout/TabList"/>
    <dgm:cxn modelId="{004BFA53-8A20-411D-833E-9D518DC6C11E}" type="presParOf" srcId="{88441A0B-2CD8-4D67-AFCC-02702CADFF1E}" destId="{C2E6D11B-8204-4373-BFE7-FB6871E4D7DE}" srcOrd="2" destOrd="0" presId="urn:microsoft.com/office/officeart/2011/layout/TabList"/>
    <dgm:cxn modelId="{BAD7AF73-4EB9-426C-8D9C-A977AB05B1C2}" type="presParOf" srcId="{88441A0B-2CD8-4D67-AFCC-02702CADFF1E}" destId="{3897241B-A5A4-48F8-813E-E2153BC0A513}" srcOrd="3" destOrd="0" presId="urn:microsoft.com/office/officeart/2011/layout/TabList"/>
    <dgm:cxn modelId="{31FFFBC1-0104-45AA-9F72-D3902F46E72F}" type="presParOf" srcId="{3897241B-A5A4-48F8-813E-E2153BC0A513}" destId="{CD0968DA-FF44-4F85-B2FC-0B9C0198D9A0}" srcOrd="0" destOrd="0" presId="urn:microsoft.com/office/officeart/2011/layout/TabList"/>
    <dgm:cxn modelId="{9A9F46BD-5C0B-49B6-84CE-F0560D35472F}" type="presParOf" srcId="{3897241B-A5A4-48F8-813E-E2153BC0A513}" destId="{36C4313E-2265-411B-A2A9-FB625968EFDC}" srcOrd="1" destOrd="0" presId="urn:microsoft.com/office/officeart/2011/layout/TabList"/>
    <dgm:cxn modelId="{570AAB34-5F55-4965-BA58-22D0F78A2E79}" type="presParOf" srcId="{3897241B-A5A4-48F8-813E-E2153BC0A513}" destId="{3BF39BAA-C5D9-4517-A6CE-6DDBA2F5CE69}" srcOrd="2" destOrd="0" presId="urn:microsoft.com/office/officeart/2011/layout/TabList"/>
    <dgm:cxn modelId="{C7D40A65-5AF3-4D80-BAF2-4BEBF3588BEF}" type="presParOf" srcId="{88441A0B-2CD8-4D67-AFCC-02702CADFF1E}" destId="{1E34501E-3B28-4B3F-BE52-BC761A77756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Update</a:t>
          </a:r>
        </a:p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Server</a:t>
          </a:r>
          <a:endParaRPr lang="zh-CN" altLang="en-US" sz="1800" b="1" dirty="0">
            <a:latin typeface="+mj-ea"/>
            <a:ea typeface="+mj-ea"/>
          </a:endParaRPr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74890" custScaleY="86966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77104" custScaleY="7084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77104" custScaleY="70842" custRadScaleRad="96363" custRadScaleInc="-41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77104" custScaleY="70842" custRadScaleRad="96363" custRadScaleInc="41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77104" custScaleY="70842" custRadScaleRad="1054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77104" custScaleY="70842" custRadScaleRad="96741" custRadScaleInc="-214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77104" custScaleY="70842" custRadScaleRad="95675" custRadScaleInc="74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1933E-70AE-4F94-858B-20DB9530FC25}" type="presOf" srcId="{8A68D891-6974-4AE8-90ED-4CB238571AE7}" destId="{7280608E-8C5B-4FAB-BD52-22C7B84E6389}" srcOrd="0" destOrd="0" presId="urn:microsoft.com/office/officeart/2005/8/layout/radial1"/>
    <dgm:cxn modelId="{39E67A86-2845-4011-B9AD-C1ABEC77B785}" type="presOf" srcId="{5A622E67-7595-413C-849E-31963CCBC3A4}" destId="{E8134BC1-ACF8-4A52-A0B9-F10AB8C8560B}" srcOrd="1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FAB5223C-8AEF-4D78-8BC2-EA850DE67735}" type="presOf" srcId="{5A622E67-7595-413C-849E-31963CCBC3A4}" destId="{34661C2A-A508-400E-A2B3-399F6D8C7DA7}" srcOrd="0" destOrd="0" presId="urn:microsoft.com/office/officeart/2005/8/layout/radial1"/>
    <dgm:cxn modelId="{97D2FEA2-5D7B-438F-A13E-524E5AA6DB9B}" type="presOf" srcId="{DCBD624B-E222-456A-8070-01BAC03BFA59}" destId="{CE1F06BB-1D7C-4124-A4DF-896C2E9FF150}" srcOrd="0" destOrd="0" presId="urn:microsoft.com/office/officeart/2005/8/layout/radial1"/>
    <dgm:cxn modelId="{6054916E-5C5E-44CC-BA86-F996A22005F6}" type="presOf" srcId="{7ED8DA6E-19BC-4924-86F4-2A68286DCC7D}" destId="{0B9AB65E-56BA-4790-A828-0B8BE5AEDD8E}" srcOrd="0" destOrd="0" presId="urn:microsoft.com/office/officeart/2005/8/layout/radial1"/>
    <dgm:cxn modelId="{F2C84DFF-13BC-479D-A412-003A3899ADE8}" type="presOf" srcId="{3BDE1F95-609B-41AB-B4DC-C9D953E77393}" destId="{FB6787D6-AE55-4F72-8AE7-13427B8C7523}" srcOrd="1" destOrd="0" presId="urn:microsoft.com/office/officeart/2005/8/layout/radial1"/>
    <dgm:cxn modelId="{14689710-AE63-4EE4-B7BD-0FC5333BD7F4}" type="presOf" srcId="{1B1DF6C9-2B74-45A4-8331-095BB8AA6715}" destId="{3BFD3391-7E10-40A8-872D-A1902A1CA4FA}" srcOrd="1" destOrd="0" presId="urn:microsoft.com/office/officeart/2005/8/layout/radial1"/>
    <dgm:cxn modelId="{19552A8F-7F88-4FBA-BEF1-E74922EF6967}" type="presOf" srcId="{7ED8DA6E-19BC-4924-86F4-2A68286DCC7D}" destId="{E3475DBA-D6AF-48CC-9635-7D480BBEB53A}" srcOrd="1" destOrd="0" presId="urn:microsoft.com/office/officeart/2005/8/layout/radial1"/>
    <dgm:cxn modelId="{35B15748-7EA2-4A4C-ABB1-F05E277C76E5}" type="presOf" srcId="{C44C4495-5C54-46F5-BCF8-F256FAE68364}" destId="{EBDFBD35-8C95-4E7E-974D-E639B108931F}" srcOrd="0" destOrd="0" presId="urn:microsoft.com/office/officeart/2005/8/layout/radial1"/>
    <dgm:cxn modelId="{CAC10FE8-0121-40F7-B7A6-0FBC9C578CC7}" type="presOf" srcId="{90325015-F79F-4E33-807A-B7A415ADAA3F}" destId="{176F4796-C990-4BED-BF9A-EBB62D92A35A}" srcOrd="0" destOrd="0" presId="urn:microsoft.com/office/officeart/2005/8/layout/radial1"/>
    <dgm:cxn modelId="{0F256AFA-57D9-4BCA-99E1-4391009A1E17}" type="presOf" srcId="{EF5008EB-3631-4CE0-9D56-B771A9115912}" destId="{E6BD6422-1AE1-42B3-9DAA-CC96743244A6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1CC930E7-462E-4F93-A636-587DA201D875}" type="presOf" srcId="{90BD1325-C5F9-45D9-BA1E-E62D48F5F602}" destId="{D08C87F4-C3CD-4992-B016-6C9542EAB6A2}" srcOrd="0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D003C9D4-54E3-4C16-90ED-79EA75EC468D}" type="presOf" srcId="{6DC91BB1-9C5B-4C0E-A0C3-D52349609F50}" destId="{A7D95772-C7DD-4B9C-A80F-988262D9E0B9}" srcOrd="0" destOrd="0" presId="urn:microsoft.com/office/officeart/2005/8/layout/radial1"/>
    <dgm:cxn modelId="{C78040D7-C4D9-445B-8D36-6EBE1ECC992D}" type="presOf" srcId="{71F4352A-15BE-4271-8CFA-631E91CF2770}" destId="{CBD356A8-91DB-4A6A-9F04-0E02DBF84840}" srcOrd="0" destOrd="0" presId="urn:microsoft.com/office/officeart/2005/8/layout/radial1"/>
    <dgm:cxn modelId="{C3C5D245-934E-49E5-9FBB-351D13B56EB3}" type="presOf" srcId="{8A4895AF-71CF-42B4-8473-76F3C0B14210}" destId="{AB5C7EF1-5576-4862-8501-CD1BE1292612}" srcOrd="0" destOrd="0" presId="urn:microsoft.com/office/officeart/2005/8/layout/radial1"/>
    <dgm:cxn modelId="{C597D7A4-36FD-4909-B101-2DA2B797DF89}" type="presOf" srcId="{1B1DF6C9-2B74-45A4-8331-095BB8AA6715}" destId="{75030CC8-DFA0-4C09-8E0D-ED225AF6B42A}" srcOrd="0" destOrd="0" presId="urn:microsoft.com/office/officeart/2005/8/layout/radial1"/>
    <dgm:cxn modelId="{52D82B77-ECA2-4E0C-9CD6-6E6C3A5B79B3}" type="presOf" srcId="{89D4C0FA-A067-4D09-A648-F1C7506DC3EB}" destId="{AF6F38C1-37A7-46FB-9F3D-EA3698E410CF}" srcOrd="1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D24985C1-9CB4-4443-9149-212466D0251C}" type="presOf" srcId="{89D4C0FA-A067-4D09-A648-F1C7506DC3EB}" destId="{DAEDE495-4C80-41C0-B1D3-54182B62EB5E}" srcOrd="0" destOrd="0" presId="urn:microsoft.com/office/officeart/2005/8/layout/radial1"/>
    <dgm:cxn modelId="{19783E41-ED71-4954-A572-B16FA3AAE5AD}" type="presOf" srcId="{3BDE1F95-609B-41AB-B4DC-C9D953E77393}" destId="{81177FC8-26B6-4E1B-9351-94C9C1BAC43A}" srcOrd="0" destOrd="0" presId="urn:microsoft.com/office/officeart/2005/8/layout/radial1"/>
    <dgm:cxn modelId="{1715FEF5-F879-47C1-BF2B-DB1875B6336B}" type="presOf" srcId="{71F4352A-15BE-4271-8CFA-631E91CF2770}" destId="{F75A72DB-2C33-45C6-8981-9C55CD1873C8}" srcOrd="1" destOrd="0" presId="urn:microsoft.com/office/officeart/2005/8/layout/radial1"/>
    <dgm:cxn modelId="{E7EB048B-1FB9-4CBC-BDAB-F18A01E4665F}" type="presParOf" srcId="{EBDFBD35-8C95-4E7E-974D-E639B108931F}" destId="{7280608E-8C5B-4FAB-BD52-22C7B84E6389}" srcOrd="0" destOrd="0" presId="urn:microsoft.com/office/officeart/2005/8/layout/radial1"/>
    <dgm:cxn modelId="{33C0E79A-C78A-4B40-A871-C6B97F328A94}" type="presParOf" srcId="{EBDFBD35-8C95-4E7E-974D-E639B108931F}" destId="{81177FC8-26B6-4E1B-9351-94C9C1BAC43A}" srcOrd="1" destOrd="0" presId="urn:microsoft.com/office/officeart/2005/8/layout/radial1"/>
    <dgm:cxn modelId="{CD22BE12-659A-4EF4-B9EE-BF14790A45C8}" type="presParOf" srcId="{81177FC8-26B6-4E1B-9351-94C9C1BAC43A}" destId="{FB6787D6-AE55-4F72-8AE7-13427B8C7523}" srcOrd="0" destOrd="0" presId="urn:microsoft.com/office/officeart/2005/8/layout/radial1"/>
    <dgm:cxn modelId="{8F85B164-8212-4678-894E-80E53ED8CCC9}" type="presParOf" srcId="{EBDFBD35-8C95-4E7E-974D-E639B108931F}" destId="{D08C87F4-C3CD-4992-B016-6C9542EAB6A2}" srcOrd="2" destOrd="0" presId="urn:microsoft.com/office/officeart/2005/8/layout/radial1"/>
    <dgm:cxn modelId="{D197E763-A035-430F-BAA8-0AFC74E35C6F}" type="presParOf" srcId="{EBDFBD35-8C95-4E7E-974D-E639B108931F}" destId="{34661C2A-A508-400E-A2B3-399F6D8C7DA7}" srcOrd="3" destOrd="0" presId="urn:microsoft.com/office/officeart/2005/8/layout/radial1"/>
    <dgm:cxn modelId="{EFE00EB3-F742-4B70-90B0-5EF35E051EEA}" type="presParOf" srcId="{34661C2A-A508-400E-A2B3-399F6D8C7DA7}" destId="{E8134BC1-ACF8-4A52-A0B9-F10AB8C8560B}" srcOrd="0" destOrd="0" presId="urn:microsoft.com/office/officeart/2005/8/layout/radial1"/>
    <dgm:cxn modelId="{CC4DBDEA-AEA2-4CFC-8D43-F6C211BDE49A}" type="presParOf" srcId="{EBDFBD35-8C95-4E7E-974D-E639B108931F}" destId="{E6BD6422-1AE1-42B3-9DAA-CC96743244A6}" srcOrd="4" destOrd="0" presId="urn:microsoft.com/office/officeart/2005/8/layout/radial1"/>
    <dgm:cxn modelId="{E3E3E5DB-93BE-47C0-9166-341E7A87000E}" type="presParOf" srcId="{EBDFBD35-8C95-4E7E-974D-E639B108931F}" destId="{CBD356A8-91DB-4A6A-9F04-0E02DBF84840}" srcOrd="5" destOrd="0" presId="urn:microsoft.com/office/officeart/2005/8/layout/radial1"/>
    <dgm:cxn modelId="{6F22CA96-FDEE-47DF-B305-482BB23AF10B}" type="presParOf" srcId="{CBD356A8-91DB-4A6A-9F04-0E02DBF84840}" destId="{F75A72DB-2C33-45C6-8981-9C55CD1873C8}" srcOrd="0" destOrd="0" presId="urn:microsoft.com/office/officeart/2005/8/layout/radial1"/>
    <dgm:cxn modelId="{EE9F585A-6234-4872-8C11-D618B067BC58}" type="presParOf" srcId="{EBDFBD35-8C95-4E7E-974D-E639B108931F}" destId="{176F4796-C990-4BED-BF9A-EBB62D92A35A}" srcOrd="6" destOrd="0" presId="urn:microsoft.com/office/officeart/2005/8/layout/radial1"/>
    <dgm:cxn modelId="{3B93ED41-055B-4335-9BCB-30DF819E0CBB}" type="presParOf" srcId="{EBDFBD35-8C95-4E7E-974D-E639B108931F}" destId="{75030CC8-DFA0-4C09-8E0D-ED225AF6B42A}" srcOrd="7" destOrd="0" presId="urn:microsoft.com/office/officeart/2005/8/layout/radial1"/>
    <dgm:cxn modelId="{BA6ED2C2-C724-4806-AA8A-E30A8C4A9584}" type="presParOf" srcId="{75030CC8-DFA0-4C09-8E0D-ED225AF6B42A}" destId="{3BFD3391-7E10-40A8-872D-A1902A1CA4FA}" srcOrd="0" destOrd="0" presId="urn:microsoft.com/office/officeart/2005/8/layout/radial1"/>
    <dgm:cxn modelId="{F157E625-9782-4545-A640-2FE9207F16C7}" type="presParOf" srcId="{EBDFBD35-8C95-4E7E-974D-E639B108931F}" destId="{A7D95772-C7DD-4B9C-A80F-988262D9E0B9}" srcOrd="8" destOrd="0" presId="urn:microsoft.com/office/officeart/2005/8/layout/radial1"/>
    <dgm:cxn modelId="{48386080-7A88-4642-B6DB-622D936EE667}" type="presParOf" srcId="{EBDFBD35-8C95-4E7E-974D-E639B108931F}" destId="{DAEDE495-4C80-41C0-B1D3-54182B62EB5E}" srcOrd="9" destOrd="0" presId="urn:microsoft.com/office/officeart/2005/8/layout/radial1"/>
    <dgm:cxn modelId="{4FEDDB83-BDD7-49D9-95C6-2B8A9ACD9364}" type="presParOf" srcId="{DAEDE495-4C80-41C0-B1D3-54182B62EB5E}" destId="{AF6F38C1-37A7-46FB-9F3D-EA3698E410CF}" srcOrd="0" destOrd="0" presId="urn:microsoft.com/office/officeart/2005/8/layout/radial1"/>
    <dgm:cxn modelId="{BC84A10A-2D10-4CA4-899B-DD12CF416683}" type="presParOf" srcId="{EBDFBD35-8C95-4E7E-974D-E639B108931F}" destId="{AB5C7EF1-5576-4862-8501-CD1BE1292612}" srcOrd="10" destOrd="0" presId="urn:microsoft.com/office/officeart/2005/8/layout/radial1"/>
    <dgm:cxn modelId="{5BA82061-8076-44E1-939F-01F231053F10}" type="presParOf" srcId="{EBDFBD35-8C95-4E7E-974D-E639B108931F}" destId="{0B9AB65E-56BA-4790-A828-0B8BE5AEDD8E}" srcOrd="11" destOrd="0" presId="urn:microsoft.com/office/officeart/2005/8/layout/radial1"/>
    <dgm:cxn modelId="{3E4AD7ED-4781-468A-85D6-99D6658E9952}" type="presParOf" srcId="{0B9AB65E-56BA-4790-A828-0B8BE5AEDD8E}" destId="{E3475DBA-D6AF-48CC-9635-7D480BBEB53A}" srcOrd="0" destOrd="0" presId="urn:microsoft.com/office/officeart/2005/8/layout/radial1"/>
    <dgm:cxn modelId="{DE19554F-FD12-401D-BCA5-9CC707DD4DBE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Update</a:t>
          </a:r>
        </a:p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Server</a:t>
          </a:r>
          <a:endParaRPr lang="zh-CN" altLang="en-US" sz="1800" b="1" dirty="0">
            <a:latin typeface="+mj-ea"/>
            <a:ea typeface="+mj-ea"/>
          </a:endParaRPr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74890" custScaleY="86966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77104" custScaleY="7084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77104" custScaleY="70842" custRadScaleRad="94552" custRadScaleInc="-13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77104" custScaleY="70842" custRadScaleRad="94023" custRadScaleInc="26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77104" custScaleY="70842" custRadScaleRad="1054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77104" custScaleY="70842" custRadScaleRad="90614" custRadScaleInc="-11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77104" custScaleY="70842" custRadScaleRad="91189" custRadScaleInc="134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05ABBB-FA2C-43A9-BCA1-DB07883B3B5C}" type="presOf" srcId="{C44C4495-5C54-46F5-BCF8-F256FAE68364}" destId="{EBDFBD35-8C95-4E7E-974D-E639B108931F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FA6097F4-4FBE-4B31-8EC8-59F9C34EA142}" type="presOf" srcId="{6DC91BB1-9C5B-4C0E-A0C3-D52349609F50}" destId="{A7D95772-C7DD-4B9C-A80F-988262D9E0B9}" srcOrd="0" destOrd="0" presId="urn:microsoft.com/office/officeart/2005/8/layout/radial1"/>
    <dgm:cxn modelId="{AFB106C2-F5C9-4717-8B95-23BDD2F857BE}" type="presOf" srcId="{1B1DF6C9-2B74-45A4-8331-095BB8AA6715}" destId="{75030CC8-DFA0-4C09-8E0D-ED225AF6B42A}" srcOrd="0" destOrd="0" presId="urn:microsoft.com/office/officeart/2005/8/layout/radial1"/>
    <dgm:cxn modelId="{23692CD9-966A-4DE6-83D7-2296EDE881EE}" type="presOf" srcId="{8A68D891-6974-4AE8-90ED-4CB238571AE7}" destId="{7280608E-8C5B-4FAB-BD52-22C7B84E6389}" srcOrd="0" destOrd="0" presId="urn:microsoft.com/office/officeart/2005/8/layout/radial1"/>
    <dgm:cxn modelId="{DDF20F19-7DC8-4CF2-A2DE-09A122327A3F}" type="presOf" srcId="{1B1DF6C9-2B74-45A4-8331-095BB8AA6715}" destId="{3BFD3391-7E10-40A8-872D-A1902A1CA4FA}" srcOrd="1" destOrd="0" presId="urn:microsoft.com/office/officeart/2005/8/layout/radial1"/>
    <dgm:cxn modelId="{90A0E2F5-9D71-4881-8819-42674E89A4F1}" type="presOf" srcId="{5A622E67-7595-413C-849E-31963CCBC3A4}" destId="{E8134BC1-ACF8-4A52-A0B9-F10AB8C8560B}" srcOrd="1" destOrd="0" presId="urn:microsoft.com/office/officeart/2005/8/layout/radial1"/>
    <dgm:cxn modelId="{3B51FBBE-DA9A-4420-BB33-14A3BDD8E151}" type="presOf" srcId="{7ED8DA6E-19BC-4924-86F4-2A68286DCC7D}" destId="{0B9AB65E-56BA-4790-A828-0B8BE5AEDD8E}" srcOrd="0" destOrd="0" presId="urn:microsoft.com/office/officeart/2005/8/layout/radial1"/>
    <dgm:cxn modelId="{9DF03370-CE26-43CA-8535-6BBB50CD3905}" type="presOf" srcId="{3BDE1F95-609B-41AB-B4DC-C9D953E77393}" destId="{81177FC8-26B6-4E1B-9351-94C9C1BAC43A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8558D857-B3C1-49FB-B524-3B77F6401D29}" type="presOf" srcId="{90BD1325-C5F9-45D9-BA1E-E62D48F5F602}" destId="{D08C87F4-C3CD-4992-B016-6C9542EAB6A2}" srcOrd="0" destOrd="0" presId="urn:microsoft.com/office/officeart/2005/8/layout/radial1"/>
    <dgm:cxn modelId="{4DEDF90E-341D-498D-BB10-FAF7B5DDA82B}" type="presOf" srcId="{71F4352A-15BE-4271-8CFA-631E91CF2770}" destId="{CBD356A8-91DB-4A6A-9F04-0E02DBF84840}" srcOrd="0" destOrd="0" presId="urn:microsoft.com/office/officeart/2005/8/layout/radial1"/>
    <dgm:cxn modelId="{1477B7F6-9668-47FC-8B1F-FC6108CB456F}" type="presOf" srcId="{8A4895AF-71CF-42B4-8473-76F3C0B14210}" destId="{AB5C7EF1-5576-4862-8501-CD1BE1292612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C1E908E0-C16B-484E-9E2B-38293101DD1E}" type="presOf" srcId="{90325015-F79F-4E33-807A-B7A415ADAA3F}" destId="{176F4796-C990-4BED-BF9A-EBB62D92A35A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FF8C90A2-580A-46E3-823E-DFE6727CDD8A}" type="presOf" srcId="{DCBD624B-E222-456A-8070-01BAC03BFA59}" destId="{CE1F06BB-1D7C-4124-A4DF-896C2E9FF150}" srcOrd="0" destOrd="0" presId="urn:microsoft.com/office/officeart/2005/8/layout/radial1"/>
    <dgm:cxn modelId="{4D14DB3C-59A1-4D2B-8FF8-BBDAAF2BBE48}" type="presOf" srcId="{71F4352A-15BE-4271-8CFA-631E91CF2770}" destId="{F75A72DB-2C33-45C6-8981-9C55CD1873C8}" srcOrd="1" destOrd="0" presId="urn:microsoft.com/office/officeart/2005/8/layout/radial1"/>
    <dgm:cxn modelId="{F82778A6-DDDC-4F6C-8898-B2345BB97DF2}" type="presOf" srcId="{5A622E67-7595-413C-849E-31963CCBC3A4}" destId="{34661C2A-A508-400E-A2B3-399F6D8C7DA7}" srcOrd="0" destOrd="0" presId="urn:microsoft.com/office/officeart/2005/8/layout/radial1"/>
    <dgm:cxn modelId="{92288A1C-0E63-419B-98D4-DCABD6CD5BF8}" type="presOf" srcId="{EF5008EB-3631-4CE0-9D56-B771A9115912}" destId="{E6BD6422-1AE1-42B3-9DAA-CC96743244A6}" srcOrd="0" destOrd="0" presId="urn:microsoft.com/office/officeart/2005/8/layout/radial1"/>
    <dgm:cxn modelId="{61000D14-9513-4AE7-99F6-C2C7E8D9F051}" type="presOf" srcId="{7ED8DA6E-19BC-4924-86F4-2A68286DCC7D}" destId="{E3475DBA-D6AF-48CC-9635-7D480BBEB53A}" srcOrd="1" destOrd="0" presId="urn:microsoft.com/office/officeart/2005/8/layout/radial1"/>
    <dgm:cxn modelId="{AD501D7E-7744-4746-A0C4-AB17F8293056}" type="presOf" srcId="{89D4C0FA-A067-4D09-A648-F1C7506DC3EB}" destId="{DAEDE495-4C80-41C0-B1D3-54182B62EB5E}" srcOrd="0" destOrd="0" presId="urn:microsoft.com/office/officeart/2005/8/layout/radial1"/>
    <dgm:cxn modelId="{18E25ECA-5A53-4CFE-894C-EC819EDB005B}" type="presOf" srcId="{3BDE1F95-609B-41AB-B4DC-C9D953E77393}" destId="{FB6787D6-AE55-4F72-8AE7-13427B8C7523}" srcOrd="1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AA262118-79C4-4FB6-9670-C73E12D3B2C9}" type="presOf" srcId="{89D4C0FA-A067-4D09-A648-F1C7506DC3EB}" destId="{AF6F38C1-37A7-46FB-9F3D-EA3698E410CF}" srcOrd="1" destOrd="0" presId="urn:microsoft.com/office/officeart/2005/8/layout/radial1"/>
    <dgm:cxn modelId="{E2A0CF57-8BA7-4FD9-8208-159E414D0445}" type="presParOf" srcId="{EBDFBD35-8C95-4E7E-974D-E639B108931F}" destId="{7280608E-8C5B-4FAB-BD52-22C7B84E6389}" srcOrd="0" destOrd="0" presId="urn:microsoft.com/office/officeart/2005/8/layout/radial1"/>
    <dgm:cxn modelId="{CC93AE19-A394-4824-ABF4-8EEB1E69BAED}" type="presParOf" srcId="{EBDFBD35-8C95-4E7E-974D-E639B108931F}" destId="{81177FC8-26B6-4E1B-9351-94C9C1BAC43A}" srcOrd="1" destOrd="0" presId="urn:microsoft.com/office/officeart/2005/8/layout/radial1"/>
    <dgm:cxn modelId="{46DA9253-5BAE-491F-A2B0-2BC887862D0A}" type="presParOf" srcId="{81177FC8-26B6-4E1B-9351-94C9C1BAC43A}" destId="{FB6787D6-AE55-4F72-8AE7-13427B8C7523}" srcOrd="0" destOrd="0" presId="urn:microsoft.com/office/officeart/2005/8/layout/radial1"/>
    <dgm:cxn modelId="{A3EFB524-306A-4B58-8C65-EDC9551D9182}" type="presParOf" srcId="{EBDFBD35-8C95-4E7E-974D-E639B108931F}" destId="{D08C87F4-C3CD-4992-B016-6C9542EAB6A2}" srcOrd="2" destOrd="0" presId="urn:microsoft.com/office/officeart/2005/8/layout/radial1"/>
    <dgm:cxn modelId="{F579A06D-B589-4BB7-AFFD-25443AA86D8A}" type="presParOf" srcId="{EBDFBD35-8C95-4E7E-974D-E639B108931F}" destId="{34661C2A-A508-400E-A2B3-399F6D8C7DA7}" srcOrd="3" destOrd="0" presId="urn:microsoft.com/office/officeart/2005/8/layout/radial1"/>
    <dgm:cxn modelId="{FBE009F0-0E14-46A4-A8FB-5CA30DDDCD5C}" type="presParOf" srcId="{34661C2A-A508-400E-A2B3-399F6D8C7DA7}" destId="{E8134BC1-ACF8-4A52-A0B9-F10AB8C8560B}" srcOrd="0" destOrd="0" presId="urn:microsoft.com/office/officeart/2005/8/layout/radial1"/>
    <dgm:cxn modelId="{216E74ED-5894-4ED7-BDE6-DAF5DCEAFA48}" type="presParOf" srcId="{EBDFBD35-8C95-4E7E-974D-E639B108931F}" destId="{E6BD6422-1AE1-42B3-9DAA-CC96743244A6}" srcOrd="4" destOrd="0" presId="urn:microsoft.com/office/officeart/2005/8/layout/radial1"/>
    <dgm:cxn modelId="{C8AACAEA-6E7D-4E97-BB86-17640460D994}" type="presParOf" srcId="{EBDFBD35-8C95-4E7E-974D-E639B108931F}" destId="{CBD356A8-91DB-4A6A-9F04-0E02DBF84840}" srcOrd="5" destOrd="0" presId="urn:microsoft.com/office/officeart/2005/8/layout/radial1"/>
    <dgm:cxn modelId="{E601DAA3-28B7-4EE4-8879-E52D9D2CDA49}" type="presParOf" srcId="{CBD356A8-91DB-4A6A-9F04-0E02DBF84840}" destId="{F75A72DB-2C33-45C6-8981-9C55CD1873C8}" srcOrd="0" destOrd="0" presId="urn:microsoft.com/office/officeart/2005/8/layout/radial1"/>
    <dgm:cxn modelId="{929ABA32-AB35-4B04-9A49-67A949ED60F6}" type="presParOf" srcId="{EBDFBD35-8C95-4E7E-974D-E639B108931F}" destId="{176F4796-C990-4BED-BF9A-EBB62D92A35A}" srcOrd="6" destOrd="0" presId="urn:microsoft.com/office/officeart/2005/8/layout/radial1"/>
    <dgm:cxn modelId="{1C06D472-25FD-4A25-B2D5-5E9311D9EC14}" type="presParOf" srcId="{EBDFBD35-8C95-4E7E-974D-E639B108931F}" destId="{75030CC8-DFA0-4C09-8E0D-ED225AF6B42A}" srcOrd="7" destOrd="0" presId="urn:microsoft.com/office/officeart/2005/8/layout/radial1"/>
    <dgm:cxn modelId="{C916AE90-678C-494E-8C64-AB7D24984CD3}" type="presParOf" srcId="{75030CC8-DFA0-4C09-8E0D-ED225AF6B42A}" destId="{3BFD3391-7E10-40A8-872D-A1902A1CA4FA}" srcOrd="0" destOrd="0" presId="urn:microsoft.com/office/officeart/2005/8/layout/radial1"/>
    <dgm:cxn modelId="{C8EAFC57-D5A4-44CD-B539-908D18FE2D6E}" type="presParOf" srcId="{EBDFBD35-8C95-4E7E-974D-E639B108931F}" destId="{A7D95772-C7DD-4B9C-A80F-988262D9E0B9}" srcOrd="8" destOrd="0" presId="urn:microsoft.com/office/officeart/2005/8/layout/radial1"/>
    <dgm:cxn modelId="{2C678B94-329A-46AC-82BF-8888F0CEA3A3}" type="presParOf" srcId="{EBDFBD35-8C95-4E7E-974D-E639B108931F}" destId="{DAEDE495-4C80-41C0-B1D3-54182B62EB5E}" srcOrd="9" destOrd="0" presId="urn:microsoft.com/office/officeart/2005/8/layout/radial1"/>
    <dgm:cxn modelId="{77593846-F4C8-4743-B189-DE3FCD917522}" type="presParOf" srcId="{DAEDE495-4C80-41C0-B1D3-54182B62EB5E}" destId="{AF6F38C1-37A7-46FB-9F3D-EA3698E410CF}" srcOrd="0" destOrd="0" presId="urn:microsoft.com/office/officeart/2005/8/layout/radial1"/>
    <dgm:cxn modelId="{421C8BB8-EB32-4EEC-8435-A216B9C75613}" type="presParOf" srcId="{EBDFBD35-8C95-4E7E-974D-E639B108931F}" destId="{AB5C7EF1-5576-4862-8501-CD1BE1292612}" srcOrd="10" destOrd="0" presId="urn:microsoft.com/office/officeart/2005/8/layout/radial1"/>
    <dgm:cxn modelId="{A9EF2B60-71BD-4618-84B7-CC91BFFD45B0}" type="presParOf" srcId="{EBDFBD35-8C95-4E7E-974D-E639B108931F}" destId="{0B9AB65E-56BA-4790-A828-0B8BE5AEDD8E}" srcOrd="11" destOrd="0" presId="urn:microsoft.com/office/officeart/2005/8/layout/radial1"/>
    <dgm:cxn modelId="{3E74BC7E-4797-4C29-BCF7-D15DA819D07D}" type="presParOf" srcId="{0B9AB65E-56BA-4790-A828-0B8BE5AEDD8E}" destId="{E3475DBA-D6AF-48CC-9635-7D480BBEB53A}" srcOrd="0" destOrd="0" presId="urn:microsoft.com/office/officeart/2005/8/layout/radial1"/>
    <dgm:cxn modelId="{3C5F7B96-CB00-4423-A0E2-D928DAB7155B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Update</a:t>
          </a:r>
        </a:p>
        <a:p>
          <a:pPr>
            <a:lnSpc>
              <a:spcPct val="70000"/>
            </a:lnSpc>
            <a:spcAft>
              <a:spcPts val="0"/>
            </a:spcAft>
          </a:pPr>
          <a:r>
            <a:rPr lang="en-US" altLang="zh-CN" sz="1800" b="1" dirty="0" smtClean="0">
              <a:latin typeface="+mj-ea"/>
              <a:ea typeface="+mj-ea"/>
            </a:rPr>
            <a:t>Server</a:t>
          </a:r>
          <a:endParaRPr lang="zh-CN" altLang="en-US" sz="1800" b="1" dirty="0">
            <a:latin typeface="+mj-ea"/>
            <a:ea typeface="+mj-ea"/>
          </a:endParaRPr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>
            <a:lnSpc>
              <a:spcPct val="85000"/>
            </a:lnSpc>
            <a:spcAft>
              <a:spcPts val="0"/>
            </a:spcAft>
          </a:pPr>
          <a:r>
            <a:rPr lang="en-US" altLang="zh-CN" sz="12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75043" custScaleY="86966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77104" custScaleY="7084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77104" custScaleY="70842" custRadScaleRad="94552" custRadScaleInc="-13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77104" custScaleY="70842" custRadScaleRad="97460" custRadScaleInc="234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77104" custScaleY="70842" custRadScaleRad="105749" custRadScaleInc="13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77104" custScaleY="70842" custRadScaleRad="94342" custRadScaleInc="-66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77104" custScaleY="70842" custRadScaleRad="95477" custRadScaleInc="124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21419F-0FAC-45AD-B5F9-9FD6FE56A88F}" type="presOf" srcId="{3BDE1F95-609B-41AB-B4DC-C9D953E77393}" destId="{FB6787D6-AE55-4F72-8AE7-13427B8C7523}" srcOrd="1" destOrd="0" presId="urn:microsoft.com/office/officeart/2005/8/layout/radial1"/>
    <dgm:cxn modelId="{A0E94C24-418A-4411-8172-226D7038DBFF}" type="presOf" srcId="{90325015-F79F-4E33-807A-B7A415ADAA3F}" destId="{176F4796-C990-4BED-BF9A-EBB62D92A35A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CC91378E-0D09-4B49-8AD1-0B942EF13718}" type="presOf" srcId="{5A622E67-7595-413C-849E-31963CCBC3A4}" destId="{34661C2A-A508-400E-A2B3-399F6D8C7DA7}" srcOrd="0" destOrd="0" presId="urn:microsoft.com/office/officeart/2005/8/layout/radial1"/>
    <dgm:cxn modelId="{0CA7FF80-7634-4E5A-82FD-BC24493A3BB0}" type="presOf" srcId="{3BDE1F95-609B-41AB-B4DC-C9D953E77393}" destId="{81177FC8-26B6-4E1B-9351-94C9C1BAC43A}" srcOrd="0" destOrd="0" presId="urn:microsoft.com/office/officeart/2005/8/layout/radial1"/>
    <dgm:cxn modelId="{F2B4DF7E-0A83-4399-AC7A-D33A75F6CFBE}" type="presOf" srcId="{90BD1325-C5F9-45D9-BA1E-E62D48F5F602}" destId="{D08C87F4-C3CD-4992-B016-6C9542EAB6A2}" srcOrd="0" destOrd="0" presId="urn:microsoft.com/office/officeart/2005/8/layout/radial1"/>
    <dgm:cxn modelId="{9FCA7587-4F71-4ECF-806D-DFB196B5D2ED}" type="presOf" srcId="{EF5008EB-3631-4CE0-9D56-B771A9115912}" destId="{E6BD6422-1AE1-42B3-9DAA-CC96743244A6}" srcOrd="0" destOrd="0" presId="urn:microsoft.com/office/officeart/2005/8/layout/radial1"/>
    <dgm:cxn modelId="{C57065A9-409A-438B-BF96-EAD9A7F43988}" type="presOf" srcId="{8A4895AF-71CF-42B4-8473-76F3C0B14210}" destId="{AB5C7EF1-5576-4862-8501-CD1BE1292612}" srcOrd="0" destOrd="0" presId="urn:microsoft.com/office/officeart/2005/8/layout/radial1"/>
    <dgm:cxn modelId="{423934AF-5EE3-4F4F-B5DC-CA9344020B25}" type="presOf" srcId="{71F4352A-15BE-4271-8CFA-631E91CF2770}" destId="{F75A72DB-2C33-45C6-8981-9C55CD1873C8}" srcOrd="1" destOrd="0" presId="urn:microsoft.com/office/officeart/2005/8/layout/radial1"/>
    <dgm:cxn modelId="{B00AA8AD-80B4-412D-9279-EA2B999D4572}" type="presOf" srcId="{5A622E67-7595-413C-849E-31963CCBC3A4}" destId="{E8134BC1-ACF8-4A52-A0B9-F10AB8C8560B}" srcOrd="1" destOrd="0" presId="urn:microsoft.com/office/officeart/2005/8/layout/radial1"/>
    <dgm:cxn modelId="{69FAD668-C74F-4A88-88FA-88FF3EACB84C}" type="presOf" srcId="{8A68D891-6974-4AE8-90ED-4CB238571AE7}" destId="{7280608E-8C5B-4FAB-BD52-22C7B84E6389}" srcOrd="0" destOrd="0" presId="urn:microsoft.com/office/officeart/2005/8/layout/radial1"/>
    <dgm:cxn modelId="{9CBD58BF-554F-423F-A095-CD5E7A1ECBC4}" type="presOf" srcId="{6DC91BB1-9C5B-4C0E-A0C3-D52349609F50}" destId="{A7D95772-C7DD-4B9C-A80F-988262D9E0B9}" srcOrd="0" destOrd="0" presId="urn:microsoft.com/office/officeart/2005/8/layout/radial1"/>
    <dgm:cxn modelId="{809E4EDC-2C58-478D-A3FA-1D5B998E05B7}" type="presOf" srcId="{C44C4495-5C54-46F5-BCF8-F256FAE68364}" destId="{EBDFBD35-8C95-4E7E-974D-E639B108931F}" srcOrd="0" destOrd="0" presId="urn:microsoft.com/office/officeart/2005/8/layout/radial1"/>
    <dgm:cxn modelId="{3FD08962-AC7A-4BC9-8AE7-3824CDA5A36A}" type="presOf" srcId="{1B1DF6C9-2B74-45A4-8331-095BB8AA6715}" destId="{75030CC8-DFA0-4C09-8E0D-ED225AF6B42A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C213ED82-DC80-4752-AF99-C4975A77227F}" type="presOf" srcId="{7ED8DA6E-19BC-4924-86F4-2A68286DCC7D}" destId="{E3475DBA-D6AF-48CC-9635-7D480BBEB53A}" srcOrd="1" destOrd="0" presId="urn:microsoft.com/office/officeart/2005/8/layout/radial1"/>
    <dgm:cxn modelId="{098D1649-DD8D-4391-910D-B48FA7F5C35B}" type="presOf" srcId="{89D4C0FA-A067-4D09-A648-F1C7506DC3EB}" destId="{DAEDE495-4C80-41C0-B1D3-54182B62EB5E}" srcOrd="0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20657333-835A-45F7-865E-0206CFF0DBB9}" type="presOf" srcId="{7ED8DA6E-19BC-4924-86F4-2A68286DCC7D}" destId="{0B9AB65E-56BA-4790-A828-0B8BE5AEDD8E}" srcOrd="0" destOrd="0" presId="urn:microsoft.com/office/officeart/2005/8/layout/radial1"/>
    <dgm:cxn modelId="{8570900F-1EA7-42D8-9D76-C57DA5886245}" type="presOf" srcId="{89D4C0FA-A067-4D09-A648-F1C7506DC3EB}" destId="{AF6F38C1-37A7-46FB-9F3D-EA3698E410CF}" srcOrd="1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08806918-3C35-4F9D-BF1C-2F1B43CB2B28}" type="presOf" srcId="{1B1DF6C9-2B74-45A4-8331-095BB8AA6715}" destId="{3BFD3391-7E10-40A8-872D-A1902A1CA4FA}" srcOrd="1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11E09825-ECD7-403D-B598-766CBA02611F}" type="presOf" srcId="{71F4352A-15BE-4271-8CFA-631E91CF2770}" destId="{CBD356A8-91DB-4A6A-9F04-0E02DBF84840}" srcOrd="0" destOrd="0" presId="urn:microsoft.com/office/officeart/2005/8/layout/radial1"/>
    <dgm:cxn modelId="{EBB42618-4FD7-48FD-A0B6-EE1610E715B8}" type="presOf" srcId="{DCBD624B-E222-456A-8070-01BAC03BFA59}" destId="{CE1F06BB-1D7C-4124-A4DF-896C2E9FF150}" srcOrd="0" destOrd="0" presId="urn:microsoft.com/office/officeart/2005/8/layout/radial1"/>
    <dgm:cxn modelId="{E8D6AEDA-7B35-4A63-80C9-20049F9B5E23}" type="presParOf" srcId="{EBDFBD35-8C95-4E7E-974D-E639B108931F}" destId="{7280608E-8C5B-4FAB-BD52-22C7B84E6389}" srcOrd="0" destOrd="0" presId="urn:microsoft.com/office/officeart/2005/8/layout/radial1"/>
    <dgm:cxn modelId="{69481A8F-D3AE-4237-B0C1-D129A960E882}" type="presParOf" srcId="{EBDFBD35-8C95-4E7E-974D-E639B108931F}" destId="{81177FC8-26B6-4E1B-9351-94C9C1BAC43A}" srcOrd="1" destOrd="0" presId="urn:microsoft.com/office/officeart/2005/8/layout/radial1"/>
    <dgm:cxn modelId="{AB57772E-585C-4410-B62E-A35866ABC6E9}" type="presParOf" srcId="{81177FC8-26B6-4E1B-9351-94C9C1BAC43A}" destId="{FB6787D6-AE55-4F72-8AE7-13427B8C7523}" srcOrd="0" destOrd="0" presId="urn:microsoft.com/office/officeart/2005/8/layout/radial1"/>
    <dgm:cxn modelId="{7CDBE6AB-3CFC-45EA-BCBA-2D58071E9CB0}" type="presParOf" srcId="{EBDFBD35-8C95-4E7E-974D-E639B108931F}" destId="{D08C87F4-C3CD-4992-B016-6C9542EAB6A2}" srcOrd="2" destOrd="0" presId="urn:microsoft.com/office/officeart/2005/8/layout/radial1"/>
    <dgm:cxn modelId="{CFCCAD0B-0032-47F7-A9CB-EDB90DF1B2F7}" type="presParOf" srcId="{EBDFBD35-8C95-4E7E-974D-E639B108931F}" destId="{34661C2A-A508-400E-A2B3-399F6D8C7DA7}" srcOrd="3" destOrd="0" presId="urn:microsoft.com/office/officeart/2005/8/layout/radial1"/>
    <dgm:cxn modelId="{3E0E0601-EF5D-41C5-B96A-B7653D030529}" type="presParOf" srcId="{34661C2A-A508-400E-A2B3-399F6D8C7DA7}" destId="{E8134BC1-ACF8-4A52-A0B9-F10AB8C8560B}" srcOrd="0" destOrd="0" presId="urn:microsoft.com/office/officeart/2005/8/layout/radial1"/>
    <dgm:cxn modelId="{F0888E70-D7B2-4A98-A9CD-DAB5E754CFB5}" type="presParOf" srcId="{EBDFBD35-8C95-4E7E-974D-E639B108931F}" destId="{E6BD6422-1AE1-42B3-9DAA-CC96743244A6}" srcOrd="4" destOrd="0" presId="urn:microsoft.com/office/officeart/2005/8/layout/radial1"/>
    <dgm:cxn modelId="{CF420331-1367-472C-8FB2-2A039B530A64}" type="presParOf" srcId="{EBDFBD35-8C95-4E7E-974D-E639B108931F}" destId="{CBD356A8-91DB-4A6A-9F04-0E02DBF84840}" srcOrd="5" destOrd="0" presId="urn:microsoft.com/office/officeart/2005/8/layout/radial1"/>
    <dgm:cxn modelId="{E0CAE751-D228-4A3C-B526-8697CFB94625}" type="presParOf" srcId="{CBD356A8-91DB-4A6A-9F04-0E02DBF84840}" destId="{F75A72DB-2C33-45C6-8981-9C55CD1873C8}" srcOrd="0" destOrd="0" presId="urn:microsoft.com/office/officeart/2005/8/layout/radial1"/>
    <dgm:cxn modelId="{35266908-EE33-4D02-8272-ECF12A1A769C}" type="presParOf" srcId="{EBDFBD35-8C95-4E7E-974D-E639B108931F}" destId="{176F4796-C990-4BED-BF9A-EBB62D92A35A}" srcOrd="6" destOrd="0" presId="urn:microsoft.com/office/officeart/2005/8/layout/radial1"/>
    <dgm:cxn modelId="{9C0BA2DC-7AEA-45A3-B270-4C9072ECD3F6}" type="presParOf" srcId="{EBDFBD35-8C95-4E7E-974D-E639B108931F}" destId="{75030CC8-DFA0-4C09-8E0D-ED225AF6B42A}" srcOrd="7" destOrd="0" presId="urn:microsoft.com/office/officeart/2005/8/layout/radial1"/>
    <dgm:cxn modelId="{E53ED263-3602-40C5-918B-9ED6A0371E25}" type="presParOf" srcId="{75030CC8-DFA0-4C09-8E0D-ED225AF6B42A}" destId="{3BFD3391-7E10-40A8-872D-A1902A1CA4FA}" srcOrd="0" destOrd="0" presId="urn:microsoft.com/office/officeart/2005/8/layout/radial1"/>
    <dgm:cxn modelId="{DA424A49-D450-4CC4-9F3E-72A49A4E1C48}" type="presParOf" srcId="{EBDFBD35-8C95-4E7E-974D-E639B108931F}" destId="{A7D95772-C7DD-4B9C-A80F-988262D9E0B9}" srcOrd="8" destOrd="0" presId="urn:microsoft.com/office/officeart/2005/8/layout/radial1"/>
    <dgm:cxn modelId="{A5D5587A-3D5B-4076-91B0-AA9A0840E7C1}" type="presParOf" srcId="{EBDFBD35-8C95-4E7E-974D-E639B108931F}" destId="{DAEDE495-4C80-41C0-B1D3-54182B62EB5E}" srcOrd="9" destOrd="0" presId="urn:microsoft.com/office/officeart/2005/8/layout/radial1"/>
    <dgm:cxn modelId="{C6AB5057-575B-49D7-BC2C-B53FB8B4B38C}" type="presParOf" srcId="{DAEDE495-4C80-41C0-B1D3-54182B62EB5E}" destId="{AF6F38C1-37A7-46FB-9F3D-EA3698E410CF}" srcOrd="0" destOrd="0" presId="urn:microsoft.com/office/officeart/2005/8/layout/radial1"/>
    <dgm:cxn modelId="{C311FE20-18DC-4C26-88DB-5A114030ED76}" type="presParOf" srcId="{EBDFBD35-8C95-4E7E-974D-E639B108931F}" destId="{AB5C7EF1-5576-4862-8501-CD1BE1292612}" srcOrd="10" destOrd="0" presId="urn:microsoft.com/office/officeart/2005/8/layout/radial1"/>
    <dgm:cxn modelId="{BF3D2902-C44D-4922-85C7-6B5B40F1A379}" type="presParOf" srcId="{EBDFBD35-8C95-4E7E-974D-E639B108931F}" destId="{0B9AB65E-56BA-4790-A828-0B8BE5AEDD8E}" srcOrd="11" destOrd="0" presId="urn:microsoft.com/office/officeart/2005/8/layout/radial1"/>
    <dgm:cxn modelId="{390C1212-B300-4CD2-89D6-A6994D81CB9C}" type="presParOf" srcId="{0B9AB65E-56BA-4790-A828-0B8BE5AEDD8E}" destId="{E3475DBA-D6AF-48CC-9635-7D480BBEB53A}" srcOrd="0" destOrd="0" presId="urn:microsoft.com/office/officeart/2005/8/layout/radial1"/>
    <dgm:cxn modelId="{65B4873A-E4AD-4B10-8720-23C8C41285B2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1204872" y="1122611"/>
          <a:ext cx="1421999" cy="70710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Update</a:t>
          </a:r>
        </a:p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Server</a:t>
          </a:r>
          <a:endParaRPr lang="zh-CN" altLang="en-US" sz="1800" b="1" kern="1200" dirty="0">
            <a:latin typeface="+mj-ea"/>
            <a:ea typeface="+mj-ea"/>
          </a:endParaRPr>
        </a:p>
      </dsp:txBody>
      <dsp:txXfrm>
        <a:off x="1413119" y="1226164"/>
        <a:ext cx="1005505" cy="499999"/>
      </dsp:txXfrm>
    </dsp:sp>
    <dsp:sp modelId="{81177FC8-26B6-4E1B-9351-94C9C1BAC43A}">
      <dsp:nvSpPr>
        <dsp:cNvPr id="0" name=""/>
        <dsp:cNvSpPr/>
      </dsp:nvSpPr>
      <dsp:spPr>
        <a:xfrm rot="16200000">
          <a:off x="1707565" y="895206"/>
          <a:ext cx="41661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1661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5457" y="903889"/>
        <a:ext cx="20830" cy="20830"/>
      </dsp:txXfrm>
    </dsp:sp>
    <dsp:sp modelId="{D08C87F4-C3CD-4992-B016-6C9542EAB6A2}">
      <dsp:nvSpPr>
        <dsp:cNvPr id="0" name=""/>
        <dsp:cNvSpPr/>
      </dsp:nvSpPr>
      <dsp:spPr>
        <a:xfrm>
          <a:off x="1195871" y="129993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406754" y="214347"/>
        <a:ext cx="1018235" cy="407295"/>
      </dsp:txXfrm>
    </dsp:sp>
    <dsp:sp modelId="{34661C2A-A508-400E-A2B3-399F6D8C7DA7}">
      <dsp:nvSpPr>
        <dsp:cNvPr id="0" name=""/>
        <dsp:cNvSpPr/>
      </dsp:nvSpPr>
      <dsp:spPr>
        <a:xfrm rot="19724598">
          <a:off x="2364340" y="1176016"/>
          <a:ext cx="2913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913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8177" y="1194385"/>
        <a:ext cx="1456" cy="1456"/>
      </dsp:txXfrm>
    </dsp:sp>
    <dsp:sp modelId="{E6BD6422-1AE1-42B3-9DAA-CC96743244A6}">
      <dsp:nvSpPr>
        <dsp:cNvPr id="0" name=""/>
        <dsp:cNvSpPr/>
      </dsp:nvSpPr>
      <dsp:spPr>
        <a:xfrm>
          <a:off x="2067548" y="659076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278431" y="743430"/>
        <a:ext cx="1018235" cy="407295"/>
      </dsp:txXfrm>
    </dsp:sp>
    <dsp:sp modelId="{CBD356A8-91DB-4A6A-9F04-0E02DBF84840}">
      <dsp:nvSpPr>
        <dsp:cNvPr id="0" name=""/>
        <dsp:cNvSpPr/>
      </dsp:nvSpPr>
      <dsp:spPr>
        <a:xfrm rot="1875402">
          <a:off x="2364340" y="1738116"/>
          <a:ext cx="2913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913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8177" y="1756485"/>
        <a:ext cx="1456" cy="1456"/>
      </dsp:txXfrm>
    </dsp:sp>
    <dsp:sp modelId="{176F4796-C990-4BED-BF9A-EBB62D92A35A}">
      <dsp:nvSpPr>
        <dsp:cNvPr id="0" name=""/>
        <dsp:cNvSpPr/>
      </dsp:nvSpPr>
      <dsp:spPr>
        <a:xfrm>
          <a:off x="2067548" y="1717248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278431" y="1801602"/>
        <a:ext cx="1018235" cy="407295"/>
      </dsp:txXfrm>
    </dsp:sp>
    <dsp:sp modelId="{75030CC8-DFA0-4C09-8E0D-ED225AF6B42A}">
      <dsp:nvSpPr>
        <dsp:cNvPr id="0" name=""/>
        <dsp:cNvSpPr/>
      </dsp:nvSpPr>
      <dsp:spPr>
        <a:xfrm rot="5400000">
          <a:off x="1678571" y="2047919"/>
          <a:ext cx="47460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7460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4007" y="2055152"/>
        <a:ext cx="23730" cy="23730"/>
      </dsp:txXfrm>
    </dsp:sp>
    <dsp:sp modelId="{A7D95772-C7DD-4B9C-A80F-988262D9E0B9}">
      <dsp:nvSpPr>
        <dsp:cNvPr id="0" name=""/>
        <dsp:cNvSpPr/>
      </dsp:nvSpPr>
      <dsp:spPr>
        <a:xfrm>
          <a:off x="1195871" y="2304318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406754" y="2388672"/>
        <a:ext cx="1018235" cy="407295"/>
      </dsp:txXfrm>
    </dsp:sp>
    <dsp:sp modelId="{DAEDE495-4C80-41C0-B1D3-54182B62EB5E}">
      <dsp:nvSpPr>
        <dsp:cNvPr id="0" name=""/>
        <dsp:cNvSpPr/>
      </dsp:nvSpPr>
      <dsp:spPr>
        <a:xfrm rot="8613630">
          <a:off x="1425176" y="1781096"/>
          <a:ext cx="10365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0365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74411" y="1797602"/>
        <a:ext cx="5182" cy="5182"/>
      </dsp:txXfrm>
    </dsp:sp>
    <dsp:sp modelId="{AB5C7EF1-5576-4862-8501-CD1BE1292612}">
      <dsp:nvSpPr>
        <dsp:cNvPr id="0" name=""/>
        <dsp:cNvSpPr/>
      </dsp:nvSpPr>
      <dsp:spPr>
        <a:xfrm>
          <a:off x="372335" y="1796202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83218" y="1880556"/>
        <a:ext cx="1018235" cy="407295"/>
      </dsp:txXfrm>
    </dsp:sp>
    <dsp:sp modelId="{0B9AB65E-56BA-4790-A828-0B8BE5AEDD8E}">
      <dsp:nvSpPr>
        <dsp:cNvPr id="0" name=""/>
        <dsp:cNvSpPr/>
      </dsp:nvSpPr>
      <dsp:spPr>
        <a:xfrm rot="12734172">
          <a:off x="1442410" y="1169842"/>
          <a:ext cx="3599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3599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59507" y="1188040"/>
        <a:ext cx="1799" cy="1799"/>
      </dsp:txXfrm>
    </dsp:sp>
    <dsp:sp modelId="{CE1F06BB-1D7C-4124-A4DF-896C2E9FF150}">
      <dsp:nvSpPr>
        <dsp:cNvPr id="0" name=""/>
        <dsp:cNvSpPr/>
      </dsp:nvSpPr>
      <dsp:spPr>
        <a:xfrm>
          <a:off x="339524" y="648135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50407" y="732489"/>
        <a:ext cx="1018235" cy="407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1204872" y="1122611"/>
          <a:ext cx="1421999" cy="7071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Update</a:t>
          </a:r>
        </a:p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Server</a:t>
          </a:r>
          <a:endParaRPr lang="zh-CN" altLang="en-US" sz="1800" b="1" kern="1200" dirty="0">
            <a:latin typeface="+mj-ea"/>
            <a:ea typeface="+mj-ea"/>
          </a:endParaRPr>
        </a:p>
      </dsp:txBody>
      <dsp:txXfrm>
        <a:off x="1413119" y="1226164"/>
        <a:ext cx="1005505" cy="499999"/>
      </dsp:txXfrm>
    </dsp:sp>
    <dsp:sp modelId="{81177FC8-26B6-4E1B-9351-94C9C1BAC43A}">
      <dsp:nvSpPr>
        <dsp:cNvPr id="0" name=""/>
        <dsp:cNvSpPr/>
      </dsp:nvSpPr>
      <dsp:spPr>
        <a:xfrm rot="16200000">
          <a:off x="1707565" y="895206"/>
          <a:ext cx="41661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1661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5457" y="903889"/>
        <a:ext cx="20830" cy="20830"/>
      </dsp:txXfrm>
    </dsp:sp>
    <dsp:sp modelId="{D08C87F4-C3CD-4992-B016-6C9542EAB6A2}">
      <dsp:nvSpPr>
        <dsp:cNvPr id="0" name=""/>
        <dsp:cNvSpPr/>
      </dsp:nvSpPr>
      <dsp:spPr>
        <a:xfrm>
          <a:off x="1195871" y="129993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406754" y="214347"/>
        <a:ext cx="1018235" cy="407295"/>
      </dsp:txXfrm>
    </dsp:sp>
    <dsp:sp modelId="{34661C2A-A508-400E-A2B3-399F6D8C7DA7}">
      <dsp:nvSpPr>
        <dsp:cNvPr id="0" name=""/>
        <dsp:cNvSpPr/>
      </dsp:nvSpPr>
      <dsp:spPr>
        <a:xfrm rot="19554984">
          <a:off x="2332644" y="1158233"/>
          <a:ext cx="49748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9748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56274" y="1176087"/>
        <a:ext cx="2487" cy="2487"/>
      </dsp:txXfrm>
    </dsp:sp>
    <dsp:sp modelId="{E6BD6422-1AE1-42B3-9DAA-CC96743244A6}">
      <dsp:nvSpPr>
        <dsp:cNvPr id="0" name=""/>
        <dsp:cNvSpPr/>
      </dsp:nvSpPr>
      <dsp:spPr>
        <a:xfrm>
          <a:off x="2024522" y="627469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235405" y="711823"/>
        <a:ext cx="1018235" cy="407295"/>
      </dsp:txXfrm>
    </dsp:sp>
    <dsp:sp modelId="{CBD356A8-91DB-4A6A-9F04-0E02DBF84840}">
      <dsp:nvSpPr>
        <dsp:cNvPr id="0" name=""/>
        <dsp:cNvSpPr/>
      </dsp:nvSpPr>
      <dsp:spPr>
        <a:xfrm rot="2278098">
          <a:off x="2288029" y="1784052"/>
          <a:ext cx="93686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93686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32530" y="1800807"/>
        <a:ext cx="4684" cy="4684"/>
      </dsp:txXfrm>
    </dsp:sp>
    <dsp:sp modelId="{176F4796-C990-4BED-BF9A-EBB62D92A35A}">
      <dsp:nvSpPr>
        <dsp:cNvPr id="0" name=""/>
        <dsp:cNvSpPr/>
      </dsp:nvSpPr>
      <dsp:spPr>
        <a:xfrm>
          <a:off x="1980219" y="1800263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191102" y="1884617"/>
        <a:ext cx="1018235" cy="407295"/>
      </dsp:txXfrm>
    </dsp:sp>
    <dsp:sp modelId="{75030CC8-DFA0-4C09-8E0D-ED225AF6B42A}">
      <dsp:nvSpPr>
        <dsp:cNvPr id="0" name=""/>
        <dsp:cNvSpPr/>
      </dsp:nvSpPr>
      <dsp:spPr>
        <a:xfrm rot="5400000">
          <a:off x="1678571" y="2047919"/>
          <a:ext cx="47460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7460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4007" y="2055152"/>
        <a:ext cx="23730" cy="23730"/>
      </dsp:txXfrm>
    </dsp:sp>
    <dsp:sp modelId="{A7D95772-C7DD-4B9C-A80F-988262D9E0B9}">
      <dsp:nvSpPr>
        <dsp:cNvPr id="0" name=""/>
        <dsp:cNvSpPr/>
      </dsp:nvSpPr>
      <dsp:spPr>
        <a:xfrm>
          <a:off x="1195871" y="2304318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406754" y="2388672"/>
        <a:ext cx="1018235" cy="407295"/>
      </dsp:txXfrm>
    </dsp:sp>
    <dsp:sp modelId="{DAEDE495-4C80-41C0-B1D3-54182B62EB5E}">
      <dsp:nvSpPr>
        <dsp:cNvPr id="0" name=""/>
        <dsp:cNvSpPr/>
      </dsp:nvSpPr>
      <dsp:spPr>
        <a:xfrm rot="19590606">
          <a:off x="1488701" y="1739691"/>
          <a:ext cx="1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88708" y="1758789"/>
        <a:ext cx="1" cy="1"/>
      </dsp:txXfrm>
    </dsp:sp>
    <dsp:sp modelId="{AB5C7EF1-5576-4862-8501-CD1BE1292612}">
      <dsp:nvSpPr>
        <dsp:cNvPr id="0" name=""/>
        <dsp:cNvSpPr/>
      </dsp:nvSpPr>
      <dsp:spPr>
        <a:xfrm>
          <a:off x="396208" y="1717245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607091" y="1801599"/>
        <a:ext cx="1018235" cy="407295"/>
      </dsp:txXfrm>
    </dsp:sp>
    <dsp:sp modelId="{0B9AB65E-56BA-4790-A828-0B8BE5AEDD8E}">
      <dsp:nvSpPr>
        <dsp:cNvPr id="0" name=""/>
        <dsp:cNvSpPr/>
      </dsp:nvSpPr>
      <dsp:spPr>
        <a:xfrm rot="12841920">
          <a:off x="1481985" y="1168599"/>
          <a:ext cx="1346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3464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88381" y="1187360"/>
        <a:ext cx="673" cy="673"/>
      </dsp:txXfrm>
    </dsp:sp>
    <dsp:sp modelId="{CE1F06BB-1D7C-4124-A4DF-896C2E9FF150}">
      <dsp:nvSpPr>
        <dsp:cNvPr id="0" name=""/>
        <dsp:cNvSpPr/>
      </dsp:nvSpPr>
      <dsp:spPr>
        <a:xfrm>
          <a:off x="396207" y="648131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607090" y="732485"/>
        <a:ext cx="1018235" cy="407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1204250" y="1122611"/>
          <a:ext cx="1423243" cy="7071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Update</a:t>
          </a:r>
        </a:p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>
              <a:latin typeface="+mj-ea"/>
              <a:ea typeface="+mj-ea"/>
            </a:rPr>
            <a:t>Server</a:t>
          </a:r>
          <a:endParaRPr lang="zh-CN" altLang="en-US" sz="1800" b="1" kern="1200" dirty="0">
            <a:latin typeface="+mj-ea"/>
            <a:ea typeface="+mj-ea"/>
          </a:endParaRPr>
        </a:p>
      </dsp:txBody>
      <dsp:txXfrm>
        <a:off x="1412679" y="1226164"/>
        <a:ext cx="1006385" cy="499999"/>
      </dsp:txXfrm>
    </dsp:sp>
    <dsp:sp modelId="{81177FC8-26B6-4E1B-9351-94C9C1BAC43A}">
      <dsp:nvSpPr>
        <dsp:cNvPr id="0" name=""/>
        <dsp:cNvSpPr/>
      </dsp:nvSpPr>
      <dsp:spPr>
        <a:xfrm rot="16200000">
          <a:off x="1707565" y="895206"/>
          <a:ext cx="41661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1661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5457" y="903889"/>
        <a:ext cx="20830" cy="20830"/>
      </dsp:txXfrm>
    </dsp:sp>
    <dsp:sp modelId="{D08C87F4-C3CD-4992-B016-6C9542EAB6A2}">
      <dsp:nvSpPr>
        <dsp:cNvPr id="0" name=""/>
        <dsp:cNvSpPr/>
      </dsp:nvSpPr>
      <dsp:spPr>
        <a:xfrm>
          <a:off x="1195871" y="129993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406754" y="214347"/>
        <a:ext cx="1018235" cy="407295"/>
      </dsp:txXfrm>
    </dsp:sp>
    <dsp:sp modelId="{34661C2A-A508-400E-A2B3-399F6D8C7DA7}">
      <dsp:nvSpPr>
        <dsp:cNvPr id="0" name=""/>
        <dsp:cNvSpPr/>
      </dsp:nvSpPr>
      <dsp:spPr>
        <a:xfrm rot="19554984">
          <a:off x="2332786" y="1158190"/>
          <a:ext cx="4959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959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56343" y="1176047"/>
        <a:ext cx="2479" cy="2479"/>
      </dsp:txXfrm>
    </dsp:sp>
    <dsp:sp modelId="{E6BD6422-1AE1-42B3-9DAA-CC96743244A6}">
      <dsp:nvSpPr>
        <dsp:cNvPr id="0" name=""/>
        <dsp:cNvSpPr/>
      </dsp:nvSpPr>
      <dsp:spPr>
        <a:xfrm>
          <a:off x="2024522" y="627469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235405" y="711823"/>
        <a:ext cx="1018235" cy="407295"/>
      </dsp:txXfrm>
    </dsp:sp>
    <dsp:sp modelId="{CBD356A8-91DB-4A6A-9F04-0E02DBF84840}">
      <dsp:nvSpPr>
        <dsp:cNvPr id="0" name=""/>
        <dsp:cNvSpPr/>
      </dsp:nvSpPr>
      <dsp:spPr>
        <a:xfrm rot="2222352">
          <a:off x="2295223" y="1788088"/>
          <a:ext cx="11861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1861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51564" y="1804221"/>
        <a:ext cx="5930" cy="5930"/>
      </dsp:txXfrm>
    </dsp:sp>
    <dsp:sp modelId="{176F4796-C990-4BED-BF9A-EBB62D92A35A}">
      <dsp:nvSpPr>
        <dsp:cNvPr id="0" name=""/>
        <dsp:cNvSpPr/>
      </dsp:nvSpPr>
      <dsp:spPr>
        <a:xfrm>
          <a:off x="2019072" y="1809371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229955" y="1893725"/>
        <a:ext cx="1018235" cy="407295"/>
      </dsp:txXfrm>
    </dsp:sp>
    <dsp:sp modelId="{75030CC8-DFA0-4C09-8E0D-ED225AF6B42A}">
      <dsp:nvSpPr>
        <dsp:cNvPr id="0" name=""/>
        <dsp:cNvSpPr/>
      </dsp:nvSpPr>
      <dsp:spPr>
        <a:xfrm rot="5645214">
          <a:off x="1635582" y="2047867"/>
          <a:ext cx="47615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7615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861755" y="2055061"/>
        <a:ext cx="23807" cy="23807"/>
      </dsp:txXfrm>
    </dsp:sp>
    <dsp:sp modelId="{A7D95772-C7DD-4B9C-A80F-988262D9E0B9}">
      <dsp:nvSpPr>
        <dsp:cNvPr id="0" name=""/>
        <dsp:cNvSpPr/>
      </dsp:nvSpPr>
      <dsp:spPr>
        <a:xfrm>
          <a:off x="1116121" y="2304319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327004" y="2388673"/>
        <a:ext cx="1018235" cy="407295"/>
      </dsp:txXfrm>
    </dsp:sp>
    <dsp:sp modelId="{DAEDE495-4C80-41C0-B1D3-54182B62EB5E}">
      <dsp:nvSpPr>
        <dsp:cNvPr id="0" name=""/>
        <dsp:cNvSpPr/>
      </dsp:nvSpPr>
      <dsp:spPr>
        <a:xfrm rot="8879724">
          <a:off x="1456041" y="1738701"/>
          <a:ext cx="1840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840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64782" y="1757339"/>
        <a:ext cx="920" cy="920"/>
      </dsp:txXfrm>
    </dsp:sp>
    <dsp:sp modelId="{AB5C7EF1-5576-4862-8501-CD1BE1292612}">
      <dsp:nvSpPr>
        <dsp:cNvPr id="0" name=""/>
        <dsp:cNvSpPr/>
      </dsp:nvSpPr>
      <dsp:spPr>
        <a:xfrm>
          <a:off x="349310" y="1717246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60193" y="1801600"/>
        <a:ext cx="1018235" cy="407295"/>
      </dsp:txXfrm>
    </dsp:sp>
    <dsp:sp modelId="{0B9AB65E-56BA-4790-A828-0B8BE5AEDD8E}">
      <dsp:nvSpPr>
        <dsp:cNvPr id="0" name=""/>
        <dsp:cNvSpPr/>
      </dsp:nvSpPr>
      <dsp:spPr>
        <a:xfrm rot="12824838">
          <a:off x="1441037" y="1158134"/>
          <a:ext cx="5481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5481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67073" y="1175861"/>
        <a:ext cx="2740" cy="2740"/>
      </dsp:txXfrm>
    </dsp:sp>
    <dsp:sp modelId="{CE1F06BB-1D7C-4124-A4DF-896C2E9FF150}">
      <dsp:nvSpPr>
        <dsp:cNvPr id="0" name=""/>
        <dsp:cNvSpPr/>
      </dsp:nvSpPr>
      <dsp:spPr>
        <a:xfrm>
          <a:off x="355805" y="626904"/>
          <a:ext cx="1440001" cy="576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MergeServer</a:t>
          </a:r>
        </a:p>
        <a:p>
          <a:pPr lvl="0" algn="ctr" defTabSz="533400">
            <a:lnSpc>
              <a:spcPct val="8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ChunkServer</a:t>
          </a:r>
          <a:endParaRPr lang="zh-CN" altLang="en-US" sz="1200" b="1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66688" y="711258"/>
        <a:ext cx="1018235" cy="40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312B3-A1EC-4992-8F7B-FCAC3C7A4D87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6E6B-8350-4EDC-8D15-B1FF0E4B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1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/>
              <a:buNone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金融业务典型特征：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高性能：互联网的海量、突发性交易请求，实时与高质量的服务要求。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数据强一致性：跨系统、跨地区的一致性</a:t>
            </a:r>
            <a:r>
              <a:rPr kumimoji="1" lang="zh-CN" altLang="zh-CN" sz="20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大量的锁机制</a:t>
            </a:r>
            <a:r>
              <a:rPr kumimoji="1" lang="zh-CN" altLang="zh-CN" sz="20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严格的</a:t>
            </a:r>
            <a:r>
              <a:rPr kumimoji="1" lang="zh-CN" altLang="zh-CN" sz="20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CID/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复杂事务。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高可用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&amp;IDC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容灾：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7x24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小时的持续可用，数据零丢失。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Font typeface="Arial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复杂数据处理：复杂的数据模型，复杂的数据处理逻辑，批量多而复杂。</a:t>
            </a:r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可扩展性：按需随时扩容满足业务需求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Font typeface="Arial"/>
              <a:buChar char="•"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数据场景化</a:t>
            </a:r>
          </a:p>
          <a:p>
            <a:pPr lvl="0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数据异构化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51D9-C554-419A-8903-24517FE443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0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529E-9EA4-4D7F-835E-5185271E9EA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3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*关键问题</a:t>
            </a:r>
            <a:br>
              <a:rPr lang="zh-CN" altLang="en-US" dirty="0" smtClean="0"/>
            </a:br>
            <a:r>
              <a:rPr lang="zh-CN" altLang="en-US" dirty="0" smtClean="0"/>
              <a:t>由于线上环境是一个集群的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，不同的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机器操作的两个不同的物理库，我们很难保障两个数据库里面我们需要对比的记录，被执行的事物顺序是一致的。如图所示：</a:t>
            </a:r>
          </a:p>
          <a:p>
            <a:r>
              <a:rPr lang="zh-CN" altLang="en-US" dirty="0" smtClean="0"/>
              <a:t>*解决思路</a:t>
            </a:r>
            <a:br>
              <a:rPr lang="zh-CN" altLang="en-US" dirty="0" smtClean="0"/>
            </a:b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：解决两个库执行不一致的问题，强制执行顺序一致。</a:t>
            </a:r>
            <a:br>
              <a:rPr lang="zh-CN" altLang="en-US" dirty="0" smtClean="0"/>
            </a:b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：接受不一致情况，识别出来不一致的情况排除掉。</a:t>
            </a:r>
          </a:p>
          <a:p>
            <a:r>
              <a:rPr lang="zh-CN" altLang="en-US" dirty="0" smtClean="0"/>
              <a:t>回忆下我们开始提到的双写验证阶段的框架验证要求：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）为了保障验证的正确性，不能改变现有</a:t>
            </a:r>
            <a:r>
              <a:rPr lang="en-US" altLang="zh-CN" dirty="0" smtClean="0"/>
              <a:t>DB</a:t>
            </a:r>
            <a:r>
              <a:rPr lang="zh-CN" altLang="en-US" dirty="0" smtClean="0"/>
              <a:t>访问机制（改变增加事物顺序，锁机制，并发性等）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）不能因为双写机制影响线上实际系统运行效率，要对</a:t>
            </a:r>
            <a:r>
              <a:rPr lang="en-US" altLang="zh-CN" dirty="0" smtClean="0"/>
              <a:t>OB</a:t>
            </a:r>
            <a:r>
              <a:rPr lang="zh-CN" altLang="en-US" dirty="0" smtClean="0"/>
              <a:t>库的是弱依赖。 </a:t>
            </a:r>
            <a:r>
              <a:rPr lang="en-US" altLang="zh-CN" dirty="0" smtClean="0"/>
              <a:t>|</a:t>
            </a:r>
          </a:p>
          <a:p>
            <a:r>
              <a:rPr lang="zh-CN" altLang="en-US" dirty="0" smtClean="0"/>
              <a:t>若采用方案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则有两个问题：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）我们很保证系统的稳定性，很可能为了保障事物顺序的强一致性，导致一个事物夯住或提交超时等进而导致整个</a:t>
            </a:r>
            <a:r>
              <a:rPr lang="en-US" altLang="zh-CN" dirty="0" smtClean="0"/>
              <a:t>DB</a:t>
            </a:r>
            <a:r>
              <a:rPr lang="zh-CN" altLang="en-US" dirty="0" smtClean="0"/>
              <a:t>请求全部夯死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）强制保障事物一致性那么其实对于双写阶段</a:t>
            </a:r>
            <a:r>
              <a:rPr lang="en-US" altLang="zh-CN" dirty="0" smtClean="0"/>
              <a:t>OB</a:t>
            </a:r>
            <a:r>
              <a:rPr lang="zh-CN" altLang="en-US" dirty="0" smtClean="0"/>
              <a:t>数据库隔离性从</a:t>
            </a:r>
            <a:r>
              <a:rPr lang="en-US" altLang="zh-CN" dirty="0" smtClean="0"/>
              <a:t>Read Committed</a:t>
            </a:r>
            <a:r>
              <a:rPr lang="zh-CN" altLang="en-US" dirty="0" smtClean="0"/>
              <a:t>退化到</a:t>
            </a:r>
            <a:r>
              <a:rPr lang="en-US" altLang="zh-CN" dirty="0" err="1" smtClean="0"/>
              <a:t>Serilizable</a:t>
            </a:r>
            <a:r>
              <a:rPr lang="zh-CN" altLang="en-US" dirty="0" smtClean="0"/>
              <a:t>就算比对结果都是正确的也很难说这种情况跟线上实际情况一致。</a:t>
            </a:r>
            <a:br>
              <a:rPr lang="zh-CN" altLang="en-US" dirty="0" smtClean="0"/>
            </a:br>
            <a:r>
              <a:rPr lang="zh-CN" altLang="en-US" dirty="0" smtClean="0"/>
              <a:t>这也是为什么开始我们选择从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同步执行双写到两个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，而不是从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的日志回放同步操作的原因。</a:t>
            </a:r>
          </a:p>
          <a:p>
            <a:r>
              <a:rPr lang="zh-CN" altLang="en-US" dirty="0" smtClean="0"/>
              <a:t>故我们选择方案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，排除执行顺序不一致记录样本，剩下的记录样本就是可以比对的数据样本。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63AAD-FEBD-447A-9628-4CB815C0BA0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7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63AAD-FEBD-447A-9628-4CB815C0BA0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7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模拟压力，用户数据采用特定用户维度信息做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规则，压测标识通过调用上下文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使用入口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经过网络路由层的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负责均衡请求落地到各机房的其中一个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单元的相关系统；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根据业务场景进入业务应用统，并根据特殊压测标识识别是否是测试数据，如果是测试数据，则最终落地数据到影子表（影子表：数据库的表的镜像复制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对外网关出口采取模拟服务返回。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6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9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32740-45FC-4E93-8BD0-222B4550F5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0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7030A0"/>
                </a:solidFill>
              </a:rPr>
              <a:t>去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O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方案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PaaS&amp;IaaS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云服务化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9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金融业务去</a:t>
            </a:r>
            <a:r>
              <a:rPr lang="en-US" altLang="zh-CN" dirty="0" smtClean="0"/>
              <a:t>O </a:t>
            </a:r>
            <a:r>
              <a:rPr lang="zh-CN" altLang="en-US" dirty="0" smtClean="0"/>
              <a:t>关键参考指标：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事务、数据一致性、跨机房容灾、持续高可用、性能可扩展性、存储可扩展性、数据拆分、数据冗余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529E-9EA4-4D7F-835E-5185271E9E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3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E48D-A3D9-1649-AEFA-9EE5AA210A5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53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1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3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1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1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E6B-8350-4EDC-8D15-B1FF0E4B2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1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4544" y="2130425"/>
            <a:ext cx="4233656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24546" y="3600450"/>
            <a:ext cx="3547856" cy="740466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133833" y="2130425"/>
            <a:ext cx="0" cy="22104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10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3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024"/>
          </a:xfrm>
        </p:spPr>
        <p:txBody>
          <a:bodyPr>
            <a:noAutofit/>
          </a:bodyPr>
          <a:lstStyle>
            <a:lvl1pPr algn="l">
              <a:defRPr sz="3600" u="none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4100"/>
            <a:ext cx="8229600" cy="523206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469" y="138058"/>
            <a:ext cx="233044" cy="470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4468" y="609024"/>
            <a:ext cx="8602332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4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9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3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5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7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FB9-8ECE-A141-B351-9A22FDDF71B4}" type="datetimeFigureOut">
              <a:rPr kumimoji="1" lang="zh-CN" altLang="en-US" smtClean="0"/>
              <a:t>2015/4/23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B70A-592D-6144-8361-D290914C65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3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C7C02FB9-8ECE-A141-B351-9A22FDDF71B4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A9FCB70A-592D-6144-8361-D290914C654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9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4544" y="2130425"/>
            <a:ext cx="4919456" cy="1470025"/>
          </a:xfrm>
        </p:spPr>
        <p:txBody>
          <a:bodyPr anchor="t">
            <a:normAutofit fontScale="90000"/>
          </a:bodyPr>
          <a:lstStyle/>
          <a:p>
            <a:r>
              <a:rPr kumimoji="1" lang="zh-CN" altLang="en-US" dirty="0" smtClean="0"/>
              <a:t>互联网金融如何去</a:t>
            </a:r>
            <a:r>
              <a:rPr kumimoji="1" lang="en-US" altLang="zh-CN" dirty="0" smtClean="0"/>
              <a:t>O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4000" dirty="0" smtClean="0"/>
              <a:t>-</a:t>
            </a:r>
            <a:r>
              <a:rPr kumimoji="1" lang="zh-CN" altLang="en-US" sz="4000" dirty="0" smtClean="0"/>
              <a:t>蚂蚁实战剖析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刘晓</a:t>
            </a:r>
            <a:r>
              <a:rPr kumimoji="1" lang="zh-CN" altLang="en-US" dirty="0" smtClean="0"/>
              <a:t>莹（冯衡）  </a:t>
            </a:r>
            <a:endParaRPr kumimoji="1" lang="en-US" altLang="zh-CN" dirty="0" smtClean="0"/>
          </a:p>
          <a:p>
            <a:r>
              <a:rPr kumimoji="1" lang="zh-CN" altLang="en-US" dirty="0" smtClean="0"/>
              <a:t>蚂蚁金服 </a:t>
            </a:r>
            <a:r>
              <a:rPr kumimoji="1" lang="en-US" altLang="zh-CN" dirty="0" smtClean="0"/>
              <a:t>2015.04</a:t>
            </a:r>
            <a:endParaRPr kumimoji="1" lang="zh-CN" altLang="en-US" dirty="0"/>
          </a:p>
        </p:txBody>
      </p:sp>
      <p:pic>
        <p:nvPicPr>
          <p:cNvPr id="6" name="图片 5" descr="cid:image004.jpg@01CFE8C6.4E7039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3" y="2130425"/>
            <a:ext cx="3612941" cy="21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平台无关性</a:t>
            </a:r>
            <a:endParaRPr kumimoji="1" lang="zh-CN" altLang="en-US" sz="2800" b="1" dirty="0"/>
          </a:p>
        </p:txBody>
      </p:sp>
      <p:sp>
        <p:nvSpPr>
          <p:cNvPr id="10" name="流程图: 过程 9"/>
          <p:cNvSpPr/>
          <p:nvPr/>
        </p:nvSpPr>
        <p:spPr>
          <a:xfrm>
            <a:off x="785786" y="2894323"/>
            <a:ext cx="7672414" cy="202602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500" b="1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0197" y="2894324"/>
            <a:ext cx="59303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数据中间件</a:t>
            </a:r>
            <a:endParaRPr lang="en-US" altLang="zh-CN" sz="14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773086" y="1116324"/>
            <a:ext cx="7672414" cy="1385576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500" b="1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7497" y="1116324"/>
            <a:ext cx="59303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en-US" altLang="zh-CN" sz="14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8225" y="1436834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SQL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7100" y="1411434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SQL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83313" y="1491675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SQL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785786" y="5214784"/>
            <a:ext cx="7672414" cy="1080776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500" b="1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197" y="5214784"/>
            <a:ext cx="59303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物理层</a:t>
            </a:r>
            <a:r>
              <a:rPr lang="en-US" altLang="zh-CN" sz="14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数据库</a:t>
            </a:r>
            <a:endParaRPr lang="en-US" altLang="zh-CN" sz="14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1155700" y="5517668"/>
            <a:ext cx="1013665" cy="5715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Oracle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3109913" y="5517668"/>
            <a:ext cx="1360487" cy="5588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OceanBase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5283201" y="5560847"/>
            <a:ext cx="968062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MySQL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7150101" y="5560847"/>
            <a:ext cx="968062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XDB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9500" y="1690834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Sequence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7100" y="3285270"/>
            <a:ext cx="7289801" cy="37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标准接口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53644" y="1735282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Sequence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4913" y="1771652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Sequence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31900" y="2008334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Date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5419" y="2063752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Date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38744" y="2055093"/>
            <a:ext cx="1931988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标准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Date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214"/>
          <p:cNvSpPr>
            <a:spLocks/>
          </p:cNvSpPr>
          <p:nvPr/>
        </p:nvSpPr>
        <p:spPr bwMode="auto">
          <a:xfrm rot="16200000" flipV="1">
            <a:off x="4191000" y="2525713"/>
            <a:ext cx="313532" cy="342106"/>
          </a:xfrm>
          <a:custGeom>
            <a:avLst/>
            <a:gdLst>
              <a:gd name="T0" fmla="*/ 0 w 616"/>
              <a:gd name="T1" fmla="*/ 76 h 305"/>
              <a:gd name="T2" fmla="*/ 464 w 616"/>
              <a:gd name="T3" fmla="*/ 76 h 305"/>
              <a:gd name="T4" fmla="*/ 464 w 616"/>
              <a:gd name="T5" fmla="*/ 0 h 305"/>
              <a:gd name="T6" fmla="*/ 616 w 616"/>
              <a:gd name="T7" fmla="*/ 153 h 305"/>
              <a:gd name="T8" fmla="*/ 464 w 616"/>
              <a:gd name="T9" fmla="*/ 305 h 305"/>
              <a:gd name="T10" fmla="*/ 464 w 616"/>
              <a:gd name="T11" fmla="*/ 229 h 305"/>
              <a:gd name="T12" fmla="*/ 0 w 616"/>
              <a:gd name="T13" fmla="*/ 229 h 305"/>
              <a:gd name="T14" fmla="*/ 0 w 616"/>
              <a:gd name="T15" fmla="*/ 7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305">
                <a:moveTo>
                  <a:pt x="0" y="76"/>
                </a:moveTo>
                <a:lnTo>
                  <a:pt x="464" y="76"/>
                </a:lnTo>
                <a:lnTo>
                  <a:pt x="464" y="0"/>
                </a:lnTo>
                <a:lnTo>
                  <a:pt x="616" y="153"/>
                </a:lnTo>
                <a:lnTo>
                  <a:pt x="464" y="305"/>
                </a:lnTo>
                <a:lnTo>
                  <a:pt x="464" y="229"/>
                </a:lnTo>
                <a:lnTo>
                  <a:pt x="0" y="229"/>
                </a:lnTo>
                <a:lnTo>
                  <a:pt x="0" y="76"/>
                </a:lnTo>
                <a:close/>
              </a:path>
            </a:pathLst>
          </a:custGeom>
          <a:noFill/>
          <a:ln w="25400" cap="flat">
            <a:solidFill>
              <a:srgbClr val="C050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662533" y="4708970"/>
            <a:ext cx="110841" cy="808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698223" y="4719463"/>
            <a:ext cx="110841" cy="808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744511" y="4733584"/>
            <a:ext cx="110841" cy="808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578711" y="4737865"/>
            <a:ext cx="110841" cy="808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927100" y="3907333"/>
            <a:ext cx="7289801" cy="872911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500" b="1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74332" y="4298702"/>
            <a:ext cx="1168401" cy="37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XDB Native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01268" y="4263482"/>
            <a:ext cx="1692547" cy="37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Oracle Native  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96406" y="4267523"/>
            <a:ext cx="1692547" cy="37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OB Native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36899" y="4290616"/>
            <a:ext cx="1692547" cy="372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MySQL Native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3807" y="3907333"/>
            <a:ext cx="59303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Native Translator</a:t>
            </a:r>
            <a:endParaRPr lang="en-US" altLang="zh-CN" sz="14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64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数据中间件</a:t>
            </a:r>
            <a:endParaRPr kumimoji="1" lang="zh-CN" altLang="en-US" sz="2800" b="1" dirty="0"/>
          </a:p>
        </p:txBody>
      </p: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1395322893"/>
              </p:ext>
            </p:extLst>
          </p:nvPr>
        </p:nvGraphicFramePr>
        <p:xfrm>
          <a:off x="395536" y="1028700"/>
          <a:ext cx="8352928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0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数据架构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传统</a:t>
            </a:r>
            <a:endParaRPr kumimoji="1" lang="zh-CN" altLang="en-US" sz="2800" b="1" dirty="0"/>
          </a:p>
        </p:txBody>
      </p:sp>
      <p:sp>
        <p:nvSpPr>
          <p:cNvPr id="93" name="矩形 92"/>
          <p:cNvSpPr/>
          <p:nvPr/>
        </p:nvSpPr>
        <p:spPr>
          <a:xfrm>
            <a:off x="698500" y="962301"/>
            <a:ext cx="7835900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全局路由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98500" y="1789480"/>
            <a:ext cx="7835900" cy="38874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/>
          </a:p>
        </p:txBody>
      </p:sp>
      <p:sp>
        <p:nvSpPr>
          <p:cNvPr id="116" name="矩形 115"/>
          <p:cNvSpPr/>
          <p:nvPr/>
        </p:nvSpPr>
        <p:spPr>
          <a:xfrm>
            <a:off x="1270001" y="2005380"/>
            <a:ext cx="3014327" cy="33794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/>
          </a:p>
        </p:txBody>
      </p:sp>
      <p:sp>
        <p:nvSpPr>
          <p:cNvPr id="118" name="矩形 117"/>
          <p:cNvSpPr/>
          <p:nvPr/>
        </p:nvSpPr>
        <p:spPr>
          <a:xfrm>
            <a:off x="1517336" y="2925722"/>
            <a:ext cx="2606917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物理层分流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流程图: 磁盘 118"/>
          <p:cNvSpPr/>
          <p:nvPr/>
        </p:nvSpPr>
        <p:spPr>
          <a:xfrm>
            <a:off x="1517336" y="4171580"/>
            <a:ext cx="679077" cy="5715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01-01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流程图: 磁盘 119"/>
          <p:cNvSpPr/>
          <p:nvPr/>
        </p:nvSpPr>
        <p:spPr>
          <a:xfrm>
            <a:off x="2335206" y="4147821"/>
            <a:ext cx="691776" cy="5588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01-02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1" name="流程图: 磁盘 120"/>
          <p:cNvSpPr/>
          <p:nvPr/>
        </p:nvSpPr>
        <p:spPr>
          <a:xfrm>
            <a:off x="3300533" y="4214759"/>
            <a:ext cx="679077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01-N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TextBox 9"/>
          <p:cNvSpPr txBox="1"/>
          <p:nvPr/>
        </p:nvSpPr>
        <p:spPr>
          <a:xfrm>
            <a:off x="2329995" y="204477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01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8" name="直接箭头连接符 157"/>
          <p:cNvCxnSpPr>
            <a:stCxn id="93" idx="2"/>
            <a:endCxn id="50" idx="0"/>
          </p:cNvCxnSpPr>
          <p:nvPr/>
        </p:nvCxnSpPr>
        <p:spPr>
          <a:xfrm>
            <a:off x="4616450" y="1335219"/>
            <a:ext cx="1831014" cy="6968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93" idx="2"/>
          </p:cNvCxnSpPr>
          <p:nvPr/>
        </p:nvCxnSpPr>
        <p:spPr>
          <a:xfrm flipH="1">
            <a:off x="2798108" y="1335219"/>
            <a:ext cx="1818342" cy="6727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9"/>
          <p:cNvSpPr txBox="1"/>
          <p:nvPr/>
        </p:nvSpPr>
        <p:spPr>
          <a:xfrm>
            <a:off x="2973920" y="1473481"/>
            <a:ext cx="7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维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度</a:t>
            </a:r>
          </a:p>
        </p:txBody>
      </p:sp>
      <p:sp>
        <p:nvSpPr>
          <p:cNvPr id="169" name="TextBox 9"/>
          <p:cNvSpPr txBox="1"/>
          <p:nvPr/>
        </p:nvSpPr>
        <p:spPr>
          <a:xfrm>
            <a:off x="4977273" y="1528086"/>
            <a:ext cx="7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维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度</a:t>
            </a:r>
          </a:p>
        </p:txBody>
      </p:sp>
      <p:sp>
        <p:nvSpPr>
          <p:cNvPr id="44" name="TextBox 9"/>
          <p:cNvSpPr txBox="1"/>
          <p:nvPr/>
        </p:nvSpPr>
        <p:spPr>
          <a:xfrm>
            <a:off x="4359781" y="178316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IDC1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40301" y="1992680"/>
            <a:ext cx="3014327" cy="33794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/>
          </a:p>
        </p:txBody>
      </p:sp>
      <p:sp>
        <p:nvSpPr>
          <p:cNvPr id="46" name="矩形 45"/>
          <p:cNvSpPr/>
          <p:nvPr/>
        </p:nvSpPr>
        <p:spPr>
          <a:xfrm>
            <a:off x="5187636" y="2913022"/>
            <a:ext cx="2606917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物理层分流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TextBox 9"/>
          <p:cNvSpPr txBox="1"/>
          <p:nvPr/>
        </p:nvSpPr>
        <p:spPr>
          <a:xfrm>
            <a:off x="6000295" y="203207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N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771923" y="3298640"/>
            <a:ext cx="909171" cy="872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81094" y="3351159"/>
            <a:ext cx="1" cy="8636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21" idx="1"/>
          </p:cNvCxnSpPr>
          <p:nvPr/>
        </p:nvCxnSpPr>
        <p:spPr>
          <a:xfrm>
            <a:off x="2681094" y="3298640"/>
            <a:ext cx="958978" cy="9161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流程图: 磁盘 60"/>
          <p:cNvSpPr/>
          <p:nvPr/>
        </p:nvSpPr>
        <p:spPr>
          <a:xfrm>
            <a:off x="5301936" y="4196980"/>
            <a:ext cx="679077" cy="5715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-01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2" name="流程图: 磁盘 61"/>
          <p:cNvSpPr/>
          <p:nvPr/>
        </p:nvSpPr>
        <p:spPr>
          <a:xfrm>
            <a:off x="6119806" y="4173221"/>
            <a:ext cx="691776" cy="5588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-02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流程图: 磁盘 62"/>
          <p:cNvSpPr/>
          <p:nvPr/>
        </p:nvSpPr>
        <p:spPr>
          <a:xfrm>
            <a:off x="7085133" y="4240159"/>
            <a:ext cx="679077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-N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5556523" y="3324040"/>
            <a:ext cx="909171" cy="872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465694" y="3376559"/>
            <a:ext cx="1" cy="8636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3" idx="1"/>
          </p:cNvCxnSpPr>
          <p:nvPr/>
        </p:nvCxnSpPr>
        <p:spPr>
          <a:xfrm>
            <a:off x="6465694" y="3324040"/>
            <a:ext cx="958978" cy="9161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73920" y="579703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数据逻辑层和物理层强绑定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数据架构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弹性</a:t>
            </a:r>
            <a:endParaRPr kumimoji="1" lang="zh-CN" altLang="en-US" sz="2800" b="1" dirty="0"/>
          </a:p>
        </p:txBody>
      </p:sp>
      <p:sp>
        <p:nvSpPr>
          <p:cNvPr id="93" name="矩形 92"/>
          <p:cNvSpPr/>
          <p:nvPr/>
        </p:nvSpPr>
        <p:spPr>
          <a:xfrm>
            <a:off x="698500" y="682901"/>
            <a:ext cx="7835900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全局路由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98500" y="1510079"/>
            <a:ext cx="7835900" cy="520609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b="1" dirty="0"/>
          </a:p>
        </p:txBody>
      </p:sp>
      <p:sp>
        <p:nvSpPr>
          <p:cNvPr id="116" name="矩形 115"/>
          <p:cNvSpPr/>
          <p:nvPr/>
        </p:nvSpPr>
        <p:spPr>
          <a:xfrm>
            <a:off x="1270001" y="1725980"/>
            <a:ext cx="3014327" cy="48780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b="1" dirty="0"/>
          </a:p>
        </p:txBody>
      </p:sp>
      <p:sp>
        <p:nvSpPr>
          <p:cNvPr id="118" name="矩形 117"/>
          <p:cNvSpPr/>
          <p:nvPr/>
        </p:nvSpPr>
        <p:spPr>
          <a:xfrm>
            <a:off x="1517336" y="2002270"/>
            <a:ext cx="2606917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逻辑层分流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TextBox 9"/>
          <p:cNvSpPr txBox="1"/>
          <p:nvPr/>
        </p:nvSpPr>
        <p:spPr>
          <a:xfrm>
            <a:off x="2329995" y="176537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01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8" name="直接箭头连接符 157"/>
          <p:cNvCxnSpPr>
            <a:stCxn id="93" idx="2"/>
            <a:endCxn id="50" idx="0"/>
          </p:cNvCxnSpPr>
          <p:nvPr/>
        </p:nvCxnSpPr>
        <p:spPr>
          <a:xfrm>
            <a:off x="4616450" y="1055819"/>
            <a:ext cx="1831014" cy="6968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93" idx="2"/>
          </p:cNvCxnSpPr>
          <p:nvPr/>
        </p:nvCxnSpPr>
        <p:spPr>
          <a:xfrm flipH="1">
            <a:off x="2798108" y="1055819"/>
            <a:ext cx="1818342" cy="6727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9"/>
          <p:cNvSpPr txBox="1"/>
          <p:nvPr/>
        </p:nvSpPr>
        <p:spPr>
          <a:xfrm>
            <a:off x="2973920" y="1194081"/>
            <a:ext cx="7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维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度</a:t>
            </a:r>
          </a:p>
        </p:txBody>
      </p:sp>
      <p:sp>
        <p:nvSpPr>
          <p:cNvPr id="169" name="TextBox 9"/>
          <p:cNvSpPr txBox="1"/>
          <p:nvPr/>
        </p:nvSpPr>
        <p:spPr>
          <a:xfrm>
            <a:off x="4977273" y="1248686"/>
            <a:ext cx="7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维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度</a:t>
            </a:r>
          </a:p>
        </p:txBody>
      </p:sp>
      <p:sp>
        <p:nvSpPr>
          <p:cNvPr id="44" name="TextBox 9"/>
          <p:cNvSpPr txBox="1"/>
          <p:nvPr/>
        </p:nvSpPr>
        <p:spPr>
          <a:xfrm>
            <a:off x="4359781" y="150376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IDC1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40301" y="1713280"/>
            <a:ext cx="3014327" cy="48907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b="1" dirty="0"/>
          </a:p>
        </p:txBody>
      </p:sp>
      <p:sp>
        <p:nvSpPr>
          <p:cNvPr id="46" name="矩形 45"/>
          <p:cNvSpPr/>
          <p:nvPr/>
        </p:nvSpPr>
        <p:spPr>
          <a:xfrm>
            <a:off x="5144005" y="2002270"/>
            <a:ext cx="2606917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逻辑层分流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TextBox 9"/>
          <p:cNvSpPr txBox="1"/>
          <p:nvPr/>
        </p:nvSpPr>
        <p:spPr>
          <a:xfrm>
            <a:off x="6000295" y="1752679"/>
            <a:ext cx="89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N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9" name="流程图: 磁盘 118"/>
          <p:cNvSpPr/>
          <p:nvPr/>
        </p:nvSpPr>
        <p:spPr>
          <a:xfrm>
            <a:off x="1412436" y="4955250"/>
            <a:ext cx="756929" cy="5715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Oracle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流程图: 磁盘 119"/>
          <p:cNvSpPr/>
          <p:nvPr/>
        </p:nvSpPr>
        <p:spPr>
          <a:xfrm>
            <a:off x="2230306" y="4969591"/>
            <a:ext cx="771084" cy="5588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Ocean</a:t>
            </a:r>
          </a:p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Base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1" name="流程图: 磁盘 120"/>
          <p:cNvSpPr/>
          <p:nvPr/>
        </p:nvSpPr>
        <p:spPr>
          <a:xfrm>
            <a:off x="3195633" y="4998429"/>
            <a:ext cx="756929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X-DB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667024" y="3737744"/>
            <a:ext cx="811449" cy="12175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9" idx="3"/>
          </p:cNvCxnSpPr>
          <p:nvPr/>
        </p:nvCxnSpPr>
        <p:spPr>
          <a:xfrm>
            <a:off x="2532465" y="3737744"/>
            <a:ext cx="43730" cy="12606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9" idx="3"/>
            <a:endCxn id="121" idx="1"/>
          </p:cNvCxnSpPr>
          <p:nvPr/>
        </p:nvCxnSpPr>
        <p:spPr>
          <a:xfrm>
            <a:off x="2532465" y="3737744"/>
            <a:ext cx="1041633" cy="12606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/>
          <p:cNvSpPr/>
          <p:nvPr/>
        </p:nvSpPr>
        <p:spPr>
          <a:xfrm>
            <a:off x="1473200" y="32183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2236187" y="32310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3029079" y="32310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488636" y="3386708"/>
            <a:ext cx="592556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085686" y="3399408"/>
            <a:ext cx="342941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0301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278238" y="3399408"/>
            <a:ext cx="400470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0201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570109" y="2358091"/>
            <a:ext cx="909171" cy="872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479280" y="2410610"/>
            <a:ext cx="1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479280" y="2358091"/>
            <a:ext cx="958978" cy="9161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94570" y="3790854"/>
            <a:ext cx="873361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67891" y="3466480"/>
            <a:ext cx="126188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逻辑分片视图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83656" y="5223591"/>
            <a:ext cx="115127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sp>
        <p:nvSpPr>
          <p:cNvPr id="55" name="流程图: 磁盘 54"/>
          <p:cNvSpPr/>
          <p:nvPr/>
        </p:nvSpPr>
        <p:spPr>
          <a:xfrm>
            <a:off x="5247836" y="4967950"/>
            <a:ext cx="756929" cy="5715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Oracle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6065706" y="4944191"/>
            <a:ext cx="771084" cy="5588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Ocean</a:t>
            </a:r>
          </a:p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Base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流程图: 磁盘 57"/>
          <p:cNvSpPr/>
          <p:nvPr/>
        </p:nvSpPr>
        <p:spPr>
          <a:xfrm>
            <a:off x="7031033" y="5011129"/>
            <a:ext cx="756929" cy="50456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</a:rPr>
              <a:t>X-DB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5502424" y="3750444"/>
            <a:ext cx="811449" cy="12175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9" idx="3"/>
          </p:cNvCxnSpPr>
          <p:nvPr/>
        </p:nvCxnSpPr>
        <p:spPr>
          <a:xfrm>
            <a:off x="6367865" y="3750444"/>
            <a:ext cx="43730" cy="12606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9" idx="3"/>
            <a:endCxn id="58" idx="1"/>
          </p:cNvCxnSpPr>
          <p:nvPr/>
        </p:nvCxnSpPr>
        <p:spPr>
          <a:xfrm>
            <a:off x="6367865" y="3750444"/>
            <a:ext cx="1041633" cy="12606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流程图: 磁盘 67"/>
          <p:cNvSpPr/>
          <p:nvPr/>
        </p:nvSpPr>
        <p:spPr>
          <a:xfrm>
            <a:off x="5308600" y="32310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9" name="流程图: 磁盘 68"/>
          <p:cNvSpPr/>
          <p:nvPr/>
        </p:nvSpPr>
        <p:spPr>
          <a:xfrm>
            <a:off x="6071587" y="32437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0" name="流程图: 磁盘 69"/>
          <p:cNvSpPr/>
          <p:nvPr/>
        </p:nvSpPr>
        <p:spPr>
          <a:xfrm>
            <a:off x="6864479" y="3243731"/>
            <a:ext cx="592556" cy="506713"/>
          </a:xfrm>
          <a:prstGeom prst="flowChartMagneticDisk">
            <a:avLst/>
          </a:prstGeom>
          <a:noFill/>
          <a:ln w="19050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5324036" y="3399408"/>
            <a:ext cx="592556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01N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6921086" y="3412108"/>
            <a:ext cx="342941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03N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6113638" y="3412108"/>
            <a:ext cx="400470" cy="2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02N</a:t>
            </a:r>
            <a:endParaRPr lang="zh-CN" altLang="en-US" sz="1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5405509" y="2370791"/>
            <a:ext cx="909171" cy="872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314680" y="2423310"/>
            <a:ext cx="1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314680" y="2370791"/>
            <a:ext cx="958978" cy="9161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37821" y="5518762"/>
            <a:ext cx="873361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79313" y="5953262"/>
            <a:ext cx="305206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根据规则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可以扩展到不同库中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1369384" y="5493362"/>
            <a:ext cx="970152" cy="571399"/>
            <a:chOff x="1369384" y="5493362"/>
            <a:chExt cx="970152" cy="571399"/>
          </a:xfrm>
        </p:grpSpPr>
        <p:sp>
          <p:nvSpPr>
            <p:cNvPr id="77" name="流程图: 资料带 76"/>
            <p:cNvSpPr/>
            <p:nvPr/>
          </p:nvSpPr>
          <p:spPr>
            <a:xfrm>
              <a:off x="1369384" y="5791200"/>
              <a:ext cx="816003" cy="273561"/>
            </a:xfrm>
            <a:prstGeom prst="flowChartPunchedTap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1653736" y="5493362"/>
              <a:ext cx="193753" cy="35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 bwMode="auto">
            <a:xfrm>
              <a:off x="1425136" y="5889762"/>
              <a:ext cx="914400" cy="17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table_01</a:t>
              </a:r>
              <a:endPara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231213" y="5493362"/>
            <a:ext cx="970152" cy="571399"/>
            <a:chOff x="1369384" y="5493362"/>
            <a:chExt cx="970152" cy="571399"/>
          </a:xfrm>
        </p:grpSpPr>
        <p:sp>
          <p:nvSpPr>
            <p:cNvPr id="124" name="流程图: 资料带 123"/>
            <p:cNvSpPr/>
            <p:nvPr/>
          </p:nvSpPr>
          <p:spPr>
            <a:xfrm>
              <a:off x="1369384" y="5791200"/>
              <a:ext cx="816003" cy="273561"/>
            </a:xfrm>
            <a:prstGeom prst="flowChartPunchedTap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>
            <a:xfrm flipH="1">
              <a:off x="1653736" y="5493362"/>
              <a:ext cx="193753" cy="35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 bwMode="auto">
            <a:xfrm>
              <a:off x="1425136" y="5889762"/>
              <a:ext cx="914400" cy="17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table_01</a:t>
              </a:r>
              <a:endPara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136559" y="5480662"/>
            <a:ext cx="970152" cy="571399"/>
            <a:chOff x="1369384" y="5493362"/>
            <a:chExt cx="970152" cy="571399"/>
          </a:xfrm>
        </p:grpSpPr>
        <p:sp>
          <p:nvSpPr>
            <p:cNvPr id="128" name="流程图: 资料带 127"/>
            <p:cNvSpPr/>
            <p:nvPr/>
          </p:nvSpPr>
          <p:spPr>
            <a:xfrm>
              <a:off x="1369384" y="5791200"/>
              <a:ext cx="816003" cy="273561"/>
            </a:xfrm>
            <a:prstGeom prst="flowChartPunchedTap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 flipH="1">
              <a:off x="1653736" y="5493362"/>
              <a:ext cx="193753" cy="35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 bwMode="auto">
            <a:xfrm>
              <a:off x="1425136" y="5889762"/>
              <a:ext cx="914400" cy="17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table_01</a:t>
              </a:r>
              <a:endPara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1" name="直接连接符 130"/>
          <p:cNvCxnSpPr/>
          <p:nvPr/>
        </p:nvCxnSpPr>
        <p:spPr>
          <a:xfrm>
            <a:off x="194570" y="6233942"/>
            <a:ext cx="873361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70002" y="3886926"/>
            <a:ext cx="106778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水平扩容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565629" y="4013133"/>
            <a:ext cx="96954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.failover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加号 133"/>
          <p:cNvSpPr/>
          <p:nvPr/>
        </p:nvSpPr>
        <p:spPr>
          <a:xfrm rot="2762751">
            <a:off x="2944374" y="4258470"/>
            <a:ext cx="384368" cy="432833"/>
          </a:xfrm>
          <a:prstGeom prst="mathPlus">
            <a:avLst>
              <a:gd name="adj1" fmla="val 1210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n w="18000">
                <a:noFill/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35" name="直接箭头连接符 134"/>
          <p:cNvCxnSpPr>
            <a:stCxn id="29" idx="3"/>
          </p:cNvCxnSpPr>
          <p:nvPr/>
        </p:nvCxnSpPr>
        <p:spPr>
          <a:xfrm>
            <a:off x="2532465" y="3737744"/>
            <a:ext cx="3581173" cy="12733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06661" y="4167022"/>
            <a:ext cx="122515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跨单元切换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92616" y="4526606"/>
            <a:ext cx="11234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灰度引流</a:t>
            </a:r>
          </a:p>
        </p:txBody>
      </p:sp>
    </p:spTree>
    <p:extLst>
      <p:ext uri="{BB962C8B-B14F-4D97-AF65-F5344CB8AC3E}">
        <p14:creationId xmlns:p14="http://schemas.microsoft.com/office/powerpoint/2010/main" val="38345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6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弹性伸缩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技术架构</a:t>
            </a:r>
            <a:endParaRPr kumimoji="1"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1831272" y="1102804"/>
            <a:ext cx="211117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IBatis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94848" y="1102804"/>
            <a:ext cx="211117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Spring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31272" y="1740586"/>
            <a:ext cx="4374752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DataSource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43972" y="2371958"/>
            <a:ext cx="4374752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Logical </a:t>
            </a:r>
            <a:r>
              <a:rPr lang="en-US" altLang="zh-CN" sz="14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DataSource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43972" y="3084004"/>
            <a:ext cx="211117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Rule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7548" y="3084004"/>
            <a:ext cx="211117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Parser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69372" y="3765328"/>
            <a:ext cx="4374752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Physical </a:t>
            </a:r>
            <a:r>
              <a:rPr lang="en-US" altLang="zh-CN" sz="14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DataSource</a:t>
            </a:r>
            <a:endParaRPr lang="zh-CN" altLang="en-US" sz="14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4479" y="574941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9279" y="5749418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1979" y="57494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OceanBase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5364184" y="4496060"/>
            <a:ext cx="587045" cy="6029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5740535" y="4967517"/>
            <a:ext cx="587045" cy="6029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5137970" y="4982627"/>
            <a:ext cx="587045" cy="6029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272779" y="4530277"/>
            <a:ext cx="587045" cy="6029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3632114" y="4532687"/>
            <a:ext cx="587045" cy="6029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柱形 47"/>
          <p:cNvSpPr/>
          <p:nvPr/>
        </p:nvSpPr>
        <p:spPr>
          <a:xfrm>
            <a:off x="3673842" y="5171306"/>
            <a:ext cx="618110" cy="388256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共享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存储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4270742" y="5184006"/>
            <a:ext cx="618110" cy="388256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共享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存储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流程图: 磁盘 49"/>
          <p:cNvSpPr/>
          <p:nvPr/>
        </p:nvSpPr>
        <p:spPr>
          <a:xfrm>
            <a:off x="2074883" y="4483360"/>
            <a:ext cx="493355" cy="6410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磁盘 51"/>
          <p:cNvSpPr/>
          <p:nvPr/>
        </p:nvSpPr>
        <p:spPr>
          <a:xfrm>
            <a:off x="1972041" y="4875587"/>
            <a:ext cx="493355" cy="6410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2392383" y="4496060"/>
            <a:ext cx="493355" cy="6410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磁盘 35"/>
          <p:cNvSpPr/>
          <p:nvPr/>
        </p:nvSpPr>
        <p:spPr>
          <a:xfrm>
            <a:off x="2289541" y="4900987"/>
            <a:ext cx="493355" cy="6410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磁盘 43"/>
          <p:cNvSpPr/>
          <p:nvPr/>
        </p:nvSpPr>
        <p:spPr>
          <a:xfrm>
            <a:off x="2670762" y="4918533"/>
            <a:ext cx="493355" cy="64102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96287" y="13348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编程界面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1244750" y="1668016"/>
            <a:ext cx="654942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29379" y="2662843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逻辑数据源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1281038" y="2996050"/>
            <a:ext cx="654942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92229" y="3330487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路由层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281038" y="3663694"/>
            <a:ext cx="654942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7435" y="4070701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物理数据源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281038" y="4403908"/>
            <a:ext cx="654942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22125" y="5732557"/>
            <a:ext cx="11592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cxnSp>
        <p:nvCxnSpPr>
          <p:cNvPr id="63" name="直接连接符 62"/>
          <p:cNvCxnSpPr/>
          <p:nvPr/>
        </p:nvCxnSpPr>
        <p:spPr>
          <a:xfrm>
            <a:off x="1302812" y="6065764"/>
            <a:ext cx="654942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785786" y="6309320"/>
            <a:ext cx="77048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数据复制中心</a:t>
            </a:r>
          </a:p>
        </p:txBody>
      </p:sp>
      <p:sp>
        <p:nvSpPr>
          <p:cNvPr id="112" name="流程图: 磁盘 111"/>
          <p:cNvSpPr/>
          <p:nvPr/>
        </p:nvSpPr>
        <p:spPr>
          <a:xfrm>
            <a:off x="1255282" y="3621828"/>
            <a:ext cx="785818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3" name="流程图: 磁盘 112"/>
          <p:cNvSpPr/>
          <p:nvPr/>
        </p:nvSpPr>
        <p:spPr>
          <a:xfrm>
            <a:off x="1255282" y="4407646"/>
            <a:ext cx="785818" cy="723904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4" name="流程图: 磁盘 113"/>
          <p:cNvSpPr/>
          <p:nvPr/>
        </p:nvSpPr>
        <p:spPr>
          <a:xfrm>
            <a:off x="1255282" y="5250082"/>
            <a:ext cx="785818" cy="723904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5" name="直接连接符 114"/>
          <p:cNvCxnSpPr/>
          <p:nvPr/>
        </p:nvCxnSpPr>
        <p:spPr>
          <a:xfrm>
            <a:off x="1755348" y="5122026"/>
            <a:ext cx="0" cy="52336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7262" y="38361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87262" y="462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7262" y="539295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n1</a:t>
            </a:r>
            <a:endParaRPr lang="zh-CN" altLang="en-US" sz="1400" dirty="0"/>
          </a:p>
        </p:txBody>
      </p:sp>
      <p:sp>
        <p:nvSpPr>
          <p:cNvPr id="119" name="流程图: 过程 118"/>
          <p:cNvSpPr/>
          <p:nvPr/>
        </p:nvSpPr>
        <p:spPr>
          <a:xfrm>
            <a:off x="785786" y="3072124"/>
            <a:ext cx="2376263" cy="3021172"/>
          </a:xfrm>
          <a:prstGeom prst="flowChartProcess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0" name="TextBox 119"/>
          <p:cNvSpPr txBox="1"/>
          <p:nvPr/>
        </p:nvSpPr>
        <p:spPr>
          <a:xfrm>
            <a:off x="981097" y="3072124"/>
            <a:ext cx="189635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核心交易数据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分表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/failover)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7136" y="1772816"/>
            <a:ext cx="2071702" cy="50405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主交易系统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74326" y="1145264"/>
            <a:ext cx="126188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交易处理服务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写场景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603218" y="1772816"/>
            <a:ext cx="2071702" cy="50405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交易记录查询系统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22090" y="1116033"/>
            <a:ext cx="198002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用户交易记录查询服务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读场景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742918" y="3072124"/>
            <a:ext cx="2000264" cy="3021172"/>
          </a:xfrm>
          <a:prstGeom prst="flowChartProcess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6" name="流程图: 磁盘 125"/>
          <p:cNvSpPr/>
          <p:nvPr/>
        </p:nvSpPr>
        <p:spPr>
          <a:xfrm>
            <a:off x="4385860" y="3621828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7" name="流程图: 磁盘 126"/>
          <p:cNvSpPr/>
          <p:nvPr/>
        </p:nvSpPr>
        <p:spPr>
          <a:xfrm>
            <a:off x="4385860" y="4407646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8" name="流程图: 磁盘 127"/>
          <p:cNvSpPr/>
          <p:nvPr/>
        </p:nvSpPr>
        <p:spPr>
          <a:xfrm>
            <a:off x="4385860" y="5250082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9" name="直接连接符 128"/>
          <p:cNvCxnSpPr/>
          <p:nvPr/>
        </p:nvCxnSpPr>
        <p:spPr>
          <a:xfrm rot="5400000">
            <a:off x="4707331" y="5372059"/>
            <a:ext cx="35719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57232" y="38361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57232" y="46812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967156" y="539295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n2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6389300" y="1772816"/>
            <a:ext cx="2071702" cy="50405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商户查询系统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流程图: 多文档 133"/>
          <p:cNvSpPr/>
          <p:nvPr/>
        </p:nvSpPr>
        <p:spPr>
          <a:xfrm>
            <a:off x="1469596" y="3907580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5" name="流程图: 多文档 134"/>
          <p:cNvSpPr/>
          <p:nvPr/>
        </p:nvSpPr>
        <p:spPr>
          <a:xfrm>
            <a:off x="1469596" y="4693398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6" name="流程图: 多文档 135"/>
          <p:cNvSpPr/>
          <p:nvPr/>
        </p:nvSpPr>
        <p:spPr>
          <a:xfrm>
            <a:off x="1469596" y="5535834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7" name="流程图: 多文档 136"/>
          <p:cNvSpPr/>
          <p:nvPr/>
        </p:nvSpPr>
        <p:spPr>
          <a:xfrm>
            <a:off x="4600174" y="3907580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8" name="流程图: 多文档 137"/>
          <p:cNvSpPr/>
          <p:nvPr/>
        </p:nvSpPr>
        <p:spPr>
          <a:xfrm>
            <a:off x="4600174" y="4693398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流程图: 多文档 138"/>
          <p:cNvSpPr/>
          <p:nvPr/>
        </p:nvSpPr>
        <p:spPr>
          <a:xfrm>
            <a:off x="4600174" y="5535834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0" name="TextBox 139"/>
          <p:cNvSpPr txBox="1"/>
          <p:nvPr/>
        </p:nvSpPr>
        <p:spPr>
          <a:xfrm>
            <a:off x="4100108" y="3068960"/>
            <a:ext cx="132600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交易记录数据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分表并分库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流程图: 过程 140"/>
          <p:cNvSpPr/>
          <p:nvPr/>
        </p:nvSpPr>
        <p:spPr>
          <a:xfrm>
            <a:off x="6389300" y="3072124"/>
            <a:ext cx="2000264" cy="3021172"/>
          </a:xfrm>
          <a:prstGeom prst="flowChartProcess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2" name="流程图: 磁盘 141"/>
          <p:cNvSpPr/>
          <p:nvPr/>
        </p:nvSpPr>
        <p:spPr>
          <a:xfrm>
            <a:off x="6889366" y="3621828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43" name="流程图: 磁盘 142"/>
          <p:cNvSpPr/>
          <p:nvPr/>
        </p:nvSpPr>
        <p:spPr>
          <a:xfrm>
            <a:off x="6889366" y="4407646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44" name="流程图: 磁盘 143"/>
          <p:cNvSpPr/>
          <p:nvPr/>
        </p:nvSpPr>
        <p:spPr>
          <a:xfrm>
            <a:off x="6889366" y="5250082"/>
            <a:ext cx="1000132" cy="785818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45" name="直接连接符 144"/>
          <p:cNvCxnSpPr/>
          <p:nvPr/>
        </p:nvCxnSpPr>
        <p:spPr>
          <a:xfrm rot="5400000">
            <a:off x="7210837" y="5372059"/>
            <a:ext cx="35719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流程图: 多文档 145"/>
          <p:cNvSpPr/>
          <p:nvPr/>
        </p:nvSpPr>
        <p:spPr>
          <a:xfrm>
            <a:off x="7103680" y="3907580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7" name="流程图: 多文档 146"/>
          <p:cNvSpPr/>
          <p:nvPr/>
        </p:nvSpPr>
        <p:spPr>
          <a:xfrm>
            <a:off x="7103680" y="4693398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8" name="流程图: 多文档 147"/>
          <p:cNvSpPr/>
          <p:nvPr/>
        </p:nvSpPr>
        <p:spPr>
          <a:xfrm>
            <a:off x="7103680" y="5535834"/>
            <a:ext cx="571504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6532176" y="1145264"/>
            <a:ext cx="1441420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商户查询与对账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读场景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32176" y="38361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532176" y="462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532176" y="545225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n3</a:t>
            </a:r>
            <a:endParaRPr lang="zh-CN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03331" y="3068960"/>
            <a:ext cx="188545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商户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平台商交易数据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分表并分库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85786" y="2564904"/>
            <a:ext cx="77048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数据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中间件</a:t>
            </a:r>
          </a:p>
        </p:txBody>
      </p:sp>
      <p:sp>
        <p:nvSpPr>
          <p:cNvPr id="155" name="上箭头 154"/>
          <p:cNvSpPr/>
          <p:nvPr/>
        </p:nvSpPr>
        <p:spPr>
          <a:xfrm flipV="1">
            <a:off x="1721890" y="2276872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6" name="上箭头 155"/>
          <p:cNvSpPr/>
          <p:nvPr/>
        </p:nvSpPr>
        <p:spPr>
          <a:xfrm>
            <a:off x="4744190" y="5949280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7" name="上箭头 156"/>
          <p:cNvSpPr/>
          <p:nvPr/>
        </p:nvSpPr>
        <p:spPr>
          <a:xfrm>
            <a:off x="7338514" y="5965810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8" name="上箭头 157"/>
          <p:cNvSpPr/>
          <p:nvPr/>
        </p:nvSpPr>
        <p:spPr>
          <a:xfrm flipV="1">
            <a:off x="4530202" y="2276872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9" name="上箭头 158"/>
          <p:cNvSpPr/>
          <p:nvPr/>
        </p:nvSpPr>
        <p:spPr>
          <a:xfrm flipV="1">
            <a:off x="7338514" y="2276872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0" name="上箭头 159"/>
          <p:cNvSpPr/>
          <p:nvPr/>
        </p:nvSpPr>
        <p:spPr>
          <a:xfrm flipV="1">
            <a:off x="2039390" y="6021288"/>
            <a:ext cx="285752" cy="3435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1" name="流程图: 磁盘 160"/>
          <p:cNvSpPr/>
          <p:nvPr/>
        </p:nvSpPr>
        <p:spPr>
          <a:xfrm>
            <a:off x="2227900" y="3618004"/>
            <a:ext cx="785818" cy="785818"/>
          </a:xfrm>
          <a:prstGeom prst="flowChartMagneticDisk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2" name="流程图: 磁盘 161"/>
          <p:cNvSpPr/>
          <p:nvPr/>
        </p:nvSpPr>
        <p:spPr>
          <a:xfrm>
            <a:off x="2227900" y="4403822"/>
            <a:ext cx="785818" cy="723904"/>
          </a:xfrm>
          <a:prstGeom prst="flowChartMagneticDisk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3" name="流程图: 磁盘 162"/>
          <p:cNvSpPr/>
          <p:nvPr/>
        </p:nvSpPr>
        <p:spPr>
          <a:xfrm>
            <a:off x="2227900" y="5246258"/>
            <a:ext cx="785818" cy="723904"/>
          </a:xfrm>
          <a:prstGeom prst="flowChartMagneticDisk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64" name="直接连接符 163"/>
          <p:cNvCxnSpPr/>
          <p:nvPr/>
        </p:nvCxnSpPr>
        <p:spPr>
          <a:xfrm>
            <a:off x="2651398" y="5118202"/>
            <a:ext cx="0" cy="52336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流程图: 多文档 164"/>
          <p:cNvSpPr/>
          <p:nvPr/>
        </p:nvSpPr>
        <p:spPr>
          <a:xfrm>
            <a:off x="2365646" y="3903756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6" name="流程图: 多文档 165"/>
          <p:cNvSpPr/>
          <p:nvPr/>
        </p:nvSpPr>
        <p:spPr>
          <a:xfrm>
            <a:off x="2365646" y="4689574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7" name="流程图: 多文档 166"/>
          <p:cNvSpPr/>
          <p:nvPr/>
        </p:nvSpPr>
        <p:spPr>
          <a:xfrm>
            <a:off x="2365646" y="5532010"/>
            <a:ext cx="449039" cy="4286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8" name="TextBox 167"/>
          <p:cNvSpPr txBox="1"/>
          <p:nvPr/>
        </p:nvSpPr>
        <p:spPr>
          <a:xfrm>
            <a:off x="1476150" y="3903416"/>
            <a:ext cx="36420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378470" y="3953938"/>
            <a:ext cx="36420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备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b="1" dirty="0" smtClean="0"/>
              <a:t>应用架构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数据模型</a:t>
            </a:r>
            <a:r>
              <a:rPr lang="zh-CN" altLang="en-US" b="1" dirty="0"/>
              <a:t>优化</a:t>
            </a:r>
            <a:r>
              <a:rPr lang="zh-CN" altLang="en-US" b="1" dirty="0" smtClean="0"/>
              <a:t>（交易</a:t>
            </a:r>
            <a:r>
              <a:rPr lang="zh-CN" altLang="en-US" b="1" dirty="0"/>
              <a:t>示例）</a:t>
            </a:r>
          </a:p>
        </p:txBody>
      </p:sp>
    </p:spTree>
    <p:extLst>
      <p:ext uri="{BB962C8B-B14F-4D97-AF65-F5344CB8AC3E}">
        <p14:creationId xmlns:p14="http://schemas.microsoft.com/office/powerpoint/2010/main" val="24519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708376" y="1452448"/>
            <a:ext cx="2032915" cy="2248694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619475" y="823798"/>
            <a:ext cx="2148707" cy="466725"/>
            <a:chOff x="3623" y="1413"/>
            <a:chExt cx="1321" cy="29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 Box 18"/>
          <p:cNvSpPr txBox="1">
            <a:spLocks noChangeArrowheads="1"/>
          </p:cNvSpPr>
          <p:nvPr/>
        </p:nvSpPr>
        <p:spPr bwMode="white">
          <a:xfrm>
            <a:off x="4645714" y="877773"/>
            <a:ext cx="21694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全链路模拟验证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4887763" y="1528648"/>
            <a:ext cx="1411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流量分离控制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gray">
          <a:xfrm>
            <a:off x="4927451" y="2149770"/>
            <a:ext cx="1087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特性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gray">
          <a:xfrm>
            <a:off x="4982659" y="2684075"/>
            <a:ext cx="1214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全链路压测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259904" y="1404793"/>
            <a:ext cx="2032915" cy="2296349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171003" y="776143"/>
            <a:ext cx="2148707" cy="466725"/>
            <a:chOff x="3623" y="1413"/>
            <a:chExt cx="1321" cy="294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white">
          <a:xfrm>
            <a:off x="491679" y="855518"/>
            <a:ext cx="16831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双写验证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gray">
          <a:xfrm>
            <a:off x="439290" y="1480993"/>
            <a:ext cx="1161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事务顺序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gray">
          <a:xfrm>
            <a:off x="461442" y="2020803"/>
            <a:ext cx="1353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锁机制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gray">
          <a:xfrm>
            <a:off x="505951" y="2564549"/>
            <a:ext cx="9681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并发性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gray">
          <a:xfrm>
            <a:off x="491679" y="3066188"/>
            <a:ext cx="1812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其他：弱依赖、可恢复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gray">
          <a:xfrm>
            <a:off x="2484308" y="1439688"/>
            <a:ext cx="2032915" cy="2261454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2395407" y="811038"/>
            <a:ext cx="2148707" cy="466725"/>
            <a:chOff x="3623" y="1413"/>
            <a:chExt cx="1321" cy="294"/>
          </a:xfrm>
        </p:grpSpPr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18"/>
          <p:cNvSpPr txBox="1">
            <a:spLocks noChangeArrowheads="1"/>
          </p:cNvSpPr>
          <p:nvPr/>
        </p:nvSpPr>
        <p:spPr bwMode="white">
          <a:xfrm>
            <a:off x="2514147" y="890413"/>
            <a:ext cx="18850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灰度单写验证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gray">
          <a:xfrm>
            <a:off x="2663694" y="1515888"/>
            <a:ext cx="15400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灰度策略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gray">
          <a:xfrm>
            <a:off x="2652583" y="2162410"/>
            <a:ext cx="1353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及时回滚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0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/>
              <a:t>去</a:t>
            </a:r>
            <a:r>
              <a:rPr kumimoji="1" lang="en-US" altLang="zh-CN" sz="2800" b="1" dirty="0" smtClean="0"/>
              <a:t>O-</a:t>
            </a:r>
            <a:r>
              <a:rPr kumimoji="1" lang="zh-CN" altLang="en-US" sz="2800" b="1" dirty="0" smtClean="0"/>
              <a:t>发布验证策略</a:t>
            </a:r>
            <a:endParaRPr kumimoji="1" lang="zh-CN" altLang="en-US" sz="2800" b="1" dirty="0"/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6943576" y="1452448"/>
            <a:ext cx="2032915" cy="2248694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6854675" y="823798"/>
            <a:ext cx="2148707" cy="466725"/>
            <a:chOff x="3623" y="1413"/>
            <a:chExt cx="1321" cy="294"/>
          </a:xfrm>
        </p:grpSpPr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Text Box 18"/>
          <p:cNvSpPr txBox="1">
            <a:spLocks noChangeArrowheads="1"/>
          </p:cNvSpPr>
          <p:nvPr/>
        </p:nvSpPr>
        <p:spPr bwMode="white">
          <a:xfrm>
            <a:off x="7175351" y="903173"/>
            <a:ext cx="16831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全量切换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gray">
          <a:xfrm>
            <a:off x="7122963" y="1528648"/>
            <a:ext cx="1335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实时监控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7122963" y="2073570"/>
            <a:ext cx="17730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正确性验证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gray">
          <a:xfrm>
            <a:off x="7122963" y="2666048"/>
            <a:ext cx="1821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持续高可用</a:t>
            </a: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 panose="05000000000000000000" pitchFamily="2" charset="2"/>
              </a:rPr>
              <a:t>软件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 panose="05000000000000000000" pitchFamily="2" charset="2"/>
              </a:rPr>
              <a:t>缺陷</a:t>
            </a: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Wingdings" panose="05000000000000000000" pitchFamily="2" charset="2"/>
              </a:rPr>
              <a:t>) </a:t>
            </a: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failover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gray">
          <a:xfrm>
            <a:off x="2652583" y="2721210"/>
            <a:ext cx="1353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实时核对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gray">
          <a:xfrm>
            <a:off x="4982659" y="3077775"/>
            <a:ext cx="15451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其他：容灾演练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544440" y="4590420"/>
            <a:ext cx="4569004" cy="3225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数据中间件</a:t>
            </a:r>
          </a:p>
        </p:txBody>
      </p:sp>
      <p:sp>
        <p:nvSpPr>
          <p:cNvPr id="63" name="流程图: 磁盘 62"/>
          <p:cNvSpPr/>
          <p:nvPr/>
        </p:nvSpPr>
        <p:spPr>
          <a:xfrm>
            <a:off x="1481372" y="5482646"/>
            <a:ext cx="2060578" cy="920997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16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流程图: 磁盘 63"/>
          <p:cNvSpPr/>
          <p:nvPr/>
        </p:nvSpPr>
        <p:spPr>
          <a:xfrm>
            <a:off x="4634910" y="5469230"/>
            <a:ext cx="1783985" cy="90544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OB</a:t>
            </a:r>
            <a:endParaRPr lang="zh-CN" altLang="en-US" sz="16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6" name="直接箭头连接符 65"/>
          <p:cNvCxnSpPr>
            <a:stCxn id="62" idx="2"/>
          </p:cNvCxnSpPr>
          <p:nvPr/>
        </p:nvCxnSpPr>
        <p:spPr>
          <a:xfrm flipH="1">
            <a:off x="2308324" y="4912965"/>
            <a:ext cx="1520618" cy="56968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1544440" y="4281593"/>
            <a:ext cx="4569004" cy="3225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APP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文本框 13"/>
          <p:cNvSpPr txBox="1"/>
          <p:nvPr/>
        </p:nvSpPr>
        <p:spPr>
          <a:xfrm rot="19693286">
            <a:off x="2289462" y="5038646"/>
            <a:ext cx="97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Oracle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SQL</a:t>
            </a:r>
            <a:endParaRPr kumimoji="1" lang="zh-CN" altLang="en-US" sz="1200" dirty="0"/>
          </a:p>
        </p:txBody>
      </p:sp>
      <p:sp>
        <p:nvSpPr>
          <p:cNvPr id="72" name="文本框 24"/>
          <p:cNvSpPr txBox="1"/>
          <p:nvPr/>
        </p:nvSpPr>
        <p:spPr>
          <a:xfrm rot="1654025">
            <a:off x="4515055" y="5042276"/>
            <a:ext cx="7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OB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SQL</a:t>
            </a:r>
            <a:endParaRPr kumimoji="1"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318818" y="4118176"/>
            <a:ext cx="2394038" cy="2320290"/>
            <a:chOff x="6318818" y="3784354"/>
            <a:chExt cx="2394038" cy="2320290"/>
          </a:xfrm>
        </p:grpSpPr>
        <p:sp>
          <p:nvSpPr>
            <p:cNvPr id="78" name="圆角矩形 77"/>
            <p:cNvSpPr/>
            <p:nvPr/>
          </p:nvSpPr>
          <p:spPr>
            <a:xfrm>
              <a:off x="7560728" y="5217768"/>
              <a:ext cx="1152128" cy="6360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故障</a:t>
              </a:r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模拟器</a:t>
              </a:r>
              <a:endParaRPr kumimoji="1" lang="zh-CN" altLang="en-US" dirty="0"/>
            </a:p>
          </p:txBody>
        </p:sp>
        <p:cxnSp>
          <p:nvCxnSpPr>
            <p:cNvPr id="79" name="肘形连接符 78"/>
            <p:cNvCxnSpPr>
              <a:stCxn id="78" idx="2"/>
            </p:cNvCxnSpPr>
            <p:nvPr/>
          </p:nvCxnSpPr>
          <p:spPr>
            <a:xfrm rot="5400000">
              <a:off x="7191350" y="5081349"/>
              <a:ext cx="172988" cy="1717897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36"/>
            <p:cNvSpPr txBox="1"/>
            <p:nvPr/>
          </p:nvSpPr>
          <p:spPr>
            <a:xfrm>
              <a:off x="6540040" y="573531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FF0000"/>
                  </a:solidFill>
                </a:rPr>
                <a:t>容灾演练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835662" y="3784354"/>
              <a:ext cx="1406638" cy="79208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业务场景</a:t>
              </a:r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模拟器</a:t>
              </a:r>
              <a:endParaRPr kumimoji="1" lang="zh-CN" altLang="en-US" dirty="0"/>
            </a:p>
          </p:txBody>
        </p:sp>
        <p:cxnSp>
          <p:nvCxnSpPr>
            <p:cNvPr id="82" name="肘形连接符 81"/>
            <p:cNvCxnSpPr>
              <a:stCxn id="81" idx="2"/>
            </p:cNvCxnSpPr>
            <p:nvPr/>
          </p:nvCxnSpPr>
          <p:spPr>
            <a:xfrm rot="5400000">
              <a:off x="6655578" y="4334365"/>
              <a:ext cx="641327" cy="1125480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36"/>
            <p:cNvSpPr txBox="1"/>
            <p:nvPr/>
          </p:nvSpPr>
          <p:spPr>
            <a:xfrm>
              <a:off x="6318818" y="477949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FF0000"/>
                  </a:solidFill>
                </a:rPr>
                <a:t>性能压测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直接箭头连接符 54"/>
          <p:cNvCxnSpPr>
            <a:stCxn id="62" idx="2"/>
            <a:endCxn id="64" idx="1"/>
          </p:cNvCxnSpPr>
          <p:nvPr/>
        </p:nvCxnSpPr>
        <p:spPr>
          <a:xfrm>
            <a:off x="3828942" y="4912965"/>
            <a:ext cx="1697961" cy="5562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5" grpId="0"/>
      <p:bldP spid="17" grpId="0" animBg="1"/>
      <p:bldP spid="22" grpId="0"/>
      <p:bldP spid="23" grpId="0"/>
      <p:bldP spid="24" grpId="0"/>
      <p:bldP spid="27" grpId="0"/>
      <p:bldP spid="30" grpId="0"/>
      <p:bldP spid="31" grpId="0" animBg="1"/>
      <p:bldP spid="36" grpId="0"/>
      <p:bldP spid="37" grpId="0"/>
      <p:bldP spid="38" grpId="0"/>
      <p:bldP spid="47" grpId="0" animBg="1"/>
      <p:bldP spid="52" grpId="0"/>
      <p:bldP spid="53" grpId="0"/>
      <p:bldP spid="54" grpId="0"/>
      <p:bldP spid="57" grpId="0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268" y="-18876"/>
            <a:ext cx="8424936" cy="7200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/>
              <a:t>数据正确性验证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双写</a:t>
            </a:r>
          </a:p>
        </p:txBody>
      </p:sp>
      <p:sp>
        <p:nvSpPr>
          <p:cNvPr id="145" name="矩形 144"/>
          <p:cNvSpPr/>
          <p:nvPr/>
        </p:nvSpPr>
        <p:spPr>
          <a:xfrm>
            <a:off x="698500" y="682901"/>
            <a:ext cx="7835900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全局路由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98500" y="1510079"/>
            <a:ext cx="7835900" cy="520609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b="1" dirty="0"/>
          </a:p>
        </p:txBody>
      </p:sp>
      <p:sp>
        <p:nvSpPr>
          <p:cNvPr id="147" name="矩形 146"/>
          <p:cNvSpPr/>
          <p:nvPr/>
        </p:nvSpPr>
        <p:spPr>
          <a:xfrm>
            <a:off x="977901" y="1725980"/>
            <a:ext cx="7251700" cy="46494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b="1" dirty="0"/>
          </a:p>
        </p:txBody>
      </p:sp>
      <p:sp>
        <p:nvSpPr>
          <p:cNvPr id="149" name="TextBox 9"/>
          <p:cNvSpPr txBox="1"/>
          <p:nvPr/>
        </p:nvSpPr>
        <p:spPr>
          <a:xfrm>
            <a:off x="4160273" y="1727279"/>
            <a:ext cx="894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01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1" name="直接箭头连接符 150"/>
          <p:cNvCxnSpPr>
            <a:stCxn id="145" idx="2"/>
          </p:cNvCxnSpPr>
          <p:nvPr/>
        </p:nvCxnSpPr>
        <p:spPr>
          <a:xfrm flipH="1">
            <a:off x="4160273" y="1055819"/>
            <a:ext cx="456177" cy="6714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9"/>
          <p:cNvSpPr txBox="1"/>
          <p:nvPr/>
        </p:nvSpPr>
        <p:spPr>
          <a:xfrm>
            <a:off x="3998258" y="1150530"/>
            <a:ext cx="78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维</a:t>
            </a:r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度</a:t>
            </a:r>
          </a:p>
        </p:txBody>
      </p:sp>
      <p:sp>
        <p:nvSpPr>
          <p:cNvPr id="154" name="TextBox 9"/>
          <p:cNvSpPr txBox="1"/>
          <p:nvPr/>
        </p:nvSpPr>
        <p:spPr>
          <a:xfrm>
            <a:off x="4359781" y="1503769"/>
            <a:ext cx="894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IDC1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8" name="流程图: 磁盘 217"/>
          <p:cNvSpPr/>
          <p:nvPr/>
        </p:nvSpPr>
        <p:spPr>
          <a:xfrm>
            <a:off x="1750948" y="4050690"/>
            <a:ext cx="1601852" cy="1578529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1307025" y="3998825"/>
            <a:ext cx="6619416" cy="1667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存储层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501900" y="4833932"/>
            <a:ext cx="1621148" cy="669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|ver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|ver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圆角矩形 229"/>
          <p:cNvSpPr/>
          <p:nvPr/>
        </p:nvSpPr>
        <p:spPr>
          <a:xfrm>
            <a:off x="1144642" y="2041647"/>
            <a:ext cx="3323785" cy="1438913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应用层（</a:t>
            </a:r>
            <a:r>
              <a:rPr lang="en-US" altLang="zh-CN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APP+</a:t>
            </a:r>
            <a:r>
              <a:rPr lang="zh-CN" altLang="en-US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数据中间件）</a:t>
            </a:r>
          </a:p>
        </p:txBody>
      </p:sp>
      <p:sp>
        <p:nvSpPr>
          <p:cNvPr id="231" name="矩形 230"/>
          <p:cNvSpPr/>
          <p:nvPr/>
        </p:nvSpPr>
        <p:spPr>
          <a:xfrm>
            <a:off x="1560448" y="2413000"/>
            <a:ext cx="1214608" cy="728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SQL1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SQL2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SQL3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3039071" y="2413000"/>
            <a:ext cx="1214608" cy="741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lang="zh-CN" altLang="en-US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SQL1</a:t>
            </a: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SQL2</a:t>
            </a: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SQL3</a:t>
            </a:r>
            <a:endParaRPr lang="zh-CN" altLang="en-US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3" name="圆角矩形 232"/>
          <p:cNvSpPr/>
          <p:nvPr/>
        </p:nvSpPr>
        <p:spPr>
          <a:xfrm>
            <a:off x="4757245" y="2041647"/>
            <a:ext cx="3261926" cy="1433275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应用层（</a:t>
            </a:r>
            <a:r>
              <a:rPr lang="en-US" altLang="zh-CN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APP+</a:t>
            </a:r>
            <a:r>
              <a:rPr lang="zh-CN" altLang="en-US" sz="12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数据中间件）</a:t>
            </a:r>
          </a:p>
        </p:txBody>
      </p:sp>
      <p:sp>
        <p:nvSpPr>
          <p:cNvPr id="234" name="矩形 233"/>
          <p:cNvSpPr/>
          <p:nvPr/>
        </p:nvSpPr>
        <p:spPr>
          <a:xfrm>
            <a:off x="5103748" y="2400300"/>
            <a:ext cx="1214608" cy="7415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SQL1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SQL2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SQL3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582371" y="2400300"/>
            <a:ext cx="1214608" cy="741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lang="zh-CN" altLang="en-US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000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SQL1</a:t>
            </a: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SQL2</a:t>
            </a: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SQL3</a:t>
            </a:r>
            <a:endParaRPr lang="zh-CN" altLang="en-US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144642" y="3141844"/>
            <a:ext cx="3325426" cy="3514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10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4757244" y="3154544"/>
            <a:ext cx="3261926" cy="326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10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750948" y="5961938"/>
            <a:ext cx="5500753" cy="27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数据核对平台（中间件）</a:t>
            </a:r>
            <a:endParaRPr lang="en-US" altLang="zh-CN" sz="1200" b="1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0" name="流程图: 磁盘 239"/>
          <p:cNvSpPr/>
          <p:nvPr/>
        </p:nvSpPr>
        <p:spPr>
          <a:xfrm>
            <a:off x="5649848" y="4049901"/>
            <a:ext cx="1601852" cy="157853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OB</a:t>
            </a:r>
            <a:endParaRPr lang="zh-CN" altLang="en-US" sz="1000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6173701" y="4930535"/>
            <a:ext cx="900200" cy="371764"/>
            <a:chOff x="565028" y="6019119"/>
            <a:chExt cx="482745" cy="265049"/>
          </a:xfrm>
        </p:grpSpPr>
        <p:sp>
          <p:nvSpPr>
            <p:cNvPr id="242" name="矩形 241"/>
            <p:cNvSpPr/>
            <p:nvPr/>
          </p:nvSpPr>
          <p:spPr>
            <a:xfrm>
              <a:off x="565028" y="6019119"/>
              <a:ext cx="38129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03128" y="6105283"/>
              <a:ext cx="382694" cy="861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19265" y="6191447"/>
              <a:ext cx="428508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5" name="矩形 244"/>
          <p:cNvSpPr/>
          <p:nvPr/>
        </p:nvSpPr>
        <p:spPr>
          <a:xfrm>
            <a:off x="4717652" y="4847098"/>
            <a:ext cx="1621148" cy="669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|ver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|ver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Key|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记录内容状态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|ver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箭头连接符 246"/>
          <p:cNvCxnSpPr>
            <a:stCxn id="236" idx="2"/>
            <a:endCxn id="218" idx="1"/>
          </p:cNvCxnSpPr>
          <p:nvPr/>
        </p:nvCxnSpPr>
        <p:spPr>
          <a:xfrm flipH="1">
            <a:off x="2551874" y="3493260"/>
            <a:ext cx="255481" cy="55743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40" idx="1"/>
          </p:cNvCxnSpPr>
          <p:nvPr/>
        </p:nvCxnSpPr>
        <p:spPr>
          <a:xfrm>
            <a:off x="2835087" y="3531018"/>
            <a:ext cx="3615687" cy="5188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9"/>
          <p:cNvSpPr txBox="1"/>
          <p:nvPr/>
        </p:nvSpPr>
        <p:spPr>
          <a:xfrm>
            <a:off x="2131260" y="3512326"/>
            <a:ext cx="894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主写</a:t>
            </a:r>
            <a:endParaRPr lang="en-US" altLang="zh-CN" sz="11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（强依赖）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0" name="TextBox 9"/>
          <p:cNvSpPr txBox="1"/>
          <p:nvPr/>
        </p:nvSpPr>
        <p:spPr>
          <a:xfrm>
            <a:off x="4123648" y="3518185"/>
            <a:ext cx="894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同步双写（弱依赖）</a:t>
            </a:r>
            <a:endParaRPr lang="zh-CN" altLang="en-US" sz="1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1" name="右大括号 250"/>
          <p:cNvSpPr/>
          <p:nvPr/>
        </p:nvSpPr>
        <p:spPr>
          <a:xfrm rot="5400000">
            <a:off x="4273683" y="4936819"/>
            <a:ext cx="414032" cy="1546840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0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5378771" y="3111252"/>
            <a:ext cx="3523997" cy="206082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214662" y="3335712"/>
            <a:ext cx="2695771" cy="182133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0349" y="1259194"/>
            <a:ext cx="1810246" cy="121085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268" y="-18876"/>
            <a:ext cx="8424936" cy="7200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/>
              <a:t>数据正确性验证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单写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69670" y="7024315"/>
            <a:ext cx="2133600" cy="365125"/>
          </a:xfrm>
        </p:spPr>
        <p:txBody>
          <a:bodyPr/>
          <a:lstStyle/>
          <a:p>
            <a:fld id="{CF40B41D-FD10-4A38-B39B-626510BD49B7}" type="slidenum"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文档 5"/>
          <p:cNvSpPr/>
          <p:nvPr/>
        </p:nvSpPr>
        <p:spPr>
          <a:xfrm>
            <a:off x="232255" y="1287096"/>
            <a:ext cx="1245274" cy="172696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商户请求日志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232256" y="1617292"/>
            <a:ext cx="1245273" cy="196751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业务应用日志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3905" y="1673563"/>
            <a:ext cx="669610" cy="466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日志</a:t>
            </a:r>
            <a:endParaRPr lang="en-US" altLang="zh-CN" sz="10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采集</a:t>
            </a:r>
            <a:endParaRPr lang="zh-CN" altLang="en-US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9341" y="1659049"/>
            <a:ext cx="648072" cy="5007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消息</a:t>
            </a:r>
            <a:endParaRPr lang="en-US" altLang="zh-CN" sz="1000" b="1" dirty="0" smtClean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采集</a:t>
            </a:r>
            <a:endParaRPr lang="zh-CN" altLang="en-US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4740" y="964491"/>
            <a:ext cx="3167672" cy="181643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5732" y="1880781"/>
            <a:ext cx="421412" cy="38544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6402" y="914852"/>
            <a:ext cx="1320328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数据流计算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4654847" y="1602255"/>
            <a:ext cx="252028" cy="883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日志匹配</a:t>
            </a:r>
          </a:p>
        </p:txBody>
      </p:sp>
      <p:sp>
        <p:nvSpPr>
          <p:cNvPr id="17" name="矩形 16"/>
          <p:cNvSpPr/>
          <p:nvPr/>
        </p:nvSpPr>
        <p:spPr>
          <a:xfrm>
            <a:off x="5025429" y="1603802"/>
            <a:ext cx="252028" cy="882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日志拆分</a:t>
            </a:r>
          </a:p>
        </p:txBody>
      </p:sp>
      <p:sp>
        <p:nvSpPr>
          <p:cNvPr id="18" name="矩形 17"/>
          <p:cNvSpPr/>
          <p:nvPr/>
        </p:nvSpPr>
        <p:spPr>
          <a:xfrm>
            <a:off x="6001184" y="1101893"/>
            <a:ext cx="252028" cy="588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清洗</a:t>
            </a:r>
          </a:p>
        </p:txBody>
      </p:sp>
      <p:sp>
        <p:nvSpPr>
          <p:cNvPr id="19" name="矩形 18"/>
          <p:cNvSpPr/>
          <p:nvPr/>
        </p:nvSpPr>
        <p:spPr>
          <a:xfrm>
            <a:off x="6361224" y="1101893"/>
            <a:ext cx="252028" cy="588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统计</a:t>
            </a:r>
          </a:p>
        </p:txBody>
      </p:sp>
      <p:sp>
        <p:nvSpPr>
          <p:cNvPr id="20" name="矩形 19"/>
          <p:cNvSpPr/>
          <p:nvPr/>
        </p:nvSpPr>
        <p:spPr>
          <a:xfrm>
            <a:off x="6757268" y="1101893"/>
            <a:ext cx="252028" cy="588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累计</a:t>
            </a:r>
          </a:p>
        </p:txBody>
      </p:sp>
      <p:sp>
        <p:nvSpPr>
          <p:cNvPr id="21" name="矩形 20"/>
          <p:cNvSpPr/>
          <p:nvPr/>
        </p:nvSpPr>
        <p:spPr>
          <a:xfrm>
            <a:off x="7249217" y="1461786"/>
            <a:ext cx="252028" cy="1112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持久化</a:t>
            </a:r>
          </a:p>
        </p:txBody>
      </p:sp>
      <p:sp>
        <p:nvSpPr>
          <p:cNvPr id="22" name="矩形 21"/>
          <p:cNvSpPr/>
          <p:nvPr/>
        </p:nvSpPr>
        <p:spPr>
          <a:xfrm>
            <a:off x="5415161" y="1612649"/>
            <a:ext cx="252028" cy="873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消费路由</a:t>
            </a:r>
          </a:p>
        </p:txBody>
      </p:sp>
      <p:sp>
        <p:nvSpPr>
          <p:cNvPr id="23" name="矩形 22"/>
          <p:cNvSpPr/>
          <p:nvPr/>
        </p:nvSpPr>
        <p:spPr>
          <a:xfrm>
            <a:off x="6024407" y="1795273"/>
            <a:ext cx="868265" cy="339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字段提取</a:t>
            </a:r>
          </a:p>
        </p:txBody>
      </p:sp>
      <p:sp>
        <p:nvSpPr>
          <p:cNvPr id="24" name="矩形 23"/>
          <p:cNvSpPr/>
          <p:nvPr/>
        </p:nvSpPr>
        <p:spPr>
          <a:xfrm>
            <a:off x="6009633" y="2255859"/>
            <a:ext cx="448489" cy="4609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状态</a:t>
            </a:r>
            <a:endParaRPr lang="en-US" altLang="zh-CN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维护</a:t>
            </a:r>
          </a:p>
        </p:txBody>
      </p:sp>
      <p:sp>
        <p:nvSpPr>
          <p:cNvPr id="25" name="矩形 24"/>
          <p:cNvSpPr/>
          <p:nvPr/>
        </p:nvSpPr>
        <p:spPr>
          <a:xfrm>
            <a:off x="6645442" y="2261401"/>
            <a:ext cx="448468" cy="436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状态</a:t>
            </a:r>
            <a:endParaRPr lang="en-US" altLang="zh-CN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合并</a:t>
            </a:r>
          </a:p>
        </p:txBody>
      </p:sp>
      <p:cxnSp>
        <p:nvCxnSpPr>
          <p:cNvPr id="27" name="直接箭头连接符 26"/>
          <p:cNvCxnSpPr>
            <a:stCxn id="16" idx="3"/>
            <a:endCxn id="17" idx="1"/>
          </p:cNvCxnSpPr>
          <p:nvPr/>
        </p:nvCxnSpPr>
        <p:spPr>
          <a:xfrm>
            <a:off x="4906875" y="2044171"/>
            <a:ext cx="118554" cy="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4" idx="1"/>
          </p:cNvCxnSpPr>
          <p:nvPr/>
        </p:nvCxnSpPr>
        <p:spPr>
          <a:xfrm>
            <a:off x="5667189" y="2067466"/>
            <a:ext cx="342444" cy="418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2" idx="1"/>
          </p:cNvCxnSpPr>
          <p:nvPr/>
        </p:nvCxnSpPr>
        <p:spPr>
          <a:xfrm flipV="1">
            <a:off x="5277457" y="2049368"/>
            <a:ext cx="137704" cy="1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97576" y="1394104"/>
            <a:ext cx="168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618285" y="1394104"/>
            <a:ext cx="1483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3"/>
            <a:endCxn id="23" idx="1"/>
          </p:cNvCxnSpPr>
          <p:nvPr/>
        </p:nvCxnSpPr>
        <p:spPr>
          <a:xfrm flipV="1">
            <a:off x="5667189" y="1964925"/>
            <a:ext cx="357218" cy="8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21" idx="1"/>
          </p:cNvCxnSpPr>
          <p:nvPr/>
        </p:nvCxnSpPr>
        <p:spPr>
          <a:xfrm>
            <a:off x="7018686" y="1394103"/>
            <a:ext cx="230531" cy="62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3" idx="3"/>
            <a:endCxn id="21" idx="1"/>
          </p:cNvCxnSpPr>
          <p:nvPr/>
        </p:nvCxnSpPr>
        <p:spPr>
          <a:xfrm>
            <a:off x="6892672" y="1964925"/>
            <a:ext cx="356545" cy="53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677148" y="1382733"/>
            <a:ext cx="278359" cy="65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483522" y="2441435"/>
            <a:ext cx="187320" cy="6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5" idx="3"/>
            <a:endCxn id="21" idx="1"/>
          </p:cNvCxnSpPr>
          <p:nvPr/>
        </p:nvCxnSpPr>
        <p:spPr>
          <a:xfrm flipV="1">
            <a:off x="7093910" y="2018075"/>
            <a:ext cx="155307" cy="46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076700" y="3861053"/>
            <a:ext cx="753169" cy="437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操作接口</a:t>
            </a:r>
          </a:p>
        </p:txBody>
      </p:sp>
      <p:sp>
        <p:nvSpPr>
          <p:cNvPr id="141" name="流程图: 文档 140"/>
          <p:cNvSpPr/>
          <p:nvPr/>
        </p:nvSpPr>
        <p:spPr>
          <a:xfrm>
            <a:off x="232256" y="1861671"/>
            <a:ext cx="1245273" cy="24602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业务处理结果日志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335054" y="3104880"/>
            <a:ext cx="1123068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数据比对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流程图: 磁盘 179"/>
          <p:cNvSpPr/>
          <p:nvPr/>
        </p:nvSpPr>
        <p:spPr>
          <a:xfrm>
            <a:off x="6670841" y="3172844"/>
            <a:ext cx="1828569" cy="816853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监控数据</a:t>
            </a:r>
          </a:p>
        </p:txBody>
      </p:sp>
      <p:sp>
        <p:nvSpPr>
          <p:cNvPr id="182" name="矩形 181"/>
          <p:cNvSpPr/>
          <p:nvPr/>
        </p:nvSpPr>
        <p:spPr>
          <a:xfrm>
            <a:off x="6714541" y="4158651"/>
            <a:ext cx="1698951" cy="681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规则引擎比对</a:t>
            </a:r>
          </a:p>
        </p:txBody>
      </p:sp>
      <p:sp>
        <p:nvSpPr>
          <p:cNvPr id="188" name="左右箭头 187"/>
          <p:cNvSpPr/>
          <p:nvPr/>
        </p:nvSpPr>
        <p:spPr>
          <a:xfrm>
            <a:off x="4884384" y="3884352"/>
            <a:ext cx="546723" cy="309845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190" name="流程图: 磁盘 189"/>
          <p:cNvSpPr/>
          <p:nvPr/>
        </p:nvSpPr>
        <p:spPr>
          <a:xfrm>
            <a:off x="7973480" y="3092622"/>
            <a:ext cx="687920" cy="40951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商户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请求数据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191" name="流程图: 磁盘 190"/>
          <p:cNvSpPr/>
          <p:nvPr/>
        </p:nvSpPr>
        <p:spPr>
          <a:xfrm>
            <a:off x="7958336" y="3411411"/>
            <a:ext cx="703064" cy="32986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业务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应用数据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96973" y="3578769"/>
            <a:ext cx="736463" cy="368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报警逻辑</a:t>
            </a:r>
          </a:p>
        </p:txBody>
      </p:sp>
      <p:sp>
        <p:nvSpPr>
          <p:cNvPr id="198" name="矩形 197"/>
          <p:cNvSpPr/>
          <p:nvPr/>
        </p:nvSpPr>
        <p:spPr>
          <a:xfrm>
            <a:off x="3296973" y="4281544"/>
            <a:ext cx="736463" cy="368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sz="1000" b="1" dirty="0" smtClean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逻辑</a:t>
            </a:r>
            <a:endParaRPr lang="zh-CN" altLang="en-US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9" name="下箭头 198"/>
          <p:cNvSpPr/>
          <p:nvPr/>
        </p:nvSpPr>
        <p:spPr>
          <a:xfrm>
            <a:off x="7219909" y="2645913"/>
            <a:ext cx="379062" cy="484181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201" name="流程图: 磁盘 200"/>
          <p:cNvSpPr/>
          <p:nvPr/>
        </p:nvSpPr>
        <p:spPr>
          <a:xfrm>
            <a:off x="3002062" y="5611382"/>
            <a:ext cx="1157249" cy="73911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335852" y="5549083"/>
            <a:ext cx="43196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147747" y="5941167"/>
            <a:ext cx="887926" cy="2750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报警记录表</a:t>
            </a:r>
          </a:p>
        </p:txBody>
      </p:sp>
      <p:sp>
        <p:nvSpPr>
          <p:cNvPr id="204" name="下箭头 203"/>
          <p:cNvSpPr/>
          <p:nvPr/>
        </p:nvSpPr>
        <p:spPr>
          <a:xfrm rot="5400000">
            <a:off x="2855944" y="3794760"/>
            <a:ext cx="392397" cy="38987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205" name="下箭头 204"/>
          <p:cNvSpPr/>
          <p:nvPr/>
        </p:nvSpPr>
        <p:spPr>
          <a:xfrm>
            <a:off x="3304324" y="5112105"/>
            <a:ext cx="392397" cy="470058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264929" y="3736800"/>
            <a:ext cx="573770" cy="682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页面</a:t>
            </a:r>
            <a:endParaRPr lang="en-US" altLang="zh-CN" sz="1000" b="1" dirty="0" smtClean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00" b="1" dirty="0" smtClean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展现</a:t>
            </a:r>
            <a:endParaRPr lang="zh-CN" altLang="en-US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251416" y="3344154"/>
            <a:ext cx="173114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数据比对结果展现</a:t>
            </a:r>
          </a:p>
        </p:txBody>
      </p:sp>
      <p:sp>
        <p:nvSpPr>
          <p:cNvPr id="70" name="下箭头 69"/>
          <p:cNvSpPr/>
          <p:nvPr/>
        </p:nvSpPr>
        <p:spPr>
          <a:xfrm>
            <a:off x="7273651" y="3957176"/>
            <a:ext cx="354627" cy="254608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743" y="3626928"/>
            <a:ext cx="824524" cy="140688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49354" y="3851920"/>
            <a:ext cx="714753" cy="250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查询</a:t>
            </a:r>
          </a:p>
        </p:txBody>
      </p:sp>
      <p:sp>
        <p:nvSpPr>
          <p:cNvPr id="73" name="矩形 72"/>
          <p:cNvSpPr/>
          <p:nvPr/>
        </p:nvSpPr>
        <p:spPr>
          <a:xfrm>
            <a:off x="5449354" y="4283968"/>
            <a:ext cx="714753" cy="270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/>
                <a:ea typeface="微软雅黑"/>
                <a:cs typeface="微软雅黑"/>
              </a:rPr>
              <a:t>订阅</a:t>
            </a:r>
            <a:endParaRPr lang="zh-CN" altLang="en-US" sz="1000" b="1" dirty="0">
              <a:solidFill>
                <a:schemeClr val="dk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7947104" y="3684068"/>
            <a:ext cx="739696" cy="35679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业务规则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预设数据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1616833" y="1639533"/>
            <a:ext cx="648095" cy="38166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71380" y="701237"/>
            <a:ext cx="152914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数据核对中间件</a:t>
            </a:r>
          </a:p>
        </p:txBody>
      </p:sp>
      <p:sp>
        <p:nvSpPr>
          <p:cNvPr id="90" name="流程图: 磁盘 89"/>
          <p:cNvSpPr/>
          <p:nvPr/>
        </p:nvSpPr>
        <p:spPr>
          <a:xfrm>
            <a:off x="220972" y="2474718"/>
            <a:ext cx="1201337" cy="572231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6365" y="2750199"/>
            <a:ext cx="1011644" cy="203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rPr>
              <a:t>业务数据表</a:t>
            </a:r>
          </a:p>
        </p:txBody>
      </p:sp>
      <p:sp>
        <p:nvSpPr>
          <p:cNvPr id="92" name="下箭头 91"/>
          <p:cNvSpPr/>
          <p:nvPr/>
        </p:nvSpPr>
        <p:spPr>
          <a:xfrm>
            <a:off x="730962" y="2097337"/>
            <a:ext cx="228907" cy="401936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6628" y="1111548"/>
            <a:ext cx="1448082" cy="10941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94112" y="701204"/>
            <a:ext cx="7026038" cy="577579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51025" y="1259194"/>
            <a:ext cx="141417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69" name="左右箭头 68"/>
          <p:cNvSpPr/>
          <p:nvPr/>
        </p:nvSpPr>
        <p:spPr>
          <a:xfrm>
            <a:off x="6219936" y="4399654"/>
            <a:ext cx="494606" cy="309845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7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数据容量验证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全链路模拟验证</a:t>
            </a:r>
            <a:endParaRPr kumimoji="1" lang="zh-CN" altLang="en-US" sz="2800" b="1" dirty="0"/>
          </a:p>
        </p:txBody>
      </p:sp>
      <p:sp>
        <p:nvSpPr>
          <p:cNvPr id="4" name="左箭头 3"/>
          <p:cNvSpPr/>
          <p:nvPr/>
        </p:nvSpPr>
        <p:spPr>
          <a:xfrm>
            <a:off x="7378700" y="953757"/>
            <a:ext cx="1155032" cy="73200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压测层</a:t>
            </a:r>
            <a:endParaRPr lang="zh-CN" altLang="en-US" b="1" dirty="0"/>
          </a:p>
        </p:txBody>
      </p:sp>
      <p:sp>
        <p:nvSpPr>
          <p:cNvPr id="5" name="左箭头 4"/>
          <p:cNvSpPr/>
          <p:nvPr/>
        </p:nvSpPr>
        <p:spPr>
          <a:xfrm>
            <a:off x="7356642" y="2129970"/>
            <a:ext cx="1155032" cy="73200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</a:t>
            </a:r>
            <a:r>
              <a:rPr lang="zh-CN" altLang="en-US" b="1" dirty="0" smtClean="0"/>
              <a:t>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87400" y="822159"/>
            <a:ext cx="3682752" cy="866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CDN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模拟压测集群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988" y="1175625"/>
            <a:ext cx="12005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节点压测代理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9600" y="1184600"/>
            <a:ext cx="12005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节点压测代理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3744" y="1184600"/>
            <a:ext cx="854256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…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8112" y="834859"/>
            <a:ext cx="2469540" cy="866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CDN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模拟压测集群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3000" y="1197300"/>
            <a:ext cx="9846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流量管控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51244" y="1197300"/>
            <a:ext cx="854256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流量分发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接连接符 32"/>
          <p:cNvCxnSpPr/>
          <p:nvPr/>
        </p:nvCxnSpPr>
        <p:spPr>
          <a:xfrm flipH="1">
            <a:off x="4513110" y="1242754"/>
            <a:ext cx="33230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2"/>
          <p:cNvCxnSpPr/>
          <p:nvPr/>
        </p:nvCxnSpPr>
        <p:spPr>
          <a:xfrm>
            <a:off x="1682061" y="1685759"/>
            <a:ext cx="0" cy="3767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79496" y="2062500"/>
            <a:ext cx="6548156" cy="8669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网络流量管控层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0088" y="2424242"/>
            <a:ext cx="12005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GSLB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9160" y="2436942"/>
            <a:ext cx="12005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LVS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5460" y="2436942"/>
            <a:ext cx="1200512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Spanner</a:t>
            </a:r>
            <a:endParaRPr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接连接符 32"/>
          <p:cNvCxnSpPr>
            <a:endCxn id="19" idx="1"/>
          </p:cNvCxnSpPr>
          <p:nvPr/>
        </p:nvCxnSpPr>
        <p:spPr>
          <a:xfrm>
            <a:off x="2288570" y="2592469"/>
            <a:ext cx="960590" cy="1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2"/>
          <p:cNvCxnSpPr/>
          <p:nvPr/>
        </p:nvCxnSpPr>
        <p:spPr>
          <a:xfrm>
            <a:off x="4451712" y="2585132"/>
            <a:ext cx="960590" cy="1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4812" y="3327400"/>
            <a:ext cx="6805488" cy="341396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IDC1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1449" y="4127500"/>
            <a:ext cx="823588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2049" y="4127500"/>
            <a:ext cx="843827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流程图: 磁盘 22"/>
          <p:cNvSpPr/>
          <p:nvPr/>
        </p:nvSpPr>
        <p:spPr>
          <a:xfrm>
            <a:off x="1206700" y="5391928"/>
            <a:ext cx="952299" cy="1144346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X-DB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流程图: 磁盘 23"/>
          <p:cNvSpPr/>
          <p:nvPr/>
        </p:nvSpPr>
        <p:spPr>
          <a:xfrm>
            <a:off x="2552049" y="5409965"/>
            <a:ext cx="991750" cy="1123887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Y-DB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6911" y="3606800"/>
            <a:ext cx="2896163" cy="29905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1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49061" y="3606800"/>
            <a:ext cx="2867643" cy="29905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2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13849" y="4279900"/>
            <a:ext cx="823588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04438" y="4279900"/>
            <a:ext cx="839361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06349" y="4140200"/>
            <a:ext cx="823588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81049" y="4140200"/>
            <a:ext cx="843827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流程图: 磁盘 22"/>
          <p:cNvSpPr/>
          <p:nvPr/>
        </p:nvSpPr>
        <p:spPr>
          <a:xfrm>
            <a:off x="4706350" y="5409965"/>
            <a:ext cx="1056332" cy="1123887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X-DB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流程图: 磁盘 23"/>
          <p:cNvSpPr/>
          <p:nvPr/>
        </p:nvSpPr>
        <p:spPr>
          <a:xfrm>
            <a:off x="6013884" y="5443675"/>
            <a:ext cx="983568" cy="1085650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Y-DB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58749" y="4292600"/>
            <a:ext cx="823588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33438" y="4292600"/>
            <a:ext cx="839361" cy="79559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73583" y="38735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213283" y="42926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572183" y="38735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711883" y="42926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18483" y="38735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58183" y="42926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013883" y="38862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153583" y="4305300"/>
            <a:ext cx="80047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latin typeface="微软雅黑"/>
                <a:ea typeface="微软雅黑"/>
                <a:cs typeface="微软雅黑"/>
              </a:rPr>
              <a:t>压测</a:t>
            </a:r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分流代理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9" name="直接连接符 32"/>
          <p:cNvCxnSpPr>
            <a:endCxn id="157" idx="0"/>
          </p:cNvCxnSpPr>
          <p:nvPr/>
        </p:nvCxnSpPr>
        <p:spPr>
          <a:xfrm>
            <a:off x="6768047" y="5102076"/>
            <a:ext cx="8146" cy="859024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32"/>
          <p:cNvCxnSpPr>
            <a:endCxn id="155" idx="0"/>
          </p:cNvCxnSpPr>
          <p:nvPr/>
        </p:nvCxnSpPr>
        <p:spPr>
          <a:xfrm>
            <a:off x="5451296" y="5075492"/>
            <a:ext cx="67597" cy="885608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32"/>
          <p:cNvCxnSpPr>
            <a:endCxn id="153" idx="0"/>
          </p:cNvCxnSpPr>
          <p:nvPr/>
        </p:nvCxnSpPr>
        <p:spPr>
          <a:xfrm>
            <a:off x="3208114" y="5088192"/>
            <a:ext cx="126379" cy="872908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32"/>
          <p:cNvCxnSpPr/>
          <p:nvPr/>
        </p:nvCxnSpPr>
        <p:spPr>
          <a:xfrm>
            <a:off x="1806396" y="5102076"/>
            <a:ext cx="157281" cy="846324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1342249" y="5948400"/>
            <a:ext cx="195071" cy="464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生产表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837549" y="5948400"/>
            <a:ext cx="199888" cy="464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影子表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739249" y="5961100"/>
            <a:ext cx="195071" cy="464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生产表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234549" y="5961100"/>
            <a:ext cx="199888" cy="464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影子表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923649" y="5961100"/>
            <a:ext cx="195071" cy="464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生产表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418949" y="5961100"/>
            <a:ext cx="199888" cy="464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影子表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180949" y="5961100"/>
            <a:ext cx="195071" cy="464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生产表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676249" y="5961100"/>
            <a:ext cx="199888" cy="464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影子表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9" name="直接连接符 32"/>
          <p:cNvCxnSpPr/>
          <p:nvPr/>
        </p:nvCxnSpPr>
        <p:spPr>
          <a:xfrm flipH="1">
            <a:off x="1439785" y="5102076"/>
            <a:ext cx="34035" cy="8463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32"/>
          <p:cNvCxnSpPr/>
          <p:nvPr/>
        </p:nvCxnSpPr>
        <p:spPr>
          <a:xfrm flipH="1">
            <a:off x="2855344" y="5122078"/>
            <a:ext cx="34035" cy="8463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32"/>
          <p:cNvCxnSpPr/>
          <p:nvPr/>
        </p:nvCxnSpPr>
        <p:spPr>
          <a:xfrm flipH="1">
            <a:off x="5035987" y="5114776"/>
            <a:ext cx="34035" cy="8463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32"/>
          <p:cNvCxnSpPr>
            <a:endCxn id="156" idx="0"/>
          </p:cNvCxnSpPr>
          <p:nvPr/>
        </p:nvCxnSpPr>
        <p:spPr>
          <a:xfrm flipH="1">
            <a:off x="6278485" y="5140176"/>
            <a:ext cx="97536" cy="8209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左箭头 168"/>
          <p:cNvSpPr/>
          <p:nvPr/>
        </p:nvSpPr>
        <p:spPr>
          <a:xfrm>
            <a:off x="7480300" y="4436396"/>
            <a:ext cx="1155032" cy="73200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170" name="直接连接符 32"/>
          <p:cNvCxnSpPr/>
          <p:nvPr/>
        </p:nvCxnSpPr>
        <p:spPr>
          <a:xfrm flipH="1">
            <a:off x="1073583" y="2777089"/>
            <a:ext cx="4831920" cy="10964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32"/>
          <p:cNvCxnSpPr/>
          <p:nvPr/>
        </p:nvCxnSpPr>
        <p:spPr>
          <a:xfrm flipH="1">
            <a:off x="4845412" y="2777089"/>
            <a:ext cx="1060089" cy="10964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32"/>
          <p:cNvCxnSpPr/>
          <p:nvPr/>
        </p:nvCxnSpPr>
        <p:spPr>
          <a:xfrm>
            <a:off x="2037437" y="4787850"/>
            <a:ext cx="53474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32"/>
          <p:cNvCxnSpPr/>
          <p:nvPr/>
        </p:nvCxnSpPr>
        <p:spPr>
          <a:xfrm>
            <a:off x="5668986" y="4715746"/>
            <a:ext cx="32673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32"/>
          <p:cNvCxnSpPr/>
          <p:nvPr/>
        </p:nvCxnSpPr>
        <p:spPr>
          <a:xfrm>
            <a:off x="2275870" y="2681369"/>
            <a:ext cx="960590" cy="145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32"/>
          <p:cNvCxnSpPr/>
          <p:nvPr/>
        </p:nvCxnSpPr>
        <p:spPr>
          <a:xfrm>
            <a:off x="4464412" y="2699432"/>
            <a:ext cx="960590" cy="145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32"/>
          <p:cNvCxnSpPr/>
          <p:nvPr/>
        </p:nvCxnSpPr>
        <p:spPr>
          <a:xfrm flipH="1">
            <a:off x="1885036" y="2777089"/>
            <a:ext cx="4020464" cy="1096411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32"/>
          <p:cNvCxnSpPr>
            <a:stCxn id="20" idx="2"/>
          </p:cNvCxnSpPr>
          <p:nvPr/>
        </p:nvCxnSpPr>
        <p:spPr>
          <a:xfrm flipH="1">
            <a:off x="5271122" y="2777089"/>
            <a:ext cx="724594" cy="1109111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32"/>
          <p:cNvCxnSpPr/>
          <p:nvPr/>
        </p:nvCxnSpPr>
        <p:spPr>
          <a:xfrm>
            <a:off x="7658100" y="5772832"/>
            <a:ext cx="399716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32"/>
          <p:cNvCxnSpPr/>
          <p:nvPr/>
        </p:nvCxnSpPr>
        <p:spPr>
          <a:xfrm>
            <a:off x="7658100" y="5958271"/>
            <a:ext cx="399716" cy="10131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36"/>
          <p:cNvSpPr txBox="1"/>
          <p:nvPr/>
        </p:nvSpPr>
        <p:spPr>
          <a:xfrm>
            <a:off x="7972020" y="5629272"/>
            <a:ext cx="117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solidFill>
                  <a:srgbClr val="C00000"/>
                </a:solidFill>
              </a:rPr>
              <a:t>正常用户流量</a:t>
            </a:r>
            <a:endParaRPr kumimoji="1"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73" name="文本框 36"/>
          <p:cNvSpPr txBox="1"/>
          <p:nvPr/>
        </p:nvSpPr>
        <p:spPr>
          <a:xfrm>
            <a:off x="7972020" y="5819772"/>
            <a:ext cx="117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solidFill>
                  <a:srgbClr val="C00000"/>
                </a:solidFill>
              </a:rPr>
              <a:t>模拟流量</a:t>
            </a:r>
            <a:endParaRPr kumimoji="1"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交流目录</a:t>
            </a:r>
            <a:endParaRPr lang="zh-CN" altLang="en-US" b="1" dirty="0"/>
          </a:p>
        </p:txBody>
      </p:sp>
      <p:grpSp>
        <p:nvGrpSpPr>
          <p:cNvPr id="6" name="组 5"/>
          <p:cNvGrpSpPr/>
          <p:nvPr/>
        </p:nvGrpSpPr>
        <p:grpSpPr>
          <a:xfrm>
            <a:off x="1763688" y="2517158"/>
            <a:ext cx="5520690" cy="560880"/>
            <a:chOff x="394335" y="737690"/>
            <a:chExt cx="5520690" cy="560880"/>
          </a:xfrm>
        </p:grpSpPr>
        <p:sp>
          <p:nvSpPr>
            <p:cNvPr id="16" name="圆角矩形 15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互联网金融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挑战与去</a:t>
              </a:r>
              <a:r>
                <a:rPr lang="en-US" altLang="zh-CN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对策思考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763688" y="3260174"/>
            <a:ext cx="5520690" cy="560880"/>
            <a:chOff x="394335" y="1795255"/>
            <a:chExt cx="5520690" cy="560880"/>
          </a:xfrm>
        </p:grpSpPr>
        <p:sp>
          <p:nvSpPr>
            <p:cNvPr id="14" name="圆角矩形 13"/>
            <p:cNvSpPr/>
            <p:nvPr/>
          </p:nvSpPr>
          <p:spPr>
            <a:xfrm>
              <a:off x="394335" y="1795255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321993"/>
                <a:satOff val="-7842"/>
                <a:lumOff val="34317"/>
                <a:alphaOff val="0"/>
              </a:schemeClr>
            </a:fillRef>
            <a:effectRef idx="0">
              <a:schemeClr val="accent5">
                <a:shade val="50000"/>
                <a:hueOff val="321993"/>
                <a:satOff val="-7842"/>
                <a:lumOff val="343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8"/>
            <p:cNvSpPr/>
            <p:nvPr/>
          </p:nvSpPr>
          <p:spPr>
            <a:xfrm>
              <a:off x="421715" y="1822635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蚂蚁去</a:t>
              </a:r>
              <a:r>
                <a:rPr lang="en-US" altLang="zh-CN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 5"/>
          <p:cNvGrpSpPr/>
          <p:nvPr/>
        </p:nvGrpSpPr>
        <p:grpSpPr>
          <a:xfrm>
            <a:off x="1736308" y="4016128"/>
            <a:ext cx="5520690" cy="560880"/>
            <a:chOff x="394335" y="737690"/>
            <a:chExt cx="5520690" cy="560880"/>
          </a:xfrm>
        </p:grpSpPr>
        <p:sp>
          <p:nvSpPr>
            <p:cNvPr id="19" name="圆角矩形 18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</a:t>
              </a:r>
              <a:r>
                <a:rPr lang="en-US" altLang="zh-CN" sz="1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O-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标准化解决方案（</a:t>
              </a:r>
              <a:r>
                <a:rPr lang="zh-CN" altLang="en-US" sz="1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云技术平台）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3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b="1" dirty="0" smtClean="0"/>
              <a:t>实战检验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双十一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b="1" dirty="0" smtClean="0"/>
              <a:t>双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准备</a:t>
            </a:r>
            <a:endParaRPr lang="en-US" altLang="zh-CN" b="1" dirty="0" smtClean="0"/>
          </a:p>
          <a:p>
            <a:pPr lvl="1"/>
            <a:r>
              <a:rPr lang="zh-CN" altLang="en-US" sz="2800" b="1" dirty="0"/>
              <a:t>全</a:t>
            </a:r>
            <a:r>
              <a:rPr lang="zh-CN" altLang="en-US" sz="2800" b="1" dirty="0" smtClean="0"/>
              <a:t>链路</a:t>
            </a:r>
            <a:r>
              <a:rPr lang="zh-CN" altLang="en-US" b="1" dirty="0" smtClean="0"/>
              <a:t>模拟验证容量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性能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数据一致性实时监控</a:t>
            </a:r>
            <a:endParaRPr lang="en-US" altLang="zh-CN" sz="2800" b="1" dirty="0" smtClean="0"/>
          </a:p>
          <a:p>
            <a:pPr lvl="1"/>
            <a:r>
              <a:rPr lang="zh-CN" altLang="en-US" b="1" dirty="0" smtClean="0"/>
              <a:t>容量及性能实时监控</a:t>
            </a:r>
            <a:endParaRPr lang="en-US" altLang="zh-CN" sz="2800" b="1" dirty="0"/>
          </a:p>
          <a:p>
            <a:r>
              <a:rPr lang="zh-CN" altLang="en-US" b="1" dirty="0" smtClean="0"/>
              <a:t>淡定的迎接双</a:t>
            </a:r>
            <a:r>
              <a:rPr lang="en-US" altLang="zh-CN" b="1" dirty="0" smtClean="0"/>
              <a:t>11</a:t>
            </a:r>
          </a:p>
          <a:p>
            <a:pPr lvl="1"/>
            <a:r>
              <a:rPr lang="zh-CN" altLang="en-US" b="1" dirty="0" smtClean="0"/>
              <a:t>创建、支付</a:t>
            </a:r>
            <a:r>
              <a:rPr lang="zh-CN" altLang="en-US" b="1" dirty="0" smtClean="0">
                <a:solidFill>
                  <a:srgbClr val="00B050"/>
                </a:solidFill>
              </a:rPr>
              <a:t>峰值淡定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/>
              <a:t>数据核对</a:t>
            </a:r>
            <a:r>
              <a:rPr lang="zh-CN" altLang="en-US" b="1" dirty="0" smtClean="0">
                <a:solidFill>
                  <a:srgbClr val="00B050"/>
                </a:solidFill>
              </a:rPr>
              <a:t>数千万次，</a:t>
            </a:r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r>
              <a:rPr lang="zh-CN" altLang="en-US" b="1" dirty="0" smtClean="0"/>
              <a:t>条不一致数据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sz="2000" b="1" dirty="0"/>
          </a:p>
        </p:txBody>
      </p:sp>
      <p:pic>
        <p:nvPicPr>
          <p:cNvPr id="5" name="图片 4" descr="屏幕快照 2014-12-12 下午10.50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35" y="4807674"/>
            <a:ext cx="4555106" cy="200963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" y="4807674"/>
            <a:ext cx="4369364" cy="202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/>
              <a:t>蚂蚁</a:t>
            </a:r>
            <a:r>
              <a:rPr kumimoji="1" lang="zh-CN" altLang="en-US" sz="2800" b="1" dirty="0" smtClean="0"/>
              <a:t>去</a:t>
            </a:r>
            <a:r>
              <a:rPr kumimoji="1" lang="en-US" altLang="zh-CN" sz="2800" b="1" dirty="0" smtClean="0"/>
              <a:t>O-</a:t>
            </a:r>
            <a:r>
              <a:rPr kumimoji="1" lang="zh-CN" altLang="en-US" sz="2800" b="1" dirty="0" smtClean="0"/>
              <a:t>数据库选型</a:t>
            </a:r>
            <a:endParaRPr kumimoji="1"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83158" y="881486"/>
            <a:ext cx="8577685" cy="5095028"/>
            <a:chOff x="283158" y="881486"/>
            <a:chExt cx="8577685" cy="509502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158" y="990412"/>
              <a:ext cx="3340100" cy="2489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738" y="881486"/>
              <a:ext cx="4013660" cy="2466495"/>
            </a:xfrm>
            <a:prstGeom prst="rect">
              <a:avLst/>
            </a:prstGeom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76" y="3859421"/>
              <a:ext cx="3440277" cy="211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 descr="OceanBaseLog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9789" y="4417535"/>
              <a:ext cx="4411054" cy="112914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907430" y="1512710"/>
              <a:ext cx="2160000" cy="1189557"/>
              <a:chOff x="340804" y="-14599"/>
              <a:chExt cx="4771256" cy="936178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40804" y="6459"/>
                <a:ext cx="4771256" cy="915120"/>
              </a:xfrm>
              <a:prstGeom prst="roundRect">
                <a:avLst/>
              </a:prstGeom>
              <a:solidFill>
                <a:schemeClr val="accent6">
                  <a:lumMod val="75000"/>
                  <a:alpha val="83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圆角矩形 4"/>
              <p:cNvSpPr/>
              <p:nvPr/>
            </p:nvSpPr>
            <p:spPr>
              <a:xfrm>
                <a:off x="340804" y="-14599"/>
                <a:ext cx="4681912" cy="8257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0342" tIns="0" rIns="180342" bIns="0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b="1" kern="1200" dirty="0" smtClean="0">
                    <a:latin typeface="+mj-ea"/>
                    <a:ea typeface="+mj-ea"/>
                    <a:cs typeface="Arial Unicode MS" pitchFamily="34" charset="-122"/>
                  </a:rPr>
                  <a:t>安全</a:t>
                </a:r>
                <a:endParaRPr lang="zh-CN" altLang="en-US" sz="4000" b="1" kern="1200" dirty="0">
                  <a:latin typeface="+mj-ea"/>
                  <a:ea typeface="+mj-ea"/>
                  <a:cs typeface="Arial Unicode MS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469764" y="1512710"/>
              <a:ext cx="2160000" cy="1189557"/>
              <a:chOff x="340804" y="-14599"/>
              <a:chExt cx="4771256" cy="93617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340804" y="6459"/>
                <a:ext cx="4771256" cy="915120"/>
              </a:xfrm>
              <a:prstGeom prst="roundRect">
                <a:avLst/>
              </a:prstGeom>
              <a:solidFill>
                <a:schemeClr val="accent1">
                  <a:lumMod val="75000"/>
                  <a:alpha val="83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圆角矩形 4"/>
              <p:cNvSpPr/>
              <p:nvPr/>
            </p:nvSpPr>
            <p:spPr>
              <a:xfrm>
                <a:off x="340804" y="-14599"/>
                <a:ext cx="4681912" cy="8257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0342" tIns="0" rIns="180342" bIns="0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b="1" kern="1200" dirty="0" smtClean="0">
                    <a:latin typeface="+mj-ea"/>
                    <a:ea typeface="+mj-ea"/>
                    <a:cs typeface="Arial Unicode MS" pitchFamily="34" charset="-122"/>
                  </a:rPr>
                  <a:t>自主</a:t>
                </a:r>
                <a:endParaRPr lang="zh-CN" altLang="en-US" sz="4000" b="1" kern="1200" dirty="0">
                  <a:latin typeface="+mj-ea"/>
                  <a:ea typeface="+mj-ea"/>
                  <a:cs typeface="Arial Unicode MS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6983" y="4357124"/>
              <a:ext cx="2160000" cy="1189557"/>
              <a:chOff x="340804" y="-14599"/>
              <a:chExt cx="4771256" cy="93617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40804" y="6459"/>
                <a:ext cx="4771256" cy="915120"/>
              </a:xfrm>
              <a:prstGeom prst="roundRect">
                <a:avLst/>
              </a:prstGeom>
              <a:solidFill>
                <a:schemeClr val="accent3">
                  <a:lumMod val="75000"/>
                  <a:alpha val="83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圆角矩形 4"/>
              <p:cNvSpPr/>
              <p:nvPr/>
            </p:nvSpPr>
            <p:spPr>
              <a:xfrm>
                <a:off x="340804" y="-14599"/>
                <a:ext cx="4681912" cy="8257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0342" tIns="0" rIns="180342" bIns="0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b="1" kern="1200" dirty="0" smtClean="0">
                    <a:latin typeface="+mj-ea"/>
                    <a:ea typeface="+mj-ea"/>
                    <a:cs typeface="Arial Unicode MS" pitchFamily="34" charset="-122"/>
                  </a:rPr>
                  <a:t>成本</a:t>
                </a:r>
                <a:endParaRPr lang="zh-CN" altLang="en-US" sz="4000" b="1" kern="1200" dirty="0">
                  <a:latin typeface="+mj-ea"/>
                  <a:ea typeface="+mj-ea"/>
                  <a:cs typeface="Arial Unicode MS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270560" y="4369241"/>
              <a:ext cx="2951913" cy="1189557"/>
              <a:chOff x="340804" y="-14599"/>
              <a:chExt cx="4771256" cy="93617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340804" y="6459"/>
                <a:ext cx="4771256" cy="915120"/>
              </a:xfrm>
              <a:prstGeom prst="roundRect">
                <a:avLst/>
              </a:prstGeom>
              <a:solidFill>
                <a:schemeClr val="accent4">
                  <a:lumMod val="75000"/>
                  <a:alpha val="83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圆角矩形 4"/>
              <p:cNvSpPr/>
              <p:nvPr/>
            </p:nvSpPr>
            <p:spPr>
              <a:xfrm>
                <a:off x="340804" y="-14599"/>
                <a:ext cx="4681912" cy="8257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0342" tIns="0" rIns="180342" bIns="0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b="1" kern="1200" dirty="0" smtClean="0">
                    <a:latin typeface="+mj-ea"/>
                    <a:ea typeface="+mj-ea"/>
                    <a:cs typeface="Arial Unicode MS" pitchFamily="34" charset="-122"/>
                  </a:rPr>
                  <a:t>金融</a:t>
                </a:r>
                <a:r>
                  <a:rPr lang="en-US" altLang="zh-CN" sz="4000" b="1" kern="1200" dirty="0" smtClean="0">
                    <a:latin typeface="+mj-ea"/>
                    <a:ea typeface="+mj-ea"/>
                    <a:cs typeface="Arial Unicode MS" pitchFamily="34" charset="-122"/>
                  </a:rPr>
                  <a:t>IAAS</a:t>
                </a:r>
                <a:endParaRPr lang="zh-CN" altLang="en-US" sz="4000" b="1" kern="1200" dirty="0">
                  <a:latin typeface="+mj-ea"/>
                  <a:ea typeface="+mj-ea"/>
                  <a:cs typeface="Arial Unicode MS" pitchFamily="34" charset="-122"/>
                </a:endParaRPr>
              </a:p>
            </p:txBody>
          </p:sp>
        </p:grpSp>
      </p:grpSp>
      <p:pic>
        <p:nvPicPr>
          <p:cNvPr id="22" name="图片 21" descr="OceanBaseLo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2029" y="2702267"/>
            <a:ext cx="6252449" cy="16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b="1" dirty="0" smtClean="0"/>
              <a:t>OceanBase-</a:t>
            </a:r>
            <a:r>
              <a:rPr lang="zh-CN" altLang="en-US" b="1" dirty="0" smtClean="0"/>
              <a:t>部署架构</a:t>
            </a:r>
            <a:endParaRPr lang="zh-CN" altLang="en-US" b="1" dirty="0"/>
          </a:p>
        </p:txBody>
      </p:sp>
      <p:grpSp>
        <p:nvGrpSpPr>
          <p:cNvPr id="81" name="组合 56"/>
          <p:cNvGrpSpPr/>
          <p:nvPr/>
        </p:nvGrpSpPr>
        <p:grpSpPr>
          <a:xfrm>
            <a:off x="308207" y="3359240"/>
            <a:ext cx="3831745" cy="2952328"/>
            <a:chOff x="251520" y="3356992"/>
            <a:chExt cx="4392488" cy="3384376"/>
          </a:xfrm>
        </p:grpSpPr>
        <p:graphicFrame>
          <p:nvGraphicFramePr>
            <p:cNvPr id="82" name="图示 81"/>
            <p:cNvGraphicFramePr/>
            <p:nvPr>
              <p:extLst>
                <p:ext uri="{D42A27DB-BD31-4B8C-83A1-F6EECF244321}">
                  <p14:modId xmlns:p14="http://schemas.microsoft.com/office/powerpoint/2010/main" val="3081235948"/>
                </p:ext>
              </p:extLst>
            </p:nvPr>
          </p:nvGraphicFramePr>
          <p:xfrm>
            <a:off x="251520" y="3356992"/>
            <a:ext cx="4392488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3" name="椭圆 82"/>
            <p:cNvSpPr/>
            <p:nvPr/>
          </p:nvSpPr>
          <p:spPr>
            <a:xfrm>
              <a:off x="467544" y="3429000"/>
              <a:ext cx="3960440" cy="3240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itchFamily="2" charset="2"/>
                <a:buChar char="ü"/>
              </a:pP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57"/>
          <p:cNvGrpSpPr/>
          <p:nvPr/>
        </p:nvGrpSpPr>
        <p:grpSpPr>
          <a:xfrm>
            <a:off x="4860032" y="3359240"/>
            <a:ext cx="3831745" cy="2952328"/>
            <a:chOff x="251520" y="3356992"/>
            <a:chExt cx="4392488" cy="3384376"/>
          </a:xfrm>
        </p:grpSpPr>
        <p:graphicFrame>
          <p:nvGraphicFramePr>
            <p:cNvPr id="85" name="图示 84"/>
            <p:cNvGraphicFramePr/>
            <p:nvPr>
              <p:extLst>
                <p:ext uri="{D42A27DB-BD31-4B8C-83A1-F6EECF244321}">
                  <p14:modId xmlns:p14="http://schemas.microsoft.com/office/powerpoint/2010/main" val="1745445683"/>
                </p:ext>
              </p:extLst>
            </p:nvPr>
          </p:nvGraphicFramePr>
          <p:xfrm>
            <a:off x="251520" y="3356992"/>
            <a:ext cx="4392488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6" name="椭圆 85"/>
            <p:cNvSpPr/>
            <p:nvPr/>
          </p:nvSpPr>
          <p:spPr>
            <a:xfrm>
              <a:off x="467544" y="3429000"/>
              <a:ext cx="3960440" cy="3240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itchFamily="2" charset="2"/>
                <a:buChar char="ü"/>
              </a:pP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左右箭头 86"/>
          <p:cNvSpPr/>
          <p:nvPr/>
        </p:nvSpPr>
        <p:spPr>
          <a:xfrm>
            <a:off x="3951505" y="4773355"/>
            <a:ext cx="1096973" cy="31407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6"/>
          <p:cNvGrpSpPr/>
          <p:nvPr/>
        </p:nvGrpSpPr>
        <p:grpSpPr>
          <a:xfrm>
            <a:off x="524231" y="4531285"/>
            <a:ext cx="942233" cy="628155"/>
            <a:chOff x="2678334" y="1734307"/>
            <a:chExt cx="1184729" cy="928694"/>
          </a:xfrm>
        </p:grpSpPr>
        <p:sp>
          <p:nvSpPr>
            <p:cNvPr id="89" name="椭圆 88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Server</a:t>
              </a:r>
              <a:endParaRPr lang="zh-CN" altLang="en-US" sz="1600" b="1" kern="1200" dirty="0">
                <a:latin typeface="+mj-ea"/>
                <a:ea typeface="+mj-ea"/>
              </a:endParaRPr>
            </a:p>
          </p:txBody>
        </p:sp>
      </p:grpSp>
      <p:grpSp>
        <p:nvGrpSpPr>
          <p:cNvPr id="91" name="组合 6"/>
          <p:cNvGrpSpPr/>
          <p:nvPr/>
        </p:nvGrpSpPr>
        <p:grpSpPr>
          <a:xfrm>
            <a:off x="7380312" y="4531285"/>
            <a:ext cx="942233" cy="628155"/>
            <a:chOff x="2678334" y="1734307"/>
            <a:chExt cx="1184729" cy="928694"/>
          </a:xfrm>
        </p:grpSpPr>
        <p:sp>
          <p:nvSpPr>
            <p:cNvPr id="92" name="椭圆 91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Server</a:t>
              </a:r>
              <a:endParaRPr lang="zh-CN" altLang="en-US" sz="1600" b="1" kern="1200" dirty="0">
                <a:latin typeface="+mj-ea"/>
                <a:ea typeface="+mj-ea"/>
              </a:endParaRPr>
            </a:p>
          </p:txBody>
        </p:sp>
      </p:grpSp>
      <p:grpSp>
        <p:nvGrpSpPr>
          <p:cNvPr id="94" name="组合 57"/>
          <p:cNvGrpSpPr/>
          <p:nvPr/>
        </p:nvGrpSpPr>
        <p:grpSpPr>
          <a:xfrm>
            <a:off x="2555776" y="982976"/>
            <a:ext cx="3831745" cy="2952328"/>
            <a:chOff x="251520" y="3356992"/>
            <a:chExt cx="4392488" cy="3384376"/>
          </a:xfrm>
        </p:grpSpPr>
        <p:graphicFrame>
          <p:nvGraphicFramePr>
            <p:cNvPr id="95" name="图示 94"/>
            <p:cNvGraphicFramePr/>
            <p:nvPr>
              <p:extLst>
                <p:ext uri="{D42A27DB-BD31-4B8C-83A1-F6EECF244321}">
                  <p14:modId xmlns:p14="http://schemas.microsoft.com/office/powerpoint/2010/main" val="2814191014"/>
                </p:ext>
              </p:extLst>
            </p:nvPr>
          </p:nvGraphicFramePr>
          <p:xfrm>
            <a:off x="251520" y="3356992"/>
            <a:ext cx="4392488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96" name="椭圆 95"/>
            <p:cNvSpPr/>
            <p:nvPr/>
          </p:nvSpPr>
          <p:spPr>
            <a:xfrm>
              <a:off x="467544" y="3429000"/>
              <a:ext cx="3960440" cy="3240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itchFamily="2" charset="2"/>
                <a:buChar char="ü"/>
              </a:pP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6"/>
          <p:cNvGrpSpPr/>
          <p:nvPr/>
        </p:nvGrpSpPr>
        <p:grpSpPr>
          <a:xfrm>
            <a:off x="5213943" y="2207112"/>
            <a:ext cx="942233" cy="628155"/>
            <a:chOff x="2678334" y="1734307"/>
            <a:chExt cx="1184729" cy="928694"/>
          </a:xfrm>
        </p:grpSpPr>
        <p:sp>
          <p:nvSpPr>
            <p:cNvPr id="98" name="椭圆 97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smtClean="0">
                  <a:latin typeface="+mj-ea"/>
                  <a:ea typeface="+mj-ea"/>
                </a:rPr>
                <a:t>Server</a:t>
              </a:r>
              <a:endParaRPr lang="zh-CN" altLang="en-US" sz="1600" b="1" kern="1200" dirty="0">
                <a:latin typeface="+mj-ea"/>
                <a:ea typeface="+mj-ea"/>
              </a:endParaRPr>
            </a:p>
          </p:txBody>
        </p:sp>
      </p:grpSp>
      <p:sp>
        <p:nvSpPr>
          <p:cNvPr id="100" name="左右箭头 99"/>
          <p:cNvSpPr/>
          <p:nvPr/>
        </p:nvSpPr>
        <p:spPr>
          <a:xfrm rot="8100000">
            <a:off x="2278596" y="3058300"/>
            <a:ext cx="703945" cy="31407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左右箭头 100"/>
          <p:cNvSpPr/>
          <p:nvPr/>
        </p:nvSpPr>
        <p:spPr>
          <a:xfrm rot="2700000">
            <a:off x="5984959" y="3072554"/>
            <a:ext cx="659203" cy="31407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1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b="1" dirty="0" smtClean="0"/>
              <a:t>数据一致性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持续可用</a:t>
            </a:r>
            <a:endParaRPr lang="zh-CN" altLang="en-US" b="1" dirty="0"/>
          </a:p>
        </p:txBody>
      </p:sp>
      <p:grpSp>
        <p:nvGrpSpPr>
          <p:cNvPr id="6" name="组 2"/>
          <p:cNvGrpSpPr/>
          <p:nvPr/>
        </p:nvGrpSpPr>
        <p:grpSpPr>
          <a:xfrm>
            <a:off x="4557473" y="2324503"/>
            <a:ext cx="4136580" cy="3287499"/>
            <a:chOff x="87966" y="2433636"/>
            <a:chExt cx="3822859" cy="2810802"/>
          </a:xfrm>
        </p:grpSpPr>
        <p:grpSp>
          <p:nvGrpSpPr>
            <p:cNvPr id="7" name="组合 6"/>
            <p:cNvGrpSpPr/>
            <p:nvPr/>
          </p:nvGrpSpPr>
          <p:grpSpPr>
            <a:xfrm>
              <a:off x="143672" y="2433636"/>
              <a:ext cx="3000103" cy="2007555"/>
              <a:chOff x="2304257" y="2009773"/>
              <a:chExt cx="4535487" cy="2932438"/>
            </a:xfrm>
          </p:grpSpPr>
          <p:grpSp>
            <p:nvGrpSpPr>
              <p:cNvPr id="9" name="组合 8"/>
              <p:cNvGrpSpPr>
                <a:grpSpLocks/>
              </p:cNvGrpSpPr>
              <p:nvPr/>
            </p:nvGrpSpPr>
            <p:grpSpPr bwMode="auto">
              <a:xfrm>
                <a:off x="2304257" y="3521073"/>
                <a:ext cx="1655762" cy="1421138"/>
                <a:chOff x="1043848" y="4019296"/>
                <a:chExt cx="1404156" cy="1279178"/>
              </a:xfrm>
            </p:grpSpPr>
            <p:sp>
              <p:nvSpPr>
                <p:cNvPr id="21" name="圆柱形 20"/>
                <p:cNvSpPr/>
                <p:nvPr/>
              </p:nvSpPr>
              <p:spPr>
                <a:xfrm>
                  <a:off x="1251173" y="4163617"/>
                  <a:ext cx="989506" cy="572998"/>
                </a:xfrm>
                <a:prstGeom prst="can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主库</a:t>
                  </a:r>
                  <a:endParaRPr lang="zh-CN" alt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1043848" y="4019296"/>
                  <a:ext cx="1404156" cy="1035967"/>
                </a:xfrm>
                <a:prstGeom prst="roundRect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+mj-ea"/>
                    <a:ea typeface="+mj-ea"/>
                  </a:endParaRPr>
                </a:p>
              </p:txBody>
            </p:sp>
            <p:sp>
              <p:nvSpPr>
                <p:cNvPr id="23" name="TextBox 45"/>
                <p:cNvSpPr txBox="1"/>
                <p:nvPr/>
              </p:nvSpPr>
              <p:spPr>
                <a:xfrm>
                  <a:off x="1187899" y="4853786"/>
                  <a:ext cx="1152404" cy="4446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dirty="0">
                      <a:latin typeface="+mj-ea"/>
                      <a:ea typeface="+mj-ea"/>
                    </a:rPr>
                    <a:t>IDC-1</a:t>
                  </a:r>
                  <a:endParaRPr lang="zh-CN" altLang="en-US" b="1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0" name="组合 9"/>
              <p:cNvGrpSpPr>
                <a:grpSpLocks/>
              </p:cNvGrpSpPr>
              <p:nvPr/>
            </p:nvGrpSpPr>
            <p:grpSpPr bwMode="auto">
              <a:xfrm>
                <a:off x="5183982" y="3521073"/>
                <a:ext cx="1655762" cy="1421138"/>
                <a:chOff x="1043848" y="4019296"/>
                <a:chExt cx="1404156" cy="1279178"/>
              </a:xfrm>
            </p:grpSpPr>
            <p:sp>
              <p:nvSpPr>
                <p:cNvPr id="18" name="圆柱形 17"/>
                <p:cNvSpPr/>
                <p:nvPr/>
              </p:nvSpPr>
              <p:spPr>
                <a:xfrm>
                  <a:off x="1251173" y="4163617"/>
                  <a:ext cx="989506" cy="572998"/>
                </a:xfrm>
                <a:prstGeom prst="can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rgbClr val="7030A0"/>
                      </a:solidFill>
                      <a:latin typeface="+mj-ea"/>
                      <a:ea typeface="+mj-ea"/>
                    </a:rPr>
                    <a:t>备库</a:t>
                  </a:r>
                  <a:endParaRPr lang="zh-CN" altLang="en-US" sz="2000" b="1" dirty="0">
                    <a:solidFill>
                      <a:srgbClr val="7030A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043848" y="4019296"/>
                  <a:ext cx="1404156" cy="1035967"/>
                </a:xfrm>
                <a:prstGeom prst="roundRect">
                  <a:avLst/>
                </a:pr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20" name="TextBox 49"/>
                <p:cNvSpPr txBox="1"/>
                <p:nvPr/>
              </p:nvSpPr>
              <p:spPr>
                <a:xfrm>
                  <a:off x="1187899" y="4853786"/>
                  <a:ext cx="1152404" cy="4446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dirty="0">
                      <a:latin typeface="+mj-ea"/>
                      <a:ea typeface="+mj-ea"/>
                    </a:rPr>
                    <a:t>IDC-3</a:t>
                  </a:r>
                  <a:endParaRPr lang="zh-CN" altLang="en-US" b="1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1" name="组合 10"/>
              <p:cNvGrpSpPr>
                <a:grpSpLocks/>
              </p:cNvGrpSpPr>
              <p:nvPr/>
            </p:nvGrpSpPr>
            <p:grpSpPr bwMode="auto">
              <a:xfrm>
                <a:off x="3744119" y="2009773"/>
                <a:ext cx="1655763" cy="1421138"/>
                <a:chOff x="1043848" y="4019296"/>
                <a:chExt cx="1404156" cy="1279178"/>
              </a:xfrm>
            </p:grpSpPr>
            <p:sp>
              <p:nvSpPr>
                <p:cNvPr id="15" name="圆柱形 14"/>
                <p:cNvSpPr/>
                <p:nvPr/>
              </p:nvSpPr>
              <p:spPr>
                <a:xfrm>
                  <a:off x="1251173" y="4163617"/>
                  <a:ext cx="989506" cy="572998"/>
                </a:xfrm>
                <a:prstGeom prst="can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rgbClr val="7030A0"/>
                      </a:solidFill>
                      <a:latin typeface="+mj-ea"/>
                      <a:ea typeface="+mj-ea"/>
                    </a:rPr>
                    <a:t>备库</a:t>
                  </a:r>
                  <a:endParaRPr lang="zh-CN" altLang="en-US" sz="2000" b="1" dirty="0">
                    <a:solidFill>
                      <a:srgbClr val="7030A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043848" y="4019296"/>
                  <a:ext cx="1404156" cy="1035967"/>
                </a:xfrm>
                <a:prstGeom prst="roundRect">
                  <a:avLst/>
                </a:prstGeom>
                <a:noFill/>
                <a:ln w="762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+mj-ea"/>
                    <a:ea typeface="+mj-ea"/>
                  </a:endParaRPr>
                </a:p>
              </p:txBody>
            </p:sp>
            <p:sp>
              <p:nvSpPr>
                <p:cNvPr id="17" name="TextBox 53"/>
                <p:cNvSpPr txBox="1"/>
                <p:nvPr/>
              </p:nvSpPr>
              <p:spPr>
                <a:xfrm>
                  <a:off x="1187899" y="4853786"/>
                  <a:ext cx="1152404" cy="4446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dirty="0">
                      <a:latin typeface="+mj-ea"/>
                      <a:ea typeface="+mj-ea"/>
                    </a:rPr>
                    <a:t>IDC-2</a:t>
                  </a:r>
                  <a:endParaRPr lang="zh-CN" altLang="en-US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2" name="左右箭头 11"/>
              <p:cNvSpPr/>
              <p:nvPr/>
            </p:nvSpPr>
            <p:spPr>
              <a:xfrm rot="2700000">
                <a:off x="5269706" y="2978150"/>
                <a:ext cx="1223963" cy="268288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ü"/>
                  <a:defRPr/>
                </a:pP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左右箭头 12"/>
              <p:cNvSpPr/>
              <p:nvPr/>
            </p:nvSpPr>
            <p:spPr>
              <a:xfrm>
                <a:off x="3971132" y="4025900"/>
                <a:ext cx="1223962" cy="266700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ü"/>
                  <a:defRPr/>
                </a:pP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左右箭头 13"/>
              <p:cNvSpPr/>
              <p:nvPr/>
            </p:nvSpPr>
            <p:spPr>
              <a:xfrm rot="8100000">
                <a:off x="2675732" y="2978150"/>
                <a:ext cx="1225550" cy="268287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ü"/>
                  <a:defRPr/>
                </a:pP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7966" y="4553675"/>
              <a:ext cx="3822859" cy="6907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buSzPct val="125000"/>
                <a:buFont typeface="Wingdings 2" pitchFamily="18" charset="2"/>
                <a:buChar char=""/>
                <a:defRPr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协议强同步保证一致性</a:t>
              </a:r>
              <a:endPara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buSzPct val="125000"/>
                <a:buFont typeface="Wingdings 2" pitchFamily="18" charset="2"/>
                <a:buChar char=""/>
                <a:defRPr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持续可用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CA</a:t>
              </a:r>
              <a:endPara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 2"/>
          <p:cNvGrpSpPr/>
          <p:nvPr/>
        </p:nvGrpSpPr>
        <p:grpSpPr>
          <a:xfrm>
            <a:off x="647995" y="2365447"/>
            <a:ext cx="3394953" cy="3209420"/>
            <a:chOff x="87966" y="2487224"/>
            <a:chExt cx="3394953" cy="3209420"/>
          </a:xfrm>
        </p:grpSpPr>
        <p:grpSp>
          <p:nvGrpSpPr>
            <p:cNvPr id="25" name="组合 24"/>
            <p:cNvGrpSpPr/>
            <p:nvPr/>
          </p:nvGrpSpPr>
          <p:grpSpPr>
            <a:xfrm>
              <a:off x="143672" y="2487224"/>
              <a:ext cx="3000103" cy="1032591"/>
              <a:chOff x="2304257" y="2088072"/>
              <a:chExt cx="4535487" cy="1508303"/>
            </a:xfrm>
          </p:grpSpPr>
          <p:grpSp>
            <p:nvGrpSpPr>
              <p:cNvPr id="27" name="组合 26"/>
              <p:cNvGrpSpPr>
                <a:grpSpLocks/>
              </p:cNvGrpSpPr>
              <p:nvPr/>
            </p:nvGrpSpPr>
            <p:grpSpPr bwMode="auto">
              <a:xfrm>
                <a:off x="2304257" y="2101985"/>
                <a:ext cx="1655762" cy="1476769"/>
                <a:chOff x="1043848" y="2741950"/>
                <a:chExt cx="1404156" cy="1329249"/>
              </a:xfrm>
            </p:grpSpPr>
            <p:sp>
              <p:nvSpPr>
                <p:cNvPr id="39" name="圆柱形 38"/>
                <p:cNvSpPr/>
                <p:nvPr/>
              </p:nvSpPr>
              <p:spPr>
                <a:xfrm>
                  <a:off x="1251174" y="2873728"/>
                  <a:ext cx="989506" cy="572998"/>
                </a:xfrm>
                <a:prstGeom prst="can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主库</a:t>
                  </a:r>
                  <a:endParaRPr lang="zh-CN" alt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043848" y="2741950"/>
                  <a:ext cx="1404156" cy="1035959"/>
                </a:xfrm>
                <a:prstGeom prst="roundRect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TextBox 45"/>
                <p:cNvSpPr txBox="1"/>
                <p:nvPr/>
              </p:nvSpPr>
              <p:spPr>
                <a:xfrm>
                  <a:off x="1187899" y="3626504"/>
                  <a:ext cx="1152404" cy="44469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dirty="0">
                      <a:latin typeface="+mj-ea"/>
                      <a:ea typeface="+mj-ea"/>
                    </a:rPr>
                    <a:t>IDC-1</a:t>
                  </a:r>
                  <a:endParaRPr lang="zh-CN" altLang="en-US" b="1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8" name="组合 27"/>
              <p:cNvGrpSpPr>
                <a:grpSpLocks/>
              </p:cNvGrpSpPr>
              <p:nvPr/>
            </p:nvGrpSpPr>
            <p:grpSpPr bwMode="auto">
              <a:xfrm>
                <a:off x="5183982" y="2088072"/>
                <a:ext cx="1655762" cy="1508303"/>
                <a:chOff x="1043848" y="2729427"/>
                <a:chExt cx="1404156" cy="1357633"/>
              </a:xfrm>
            </p:grpSpPr>
            <p:sp>
              <p:nvSpPr>
                <p:cNvPr id="36" name="圆柱形 35"/>
                <p:cNvSpPr/>
                <p:nvPr/>
              </p:nvSpPr>
              <p:spPr>
                <a:xfrm>
                  <a:off x="1251174" y="2861205"/>
                  <a:ext cx="989506" cy="572998"/>
                </a:xfrm>
                <a:prstGeom prst="can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rgbClr val="7030A0"/>
                      </a:solidFill>
                      <a:latin typeface="+mj-ea"/>
                      <a:ea typeface="+mj-ea"/>
                    </a:rPr>
                    <a:t>备库</a:t>
                  </a:r>
                  <a:endParaRPr lang="zh-CN" altLang="en-US" sz="2000" b="1" dirty="0">
                    <a:solidFill>
                      <a:srgbClr val="7030A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1043848" y="2729427"/>
                  <a:ext cx="1404156" cy="1035955"/>
                </a:xfrm>
                <a:prstGeom prst="roundRect">
                  <a:avLst/>
                </a:pr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49"/>
                <p:cNvSpPr txBox="1"/>
                <p:nvPr/>
              </p:nvSpPr>
              <p:spPr>
                <a:xfrm>
                  <a:off x="1187899" y="3601462"/>
                  <a:ext cx="1152404" cy="48559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dirty="0" smtClean="0">
                      <a:latin typeface="+mj-ea"/>
                      <a:ea typeface="+mj-ea"/>
                    </a:rPr>
                    <a:t>IDC-2</a:t>
                  </a:r>
                  <a:endParaRPr lang="zh-CN" altLang="en-US" b="1" dirty="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6" name="矩形 25"/>
            <p:cNvSpPr/>
            <p:nvPr/>
          </p:nvSpPr>
          <p:spPr>
            <a:xfrm>
              <a:off x="87966" y="4888731"/>
              <a:ext cx="3394953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buSzPct val="125000"/>
                <a:buFont typeface="Wingdings 2" pitchFamily="18" charset="2"/>
                <a:buChar char=""/>
                <a:defRPr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一致性依赖共享存储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buSzPct val="125000"/>
                <a:buFont typeface="Wingdings 2" pitchFamily="18" charset="2"/>
                <a:buChar char=""/>
                <a:defRPr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高可用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圆柱形 41"/>
          <p:cNvSpPr/>
          <p:nvPr/>
        </p:nvSpPr>
        <p:spPr>
          <a:xfrm>
            <a:off x="836840" y="3796826"/>
            <a:ext cx="385907" cy="42733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柱形 42"/>
          <p:cNvSpPr/>
          <p:nvPr/>
        </p:nvSpPr>
        <p:spPr>
          <a:xfrm>
            <a:off x="1292866" y="3811823"/>
            <a:ext cx="385907" cy="42733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798706" y="2730093"/>
            <a:ext cx="802268" cy="1863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5"/>
          <p:cNvSpPr txBox="1"/>
          <p:nvPr/>
        </p:nvSpPr>
        <p:spPr bwMode="auto">
          <a:xfrm>
            <a:off x="807195" y="4202851"/>
            <a:ext cx="89887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共享存储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2699157" y="3817699"/>
            <a:ext cx="385907" cy="42733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柱形 49"/>
          <p:cNvSpPr/>
          <p:nvPr/>
        </p:nvSpPr>
        <p:spPr>
          <a:xfrm>
            <a:off x="3162771" y="3817699"/>
            <a:ext cx="385907" cy="42733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45"/>
          <p:cNvSpPr txBox="1"/>
          <p:nvPr/>
        </p:nvSpPr>
        <p:spPr bwMode="auto">
          <a:xfrm>
            <a:off x="2669512" y="4223724"/>
            <a:ext cx="89887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共享存储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194172" y="3418201"/>
            <a:ext cx="115807" cy="3222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703701" y="3796169"/>
            <a:ext cx="1095242" cy="78793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2571328" y="3811166"/>
            <a:ext cx="1095242" cy="78792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3061045" y="3442613"/>
            <a:ext cx="115807" cy="3222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b="1" dirty="0" smtClean="0"/>
              <a:t>蚂蚁去</a:t>
            </a:r>
            <a:r>
              <a:rPr lang="en-US" altLang="zh-CN" b="1" dirty="0" smtClean="0"/>
              <a:t>O-</a:t>
            </a:r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51" name="内容占位符 2"/>
          <p:cNvSpPr>
            <a:spLocks noGrp="1"/>
          </p:cNvSpPr>
          <p:nvPr>
            <p:ph idx="1"/>
          </p:nvPr>
        </p:nvSpPr>
        <p:spPr>
          <a:xfrm>
            <a:off x="628650" y="645584"/>
            <a:ext cx="7886700" cy="4349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 smtClean="0"/>
              <a:t>数据库选型</a:t>
            </a:r>
            <a:r>
              <a:rPr kumimoji="1" lang="en-US" altLang="zh-CN" dirty="0" smtClean="0"/>
              <a:t>OceanBase</a:t>
            </a:r>
            <a:r>
              <a:rPr kumimoji="1" lang="zh-CN" altLang="en-US" dirty="0" smtClean="0"/>
              <a:t>，推动配套发展</a:t>
            </a:r>
            <a:endParaRPr kumimoji="1" lang="en-US" altLang="zh-CN" dirty="0"/>
          </a:p>
          <a:p>
            <a:r>
              <a:rPr kumimoji="1" lang="zh-CN" altLang="en-US" dirty="0"/>
              <a:t>沉淀</a:t>
            </a:r>
            <a:r>
              <a:rPr kumimoji="1" lang="zh-CN" altLang="en-US" dirty="0" smtClean="0"/>
              <a:t>积累</a:t>
            </a:r>
            <a:r>
              <a:rPr kumimoji="1" lang="zh-CN" altLang="en-US" dirty="0"/>
              <a:t>了丰富的经验和</a:t>
            </a:r>
            <a:r>
              <a:rPr kumimoji="1" lang="zh-CN" altLang="en-US" dirty="0" smtClean="0"/>
              <a:t>产品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-</a:t>
            </a:r>
            <a:r>
              <a:rPr kumimoji="1" lang="zh-CN" altLang="en-US" dirty="0"/>
              <a:t>数据架构（标准化）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-</a:t>
            </a:r>
            <a:r>
              <a:rPr kumimoji="1" lang="zh-CN" altLang="en-US" dirty="0" smtClean="0"/>
              <a:t>数据中间件（平台化）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应用架构（数据分布式建模</a:t>
            </a:r>
            <a:r>
              <a:rPr kumimoji="1" lang="en-US" altLang="zh-CN" sz="2000" dirty="0" smtClean="0"/>
              <a:t>[</a:t>
            </a:r>
            <a:r>
              <a:rPr kumimoji="1" lang="zh-CN" altLang="en-US" sz="2000" dirty="0" smtClean="0"/>
              <a:t>场景化异构化</a:t>
            </a:r>
            <a:r>
              <a:rPr kumimoji="1" lang="en-US" altLang="zh-CN" sz="2000" dirty="0" smtClean="0"/>
              <a:t>]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解决方案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PaaS&amp;IaaS</a:t>
            </a:r>
            <a:r>
              <a:rPr kumimoji="1" lang="zh-CN" altLang="en-US" dirty="0" smtClean="0"/>
              <a:t>云服务化）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9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交流目录</a:t>
            </a:r>
            <a:endParaRPr lang="zh-CN" altLang="en-US" b="1" dirty="0"/>
          </a:p>
        </p:txBody>
      </p:sp>
      <p:grpSp>
        <p:nvGrpSpPr>
          <p:cNvPr id="6" name="组 5"/>
          <p:cNvGrpSpPr/>
          <p:nvPr/>
        </p:nvGrpSpPr>
        <p:grpSpPr>
          <a:xfrm>
            <a:off x="1763688" y="2517158"/>
            <a:ext cx="5520690" cy="560880"/>
            <a:chOff x="394335" y="737690"/>
            <a:chExt cx="5520690" cy="560880"/>
          </a:xfrm>
        </p:grpSpPr>
        <p:sp>
          <p:nvSpPr>
            <p:cNvPr id="16" name="圆角矩形 15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互联网金融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挑战与去</a:t>
              </a:r>
              <a:r>
                <a:rPr lang="en-US" altLang="zh-CN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对策思考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763688" y="3260174"/>
            <a:ext cx="5520690" cy="560880"/>
            <a:chOff x="394335" y="1795255"/>
            <a:chExt cx="5520690" cy="560880"/>
          </a:xfrm>
        </p:grpSpPr>
        <p:sp>
          <p:nvSpPr>
            <p:cNvPr id="14" name="圆角矩形 13"/>
            <p:cNvSpPr/>
            <p:nvPr/>
          </p:nvSpPr>
          <p:spPr>
            <a:xfrm>
              <a:off x="394335" y="1795255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321993"/>
                <a:satOff val="-7842"/>
                <a:lumOff val="34317"/>
                <a:alphaOff val="0"/>
              </a:schemeClr>
            </a:fillRef>
            <a:effectRef idx="0">
              <a:schemeClr val="accent5">
                <a:shade val="50000"/>
                <a:hueOff val="321993"/>
                <a:satOff val="-7842"/>
                <a:lumOff val="343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8"/>
            <p:cNvSpPr/>
            <p:nvPr/>
          </p:nvSpPr>
          <p:spPr>
            <a:xfrm>
              <a:off x="421715" y="1822635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蚂蚁去</a:t>
              </a:r>
              <a:r>
                <a:rPr lang="en-US" altLang="zh-CN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圆角矩形 10"/>
          <p:cNvSpPr/>
          <p:nvPr/>
        </p:nvSpPr>
        <p:spPr>
          <a:xfrm>
            <a:off x="1791068" y="3834630"/>
            <a:ext cx="5465930" cy="506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8669" tIns="0" rIns="208669" bIns="0" numCol="1" spcCol="1270" anchor="ctr" anchorCtr="0">
            <a:noAutofit/>
          </a:bodyPr>
          <a:lstStyle/>
          <a:p>
            <a:pPr lvl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交易双十一</a:t>
            </a:r>
            <a:endPara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 5"/>
          <p:cNvGrpSpPr/>
          <p:nvPr/>
        </p:nvGrpSpPr>
        <p:grpSpPr>
          <a:xfrm>
            <a:off x="1736308" y="4016128"/>
            <a:ext cx="5520690" cy="560880"/>
            <a:chOff x="394335" y="737690"/>
            <a:chExt cx="5520690" cy="560880"/>
          </a:xfrm>
        </p:grpSpPr>
        <p:sp>
          <p:nvSpPr>
            <p:cNvPr id="19" name="圆角矩形 18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</a:t>
              </a:r>
              <a:r>
                <a:rPr lang="zh-CN" altLang="en-US" sz="1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</a:t>
              </a:r>
              <a:r>
                <a:rPr lang="en-US" altLang="zh-CN" sz="1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O-</a:t>
              </a:r>
              <a:r>
                <a:rPr lang="zh-CN" altLang="en-US" sz="1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标准化解决方案（</a:t>
              </a:r>
              <a:r>
                <a:rPr lang="zh-CN" altLang="en-US" sz="1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r>
                <a:rPr lang="zh-CN" altLang="en-US" sz="1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云技术平台）</a:t>
              </a:r>
              <a:endParaRPr lang="zh-CN" altLang="en-US" sz="19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b="1" dirty="0" smtClean="0"/>
              <a:t>去</a:t>
            </a:r>
            <a:r>
              <a:rPr lang="en-US" altLang="zh-CN" b="1" dirty="0" smtClean="0"/>
              <a:t>O-</a:t>
            </a:r>
            <a:r>
              <a:rPr lang="zh-CN" altLang="en-US" b="1" dirty="0"/>
              <a:t>解决</a:t>
            </a:r>
            <a:r>
              <a:rPr lang="zh-CN" altLang="en-US" b="1" dirty="0" smtClean="0"/>
              <a:t>方案“云服务”化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260" y="952500"/>
            <a:ext cx="9125740" cy="5201821"/>
            <a:chOff x="35050" y="877984"/>
            <a:chExt cx="9144000" cy="5573069"/>
          </a:xfrm>
        </p:grpSpPr>
        <p:sp>
          <p:nvSpPr>
            <p:cNvPr id="18" name="云形 17"/>
            <p:cNvSpPr/>
            <p:nvPr/>
          </p:nvSpPr>
          <p:spPr>
            <a:xfrm>
              <a:off x="35050" y="1917205"/>
              <a:ext cx="9144000" cy="4533848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63174" y="5242724"/>
              <a:ext cx="7191163" cy="943054"/>
            </a:xfrm>
            <a:prstGeom prst="rect">
              <a:avLst/>
            </a:prstGeom>
            <a:solidFill>
              <a:srgbClr val="C3D69B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金融级基础设施（阿里云）</a:t>
              </a:r>
              <a:r>
                <a:rPr kumimoji="1" lang="en-US" altLang="zh-CN" sz="1200" dirty="0" err="1" smtClean="0"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200" dirty="0" err="1">
                  <a:latin typeface="微软雅黑"/>
                  <a:ea typeface="微软雅黑"/>
                  <a:cs typeface="微软雅黑"/>
                </a:rPr>
                <a:t>a</a:t>
              </a:r>
              <a:r>
                <a:rPr kumimoji="1" lang="en-US" altLang="zh-CN" sz="1200" dirty="0" err="1" smtClean="0">
                  <a:latin typeface="微软雅黑"/>
                  <a:ea typeface="微软雅黑"/>
                  <a:cs typeface="微软雅黑"/>
                </a:rPr>
                <a:t>aS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1314" y="5656234"/>
              <a:ext cx="12698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计算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03612" y="5660952"/>
              <a:ext cx="12698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微软雅黑"/>
                  <a:ea typeface="微软雅黑"/>
                  <a:cs typeface="微软雅黑"/>
                </a:rPr>
                <a:t>OB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存储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25910" y="5656234"/>
              <a:ext cx="12698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网络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48208" y="5653566"/>
              <a:ext cx="12698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安全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06162" y="5656234"/>
              <a:ext cx="12698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容灾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63174" y="4184129"/>
              <a:ext cx="7191163" cy="9430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金融级数据库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69909" y="4612407"/>
              <a:ext cx="1579976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关系型数据库</a:t>
              </a:r>
              <a:endParaRPr kumimoji="1"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200" dirty="0" smtClean="0">
                  <a:latin typeface="微软雅黑"/>
                  <a:ea typeface="微软雅黑"/>
                  <a:cs typeface="微软雅黑"/>
                </a:rPr>
                <a:t>OceanBase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等</a:t>
              </a:r>
              <a:r>
                <a:rPr kumimoji="1" lang="en-US" altLang="zh-CN" sz="1200" dirty="0" smtClean="0"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27075" y="4612407"/>
              <a:ext cx="1238690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数据</a:t>
              </a:r>
              <a:r>
                <a:rPr kumimoji="1" lang="zh-CN" altLang="en-US" sz="1200" dirty="0">
                  <a:latin typeface="微软雅黑"/>
                  <a:ea typeface="微软雅黑"/>
                  <a:cs typeface="微软雅黑"/>
                </a:rPr>
                <a:t>运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维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3378" y="4612407"/>
              <a:ext cx="1095801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数据同步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302" y="4612407"/>
              <a:ext cx="1063076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其它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63174" y="3196771"/>
              <a:ext cx="7191163" cy="9430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金融级</a:t>
              </a:r>
              <a:r>
                <a:rPr kumimoji="1" lang="en-US" altLang="zh-CN" sz="1200" dirty="0" smtClean="0">
                  <a:latin typeface="微软雅黑"/>
                  <a:ea typeface="微软雅黑"/>
                  <a:cs typeface="微软雅黑"/>
                </a:rPr>
                <a:t>PAAS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与中间件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52389" y="3624984"/>
              <a:ext cx="921456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分布服务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918299" y="3624984"/>
              <a:ext cx="1377510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微软雅黑"/>
                  <a:ea typeface="微软雅黑"/>
                  <a:cs typeface="微软雅黑"/>
                </a:rPr>
                <a:t>运</a:t>
              </a:r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维部署</a:t>
              </a:r>
              <a:endParaRPr kumimoji="1"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（含容量压测）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69577" y="3624984"/>
              <a:ext cx="945657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实时监控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31391" y="3624984"/>
              <a:ext cx="818498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弹性管控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63174" y="2209413"/>
              <a:ext cx="7191163" cy="943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金融业务</a:t>
              </a:r>
              <a:r>
                <a:rPr kumimoji="1" lang="en-US" altLang="zh-CN" sz="1200" dirty="0" smtClean="0">
                  <a:latin typeface="微软雅黑"/>
                  <a:ea typeface="微软雅黑"/>
                  <a:cs typeface="微软雅黑"/>
                </a:rPr>
                <a:t>SAAS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81314" y="2595924"/>
              <a:ext cx="1195815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信息标准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057391" y="2595924"/>
              <a:ext cx="1467464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数据架构标准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3451" y="2595924"/>
              <a:ext cx="1150715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风险管控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924290" y="2595924"/>
              <a:ext cx="1150715" cy="39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运营支撑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42" name="Picture 15" descr="https://img.alipay.com/sys/homeindex/style/ico-shop-3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25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7" descr="https://img.alipay.com/life/cpicon/gas_1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950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9" descr="https://img.alipay.com/life/cpicon/ico-flight-3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770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1" descr="https://img.alipay.com/life/cpicon/ico-jiaofei-3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5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3" descr="https://img.alipay.com/life/cpicon/ico-ccr-36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860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5" descr="https://img.alipay.com/images/cms2/201109/2011091905032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405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7" descr="https://img.alipay.com/life/cpicon/20110624145034_licai36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95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9" descr="https://img.alipay.com/life/cpicon/ico-hotel-36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040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1" descr="https://img.alipay.com/life/cpicon/ico-cashgift-36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585" y="877984"/>
              <a:ext cx="548718" cy="54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圆角矩形 50"/>
            <p:cNvSpPr/>
            <p:nvPr/>
          </p:nvSpPr>
          <p:spPr>
            <a:xfrm>
              <a:off x="7139134" y="877984"/>
              <a:ext cx="505643" cy="5487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  <p:sp>
          <p:nvSpPr>
            <p:cNvPr id="52" name="右箭头 51"/>
            <p:cNvSpPr/>
            <p:nvPr/>
          </p:nvSpPr>
          <p:spPr>
            <a:xfrm rot="16200000">
              <a:off x="4366735" y="1378416"/>
              <a:ext cx="508431" cy="6587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2" name="组合 18"/>
          <p:cNvGrpSpPr/>
          <p:nvPr/>
        </p:nvGrpSpPr>
        <p:grpSpPr>
          <a:xfrm>
            <a:off x="6001786" y="908881"/>
            <a:ext cx="3165573" cy="1561833"/>
            <a:chOff x="7966700" y="2208723"/>
            <a:chExt cx="3642352" cy="1787344"/>
          </a:xfrm>
        </p:grpSpPr>
        <p:sp>
          <p:nvSpPr>
            <p:cNvPr id="63" name="云形 62"/>
            <p:cNvSpPr/>
            <p:nvPr/>
          </p:nvSpPr>
          <p:spPr>
            <a:xfrm>
              <a:off x="8037496" y="2208723"/>
              <a:ext cx="3438426" cy="1787344"/>
            </a:xfrm>
            <a:prstGeom prst="cloud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17"/>
            <p:cNvSpPr txBox="1"/>
            <p:nvPr/>
          </p:nvSpPr>
          <p:spPr>
            <a:xfrm>
              <a:off x="7966700" y="2889670"/>
              <a:ext cx="3642352" cy="45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金融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云技术平台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6333553" y="3517474"/>
            <a:ext cx="907122" cy="37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数据核对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83800" y="3513065"/>
            <a:ext cx="837689" cy="37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分布事务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83932" y="6259276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无限伸缩、持续可用、安全可靠的金融级架构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47433" y="2556000"/>
            <a:ext cx="1324353" cy="37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核心业务引擎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90928" y="3520325"/>
            <a:ext cx="837689" cy="37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分布调度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08635" y="4430902"/>
            <a:ext cx="1093613" cy="37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1665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58023" y="2230307"/>
            <a:ext cx="6035902" cy="1470025"/>
          </a:xfrm>
          <a:prstGeom prst="rect">
            <a:avLst/>
          </a:prstGeom>
        </p:spPr>
        <p:txBody>
          <a:bodyPr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b="1" dirty="0" smtClean="0"/>
              <a:t>合作、共创、共赢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04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 smtClean="0"/>
              <a:t>蚂蚁金融业务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示例</a:t>
            </a:r>
            <a:r>
              <a:rPr kumimoji="1" lang="en-US" altLang="zh-CN" sz="2800" b="1" dirty="0" smtClean="0"/>
              <a:t>2014</a:t>
            </a:r>
            <a:r>
              <a:rPr kumimoji="1" lang="zh-CN" altLang="en-US" sz="2800" b="1" dirty="0" smtClean="0"/>
              <a:t>双</a:t>
            </a:r>
            <a:r>
              <a:rPr kumimoji="1" lang="en-US" altLang="zh-CN" sz="2800" b="1" dirty="0" smtClean="0"/>
              <a:t>11</a:t>
            </a:r>
            <a:r>
              <a:rPr kumimoji="1" lang="zh-CN" altLang="en-US" sz="2800" b="1" dirty="0" smtClean="0"/>
              <a:t>热度</a:t>
            </a:r>
            <a:endParaRPr kumimoji="1" lang="zh-CN" altLang="en-US" b="1" u="none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01675" y="4869160"/>
            <a:ext cx="7586749" cy="792088"/>
            <a:chOff x="340804" y="6459"/>
            <a:chExt cx="5696833" cy="915120"/>
          </a:xfrm>
        </p:grpSpPr>
        <p:sp>
          <p:nvSpPr>
            <p:cNvPr id="28" name="圆角矩形 27"/>
            <p:cNvSpPr/>
            <p:nvPr/>
          </p:nvSpPr>
          <p:spPr>
            <a:xfrm>
              <a:off x="340804" y="6459"/>
              <a:ext cx="5610145" cy="9151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340804" y="95802"/>
              <a:ext cx="5696833" cy="825777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支付峰值：每分钟</a:t>
              </a:r>
              <a:r>
                <a:rPr lang="en-US" altLang="zh-CN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285</a:t>
              </a:r>
              <a:r>
                <a:rPr lang="zh-CN" altLang="en-US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万笔</a:t>
              </a:r>
              <a:endParaRPr lang="en-US" altLang="zh-CN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0" y="1299195"/>
            <a:ext cx="3486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14" y="1256332"/>
            <a:ext cx="33528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801675" y="5661248"/>
            <a:ext cx="7586749" cy="792088"/>
            <a:chOff x="340804" y="6459"/>
            <a:chExt cx="5696833" cy="915121"/>
          </a:xfrm>
        </p:grpSpPr>
        <p:sp>
          <p:nvSpPr>
            <p:cNvPr id="33" name="圆角矩形 32"/>
            <p:cNvSpPr/>
            <p:nvPr/>
          </p:nvSpPr>
          <p:spPr>
            <a:xfrm>
              <a:off x="340804" y="6459"/>
              <a:ext cx="5610145" cy="915121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340804" y="95802"/>
              <a:ext cx="5696833" cy="825777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订单创建峰值：每秒钟</a:t>
              </a:r>
              <a:r>
                <a:rPr lang="en-US" altLang="zh-CN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8</a:t>
              </a:r>
              <a:r>
                <a:rPr lang="zh-CN" altLang="en-US" b="1" dirty="0">
                  <a:solidFill>
                    <a:schemeClr val="dk1"/>
                  </a:solidFill>
                  <a:latin typeface="微软雅黑"/>
                  <a:ea typeface="微软雅黑"/>
                  <a:cs typeface="微软雅黑"/>
                </a:rPr>
                <a:t>万笔</a:t>
              </a:r>
              <a:endParaRPr lang="en-US" altLang="zh-CN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 smtClean="0"/>
              <a:t>挑战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业务要求</a:t>
            </a:r>
            <a:endParaRPr kumimoji="1" lang="zh-CN" altLang="en-US" b="1" u="none" dirty="0"/>
          </a:p>
        </p:txBody>
      </p:sp>
      <p:grpSp>
        <p:nvGrpSpPr>
          <p:cNvPr id="3" name="组合 2"/>
          <p:cNvGrpSpPr/>
          <p:nvPr/>
        </p:nvGrpSpPr>
        <p:grpSpPr>
          <a:xfrm>
            <a:off x="265788" y="974704"/>
            <a:ext cx="8697155" cy="4866433"/>
            <a:chOff x="265788" y="974704"/>
            <a:chExt cx="8697155" cy="4866433"/>
          </a:xfrm>
        </p:grpSpPr>
        <p:sp>
          <p:nvSpPr>
            <p:cNvPr id="26" name="椭圆 25"/>
            <p:cNvSpPr/>
            <p:nvPr/>
          </p:nvSpPr>
          <p:spPr>
            <a:xfrm>
              <a:off x="265788" y="2402307"/>
              <a:ext cx="2953083" cy="9550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75290" y="4886055"/>
              <a:ext cx="2953083" cy="95508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128623" y="4886055"/>
              <a:ext cx="2953083" cy="9550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009860" y="2399689"/>
              <a:ext cx="2953083" cy="955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56777" y="974704"/>
              <a:ext cx="2953083" cy="95508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Shape 46"/>
            <p:cNvSpPr/>
            <p:nvPr/>
          </p:nvSpPr>
          <p:spPr>
            <a:xfrm>
              <a:off x="3421289" y="3333956"/>
              <a:ext cx="2319799" cy="1077218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200" b="1" dirty="0" smtClean="0">
                  <a:latin typeface="Lantinghei SC Heavy"/>
                  <a:ea typeface="微软雅黑"/>
                  <a:cs typeface="Lantinghei SC Heavy"/>
                  <a:sym typeface="Lantinghei SC Heavy"/>
                </a:rPr>
                <a:t>互联网金融业务特性</a:t>
              </a:r>
              <a:endParaRPr kumimoji="1" lang="en-US" altLang="zh-CN" sz="3200" b="1" dirty="0" smtClean="0">
                <a:latin typeface="Lantinghei SC Heavy"/>
                <a:ea typeface="微软雅黑"/>
                <a:cs typeface="Lantinghei SC Heavy"/>
                <a:sym typeface="Lantinghei SC Heavy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7695" y="1105989"/>
              <a:ext cx="23519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400" b="1" dirty="0" smtClean="0">
                  <a:latin typeface="微软雅黑"/>
                  <a:ea typeface="微软雅黑"/>
                  <a:cs typeface="微软雅黑"/>
                </a:rPr>
                <a:t>分布服务与数据</a:t>
              </a:r>
              <a:endParaRPr kumimoji="1" lang="en-US" altLang="zh-CN" b="1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600" dirty="0" smtClean="0">
                  <a:latin typeface="微软雅黑"/>
                  <a:ea typeface="微软雅黑"/>
                  <a:cs typeface="微软雅黑"/>
                </a:rPr>
                <a:t>万级</a:t>
              </a:r>
              <a:r>
                <a:rPr kumimoji="1" lang="en-US" altLang="zh-CN" sz="1600" dirty="0" smtClean="0"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zh-CN" altLang="en-US" sz="1600" dirty="0" smtClean="0">
                  <a:latin typeface="微软雅黑"/>
                  <a:ea typeface="微软雅黑"/>
                  <a:cs typeface="微软雅黑"/>
                </a:rPr>
                <a:t>秒业务交易</a:t>
              </a:r>
              <a:endParaRPr kumimoji="1" lang="zh-CN" altLang="en-US" sz="16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53578" y="2589379"/>
              <a:ext cx="2339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kumimoji="1" sz="2400" b="1"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zh-CN" altLang="en-US" dirty="0" smtClean="0"/>
                <a:t>分布事务与协调</a:t>
              </a:r>
              <a:endParaRPr lang="en-US" altLang="zh-CN" dirty="0" smtClean="0"/>
            </a:p>
            <a:p>
              <a:r>
                <a:rPr lang="zh-CN" altLang="en-US" sz="1600" dirty="0" smtClean="0"/>
                <a:t>强一致性保证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84769" y="5046561"/>
              <a:ext cx="23519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400" b="1" dirty="0" smtClean="0">
                  <a:latin typeface="微软雅黑"/>
                  <a:ea typeface="微软雅黑"/>
                  <a:cs typeface="微软雅黑"/>
                </a:rPr>
                <a:t>强一致秒级容灾</a:t>
              </a:r>
              <a:endParaRPr kumimoji="1" lang="en-US" altLang="zh-CN" sz="2400" b="1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zh-CN" sz="1600" b="1" dirty="0" smtClean="0">
                  <a:latin typeface="微软雅黑"/>
                  <a:ea typeface="微软雅黑"/>
                  <a:cs typeface="微软雅黑"/>
                </a:rPr>
                <a:t>9</a:t>
              </a:r>
              <a:r>
                <a:rPr kumimoji="1" lang="en-US" altLang="zh-CN" sz="1600" b="1" dirty="0" smtClean="0">
                  <a:latin typeface="微软雅黑"/>
                  <a:ea typeface="微软雅黑"/>
                  <a:cs typeface="微软雅黑"/>
                </a:rPr>
                <a:t>9.99%+</a:t>
              </a:r>
              <a:endParaRPr kumimoji="1" lang="en-US" altLang="zh-CN" sz="2400" b="1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90980" y="5051872"/>
              <a:ext cx="26597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400" b="1"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/>
                <a:t>实时服务质量管</a:t>
              </a:r>
              <a:r>
                <a:rPr lang="zh-CN" altLang="en-US" dirty="0" smtClean="0"/>
                <a:t>控</a:t>
              </a:r>
              <a:endParaRPr lang="en-US" altLang="zh-CN" dirty="0" smtClean="0"/>
            </a:p>
            <a:p>
              <a:pPr algn="ctr"/>
              <a:r>
                <a:rPr lang="zh-CN" altLang="en-US" sz="1600" dirty="0" smtClean="0"/>
                <a:t>亚秒级服务保证</a:t>
              </a:r>
              <a:endParaRPr lang="zh-CN" altLang="en-US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4160" y="2582061"/>
              <a:ext cx="23519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400" b="1"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/>
                <a:t>弹</a:t>
              </a:r>
              <a:r>
                <a:rPr lang="zh-CN" altLang="en-US" dirty="0" smtClean="0"/>
                <a:t>性供给与调度</a:t>
              </a:r>
              <a:endParaRPr lang="en-US" altLang="zh-CN" dirty="0" smtClean="0"/>
            </a:p>
            <a:p>
              <a:pPr algn="ctr"/>
              <a:r>
                <a:rPr lang="zh-CN" altLang="en-US" sz="1600" dirty="0" smtClean="0"/>
                <a:t>极低交易成本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 rot="16200000">
              <a:off x="4257566" y="1978975"/>
              <a:ext cx="472520" cy="37414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9112680">
              <a:off x="5593728" y="3075201"/>
              <a:ext cx="472520" cy="37414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2487320" flipH="1">
              <a:off x="3121436" y="3110194"/>
              <a:ext cx="472520" cy="37414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 rot="19112680" flipH="1" flipV="1">
              <a:off x="3477244" y="4390967"/>
              <a:ext cx="472520" cy="37414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 rot="2487320" flipV="1">
              <a:off x="4944286" y="4390968"/>
              <a:ext cx="472520" cy="37414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7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708376" y="1751806"/>
            <a:ext cx="2032915" cy="3007072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619475" y="1123156"/>
            <a:ext cx="2148707" cy="466725"/>
            <a:chOff x="3623" y="1413"/>
            <a:chExt cx="1321" cy="29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 Box 18"/>
          <p:cNvSpPr txBox="1">
            <a:spLocks noChangeArrowheads="1"/>
          </p:cNvSpPr>
          <p:nvPr/>
        </p:nvSpPr>
        <p:spPr bwMode="white">
          <a:xfrm>
            <a:off x="4800450" y="1202531"/>
            <a:ext cx="19130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运维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259904" y="1704151"/>
            <a:ext cx="2032915" cy="3070798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171003" y="1075501"/>
            <a:ext cx="2148707" cy="466725"/>
            <a:chOff x="3623" y="1413"/>
            <a:chExt cx="1321" cy="294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white">
          <a:xfrm>
            <a:off x="491679" y="1154876"/>
            <a:ext cx="16831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运维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部署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gray">
          <a:xfrm>
            <a:off x="2484308" y="1739045"/>
            <a:ext cx="2032915" cy="3024135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2395407" y="1110396"/>
            <a:ext cx="2148707" cy="466725"/>
            <a:chOff x="3623" y="1413"/>
            <a:chExt cx="1321" cy="294"/>
          </a:xfrm>
        </p:grpSpPr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18"/>
          <p:cNvSpPr txBox="1">
            <a:spLocks noChangeArrowheads="1"/>
          </p:cNvSpPr>
          <p:nvPr/>
        </p:nvSpPr>
        <p:spPr bwMode="white">
          <a:xfrm>
            <a:off x="2514147" y="1189771"/>
            <a:ext cx="18850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平台无关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0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对策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技术选型</a:t>
            </a:r>
            <a:endParaRPr kumimoji="1" lang="zh-CN" altLang="en-US" sz="2800" b="1" dirty="0"/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6943576" y="1751806"/>
            <a:ext cx="2032915" cy="3007072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6854675" y="1123156"/>
            <a:ext cx="2148707" cy="466725"/>
            <a:chOff x="3623" y="1413"/>
            <a:chExt cx="1321" cy="294"/>
          </a:xfrm>
        </p:grpSpPr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Text Box 18"/>
          <p:cNvSpPr txBox="1">
            <a:spLocks noChangeArrowheads="1"/>
          </p:cNvSpPr>
          <p:nvPr/>
        </p:nvSpPr>
        <p:spPr bwMode="white">
          <a:xfrm>
            <a:off x="6925431" y="1202531"/>
            <a:ext cx="19330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整体架构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管控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571" y="1734613"/>
            <a:ext cx="214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、多地域如何部署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跨机房容灾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集群如何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TPM\QPS</a:t>
            </a:r>
          </a:p>
          <a:p>
            <a:pPr lvl="1"/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如何部署</a:t>
            </a: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、数据库如何扩容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性能可扩展性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运维成本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32294" y="1775780"/>
            <a:ext cx="2168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发布验证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持续可用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方案标准化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18142" y="5008522"/>
            <a:ext cx="1055294" cy="638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平台无关性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13446" y="5528614"/>
            <a:ext cx="1431482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数据运维平台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2014" y="5484744"/>
            <a:ext cx="1524326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弹性伸缩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82014" y="4953160"/>
            <a:ext cx="1524326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单元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化数据架构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973415" y="4922480"/>
            <a:ext cx="1885090" cy="7247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去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标准解决方案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（金融云技术平台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[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部分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]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）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29918" y="1780126"/>
            <a:ext cx="20113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、数据库如何选型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sharding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、数据同步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H+1,T+1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51483" y="1798947"/>
            <a:ext cx="18985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、功能特性：数据类型、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级索引支持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、不同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存储如何对应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用如何适配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73415" y="5725554"/>
            <a:ext cx="1885090" cy="256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持续高可用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13446" y="4951370"/>
            <a:ext cx="1431482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数据库选型：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功能、性能、成本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蚂蚁去</a:t>
            </a:r>
            <a:r>
              <a:rPr lang="en-US" altLang="zh-CN" b="1" dirty="0" smtClean="0"/>
              <a:t>O</a:t>
            </a:r>
            <a:r>
              <a:rPr lang="zh-CN" altLang="en-US" b="1" dirty="0" smtClean="0"/>
              <a:t>实战</a:t>
            </a:r>
            <a:endParaRPr lang="zh-CN" altLang="en-US" b="1" dirty="0"/>
          </a:p>
        </p:txBody>
      </p:sp>
      <p:grpSp>
        <p:nvGrpSpPr>
          <p:cNvPr id="6" name="组 5"/>
          <p:cNvGrpSpPr/>
          <p:nvPr/>
        </p:nvGrpSpPr>
        <p:grpSpPr>
          <a:xfrm>
            <a:off x="1763688" y="1132858"/>
            <a:ext cx="5520690" cy="560880"/>
            <a:chOff x="394335" y="737690"/>
            <a:chExt cx="5520690" cy="560880"/>
          </a:xfrm>
        </p:grpSpPr>
        <p:sp>
          <p:nvSpPr>
            <p:cNvPr id="16" name="圆角矩形 15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整体架构支撑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圆角矩形 8"/>
          <p:cNvSpPr/>
          <p:nvPr/>
        </p:nvSpPr>
        <p:spPr>
          <a:xfrm>
            <a:off x="1791068" y="2643484"/>
            <a:ext cx="5465930" cy="506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8669" tIns="0" rIns="208669" bIns="0" numCol="1" spcCol="1270" anchor="ctr" anchorCtr="0">
            <a:noAutofit/>
          </a:bodyPr>
          <a:lstStyle/>
          <a:p>
            <a:pPr lvl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金融型</a:t>
            </a:r>
            <a:r>
              <a:rPr lang="zh-CN" altLang="en-US" sz="19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应用优化</a:t>
            </a:r>
            <a:endParaRPr lang="zh-CN" altLang="en-US" sz="19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1791068" y="3834630"/>
            <a:ext cx="5465930" cy="506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8669" tIns="0" rIns="208669" bIns="0" numCol="1" spcCol="1270" anchor="ctr" anchorCtr="0">
            <a:noAutofit/>
          </a:bodyPr>
          <a:lstStyle/>
          <a:p>
            <a:pPr lvl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交易双十一</a:t>
            </a:r>
            <a:endParaRPr lang="zh-CN" altLang="en-US" sz="19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 5"/>
          <p:cNvGrpSpPr/>
          <p:nvPr/>
        </p:nvGrpSpPr>
        <p:grpSpPr>
          <a:xfrm>
            <a:off x="1791068" y="3977658"/>
            <a:ext cx="5520690" cy="560880"/>
            <a:chOff x="394335" y="737690"/>
            <a:chExt cx="5520690" cy="560880"/>
          </a:xfrm>
        </p:grpSpPr>
        <p:sp>
          <p:nvSpPr>
            <p:cNvPr id="19" name="圆角矩形 18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OceanBase</a:t>
              </a:r>
              <a:r>
                <a:rPr lang="zh-CN" altLang="en-US" sz="19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 5"/>
          <p:cNvGrpSpPr/>
          <p:nvPr/>
        </p:nvGrpSpPr>
        <p:grpSpPr>
          <a:xfrm>
            <a:off x="1763688" y="1831358"/>
            <a:ext cx="5520690" cy="560880"/>
            <a:chOff x="394335" y="737690"/>
            <a:chExt cx="5520690" cy="560880"/>
          </a:xfrm>
        </p:grpSpPr>
        <p:sp>
          <p:nvSpPr>
            <p:cNvPr id="22" name="圆角矩形 21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数据中间件</a:t>
              </a:r>
              <a:r>
                <a:rPr lang="zh-CN" altLang="en-US" sz="1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 5"/>
          <p:cNvGrpSpPr/>
          <p:nvPr/>
        </p:nvGrpSpPr>
        <p:grpSpPr>
          <a:xfrm>
            <a:off x="1789088" y="2517158"/>
            <a:ext cx="5520690" cy="560880"/>
            <a:chOff x="394335" y="737690"/>
            <a:chExt cx="5520690" cy="560880"/>
          </a:xfrm>
        </p:grpSpPr>
        <p:sp>
          <p:nvSpPr>
            <p:cNvPr id="25" name="圆角矩形 24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金融型应用优化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 5"/>
          <p:cNvGrpSpPr/>
          <p:nvPr/>
        </p:nvGrpSpPr>
        <p:grpSpPr>
          <a:xfrm>
            <a:off x="1814488" y="3215658"/>
            <a:ext cx="5520690" cy="560880"/>
            <a:chOff x="394335" y="737690"/>
            <a:chExt cx="5520690" cy="560880"/>
          </a:xfrm>
        </p:grpSpPr>
        <p:sp>
          <p:nvSpPr>
            <p:cNvPr id="29" name="圆角矩形 28"/>
            <p:cNvSpPr/>
            <p:nvPr/>
          </p:nvSpPr>
          <p:spPr>
            <a:xfrm>
              <a:off x="394335" y="737690"/>
              <a:ext cx="5520690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fillRef>
            <a:effectRef idx="0">
              <a:schemeClr val="accent5">
                <a:shade val="50000"/>
                <a:hueOff val="160997"/>
                <a:satOff val="-3921"/>
                <a:lumOff val="171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6"/>
            <p:cNvSpPr/>
            <p:nvPr/>
          </p:nvSpPr>
          <p:spPr>
            <a:xfrm>
              <a:off x="421715" y="765070"/>
              <a:ext cx="546593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8669" tIns="0" rIns="208669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</a:t>
              </a:r>
              <a:r>
                <a:rPr lang="en-US" altLang="zh-CN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sz="1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发布策略</a:t>
              </a:r>
              <a:endParaRPr lang="zh-CN" altLang="en-US" sz="19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0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04256"/>
            <a:ext cx="4320480" cy="460851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latin typeface="微软雅黑"/>
                <a:ea typeface="微软雅黑"/>
                <a:cs typeface="微软雅黑"/>
              </a:rPr>
              <a:t>IDC1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450" y="42967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8550" y="4296761"/>
            <a:ext cx="471085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接连接符 32"/>
          <p:cNvCxnSpPr>
            <a:stCxn id="5" idx="3"/>
            <a:endCxn id="6" idx="1"/>
          </p:cNvCxnSpPr>
          <p:nvPr/>
        </p:nvCxnSpPr>
        <p:spPr>
          <a:xfrm>
            <a:off x="886236" y="4508325"/>
            <a:ext cx="33230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2"/>
          <p:cNvCxnSpPr>
            <a:endCxn id="10" idx="1"/>
          </p:cNvCxnSpPr>
          <p:nvPr/>
        </p:nvCxnSpPr>
        <p:spPr>
          <a:xfrm>
            <a:off x="703037" y="4991472"/>
            <a:ext cx="53323" cy="234016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22"/>
          <p:cNvSpPr/>
          <p:nvPr/>
        </p:nvSpPr>
        <p:spPr>
          <a:xfrm>
            <a:off x="432001" y="52254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9280" y="3652341"/>
            <a:ext cx="548984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分流配置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接连接符 32"/>
          <p:cNvCxnSpPr/>
          <p:nvPr/>
        </p:nvCxnSpPr>
        <p:spPr>
          <a:xfrm flipH="1">
            <a:off x="839280" y="3992488"/>
            <a:ext cx="199356" cy="304273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44008" y="1904256"/>
            <a:ext cx="4320480" cy="460851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IDC2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直接连接符 32"/>
          <p:cNvCxnSpPr>
            <a:endCxn id="4" idx="0"/>
          </p:cNvCxnSpPr>
          <p:nvPr/>
        </p:nvCxnSpPr>
        <p:spPr>
          <a:xfrm flipH="1">
            <a:off x="2339752" y="1184176"/>
            <a:ext cx="1435830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2"/>
          <p:cNvCxnSpPr>
            <a:endCxn id="18" idx="0"/>
          </p:cNvCxnSpPr>
          <p:nvPr/>
        </p:nvCxnSpPr>
        <p:spPr>
          <a:xfrm>
            <a:off x="5364088" y="1184176"/>
            <a:ext cx="1440160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1912" y="3272408"/>
            <a:ext cx="1935832" cy="30963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20144" y="3272408"/>
            <a:ext cx="1935832" cy="30963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88024" y="3272408"/>
            <a:ext cx="1935832" cy="30963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876256" y="3272408"/>
            <a:ext cx="1935832" cy="30963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单元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55576" y="2336304"/>
            <a:ext cx="3384376" cy="50405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LVS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148064" y="2336304"/>
            <a:ext cx="3384376" cy="50405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LVS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3" name="直接连接符 32"/>
          <p:cNvCxnSpPr>
            <a:stCxn id="91" idx="2"/>
            <a:endCxn id="43" idx="0"/>
          </p:cNvCxnSpPr>
          <p:nvPr/>
        </p:nvCxnSpPr>
        <p:spPr>
          <a:xfrm flipH="1">
            <a:off x="1299828" y="2840360"/>
            <a:ext cx="1147936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32"/>
          <p:cNvCxnSpPr>
            <a:stCxn id="91" idx="2"/>
            <a:endCxn id="60" idx="0"/>
          </p:cNvCxnSpPr>
          <p:nvPr/>
        </p:nvCxnSpPr>
        <p:spPr>
          <a:xfrm>
            <a:off x="2447764" y="2840360"/>
            <a:ext cx="940296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32"/>
          <p:cNvCxnSpPr>
            <a:stCxn id="92" idx="2"/>
            <a:endCxn id="75" idx="0"/>
          </p:cNvCxnSpPr>
          <p:nvPr/>
        </p:nvCxnSpPr>
        <p:spPr>
          <a:xfrm flipH="1">
            <a:off x="5755940" y="2840360"/>
            <a:ext cx="1084312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/>
          <p:cNvCxnSpPr>
            <a:stCxn id="92" idx="2"/>
            <a:endCxn id="90" idx="0"/>
          </p:cNvCxnSpPr>
          <p:nvPr/>
        </p:nvCxnSpPr>
        <p:spPr>
          <a:xfrm>
            <a:off x="6840252" y="2840360"/>
            <a:ext cx="1003920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整体架构</a:t>
            </a:r>
            <a:r>
              <a:rPr kumimoji="1" lang="zh-CN" altLang="en-US" sz="2800" b="1" dirty="0"/>
              <a:t>支撑</a:t>
            </a:r>
          </a:p>
        </p:txBody>
      </p:sp>
      <p:sp>
        <p:nvSpPr>
          <p:cNvPr id="103" name="矩形 102"/>
          <p:cNvSpPr/>
          <p:nvPr/>
        </p:nvSpPr>
        <p:spPr>
          <a:xfrm>
            <a:off x="2674350" y="43094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66450" y="4309461"/>
            <a:ext cx="471085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5" name="直接连接符 32"/>
          <p:cNvCxnSpPr>
            <a:stCxn id="103" idx="3"/>
            <a:endCxn id="104" idx="1"/>
          </p:cNvCxnSpPr>
          <p:nvPr/>
        </p:nvCxnSpPr>
        <p:spPr>
          <a:xfrm>
            <a:off x="3134136" y="4521025"/>
            <a:ext cx="33230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087180" y="3665041"/>
            <a:ext cx="548984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分流配置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18839" y="4461861"/>
            <a:ext cx="468592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922250" y="43094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714350" y="4309461"/>
            <a:ext cx="471085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9" name="直接连接符 32"/>
          <p:cNvCxnSpPr>
            <a:stCxn id="117" idx="3"/>
            <a:endCxn id="118" idx="1"/>
          </p:cNvCxnSpPr>
          <p:nvPr/>
        </p:nvCxnSpPr>
        <p:spPr>
          <a:xfrm>
            <a:off x="5382036" y="4521025"/>
            <a:ext cx="33230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35080" y="3665041"/>
            <a:ext cx="548984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分流配置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992350" y="43094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784450" y="4309461"/>
            <a:ext cx="471085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3" name="直接连接符 32"/>
          <p:cNvCxnSpPr>
            <a:stCxn id="131" idx="3"/>
            <a:endCxn id="132" idx="1"/>
          </p:cNvCxnSpPr>
          <p:nvPr/>
        </p:nvCxnSpPr>
        <p:spPr>
          <a:xfrm>
            <a:off x="7452136" y="4521025"/>
            <a:ext cx="33230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7405180" y="3665041"/>
            <a:ext cx="548984" cy="340147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/>
                <a:ea typeface="微软雅黑"/>
                <a:cs typeface="微软雅黑"/>
              </a:rPr>
              <a:t>分流配置</a:t>
            </a:r>
            <a:endParaRPr lang="zh-CN" altLang="en-US" sz="1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6176" y="4777640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流程图: 磁盘 22"/>
          <p:cNvSpPr/>
          <p:nvPr/>
        </p:nvSpPr>
        <p:spPr>
          <a:xfrm>
            <a:off x="457200" y="56515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>
            <a:off x="824240" y="49726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32"/>
          <p:cNvCxnSpPr>
            <a:endCxn id="145" idx="1"/>
          </p:cNvCxnSpPr>
          <p:nvPr/>
        </p:nvCxnSpPr>
        <p:spPr>
          <a:xfrm>
            <a:off x="1611384" y="4985396"/>
            <a:ext cx="33976" cy="227392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流程图: 磁盘 22"/>
          <p:cNvSpPr/>
          <p:nvPr/>
        </p:nvSpPr>
        <p:spPr>
          <a:xfrm>
            <a:off x="1321001" y="52127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6" name="流程图: 磁盘 22"/>
          <p:cNvSpPr/>
          <p:nvPr/>
        </p:nvSpPr>
        <p:spPr>
          <a:xfrm>
            <a:off x="1346200" y="56388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7" name="直接箭头连接符 146"/>
          <p:cNvCxnSpPr>
            <a:endCxn id="146" idx="1"/>
          </p:cNvCxnSpPr>
          <p:nvPr/>
        </p:nvCxnSpPr>
        <p:spPr>
          <a:xfrm>
            <a:off x="1713240" y="49599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32"/>
          <p:cNvCxnSpPr>
            <a:endCxn id="149" idx="1"/>
          </p:cNvCxnSpPr>
          <p:nvPr/>
        </p:nvCxnSpPr>
        <p:spPr>
          <a:xfrm>
            <a:off x="2887437" y="5004172"/>
            <a:ext cx="53323" cy="234016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磁盘 22"/>
          <p:cNvSpPr/>
          <p:nvPr/>
        </p:nvSpPr>
        <p:spPr>
          <a:xfrm>
            <a:off x="2616401" y="52381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0" name="流程图: 磁盘 22"/>
          <p:cNvSpPr/>
          <p:nvPr/>
        </p:nvSpPr>
        <p:spPr>
          <a:xfrm>
            <a:off x="2641600" y="56642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1" name="直接箭头连接符 150"/>
          <p:cNvCxnSpPr>
            <a:endCxn id="150" idx="1"/>
          </p:cNvCxnSpPr>
          <p:nvPr/>
        </p:nvCxnSpPr>
        <p:spPr>
          <a:xfrm>
            <a:off x="3008640" y="49853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32"/>
          <p:cNvCxnSpPr>
            <a:endCxn id="153" idx="1"/>
          </p:cNvCxnSpPr>
          <p:nvPr/>
        </p:nvCxnSpPr>
        <p:spPr>
          <a:xfrm>
            <a:off x="3795785" y="4998096"/>
            <a:ext cx="33975" cy="227392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流程图: 磁盘 22"/>
          <p:cNvSpPr/>
          <p:nvPr/>
        </p:nvSpPr>
        <p:spPr>
          <a:xfrm>
            <a:off x="3505401" y="52254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4" name="流程图: 磁盘 22"/>
          <p:cNvSpPr/>
          <p:nvPr/>
        </p:nvSpPr>
        <p:spPr>
          <a:xfrm>
            <a:off x="3530600" y="56515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5" name="直接箭头连接符 154"/>
          <p:cNvCxnSpPr>
            <a:endCxn id="154" idx="1"/>
          </p:cNvCxnSpPr>
          <p:nvPr/>
        </p:nvCxnSpPr>
        <p:spPr>
          <a:xfrm>
            <a:off x="3897640" y="49726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32"/>
          <p:cNvCxnSpPr>
            <a:endCxn id="157" idx="1"/>
          </p:cNvCxnSpPr>
          <p:nvPr/>
        </p:nvCxnSpPr>
        <p:spPr>
          <a:xfrm>
            <a:off x="5236937" y="5004172"/>
            <a:ext cx="53323" cy="234016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流程图: 磁盘 22"/>
          <p:cNvSpPr/>
          <p:nvPr/>
        </p:nvSpPr>
        <p:spPr>
          <a:xfrm>
            <a:off x="4965901" y="52381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8" name="流程图: 磁盘 22"/>
          <p:cNvSpPr/>
          <p:nvPr/>
        </p:nvSpPr>
        <p:spPr>
          <a:xfrm>
            <a:off x="4991100" y="56642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9" name="直接箭头连接符 158"/>
          <p:cNvCxnSpPr>
            <a:endCxn id="158" idx="1"/>
          </p:cNvCxnSpPr>
          <p:nvPr/>
        </p:nvCxnSpPr>
        <p:spPr>
          <a:xfrm>
            <a:off x="5358140" y="49853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32"/>
          <p:cNvCxnSpPr>
            <a:endCxn id="161" idx="1"/>
          </p:cNvCxnSpPr>
          <p:nvPr/>
        </p:nvCxnSpPr>
        <p:spPr>
          <a:xfrm>
            <a:off x="6145285" y="4998096"/>
            <a:ext cx="33975" cy="227392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流程图: 磁盘 22"/>
          <p:cNvSpPr/>
          <p:nvPr/>
        </p:nvSpPr>
        <p:spPr>
          <a:xfrm>
            <a:off x="5854901" y="52254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2" name="流程图: 磁盘 22"/>
          <p:cNvSpPr/>
          <p:nvPr/>
        </p:nvSpPr>
        <p:spPr>
          <a:xfrm>
            <a:off x="5880100" y="56515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3" name="直接箭头连接符 162"/>
          <p:cNvCxnSpPr>
            <a:endCxn id="162" idx="1"/>
          </p:cNvCxnSpPr>
          <p:nvPr/>
        </p:nvCxnSpPr>
        <p:spPr>
          <a:xfrm>
            <a:off x="6247140" y="49726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32"/>
          <p:cNvCxnSpPr>
            <a:endCxn id="165" idx="1"/>
          </p:cNvCxnSpPr>
          <p:nvPr/>
        </p:nvCxnSpPr>
        <p:spPr>
          <a:xfrm>
            <a:off x="7332437" y="5004172"/>
            <a:ext cx="53323" cy="234016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流程图: 磁盘 22"/>
          <p:cNvSpPr/>
          <p:nvPr/>
        </p:nvSpPr>
        <p:spPr>
          <a:xfrm>
            <a:off x="7061401" y="52381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6" name="流程图: 磁盘 22"/>
          <p:cNvSpPr/>
          <p:nvPr/>
        </p:nvSpPr>
        <p:spPr>
          <a:xfrm>
            <a:off x="7086600" y="56642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>
            <a:off x="7453640" y="49853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32"/>
          <p:cNvCxnSpPr>
            <a:endCxn id="169" idx="1"/>
          </p:cNvCxnSpPr>
          <p:nvPr/>
        </p:nvCxnSpPr>
        <p:spPr>
          <a:xfrm>
            <a:off x="8240785" y="4998096"/>
            <a:ext cx="33975" cy="227392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流程图: 磁盘 22"/>
          <p:cNvSpPr/>
          <p:nvPr/>
        </p:nvSpPr>
        <p:spPr>
          <a:xfrm>
            <a:off x="7950401" y="5225488"/>
            <a:ext cx="648717" cy="632613"/>
          </a:xfrm>
          <a:prstGeom prst="flowChartMagneticDisk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Oracle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0" name="流程图: 磁盘 22"/>
          <p:cNvSpPr/>
          <p:nvPr/>
        </p:nvSpPr>
        <p:spPr>
          <a:xfrm>
            <a:off x="7975600" y="5651555"/>
            <a:ext cx="741213" cy="63261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00" b="1" dirty="0">
                <a:latin typeface="微软雅黑"/>
                <a:ea typeface="微软雅黑"/>
                <a:cs typeface="微软雅黑"/>
              </a:rPr>
              <a:t>OceanBase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1" name="直接箭头连接符 170"/>
          <p:cNvCxnSpPr>
            <a:endCxn id="170" idx="1"/>
          </p:cNvCxnSpPr>
          <p:nvPr/>
        </p:nvCxnSpPr>
        <p:spPr>
          <a:xfrm>
            <a:off x="8342640" y="4972696"/>
            <a:ext cx="3567" cy="67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65028" y="6019119"/>
            <a:ext cx="512956" cy="265049"/>
            <a:chOff x="565028" y="6019119"/>
            <a:chExt cx="512956" cy="265049"/>
          </a:xfrm>
        </p:grpSpPr>
        <p:sp>
          <p:nvSpPr>
            <p:cNvPr id="175" name="矩形 174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399448" y="6019119"/>
            <a:ext cx="512956" cy="265049"/>
            <a:chOff x="565028" y="6019119"/>
            <a:chExt cx="512956" cy="265049"/>
          </a:xfrm>
        </p:grpSpPr>
        <p:sp>
          <p:nvSpPr>
            <p:cNvPr id="179" name="矩形 178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707154" y="6032644"/>
            <a:ext cx="512956" cy="265049"/>
            <a:chOff x="565028" y="6019119"/>
            <a:chExt cx="512956" cy="265049"/>
          </a:xfrm>
        </p:grpSpPr>
        <p:sp>
          <p:nvSpPr>
            <p:cNvPr id="183" name="矩形 182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3623464" y="6006419"/>
            <a:ext cx="512956" cy="265049"/>
            <a:chOff x="565028" y="6019119"/>
            <a:chExt cx="512956" cy="265049"/>
          </a:xfrm>
        </p:grpSpPr>
        <p:sp>
          <p:nvSpPr>
            <p:cNvPr id="187" name="矩形 186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074650" y="6031819"/>
            <a:ext cx="512956" cy="265049"/>
            <a:chOff x="565028" y="6019119"/>
            <a:chExt cx="512956" cy="265049"/>
          </a:xfrm>
        </p:grpSpPr>
        <p:sp>
          <p:nvSpPr>
            <p:cNvPr id="191" name="矩形 190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5967778" y="6019119"/>
            <a:ext cx="512956" cy="265049"/>
            <a:chOff x="565028" y="6019119"/>
            <a:chExt cx="512956" cy="265049"/>
          </a:xfrm>
        </p:grpSpPr>
        <p:sp>
          <p:nvSpPr>
            <p:cNvPr id="195" name="矩形 194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7166716" y="6019119"/>
            <a:ext cx="512956" cy="265049"/>
            <a:chOff x="565028" y="6019119"/>
            <a:chExt cx="512956" cy="265049"/>
          </a:xfrm>
        </p:grpSpPr>
        <p:sp>
          <p:nvSpPr>
            <p:cNvPr id="199" name="矩形 198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8086162" y="6006419"/>
            <a:ext cx="512956" cy="265049"/>
            <a:chOff x="565028" y="6019119"/>
            <a:chExt cx="512956" cy="265049"/>
          </a:xfrm>
        </p:grpSpPr>
        <p:sp>
          <p:nvSpPr>
            <p:cNvPr id="203" name="矩形 202"/>
            <p:cNvSpPr/>
            <p:nvPr/>
          </p:nvSpPr>
          <p:spPr>
            <a:xfrm>
              <a:off x="565028" y="6019119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M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03128" y="6105283"/>
              <a:ext cx="474856" cy="105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UPS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755528" y="6191447"/>
              <a:ext cx="322456" cy="92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</a:rPr>
                <a:t>C</a:t>
              </a:r>
              <a:r>
                <a:rPr lang="en-US" altLang="zh-CN" sz="8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7" name="直接连接符 32"/>
          <p:cNvCxnSpPr/>
          <p:nvPr/>
        </p:nvCxnSpPr>
        <p:spPr>
          <a:xfrm flipH="1">
            <a:off x="3023391" y="3992487"/>
            <a:ext cx="199356" cy="304273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32"/>
          <p:cNvCxnSpPr/>
          <p:nvPr/>
        </p:nvCxnSpPr>
        <p:spPr>
          <a:xfrm flipH="1">
            <a:off x="5265150" y="4056375"/>
            <a:ext cx="199356" cy="304273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32"/>
          <p:cNvCxnSpPr/>
          <p:nvPr/>
        </p:nvCxnSpPr>
        <p:spPr>
          <a:xfrm flipH="1">
            <a:off x="7325165" y="4056375"/>
            <a:ext cx="199356" cy="304273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144750" y="44618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177040" y="4764940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936839" y="4461861"/>
            <a:ext cx="468592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954164" y="4751368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074650" y="44618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82263" y="4752240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866739" y="4461861"/>
            <a:ext cx="468592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884064" y="4774328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826750" y="44618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831995" y="4764940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78850" y="4449161"/>
            <a:ext cx="459786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APPX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6092" y="4732592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370939" y="4449161"/>
            <a:ext cx="468592" cy="423131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>
                <a:latin typeface="微软雅黑"/>
                <a:ea typeface="微软雅黑"/>
                <a:cs typeface="微软雅黑"/>
              </a:rPr>
              <a:t>AppY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383236" y="4745292"/>
            <a:ext cx="456295" cy="240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7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700" b="1" dirty="0" smtClean="0">
                <a:latin typeface="微软雅黑"/>
                <a:ea typeface="微软雅黑"/>
                <a:cs typeface="微软雅黑"/>
              </a:rPr>
              <a:t>中间件</a:t>
            </a:r>
            <a:endParaRPr lang="zh-CN" altLang="en-US" sz="7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79512" y="799013"/>
            <a:ext cx="8784976" cy="372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全局路由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/>
              <a:t>数据中间件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架构理念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5065486" y="1408906"/>
            <a:ext cx="2416063" cy="2248694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954761" y="780256"/>
            <a:ext cx="2553679" cy="466725"/>
            <a:chOff x="3623" y="1413"/>
            <a:chExt cx="1321" cy="29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white">
          <a:xfrm>
            <a:off x="5363181" y="859631"/>
            <a:ext cx="2000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中间件架构思想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>
            <a:off x="5300920" y="1485106"/>
            <a:ext cx="2062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业务、技术功能分离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5293849" y="2030028"/>
            <a:ext cx="210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技术能力抽象公用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gray">
          <a:xfrm>
            <a:off x="5284805" y="2622506"/>
            <a:ext cx="2164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配置动态化管控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gray">
          <a:xfrm>
            <a:off x="1116208" y="1401652"/>
            <a:ext cx="2388126" cy="2248694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1027307" y="773002"/>
            <a:ext cx="2524150" cy="466725"/>
            <a:chOff x="3623" y="1413"/>
            <a:chExt cx="1321" cy="294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 Box 18"/>
          <p:cNvSpPr txBox="1">
            <a:spLocks noChangeArrowheads="1"/>
          </p:cNvSpPr>
          <p:nvPr/>
        </p:nvSpPr>
        <p:spPr bwMode="white">
          <a:xfrm>
            <a:off x="1347982" y="852377"/>
            <a:ext cx="19772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20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引用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问题</a:t>
            </a:r>
            <a:endParaRPr lang="en-US" altLang="zh-CN" sz="2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gray">
          <a:xfrm>
            <a:off x="1281081" y="1529298"/>
            <a:ext cx="208287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SQL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</a:t>
            </a: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Native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特性：</a:t>
            </a:r>
            <a:endParaRPr lang="zh-CN" altLang="en-US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多、个性</a:t>
            </a:r>
            <a:endParaRPr lang="en-US" altLang="zh-CN" sz="14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Datasource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多、不同</a:t>
            </a: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解析规则：</a:t>
            </a: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多、不同</a:t>
            </a: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配置文件：</a:t>
            </a: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关联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2" name="Freeform 214"/>
          <p:cNvSpPr>
            <a:spLocks/>
          </p:cNvSpPr>
          <p:nvPr/>
        </p:nvSpPr>
        <p:spPr bwMode="auto">
          <a:xfrm flipV="1">
            <a:off x="4155451" y="4542272"/>
            <a:ext cx="648777" cy="400689"/>
          </a:xfrm>
          <a:custGeom>
            <a:avLst/>
            <a:gdLst>
              <a:gd name="T0" fmla="*/ 0 w 616"/>
              <a:gd name="T1" fmla="*/ 76 h 305"/>
              <a:gd name="T2" fmla="*/ 464 w 616"/>
              <a:gd name="T3" fmla="*/ 76 h 305"/>
              <a:gd name="T4" fmla="*/ 464 w 616"/>
              <a:gd name="T5" fmla="*/ 0 h 305"/>
              <a:gd name="T6" fmla="*/ 616 w 616"/>
              <a:gd name="T7" fmla="*/ 153 h 305"/>
              <a:gd name="T8" fmla="*/ 464 w 616"/>
              <a:gd name="T9" fmla="*/ 305 h 305"/>
              <a:gd name="T10" fmla="*/ 464 w 616"/>
              <a:gd name="T11" fmla="*/ 229 h 305"/>
              <a:gd name="T12" fmla="*/ 0 w 616"/>
              <a:gd name="T13" fmla="*/ 229 h 305"/>
              <a:gd name="T14" fmla="*/ 0 w 616"/>
              <a:gd name="T15" fmla="*/ 7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305">
                <a:moveTo>
                  <a:pt x="0" y="76"/>
                </a:moveTo>
                <a:lnTo>
                  <a:pt x="464" y="76"/>
                </a:lnTo>
                <a:lnTo>
                  <a:pt x="464" y="0"/>
                </a:lnTo>
                <a:lnTo>
                  <a:pt x="616" y="153"/>
                </a:lnTo>
                <a:lnTo>
                  <a:pt x="464" y="305"/>
                </a:lnTo>
                <a:lnTo>
                  <a:pt x="464" y="229"/>
                </a:lnTo>
                <a:lnTo>
                  <a:pt x="0" y="229"/>
                </a:lnTo>
                <a:lnTo>
                  <a:pt x="0" y="76"/>
                </a:lnTo>
                <a:close/>
              </a:path>
            </a:pathLst>
          </a:custGeom>
          <a:noFill/>
          <a:ln w="25400" cap="flat">
            <a:solidFill>
              <a:srgbClr val="C050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grpSp>
        <p:nvGrpSpPr>
          <p:cNvPr id="7181" name="组合 7180"/>
          <p:cNvGrpSpPr/>
          <p:nvPr/>
        </p:nvGrpSpPr>
        <p:grpSpPr>
          <a:xfrm>
            <a:off x="5174488" y="3924452"/>
            <a:ext cx="3809846" cy="2641590"/>
            <a:chOff x="5174488" y="3924452"/>
            <a:chExt cx="3809846" cy="2641590"/>
          </a:xfrm>
        </p:grpSpPr>
        <p:cxnSp>
          <p:nvCxnSpPr>
            <p:cNvPr id="37" name="AutoShape 12"/>
            <p:cNvCxnSpPr>
              <a:cxnSpLocks noChangeShapeType="1"/>
              <a:stCxn id="61" idx="2"/>
              <a:endCxn id="67" idx="1"/>
            </p:cNvCxnSpPr>
            <p:nvPr/>
          </p:nvCxnSpPr>
          <p:spPr bwMode="auto">
            <a:xfrm flipH="1">
              <a:off x="5824622" y="5216710"/>
              <a:ext cx="322210" cy="7044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7119175" y="4595887"/>
              <a:ext cx="573998" cy="416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03328" y="4384953"/>
              <a:ext cx="1528763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配置动态管控</a:t>
              </a: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5305523" y="3924452"/>
              <a:ext cx="1655763" cy="369332"/>
            </a:xfrm>
            <a:prstGeom prst="rect">
              <a:avLst/>
            </a:prstGeom>
            <a:solidFill>
              <a:srgbClr val="DB7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 smtClean="0"/>
                <a:t>中间件架构</a:t>
              </a:r>
              <a:endParaRPr lang="zh-CN" altLang="en-US" b="1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174488" y="4385205"/>
              <a:ext cx="1944687" cy="421364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5755287" y="4385204"/>
              <a:ext cx="654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B907B9"/>
                  </a:solidFill>
                </a:rPr>
                <a:t>APP</a:t>
              </a:r>
              <a:endParaRPr lang="zh-CN" altLang="en-US" b="1" dirty="0">
                <a:solidFill>
                  <a:srgbClr val="B907B9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174488" y="4859889"/>
              <a:ext cx="1944687" cy="3568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5486382" y="4842398"/>
              <a:ext cx="15820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数据中间件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693173" y="4713326"/>
              <a:ext cx="1291161" cy="5672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7823186" y="4695835"/>
              <a:ext cx="116114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资源管控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   中间件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流程图: 磁盘 22"/>
            <p:cNvSpPr/>
            <p:nvPr/>
          </p:nvSpPr>
          <p:spPr>
            <a:xfrm>
              <a:off x="5500263" y="5921111"/>
              <a:ext cx="648717" cy="632613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b="1" dirty="0" smtClean="0">
                  <a:latin typeface="微软雅黑"/>
                  <a:ea typeface="微软雅黑"/>
                  <a:cs typeface="微软雅黑"/>
                </a:rPr>
                <a:t>DB-1</a:t>
              </a:r>
              <a:endParaRPr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7" name="流程图: 磁盘 22"/>
            <p:cNvSpPr/>
            <p:nvPr/>
          </p:nvSpPr>
          <p:spPr>
            <a:xfrm>
              <a:off x="6217086" y="5933429"/>
              <a:ext cx="648717" cy="632613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b="1" dirty="0" smtClean="0">
                  <a:latin typeface="微软雅黑"/>
                  <a:ea typeface="微软雅黑"/>
                  <a:cs typeface="微软雅黑"/>
                </a:rPr>
                <a:t>DB-2</a:t>
              </a:r>
              <a:endParaRPr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78" name="AutoShape 12"/>
            <p:cNvCxnSpPr>
              <a:cxnSpLocks noChangeShapeType="1"/>
              <a:stCxn id="61" idx="2"/>
              <a:endCxn id="77" idx="1"/>
            </p:cNvCxnSpPr>
            <p:nvPr/>
          </p:nvCxnSpPr>
          <p:spPr bwMode="auto">
            <a:xfrm>
              <a:off x="6146832" y="5216710"/>
              <a:ext cx="394613" cy="7167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0" name="组合 7179"/>
          <p:cNvGrpSpPr/>
          <p:nvPr/>
        </p:nvGrpSpPr>
        <p:grpSpPr>
          <a:xfrm>
            <a:off x="1088794" y="3944974"/>
            <a:ext cx="3584806" cy="2913545"/>
            <a:chOff x="1088794" y="3944974"/>
            <a:chExt cx="3584806" cy="2913545"/>
          </a:xfrm>
        </p:grpSpPr>
        <p:sp>
          <p:nvSpPr>
            <p:cNvPr id="43" name="TextBox 18"/>
            <p:cNvSpPr txBox="1">
              <a:spLocks noChangeArrowheads="1"/>
            </p:cNvSpPr>
            <p:nvPr/>
          </p:nvSpPr>
          <p:spPr bwMode="auto">
            <a:xfrm>
              <a:off x="2715076" y="5434160"/>
              <a:ext cx="19585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FF0000"/>
                  </a:solidFill>
                </a:rPr>
                <a:t>不同组件、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不同逻辑</a:t>
              </a:r>
              <a:endParaRPr lang="en-US" altLang="zh-CN" sz="1400" b="1" dirty="0" smtClean="0">
                <a:solidFill>
                  <a:srgbClr val="FF0000"/>
                </a:solidFill>
              </a:endParaRPr>
            </a:p>
            <a:p>
              <a:pPr eaLnBrk="1" hangingPunct="1"/>
              <a:r>
                <a:rPr lang="zh-CN" altLang="en-US" sz="1400" b="1" dirty="0" smtClean="0">
                  <a:solidFill>
                    <a:srgbClr val="FF0000"/>
                  </a:solidFill>
                </a:rPr>
                <a:t>嵌在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APP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中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2298243" y="5404714"/>
              <a:ext cx="503238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爆炸形 1 48"/>
            <p:cNvSpPr/>
            <p:nvPr/>
          </p:nvSpPr>
          <p:spPr>
            <a:xfrm>
              <a:off x="2758618" y="5764511"/>
              <a:ext cx="1578516" cy="1094008"/>
            </a:xfrm>
            <a:prstGeom prst="irregularSeal1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</a:rPr>
                <a:t>配置</a:t>
              </a:r>
              <a:r>
                <a:rPr lang="zh-CN" altLang="en-US" sz="1200" b="1" dirty="0" smtClean="0">
                  <a:solidFill>
                    <a:schemeClr val="tx1"/>
                  </a:solidFill>
                </a:rPr>
                <a:t>变更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还</a:t>
              </a:r>
              <a:r>
                <a:rPr lang="zh-CN" altLang="en-US" sz="1200" b="1" dirty="0" smtClean="0">
                  <a:solidFill>
                    <a:schemeClr val="tx1"/>
                  </a:solidFill>
                </a:rPr>
                <a:t>得发布代码？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1421484" y="3944974"/>
              <a:ext cx="1270785" cy="369332"/>
            </a:xfrm>
            <a:prstGeom prst="rect">
              <a:avLst/>
            </a:prstGeom>
            <a:solidFill>
              <a:srgbClr val="DB7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传统</a:t>
              </a:r>
              <a:r>
                <a:rPr lang="zh-CN" altLang="en-US" b="1" dirty="0" smtClean="0"/>
                <a:t>架构</a:t>
              </a:r>
              <a:endParaRPr lang="zh-CN" altLang="en-US" b="1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088794" y="4406972"/>
              <a:ext cx="1944687" cy="997742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1189260" y="4726176"/>
              <a:ext cx="1728788" cy="4333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7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1669593" y="4406972"/>
              <a:ext cx="654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B907B9"/>
                  </a:solidFill>
                </a:rPr>
                <a:t>APP</a:t>
              </a:r>
              <a:endParaRPr lang="zh-CN" altLang="en-US" b="1" dirty="0">
                <a:solidFill>
                  <a:srgbClr val="B907B9"/>
                </a:solidFill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1262625" y="4773685"/>
              <a:ext cx="15820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数据库组件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AutoShape 12"/>
            <p:cNvCxnSpPr>
              <a:cxnSpLocks noChangeShapeType="1"/>
              <a:endCxn id="84" idx="1"/>
            </p:cNvCxnSpPr>
            <p:nvPr/>
          </p:nvCxnSpPr>
          <p:spPr bwMode="auto">
            <a:xfrm>
              <a:off x="1564765" y="5159564"/>
              <a:ext cx="1" cy="8558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流程图: 磁盘 22"/>
            <p:cNvSpPr/>
            <p:nvPr/>
          </p:nvSpPr>
          <p:spPr>
            <a:xfrm>
              <a:off x="1240407" y="6015455"/>
              <a:ext cx="648717" cy="632613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b="1" dirty="0" smtClean="0">
                  <a:latin typeface="微软雅黑"/>
                  <a:ea typeface="微软雅黑"/>
                  <a:cs typeface="微软雅黑"/>
                </a:rPr>
                <a:t>DB-1</a:t>
              </a:r>
              <a:endParaRPr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5" name="流程图: 磁盘 22"/>
            <p:cNvSpPr/>
            <p:nvPr/>
          </p:nvSpPr>
          <p:spPr>
            <a:xfrm>
              <a:off x="1957230" y="6027773"/>
              <a:ext cx="648717" cy="632613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b="1" dirty="0" smtClean="0">
                  <a:latin typeface="微软雅黑"/>
                  <a:ea typeface="微软雅黑"/>
                  <a:cs typeface="微软雅黑"/>
                </a:rPr>
                <a:t>DB-2</a:t>
              </a:r>
              <a:endParaRPr lang="zh-CN" altLang="en-US" sz="1400" b="1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86" name="AutoShape 12"/>
            <p:cNvCxnSpPr>
              <a:cxnSpLocks noChangeShapeType="1"/>
              <a:stCxn id="55" idx="2"/>
              <a:endCxn id="85" idx="1"/>
            </p:cNvCxnSpPr>
            <p:nvPr/>
          </p:nvCxnSpPr>
          <p:spPr bwMode="auto">
            <a:xfrm>
              <a:off x="2061138" y="5404714"/>
              <a:ext cx="220451" cy="623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1341660" y="4878576"/>
              <a:ext cx="1655422" cy="4333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700" b="1" dirty="0">
                <a:solidFill>
                  <a:schemeClr val="dk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1415025" y="4926085"/>
              <a:ext cx="15820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数据库组件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1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20" grpId="0"/>
      <p:bldP spid="21" grpId="0"/>
      <p:bldP spid="22" grpId="0" animBg="1"/>
      <p:bldP spid="27" grpId="0"/>
      <p:bldP spid="31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 smtClean="0"/>
              <a:t>数据中间件</a:t>
            </a:r>
            <a:r>
              <a:rPr kumimoji="1" lang="en-US" altLang="zh-CN" sz="2800" b="1" dirty="0" smtClean="0"/>
              <a:t>-</a:t>
            </a:r>
            <a:r>
              <a:rPr kumimoji="1" lang="zh-CN" altLang="en-US" sz="2800" b="1" dirty="0" smtClean="0"/>
              <a:t>去</a:t>
            </a:r>
            <a:r>
              <a:rPr kumimoji="1" lang="en-US" altLang="zh-CN" sz="2800" b="1" dirty="0" smtClean="0"/>
              <a:t>O</a:t>
            </a:r>
            <a:r>
              <a:rPr kumimoji="1" lang="zh-CN" altLang="en-US" sz="2800" b="1" dirty="0" smtClean="0"/>
              <a:t>升级</a:t>
            </a:r>
            <a:endParaRPr kumimoji="1" lang="zh-CN" altLang="en-US" sz="2800" b="1" dirty="0"/>
          </a:p>
        </p:txBody>
      </p: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1435673522"/>
              </p:ext>
            </p:extLst>
          </p:nvPr>
        </p:nvGraphicFramePr>
        <p:xfrm>
          <a:off x="395536" y="1028700"/>
          <a:ext cx="8352928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5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6795</TotalTime>
  <Words>1761</Words>
  <Application>Microsoft Office PowerPoint</Application>
  <PresentationFormat>全屏显示(4:3)</PresentationFormat>
  <Paragraphs>660</Paragraphs>
  <Slides>27</Slides>
  <Notes>17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互联网金融如何去O -蚂蚁实战剖析</vt:lpstr>
      <vt:lpstr>交流目录</vt:lpstr>
      <vt:lpstr>蚂蚁金融业务-示例2014双11热度</vt:lpstr>
      <vt:lpstr>挑战-业务要求</vt:lpstr>
      <vt:lpstr>对策-技术选型</vt:lpstr>
      <vt:lpstr>蚂蚁去O实战</vt:lpstr>
      <vt:lpstr>整体架构支撑</vt:lpstr>
      <vt:lpstr>数据中间件-架构理念</vt:lpstr>
      <vt:lpstr>数据中间件-去O升级</vt:lpstr>
      <vt:lpstr>平台无关性</vt:lpstr>
      <vt:lpstr>数据中间件</vt:lpstr>
      <vt:lpstr>数据架构-传统</vt:lpstr>
      <vt:lpstr>数据架构-弹性</vt:lpstr>
      <vt:lpstr>弹性伸缩-技术架构</vt:lpstr>
      <vt:lpstr>应用架构-数据模型优化（交易示例）</vt:lpstr>
      <vt:lpstr>去O-发布验证策略</vt:lpstr>
      <vt:lpstr>数据正确性验证-双写</vt:lpstr>
      <vt:lpstr>数据正确性验证-单写</vt:lpstr>
      <vt:lpstr>数据容量验证-全链路模拟验证</vt:lpstr>
      <vt:lpstr>实战检验-双十一</vt:lpstr>
      <vt:lpstr>蚂蚁去O-数据库选型</vt:lpstr>
      <vt:lpstr>OceanBase-部署架构</vt:lpstr>
      <vt:lpstr>数据一致性&amp;持续可用</vt:lpstr>
      <vt:lpstr>蚂蚁去O-总结</vt:lpstr>
      <vt:lpstr>交流目录</vt:lpstr>
      <vt:lpstr>去O-解决方案“云服务”化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冯衡(刘晓莹)</dc:creator>
  <cp:lastModifiedBy>冯衡</cp:lastModifiedBy>
  <cp:revision>1274</cp:revision>
  <dcterms:created xsi:type="dcterms:W3CDTF">2014-10-14T17:54:01Z</dcterms:created>
  <dcterms:modified xsi:type="dcterms:W3CDTF">2015-04-23T01:03:11Z</dcterms:modified>
</cp:coreProperties>
</file>