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74" r:id="rId4"/>
    <p:sldId id="268" r:id="rId5"/>
    <p:sldId id="258" r:id="rId6"/>
    <p:sldId id="279" r:id="rId7"/>
    <p:sldId id="269" r:id="rId8"/>
    <p:sldId id="262" r:id="rId9"/>
    <p:sldId id="270" r:id="rId10"/>
    <p:sldId id="277" r:id="rId11"/>
    <p:sldId id="271" r:id="rId12"/>
    <p:sldId id="275" r:id="rId13"/>
    <p:sldId id="272" r:id="rId14"/>
    <p:sldId id="276" r:id="rId15"/>
    <p:sldId id="264" r:id="rId16"/>
    <p:sldId id="280" r:id="rId17"/>
    <p:sldId id="259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81" autoAdjust="0"/>
  </p:normalViewPr>
  <p:slideViewPr>
    <p:cSldViewPr snapToGrid="0" snapToObjects="1">
      <p:cViewPr varScale="1">
        <p:scale>
          <a:sx n="72" d="100"/>
          <a:sy n="72" d="100"/>
        </p:scale>
        <p:origin x="-1278" y="-96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攻击类型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工作表1!$A$2:$A$3</c:f>
              <c:strCache>
                <c:ptCount val="2"/>
                <c:pt idx="0">
                  <c:v>UDP-Flood </c:v>
                </c:pt>
                <c:pt idx="1">
                  <c:v>SYN-Flood 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33</c:v>
                </c:pt>
                <c:pt idx="1">
                  <c:v>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26770653298388614"/>
          <c:y val="0.87923826622732426"/>
          <c:w val="0.5004744466328015"/>
          <c:h val="7.168755386872524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DDoS是一项系统工程</c:v>
                </c:pt>
              </c:strCache>
            </c:strRef>
          </c:tx>
          <c:dPt>
            <c:idx val="0"/>
            <c:bubble3D val="0"/>
            <c:explosion val="5"/>
          </c:dPt>
          <c:dPt>
            <c:idx val="1"/>
            <c:bubble3D val="0"/>
            <c:explosion val="7"/>
          </c:dPt>
          <c:dPt>
            <c:idx val="2"/>
            <c:bubble3D val="0"/>
            <c:explosion val="6"/>
          </c:dPt>
          <c:cat>
            <c:strRef>
              <c:f>Sheet1!$A$2:$A$4</c:f>
              <c:strCache>
                <c:ptCount val="3"/>
                <c:pt idx="0">
                  <c:v>事前</c:v>
                </c:pt>
                <c:pt idx="1">
                  <c:v>事中</c:v>
                </c:pt>
                <c:pt idx="2">
                  <c:v>事后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F55B0-3AA0-4A21-934F-EACA16BA1CA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17B10E3-B579-44B2-BF33-98E8ADA86AD6}">
      <dgm:prSet phldrT="[文本]"/>
      <dgm:spPr/>
      <dgm:t>
        <a:bodyPr/>
        <a:lstStyle/>
        <a:p>
          <a:r>
            <a:rPr lang="en-US" altLang="zh-CN" dirty="0" smtClean="0"/>
            <a:t>2013</a:t>
          </a:r>
          <a:r>
            <a:rPr lang="zh-CN" altLang="en-US" dirty="0" smtClean="0"/>
            <a:t>年前</a:t>
          </a:r>
          <a:endParaRPr lang="en-US" altLang="zh-CN" dirty="0" smtClean="0"/>
        </a:p>
        <a:p>
          <a:r>
            <a:rPr lang="en-US" altLang="zh-CN" dirty="0" smtClean="0">
              <a:solidFill>
                <a:srgbClr val="FF0000"/>
              </a:solidFill>
            </a:rPr>
            <a:t>&lt;200Gbps</a:t>
          </a:r>
          <a:endParaRPr lang="zh-CN" altLang="en-US" dirty="0">
            <a:solidFill>
              <a:srgbClr val="FF0000"/>
            </a:solidFill>
          </a:endParaRPr>
        </a:p>
      </dgm:t>
    </dgm:pt>
    <dgm:pt modelId="{3E95127D-CFD2-4AEA-B5C7-86E6B3E3E5C1}" type="parTrans" cxnId="{A7057550-006C-4567-A2E3-906040942DF5}">
      <dgm:prSet/>
      <dgm:spPr/>
      <dgm:t>
        <a:bodyPr/>
        <a:lstStyle/>
        <a:p>
          <a:endParaRPr lang="zh-CN" altLang="en-US"/>
        </a:p>
      </dgm:t>
    </dgm:pt>
    <dgm:pt modelId="{479908B8-343B-48FE-B4F5-42D3D9EE1FB4}" type="sibTrans" cxnId="{A7057550-006C-4567-A2E3-906040942DF5}">
      <dgm:prSet/>
      <dgm:spPr/>
      <dgm:t>
        <a:bodyPr/>
        <a:lstStyle/>
        <a:p>
          <a:endParaRPr lang="zh-CN" altLang="en-US"/>
        </a:p>
      </dgm:t>
    </dgm:pt>
    <dgm:pt modelId="{F1D8C16A-BBFA-461E-91EE-64A42B267F1E}">
      <dgm:prSet phldrT="[文本]"/>
      <dgm:spPr/>
      <dgm:t>
        <a:bodyPr/>
        <a:lstStyle/>
        <a:p>
          <a:r>
            <a:rPr lang="en-US" altLang="zh-CN" dirty="0" smtClean="0"/>
            <a:t>2013.3 </a:t>
          </a:r>
          <a:r>
            <a:rPr lang="en-US" altLang="zh-CN" dirty="0" smtClean="0">
              <a:solidFill>
                <a:srgbClr val="FF0000"/>
              </a:solidFill>
            </a:rPr>
            <a:t>300Gbps</a:t>
          </a:r>
        </a:p>
        <a:p>
          <a:r>
            <a:rPr lang="en-US" altLang="zh-CN" b="1" dirty="0" err="1" smtClean="0"/>
            <a:t>Spamhaus</a:t>
          </a:r>
          <a:endParaRPr lang="en-US" altLang="zh-CN" b="1" dirty="0" smtClean="0"/>
        </a:p>
      </dgm:t>
    </dgm:pt>
    <dgm:pt modelId="{17A382BA-3FEA-437C-B0C7-DEF8FC82C594}" type="parTrans" cxnId="{5F1BBEA8-D7F7-4565-B18D-6CBCEDBB95C8}">
      <dgm:prSet/>
      <dgm:spPr/>
      <dgm:t>
        <a:bodyPr/>
        <a:lstStyle/>
        <a:p>
          <a:endParaRPr lang="zh-CN" altLang="en-US"/>
        </a:p>
      </dgm:t>
    </dgm:pt>
    <dgm:pt modelId="{746B8107-1FD4-48E8-92FD-A9A8CAEAA34A}" type="sibTrans" cxnId="{5F1BBEA8-D7F7-4565-B18D-6CBCEDBB95C8}">
      <dgm:prSet/>
      <dgm:spPr/>
      <dgm:t>
        <a:bodyPr/>
        <a:lstStyle/>
        <a:p>
          <a:endParaRPr lang="zh-CN" altLang="en-US"/>
        </a:p>
      </dgm:t>
    </dgm:pt>
    <dgm:pt modelId="{98284EA7-D17F-4369-A2DD-95CE41EC8266}">
      <dgm:prSet phldrT="[文本]"/>
      <dgm:spPr/>
      <dgm:t>
        <a:bodyPr/>
        <a:lstStyle/>
        <a:p>
          <a:r>
            <a:rPr lang="en-US" altLang="zh-CN" dirty="0" smtClean="0"/>
            <a:t>2014.12</a:t>
          </a:r>
        </a:p>
        <a:p>
          <a:r>
            <a:rPr lang="en-US" altLang="zh-CN" dirty="0" smtClean="0">
              <a:solidFill>
                <a:srgbClr val="FF0000"/>
              </a:solidFill>
            </a:rPr>
            <a:t>453Gbps</a:t>
          </a:r>
        </a:p>
        <a:p>
          <a:r>
            <a:rPr lang="zh-CN" altLang="en-US" b="1" dirty="0" smtClean="0"/>
            <a:t>阿里云</a:t>
          </a:r>
          <a:endParaRPr lang="zh-CN" altLang="en-US" b="1" dirty="0"/>
        </a:p>
      </dgm:t>
    </dgm:pt>
    <dgm:pt modelId="{782376B6-1118-4926-A642-328109565338}" type="parTrans" cxnId="{2B3C7EF2-5336-4924-9C95-264715155601}">
      <dgm:prSet/>
      <dgm:spPr/>
      <dgm:t>
        <a:bodyPr/>
        <a:lstStyle/>
        <a:p>
          <a:endParaRPr lang="zh-CN" altLang="en-US"/>
        </a:p>
      </dgm:t>
    </dgm:pt>
    <dgm:pt modelId="{013EFBA0-530B-4ACD-B739-33ACE1E36552}" type="sibTrans" cxnId="{2B3C7EF2-5336-4924-9C95-264715155601}">
      <dgm:prSet/>
      <dgm:spPr/>
      <dgm:t>
        <a:bodyPr/>
        <a:lstStyle/>
        <a:p>
          <a:endParaRPr lang="zh-CN" altLang="en-US"/>
        </a:p>
      </dgm:t>
    </dgm:pt>
    <dgm:pt modelId="{8D9F7B88-60B1-4810-96D9-191FE7E3A273}">
      <dgm:prSet phldrT="[文本]"/>
      <dgm:spPr/>
      <dgm:t>
        <a:bodyPr/>
        <a:lstStyle/>
        <a:p>
          <a:r>
            <a:rPr lang="en-US" altLang="zh-CN" dirty="0" smtClean="0"/>
            <a:t>2014.2</a:t>
          </a:r>
        </a:p>
        <a:p>
          <a:r>
            <a:rPr lang="en-US" altLang="zh-CN" dirty="0" smtClean="0">
              <a:solidFill>
                <a:srgbClr val="FF0000"/>
              </a:solidFill>
            </a:rPr>
            <a:t>400Gbps</a:t>
          </a:r>
        </a:p>
        <a:p>
          <a:r>
            <a:rPr lang="en-US" altLang="zh-CN" b="1" dirty="0" err="1" smtClean="0"/>
            <a:t>cloudflare</a:t>
          </a:r>
          <a:endParaRPr lang="en-US" altLang="zh-CN" b="1" dirty="0" smtClean="0"/>
        </a:p>
        <a:p>
          <a:endParaRPr lang="zh-CN" altLang="en-US" dirty="0"/>
        </a:p>
      </dgm:t>
    </dgm:pt>
    <dgm:pt modelId="{4C239841-BE28-41C6-87A8-A5BD3388D6D5}" type="parTrans" cxnId="{EEC166C7-39C1-4183-9ACB-D260B99EF971}">
      <dgm:prSet/>
      <dgm:spPr/>
      <dgm:t>
        <a:bodyPr/>
        <a:lstStyle/>
        <a:p>
          <a:endParaRPr lang="zh-CN" altLang="en-US"/>
        </a:p>
      </dgm:t>
    </dgm:pt>
    <dgm:pt modelId="{5181B089-65EE-49C1-877E-FC36BAB78B9D}" type="sibTrans" cxnId="{EEC166C7-39C1-4183-9ACB-D260B99EF971}">
      <dgm:prSet/>
      <dgm:spPr/>
      <dgm:t>
        <a:bodyPr/>
        <a:lstStyle/>
        <a:p>
          <a:endParaRPr lang="zh-CN" altLang="en-US"/>
        </a:p>
      </dgm:t>
    </dgm:pt>
    <dgm:pt modelId="{19BDF5B5-8952-4750-82AF-59D4BD71481E}" type="pres">
      <dgm:prSet presAssocID="{D1FF55B0-3AA0-4A21-934F-EACA16BA1CAA}" presName="arrowDiagram" presStyleCnt="0">
        <dgm:presLayoutVars>
          <dgm:chMax val="5"/>
          <dgm:dir/>
          <dgm:resizeHandles val="exact"/>
        </dgm:presLayoutVars>
      </dgm:prSet>
      <dgm:spPr/>
    </dgm:pt>
    <dgm:pt modelId="{2062F5A8-82F3-4151-AA8E-721A7355A7CC}" type="pres">
      <dgm:prSet presAssocID="{D1FF55B0-3AA0-4A21-934F-EACA16BA1CAA}" presName="arrow" presStyleLbl="bgShp" presStyleIdx="0" presStyleCnt="1"/>
      <dgm:spPr/>
    </dgm:pt>
    <dgm:pt modelId="{CAA2E5C8-CD64-4743-8BAB-617C59196093}" type="pres">
      <dgm:prSet presAssocID="{D1FF55B0-3AA0-4A21-934F-EACA16BA1CAA}" presName="arrowDiagram4" presStyleCnt="0"/>
      <dgm:spPr/>
    </dgm:pt>
    <dgm:pt modelId="{E5835DB2-19DE-4DB4-B0AD-7552AA05BEA0}" type="pres">
      <dgm:prSet presAssocID="{517B10E3-B579-44B2-BF33-98E8ADA86AD6}" presName="bullet4a" presStyleLbl="node1" presStyleIdx="0" presStyleCnt="4"/>
      <dgm:spPr/>
    </dgm:pt>
    <dgm:pt modelId="{C8DA6777-B83C-4A9B-80B8-BB1290054EA3}" type="pres">
      <dgm:prSet presAssocID="{517B10E3-B579-44B2-BF33-98E8ADA86AD6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020C27-0C49-492D-8334-C6219A18D96A}" type="pres">
      <dgm:prSet presAssocID="{F1D8C16A-BBFA-461E-91EE-64A42B267F1E}" presName="bullet4b" presStyleLbl="node1" presStyleIdx="1" presStyleCnt="4"/>
      <dgm:spPr/>
    </dgm:pt>
    <dgm:pt modelId="{53BB2520-F416-4D6F-A589-57AF9F0FFCCF}" type="pres">
      <dgm:prSet presAssocID="{F1D8C16A-BBFA-461E-91EE-64A42B267F1E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B19E0-40EA-498D-AFF7-CC1A2B4F92AC}" type="pres">
      <dgm:prSet presAssocID="{8D9F7B88-60B1-4810-96D9-191FE7E3A273}" presName="bullet4c" presStyleLbl="node1" presStyleIdx="2" presStyleCnt="4"/>
      <dgm:spPr/>
    </dgm:pt>
    <dgm:pt modelId="{7FA35990-4876-48D6-9218-031DE43EFC34}" type="pres">
      <dgm:prSet presAssocID="{8D9F7B88-60B1-4810-96D9-191FE7E3A273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E7D7E5-D59A-4F83-A8A8-8B0D24F84FFA}" type="pres">
      <dgm:prSet presAssocID="{98284EA7-D17F-4369-A2DD-95CE41EC8266}" presName="bullet4d" presStyleLbl="node1" presStyleIdx="3" presStyleCnt="4"/>
      <dgm:spPr/>
    </dgm:pt>
    <dgm:pt modelId="{B5275228-4AB2-4C73-B538-5815EF953EEE}" type="pres">
      <dgm:prSet presAssocID="{98284EA7-D17F-4369-A2DD-95CE41EC8266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CB287A-CAB9-4114-A966-041797DE7B95}" type="presOf" srcId="{F1D8C16A-BBFA-461E-91EE-64A42B267F1E}" destId="{53BB2520-F416-4D6F-A589-57AF9F0FFCCF}" srcOrd="0" destOrd="0" presId="urn:microsoft.com/office/officeart/2005/8/layout/arrow2"/>
    <dgm:cxn modelId="{2CEA5396-7EB0-4689-A8FF-33E112F19F2F}" type="presOf" srcId="{517B10E3-B579-44B2-BF33-98E8ADA86AD6}" destId="{C8DA6777-B83C-4A9B-80B8-BB1290054EA3}" srcOrd="0" destOrd="0" presId="urn:microsoft.com/office/officeart/2005/8/layout/arrow2"/>
    <dgm:cxn modelId="{2B3C7EF2-5336-4924-9C95-264715155601}" srcId="{D1FF55B0-3AA0-4A21-934F-EACA16BA1CAA}" destId="{98284EA7-D17F-4369-A2DD-95CE41EC8266}" srcOrd="3" destOrd="0" parTransId="{782376B6-1118-4926-A642-328109565338}" sibTransId="{013EFBA0-530B-4ACD-B739-33ACE1E36552}"/>
    <dgm:cxn modelId="{D3961297-5EDB-428A-A366-94BBAA83B7E0}" type="presOf" srcId="{98284EA7-D17F-4369-A2DD-95CE41EC8266}" destId="{B5275228-4AB2-4C73-B538-5815EF953EEE}" srcOrd="0" destOrd="0" presId="urn:microsoft.com/office/officeart/2005/8/layout/arrow2"/>
    <dgm:cxn modelId="{EEC166C7-39C1-4183-9ACB-D260B99EF971}" srcId="{D1FF55B0-3AA0-4A21-934F-EACA16BA1CAA}" destId="{8D9F7B88-60B1-4810-96D9-191FE7E3A273}" srcOrd="2" destOrd="0" parTransId="{4C239841-BE28-41C6-87A8-A5BD3388D6D5}" sibTransId="{5181B089-65EE-49C1-877E-FC36BAB78B9D}"/>
    <dgm:cxn modelId="{AF141004-8AEA-42BD-8B2C-B285C220D02B}" type="presOf" srcId="{D1FF55B0-3AA0-4A21-934F-EACA16BA1CAA}" destId="{19BDF5B5-8952-4750-82AF-59D4BD71481E}" srcOrd="0" destOrd="0" presId="urn:microsoft.com/office/officeart/2005/8/layout/arrow2"/>
    <dgm:cxn modelId="{A7057550-006C-4567-A2E3-906040942DF5}" srcId="{D1FF55B0-3AA0-4A21-934F-EACA16BA1CAA}" destId="{517B10E3-B579-44B2-BF33-98E8ADA86AD6}" srcOrd="0" destOrd="0" parTransId="{3E95127D-CFD2-4AEA-B5C7-86E6B3E3E5C1}" sibTransId="{479908B8-343B-48FE-B4F5-42D3D9EE1FB4}"/>
    <dgm:cxn modelId="{32D6716C-1565-467D-973D-20475D419680}" type="presOf" srcId="{8D9F7B88-60B1-4810-96D9-191FE7E3A273}" destId="{7FA35990-4876-48D6-9218-031DE43EFC34}" srcOrd="0" destOrd="0" presId="urn:microsoft.com/office/officeart/2005/8/layout/arrow2"/>
    <dgm:cxn modelId="{5F1BBEA8-D7F7-4565-B18D-6CBCEDBB95C8}" srcId="{D1FF55B0-3AA0-4A21-934F-EACA16BA1CAA}" destId="{F1D8C16A-BBFA-461E-91EE-64A42B267F1E}" srcOrd="1" destOrd="0" parTransId="{17A382BA-3FEA-437C-B0C7-DEF8FC82C594}" sibTransId="{746B8107-1FD4-48E8-92FD-A9A8CAEAA34A}"/>
    <dgm:cxn modelId="{3E522E8E-C3EF-42A4-A46F-1C5B7A3543E2}" type="presParOf" srcId="{19BDF5B5-8952-4750-82AF-59D4BD71481E}" destId="{2062F5A8-82F3-4151-AA8E-721A7355A7CC}" srcOrd="0" destOrd="0" presId="urn:microsoft.com/office/officeart/2005/8/layout/arrow2"/>
    <dgm:cxn modelId="{8837364D-03ED-4509-A69C-9D52C5B77DDA}" type="presParOf" srcId="{19BDF5B5-8952-4750-82AF-59D4BD71481E}" destId="{CAA2E5C8-CD64-4743-8BAB-617C59196093}" srcOrd="1" destOrd="0" presId="urn:microsoft.com/office/officeart/2005/8/layout/arrow2"/>
    <dgm:cxn modelId="{76779228-4DE2-4DE1-BD65-56A955EECCC3}" type="presParOf" srcId="{CAA2E5C8-CD64-4743-8BAB-617C59196093}" destId="{E5835DB2-19DE-4DB4-B0AD-7552AA05BEA0}" srcOrd="0" destOrd="0" presId="urn:microsoft.com/office/officeart/2005/8/layout/arrow2"/>
    <dgm:cxn modelId="{FB6AF83D-0E51-4CBD-BF26-FE1F2EB7DC75}" type="presParOf" srcId="{CAA2E5C8-CD64-4743-8BAB-617C59196093}" destId="{C8DA6777-B83C-4A9B-80B8-BB1290054EA3}" srcOrd="1" destOrd="0" presId="urn:microsoft.com/office/officeart/2005/8/layout/arrow2"/>
    <dgm:cxn modelId="{872FE4EB-7447-49DC-9F61-03C8029D43E9}" type="presParOf" srcId="{CAA2E5C8-CD64-4743-8BAB-617C59196093}" destId="{21020C27-0C49-492D-8334-C6219A18D96A}" srcOrd="2" destOrd="0" presId="urn:microsoft.com/office/officeart/2005/8/layout/arrow2"/>
    <dgm:cxn modelId="{3111332D-435B-4371-90D8-281553AFC2C9}" type="presParOf" srcId="{CAA2E5C8-CD64-4743-8BAB-617C59196093}" destId="{53BB2520-F416-4D6F-A589-57AF9F0FFCCF}" srcOrd="3" destOrd="0" presId="urn:microsoft.com/office/officeart/2005/8/layout/arrow2"/>
    <dgm:cxn modelId="{4897EB2D-F0E7-485B-9713-584B3FA4F69C}" type="presParOf" srcId="{CAA2E5C8-CD64-4743-8BAB-617C59196093}" destId="{B75B19E0-40EA-498D-AFF7-CC1A2B4F92AC}" srcOrd="4" destOrd="0" presId="urn:microsoft.com/office/officeart/2005/8/layout/arrow2"/>
    <dgm:cxn modelId="{5D501744-4261-4646-B79C-8E956E6F586F}" type="presParOf" srcId="{CAA2E5C8-CD64-4743-8BAB-617C59196093}" destId="{7FA35990-4876-48D6-9218-031DE43EFC34}" srcOrd="5" destOrd="0" presId="urn:microsoft.com/office/officeart/2005/8/layout/arrow2"/>
    <dgm:cxn modelId="{53D75ED2-4B4B-4784-AEC0-7F0665AABC52}" type="presParOf" srcId="{CAA2E5C8-CD64-4743-8BAB-617C59196093}" destId="{01E7D7E5-D59A-4F83-A8A8-8B0D24F84FFA}" srcOrd="6" destOrd="0" presId="urn:microsoft.com/office/officeart/2005/8/layout/arrow2"/>
    <dgm:cxn modelId="{CD837BEB-A351-4E7C-BB81-044F2922E599}" type="presParOf" srcId="{CAA2E5C8-CD64-4743-8BAB-617C59196093}" destId="{B5275228-4AB2-4C73-B538-5815EF953EE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2F5A8-82F3-4151-AA8E-721A7355A7CC}">
      <dsp:nvSpPr>
        <dsp:cNvPr id="0" name=""/>
        <dsp:cNvSpPr/>
      </dsp:nvSpPr>
      <dsp:spPr>
        <a:xfrm>
          <a:off x="0" y="362339"/>
          <a:ext cx="5059474" cy="316217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35DB2-19DE-4DB4-B0AD-7552AA05BEA0}">
      <dsp:nvSpPr>
        <dsp:cNvPr id="0" name=""/>
        <dsp:cNvSpPr/>
      </dsp:nvSpPr>
      <dsp:spPr>
        <a:xfrm>
          <a:off x="498358" y="2713730"/>
          <a:ext cx="116367" cy="116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A6777-B83C-4A9B-80B8-BB1290054EA3}">
      <dsp:nvSpPr>
        <dsp:cNvPr id="0" name=""/>
        <dsp:cNvSpPr/>
      </dsp:nvSpPr>
      <dsp:spPr>
        <a:xfrm>
          <a:off x="556542" y="2771914"/>
          <a:ext cx="865170" cy="75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661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2013</a:t>
          </a:r>
          <a:r>
            <a:rPr lang="zh-CN" altLang="en-US" sz="1500" kern="1200" dirty="0" smtClean="0"/>
            <a:t>年前</a:t>
          </a:r>
          <a:endParaRPr lang="en-US" altLang="zh-CN" sz="15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rgbClr val="FF0000"/>
              </a:solidFill>
            </a:rPr>
            <a:t>&lt;200Gbps</a:t>
          </a:r>
          <a:endParaRPr lang="zh-CN" altLang="en-US" sz="1500" kern="1200" dirty="0">
            <a:solidFill>
              <a:srgbClr val="FF0000"/>
            </a:solidFill>
          </a:endParaRPr>
        </a:p>
      </dsp:txBody>
      <dsp:txXfrm>
        <a:off x="556542" y="2771914"/>
        <a:ext cx="865170" cy="752596"/>
      </dsp:txXfrm>
    </dsp:sp>
    <dsp:sp modelId="{21020C27-0C49-492D-8334-C6219A18D96A}">
      <dsp:nvSpPr>
        <dsp:cNvPr id="0" name=""/>
        <dsp:cNvSpPr/>
      </dsp:nvSpPr>
      <dsp:spPr>
        <a:xfrm>
          <a:off x="1320522" y="1978209"/>
          <a:ext cx="202378" cy="202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B2520-F416-4D6F-A589-57AF9F0FFCCF}">
      <dsp:nvSpPr>
        <dsp:cNvPr id="0" name=""/>
        <dsp:cNvSpPr/>
      </dsp:nvSpPr>
      <dsp:spPr>
        <a:xfrm>
          <a:off x="1421712" y="2079398"/>
          <a:ext cx="1062489" cy="144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36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2013.3 </a:t>
          </a:r>
          <a:r>
            <a:rPr lang="en-US" altLang="zh-CN" sz="1500" kern="1200" dirty="0" smtClean="0">
              <a:solidFill>
                <a:srgbClr val="FF0000"/>
              </a:solidFill>
            </a:rPr>
            <a:t>300Gbps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err="1" smtClean="0"/>
            <a:t>Spamhaus</a:t>
          </a:r>
          <a:endParaRPr lang="en-US" altLang="zh-CN" sz="1500" b="1" kern="1200" dirty="0" smtClean="0"/>
        </a:p>
      </dsp:txBody>
      <dsp:txXfrm>
        <a:off x="1421712" y="2079398"/>
        <a:ext cx="1062489" cy="1445112"/>
      </dsp:txXfrm>
    </dsp:sp>
    <dsp:sp modelId="{B75B19E0-40EA-498D-AFF7-CC1A2B4F92AC}">
      <dsp:nvSpPr>
        <dsp:cNvPr id="0" name=""/>
        <dsp:cNvSpPr/>
      </dsp:nvSpPr>
      <dsp:spPr>
        <a:xfrm>
          <a:off x="2370363" y="1436213"/>
          <a:ext cx="268152" cy="268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35990-4876-48D6-9218-031DE43EFC34}">
      <dsp:nvSpPr>
        <dsp:cNvPr id="0" name=""/>
        <dsp:cNvSpPr/>
      </dsp:nvSpPr>
      <dsp:spPr>
        <a:xfrm>
          <a:off x="2504439" y="1570289"/>
          <a:ext cx="1062489" cy="1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088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2014.2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rgbClr val="FF0000"/>
              </a:solidFill>
            </a:rPr>
            <a:t>400Gbps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err="1" smtClean="0"/>
            <a:t>cloudflare</a:t>
          </a:r>
          <a:endParaRPr lang="en-US" altLang="zh-CN" sz="1500" b="1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>
        <a:off x="2504439" y="1570289"/>
        <a:ext cx="1062489" cy="1954221"/>
      </dsp:txXfrm>
    </dsp:sp>
    <dsp:sp modelId="{01E7D7E5-D59A-4F83-A8A8-8B0D24F84FFA}">
      <dsp:nvSpPr>
        <dsp:cNvPr id="0" name=""/>
        <dsp:cNvSpPr/>
      </dsp:nvSpPr>
      <dsp:spPr>
        <a:xfrm>
          <a:off x="3513804" y="1077623"/>
          <a:ext cx="359222" cy="359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75228-4AB2-4C73-B538-5815EF953EEE}">
      <dsp:nvSpPr>
        <dsp:cNvPr id="0" name=""/>
        <dsp:cNvSpPr/>
      </dsp:nvSpPr>
      <dsp:spPr>
        <a:xfrm>
          <a:off x="3693416" y="1257234"/>
          <a:ext cx="1062489" cy="2267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45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2014.12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solidFill>
                <a:srgbClr val="FF0000"/>
              </a:solidFill>
            </a:rPr>
            <a:t>453Gbps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/>
            <a:t>阿里云</a:t>
          </a:r>
          <a:endParaRPr lang="zh-CN" altLang="en-US" sz="1500" b="1" kern="1200" dirty="0"/>
        </a:p>
      </dsp:txBody>
      <dsp:txXfrm>
        <a:off x="3693416" y="1257234"/>
        <a:ext cx="1062489" cy="2267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C3EFD-54D0-477F-83B0-EB6B9DE271D2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CEC58-B476-45A8-AC30-46D804C03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2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300G </a:t>
            </a:r>
            <a:r>
              <a:rPr lang="en-US" altLang="zh-CN" dirty="0" err="1" smtClean="0"/>
              <a:t>spamhaus</a:t>
            </a:r>
            <a:r>
              <a:rPr lang="en-US" altLang="zh-CN" dirty="0" smtClean="0"/>
              <a:t> http://netsecurity.51cto.com/art/201303/387155.htm</a:t>
            </a:r>
          </a:p>
          <a:p>
            <a:r>
              <a:rPr lang="en-US" altLang="zh-CN" dirty="0" smtClean="0"/>
              <a:t>400G </a:t>
            </a:r>
            <a:r>
              <a:rPr lang="zh-CN" altLang="en-US" dirty="0" smtClean="0"/>
              <a:t>攻击 </a:t>
            </a:r>
            <a:r>
              <a:rPr lang="en-US" altLang="zh-CN" dirty="0" smtClean="0"/>
              <a:t>http://www.freebuf.com/news/25560.html</a:t>
            </a:r>
          </a:p>
          <a:p>
            <a:r>
              <a:rPr lang="zh-CN" altLang="en-US" dirty="0" smtClean="0"/>
              <a:t>香港公投</a:t>
            </a:r>
            <a:r>
              <a:rPr lang="en-US" altLang="zh-CN" dirty="0" smtClean="0"/>
              <a:t>300</a:t>
            </a:r>
            <a:r>
              <a:rPr lang="en-US" altLang="zh-CN" baseline="0" dirty="0" smtClean="0"/>
              <a:t> http://www.2cto.com/News/201408/327311.html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引导到</a:t>
            </a:r>
            <a:r>
              <a:rPr lang="en-US" altLang="zh-CN" baseline="0" dirty="0" smtClean="0"/>
              <a:t>453G</a:t>
            </a:r>
            <a:r>
              <a:rPr lang="zh-CN" altLang="en-US" baseline="0" smtClean="0"/>
              <a:t>有多大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EC58-B476-45A8-AC30-46D804C031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0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一、防御准备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、建设：</a:t>
            </a:r>
            <a:endParaRPr lang="en-US" altLang="zh-CN" dirty="0" smtClean="0"/>
          </a:p>
          <a:p>
            <a:r>
              <a:rPr lang="zh-CN" altLang="en-US" dirty="0" smtClean="0"/>
              <a:t>    有能力的公司（包括带宽各种资源、专业人员），自建防御系统。</a:t>
            </a:r>
            <a:endParaRPr lang="en-US" altLang="zh-CN" dirty="0" smtClean="0"/>
          </a:p>
          <a:p>
            <a:r>
              <a:rPr lang="zh-CN" altLang="en-US" dirty="0" smtClean="0"/>
              <a:t>    无自建能力的，购买第三方服务。推荐自身云盾高防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、日常演练：这项是必不可少的，台上一分钟，台下十年功。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、监控体系（业务、系统）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、建立应急响应机制、沟通机制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二、事中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、观察业务情况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、分析攻击类型，做到心中有数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、如遇到攻击影响业务，立即组织所有人员到一起响应，减少沟通成本，迅速决策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三、事后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、对攻击情况进行复盘，找出改进点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、从流程、监控等多维度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EC58-B476-45A8-AC30-46D804C0312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6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、瞬间下载完</a:t>
            </a:r>
            <a:r>
              <a:rPr lang="en-US" altLang="zh-CN" dirty="0" smtClean="0"/>
              <a:t>30</a:t>
            </a:r>
            <a:r>
              <a:rPr lang="zh-CN" altLang="en-US" dirty="0" smtClean="0"/>
              <a:t>部</a:t>
            </a:r>
            <a:r>
              <a:rPr lang="zh-CN" altLang="en-US" baseline="0" dirty="0" smtClean="0"/>
              <a:t> 高清色戒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、瞬间使用完</a:t>
            </a:r>
            <a:r>
              <a:rPr lang="en-US" altLang="zh-CN" baseline="0" dirty="0" smtClean="0"/>
              <a:t>50</a:t>
            </a:r>
            <a:r>
              <a:rPr lang="zh-CN" altLang="en-US" baseline="0" dirty="0" smtClean="0"/>
              <a:t>个 </a:t>
            </a:r>
            <a:r>
              <a:rPr lang="en-US" altLang="zh-CN" baseline="0" dirty="0" smtClean="0"/>
              <a:t>1G</a:t>
            </a:r>
            <a:r>
              <a:rPr lang="zh-CN" altLang="en-US" baseline="0" dirty="0" smtClean="0"/>
              <a:t>流量包月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、千兆网卡服务器全限速处理，需要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台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每一次大规模</a:t>
            </a:r>
            <a:r>
              <a:rPr lang="en-US" altLang="zh-CN" dirty="0" err="1" smtClean="0"/>
              <a:t>DDoS</a:t>
            </a:r>
            <a:r>
              <a:rPr lang="zh-CN" altLang="en-US" dirty="0" smtClean="0"/>
              <a:t>，在互联网上都可以算是大事件，因为它总能闹出大动静。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月创记录的</a:t>
            </a:r>
            <a:r>
              <a:rPr lang="en-US" altLang="zh-CN" dirty="0" smtClean="0"/>
              <a:t>300Gbps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Spamhaus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CloudFlare</a:t>
            </a:r>
            <a:r>
              <a:rPr lang="zh-CN" altLang="en-US" dirty="0" smtClean="0"/>
              <a:t>遭到攻击，被评价为“差点瘫痪欧洲网络”；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月创纪录的</a:t>
            </a:r>
            <a:r>
              <a:rPr lang="en-US" altLang="zh-CN" dirty="0" smtClean="0"/>
              <a:t>400Gbps</a:t>
            </a:r>
            <a:r>
              <a:rPr lang="zh-CN" altLang="en-US" dirty="0" smtClean="0"/>
              <a:t>，攻击对象为</a:t>
            </a:r>
            <a:r>
              <a:rPr lang="en-US" altLang="zh-CN" dirty="0" err="1" smtClean="0"/>
              <a:t>CloudFlare</a:t>
            </a:r>
            <a:r>
              <a:rPr lang="zh-CN" altLang="en-US" dirty="0" smtClean="0"/>
              <a:t>客户，据称当时包括</a:t>
            </a:r>
            <a:r>
              <a:rPr lang="en-US" altLang="zh-CN" dirty="0" smtClean="0"/>
              <a:t>4chan</a:t>
            </a:r>
            <a:r>
              <a:rPr lang="zh-CN" altLang="en-US" dirty="0" smtClean="0"/>
              <a:t>、维基解密在内的</a:t>
            </a:r>
            <a:r>
              <a:rPr lang="en-US" altLang="zh-CN" dirty="0" smtClean="0"/>
              <a:t>78.5</a:t>
            </a:r>
            <a:r>
              <a:rPr lang="zh-CN" altLang="en-US" dirty="0" smtClean="0"/>
              <a:t>万个网站安全服务受到影响。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我们当时的攻击情况是怎么样的？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EC58-B476-45A8-AC30-46D804C031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5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日之前小规模攻击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EC58-B476-45A8-AC30-46D804C031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3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19</a:t>
            </a:r>
            <a:r>
              <a:rPr lang="zh-CN" altLang="en-US" dirty="0" smtClean="0"/>
              <a:t>：</a:t>
            </a:r>
            <a:r>
              <a:rPr lang="en-US" altLang="zh-CN" smtClean="0"/>
              <a:t>27 </a:t>
            </a:r>
            <a:r>
              <a:rPr lang="zh-CN" altLang="en-US" dirty="0" smtClean="0"/>
              <a:t>第一次打破纪录</a:t>
            </a:r>
            <a:endParaRPr lang="en-US" altLang="zh-CN" dirty="0" smtClean="0"/>
          </a:p>
          <a:p>
            <a:r>
              <a:rPr lang="en-US" altLang="zh-CN" dirty="0" smtClean="0"/>
              <a:t>22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04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再次打破</a:t>
            </a:r>
            <a:r>
              <a:rPr lang="en-US" altLang="zh-CN" baseline="0" dirty="0" smtClean="0"/>
              <a:t>407G</a:t>
            </a:r>
            <a:r>
              <a:rPr lang="zh-CN" altLang="en-US" baseline="0" dirty="0" smtClean="0"/>
              <a:t>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EC58-B476-45A8-AC30-46D804C031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5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全球攻击源分布，中国、美国、欧洲卢森堡</a:t>
            </a:r>
            <a:endParaRPr lang="en-US" altLang="zh-CN" dirty="0" smtClean="0"/>
          </a:p>
          <a:p>
            <a:r>
              <a:rPr lang="zh-CN" altLang="en-US" dirty="0" smtClean="0"/>
              <a:t>中国攻击源分布，主要为广州、浙江、江苏、北京、黑龙江、甘肃，很意外甘肃有这么多的肉鸡，攻击</a:t>
            </a:r>
            <a:r>
              <a:rPr lang="en-US" altLang="zh-CN" dirty="0" smtClean="0"/>
              <a:t>IP</a:t>
            </a:r>
            <a:r>
              <a:rPr lang="zh-CN" altLang="en-US" dirty="0" smtClean="0"/>
              <a:t>多不一定攻击就大。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EC58-B476-45A8-AC30-46D804C031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减少攻击流量，丢掉所有国外流量。 牺牲了业务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EC58-B476-45A8-AC30-46D804C031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34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上百</a:t>
            </a:r>
            <a:r>
              <a:rPr lang="en-US" altLang="zh-CN" dirty="0" smtClean="0"/>
              <a:t>G</a:t>
            </a:r>
            <a:r>
              <a:rPr lang="zh-CN" altLang="en-US" dirty="0" smtClean="0"/>
              <a:t>攻击，已司空见惯。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带宽成本高，</a:t>
            </a:r>
            <a:r>
              <a:rPr lang="en-US" altLang="zh-CN" dirty="0" smtClean="0"/>
              <a:t>100G</a:t>
            </a:r>
            <a:r>
              <a:rPr lang="zh-CN" altLang="en-US" dirty="0" smtClean="0"/>
              <a:t>带宽</a:t>
            </a:r>
            <a:r>
              <a:rPr lang="zh-CN" altLang="en-US" baseline="0" dirty="0" smtClean="0"/>
              <a:t> 一个月就是千万级别。有带宽后，有清洗能力吗？</a:t>
            </a:r>
            <a:r>
              <a:rPr lang="en-US" altLang="zh-CN" baseline="0" dirty="0" smtClean="0"/>
              <a:t>--</a:t>
            </a:r>
            <a:r>
              <a:rPr lang="zh-CN" altLang="en-US" baseline="0" dirty="0" smtClean="0"/>
              <a:t>购买云盾高防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CC</a:t>
            </a:r>
            <a:r>
              <a:rPr lang="zh-CN" altLang="en-US" baseline="0" dirty="0" smtClean="0"/>
              <a:t>攻击，如何解决</a:t>
            </a:r>
            <a:r>
              <a:rPr lang="en-US" altLang="zh-CN" baseline="0" dirty="0" smtClean="0"/>
              <a:t>NAT</a:t>
            </a:r>
            <a:r>
              <a:rPr lang="zh-CN" altLang="en-US" baseline="0" dirty="0" smtClean="0"/>
              <a:t>误杀？</a:t>
            </a:r>
            <a:endParaRPr lang="en-US" altLang="zh-CN" baseline="0" dirty="0" smtClean="0"/>
          </a:p>
          <a:p>
            <a:r>
              <a:rPr lang="zh-CN" altLang="en-US" dirty="0" smtClean="0"/>
              <a:t>基于大数据分析，监控肉鸡变化情况。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EC58-B476-45A8-AC30-46D804C031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2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EC58-B476-45A8-AC30-46D804C0312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7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EC58-B476-45A8-AC30-46D804C0312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77" y="395257"/>
            <a:ext cx="1566391" cy="5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8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25" y="0"/>
            <a:ext cx="9144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70" y="527126"/>
            <a:ext cx="1803005" cy="5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3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70" y="527126"/>
            <a:ext cx="1803005" cy="5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2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8C42-C07D-B745-AB5E-E43FB52A65C3}" type="datetimeFigureOut">
              <a:rPr kumimoji="1" lang="zh-CN" altLang="en-US" smtClean="0"/>
              <a:pPr/>
              <a:t>2015/4/23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1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86" y="384808"/>
            <a:ext cx="1532500" cy="5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9.jpeg"/><Relationship Id="rId4" Type="http://schemas.openxmlformats.org/officeDocument/2006/relationships/image" Target="../media/image28.e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33840" y="1787305"/>
            <a:ext cx="5173578" cy="39303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运营商做了什么？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0" name="直接连接符 9"/>
          <p:cNvCxnSpPr>
            <a:stCxn id="8" idx="3"/>
            <a:endCxn id="5" idx="2"/>
          </p:cNvCxnSpPr>
          <p:nvPr/>
        </p:nvCxnSpPr>
        <p:spPr>
          <a:xfrm flipV="1">
            <a:off x="1200532" y="2737495"/>
            <a:ext cx="1183534" cy="838288"/>
          </a:xfrm>
          <a:prstGeom prst="line">
            <a:avLst/>
          </a:prstGeom>
          <a:ln w="38100" cmpd="sng">
            <a:prstDash val="sysDot"/>
            <a:headEnd type="stealth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0"/>
            <a:endCxn id="6" idx="2"/>
          </p:cNvCxnSpPr>
          <p:nvPr/>
        </p:nvCxnSpPr>
        <p:spPr>
          <a:xfrm>
            <a:off x="1901204" y="3931862"/>
            <a:ext cx="566822" cy="179399"/>
          </a:xfrm>
          <a:prstGeom prst="line">
            <a:avLst/>
          </a:prstGeom>
          <a:ln w="38100" cmpd="sng">
            <a:prstDash val="sysDot"/>
            <a:headEnd type="stealth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云形 7"/>
          <p:cNvSpPr/>
          <p:nvPr/>
        </p:nvSpPr>
        <p:spPr>
          <a:xfrm>
            <a:off x="498689" y="3529807"/>
            <a:ext cx="1403685" cy="80411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阿里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5" idx="0"/>
          </p:cNvCxnSpPr>
          <p:nvPr/>
        </p:nvCxnSpPr>
        <p:spPr>
          <a:xfrm>
            <a:off x="4028598" y="2737495"/>
            <a:ext cx="2228524" cy="150700"/>
          </a:xfrm>
          <a:prstGeom prst="line">
            <a:avLst/>
          </a:prstGeom>
          <a:ln w="38100" cmpd="sng">
            <a:prstDash val="sysDot"/>
            <a:headEnd type="stealth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0"/>
          </p:cNvCxnSpPr>
          <p:nvPr/>
        </p:nvCxnSpPr>
        <p:spPr>
          <a:xfrm flipV="1">
            <a:off x="4029974" y="3195392"/>
            <a:ext cx="2323402" cy="915869"/>
          </a:xfrm>
          <a:prstGeom prst="line">
            <a:avLst/>
          </a:prstGeom>
          <a:ln w="38100" cmpd="sng">
            <a:prstDash val="sysDot"/>
            <a:headEnd type="stealth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云形 3"/>
          <p:cNvSpPr/>
          <p:nvPr/>
        </p:nvSpPr>
        <p:spPr>
          <a:xfrm>
            <a:off x="6257122" y="2352790"/>
            <a:ext cx="1732547" cy="107081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国际</a:t>
            </a:r>
            <a:endParaRPr lang="zh-CN" altLang="en-US" dirty="0"/>
          </a:p>
        </p:txBody>
      </p:sp>
      <p:sp>
        <p:nvSpPr>
          <p:cNvPr id="5" name="云形 4"/>
          <p:cNvSpPr/>
          <p:nvPr/>
        </p:nvSpPr>
        <p:spPr>
          <a:xfrm>
            <a:off x="2378945" y="2279597"/>
            <a:ext cx="1651029" cy="915795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电信</a:t>
            </a:r>
          </a:p>
        </p:txBody>
      </p:sp>
      <p:sp>
        <p:nvSpPr>
          <p:cNvPr id="6" name="云形 5"/>
          <p:cNvSpPr/>
          <p:nvPr/>
        </p:nvSpPr>
        <p:spPr>
          <a:xfrm>
            <a:off x="2463162" y="3643889"/>
            <a:ext cx="1568119" cy="93474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联通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97463" y="502380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国内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4031283" y="2812847"/>
            <a:ext cx="4619960" cy="3226616"/>
            <a:chOff x="4415591" y="3263415"/>
            <a:chExt cx="4619960" cy="3226616"/>
          </a:xfrm>
        </p:grpSpPr>
        <p:cxnSp>
          <p:nvCxnSpPr>
            <p:cNvPr id="18" name="直接箭头连接符 17"/>
            <p:cNvCxnSpPr/>
            <p:nvPr/>
          </p:nvCxnSpPr>
          <p:spPr>
            <a:xfrm flipH="1" flipV="1">
              <a:off x="4498506" y="4621989"/>
              <a:ext cx="2515907" cy="467371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 flipV="1">
              <a:off x="4415591" y="3263415"/>
              <a:ext cx="2634914" cy="176578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753883" y="5166592"/>
              <a:ext cx="3281668" cy="132343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在此互联点，</a:t>
              </a:r>
              <a:endParaRPr lang="en-US" altLang="zh-CN" sz="2000" b="1" dirty="0" smtClean="0"/>
            </a:p>
            <a:p>
              <a:r>
                <a:rPr lang="zh-CN" altLang="en-US" sz="2000" b="1" dirty="0" smtClean="0"/>
                <a:t>丢弃目的被攻击</a:t>
              </a:r>
              <a:r>
                <a:rPr lang="en-US" altLang="zh-CN" sz="2000" b="1" dirty="0" smtClean="0"/>
                <a:t>IP</a:t>
              </a:r>
              <a:r>
                <a:rPr lang="zh-CN" altLang="en-US" sz="2000" b="1" dirty="0" smtClean="0"/>
                <a:t>的流量</a:t>
              </a:r>
              <a:endParaRPr lang="en-US" altLang="zh-CN" sz="2000" b="1" dirty="0" smtClean="0"/>
            </a:p>
            <a:p>
              <a:endParaRPr lang="en-US" altLang="zh-CN" sz="2000" b="1" dirty="0"/>
            </a:p>
            <a:p>
              <a:r>
                <a:rPr lang="zh-CN" altLang="en-US" sz="2000" b="1" dirty="0" smtClean="0"/>
                <a:t>只适用于无国际流量的业务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3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488618168"/>
              </p:ext>
            </p:extLst>
          </p:nvPr>
        </p:nvGraphicFramePr>
        <p:xfrm>
          <a:off x="1174772" y="1550950"/>
          <a:ext cx="6119761" cy="4917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攻击类型是什么？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504" y="1963362"/>
            <a:ext cx="7295322" cy="3978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SYN-Flood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的流量型攻击，利用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握手机制的先天缺陷；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UDP-Flood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型攻击，不需要任何交互，很难利用交互机制做反向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探测验证。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4" y="1963362"/>
            <a:ext cx="7060813" cy="39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98" y="1963362"/>
            <a:ext cx="7512028" cy="296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93" y="1417638"/>
            <a:ext cx="6143833" cy="47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26" y="2465350"/>
            <a:ext cx="62484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98" y="2244125"/>
            <a:ext cx="5578751" cy="313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337" y="1550950"/>
            <a:ext cx="4552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3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DDoS</a:t>
            </a:r>
            <a:r>
              <a:rPr lang="zh-CN" altLang="en-US" sz="4000" dirty="0"/>
              <a:t>防御</a:t>
            </a:r>
            <a:r>
              <a:rPr lang="zh-CN" altLang="en-US" sz="4000" dirty="0" smtClean="0"/>
              <a:t>挑战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技术难点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331245" y="2089121"/>
            <a:ext cx="2593887" cy="3678416"/>
            <a:chOff x="3331245" y="2089121"/>
            <a:chExt cx="2593887" cy="36784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8918" y="2089121"/>
              <a:ext cx="2125512" cy="1793933"/>
            </a:xfrm>
            <a:prstGeom prst="rect">
              <a:avLst/>
            </a:prstGeom>
          </p:spPr>
        </p:pic>
        <p:sp>
          <p:nvSpPr>
            <p:cNvPr id="6" name="文本框 15"/>
            <p:cNvSpPr txBox="1"/>
            <p:nvPr/>
          </p:nvSpPr>
          <p:spPr>
            <a:xfrm>
              <a:off x="3602201" y="4248322"/>
              <a:ext cx="1941479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精确清洗</a:t>
              </a:r>
            </a:p>
          </p:txBody>
        </p:sp>
        <p:sp>
          <p:nvSpPr>
            <p:cNvPr id="7" name="文本框 16"/>
            <p:cNvSpPr txBox="1"/>
            <p:nvPr/>
          </p:nvSpPr>
          <p:spPr>
            <a:xfrm>
              <a:off x="3331245" y="4844207"/>
              <a:ext cx="259388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上百</a:t>
              </a:r>
              <a:r>
                <a:rPr lang="en-US" altLang="zh-CN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流量识别攻击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精准放过正常访问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endParaRPr lang="en-US" altLang="zh-CN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34512" y="2098672"/>
            <a:ext cx="2619979" cy="3391866"/>
            <a:chOff x="6634512" y="2098672"/>
            <a:chExt cx="2619979" cy="339186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7162" y="2098672"/>
              <a:ext cx="1623661" cy="1623661"/>
            </a:xfrm>
            <a:prstGeom prst="rect">
              <a:avLst/>
            </a:prstGeom>
          </p:spPr>
        </p:pic>
        <p:sp>
          <p:nvSpPr>
            <p:cNvPr id="8" name="文本框 17"/>
            <p:cNvSpPr txBox="1"/>
            <p:nvPr/>
          </p:nvSpPr>
          <p:spPr>
            <a:xfrm>
              <a:off x="6900375" y="4248322"/>
              <a:ext cx="1965399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快速响应</a:t>
              </a:r>
            </a:p>
          </p:txBody>
        </p:sp>
        <p:sp>
          <p:nvSpPr>
            <p:cNvPr id="9" name="文本框 18"/>
            <p:cNvSpPr txBox="1"/>
            <p:nvPr/>
          </p:nvSpPr>
          <p:spPr>
            <a:xfrm>
              <a:off x="6634512" y="4844207"/>
              <a:ext cx="26199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避免正常用户受影响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秒级检测和清洗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0234" y="2189702"/>
            <a:ext cx="2593887" cy="4131833"/>
            <a:chOff x="110234" y="2189702"/>
            <a:chExt cx="2593887" cy="4131833"/>
          </a:xfrm>
        </p:grpSpPr>
        <p:sp>
          <p:nvSpPr>
            <p:cNvPr id="10" name="文本框 23"/>
            <p:cNvSpPr txBox="1"/>
            <p:nvPr/>
          </p:nvSpPr>
          <p:spPr>
            <a:xfrm>
              <a:off x="392479" y="4248322"/>
              <a:ext cx="1941479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处理性能</a:t>
              </a:r>
            </a:p>
          </p:txBody>
        </p:sp>
        <p:sp>
          <p:nvSpPr>
            <p:cNvPr id="11" name="文本框 25"/>
            <p:cNvSpPr txBox="1"/>
            <p:nvPr/>
          </p:nvSpPr>
          <p:spPr>
            <a:xfrm>
              <a:off x="110234" y="4844207"/>
              <a:ext cx="2593887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清洗设备瓶颈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防御</a:t>
              </a: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带宽瓶颈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endParaRPr lang="en-US" altLang="zh-CN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endParaRPr lang="en-US" altLang="zh-CN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pic>
          <p:nvPicPr>
            <p:cNvPr id="12" name="图片 11" descr="屏幕快照 2015-04-13 上午11.04.09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113" y="2189702"/>
              <a:ext cx="2500286" cy="1626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0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云盾</a:t>
            </a:r>
            <a:r>
              <a:rPr lang="en-US" altLang="zh-CN" dirty="0" err="1" smtClean="0"/>
              <a:t>DDoS</a:t>
            </a:r>
            <a:r>
              <a:rPr lang="zh-CN" altLang="en-US" dirty="0" smtClean="0"/>
              <a:t>防御架构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2501535" y="3487793"/>
            <a:ext cx="2991394" cy="134547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ABTN</a:t>
            </a:r>
          </a:p>
          <a:p>
            <a:pPr algn="ctr"/>
            <a:r>
              <a:rPr lang="zh-CN" altLang="en-US" dirty="0" smtClean="0"/>
              <a:t>阿里巴巴骨干网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341515" y="5277401"/>
            <a:ext cx="1325880" cy="692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机房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451166" y="5277401"/>
            <a:ext cx="1325880" cy="692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机房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289762" y="3235811"/>
            <a:ext cx="1410789" cy="6531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清洗中心</a:t>
            </a:r>
            <a:endParaRPr lang="zh-CN" altLang="en-US" dirty="0"/>
          </a:p>
        </p:txBody>
      </p:sp>
      <p:sp>
        <p:nvSpPr>
          <p:cNvPr id="21" name="云形 20"/>
          <p:cNvSpPr/>
          <p:nvPr/>
        </p:nvSpPr>
        <p:spPr>
          <a:xfrm>
            <a:off x="5541914" y="1920251"/>
            <a:ext cx="1495697" cy="82731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电信</a:t>
            </a:r>
            <a:endParaRPr lang="en-US" altLang="zh-CN" dirty="0" smtClean="0"/>
          </a:p>
        </p:txBody>
      </p:sp>
      <p:sp>
        <p:nvSpPr>
          <p:cNvPr id="22" name="云形 21"/>
          <p:cNvSpPr/>
          <p:nvPr/>
        </p:nvSpPr>
        <p:spPr>
          <a:xfrm>
            <a:off x="2341515" y="1833173"/>
            <a:ext cx="1495697" cy="82731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联通</a:t>
            </a:r>
            <a:endParaRPr lang="en-US" altLang="zh-CN" dirty="0" smtClean="0"/>
          </a:p>
        </p:txBody>
      </p:sp>
      <p:sp>
        <p:nvSpPr>
          <p:cNvPr id="24" name="云形 23"/>
          <p:cNvSpPr/>
          <p:nvPr/>
        </p:nvSpPr>
        <p:spPr>
          <a:xfrm>
            <a:off x="3997232" y="1728664"/>
            <a:ext cx="1495697" cy="82731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</a:t>
            </a:r>
            <a:endParaRPr lang="en-US" altLang="zh-CN" dirty="0" smtClean="0"/>
          </a:p>
        </p:txBody>
      </p:sp>
      <p:sp>
        <p:nvSpPr>
          <p:cNvPr id="25" name="云形 24"/>
          <p:cNvSpPr/>
          <p:nvPr/>
        </p:nvSpPr>
        <p:spPr>
          <a:xfrm>
            <a:off x="803364" y="2660483"/>
            <a:ext cx="1698171" cy="82731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小运营商</a:t>
            </a:r>
            <a:endParaRPr lang="en-US" altLang="zh-CN" dirty="0" smtClean="0"/>
          </a:p>
        </p:txBody>
      </p:sp>
      <p:grpSp>
        <p:nvGrpSpPr>
          <p:cNvPr id="61" name="组合 60"/>
          <p:cNvGrpSpPr/>
          <p:nvPr/>
        </p:nvGrpSpPr>
        <p:grpSpPr>
          <a:xfrm>
            <a:off x="2233749" y="2555974"/>
            <a:ext cx="3543297" cy="2723605"/>
            <a:chOff x="2233749" y="2555974"/>
            <a:chExt cx="3543297" cy="2723605"/>
          </a:xfrm>
        </p:grpSpPr>
        <p:cxnSp>
          <p:nvCxnSpPr>
            <p:cNvPr id="37" name="直接箭头连接符 36"/>
            <p:cNvCxnSpPr>
              <a:endCxn id="7" idx="0"/>
            </p:cNvCxnSpPr>
            <p:nvPr/>
          </p:nvCxnSpPr>
          <p:spPr>
            <a:xfrm flipH="1">
              <a:off x="3004455" y="4770131"/>
              <a:ext cx="420186" cy="50727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872446" y="4676503"/>
              <a:ext cx="457197" cy="6030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2233749" y="3291840"/>
              <a:ext cx="653142" cy="41801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327761" y="2660483"/>
              <a:ext cx="238399" cy="9579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>
              <a:off x="4451166" y="2555974"/>
              <a:ext cx="120834" cy="9579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5352505" y="2747561"/>
              <a:ext cx="424541" cy="8926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2168948" y="2648451"/>
            <a:ext cx="3521989" cy="1213800"/>
            <a:chOff x="2168948" y="2648451"/>
            <a:chExt cx="3521989" cy="1213800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2168948" y="3444240"/>
              <a:ext cx="653142" cy="418011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3214548" y="2747561"/>
              <a:ext cx="210093" cy="814821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>
              <a:off x="4332939" y="2648451"/>
              <a:ext cx="70099" cy="78375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>
              <a:off x="5268093" y="2660483"/>
              <a:ext cx="422844" cy="88286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/>
          <p:cNvCxnSpPr/>
          <p:nvPr/>
        </p:nvCxnSpPr>
        <p:spPr>
          <a:xfrm flipV="1">
            <a:off x="7021563" y="5156738"/>
            <a:ext cx="825370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6995156" y="5405797"/>
            <a:ext cx="825370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29615" y="5221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正常流量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913567" y="49764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攻击流量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5412479" y="3487792"/>
            <a:ext cx="2288072" cy="875547"/>
            <a:chOff x="5412479" y="3487792"/>
            <a:chExt cx="2288072" cy="875547"/>
          </a:xfrm>
        </p:grpSpPr>
        <p:grpSp>
          <p:nvGrpSpPr>
            <p:cNvPr id="59" name="组合 58"/>
            <p:cNvGrpSpPr/>
            <p:nvPr/>
          </p:nvGrpSpPr>
          <p:grpSpPr>
            <a:xfrm>
              <a:off x="5471156" y="3487792"/>
              <a:ext cx="818606" cy="482628"/>
              <a:chOff x="5471156" y="3487792"/>
              <a:chExt cx="818606" cy="482628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 flipV="1">
                <a:off x="5471156" y="3487792"/>
                <a:ext cx="818606" cy="371200"/>
              </a:xfrm>
              <a:prstGeom prst="straightConnector1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/>
              <p:nvPr/>
            </p:nvCxnSpPr>
            <p:spPr>
              <a:xfrm flipV="1">
                <a:off x="5541057" y="3685787"/>
                <a:ext cx="691303" cy="284633"/>
              </a:xfrm>
              <a:prstGeom prst="straightConnector1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箭头连接符 62"/>
            <p:cNvCxnSpPr>
              <a:stCxn id="9" idx="3"/>
            </p:cNvCxnSpPr>
            <p:nvPr/>
          </p:nvCxnSpPr>
          <p:spPr>
            <a:xfrm flipH="1">
              <a:off x="5412479" y="3562383"/>
              <a:ext cx="2288072" cy="800956"/>
            </a:xfrm>
            <a:prstGeom prst="curvedConnector3">
              <a:avLst>
                <a:gd name="adj1" fmla="val -22085"/>
              </a:avLst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861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部署逻辑图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2" name="圆角矩形 121"/>
          <p:cNvSpPr/>
          <p:nvPr/>
        </p:nvSpPr>
        <p:spPr>
          <a:xfrm>
            <a:off x="5361375" y="2313330"/>
            <a:ext cx="3204419" cy="3951646"/>
          </a:xfrm>
          <a:prstGeom prst="roundRect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2023434" y="4115281"/>
            <a:ext cx="2630433" cy="2149695"/>
          </a:xfrm>
          <a:prstGeom prst="roundRect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023434" y="2313330"/>
            <a:ext cx="2630433" cy="1390979"/>
          </a:xfrm>
          <a:prstGeom prst="roundRect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下箭头 124"/>
          <p:cNvSpPr/>
          <p:nvPr/>
        </p:nvSpPr>
        <p:spPr>
          <a:xfrm>
            <a:off x="3459210" y="1494250"/>
            <a:ext cx="674470" cy="82194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攻击流量</a:t>
            </a:r>
          </a:p>
        </p:txBody>
      </p:sp>
      <p:sp>
        <p:nvSpPr>
          <p:cNvPr id="126" name="下箭头 125"/>
          <p:cNvSpPr/>
          <p:nvPr/>
        </p:nvSpPr>
        <p:spPr>
          <a:xfrm>
            <a:off x="2514952" y="1494250"/>
            <a:ext cx="674470" cy="82194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正常流量</a:t>
            </a:r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793455"/>
              </p:ext>
            </p:extLst>
          </p:nvPr>
        </p:nvGraphicFramePr>
        <p:xfrm>
          <a:off x="2621072" y="2861066"/>
          <a:ext cx="499614" cy="29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" name="CorelDRAW" r:id="rId3" imgW="2343790" imgH="1484071" progId="CorelDRAW.Graphic.9">
                  <p:embed/>
                </p:oleObj>
              </mc:Choice>
              <mc:Fallback>
                <p:oleObj name="CorelDRAW" r:id="rId3" imgW="2343790" imgH="1484071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072" y="2861066"/>
                        <a:ext cx="499614" cy="295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对象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182744"/>
              </p:ext>
            </p:extLst>
          </p:nvPr>
        </p:nvGraphicFramePr>
        <p:xfrm>
          <a:off x="3565330" y="2861066"/>
          <a:ext cx="499614" cy="29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" name="CorelDRAW" r:id="rId5" imgW="2343790" imgH="1484071" progId="CorelDRAW.Graphic.9">
                  <p:embed/>
                </p:oleObj>
              </mc:Choice>
              <mc:Fallback>
                <p:oleObj name="CorelDRAW" r:id="rId5" imgW="2343790" imgH="1484071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330" y="2861066"/>
                        <a:ext cx="499614" cy="295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203006"/>
              </p:ext>
            </p:extLst>
          </p:nvPr>
        </p:nvGraphicFramePr>
        <p:xfrm>
          <a:off x="2609779" y="4684318"/>
          <a:ext cx="499614" cy="29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" name="CorelDRAW" r:id="rId6" imgW="2343790" imgH="1484071" progId="CorelDRAW.Graphic.9">
                  <p:embed/>
                </p:oleObj>
              </mc:Choice>
              <mc:Fallback>
                <p:oleObj name="CorelDRAW" r:id="rId6" imgW="2343790" imgH="1484071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779" y="4684318"/>
                        <a:ext cx="499614" cy="295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413698"/>
              </p:ext>
            </p:extLst>
          </p:nvPr>
        </p:nvGraphicFramePr>
        <p:xfrm>
          <a:off x="3594323" y="4653007"/>
          <a:ext cx="499614" cy="29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" name="CorelDRAW" r:id="rId7" imgW="2343790" imgH="1484071" progId="CorelDRAW.Graphic.9">
                  <p:embed/>
                </p:oleObj>
              </mc:Choice>
              <mc:Fallback>
                <p:oleObj name="CorelDRAW" r:id="rId7" imgW="2343790" imgH="1484071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323" y="4653007"/>
                        <a:ext cx="499614" cy="295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008166"/>
              </p:ext>
            </p:extLst>
          </p:nvPr>
        </p:nvGraphicFramePr>
        <p:xfrm>
          <a:off x="6977397" y="2846636"/>
          <a:ext cx="499614" cy="29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" name="CorelDRAW" r:id="rId8" imgW="2343790" imgH="1484071" progId="CorelDRAW.Graphic.9">
                  <p:embed/>
                </p:oleObj>
              </mc:Choice>
              <mc:Fallback>
                <p:oleObj name="CorelDRAW" r:id="rId8" imgW="2343790" imgH="1484071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397" y="2846636"/>
                        <a:ext cx="499614" cy="295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967613"/>
              </p:ext>
            </p:extLst>
          </p:nvPr>
        </p:nvGraphicFramePr>
        <p:xfrm>
          <a:off x="7599057" y="2846636"/>
          <a:ext cx="499614" cy="29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" name="CorelDRAW" r:id="rId9" imgW="2343790" imgH="1484071" progId="CorelDRAW.Graphic.9">
                  <p:embed/>
                </p:oleObj>
              </mc:Choice>
              <mc:Fallback>
                <p:oleObj name="CorelDRAW" r:id="rId9" imgW="2343790" imgH="1484071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057" y="2846636"/>
                        <a:ext cx="499614" cy="295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2791355" y="2415842"/>
            <a:ext cx="1408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运营商骨干网络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730040" y="5196014"/>
            <a:ext cx="11634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</a:t>
            </a:r>
          </a:p>
        </p:txBody>
      </p:sp>
      <p:cxnSp>
        <p:nvCxnSpPr>
          <p:cNvPr id="135" name="直接连接符 16"/>
          <p:cNvCxnSpPr/>
          <p:nvPr/>
        </p:nvCxnSpPr>
        <p:spPr>
          <a:xfrm>
            <a:off x="2880253" y="3219614"/>
            <a:ext cx="0" cy="14302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直接连接符 17"/>
          <p:cNvCxnSpPr/>
          <p:nvPr/>
        </p:nvCxnSpPr>
        <p:spPr>
          <a:xfrm>
            <a:off x="3822642" y="3219614"/>
            <a:ext cx="0" cy="14302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37" name="Picture 11" descr="server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256" y="3925602"/>
            <a:ext cx="434189" cy="63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1" descr="server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098" y="3925602"/>
            <a:ext cx="434189" cy="63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1" descr="server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035" y="3925602"/>
            <a:ext cx="434189" cy="63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1" descr="server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877" y="3925602"/>
            <a:ext cx="434189" cy="63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直接连接符 22"/>
          <p:cNvCxnSpPr/>
          <p:nvPr/>
        </p:nvCxnSpPr>
        <p:spPr>
          <a:xfrm>
            <a:off x="4272976" y="2913980"/>
            <a:ext cx="267408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2" name="直接连接符 23"/>
          <p:cNvCxnSpPr/>
          <p:nvPr/>
        </p:nvCxnSpPr>
        <p:spPr>
          <a:xfrm>
            <a:off x="4272976" y="3047794"/>
            <a:ext cx="260664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610953" y="2301234"/>
            <a:ext cx="1163461" cy="25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清洗中心</a:t>
            </a:r>
          </a:p>
        </p:txBody>
      </p:sp>
      <p:cxnSp>
        <p:nvCxnSpPr>
          <p:cNvPr id="144" name="直接连接符 25"/>
          <p:cNvCxnSpPr/>
          <p:nvPr/>
        </p:nvCxnSpPr>
        <p:spPr>
          <a:xfrm flipV="1">
            <a:off x="7000933" y="3154528"/>
            <a:ext cx="217094" cy="69806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5" name="直接连接符 26"/>
          <p:cNvCxnSpPr/>
          <p:nvPr/>
        </p:nvCxnSpPr>
        <p:spPr>
          <a:xfrm flipV="1">
            <a:off x="7618678" y="3154528"/>
            <a:ext cx="217094" cy="69806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连接符 27"/>
          <p:cNvCxnSpPr/>
          <p:nvPr/>
        </p:nvCxnSpPr>
        <p:spPr>
          <a:xfrm rot="300000" flipH="1" flipV="1">
            <a:off x="7194236" y="3154528"/>
            <a:ext cx="257904" cy="69806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7" name="直接连接符 28"/>
          <p:cNvCxnSpPr/>
          <p:nvPr/>
        </p:nvCxnSpPr>
        <p:spPr>
          <a:xfrm rot="300000" flipH="1" flipV="1">
            <a:off x="7805014" y="3163735"/>
            <a:ext cx="257904" cy="69806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8" name="Picture 11" descr="server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41" y="5335808"/>
            <a:ext cx="434189" cy="63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直接连接符 32"/>
          <p:cNvCxnSpPr/>
          <p:nvPr/>
        </p:nvCxnSpPr>
        <p:spPr>
          <a:xfrm flipH="1">
            <a:off x="7473616" y="4545490"/>
            <a:ext cx="1" cy="745791"/>
          </a:xfrm>
          <a:prstGeom prst="line">
            <a:avLst/>
          </a:prstGeom>
          <a:ln>
            <a:head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0" name="TextBox 32"/>
          <p:cNvSpPr txBox="1"/>
          <p:nvPr/>
        </p:nvSpPr>
        <p:spPr>
          <a:xfrm>
            <a:off x="7631851" y="5525252"/>
            <a:ext cx="1163461" cy="25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管理中心</a:t>
            </a:r>
          </a:p>
        </p:txBody>
      </p:sp>
      <p:sp>
        <p:nvSpPr>
          <p:cNvPr id="151" name="TextBox 33"/>
          <p:cNvSpPr txBox="1"/>
          <p:nvPr/>
        </p:nvSpPr>
        <p:spPr>
          <a:xfrm>
            <a:off x="6891886" y="4157444"/>
            <a:ext cx="1163461" cy="25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清洗服务器</a:t>
            </a:r>
          </a:p>
        </p:txBody>
      </p:sp>
      <p:sp>
        <p:nvSpPr>
          <p:cNvPr id="152" name="TextBox 34"/>
          <p:cNvSpPr txBox="1"/>
          <p:nvPr/>
        </p:nvSpPr>
        <p:spPr>
          <a:xfrm>
            <a:off x="7486642" y="2597848"/>
            <a:ext cx="1163461" cy="25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清洗路由器</a:t>
            </a:r>
          </a:p>
        </p:txBody>
      </p:sp>
      <p:sp>
        <p:nvSpPr>
          <p:cNvPr id="153" name="TextBox 35"/>
          <p:cNvSpPr txBox="1"/>
          <p:nvPr/>
        </p:nvSpPr>
        <p:spPr>
          <a:xfrm>
            <a:off x="2753478" y="3203284"/>
            <a:ext cx="1163461" cy="25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核心路由器</a:t>
            </a:r>
          </a:p>
        </p:txBody>
      </p:sp>
      <p:sp>
        <p:nvSpPr>
          <p:cNvPr id="154" name="TextBox 42"/>
          <p:cNvSpPr txBox="1"/>
          <p:nvPr/>
        </p:nvSpPr>
        <p:spPr>
          <a:xfrm>
            <a:off x="4586420" y="3092875"/>
            <a:ext cx="850378" cy="25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</a:t>
            </a:r>
          </a:p>
        </p:txBody>
      </p:sp>
      <p:cxnSp>
        <p:nvCxnSpPr>
          <p:cNvPr id="155" name="直接箭头连接符 42"/>
          <p:cNvCxnSpPr/>
          <p:nvPr/>
        </p:nvCxnSpPr>
        <p:spPr>
          <a:xfrm>
            <a:off x="6753922" y="5097678"/>
            <a:ext cx="476160" cy="520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6" name="直接连接符 43"/>
          <p:cNvCxnSpPr/>
          <p:nvPr/>
        </p:nvCxnSpPr>
        <p:spPr>
          <a:xfrm flipH="1">
            <a:off x="6115191" y="3911914"/>
            <a:ext cx="14664" cy="92019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7" name="圆角矩形 156"/>
          <p:cNvSpPr/>
          <p:nvPr/>
        </p:nvSpPr>
        <p:spPr>
          <a:xfrm>
            <a:off x="5473371" y="3412835"/>
            <a:ext cx="1277462" cy="476262"/>
          </a:xfrm>
          <a:prstGeom prst="roundRect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分光或镜像</a:t>
            </a:r>
          </a:p>
        </p:txBody>
      </p:sp>
      <p:pic>
        <p:nvPicPr>
          <p:cNvPr id="158" name="Picture 11" descr="server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188" y="4680489"/>
            <a:ext cx="434513" cy="6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11" descr="server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030" y="4680489"/>
            <a:ext cx="434513" cy="6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11" descr="server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67" y="4680489"/>
            <a:ext cx="434513" cy="6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1" descr="server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09" y="4680489"/>
            <a:ext cx="434513" cy="6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TextBox 33"/>
          <p:cNvSpPr txBox="1"/>
          <p:nvPr/>
        </p:nvSpPr>
        <p:spPr>
          <a:xfrm>
            <a:off x="5623322" y="4893166"/>
            <a:ext cx="1164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检测服务器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834181" y="2326030"/>
            <a:ext cx="4597400" cy="1450286"/>
            <a:chOff x="2834181" y="2326030"/>
            <a:chExt cx="4597400" cy="1450286"/>
          </a:xfrm>
        </p:grpSpPr>
        <p:cxnSp>
          <p:nvCxnSpPr>
            <p:cNvPr id="119" name="直线连接符 65"/>
            <p:cNvCxnSpPr/>
            <p:nvPr/>
          </p:nvCxnSpPr>
          <p:spPr>
            <a:xfrm flipH="1">
              <a:off x="3773981" y="2326030"/>
              <a:ext cx="9170" cy="459686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连接符 67"/>
            <p:cNvCxnSpPr/>
            <p:nvPr/>
          </p:nvCxnSpPr>
          <p:spPr>
            <a:xfrm flipV="1">
              <a:off x="2834181" y="2773016"/>
              <a:ext cx="4597400" cy="12700"/>
            </a:xfrm>
            <a:prstGeom prst="line">
              <a:avLst/>
            </a:prstGeom>
            <a:ln w="57150" cmpd="sng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69"/>
            <p:cNvCxnSpPr/>
            <p:nvPr/>
          </p:nvCxnSpPr>
          <p:spPr>
            <a:xfrm>
              <a:off x="7406181" y="2760316"/>
              <a:ext cx="12700" cy="1016000"/>
            </a:xfrm>
            <a:prstGeom prst="straightConnector1">
              <a:avLst/>
            </a:prstGeom>
            <a:ln w="57150" cmpd="sng">
              <a:solidFill>
                <a:srgbClr val="C55A1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符 72"/>
            <p:cNvCxnSpPr/>
            <p:nvPr/>
          </p:nvCxnSpPr>
          <p:spPr>
            <a:xfrm flipH="1">
              <a:off x="2859581" y="2338730"/>
              <a:ext cx="9170" cy="459686"/>
            </a:xfrm>
            <a:prstGeom prst="line">
              <a:avLst/>
            </a:prstGeom>
            <a:ln w="571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380281" y="3113430"/>
            <a:ext cx="5499100" cy="1340871"/>
            <a:chOff x="3380281" y="3113430"/>
            <a:chExt cx="5499100" cy="1340871"/>
          </a:xfrm>
        </p:grpSpPr>
        <p:cxnSp>
          <p:nvCxnSpPr>
            <p:cNvPr id="112" name="直线连接符 73"/>
            <p:cNvCxnSpPr/>
            <p:nvPr/>
          </p:nvCxnSpPr>
          <p:spPr>
            <a:xfrm flipH="1">
              <a:off x="7101381" y="3113430"/>
              <a:ext cx="21870" cy="612086"/>
            </a:xfrm>
            <a:prstGeom prst="line">
              <a:avLst/>
            </a:prstGeom>
            <a:ln w="571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3380281" y="3115916"/>
              <a:ext cx="5499100" cy="1338385"/>
              <a:chOff x="3380281" y="3115916"/>
              <a:chExt cx="5499100" cy="1338385"/>
            </a:xfrm>
          </p:grpSpPr>
          <p:cxnSp>
            <p:nvCxnSpPr>
              <p:cNvPr id="113" name="直线连接符 74"/>
              <p:cNvCxnSpPr/>
              <p:nvPr/>
            </p:nvCxnSpPr>
            <p:spPr>
              <a:xfrm>
                <a:off x="3380281" y="3115916"/>
                <a:ext cx="3733800" cy="0"/>
              </a:xfrm>
              <a:prstGeom prst="line">
                <a:avLst/>
              </a:prstGeom>
              <a:ln w="57150" cmpd="sng">
                <a:solidFill>
                  <a:srgbClr val="5482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76"/>
              <p:cNvCxnSpPr/>
              <p:nvPr/>
            </p:nvCxnSpPr>
            <p:spPr>
              <a:xfrm>
                <a:off x="3405681" y="3115916"/>
                <a:ext cx="12319" cy="1298258"/>
              </a:xfrm>
              <a:prstGeom prst="straightConnector1">
                <a:avLst/>
              </a:prstGeom>
              <a:ln w="57150" cmpd="sng">
                <a:solidFill>
                  <a:srgbClr val="00763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5" name="图片 114" descr="屏幕快照 2015-04-13 下午1.53.10.png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7581" y="3954116"/>
                <a:ext cx="431800" cy="500185"/>
              </a:xfrm>
              <a:prstGeom prst="rect">
                <a:avLst/>
              </a:prstGeom>
            </p:spPr>
          </p:pic>
          <p:sp>
            <p:nvSpPr>
              <p:cNvPr id="116" name="下弧形箭头 86"/>
              <p:cNvSpPr/>
              <p:nvPr/>
            </p:nvSpPr>
            <p:spPr>
              <a:xfrm rot="266050">
                <a:off x="7654375" y="3572899"/>
                <a:ext cx="990600" cy="286905"/>
              </a:xfrm>
              <a:prstGeom prst="curved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</p:grpSp>
      <p:grpSp>
        <p:nvGrpSpPr>
          <p:cNvPr id="163" name="组合 162"/>
          <p:cNvGrpSpPr/>
          <p:nvPr/>
        </p:nvGrpSpPr>
        <p:grpSpPr>
          <a:xfrm>
            <a:off x="-79114" y="3412835"/>
            <a:ext cx="2000192" cy="1215121"/>
            <a:chOff x="3638845" y="3087357"/>
            <a:chExt cx="2000192" cy="1215121"/>
          </a:xfrm>
        </p:grpSpPr>
        <p:cxnSp>
          <p:nvCxnSpPr>
            <p:cNvPr id="164" name="直线箭头连接符 79"/>
            <p:cNvCxnSpPr/>
            <p:nvPr/>
          </p:nvCxnSpPr>
          <p:spPr>
            <a:xfrm flipV="1">
              <a:off x="4772284" y="3087357"/>
              <a:ext cx="800100" cy="127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80"/>
            <p:cNvCxnSpPr/>
            <p:nvPr/>
          </p:nvCxnSpPr>
          <p:spPr>
            <a:xfrm flipV="1">
              <a:off x="4810938" y="3505046"/>
              <a:ext cx="800100" cy="12700"/>
            </a:xfrm>
            <a:prstGeom prst="straightConnector1">
              <a:avLst/>
            </a:prstGeom>
            <a:ln w="38100" cmpd="sng">
              <a:solidFill>
                <a:srgbClr val="00763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箭头连接符 81"/>
            <p:cNvCxnSpPr/>
            <p:nvPr/>
          </p:nvCxnSpPr>
          <p:spPr>
            <a:xfrm flipV="1">
              <a:off x="4806950" y="3883378"/>
              <a:ext cx="800100" cy="12700"/>
            </a:xfrm>
            <a:prstGeom prst="straightConnector1">
              <a:avLst/>
            </a:prstGeom>
            <a:ln w="38100" cmpd="sng">
              <a:solidFill>
                <a:srgbClr val="C55A1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82"/>
            <p:cNvSpPr txBox="1"/>
            <p:nvPr/>
          </p:nvSpPr>
          <p:spPr>
            <a:xfrm>
              <a:off x="4708227" y="319460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攻击流量</a:t>
              </a:r>
            </a:p>
          </p:txBody>
        </p:sp>
        <p:sp>
          <p:nvSpPr>
            <p:cNvPr id="168" name="文本框 83"/>
            <p:cNvSpPr txBox="1"/>
            <p:nvPr/>
          </p:nvSpPr>
          <p:spPr>
            <a:xfrm>
              <a:off x="4720929" y="357560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正常流量</a:t>
              </a:r>
            </a:p>
          </p:txBody>
        </p:sp>
        <p:sp>
          <p:nvSpPr>
            <p:cNvPr id="169" name="文本框 84"/>
            <p:cNvSpPr txBox="1"/>
            <p:nvPr/>
          </p:nvSpPr>
          <p:spPr>
            <a:xfrm>
              <a:off x="3638845" y="3994701"/>
              <a:ext cx="2000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攻击和正常的混合流量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5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盾目前能做到哪些？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50720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07935" y="1539914"/>
            <a:ext cx="9977391" cy="4828188"/>
            <a:chOff x="1181347" y="1579670"/>
            <a:chExt cx="9977391" cy="4828188"/>
          </a:xfrm>
        </p:grpSpPr>
        <p:sp>
          <p:nvSpPr>
            <p:cNvPr id="15" name="文本框 29"/>
            <p:cNvSpPr txBox="1"/>
            <p:nvPr/>
          </p:nvSpPr>
          <p:spPr>
            <a:xfrm>
              <a:off x="1317194" y="1889038"/>
              <a:ext cx="1832662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自主产权</a:t>
              </a:r>
            </a:p>
          </p:txBody>
        </p:sp>
        <p:sp>
          <p:nvSpPr>
            <p:cNvPr id="16" name="文本框 36"/>
            <p:cNvSpPr txBox="1"/>
            <p:nvPr/>
          </p:nvSpPr>
          <p:spPr>
            <a:xfrm>
              <a:off x="1181347" y="2510839"/>
              <a:ext cx="331699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阿里自主研发的镜像检测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和清洗防护系统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精确检测、调度、防御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方面的多项专利</a:t>
              </a:r>
              <a:endParaRPr lang="en-US" altLang="zh-CN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" name="文本框 39"/>
            <p:cNvSpPr txBox="1"/>
            <p:nvPr/>
          </p:nvSpPr>
          <p:spPr>
            <a:xfrm>
              <a:off x="7841745" y="1899341"/>
              <a:ext cx="1832662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防御能力</a:t>
              </a:r>
            </a:p>
          </p:txBody>
        </p:sp>
        <p:sp>
          <p:nvSpPr>
            <p:cNvPr id="18" name="文本框 40"/>
            <p:cNvSpPr txBox="1"/>
            <p:nvPr/>
          </p:nvSpPr>
          <p:spPr>
            <a:xfrm>
              <a:off x="7841745" y="2537728"/>
              <a:ext cx="331699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秒级检测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秒级清洗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智能调度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文本框 41"/>
            <p:cNvSpPr txBox="1"/>
            <p:nvPr/>
          </p:nvSpPr>
          <p:spPr>
            <a:xfrm>
              <a:off x="1325581" y="3992448"/>
              <a:ext cx="1832662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防御类型</a:t>
              </a:r>
            </a:p>
          </p:txBody>
        </p:sp>
        <p:sp>
          <p:nvSpPr>
            <p:cNvPr id="20" name="文本框 42"/>
            <p:cNvSpPr txBox="1"/>
            <p:nvPr/>
          </p:nvSpPr>
          <p:spPr>
            <a:xfrm>
              <a:off x="1189734" y="4653531"/>
              <a:ext cx="3316993" cy="17543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大流量网络层攻击（</a:t>
              </a:r>
              <a:r>
                <a:rPr lang="en-US" altLang="zh-CN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SYN</a:t>
              </a: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，</a:t>
              </a:r>
              <a:r>
                <a:rPr lang="en-US" altLang="zh-CN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UDP</a:t>
              </a: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）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小流量、慢速应用层攻击（</a:t>
              </a:r>
              <a:r>
                <a:rPr lang="en-US" altLang="zh-CN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CC</a:t>
              </a: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、</a:t>
              </a:r>
              <a:r>
                <a:rPr lang="en-US" altLang="zh-CN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HTTP</a:t>
              </a: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）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混合攻击防护（网络层＋应用层）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" name="文本框 43"/>
            <p:cNvSpPr txBox="1"/>
            <p:nvPr/>
          </p:nvSpPr>
          <p:spPr>
            <a:xfrm>
              <a:off x="7841745" y="3986688"/>
              <a:ext cx="1832662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架构能力</a:t>
              </a:r>
            </a:p>
          </p:txBody>
        </p:sp>
        <p:sp>
          <p:nvSpPr>
            <p:cNvPr id="22" name="文本框 44"/>
            <p:cNvSpPr txBox="1"/>
            <p:nvPr/>
          </p:nvSpPr>
          <p:spPr>
            <a:xfrm>
              <a:off x="7841744" y="4648803"/>
              <a:ext cx="331699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快速部署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高性能单台百</a:t>
              </a:r>
              <a:r>
                <a:rPr lang="en-US" altLang="zh-CN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弹性的扩展</a:t>
              </a: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能力</a:t>
              </a:r>
              <a:endPara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23" name="组 1"/>
            <p:cNvGrpSpPr/>
            <p:nvPr/>
          </p:nvGrpSpPr>
          <p:grpSpPr>
            <a:xfrm>
              <a:off x="3970126" y="1579670"/>
              <a:ext cx="3583922" cy="3782390"/>
              <a:chOff x="2117725" y="1809406"/>
              <a:chExt cx="4864100" cy="5083887"/>
            </a:xfrm>
          </p:grpSpPr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2832100" y="4710481"/>
                <a:ext cx="4149725" cy="2182812"/>
              </a:xfrm>
              <a:custGeom>
                <a:avLst/>
                <a:gdLst>
                  <a:gd name="T0" fmla="*/ 1206 w 2351"/>
                  <a:gd name="T1" fmla="*/ 1218 h 1237"/>
                  <a:gd name="T2" fmla="*/ 1271 w 2351"/>
                  <a:gd name="T3" fmla="*/ 1206 h 1237"/>
                  <a:gd name="T4" fmla="*/ 1321 w 2351"/>
                  <a:gd name="T5" fmla="*/ 1194 h 1237"/>
                  <a:gd name="T6" fmla="*/ 1375 w 2351"/>
                  <a:gd name="T7" fmla="*/ 1179 h 1237"/>
                  <a:gd name="T8" fmla="*/ 1426 w 2351"/>
                  <a:gd name="T9" fmla="*/ 1160 h 1237"/>
                  <a:gd name="T10" fmla="*/ 1488 w 2351"/>
                  <a:gd name="T11" fmla="*/ 1136 h 1237"/>
                  <a:gd name="T12" fmla="*/ 1546 w 2351"/>
                  <a:gd name="T13" fmla="*/ 1110 h 1237"/>
                  <a:gd name="T14" fmla="*/ 1602 w 2351"/>
                  <a:gd name="T15" fmla="*/ 1082 h 1237"/>
                  <a:gd name="T16" fmla="*/ 1649 w 2351"/>
                  <a:gd name="T17" fmla="*/ 1052 h 1237"/>
                  <a:gd name="T18" fmla="*/ 1698 w 2351"/>
                  <a:gd name="T19" fmla="*/ 1021 h 1237"/>
                  <a:gd name="T20" fmla="*/ 1752 w 2351"/>
                  <a:gd name="T21" fmla="*/ 983 h 1237"/>
                  <a:gd name="T22" fmla="*/ 1798 w 2351"/>
                  <a:gd name="T23" fmla="*/ 948 h 1237"/>
                  <a:gd name="T24" fmla="*/ 1869 w 2351"/>
                  <a:gd name="T25" fmla="*/ 889 h 1237"/>
                  <a:gd name="T26" fmla="*/ 1938 w 2351"/>
                  <a:gd name="T27" fmla="*/ 816 h 1237"/>
                  <a:gd name="T28" fmla="*/ 1989 w 2351"/>
                  <a:gd name="T29" fmla="*/ 756 h 1237"/>
                  <a:gd name="T30" fmla="*/ 2044 w 2351"/>
                  <a:gd name="T31" fmla="*/ 686 h 1237"/>
                  <a:gd name="T32" fmla="*/ 2098 w 2351"/>
                  <a:gd name="T33" fmla="*/ 605 h 1237"/>
                  <a:gd name="T34" fmla="*/ 2103 w 2351"/>
                  <a:gd name="T35" fmla="*/ 0 h 1237"/>
                  <a:gd name="T36" fmla="*/ 1570 w 2351"/>
                  <a:gd name="T37" fmla="*/ 296 h 1237"/>
                  <a:gd name="T38" fmla="*/ 1523 w 2351"/>
                  <a:gd name="T39" fmla="*/ 357 h 1237"/>
                  <a:gd name="T40" fmla="*/ 1474 w 2351"/>
                  <a:gd name="T41" fmla="*/ 412 h 1237"/>
                  <a:gd name="T42" fmla="*/ 1432 w 2351"/>
                  <a:gd name="T43" fmla="*/ 455 h 1237"/>
                  <a:gd name="T44" fmla="*/ 1381 w 2351"/>
                  <a:gd name="T45" fmla="*/ 494 h 1237"/>
                  <a:gd name="T46" fmla="*/ 1322 w 2351"/>
                  <a:gd name="T47" fmla="*/ 534 h 1237"/>
                  <a:gd name="T48" fmla="*/ 1265 w 2351"/>
                  <a:gd name="T49" fmla="*/ 566 h 1237"/>
                  <a:gd name="T50" fmla="*/ 1210 w 2351"/>
                  <a:gd name="T51" fmla="*/ 586 h 1237"/>
                  <a:gd name="T52" fmla="*/ 1144 w 2351"/>
                  <a:gd name="T53" fmla="*/ 606 h 1237"/>
                  <a:gd name="T54" fmla="*/ 1066 w 2351"/>
                  <a:gd name="T55" fmla="*/ 616 h 1237"/>
                  <a:gd name="T56" fmla="*/ 933 w 2351"/>
                  <a:gd name="T57" fmla="*/ 620 h 1237"/>
                  <a:gd name="T58" fmla="*/ 822 w 2351"/>
                  <a:gd name="T59" fmla="*/ 600 h 1237"/>
                  <a:gd name="T60" fmla="*/ 708 w 2351"/>
                  <a:gd name="T61" fmla="*/ 559 h 1237"/>
                  <a:gd name="T62" fmla="*/ 605 w 2351"/>
                  <a:gd name="T63" fmla="*/ 501 h 1237"/>
                  <a:gd name="T64" fmla="*/ 0 w 2351"/>
                  <a:gd name="T65" fmla="*/ 781 h 1237"/>
                  <a:gd name="T66" fmla="*/ 55 w 2351"/>
                  <a:gd name="T67" fmla="*/ 839 h 1237"/>
                  <a:gd name="T68" fmla="*/ 109 w 2351"/>
                  <a:gd name="T69" fmla="*/ 892 h 1237"/>
                  <a:gd name="T70" fmla="*/ 169 w 2351"/>
                  <a:gd name="T71" fmla="*/ 944 h 1237"/>
                  <a:gd name="T72" fmla="*/ 228 w 2351"/>
                  <a:gd name="T73" fmla="*/ 989 h 1237"/>
                  <a:gd name="T74" fmla="*/ 294 w 2351"/>
                  <a:gd name="T75" fmla="*/ 1033 h 1237"/>
                  <a:gd name="T76" fmla="*/ 359 w 2351"/>
                  <a:gd name="T77" fmla="*/ 1072 h 1237"/>
                  <a:gd name="T78" fmla="*/ 419 w 2351"/>
                  <a:gd name="T79" fmla="*/ 1105 h 1237"/>
                  <a:gd name="T80" fmla="*/ 497 w 2351"/>
                  <a:gd name="T81" fmla="*/ 1140 h 1237"/>
                  <a:gd name="T82" fmla="*/ 573 w 2351"/>
                  <a:gd name="T83" fmla="*/ 1168 h 1237"/>
                  <a:gd name="T84" fmla="*/ 640 w 2351"/>
                  <a:gd name="T85" fmla="*/ 1191 h 1237"/>
                  <a:gd name="T86" fmla="*/ 710 w 2351"/>
                  <a:gd name="T87" fmla="*/ 1208 h 1237"/>
                  <a:gd name="T88" fmla="*/ 791 w 2351"/>
                  <a:gd name="T89" fmla="*/ 1223 h 1237"/>
                  <a:gd name="T90" fmla="*/ 876 w 2351"/>
                  <a:gd name="T91" fmla="*/ 1233 h 1237"/>
                  <a:gd name="T92" fmla="*/ 953 w 2351"/>
                  <a:gd name="T93" fmla="*/ 1237 h 1237"/>
                  <a:gd name="T94" fmla="*/ 1032 w 2351"/>
                  <a:gd name="T95" fmla="*/ 1235 h 1237"/>
                  <a:gd name="T96" fmla="*/ 1112 w 2351"/>
                  <a:gd name="T97" fmla="*/ 1231 h 1237"/>
                  <a:gd name="T98" fmla="*/ 1182 w 2351"/>
                  <a:gd name="T99" fmla="*/ 1222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51" h="1237">
                    <a:moveTo>
                      <a:pt x="1182" y="1222"/>
                    </a:moveTo>
                    <a:lnTo>
                      <a:pt x="1206" y="1218"/>
                    </a:lnTo>
                    <a:lnTo>
                      <a:pt x="1238" y="1212"/>
                    </a:lnTo>
                    <a:lnTo>
                      <a:pt x="1271" y="1206"/>
                    </a:lnTo>
                    <a:lnTo>
                      <a:pt x="1294" y="1200"/>
                    </a:lnTo>
                    <a:lnTo>
                      <a:pt x="1321" y="1194"/>
                    </a:lnTo>
                    <a:lnTo>
                      <a:pt x="1348" y="1185"/>
                    </a:lnTo>
                    <a:lnTo>
                      <a:pt x="1375" y="1179"/>
                    </a:lnTo>
                    <a:lnTo>
                      <a:pt x="1399" y="1171"/>
                    </a:lnTo>
                    <a:lnTo>
                      <a:pt x="1426" y="1160"/>
                    </a:lnTo>
                    <a:lnTo>
                      <a:pt x="1459" y="1148"/>
                    </a:lnTo>
                    <a:lnTo>
                      <a:pt x="1488" y="1136"/>
                    </a:lnTo>
                    <a:lnTo>
                      <a:pt x="1515" y="1123"/>
                    </a:lnTo>
                    <a:lnTo>
                      <a:pt x="1546" y="1110"/>
                    </a:lnTo>
                    <a:lnTo>
                      <a:pt x="1575" y="1095"/>
                    </a:lnTo>
                    <a:lnTo>
                      <a:pt x="1602" y="1082"/>
                    </a:lnTo>
                    <a:lnTo>
                      <a:pt x="1626" y="1066"/>
                    </a:lnTo>
                    <a:lnTo>
                      <a:pt x="1649" y="1052"/>
                    </a:lnTo>
                    <a:lnTo>
                      <a:pt x="1672" y="1036"/>
                    </a:lnTo>
                    <a:lnTo>
                      <a:pt x="1698" y="1021"/>
                    </a:lnTo>
                    <a:lnTo>
                      <a:pt x="1726" y="1002"/>
                    </a:lnTo>
                    <a:lnTo>
                      <a:pt x="1752" y="983"/>
                    </a:lnTo>
                    <a:lnTo>
                      <a:pt x="1776" y="965"/>
                    </a:lnTo>
                    <a:lnTo>
                      <a:pt x="1798" y="948"/>
                    </a:lnTo>
                    <a:lnTo>
                      <a:pt x="1835" y="919"/>
                    </a:lnTo>
                    <a:lnTo>
                      <a:pt x="1869" y="889"/>
                    </a:lnTo>
                    <a:lnTo>
                      <a:pt x="1903" y="855"/>
                    </a:lnTo>
                    <a:lnTo>
                      <a:pt x="1938" y="816"/>
                    </a:lnTo>
                    <a:lnTo>
                      <a:pt x="1962" y="788"/>
                    </a:lnTo>
                    <a:lnTo>
                      <a:pt x="1989" y="756"/>
                    </a:lnTo>
                    <a:lnTo>
                      <a:pt x="2019" y="721"/>
                    </a:lnTo>
                    <a:lnTo>
                      <a:pt x="2044" y="686"/>
                    </a:lnTo>
                    <a:lnTo>
                      <a:pt x="2068" y="648"/>
                    </a:lnTo>
                    <a:lnTo>
                      <a:pt x="2098" y="605"/>
                    </a:lnTo>
                    <a:lnTo>
                      <a:pt x="2351" y="753"/>
                    </a:lnTo>
                    <a:lnTo>
                      <a:pt x="2103" y="0"/>
                    </a:lnTo>
                    <a:lnTo>
                      <a:pt x="1299" y="143"/>
                    </a:lnTo>
                    <a:lnTo>
                      <a:pt x="1570" y="296"/>
                    </a:lnTo>
                    <a:lnTo>
                      <a:pt x="1547" y="329"/>
                    </a:lnTo>
                    <a:lnTo>
                      <a:pt x="1523" y="357"/>
                    </a:lnTo>
                    <a:lnTo>
                      <a:pt x="1498" y="385"/>
                    </a:lnTo>
                    <a:lnTo>
                      <a:pt x="1474" y="412"/>
                    </a:lnTo>
                    <a:lnTo>
                      <a:pt x="1454" y="433"/>
                    </a:lnTo>
                    <a:lnTo>
                      <a:pt x="1432" y="455"/>
                    </a:lnTo>
                    <a:lnTo>
                      <a:pt x="1408" y="474"/>
                    </a:lnTo>
                    <a:lnTo>
                      <a:pt x="1381" y="494"/>
                    </a:lnTo>
                    <a:lnTo>
                      <a:pt x="1349" y="516"/>
                    </a:lnTo>
                    <a:lnTo>
                      <a:pt x="1322" y="534"/>
                    </a:lnTo>
                    <a:lnTo>
                      <a:pt x="1299" y="547"/>
                    </a:lnTo>
                    <a:lnTo>
                      <a:pt x="1265" y="566"/>
                    </a:lnTo>
                    <a:lnTo>
                      <a:pt x="1236" y="578"/>
                    </a:lnTo>
                    <a:lnTo>
                      <a:pt x="1210" y="586"/>
                    </a:lnTo>
                    <a:lnTo>
                      <a:pt x="1183" y="595"/>
                    </a:lnTo>
                    <a:lnTo>
                      <a:pt x="1144" y="606"/>
                    </a:lnTo>
                    <a:lnTo>
                      <a:pt x="1105" y="612"/>
                    </a:lnTo>
                    <a:lnTo>
                      <a:pt x="1066" y="616"/>
                    </a:lnTo>
                    <a:lnTo>
                      <a:pt x="1008" y="618"/>
                    </a:lnTo>
                    <a:lnTo>
                      <a:pt x="933" y="620"/>
                    </a:lnTo>
                    <a:lnTo>
                      <a:pt x="875" y="612"/>
                    </a:lnTo>
                    <a:lnTo>
                      <a:pt x="822" y="600"/>
                    </a:lnTo>
                    <a:lnTo>
                      <a:pt x="761" y="582"/>
                    </a:lnTo>
                    <a:lnTo>
                      <a:pt x="708" y="559"/>
                    </a:lnTo>
                    <a:lnTo>
                      <a:pt x="654" y="532"/>
                    </a:lnTo>
                    <a:lnTo>
                      <a:pt x="605" y="501"/>
                    </a:lnTo>
                    <a:lnTo>
                      <a:pt x="558" y="459"/>
                    </a:lnTo>
                    <a:lnTo>
                      <a:pt x="0" y="781"/>
                    </a:lnTo>
                    <a:lnTo>
                      <a:pt x="23" y="808"/>
                    </a:lnTo>
                    <a:lnTo>
                      <a:pt x="55" y="839"/>
                    </a:lnTo>
                    <a:lnTo>
                      <a:pt x="82" y="866"/>
                    </a:lnTo>
                    <a:lnTo>
                      <a:pt x="109" y="892"/>
                    </a:lnTo>
                    <a:lnTo>
                      <a:pt x="136" y="917"/>
                    </a:lnTo>
                    <a:lnTo>
                      <a:pt x="169" y="944"/>
                    </a:lnTo>
                    <a:lnTo>
                      <a:pt x="198" y="967"/>
                    </a:lnTo>
                    <a:lnTo>
                      <a:pt x="228" y="989"/>
                    </a:lnTo>
                    <a:lnTo>
                      <a:pt x="262" y="1010"/>
                    </a:lnTo>
                    <a:lnTo>
                      <a:pt x="294" y="1033"/>
                    </a:lnTo>
                    <a:lnTo>
                      <a:pt x="328" y="1055"/>
                    </a:lnTo>
                    <a:lnTo>
                      <a:pt x="359" y="1072"/>
                    </a:lnTo>
                    <a:lnTo>
                      <a:pt x="390" y="1090"/>
                    </a:lnTo>
                    <a:lnTo>
                      <a:pt x="419" y="1105"/>
                    </a:lnTo>
                    <a:lnTo>
                      <a:pt x="460" y="1123"/>
                    </a:lnTo>
                    <a:lnTo>
                      <a:pt x="497" y="1140"/>
                    </a:lnTo>
                    <a:lnTo>
                      <a:pt x="540" y="1156"/>
                    </a:lnTo>
                    <a:lnTo>
                      <a:pt x="573" y="1168"/>
                    </a:lnTo>
                    <a:lnTo>
                      <a:pt x="604" y="1180"/>
                    </a:lnTo>
                    <a:lnTo>
                      <a:pt x="640" y="1191"/>
                    </a:lnTo>
                    <a:lnTo>
                      <a:pt x="675" y="1200"/>
                    </a:lnTo>
                    <a:lnTo>
                      <a:pt x="710" y="1208"/>
                    </a:lnTo>
                    <a:lnTo>
                      <a:pt x="751" y="1216"/>
                    </a:lnTo>
                    <a:lnTo>
                      <a:pt x="791" y="1223"/>
                    </a:lnTo>
                    <a:lnTo>
                      <a:pt x="833" y="1229"/>
                    </a:lnTo>
                    <a:lnTo>
                      <a:pt x="876" y="1233"/>
                    </a:lnTo>
                    <a:lnTo>
                      <a:pt x="908" y="1234"/>
                    </a:lnTo>
                    <a:lnTo>
                      <a:pt x="953" y="1237"/>
                    </a:lnTo>
                    <a:lnTo>
                      <a:pt x="997" y="1237"/>
                    </a:lnTo>
                    <a:lnTo>
                      <a:pt x="1032" y="1235"/>
                    </a:lnTo>
                    <a:lnTo>
                      <a:pt x="1070" y="1234"/>
                    </a:lnTo>
                    <a:lnTo>
                      <a:pt x="1112" y="1231"/>
                    </a:lnTo>
                    <a:lnTo>
                      <a:pt x="1150" y="1226"/>
                    </a:lnTo>
                    <a:lnTo>
                      <a:pt x="1182" y="122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CC00">
                      <a:gamma/>
                      <a:shade val="46275"/>
                      <a:invGamma/>
                    </a:srgbClr>
                  </a:gs>
                  <a:gs pos="100000">
                    <a:srgbClr val="99CC00"/>
                  </a:gs>
                </a:gsLst>
                <a:lin ang="18900000" scaled="1"/>
              </a:gradFill>
              <a:ln>
                <a:noFill/>
              </a:ln>
              <a:effectLst/>
              <a:scene3d>
                <a:camera prst="legacyObliqueTopRight"/>
                <a:lightRig rig="legacyFlat3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2117725" y="2315818"/>
                <a:ext cx="2103438" cy="3892549"/>
              </a:xfrm>
              <a:custGeom>
                <a:avLst/>
                <a:gdLst>
                  <a:gd name="T0" fmla="*/ 1166 w 1192"/>
                  <a:gd name="T1" fmla="*/ 4 h 2205"/>
                  <a:gd name="T2" fmla="*/ 1106 w 1192"/>
                  <a:gd name="T3" fmla="*/ 16 h 2205"/>
                  <a:gd name="T4" fmla="*/ 1053 w 1192"/>
                  <a:gd name="T5" fmla="*/ 30 h 2205"/>
                  <a:gd name="T6" fmla="*/ 1001 w 1192"/>
                  <a:gd name="T7" fmla="*/ 45 h 2205"/>
                  <a:gd name="T8" fmla="*/ 948 w 1192"/>
                  <a:gd name="T9" fmla="*/ 64 h 2205"/>
                  <a:gd name="T10" fmla="*/ 889 w 1192"/>
                  <a:gd name="T11" fmla="*/ 88 h 2205"/>
                  <a:gd name="T12" fmla="*/ 831 w 1192"/>
                  <a:gd name="T13" fmla="*/ 113 h 2205"/>
                  <a:gd name="T14" fmla="*/ 774 w 1192"/>
                  <a:gd name="T15" fmla="*/ 142 h 2205"/>
                  <a:gd name="T16" fmla="*/ 726 w 1192"/>
                  <a:gd name="T17" fmla="*/ 171 h 2205"/>
                  <a:gd name="T18" fmla="*/ 677 w 1192"/>
                  <a:gd name="T19" fmla="*/ 202 h 2205"/>
                  <a:gd name="T20" fmla="*/ 623 w 1192"/>
                  <a:gd name="T21" fmla="*/ 241 h 2205"/>
                  <a:gd name="T22" fmla="*/ 576 w 1192"/>
                  <a:gd name="T23" fmla="*/ 276 h 2205"/>
                  <a:gd name="T24" fmla="*/ 501 w 1192"/>
                  <a:gd name="T25" fmla="*/ 344 h 2205"/>
                  <a:gd name="T26" fmla="*/ 436 w 1192"/>
                  <a:gd name="T27" fmla="*/ 410 h 2205"/>
                  <a:gd name="T28" fmla="*/ 385 w 1192"/>
                  <a:gd name="T29" fmla="*/ 470 h 2205"/>
                  <a:gd name="T30" fmla="*/ 331 w 1192"/>
                  <a:gd name="T31" fmla="*/ 540 h 2205"/>
                  <a:gd name="T32" fmla="*/ 283 w 1192"/>
                  <a:gd name="T33" fmla="*/ 617 h 2205"/>
                  <a:gd name="T34" fmla="*/ 238 w 1192"/>
                  <a:gd name="T35" fmla="*/ 693 h 2205"/>
                  <a:gd name="T36" fmla="*/ 200 w 1192"/>
                  <a:gd name="T37" fmla="*/ 777 h 2205"/>
                  <a:gd name="T38" fmla="*/ 168 w 1192"/>
                  <a:gd name="T39" fmla="*/ 868 h 2205"/>
                  <a:gd name="T40" fmla="*/ 134 w 1192"/>
                  <a:gd name="T41" fmla="*/ 980 h 2205"/>
                  <a:gd name="T42" fmla="*/ 114 w 1192"/>
                  <a:gd name="T43" fmla="*/ 1089 h 2205"/>
                  <a:gd name="T44" fmla="*/ 98 w 1192"/>
                  <a:gd name="T45" fmla="*/ 1230 h 2205"/>
                  <a:gd name="T46" fmla="*/ 98 w 1192"/>
                  <a:gd name="T47" fmla="*/ 1353 h 2205"/>
                  <a:gd name="T48" fmla="*/ 110 w 1192"/>
                  <a:gd name="T49" fmla="*/ 1464 h 2205"/>
                  <a:gd name="T50" fmla="*/ 129 w 1192"/>
                  <a:gd name="T51" fmla="*/ 1579 h 2205"/>
                  <a:gd name="T52" fmla="*/ 165 w 1192"/>
                  <a:gd name="T53" fmla="*/ 1704 h 2205"/>
                  <a:gd name="T54" fmla="*/ 208 w 1192"/>
                  <a:gd name="T55" fmla="*/ 1821 h 2205"/>
                  <a:gd name="T56" fmla="*/ 268 w 1192"/>
                  <a:gd name="T57" fmla="*/ 1932 h 2205"/>
                  <a:gd name="T58" fmla="*/ 817 w 1192"/>
                  <a:gd name="T59" fmla="*/ 2205 h 2205"/>
                  <a:gd name="T60" fmla="*/ 804 w 1192"/>
                  <a:gd name="T61" fmla="*/ 1622 h 2205"/>
                  <a:gd name="T62" fmla="*/ 754 w 1192"/>
                  <a:gd name="T63" fmla="*/ 1530 h 2205"/>
                  <a:gd name="T64" fmla="*/ 725 w 1192"/>
                  <a:gd name="T65" fmla="*/ 1442 h 2205"/>
                  <a:gd name="T66" fmla="*/ 714 w 1192"/>
                  <a:gd name="T67" fmla="*/ 1357 h 2205"/>
                  <a:gd name="T68" fmla="*/ 710 w 1192"/>
                  <a:gd name="T69" fmla="*/ 1273 h 2205"/>
                  <a:gd name="T70" fmla="*/ 718 w 1192"/>
                  <a:gd name="T71" fmla="*/ 1175 h 2205"/>
                  <a:gd name="T72" fmla="*/ 741 w 1192"/>
                  <a:gd name="T73" fmla="*/ 1078 h 2205"/>
                  <a:gd name="T74" fmla="*/ 776 w 1192"/>
                  <a:gd name="T75" fmla="*/ 988 h 2205"/>
                  <a:gd name="T76" fmla="*/ 817 w 1192"/>
                  <a:gd name="T77" fmla="*/ 916 h 2205"/>
                  <a:gd name="T78" fmla="*/ 855 w 1192"/>
                  <a:gd name="T79" fmla="*/ 865 h 2205"/>
                  <a:gd name="T80" fmla="*/ 900 w 1192"/>
                  <a:gd name="T81" fmla="*/ 813 h 2205"/>
                  <a:gd name="T82" fmla="*/ 943 w 1192"/>
                  <a:gd name="T83" fmla="*/ 769 h 2205"/>
                  <a:gd name="T84" fmla="*/ 993 w 1192"/>
                  <a:gd name="T85" fmla="*/ 730 h 2205"/>
                  <a:gd name="T86" fmla="*/ 1052 w 1192"/>
                  <a:gd name="T87" fmla="*/ 691 h 2205"/>
                  <a:gd name="T88" fmla="*/ 1109 w 1192"/>
                  <a:gd name="T89" fmla="*/ 659 h 2205"/>
                  <a:gd name="T90" fmla="*/ 1192 w 1192"/>
                  <a:gd name="T91" fmla="*/ 631 h 2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92" h="2205">
                    <a:moveTo>
                      <a:pt x="1192" y="0"/>
                    </a:moveTo>
                    <a:lnTo>
                      <a:pt x="1166" y="4"/>
                    </a:lnTo>
                    <a:lnTo>
                      <a:pt x="1141" y="8"/>
                    </a:lnTo>
                    <a:lnTo>
                      <a:pt x="1106" y="16"/>
                    </a:lnTo>
                    <a:lnTo>
                      <a:pt x="1080" y="22"/>
                    </a:lnTo>
                    <a:lnTo>
                      <a:pt x="1053" y="30"/>
                    </a:lnTo>
                    <a:lnTo>
                      <a:pt x="1028" y="38"/>
                    </a:lnTo>
                    <a:lnTo>
                      <a:pt x="1001" y="45"/>
                    </a:lnTo>
                    <a:lnTo>
                      <a:pt x="975" y="53"/>
                    </a:lnTo>
                    <a:lnTo>
                      <a:pt x="948" y="64"/>
                    </a:lnTo>
                    <a:lnTo>
                      <a:pt x="916" y="76"/>
                    </a:lnTo>
                    <a:lnTo>
                      <a:pt x="889" y="88"/>
                    </a:lnTo>
                    <a:lnTo>
                      <a:pt x="861" y="100"/>
                    </a:lnTo>
                    <a:lnTo>
                      <a:pt x="831" y="113"/>
                    </a:lnTo>
                    <a:lnTo>
                      <a:pt x="801" y="128"/>
                    </a:lnTo>
                    <a:lnTo>
                      <a:pt x="774" y="142"/>
                    </a:lnTo>
                    <a:lnTo>
                      <a:pt x="749" y="158"/>
                    </a:lnTo>
                    <a:lnTo>
                      <a:pt x="726" y="171"/>
                    </a:lnTo>
                    <a:lnTo>
                      <a:pt x="703" y="188"/>
                    </a:lnTo>
                    <a:lnTo>
                      <a:pt x="677" y="202"/>
                    </a:lnTo>
                    <a:lnTo>
                      <a:pt x="649" y="221"/>
                    </a:lnTo>
                    <a:lnTo>
                      <a:pt x="623" y="241"/>
                    </a:lnTo>
                    <a:lnTo>
                      <a:pt x="599" y="260"/>
                    </a:lnTo>
                    <a:lnTo>
                      <a:pt x="576" y="276"/>
                    </a:lnTo>
                    <a:lnTo>
                      <a:pt x="539" y="307"/>
                    </a:lnTo>
                    <a:lnTo>
                      <a:pt x="501" y="344"/>
                    </a:lnTo>
                    <a:lnTo>
                      <a:pt x="471" y="371"/>
                    </a:lnTo>
                    <a:lnTo>
                      <a:pt x="436" y="410"/>
                    </a:lnTo>
                    <a:lnTo>
                      <a:pt x="412" y="438"/>
                    </a:lnTo>
                    <a:lnTo>
                      <a:pt x="385" y="470"/>
                    </a:lnTo>
                    <a:lnTo>
                      <a:pt x="355" y="507"/>
                    </a:lnTo>
                    <a:lnTo>
                      <a:pt x="331" y="540"/>
                    </a:lnTo>
                    <a:lnTo>
                      <a:pt x="307" y="579"/>
                    </a:lnTo>
                    <a:lnTo>
                      <a:pt x="283" y="617"/>
                    </a:lnTo>
                    <a:lnTo>
                      <a:pt x="258" y="658"/>
                    </a:lnTo>
                    <a:lnTo>
                      <a:pt x="238" y="693"/>
                    </a:lnTo>
                    <a:lnTo>
                      <a:pt x="219" y="736"/>
                    </a:lnTo>
                    <a:lnTo>
                      <a:pt x="200" y="777"/>
                    </a:lnTo>
                    <a:lnTo>
                      <a:pt x="184" y="821"/>
                    </a:lnTo>
                    <a:lnTo>
                      <a:pt x="168" y="868"/>
                    </a:lnTo>
                    <a:lnTo>
                      <a:pt x="148" y="926"/>
                    </a:lnTo>
                    <a:lnTo>
                      <a:pt x="134" y="980"/>
                    </a:lnTo>
                    <a:lnTo>
                      <a:pt x="121" y="1035"/>
                    </a:lnTo>
                    <a:lnTo>
                      <a:pt x="114" y="1089"/>
                    </a:lnTo>
                    <a:lnTo>
                      <a:pt x="105" y="1152"/>
                    </a:lnTo>
                    <a:lnTo>
                      <a:pt x="98" y="1230"/>
                    </a:lnTo>
                    <a:lnTo>
                      <a:pt x="97" y="1292"/>
                    </a:lnTo>
                    <a:lnTo>
                      <a:pt x="98" y="1353"/>
                    </a:lnTo>
                    <a:lnTo>
                      <a:pt x="103" y="1411"/>
                    </a:lnTo>
                    <a:lnTo>
                      <a:pt x="110" y="1464"/>
                    </a:lnTo>
                    <a:lnTo>
                      <a:pt x="117" y="1521"/>
                    </a:lnTo>
                    <a:lnTo>
                      <a:pt x="129" y="1579"/>
                    </a:lnTo>
                    <a:lnTo>
                      <a:pt x="145" y="1641"/>
                    </a:lnTo>
                    <a:lnTo>
                      <a:pt x="165" y="1704"/>
                    </a:lnTo>
                    <a:lnTo>
                      <a:pt x="186" y="1763"/>
                    </a:lnTo>
                    <a:lnTo>
                      <a:pt x="208" y="1821"/>
                    </a:lnTo>
                    <a:lnTo>
                      <a:pt x="235" y="1878"/>
                    </a:lnTo>
                    <a:lnTo>
                      <a:pt x="268" y="1932"/>
                    </a:lnTo>
                    <a:lnTo>
                      <a:pt x="0" y="2084"/>
                    </a:lnTo>
                    <a:lnTo>
                      <a:pt x="817" y="2205"/>
                    </a:lnTo>
                    <a:lnTo>
                      <a:pt x="1118" y="1454"/>
                    </a:lnTo>
                    <a:lnTo>
                      <a:pt x="804" y="1622"/>
                    </a:lnTo>
                    <a:lnTo>
                      <a:pt x="773" y="1574"/>
                    </a:lnTo>
                    <a:lnTo>
                      <a:pt x="754" y="1530"/>
                    </a:lnTo>
                    <a:lnTo>
                      <a:pt x="737" y="1486"/>
                    </a:lnTo>
                    <a:lnTo>
                      <a:pt x="725" y="1442"/>
                    </a:lnTo>
                    <a:lnTo>
                      <a:pt x="716" y="1398"/>
                    </a:lnTo>
                    <a:lnTo>
                      <a:pt x="714" y="1357"/>
                    </a:lnTo>
                    <a:lnTo>
                      <a:pt x="710" y="1315"/>
                    </a:lnTo>
                    <a:lnTo>
                      <a:pt x="710" y="1273"/>
                    </a:lnTo>
                    <a:lnTo>
                      <a:pt x="712" y="1223"/>
                    </a:lnTo>
                    <a:lnTo>
                      <a:pt x="718" y="1175"/>
                    </a:lnTo>
                    <a:lnTo>
                      <a:pt x="729" y="1121"/>
                    </a:lnTo>
                    <a:lnTo>
                      <a:pt x="741" y="1078"/>
                    </a:lnTo>
                    <a:lnTo>
                      <a:pt x="760" y="1029"/>
                    </a:lnTo>
                    <a:lnTo>
                      <a:pt x="776" y="988"/>
                    </a:lnTo>
                    <a:lnTo>
                      <a:pt x="799" y="947"/>
                    </a:lnTo>
                    <a:lnTo>
                      <a:pt x="817" y="916"/>
                    </a:lnTo>
                    <a:lnTo>
                      <a:pt x="836" y="891"/>
                    </a:lnTo>
                    <a:lnTo>
                      <a:pt x="855" y="865"/>
                    </a:lnTo>
                    <a:lnTo>
                      <a:pt x="877" y="839"/>
                    </a:lnTo>
                    <a:lnTo>
                      <a:pt x="900" y="813"/>
                    </a:lnTo>
                    <a:lnTo>
                      <a:pt x="920" y="794"/>
                    </a:lnTo>
                    <a:lnTo>
                      <a:pt x="943" y="769"/>
                    </a:lnTo>
                    <a:lnTo>
                      <a:pt x="966" y="751"/>
                    </a:lnTo>
                    <a:lnTo>
                      <a:pt x="993" y="730"/>
                    </a:lnTo>
                    <a:lnTo>
                      <a:pt x="1025" y="709"/>
                    </a:lnTo>
                    <a:lnTo>
                      <a:pt x="1052" y="691"/>
                    </a:lnTo>
                    <a:lnTo>
                      <a:pt x="1075" y="678"/>
                    </a:lnTo>
                    <a:lnTo>
                      <a:pt x="1109" y="659"/>
                    </a:lnTo>
                    <a:lnTo>
                      <a:pt x="1141" y="645"/>
                    </a:lnTo>
                    <a:lnTo>
                      <a:pt x="1192" y="631"/>
                    </a:lnTo>
                    <a:lnTo>
                      <a:pt x="119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scene3d>
                <a:camera prst="legacyObliqueTopRight"/>
                <a:lightRig rig="legacyFlat3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730625" y="1809406"/>
                <a:ext cx="3127375" cy="3522662"/>
              </a:xfrm>
              <a:custGeom>
                <a:avLst/>
                <a:gdLst>
                  <a:gd name="T0" fmla="*/ 699 w 1772"/>
                  <a:gd name="T1" fmla="*/ 297 h 1996"/>
                  <a:gd name="T2" fmla="*/ 764 w 1772"/>
                  <a:gd name="T3" fmla="*/ 310 h 1996"/>
                  <a:gd name="T4" fmla="*/ 814 w 1772"/>
                  <a:gd name="T5" fmla="*/ 322 h 1996"/>
                  <a:gd name="T6" fmla="*/ 866 w 1772"/>
                  <a:gd name="T7" fmla="*/ 338 h 1996"/>
                  <a:gd name="T8" fmla="*/ 919 w 1772"/>
                  <a:gd name="T9" fmla="*/ 356 h 1996"/>
                  <a:gd name="T10" fmla="*/ 979 w 1772"/>
                  <a:gd name="T11" fmla="*/ 380 h 1996"/>
                  <a:gd name="T12" fmla="*/ 1037 w 1772"/>
                  <a:gd name="T13" fmla="*/ 406 h 1996"/>
                  <a:gd name="T14" fmla="*/ 1094 w 1772"/>
                  <a:gd name="T15" fmla="*/ 434 h 1996"/>
                  <a:gd name="T16" fmla="*/ 1142 w 1772"/>
                  <a:gd name="T17" fmla="*/ 464 h 1996"/>
                  <a:gd name="T18" fmla="*/ 1191 w 1772"/>
                  <a:gd name="T19" fmla="*/ 495 h 1996"/>
                  <a:gd name="T20" fmla="*/ 1245 w 1772"/>
                  <a:gd name="T21" fmla="*/ 532 h 1996"/>
                  <a:gd name="T22" fmla="*/ 1292 w 1772"/>
                  <a:gd name="T23" fmla="*/ 569 h 1996"/>
                  <a:gd name="T24" fmla="*/ 1366 w 1772"/>
                  <a:gd name="T25" fmla="*/ 635 h 1996"/>
                  <a:gd name="T26" fmla="*/ 1431 w 1772"/>
                  <a:gd name="T27" fmla="*/ 701 h 1996"/>
                  <a:gd name="T28" fmla="*/ 1482 w 1772"/>
                  <a:gd name="T29" fmla="*/ 761 h 1996"/>
                  <a:gd name="T30" fmla="*/ 1536 w 1772"/>
                  <a:gd name="T31" fmla="*/ 833 h 1996"/>
                  <a:gd name="T32" fmla="*/ 1586 w 1772"/>
                  <a:gd name="T33" fmla="*/ 909 h 1996"/>
                  <a:gd name="T34" fmla="*/ 1629 w 1772"/>
                  <a:gd name="T35" fmla="*/ 985 h 1996"/>
                  <a:gd name="T36" fmla="*/ 1668 w 1772"/>
                  <a:gd name="T37" fmla="*/ 1070 h 1996"/>
                  <a:gd name="T38" fmla="*/ 1700 w 1772"/>
                  <a:gd name="T39" fmla="*/ 1160 h 1996"/>
                  <a:gd name="T40" fmla="*/ 1734 w 1772"/>
                  <a:gd name="T41" fmla="*/ 1272 h 1996"/>
                  <a:gd name="T42" fmla="*/ 1754 w 1772"/>
                  <a:gd name="T43" fmla="*/ 1381 h 1996"/>
                  <a:gd name="T44" fmla="*/ 1770 w 1772"/>
                  <a:gd name="T45" fmla="*/ 1522 h 1996"/>
                  <a:gd name="T46" fmla="*/ 1770 w 1772"/>
                  <a:gd name="T47" fmla="*/ 1644 h 1996"/>
                  <a:gd name="T48" fmla="*/ 1758 w 1772"/>
                  <a:gd name="T49" fmla="*/ 1755 h 1996"/>
                  <a:gd name="T50" fmla="*/ 1739 w 1772"/>
                  <a:gd name="T51" fmla="*/ 1870 h 1996"/>
                  <a:gd name="T52" fmla="*/ 1703 w 1772"/>
                  <a:gd name="T53" fmla="*/ 1996 h 1996"/>
                  <a:gd name="T54" fmla="*/ 1145 w 1772"/>
                  <a:gd name="T55" fmla="*/ 1711 h 1996"/>
                  <a:gd name="T56" fmla="*/ 1159 w 1772"/>
                  <a:gd name="T57" fmla="*/ 1607 h 1996"/>
                  <a:gd name="T58" fmla="*/ 1156 w 1772"/>
                  <a:gd name="T59" fmla="*/ 1514 h 1996"/>
                  <a:gd name="T60" fmla="*/ 1140 w 1772"/>
                  <a:gd name="T61" fmla="*/ 1413 h 1996"/>
                  <a:gd name="T62" fmla="*/ 1109 w 1772"/>
                  <a:gd name="T63" fmla="*/ 1322 h 1996"/>
                  <a:gd name="T64" fmla="*/ 1070 w 1772"/>
                  <a:gd name="T65" fmla="*/ 1239 h 1996"/>
                  <a:gd name="T66" fmla="*/ 1032 w 1772"/>
                  <a:gd name="T67" fmla="*/ 1183 h 1996"/>
                  <a:gd name="T68" fmla="*/ 992 w 1772"/>
                  <a:gd name="T69" fmla="*/ 1132 h 1996"/>
                  <a:gd name="T70" fmla="*/ 947 w 1772"/>
                  <a:gd name="T71" fmla="*/ 1086 h 1996"/>
                  <a:gd name="T72" fmla="*/ 901 w 1772"/>
                  <a:gd name="T73" fmla="*/ 1043 h 1996"/>
                  <a:gd name="T74" fmla="*/ 842 w 1772"/>
                  <a:gd name="T75" fmla="*/ 1002 h 1996"/>
                  <a:gd name="T76" fmla="*/ 792 w 1772"/>
                  <a:gd name="T77" fmla="*/ 971 h 1996"/>
                  <a:gd name="T78" fmla="*/ 729 w 1772"/>
                  <a:gd name="T79" fmla="*/ 940 h 1996"/>
                  <a:gd name="T80" fmla="*/ 676 w 1772"/>
                  <a:gd name="T81" fmla="*/ 922 h 1996"/>
                  <a:gd name="T82" fmla="*/ 598 w 1772"/>
                  <a:gd name="T83" fmla="*/ 905 h 1996"/>
                  <a:gd name="T84" fmla="*/ 520 w 1772"/>
                  <a:gd name="T85" fmla="*/ 899 h 1996"/>
                  <a:gd name="T86" fmla="*/ 498 w 1772"/>
                  <a:gd name="T87" fmla="*/ 1222 h 1996"/>
                  <a:gd name="T88" fmla="*/ 497 w 1772"/>
                  <a:gd name="T89" fmla="*/ 0 h 1996"/>
                  <a:gd name="T90" fmla="*/ 524 w 1772"/>
                  <a:gd name="T91" fmla="*/ 280 h 1996"/>
                  <a:gd name="T92" fmla="*/ 604 w 1772"/>
                  <a:gd name="T93" fmla="*/ 285 h 1996"/>
                  <a:gd name="T94" fmla="*/ 675 w 1772"/>
                  <a:gd name="T95" fmla="*/ 293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72" h="1996">
                    <a:moveTo>
                      <a:pt x="675" y="293"/>
                    </a:moveTo>
                    <a:lnTo>
                      <a:pt x="699" y="297"/>
                    </a:lnTo>
                    <a:lnTo>
                      <a:pt x="732" y="302"/>
                    </a:lnTo>
                    <a:lnTo>
                      <a:pt x="764" y="310"/>
                    </a:lnTo>
                    <a:lnTo>
                      <a:pt x="787" y="315"/>
                    </a:lnTo>
                    <a:lnTo>
                      <a:pt x="814" y="322"/>
                    </a:lnTo>
                    <a:lnTo>
                      <a:pt x="839" y="330"/>
                    </a:lnTo>
                    <a:lnTo>
                      <a:pt x="866" y="338"/>
                    </a:lnTo>
                    <a:lnTo>
                      <a:pt x="891" y="345"/>
                    </a:lnTo>
                    <a:lnTo>
                      <a:pt x="919" y="356"/>
                    </a:lnTo>
                    <a:lnTo>
                      <a:pt x="951" y="369"/>
                    </a:lnTo>
                    <a:lnTo>
                      <a:pt x="979" y="380"/>
                    </a:lnTo>
                    <a:lnTo>
                      <a:pt x="1006" y="392"/>
                    </a:lnTo>
                    <a:lnTo>
                      <a:pt x="1037" y="406"/>
                    </a:lnTo>
                    <a:lnTo>
                      <a:pt x="1067" y="421"/>
                    </a:lnTo>
                    <a:lnTo>
                      <a:pt x="1094" y="434"/>
                    </a:lnTo>
                    <a:lnTo>
                      <a:pt x="1120" y="450"/>
                    </a:lnTo>
                    <a:lnTo>
                      <a:pt x="1142" y="464"/>
                    </a:lnTo>
                    <a:lnTo>
                      <a:pt x="1165" y="480"/>
                    </a:lnTo>
                    <a:lnTo>
                      <a:pt x="1191" y="495"/>
                    </a:lnTo>
                    <a:lnTo>
                      <a:pt x="1219" y="513"/>
                    </a:lnTo>
                    <a:lnTo>
                      <a:pt x="1245" y="532"/>
                    </a:lnTo>
                    <a:lnTo>
                      <a:pt x="1269" y="551"/>
                    </a:lnTo>
                    <a:lnTo>
                      <a:pt x="1292" y="569"/>
                    </a:lnTo>
                    <a:lnTo>
                      <a:pt x="1328" y="600"/>
                    </a:lnTo>
                    <a:lnTo>
                      <a:pt x="1366" y="635"/>
                    </a:lnTo>
                    <a:lnTo>
                      <a:pt x="1396" y="662"/>
                    </a:lnTo>
                    <a:lnTo>
                      <a:pt x="1431" y="701"/>
                    </a:lnTo>
                    <a:lnTo>
                      <a:pt x="1455" y="729"/>
                    </a:lnTo>
                    <a:lnTo>
                      <a:pt x="1482" y="761"/>
                    </a:lnTo>
                    <a:lnTo>
                      <a:pt x="1512" y="798"/>
                    </a:lnTo>
                    <a:lnTo>
                      <a:pt x="1536" y="833"/>
                    </a:lnTo>
                    <a:lnTo>
                      <a:pt x="1560" y="872"/>
                    </a:lnTo>
                    <a:lnTo>
                      <a:pt x="1586" y="909"/>
                    </a:lnTo>
                    <a:lnTo>
                      <a:pt x="1607" y="950"/>
                    </a:lnTo>
                    <a:lnTo>
                      <a:pt x="1629" y="985"/>
                    </a:lnTo>
                    <a:lnTo>
                      <a:pt x="1649" y="1028"/>
                    </a:lnTo>
                    <a:lnTo>
                      <a:pt x="1668" y="1070"/>
                    </a:lnTo>
                    <a:lnTo>
                      <a:pt x="1684" y="1113"/>
                    </a:lnTo>
                    <a:lnTo>
                      <a:pt x="1700" y="1160"/>
                    </a:lnTo>
                    <a:lnTo>
                      <a:pt x="1720" y="1218"/>
                    </a:lnTo>
                    <a:lnTo>
                      <a:pt x="1734" y="1272"/>
                    </a:lnTo>
                    <a:lnTo>
                      <a:pt x="1747" y="1327"/>
                    </a:lnTo>
                    <a:lnTo>
                      <a:pt x="1754" y="1381"/>
                    </a:lnTo>
                    <a:lnTo>
                      <a:pt x="1764" y="1444"/>
                    </a:lnTo>
                    <a:lnTo>
                      <a:pt x="1770" y="1522"/>
                    </a:lnTo>
                    <a:lnTo>
                      <a:pt x="1772" y="1583"/>
                    </a:lnTo>
                    <a:lnTo>
                      <a:pt x="1770" y="1644"/>
                    </a:lnTo>
                    <a:lnTo>
                      <a:pt x="1765" y="1701"/>
                    </a:lnTo>
                    <a:lnTo>
                      <a:pt x="1758" y="1755"/>
                    </a:lnTo>
                    <a:lnTo>
                      <a:pt x="1751" y="1812"/>
                    </a:lnTo>
                    <a:lnTo>
                      <a:pt x="1739" y="1870"/>
                    </a:lnTo>
                    <a:lnTo>
                      <a:pt x="1723" y="1932"/>
                    </a:lnTo>
                    <a:lnTo>
                      <a:pt x="1703" y="1996"/>
                    </a:lnTo>
                    <a:lnTo>
                      <a:pt x="1587" y="1635"/>
                    </a:lnTo>
                    <a:lnTo>
                      <a:pt x="1145" y="1711"/>
                    </a:lnTo>
                    <a:lnTo>
                      <a:pt x="1155" y="1648"/>
                    </a:lnTo>
                    <a:lnTo>
                      <a:pt x="1159" y="1607"/>
                    </a:lnTo>
                    <a:lnTo>
                      <a:pt x="1159" y="1564"/>
                    </a:lnTo>
                    <a:lnTo>
                      <a:pt x="1156" y="1514"/>
                    </a:lnTo>
                    <a:lnTo>
                      <a:pt x="1149" y="1467"/>
                    </a:lnTo>
                    <a:lnTo>
                      <a:pt x="1140" y="1413"/>
                    </a:lnTo>
                    <a:lnTo>
                      <a:pt x="1128" y="1370"/>
                    </a:lnTo>
                    <a:lnTo>
                      <a:pt x="1109" y="1322"/>
                    </a:lnTo>
                    <a:lnTo>
                      <a:pt x="1091" y="1280"/>
                    </a:lnTo>
                    <a:lnTo>
                      <a:pt x="1070" y="1239"/>
                    </a:lnTo>
                    <a:lnTo>
                      <a:pt x="1051" y="1208"/>
                    </a:lnTo>
                    <a:lnTo>
                      <a:pt x="1032" y="1183"/>
                    </a:lnTo>
                    <a:lnTo>
                      <a:pt x="1013" y="1157"/>
                    </a:lnTo>
                    <a:lnTo>
                      <a:pt x="992" y="1132"/>
                    </a:lnTo>
                    <a:lnTo>
                      <a:pt x="967" y="1105"/>
                    </a:lnTo>
                    <a:lnTo>
                      <a:pt x="947" y="1086"/>
                    </a:lnTo>
                    <a:lnTo>
                      <a:pt x="924" y="1063"/>
                    </a:lnTo>
                    <a:lnTo>
                      <a:pt x="901" y="1043"/>
                    </a:lnTo>
                    <a:lnTo>
                      <a:pt x="874" y="1023"/>
                    </a:lnTo>
                    <a:lnTo>
                      <a:pt x="842" y="1002"/>
                    </a:lnTo>
                    <a:lnTo>
                      <a:pt x="815" y="984"/>
                    </a:lnTo>
                    <a:lnTo>
                      <a:pt x="792" y="971"/>
                    </a:lnTo>
                    <a:lnTo>
                      <a:pt x="758" y="951"/>
                    </a:lnTo>
                    <a:lnTo>
                      <a:pt x="729" y="940"/>
                    </a:lnTo>
                    <a:lnTo>
                      <a:pt x="703" y="931"/>
                    </a:lnTo>
                    <a:lnTo>
                      <a:pt x="676" y="922"/>
                    </a:lnTo>
                    <a:lnTo>
                      <a:pt x="636" y="912"/>
                    </a:lnTo>
                    <a:lnTo>
                      <a:pt x="598" y="905"/>
                    </a:lnTo>
                    <a:lnTo>
                      <a:pt x="559" y="901"/>
                    </a:lnTo>
                    <a:lnTo>
                      <a:pt x="520" y="899"/>
                    </a:lnTo>
                    <a:lnTo>
                      <a:pt x="498" y="897"/>
                    </a:lnTo>
                    <a:lnTo>
                      <a:pt x="498" y="1222"/>
                    </a:lnTo>
                    <a:lnTo>
                      <a:pt x="0" y="620"/>
                    </a:lnTo>
                    <a:lnTo>
                      <a:pt x="497" y="0"/>
                    </a:lnTo>
                    <a:lnTo>
                      <a:pt x="497" y="279"/>
                    </a:lnTo>
                    <a:lnTo>
                      <a:pt x="524" y="280"/>
                    </a:lnTo>
                    <a:lnTo>
                      <a:pt x="563" y="282"/>
                    </a:lnTo>
                    <a:lnTo>
                      <a:pt x="604" y="285"/>
                    </a:lnTo>
                    <a:lnTo>
                      <a:pt x="643" y="289"/>
                    </a:lnTo>
                    <a:lnTo>
                      <a:pt x="675" y="29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36078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scene3d>
                <a:camera prst="legacyObliqueTopRight"/>
                <a:lightRig rig="legacyFlat3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27" name="WordArt 68"/>
              <p:cNvSpPr>
                <a:spLocks noChangeArrowheads="1" noChangeShapeType="1" noTextEdit="1"/>
              </p:cNvSpPr>
              <p:nvPr/>
            </p:nvSpPr>
            <p:spPr bwMode="auto">
              <a:xfrm rot="2811262">
                <a:off x="4332289" y="3311498"/>
                <a:ext cx="2363788" cy="827087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spcFirstLastPara="1" wrap="none" fromWordArt="1">
                <a:prstTxWarp prst="textArchUp">
                  <a:avLst>
                    <a:gd name="adj" fmla="val 11089775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solidFill>
                      <a:srgbClr val="FFFFFF"/>
                    </a:solidFill>
                    <a:effectLst>
                      <a:outerShdw dist="40161" dir="4293903" algn="ctr" rotWithShape="0">
                        <a:schemeClr val="tx1">
                          <a:alpha val="50000"/>
                        </a:schemeClr>
                      </a:outerShdw>
                    </a:effectLst>
                    <a:latin typeface="Arial Black"/>
                  </a:rPr>
                  <a:t>实时检测</a:t>
                </a:r>
                <a:endParaRPr lang="zh-CN" altLang="en-US" sz="3600" kern="10" dirty="0">
                  <a:solidFill>
                    <a:srgbClr val="FFFFFF"/>
                  </a:solidFill>
                  <a:effectLst>
                    <a:outerShdw dist="40161" dir="4293903" algn="ctr" rotWithShape="0">
                      <a:schemeClr val="tx1">
                        <a:alpha val="50000"/>
                      </a:schemeClr>
                    </a:outerShdw>
                  </a:effectLst>
                  <a:latin typeface="Arial Black"/>
                </a:endParaRPr>
              </a:p>
            </p:txBody>
          </p:sp>
          <p:sp>
            <p:nvSpPr>
              <p:cNvPr id="28" name="WordArt 69"/>
              <p:cNvSpPr>
                <a:spLocks noChangeArrowheads="1" noChangeShapeType="1" noTextEdit="1"/>
              </p:cNvSpPr>
              <p:nvPr/>
            </p:nvSpPr>
            <p:spPr bwMode="auto">
              <a:xfrm rot="9851429">
                <a:off x="3478212" y="4868869"/>
                <a:ext cx="2608262" cy="1427161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spcFirstLastPara="1" wrap="none" fromWordArt="1">
                <a:prstTxWarp prst="textArchUp">
                  <a:avLst>
                    <a:gd name="adj" fmla="val 12077768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solidFill>
                      <a:srgbClr val="FFFFFF"/>
                    </a:solidFill>
                    <a:effectLst>
                      <a:outerShdw dist="40161" dir="4293903" algn="ctr" rotWithShape="0">
                        <a:schemeClr val="tx1">
                          <a:alpha val="50000"/>
                        </a:schemeClr>
                      </a:outerShdw>
                    </a:effectLst>
                    <a:latin typeface="Arial Black"/>
                  </a:rPr>
                  <a:t>智能调度</a:t>
                </a:r>
                <a:endParaRPr lang="zh-CN" altLang="en-US" sz="3600" kern="10" dirty="0">
                  <a:solidFill>
                    <a:srgbClr val="FFFFFF"/>
                  </a:solidFill>
                  <a:effectLst>
                    <a:outerShdw dist="40161" dir="4293903" algn="ctr" rotWithShape="0">
                      <a:schemeClr val="tx1">
                        <a:alpha val="50000"/>
                      </a:schemeClr>
                    </a:outerShdw>
                  </a:effectLst>
                  <a:latin typeface="Arial Black"/>
                </a:endParaRPr>
              </a:p>
            </p:txBody>
          </p:sp>
          <p:sp>
            <p:nvSpPr>
              <p:cNvPr id="29" name="WordArt 70"/>
              <p:cNvSpPr>
                <a:spLocks noChangeArrowheads="1" noChangeShapeType="1" noTextEdit="1"/>
              </p:cNvSpPr>
              <p:nvPr/>
            </p:nvSpPr>
            <p:spPr bwMode="auto">
              <a:xfrm rot="16837229">
                <a:off x="2296320" y="3775524"/>
                <a:ext cx="2576512" cy="1273175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spcFirstLastPara="1" wrap="none" fromWordArt="1">
                <a:prstTxWarp prst="textArchUp">
                  <a:avLst>
                    <a:gd name="adj" fmla="val 11380442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 smtClean="0">
                    <a:solidFill>
                      <a:srgbClr val="FFFFFF"/>
                    </a:solidFill>
                    <a:effectLst>
                      <a:outerShdw dist="40161" dir="4293903" algn="ctr" rotWithShape="0">
                        <a:schemeClr val="tx1">
                          <a:alpha val="50000"/>
                        </a:schemeClr>
                      </a:outerShdw>
                    </a:effectLst>
                    <a:latin typeface="Arial Black"/>
                  </a:rPr>
                  <a:t>秒级防御</a:t>
                </a:r>
                <a:endParaRPr lang="zh-CN" altLang="en-US" sz="3600" kern="10" dirty="0">
                  <a:solidFill>
                    <a:srgbClr val="FFFFFF"/>
                  </a:solidFill>
                  <a:effectLst>
                    <a:outerShdw dist="40161" dir="4293903" algn="ctr" rotWithShape="0">
                      <a:schemeClr val="tx1">
                        <a:alpha val="50000"/>
                      </a:schemeClr>
                    </a:outerShdw>
                  </a:effectLst>
                  <a:latin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17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DDoS</a:t>
            </a:r>
            <a:r>
              <a:rPr lang="zh-CN" altLang="en-US" sz="3600" dirty="0"/>
              <a:t>防御是一项系统工程</a:t>
            </a:r>
            <a:endParaRPr lang="en-US" altLang="zh-CN" sz="36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990825"/>
              </p:ext>
            </p:extLst>
          </p:nvPr>
        </p:nvGraphicFramePr>
        <p:xfrm>
          <a:off x="845508" y="1988508"/>
          <a:ext cx="6451764" cy="3561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438411" y="2170227"/>
            <a:ext cx="7360668" cy="3933381"/>
            <a:chOff x="438411" y="2170227"/>
            <a:chExt cx="7360668" cy="3933381"/>
          </a:xfrm>
        </p:grpSpPr>
        <p:sp>
          <p:nvSpPr>
            <p:cNvPr id="7" name="TextBox 6"/>
            <p:cNvSpPr txBox="1"/>
            <p:nvPr/>
          </p:nvSpPr>
          <p:spPr>
            <a:xfrm>
              <a:off x="588722" y="2170227"/>
              <a:ext cx="180049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事后，分析总结</a:t>
              </a:r>
              <a:endParaRPr lang="en-US" altLang="zh-CN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8411" y="5734276"/>
              <a:ext cx="180049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事中，快速响应</a:t>
              </a:r>
              <a:endParaRPr lang="en-US" altLang="zh-CN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98586" y="5498510"/>
              <a:ext cx="180049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事前，充分准备</a:t>
              </a:r>
              <a:endParaRPr lang="en-US" altLang="zh-CN" dirty="0" smtClean="0"/>
            </a:p>
          </p:txBody>
        </p:sp>
      </p:grpSp>
      <p:cxnSp>
        <p:nvCxnSpPr>
          <p:cNvPr id="11" name="直接箭头连接符 10"/>
          <p:cNvCxnSpPr/>
          <p:nvPr/>
        </p:nvCxnSpPr>
        <p:spPr>
          <a:xfrm flipH="1" flipV="1">
            <a:off x="5403999" y="4821129"/>
            <a:ext cx="1207408" cy="614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1" idx="3"/>
          </p:cNvCxnSpPr>
          <p:nvPr/>
        </p:nvCxnSpPr>
        <p:spPr>
          <a:xfrm flipV="1">
            <a:off x="1622464" y="4252728"/>
            <a:ext cx="766751" cy="1296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761971" y="2748512"/>
            <a:ext cx="753661" cy="159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8157" y="2538793"/>
            <a:ext cx="5838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20%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38650" y="5364944"/>
            <a:ext cx="5838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93478" y="5129178"/>
            <a:ext cx="5838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70%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5165" y="3591008"/>
            <a:ext cx="32383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u"/>
            </a:pPr>
            <a:r>
              <a:rPr lang="zh-CN" altLang="en-US" sz="2000" dirty="0"/>
              <a:t>具备</a:t>
            </a:r>
            <a:r>
              <a:rPr lang="zh-CN" altLang="en-US" sz="2000" dirty="0" smtClean="0"/>
              <a:t>能力</a:t>
            </a:r>
            <a:endParaRPr lang="en-US" altLang="zh-CN" sz="2000" dirty="0" smtClean="0"/>
          </a:p>
          <a:p>
            <a:pPr marL="914400" lvl="3" indent="-4572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自建</a:t>
            </a:r>
            <a:endParaRPr lang="en-US" altLang="zh-CN" sz="2000" dirty="0" smtClean="0"/>
          </a:p>
          <a:p>
            <a:pPr marL="914400" lvl="3" indent="-4572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购买</a:t>
            </a:r>
            <a:r>
              <a:rPr lang="zh-CN" altLang="en-US" sz="2000" dirty="0"/>
              <a:t>服务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云</a:t>
            </a:r>
            <a:r>
              <a:rPr lang="zh-CN" altLang="en-US" sz="2000" dirty="0"/>
              <a:t>盾高</a:t>
            </a:r>
            <a:r>
              <a:rPr lang="zh-CN" altLang="en-US" sz="2000" dirty="0" smtClean="0"/>
              <a:t>防</a:t>
            </a:r>
            <a:endParaRPr lang="en-US" altLang="zh-CN" sz="2000" dirty="0" smtClean="0"/>
          </a:p>
          <a:p>
            <a:pPr marL="285750" lvl="2" indent="-285750"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监控体系</a:t>
            </a:r>
            <a:endParaRPr lang="en-US" altLang="zh-CN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178157" y="6107170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临危不乱，观察业务</a:t>
            </a:r>
            <a:endParaRPr lang="en-US" altLang="zh-CN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8722" y="1770117"/>
            <a:ext cx="25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复盘，总结改进点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883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2394" y="138480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谢谢聆听！</a:t>
            </a:r>
            <a:endParaRPr lang="zh-CN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24" y="2302012"/>
            <a:ext cx="2839457" cy="283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6358" y="534416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来往</a:t>
            </a:r>
            <a:endParaRPr lang="zh-CN" altLang="en-US" sz="4000" dirty="0"/>
          </a:p>
        </p:txBody>
      </p:sp>
      <p:pic>
        <p:nvPicPr>
          <p:cNvPr id="3076" name="Picture 4" descr="https://i01.lw.aliimg.com/tfs/TB1U58pHFXXXXXeaXXXktDZSpXXLAIWANGi_1_532_57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9" t="10984" r="18405" b="27682"/>
          <a:stretch/>
        </p:blipFill>
        <p:spPr bwMode="auto">
          <a:xfrm>
            <a:off x="4871007" y="2302012"/>
            <a:ext cx="2829783" cy="287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80604" y="534416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微博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全球</a:t>
            </a:r>
            <a:r>
              <a:rPr lang="zh-CN" altLang="en-US" dirty="0"/>
              <a:t>最大</a:t>
            </a:r>
            <a:r>
              <a:rPr lang="en-US" altLang="zh-CN" dirty="0" err="1"/>
              <a:t>DDoS</a:t>
            </a:r>
            <a:r>
              <a:rPr lang="zh-CN" altLang="en-US" dirty="0"/>
              <a:t>攻击</a:t>
            </a:r>
            <a:r>
              <a:rPr lang="zh-CN" altLang="en-US" dirty="0" smtClean="0"/>
              <a:t>防御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实战分享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建跃</a:t>
            </a:r>
            <a:r>
              <a:rPr lang="en-US" altLang="zh-CN" dirty="0" smtClean="0"/>
              <a:t>|2015.4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solidFill>
                  <a:srgbClr val="3B343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DDoS</a:t>
            </a:r>
            <a:r>
              <a:rPr lang="zh-CN" altLang="en-US" b="1" dirty="0">
                <a:solidFill>
                  <a:srgbClr val="3B343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攻击是什么</a:t>
            </a:r>
            <a:r>
              <a:rPr lang="zh-CN" altLang="en-US" b="1" dirty="0" smtClean="0">
                <a:solidFill>
                  <a:srgbClr val="3B343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35691"/>
            <a:ext cx="3730487" cy="4204252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DDoS</a:t>
            </a:r>
            <a:r>
              <a:rPr lang="zh-CN" altLang="en-US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Distributed Denial of Service</a:t>
            </a:r>
            <a:r>
              <a:rPr lang="zh-CN" altLang="en-US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）即分布式拒绝服务攻击。</a:t>
            </a:r>
            <a:endParaRPr lang="en-US" altLang="zh-CN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攻击主要目的是让指定目标无法提供正常服务。是目前最强大、最难防御的攻击之一。</a:t>
            </a:r>
            <a:endParaRPr lang="en-US" altLang="zh-CN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近年出现的</a:t>
            </a:r>
            <a:r>
              <a:rPr lang="en-US" altLang="zh-CN" dirty="0" err="1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DRDoS</a:t>
            </a:r>
            <a:r>
              <a:rPr lang="zh-CN" altLang="en-US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（分布式反射攻击）让</a:t>
            </a:r>
            <a:r>
              <a:rPr lang="en-US" altLang="zh-CN" dirty="0" err="1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DDoS</a:t>
            </a:r>
            <a:r>
              <a:rPr lang="zh-CN" altLang="en-US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攻击水平迅速提升，互联网安全被网络暴力所威胁。</a:t>
            </a:r>
            <a:endParaRPr lang="en-US" altLang="zh-CN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2" y="1762195"/>
            <a:ext cx="4155198" cy="2372484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4313174" y="4448442"/>
            <a:ext cx="4592054" cy="1801105"/>
            <a:chOff x="5956461" y="4204585"/>
            <a:chExt cx="4830593" cy="1985499"/>
          </a:xfrm>
        </p:grpSpPr>
        <p:grpSp>
          <p:nvGrpSpPr>
            <p:cNvPr id="9" name="组 4"/>
            <p:cNvGrpSpPr/>
            <p:nvPr/>
          </p:nvGrpSpPr>
          <p:grpSpPr>
            <a:xfrm>
              <a:off x="5958446" y="4211317"/>
              <a:ext cx="4814013" cy="1672183"/>
              <a:chOff x="5958446" y="4211317"/>
              <a:chExt cx="4902297" cy="1676401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8446" y="4211317"/>
                <a:ext cx="1676400" cy="16764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8693" y="4211318"/>
                <a:ext cx="1676400" cy="16764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84343" y="4211317"/>
                <a:ext cx="1676400" cy="1676400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5956461" y="4204585"/>
              <a:ext cx="4830593" cy="1678915"/>
            </a:xfrm>
            <a:prstGeom prst="rect">
              <a:avLst/>
            </a:prstGeom>
            <a:solidFill>
              <a:srgbClr val="9F414E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56566" y="5821296"/>
              <a:ext cx="4515894" cy="368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关于</a:t>
              </a:r>
              <a:r>
                <a:rPr lang="en-US" altLang="zh-CN" dirty="0" err="1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DDoS</a:t>
              </a:r>
              <a:r>
                <a:rPr lang="zh-CN" altLang="en-US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攻击及防御的介绍请扫描阅读</a:t>
              </a:r>
              <a:endParaRPr lang="en-US" altLang="zh-CN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9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DDoS</a:t>
            </a:r>
            <a:r>
              <a:rPr lang="zh-CN" altLang="en-US" dirty="0" smtClean="0"/>
              <a:t>攻击发展趋势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173198"/>
              </p:ext>
            </p:extLst>
          </p:nvPr>
        </p:nvGraphicFramePr>
        <p:xfrm>
          <a:off x="589717" y="1772476"/>
          <a:ext cx="5059474" cy="3886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右箭头 3"/>
          <p:cNvSpPr/>
          <p:nvPr/>
        </p:nvSpPr>
        <p:spPr>
          <a:xfrm>
            <a:off x="834890" y="5608940"/>
            <a:ext cx="4643475" cy="172411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4890" y="57813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僵尸网络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602629" y="57830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反射攻击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541195" y="57813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智能终端</a:t>
            </a:r>
            <a:endParaRPr lang="zh-CN" altLang="en-US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624136" y="2358882"/>
            <a:ext cx="3506610" cy="4164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2009.5.19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DDoS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攻击导致全国</a:t>
            </a:r>
            <a:r>
              <a:rPr lang="zh-CN" altLang="en-US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多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个省份互联网中断。第一次对国家互联网造成影响。</a:t>
            </a: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2013.3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Spamhaus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300G,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导致了全球互联网大堵塞，创造当时互联网最大攻击纪录。</a:t>
            </a: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2013.8.25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DDoS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攻击导致国家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CN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根域解析故障，影响所有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CN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域名访问。对国家互联网最大的一次影响。</a:t>
            </a: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2014.2 </a:t>
            </a:r>
            <a:r>
              <a:rPr lang="en-US" altLang="zh-CN" dirty="0" err="1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Cloudflare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声称遭受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400G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攻击，导致其服务受到影响，刷新当时互联网最大攻击纪录。</a:t>
            </a: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2014.12.10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移动终端也加入“僵尸”网络阵地，全球范围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DNS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流量异常。</a:t>
            </a: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2014.12.21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阿里云防御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453GDDoS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攻击，刷新互联网最大攻击记录！</a:t>
            </a:r>
            <a:endParaRPr lang="en-US" altLang="zh-CN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6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1417638"/>
            <a:ext cx="7811589" cy="514924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453Gbps </a:t>
            </a:r>
            <a:r>
              <a:rPr lang="zh-CN" altLang="en-US" dirty="0" smtClean="0"/>
              <a:t>攻击有多大？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1522142"/>
            <a:ext cx="7537269" cy="49684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20" y="1520595"/>
            <a:ext cx="47625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攻击过程介绍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2" y="2156784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 27"/>
          <p:cNvGrpSpPr/>
          <p:nvPr/>
        </p:nvGrpSpPr>
        <p:grpSpPr>
          <a:xfrm>
            <a:off x="316879" y="5422058"/>
            <a:ext cx="8190312" cy="825681"/>
            <a:chOff x="642260" y="4599939"/>
            <a:chExt cx="11257120" cy="825681"/>
          </a:xfrm>
        </p:grpSpPr>
        <p:grpSp>
          <p:nvGrpSpPr>
            <p:cNvPr id="5" name="组 25"/>
            <p:cNvGrpSpPr/>
            <p:nvPr/>
          </p:nvGrpSpPr>
          <p:grpSpPr>
            <a:xfrm>
              <a:off x="642260" y="4972147"/>
              <a:ext cx="11257120" cy="453473"/>
              <a:chOff x="642260" y="4972147"/>
              <a:chExt cx="11257120" cy="453473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V="1">
                <a:off x="642260" y="4972147"/>
                <a:ext cx="11174185" cy="6199"/>
              </a:xfrm>
              <a:prstGeom prst="line">
                <a:avLst/>
              </a:prstGeom>
              <a:ln w="25400" cap="rnd">
                <a:solidFill>
                  <a:srgbClr val="4F526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92"/>
              <p:cNvSpPr txBox="1"/>
              <p:nvPr/>
            </p:nvSpPr>
            <p:spPr>
              <a:xfrm>
                <a:off x="698334" y="5087066"/>
                <a:ext cx="1249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16</a:t>
                </a:r>
                <a:r>
                  <a:rPr lang="en-US" altLang="en-US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:35</a:t>
                </a:r>
                <a:endParaRPr lang="en-US" altLang="zh-CN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endParaRPr>
              </a:p>
            </p:txBody>
          </p:sp>
          <p:sp>
            <p:nvSpPr>
              <p:cNvPr id="9" name="文本框 93"/>
              <p:cNvSpPr txBox="1"/>
              <p:nvPr/>
            </p:nvSpPr>
            <p:spPr>
              <a:xfrm>
                <a:off x="1627979" y="5080222"/>
                <a:ext cx="1249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16:58</a:t>
                </a:r>
              </a:p>
            </p:txBody>
          </p:sp>
          <p:sp>
            <p:nvSpPr>
              <p:cNvPr id="10" name="文本框 94"/>
              <p:cNvSpPr txBox="1"/>
              <p:nvPr/>
            </p:nvSpPr>
            <p:spPr>
              <a:xfrm>
                <a:off x="2725427" y="5085282"/>
                <a:ext cx="1249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19:01</a:t>
                </a:r>
              </a:p>
            </p:txBody>
          </p:sp>
          <p:sp>
            <p:nvSpPr>
              <p:cNvPr id="11" name="文本框 95"/>
              <p:cNvSpPr txBox="1"/>
              <p:nvPr/>
            </p:nvSpPr>
            <p:spPr>
              <a:xfrm>
                <a:off x="3841343" y="5077090"/>
                <a:ext cx="1249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19:27</a:t>
                </a:r>
              </a:p>
            </p:txBody>
          </p:sp>
          <p:sp>
            <p:nvSpPr>
              <p:cNvPr id="12" name="文本框 96"/>
              <p:cNvSpPr txBox="1"/>
              <p:nvPr/>
            </p:nvSpPr>
            <p:spPr>
              <a:xfrm>
                <a:off x="5044713" y="5084845"/>
                <a:ext cx="1249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22:04</a:t>
                </a:r>
              </a:p>
            </p:txBody>
          </p:sp>
          <p:sp>
            <p:nvSpPr>
              <p:cNvPr id="13" name="文本框 97"/>
              <p:cNvSpPr txBox="1"/>
              <p:nvPr/>
            </p:nvSpPr>
            <p:spPr>
              <a:xfrm>
                <a:off x="6314639" y="5084845"/>
                <a:ext cx="1249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23:25</a:t>
                </a:r>
              </a:p>
            </p:txBody>
          </p:sp>
          <p:sp>
            <p:nvSpPr>
              <p:cNvPr id="14" name="文本框 98"/>
              <p:cNvSpPr txBox="1"/>
              <p:nvPr/>
            </p:nvSpPr>
            <p:spPr>
              <a:xfrm>
                <a:off x="8460383" y="5071592"/>
                <a:ext cx="1249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11:10</a:t>
                </a:r>
              </a:p>
            </p:txBody>
          </p:sp>
          <p:sp>
            <p:nvSpPr>
              <p:cNvPr id="15" name="文本框 99"/>
              <p:cNvSpPr txBox="1"/>
              <p:nvPr/>
            </p:nvSpPr>
            <p:spPr>
              <a:xfrm>
                <a:off x="9540546" y="5083498"/>
                <a:ext cx="1249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16:20</a:t>
                </a:r>
              </a:p>
            </p:txBody>
          </p:sp>
          <p:sp>
            <p:nvSpPr>
              <p:cNvPr id="16" name="文本框 100"/>
              <p:cNvSpPr txBox="1"/>
              <p:nvPr/>
            </p:nvSpPr>
            <p:spPr>
              <a:xfrm>
                <a:off x="10649903" y="5083498"/>
                <a:ext cx="1249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1</a:t>
                </a:r>
                <a:r>
                  <a:rPr lang="en-US" altLang="zh-CN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6:22</a:t>
                </a:r>
              </a:p>
            </p:txBody>
          </p:sp>
          <p:sp>
            <p:nvSpPr>
              <p:cNvPr id="17" name="文本框 109"/>
              <p:cNvSpPr txBox="1"/>
              <p:nvPr/>
            </p:nvSpPr>
            <p:spPr>
              <a:xfrm>
                <a:off x="7346461" y="5078002"/>
                <a:ext cx="1249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1</a:t>
                </a:r>
                <a:r>
                  <a:rPr lang="zh-CN" altLang="en-US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:</a:t>
                </a:r>
                <a:r>
                  <a:rPr lang="en-US" altLang="zh-CN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00</a:t>
                </a:r>
              </a:p>
            </p:txBody>
          </p:sp>
        </p:grpSp>
        <p:sp>
          <p:nvSpPr>
            <p:cNvPr id="6" name="文本框 124"/>
            <p:cNvSpPr txBox="1"/>
            <p:nvPr/>
          </p:nvSpPr>
          <p:spPr>
            <a:xfrm>
              <a:off x="6838386" y="4599939"/>
              <a:ext cx="12494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2</a:t>
              </a:r>
              <a:r>
                <a:rPr lang="en-US" altLang="zh-CN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1</a:t>
              </a:r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日</a:t>
              </a:r>
              <a:endParaRPr lang="en-US" altLang="zh-CN" sz="16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</p:grpSp>
      <p:grpSp>
        <p:nvGrpSpPr>
          <p:cNvPr id="18" name="组 1"/>
          <p:cNvGrpSpPr/>
          <p:nvPr/>
        </p:nvGrpSpPr>
        <p:grpSpPr>
          <a:xfrm>
            <a:off x="187477" y="3575715"/>
            <a:ext cx="1249477" cy="2092601"/>
            <a:chOff x="706499" y="2861573"/>
            <a:chExt cx="1249477" cy="2092601"/>
          </a:xfrm>
        </p:grpSpPr>
        <p:sp>
          <p:nvSpPr>
            <p:cNvPr id="19" name="文本框 4"/>
            <p:cNvSpPr txBox="1"/>
            <p:nvPr/>
          </p:nvSpPr>
          <p:spPr>
            <a:xfrm>
              <a:off x="706499" y="2861573"/>
              <a:ext cx="124947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2</a:t>
              </a:r>
              <a:r>
                <a:rPr lang="en-US" altLang="zh-CN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50G</a:t>
              </a:r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攻击</a:t>
              </a:r>
              <a:endParaRPr lang="en-US" altLang="zh-CN" sz="16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  <a:p>
              <a:pPr algn="ctr"/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自动防护</a:t>
              </a:r>
              <a:endParaRPr lang="zh-CN" altLang="en-US" sz="1600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grpSp>
          <p:nvGrpSpPr>
            <p:cNvPr id="20" name="组 16"/>
            <p:cNvGrpSpPr/>
            <p:nvPr/>
          </p:nvGrpSpPr>
          <p:grpSpPr>
            <a:xfrm>
              <a:off x="1228142" y="3538047"/>
              <a:ext cx="194184" cy="1416127"/>
              <a:chOff x="1388706" y="1070772"/>
              <a:chExt cx="194184" cy="1416127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88706" y="1070772"/>
                <a:ext cx="194184" cy="19117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50800">
                <a:solidFill>
                  <a:srgbClr val="EFEB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endParaRPr>
              </a:p>
            </p:txBody>
          </p:sp>
          <p:cxnSp>
            <p:nvCxnSpPr>
              <p:cNvPr id="22" name="直接连接符 10"/>
              <p:cNvCxnSpPr/>
              <p:nvPr/>
            </p:nvCxnSpPr>
            <p:spPr>
              <a:xfrm flipH="1" flipV="1">
                <a:off x="1480712" y="1232743"/>
                <a:ext cx="5087" cy="1254156"/>
              </a:xfrm>
              <a:prstGeom prst="line">
                <a:avLst/>
              </a:prstGeom>
              <a:ln w="25400" cap="rnd">
                <a:solidFill>
                  <a:srgbClr val="4F526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 5"/>
          <p:cNvGrpSpPr/>
          <p:nvPr/>
        </p:nvGrpSpPr>
        <p:grpSpPr>
          <a:xfrm>
            <a:off x="801126" y="3116136"/>
            <a:ext cx="1363937" cy="2552180"/>
            <a:chOff x="1561861" y="2459203"/>
            <a:chExt cx="1363937" cy="2552180"/>
          </a:xfrm>
        </p:grpSpPr>
        <p:sp>
          <p:nvSpPr>
            <p:cNvPr id="24" name="椭圆 23"/>
            <p:cNvSpPr/>
            <p:nvPr/>
          </p:nvSpPr>
          <p:spPr>
            <a:xfrm>
              <a:off x="2154170" y="3098881"/>
              <a:ext cx="194184" cy="19117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rgbClr val="EFEB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25" name="直接连接符 24"/>
            <p:cNvCxnSpPr>
              <a:endCxn id="24" idx="4"/>
            </p:cNvCxnSpPr>
            <p:nvPr/>
          </p:nvCxnSpPr>
          <p:spPr>
            <a:xfrm flipH="1" flipV="1">
              <a:off x="2251262" y="3290051"/>
              <a:ext cx="2" cy="1721332"/>
            </a:xfrm>
            <a:prstGeom prst="line">
              <a:avLst/>
            </a:prstGeom>
            <a:ln w="25400" cap="rnd">
              <a:solidFill>
                <a:srgbClr val="4F526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64"/>
            <p:cNvSpPr txBox="1"/>
            <p:nvPr/>
          </p:nvSpPr>
          <p:spPr>
            <a:xfrm>
              <a:off x="1561861" y="2459203"/>
              <a:ext cx="13639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超</a:t>
              </a:r>
              <a:r>
                <a:rPr lang="en-US" altLang="zh-CN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300G</a:t>
              </a:r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攻击</a:t>
              </a:r>
              <a:endParaRPr lang="en-US" altLang="zh-CN" sz="16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  <a:p>
              <a:pPr algn="ctr"/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切换</a:t>
              </a:r>
              <a:r>
                <a:rPr lang="en-US" altLang="zh-CN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IP</a:t>
              </a:r>
              <a:endParaRPr lang="zh-CN" altLang="en-US" sz="1600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</p:grpSp>
      <p:sp>
        <p:nvSpPr>
          <p:cNvPr id="27" name="文本框 75"/>
          <p:cNvSpPr txBox="1"/>
          <p:nvPr/>
        </p:nvSpPr>
        <p:spPr>
          <a:xfrm>
            <a:off x="2110815" y="2661824"/>
            <a:ext cx="3024262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日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大流量</a:t>
            </a:r>
            <a:r>
              <a:rPr lang="en-US" altLang="zh-CN" dirty="0" err="1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DDoS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攻击</a:t>
            </a: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开始</a:t>
            </a: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在短短几十分钟内攻击流量达到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300G</a:t>
            </a:r>
          </a:p>
          <a:p>
            <a:endParaRPr lang="en-US" altLang="zh-CN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云盾成功自动防御，攻击者未达到目的</a:t>
            </a: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8" name="组 6"/>
          <p:cNvGrpSpPr/>
          <p:nvPr/>
        </p:nvGrpSpPr>
        <p:grpSpPr>
          <a:xfrm>
            <a:off x="1656592" y="2720765"/>
            <a:ext cx="1540831" cy="2947551"/>
            <a:chOff x="2546276" y="1998434"/>
            <a:chExt cx="1540831" cy="2947551"/>
          </a:xfrm>
        </p:grpSpPr>
        <p:sp>
          <p:nvSpPr>
            <p:cNvPr id="39" name="椭圆 38"/>
            <p:cNvSpPr/>
            <p:nvPr/>
          </p:nvSpPr>
          <p:spPr>
            <a:xfrm>
              <a:off x="3190542" y="2624704"/>
              <a:ext cx="194184" cy="19117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rgbClr val="EFEB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40" name="直接连接符 10"/>
            <p:cNvCxnSpPr>
              <a:endCxn id="39" idx="4"/>
            </p:cNvCxnSpPr>
            <p:nvPr/>
          </p:nvCxnSpPr>
          <p:spPr>
            <a:xfrm flipV="1">
              <a:off x="3273039" y="2815874"/>
              <a:ext cx="14595" cy="2130111"/>
            </a:xfrm>
            <a:prstGeom prst="line">
              <a:avLst/>
            </a:prstGeom>
            <a:ln w="25400" cap="rnd">
              <a:solidFill>
                <a:srgbClr val="4F526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66"/>
            <p:cNvSpPr txBox="1"/>
            <p:nvPr/>
          </p:nvSpPr>
          <p:spPr>
            <a:xfrm>
              <a:off x="2546276" y="1998434"/>
              <a:ext cx="154083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357G</a:t>
              </a:r>
            </a:p>
            <a:p>
              <a:pPr algn="ctr"/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攻击持续上升</a:t>
              </a:r>
              <a:endParaRPr lang="zh-CN" altLang="en-US" sz="1600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</p:grpSp>
      <p:grpSp>
        <p:nvGrpSpPr>
          <p:cNvPr id="42" name="组 8"/>
          <p:cNvGrpSpPr/>
          <p:nvPr/>
        </p:nvGrpSpPr>
        <p:grpSpPr>
          <a:xfrm>
            <a:off x="2488610" y="2303796"/>
            <a:ext cx="1417625" cy="3364520"/>
            <a:chOff x="3764242" y="1596061"/>
            <a:chExt cx="1417625" cy="3364520"/>
          </a:xfrm>
        </p:grpSpPr>
        <p:sp>
          <p:nvSpPr>
            <p:cNvPr id="43" name="椭圆 42"/>
            <p:cNvSpPr/>
            <p:nvPr/>
          </p:nvSpPr>
          <p:spPr>
            <a:xfrm>
              <a:off x="4372888" y="2215922"/>
              <a:ext cx="194184" cy="19117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rgbClr val="EFEB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grpSp>
          <p:nvGrpSpPr>
            <p:cNvPr id="44" name="组 7"/>
            <p:cNvGrpSpPr/>
            <p:nvPr/>
          </p:nvGrpSpPr>
          <p:grpSpPr>
            <a:xfrm>
              <a:off x="3764242" y="1596061"/>
              <a:ext cx="1417625" cy="3364520"/>
              <a:chOff x="3764242" y="1596061"/>
              <a:chExt cx="1417625" cy="3364520"/>
            </a:xfrm>
          </p:grpSpPr>
          <p:cxnSp>
            <p:nvCxnSpPr>
              <p:cNvPr id="45" name="直接连接符 10"/>
              <p:cNvCxnSpPr>
                <a:endCxn id="43" idx="4"/>
              </p:cNvCxnSpPr>
              <p:nvPr/>
            </p:nvCxnSpPr>
            <p:spPr>
              <a:xfrm flipV="1">
                <a:off x="4455385" y="2407092"/>
                <a:ext cx="14595" cy="2553489"/>
              </a:xfrm>
              <a:prstGeom prst="line">
                <a:avLst/>
              </a:prstGeom>
              <a:ln w="25400" cap="rnd">
                <a:solidFill>
                  <a:srgbClr val="4F526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68"/>
              <p:cNvSpPr txBox="1"/>
              <p:nvPr/>
            </p:nvSpPr>
            <p:spPr>
              <a:xfrm>
                <a:off x="3764242" y="1596061"/>
                <a:ext cx="1417625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407G</a:t>
                </a:r>
              </a:p>
              <a:p>
                <a:pPr algn="ctr"/>
                <a:r>
                  <a:rPr lang="zh-CN" altLang="en-US" sz="1600" dirty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攻击持续上</a:t>
                </a:r>
                <a:r>
                  <a:rPr lang="zh-CN" altLang="en-US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升</a:t>
                </a:r>
                <a:endParaRPr lang="zh-CN" altLang="en-US" sz="1600" dirty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endParaRPr>
              </a:p>
            </p:txBody>
          </p:sp>
        </p:grpSp>
      </p:grpSp>
      <p:grpSp>
        <p:nvGrpSpPr>
          <p:cNvPr id="47" name="组 9"/>
          <p:cNvGrpSpPr/>
          <p:nvPr/>
        </p:nvGrpSpPr>
        <p:grpSpPr>
          <a:xfrm>
            <a:off x="3292195" y="1471639"/>
            <a:ext cx="1484177" cy="4196677"/>
            <a:chOff x="4938419" y="755713"/>
            <a:chExt cx="1484177" cy="4196677"/>
          </a:xfrm>
        </p:grpSpPr>
        <p:sp>
          <p:nvSpPr>
            <p:cNvPr id="48" name="椭圆 47"/>
            <p:cNvSpPr/>
            <p:nvPr/>
          </p:nvSpPr>
          <p:spPr>
            <a:xfrm>
              <a:off x="5427385" y="1344202"/>
              <a:ext cx="469725" cy="4661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rgbClr val="EFEB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49" name="直接连接符 10"/>
            <p:cNvCxnSpPr/>
            <p:nvPr/>
          </p:nvCxnSpPr>
          <p:spPr>
            <a:xfrm flipH="1" flipV="1">
              <a:off x="5672685" y="1790989"/>
              <a:ext cx="669" cy="3161401"/>
            </a:xfrm>
            <a:prstGeom prst="line">
              <a:avLst/>
            </a:prstGeom>
            <a:ln w="25400" cap="rnd">
              <a:solidFill>
                <a:srgbClr val="4F526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72"/>
            <p:cNvSpPr txBox="1"/>
            <p:nvPr/>
          </p:nvSpPr>
          <p:spPr>
            <a:xfrm>
              <a:off x="4938419" y="755713"/>
              <a:ext cx="148417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4</a:t>
              </a:r>
              <a:r>
                <a:rPr lang="en-US" altLang="zh-CN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53.8G</a:t>
              </a:r>
            </a:p>
            <a:p>
              <a:pPr algn="ctr"/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攻击达到顶峰</a:t>
              </a:r>
              <a:endParaRPr lang="zh-CN" altLang="en-US" sz="1600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</p:grpSp>
      <p:grpSp>
        <p:nvGrpSpPr>
          <p:cNvPr id="51" name="组 11"/>
          <p:cNvGrpSpPr/>
          <p:nvPr/>
        </p:nvGrpSpPr>
        <p:grpSpPr>
          <a:xfrm>
            <a:off x="4034283" y="2289196"/>
            <a:ext cx="1630145" cy="3379120"/>
            <a:chOff x="6091568" y="1558672"/>
            <a:chExt cx="1630145" cy="3379120"/>
          </a:xfrm>
        </p:grpSpPr>
        <p:sp>
          <p:nvSpPr>
            <p:cNvPr id="52" name="椭圆 51"/>
            <p:cNvSpPr/>
            <p:nvPr/>
          </p:nvSpPr>
          <p:spPr>
            <a:xfrm>
              <a:off x="6764746" y="2239043"/>
              <a:ext cx="194184" cy="19117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rgbClr val="EFEB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53" name="直接连接符 10"/>
            <p:cNvCxnSpPr/>
            <p:nvPr/>
          </p:nvCxnSpPr>
          <p:spPr>
            <a:xfrm flipH="1" flipV="1">
              <a:off x="6861838" y="2413501"/>
              <a:ext cx="2" cy="2524291"/>
            </a:xfrm>
            <a:prstGeom prst="line">
              <a:avLst/>
            </a:prstGeom>
            <a:ln w="25400" cap="rnd">
              <a:solidFill>
                <a:srgbClr val="4F526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85"/>
            <p:cNvSpPr txBox="1"/>
            <p:nvPr/>
          </p:nvSpPr>
          <p:spPr>
            <a:xfrm>
              <a:off x="6091568" y="1558672"/>
              <a:ext cx="163014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攻击大包改小包</a:t>
              </a:r>
              <a:endParaRPr lang="en-US" altLang="zh-CN" sz="16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  <a:p>
              <a:pPr algn="ctr"/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更换攻击方式</a:t>
              </a:r>
              <a:endParaRPr lang="zh-CN" altLang="en-US" sz="1600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</p:grpSp>
      <p:grpSp>
        <p:nvGrpSpPr>
          <p:cNvPr id="55" name="组 13"/>
          <p:cNvGrpSpPr/>
          <p:nvPr/>
        </p:nvGrpSpPr>
        <p:grpSpPr>
          <a:xfrm>
            <a:off x="4824977" y="3989283"/>
            <a:ext cx="1540831" cy="1641808"/>
            <a:chOff x="7171731" y="3339785"/>
            <a:chExt cx="1540831" cy="1641808"/>
          </a:xfrm>
        </p:grpSpPr>
        <p:sp>
          <p:nvSpPr>
            <p:cNvPr id="56" name="椭圆 55"/>
            <p:cNvSpPr/>
            <p:nvPr/>
          </p:nvSpPr>
          <p:spPr>
            <a:xfrm>
              <a:off x="7853355" y="3901247"/>
              <a:ext cx="194184" cy="19117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rgbClr val="EFEB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57" name="直接连接符 10"/>
            <p:cNvCxnSpPr/>
            <p:nvPr/>
          </p:nvCxnSpPr>
          <p:spPr>
            <a:xfrm flipH="1" flipV="1">
              <a:off x="7940674" y="4058593"/>
              <a:ext cx="9777" cy="923000"/>
            </a:xfrm>
            <a:prstGeom prst="line">
              <a:avLst/>
            </a:prstGeom>
            <a:ln w="25400" cap="rnd">
              <a:solidFill>
                <a:srgbClr val="4F526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108"/>
            <p:cNvSpPr txBox="1"/>
            <p:nvPr/>
          </p:nvSpPr>
          <p:spPr>
            <a:xfrm>
              <a:off x="7171731" y="3339785"/>
              <a:ext cx="154083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第一波</a:t>
              </a:r>
            </a:p>
            <a:p>
              <a:pPr algn="ctr"/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攻击结束</a:t>
              </a:r>
              <a:endParaRPr lang="en-US" altLang="zh-CN" sz="1600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</p:grpSp>
      <p:sp>
        <p:nvSpPr>
          <p:cNvPr id="59" name="文本框 76"/>
          <p:cNvSpPr txBox="1"/>
          <p:nvPr/>
        </p:nvSpPr>
        <p:spPr>
          <a:xfrm>
            <a:off x="4381864" y="2283053"/>
            <a:ext cx="326556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</a:t>
            </a:r>
            <a:r>
              <a:rPr lang="zh-CN" altLang="en-US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持续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300G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攻击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个小时后，攻击者还未达到攻击目的。</a:t>
            </a: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攻击者没有罢休，调度了更多网络僵尸发动攻击</a:t>
            </a: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攻击达到顶峰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453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8G</a:t>
            </a:r>
          </a:p>
          <a:p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云盾成功防御，用户业务正常</a:t>
            </a: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0" name="组 14"/>
          <p:cNvGrpSpPr/>
          <p:nvPr/>
        </p:nvGrpSpPr>
        <p:grpSpPr>
          <a:xfrm>
            <a:off x="5734056" y="3453509"/>
            <a:ext cx="1540831" cy="2181980"/>
            <a:chOff x="8347658" y="2793202"/>
            <a:chExt cx="1540831" cy="2181980"/>
          </a:xfrm>
        </p:grpSpPr>
        <p:sp>
          <p:nvSpPr>
            <p:cNvPr id="61" name="椭圆 60"/>
            <p:cNvSpPr/>
            <p:nvPr/>
          </p:nvSpPr>
          <p:spPr>
            <a:xfrm>
              <a:off x="9029282" y="3413061"/>
              <a:ext cx="194184" cy="19117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rgbClr val="EFEB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62" name="直接连接符 10"/>
            <p:cNvCxnSpPr/>
            <p:nvPr/>
          </p:nvCxnSpPr>
          <p:spPr>
            <a:xfrm flipV="1">
              <a:off x="9111781" y="3620615"/>
              <a:ext cx="11240" cy="1354567"/>
            </a:xfrm>
            <a:prstGeom prst="line">
              <a:avLst/>
            </a:prstGeom>
            <a:ln w="25400" cap="rnd">
              <a:solidFill>
                <a:srgbClr val="4F526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86"/>
            <p:cNvSpPr txBox="1"/>
            <p:nvPr/>
          </p:nvSpPr>
          <p:spPr>
            <a:xfrm>
              <a:off x="8347658" y="2793202"/>
              <a:ext cx="154083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第</a:t>
              </a:r>
              <a:r>
                <a:rPr lang="en-US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二</a:t>
              </a:r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波</a:t>
              </a:r>
            </a:p>
            <a:p>
              <a:pPr algn="ctr"/>
              <a:r>
                <a:rPr lang="zh-CN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攻击开始</a:t>
              </a:r>
              <a:endParaRPr lang="en-US" altLang="zh-CN" sz="1600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</p:grpSp>
      <p:grpSp>
        <p:nvGrpSpPr>
          <p:cNvPr id="64" name="组 15"/>
          <p:cNvGrpSpPr/>
          <p:nvPr/>
        </p:nvGrpSpPr>
        <p:grpSpPr>
          <a:xfrm>
            <a:off x="6563551" y="3245034"/>
            <a:ext cx="1363937" cy="2428383"/>
            <a:chOff x="9494372" y="2524007"/>
            <a:chExt cx="1363937" cy="2428383"/>
          </a:xfrm>
        </p:grpSpPr>
        <p:sp>
          <p:nvSpPr>
            <p:cNvPr id="65" name="椭圆 64"/>
            <p:cNvSpPr/>
            <p:nvPr/>
          </p:nvSpPr>
          <p:spPr>
            <a:xfrm>
              <a:off x="10086684" y="3069087"/>
              <a:ext cx="194184" cy="19117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0800">
              <a:solidFill>
                <a:srgbClr val="EFEB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66" name="直接连接符 10"/>
            <p:cNvCxnSpPr>
              <a:endCxn id="65" idx="4"/>
            </p:cNvCxnSpPr>
            <p:nvPr/>
          </p:nvCxnSpPr>
          <p:spPr>
            <a:xfrm flipH="1" flipV="1">
              <a:off x="10183776" y="3260257"/>
              <a:ext cx="2" cy="1692133"/>
            </a:xfrm>
            <a:prstGeom prst="line">
              <a:avLst/>
            </a:prstGeom>
            <a:ln w="25400" cap="rnd">
              <a:solidFill>
                <a:srgbClr val="4F526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87"/>
            <p:cNvSpPr txBox="1"/>
            <p:nvPr/>
          </p:nvSpPr>
          <p:spPr>
            <a:xfrm>
              <a:off x="9494372" y="2524007"/>
              <a:ext cx="13639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峰值达到</a:t>
              </a:r>
              <a:r>
                <a:rPr lang="en-US" altLang="zh-CN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300G</a:t>
              </a:r>
            </a:p>
          </p:txBody>
        </p:sp>
      </p:grpSp>
      <p:grpSp>
        <p:nvGrpSpPr>
          <p:cNvPr id="68" name="组 22"/>
          <p:cNvGrpSpPr/>
          <p:nvPr/>
        </p:nvGrpSpPr>
        <p:grpSpPr>
          <a:xfrm>
            <a:off x="7388968" y="3853001"/>
            <a:ext cx="1249477" cy="1777828"/>
            <a:chOff x="10638772" y="3203763"/>
            <a:chExt cx="1249477" cy="1777828"/>
          </a:xfrm>
        </p:grpSpPr>
        <p:cxnSp>
          <p:nvCxnSpPr>
            <p:cNvPr id="69" name="直接连接符 10"/>
            <p:cNvCxnSpPr>
              <a:endCxn id="71" idx="0"/>
            </p:cNvCxnSpPr>
            <p:nvPr/>
          </p:nvCxnSpPr>
          <p:spPr>
            <a:xfrm flipH="1" flipV="1">
              <a:off x="11263939" y="3799051"/>
              <a:ext cx="3" cy="1182540"/>
            </a:xfrm>
            <a:prstGeom prst="line">
              <a:avLst/>
            </a:prstGeom>
            <a:ln w="25400" cap="rnd">
              <a:solidFill>
                <a:srgbClr val="4F526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 21"/>
            <p:cNvGrpSpPr/>
            <p:nvPr/>
          </p:nvGrpSpPr>
          <p:grpSpPr>
            <a:xfrm>
              <a:off x="10638772" y="3203763"/>
              <a:ext cx="1249477" cy="786458"/>
              <a:chOff x="10638772" y="3203763"/>
              <a:chExt cx="1249477" cy="786458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11166847" y="3799051"/>
                <a:ext cx="194184" cy="19117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50800">
                <a:solidFill>
                  <a:srgbClr val="EFEB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endParaRPr>
              </a:p>
            </p:txBody>
          </p:sp>
          <p:sp>
            <p:nvSpPr>
              <p:cNvPr id="72" name="文本框 88"/>
              <p:cNvSpPr txBox="1"/>
              <p:nvPr/>
            </p:nvSpPr>
            <p:spPr>
              <a:xfrm>
                <a:off x="10638772" y="3203763"/>
                <a:ext cx="124947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第二波</a:t>
                </a:r>
                <a:endParaRPr lang="en-US" altLang="zh-CN" sz="1600" dirty="0" smtClean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rgbClr val="3B343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  <a:sym typeface="+mn-lt"/>
                  </a:rPr>
                  <a:t>攻击停止</a:t>
                </a:r>
                <a:endParaRPr lang="zh-CN" altLang="en-US" sz="1600" dirty="0">
                  <a:solidFill>
                    <a:srgbClr val="3B3439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endParaRPr>
              </a:p>
            </p:txBody>
          </p:sp>
        </p:grpSp>
      </p:grpSp>
      <p:sp>
        <p:nvSpPr>
          <p:cNvPr id="73" name="文本框 78"/>
          <p:cNvSpPr txBox="1"/>
          <p:nvPr/>
        </p:nvSpPr>
        <p:spPr>
          <a:xfrm>
            <a:off x="5684295" y="1923160"/>
            <a:ext cx="32655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第二天上午，攻击者还不肯罢休，在上午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点开始第二波击。</a:t>
            </a:r>
            <a:endParaRPr lang="en-US" altLang="zh-CN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攻击流量在下午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r>
            <a:r>
              <a:rPr lang="zh-CN" altLang="en-US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点左右达到顶峰</a:t>
            </a:r>
            <a:r>
              <a:rPr lang="en-US" altLang="zh-CN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300G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45186" y="3239888"/>
            <a:ext cx="33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本次攻击持续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51" y="2538404"/>
            <a:ext cx="8529425" cy="281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图片 7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1" y="2606966"/>
            <a:ext cx="8396794" cy="28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59" grpId="0"/>
      <p:bldP spid="59" grpId="1"/>
      <p:bldP spid="7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两次打破记录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72" y="1824873"/>
            <a:ext cx="6671839" cy="2203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72" y="4113405"/>
            <a:ext cx="6671839" cy="19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32" y="1610936"/>
            <a:ext cx="6149009" cy="337620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业务是否有影响？谁打的？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81" y="4680982"/>
            <a:ext cx="5298513" cy="17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814138" y="3920172"/>
            <a:ext cx="7240137" cy="251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国外重点攻击源：</a:t>
            </a:r>
          </a:p>
          <a:p>
            <a:pPr lvl="1"/>
            <a:r>
              <a:rPr lang="zh-CN" altLang="en-US" dirty="0" smtClean="0"/>
              <a:t>美国、欧洲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攻击源来自哪里？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9211" y="1940613"/>
            <a:ext cx="7240137" cy="1921703"/>
          </a:xfrm>
        </p:spPr>
        <p:txBody>
          <a:bodyPr>
            <a:normAutofit/>
          </a:bodyPr>
          <a:lstStyle/>
          <a:p>
            <a:r>
              <a:rPr lang="zh-CN" altLang="en-US" dirty="0"/>
              <a:t>国内主要攻击来源：</a:t>
            </a:r>
          </a:p>
          <a:p>
            <a:pPr lvl="1"/>
            <a:r>
              <a:rPr lang="zh-CN" altLang="en-US" dirty="0"/>
              <a:t>广东、浙江、江苏、北京、黑龙江、甘肃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8" y="1675570"/>
            <a:ext cx="6712338" cy="496377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31" y="2043023"/>
            <a:ext cx="8060145" cy="4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</TotalTime>
  <Words>1180</Words>
  <Application>Microsoft Office PowerPoint</Application>
  <PresentationFormat>全屏显示(4:3)</PresentationFormat>
  <Paragraphs>234</Paragraphs>
  <Slides>17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自定义设计</vt:lpstr>
      <vt:lpstr>CorelDRAW</vt:lpstr>
      <vt:lpstr>PowerPoint 演示文稿</vt:lpstr>
      <vt:lpstr>全球最大DDoS攻击防御 实战分享</vt:lpstr>
      <vt:lpstr>DDoS攻击是什么？</vt:lpstr>
      <vt:lpstr>DDoS攻击发展趋势</vt:lpstr>
      <vt:lpstr>453Gbps 攻击有多大？</vt:lpstr>
      <vt:lpstr>攻击过程介绍</vt:lpstr>
      <vt:lpstr>两次打破记录</vt:lpstr>
      <vt:lpstr>业务是否有影响？谁打的？</vt:lpstr>
      <vt:lpstr>攻击源来自哪里？</vt:lpstr>
      <vt:lpstr>运营商做了什么？</vt:lpstr>
      <vt:lpstr>攻击类型是什么？</vt:lpstr>
      <vt:lpstr>DDoS防御挑战-技术难点</vt:lpstr>
      <vt:lpstr>云盾DDoS防御架构</vt:lpstr>
      <vt:lpstr>部署逻辑图</vt:lpstr>
      <vt:lpstr>云盾目前能做到哪些？</vt:lpstr>
      <vt:lpstr>DDoS防御是一项系统工程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Qcon北京2015—建跃</dc:title>
  <dc:creator>阿里建跃</dc:creator>
  <cp:keywords>DDoS</cp:keywords>
  <cp:lastModifiedBy>建跃</cp:lastModifiedBy>
  <cp:revision>173</cp:revision>
  <dcterms:created xsi:type="dcterms:W3CDTF">2014-03-12T03:26:46Z</dcterms:created>
  <dcterms:modified xsi:type="dcterms:W3CDTF">2015-04-23T00:48:07Z</dcterms:modified>
</cp:coreProperties>
</file>