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72" r:id="rId3"/>
  </p:sldMasterIdLst>
  <p:notesMasterIdLst>
    <p:notesMasterId r:id="rId27"/>
  </p:notesMasterIdLst>
  <p:sldIdLst>
    <p:sldId id="264" r:id="rId4"/>
    <p:sldId id="257" r:id="rId5"/>
    <p:sldId id="266" r:id="rId6"/>
    <p:sldId id="267" r:id="rId7"/>
    <p:sldId id="268" r:id="rId8"/>
    <p:sldId id="269" r:id="rId9"/>
    <p:sldId id="272" r:id="rId10"/>
    <p:sldId id="270" r:id="rId11"/>
    <p:sldId id="275" r:id="rId12"/>
    <p:sldId id="274" r:id="rId13"/>
    <p:sldId id="271" r:id="rId14"/>
    <p:sldId id="273" r:id="rId15"/>
    <p:sldId id="277" r:id="rId16"/>
    <p:sldId id="282" r:id="rId17"/>
    <p:sldId id="284" r:id="rId18"/>
    <p:sldId id="290" r:id="rId19"/>
    <p:sldId id="279" r:id="rId20"/>
    <p:sldId id="278" r:id="rId21"/>
    <p:sldId id="285" r:id="rId22"/>
    <p:sldId id="291" r:id="rId23"/>
    <p:sldId id="287" r:id="rId24"/>
    <p:sldId id="28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Horne" initials="BH" lastIdx="1" clrIdx="0">
    <p:extLst>
      <p:ext uri="{19B8F6BF-5375-455C-9EA6-DF929625EA0E}">
        <p15:presenceInfo xmlns:p15="http://schemas.microsoft.com/office/powerpoint/2012/main" userId="20d40adedb8e7a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99" autoAdjust="0"/>
  </p:normalViewPr>
  <p:slideViewPr>
    <p:cSldViewPr>
      <p:cViewPr>
        <p:scale>
          <a:sx n="80" d="100"/>
          <a:sy n="80" d="100"/>
        </p:scale>
        <p:origin x="43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4/22/2015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15464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ag.biz/images/resources/iag%20business%20analysis%20benchmark%20-%20full%20report.pdf"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iag.biz/"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worked at many different organizations and business. They vary in size and most </a:t>
            </a:r>
            <a:r>
              <a:rPr lang="en-US" baseline="0" dirty="0" smtClean="0"/>
              <a:t>importantly in </a:t>
            </a:r>
            <a:r>
              <a:rPr lang="en-US" baseline="0" dirty="0" smtClean="0"/>
              <a:t>the way in which they get things done.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I would walk onto a new project I was not always sure what </a:t>
            </a:r>
            <a:r>
              <a:rPr lang="en-US" baseline="0" dirty="0" smtClean="0"/>
              <a:t>working at that place would </a:t>
            </a:r>
            <a:r>
              <a:rPr lang="en-US" baseline="0" dirty="0" smtClean="0"/>
              <a:t>be like.  Some places </a:t>
            </a:r>
            <a:r>
              <a:rPr lang="en-US" baseline="0" dirty="0" smtClean="0"/>
              <a:t>are more formal while other more informal.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t>
            </a:r>
            <a:r>
              <a:rPr lang="en-US" baseline="0" dirty="0" smtClean="0"/>
              <a:t>had clearly defined project management frameworks while other’s only used project management principles on a project by project basis. Either way it was important to understand how things were done there in order to complete the project </a:t>
            </a:r>
            <a:r>
              <a:rPr lang="en-US" baseline="0" dirty="0" smtClean="0"/>
              <a:t>successfully.</a:t>
            </a:r>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1</a:t>
            </a:fld>
            <a:endParaRPr lang="en-US"/>
          </a:p>
        </p:txBody>
      </p:sp>
    </p:spTree>
    <p:extLst>
      <p:ext uri="{BB962C8B-B14F-4D97-AF65-F5344CB8AC3E}">
        <p14:creationId xmlns:p14="http://schemas.microsoft.com/office/powerpoint/2010/main" val="123973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There have bee</a:t>
            </a:r>
            <a:r>
              <a:rPr lang="en-US" baseline="0" dirty="0" smtClean="0"/>
              <a:t>n many studies on why projects fail some have estimated 68% or more fail.</a:t>
            </a:r>
          </a:p>
          <a:p>
            <a:endParaRPr lang="en-US" baseline="0" dirty="0" smtClean="0"/>
          </a:p>
          <a:p>
            <a:r>
              <a:rPr lang="en-US" dirty="0" smtClean="0"/>
              <a:t>Key findings from the report, </a:t>
            </a:r>
            <a:r>
              <a:rPr lang="en-US" i="1" dirty="0" smtClean="0">
                <a:hlinkClick r:id="rId3"/>
              </a:rPr>
              <a:t>The Impact of Business Requirements on the Success of Technology Projects</a:t>
            </a:r>
            <a:r>
              <a:rPr lang="en-US" dirty="0" smtClean="0"/>
              <a:t> from </a:t>
            </a:r>
            <a:r>
              <a:rPr lang="en-US" dirty="0" smtClean="0">
                <a:hlinkClick r:id="rId4"/>
              </a:rPr>
              <a:t>IAG Consulting</a:t>
            </a:r>
            <a:r>
              <a:rPr lang="en-US" dirty="0" smtClean="0"/>
              <a:t>, include (emphasis added):</a:t>
            </a:r>
          </a:p>
          <a:p>
            <a:endParaRPr lang="en-US" dirty="0" smtClean="0"/>
          </a:p>
          <a:p>
            <a:r>
              <a:rPr lang="en-US" dirty="0" smtClean="0"/>
              <a:t>http://www.ibmsystemsmag.com/mainframe/tipstechniques/applicationdevelopment/project_pitfalls/?page=2</a:t>
            </a:r>
          </a:p>
          <a:p>
            <a:endParaRPr lang="en-US" dirty="0" smtClean="0"/>
          </a:p>
          <a:p>
            <a:endParaRPr lang="en-US" dirty="0" smtClean="0"/>
          </a:p>
          <a:p>
            <a:r>
              <a:rPr lang="en-US" dirty="0" smtClean="0"/>
              <a:t>--------</a:t>
            </a:r>
          </a:p>
          <a:p>
            <a:r>
              <a:rPr lang="en-US" dirty="0" smtClean="0"/>
              <a:t>Failure Record! In the United States, we spend more than $250 billion each year on IT application development of approximately 175,000 projects. The average cost of a development project for a  large company is $2,322,000; for a medium company, it is $1,331,000; and for a small company, it is $434,000. A great many of these projects will fail. Software development projects are in chaos, and we can no longer imitate the three monkeys -- hear no failures, see no failures, speak no failures.! The Standish Group research shows a staggering 31.1% of projects will be cancelled before they ever get completed. Further results indicate 52.7% of projects will cost 189% of their original estimates. The cost of these failures and overruns are just the tip of the proverbial iceberg. The lost opportunity costs are not measurable, but could easily be in the trillions of dollars. One just has to look to the City of Denver to </a:t>
            </a:r>
            <a:r>
              <a:rPr lang="en-US" dirty="0" err="1" smtClean="0"/>
              <a:t>realise</a:t>
            </a:r>
            <a:r>
              <a:rPr lang="en-US" dirty="0" smtClean="0"/>
              <a:t> the extent of this problem. The failure to produce reliable software to handle baggage at the new Denver airport is costing the city $1.1 million per day.</a:t>
            </a:r>
          </a:p>
          <a:p>
            <a:r>
              <a:rPr lang="en-US" dirty="0" smtClean="0"/>
              <a:t>On the success side, the average is only 16.2% for software projects that are completed on- time and on-budget</a:t>
            </a:r>
          </a:p>
          <a:p>
            <a:endParaRPr lang="en-US" dirty="0" smtClean="0"/>
          </a:p>
          <a:p>
            <a:r>
              <a:rPr lang="en-US" dirty="0" smtClean="0"/>
              <a:t>--------------</a:t>
            </a:r>
          </a:p>
          <a:p>
            <a:r>
              <a:rPr lang="en-US" dirty="0" smtClean="0"/>
              <a:t>Chaos </a:t>
            </a:r>
            <a:r>
              <a:rPr lang="en-US" dirty="0" err="1" smtClean="0"/>
              <a:t>Reporrt</a:t>
            </a:r>
            <a:endParaRPr lang="en-US" dirty="0" smtClean="0"/>
          </a:p>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10</a:t>
            </a:fld>
            <a:endParaRPr lang="en-US"/>
          </a:p>
        </p:txBody>
      </p:sp>
    </p:spTree>
    <p:extLst>
      <p:ext uri="{BB962C8B-B14F-4D97-AF65-F5344CB8AC3E}">
        <p14:creationId xmlns:p14="http://schemas.microsoft.com/office/powerpoint/2010/main" val="3739259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11</a:t>
            </a:fld>
            <a:endParaRPr lang="en-US"/>
          </a:p>
        </p:txBody>
      </p:sp>
    </p:spTree>
    <p:extLst>
      <p:ext uri="{BB962C8B-B14F-4D97-AF65-F5344CB8AC3E}">
        <p14:creationId xmlns:p14="http://schemas.microsoft.com/office/powerpoint/2010/main" val="82860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http://www.pmpartners.com/consulting/creating_pm_culture.html</a:t>
            </a:r>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12</a:t>
            </a:fld>
            <a:endParaRPr lang="en-US"/>
          </a:p>
        </p:txBody>
      </p:sp>
    </p:spTree>
    <p:extLst>
      <p:ext uri="{BB962C8B-B14F-4D97-AF65-F5344CB8AC3E}">
        <p14:creationId xmlns:p14="http://schemas.microsoft.com/office/powerpoint/2010/main" val="1205681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to make sure you know what it is</a:t>
            </a:r>
          </a:p>
          <a:p>
            <a:r>
              <a:rPr lang="en-US" dirty="0" smtClean="0"/>
              <a:t>How to deal with conflict or incomplete assignments</a:t>
            </a:r>
          </a:p>
          <a:p>
            <a:r>
              <a:rPr lang="en-US" dirty="0" smtClean="0"/>
              <a:t>Escalate or talk to the person directly</a:t>
            </a:r>
          </a:p>
        </p:txBody>
      </p:sp>
      <p:sp>
        <p:nvSpPr>
          <p:cNvPr id="4" name="Slide Number Placeholder 3"/>
          <p:cNvSpPr>
            <a:spLocks noGrp="1"/>
          </p:cNvSpPr>
          <p:nvPr>
            <p:ph type="sldNum" sz="quarter" idx="10"/>
          </p:nvPr>
        </p:nvSpPr>
        <p:spPr/>
        <p:txBody>
          <a:bodyPr/>
          <a:lstStyle/>
          <a:p>
            <a:fld id="{BFC0730A-D9D0-4B64-B15A-CC5DED520116}" type="slidenum">
              <a:rPr lang="en-US" smtClean="0"/>
              <a:pPr/>
              <a:t>13</a:t>
            </a:fld>
            <a:endParaRPr lang="en-US"/>
          </a:p>
        </p:txBody>
      </p:sp>
    </p:spTree>
    <p:extLst>
      <p:ext uri="{BB962C8B-B14F-4D97-AF65-F5344CB8AC3E}">
        <p14:creationId xmlns:p14="http://schemas.microsoft.com/office/powerpoint/2010/main" val="1534393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FC0730A-D9D0-4B64-B15A-CC5DED520116}" type="slidenum">
              <a:rPr lang="en-US" smtClean="0"/>
              <a:pPr/>
              <a:t>14</a:t>
            </a:fld>
            <a:endParaRPr lang="en-US"/>
          </a:p>
        </p:txBody>
      </p:sp>
    </p:spTree>
    <p:extLst>
      <p:ext uri="{BB962C8B-B14F-4D97-AF65-F5344CB8AC3E}">
        <p14:creationId xmlns:p14="http://schemas.microsoft.com/office/powerpoint/2010/main" val="182267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FC0730A-D9D0-4B64-B15A-CC5DED520116}" type="slidenum">
              <a:rPr lang="en-US" smtClean="0"/>
              <a:pPr/>
              <a:t>15</a:t>
            </a:fld>
            <a:endParaRPr lang="en-US"/>
          </a:p>
        </p:txBody>
      </p:sp>
    </p:spTree>
    <p:extLst>
      <p:ext uri="{BB962C8B-B14F-4D97-AF65-F5344CB8AC3E}">
        <p14:creationId xmlns:p14="http://schemas.microsoft.com/office/powerpoint/2010/main" val="109648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 help account for the different communication styles that exist and the different ways your team can </a:t>
            </a:r>
          </a:p>
        </p:txBody>
      </p:sp>
      <p:sp>
        <p:nvSpPr>
          <p:cNvPr id="4" name="Slide Number Placeholder 3"/>
          <p:cNvSpPr>
            <a:spLocks noGrp="1"/>
          </p:cNvSpPr>
          <p:nvPr>
            <p:ph type="sldNum" sz="quarter" idx="10"/>
          </p:nvPr>
        </p:nvSpPr>
        <p:spPr/>
        <p:txBody>
          <a:bodyPr/>
          <a:lstStyle/>
          <a:p>
            <a:fld id="{BFC0730A-D9D0-4B64-B15A-CC5DED520116}" type="slidenum">
              <a:rPr lang="en-US" smtClean="0"/>
              <a:pPr/>
              <a:t>16</a:t>
            </a:fld>
            <a:endParaRPr lang="en-US"/>
          </a:p>
        </p:txBody>
      </p:sp>
    </p:spTree>
    <p:extLst>
      <p:ext uri="{BB962C8B-B14F-4D97-AF65-F5344CB8AC3E}">
        <p14:creationId xmlns:p14="http://schemas.microsoft.com/office/powerpoint/2010/main" val="1920382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 help account for the different communication styles that exist and the different ways your team can </a:t>
            </a:r>
          </a:p>
        </p:txBody>
      </p:sp>
      <p:sp>
        <p:nvSpPr>
          <p:cNvPr id="4" name="Slide Number Placeholder 3"/>
          <p:cNvSpPr>
            <a:spLocks noGrp="1"/>
          </p:cNvSpPr>
          <p:nvPr>
            <p:ph type="sldNum" sz="quarter" idx="10"/>
          </p:nvPr>
        </p:nvSpPr>
        <p:spPr/>
        <p:txBody>
          <a:bodyPr/>
          <a:lstStyle/>
          <a:p>
            <a:fld id="{BFC0730A-D9D0-4B64-B15A-CC5DED520116}" type="slidenum">
              <a:rPr lang="en-US" smtClean="0"/>
              <a:pPr/>
              <a:t>17</a:t>
            </a:fld>
            <a:endParaRPr lang="en-US"/>
          </a:p>
        </p:txBody>
      </p:sp>
    </p:spTree>
    <p:extLst>
      <p:ext uri="{BB962C8B-B14F-4D97-AF65-F5344CB8AC3E}">
        <p14:creationId xmlns:p14="http://schemas.microsoft.com/office/powerpoint/2010/main" val="2701702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https://www.projectmanager.com/managing-conflict-projects.php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18</a:t>
            </a:fld>
            <a:endParaRPr lang="en-US"/>
          </a:p>
        </p:txBody>
      </p:sp>
    </p:spTree>
    <p:extLst>
      <p:ext uri="{BB962C8B-B14F-4D97-AF65-F5344CB8AC3E}">
        <p14:creationId xmlns:p14="http://schemas.microsoft.com/office/powerpoint/2010/main" val="1979728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https://www.projectmanager.com/managing-conflict-projects.php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19</a:t>
            </a:fld>
            <a:endParaRPr lang="en-US"/>
          </a:p>
        </p:txBody>
      </p:sp>
    </p:spTree>
    <p:extLst>
      <p:ext uri="{BB962C8B-B14F-4D97-AF65-F5344CB8AC3E}">
        <p14:creationId xmlns:p14="http://schemas.microsoft.com/office/powerpoint/2010/main" val="207054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2</a:t>
            </a:fld>
            <a:endParaRPr lang="en-US"/>
          </a:p>
        </p:txBody>
      </p:sp>
    </p:spTree>
    <p:extLst>
      <p:ext uri="{BB962C8B-B14F-4D97-AF65-F5344CB8AC3E}">
        <p14:creationId xmlns:p14="http://schemas.microsoft.com/office/powerpoint/2010/main" val="426328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Actively Listen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https://www.projectmanager.com/managing-conflict-projects.php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20</a:t>
            </a:fld>
            <a:endParaRPr lang="en-US"/>
          </a:p>
        </p:txBody>
      </p:sp>
    </p:spTree>
    <p:extLst>
      <p:ext uri="{BB962C8B-B14F-4D97-AF65-F5344CB8AC3E}">
        <p14:creationId xmlns:p14="http://schemas.microsoft.com/office/powerpoint/2010/main" val="793886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https://www.projectmanager.com/managing-conflict-projects.php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21</a:t>
            </a:fld>
            <a:endParaRPr lang="en-US"/>
          </a:p>
        </p:txBody>
      </p:sp>
    </p:spTree>
    <p:extLst>
      <p:ext uri="{BB962C8B-B14F-4D97-AF65-F5344CB8AC3E}">
        <p14:creationId xmlns:p14="http://schemas.microsoft.com/office/powerpoint/2010/main" val="1140692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Mediation. </a:t>
            </a:r>
            <a:r>
              <a:rPr lang="en-US" dirty="0" smtClean="0"/>
              <a:t>Based on a search for common ground, this strategy provides an opportunity for negotiation between the parties in conflict. The goal is to identify multiple possible alternatives and to mutually select one that is acceptable to all involved parties and in the interest of project objectives. This strategy is based on the confrontation approach described earlier.</a:t>
            </a:r>
          </a:p>
          <a:p>
            <a:endParaRPr lang="en-US" dirty="0" smtClean="0"/>
          </a:p>
          <a:p>
            <a:r>
              <a:rPr lang="en-US" dirty="0" smtClean="0"/>
              <a:t>•Arbitration. This strategy requires the project manager to provide a safe and productive opportunity for the conflicted parties to air their disagreements. After careful attention and fully listening to each party, the project manager should formulate, define, and provide a solution to the parties. This strategy is based on the forcing approach to conflict described earlier. Arbitration can often be effectively combined with mediation by forcing an initial conflict solution and then allowing the parties to negotiate to a more mutually acceptable alternative.</a:t>
            </a:r>
          </a:p>
          <a:p>
            <a:endParaRPr lang="en-US" dirty="0" smtClean="0"/>
          </a:p>
          <a:p>
            <a:r>
              <a:rPr lang="en-US" dirty="0" smtClean="0"/>
              <a:t>•Control. Based on the smoothing approach described earlier, this strategy seeks to bring tension and emotions down to a level at which productive discussion and negotiation can occur. Humor is often an effective tool, as well as the use of temporary breaks or time-outs in the discussions between conflicted parties.</a:t>
            </a:r>
          </a:p>
          <a:p>
            <a:endParaRPr lang="en-US" dirty="0" smtClean="0"/>
          </a:p>
          <a:p>
            <a:r>
              <a:rPr lang="en-US" dirty="0" smtClean="0"/>
              <a:t>•Acceptance. The decision can be made that the conflict consequences are negligible relative to project objectives and, therefore, require no action. This strategy carries significant risk of later escalation and should be combined with specific plans for monitoring the situation to ensure that the conflict remains at an acceptable level. (This strategy is obviously similar to the PMBOK Guide® risk management strategy of active acceptance.)</a:t>
            </a:r>
          </a:p>
          <a:p>
            <a:endParaRPr lang="en-US" dirty="0" smtClean="0"/>
          </a:p>
          <a:p>
            <a:r>
              <a:rPr lang="en-US" dirty="0" smtClean="0"/>
              <a:t>•Elimination. Finally, the elimination strategy is reserved for those conflicts that have become so dysfunctional that the project can no longer tolerate any impacts from them. Often a last resort, elimination </a:t>
            </a:r>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22</a:t>
            </a:fld>
            <a:endParaRPr lang="en-US"/>
          </a:p>
        </p:txBody>
      </p:sp>
    </p:spTree>
    <p:extLst>
      <p:ext uri="{BB962C8B-B14F-4D97-AF65-F5344CB8AC3E}">
        <p14:creationId xmlns:p14="http://schemas.microsoft.com/office/powerpoint/2010/main" val="174976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3</a:t>
            </a:fld>
            <a:endParaRPr lang="en-US"/>
          </a:p>
        </p:txBody>
      </p:sp>
    </p:spTree>
    <p:extLst>
      <p:ext uri="{BB962C8B-B14F-4D97-AF65-F5344CB8AC3E}">
        <p14:creationId xmlns:p14="http://schemas.microsoft.com/office/powerpoint/2010/main" val="44105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one type of category but</a:t>
            </a:r>
            <a:r>
              <a:rPr lang="en-US" baseline="0" dirty="0" smtClean="0"/>
              <a:t> many people have written </a:t>
            </a:r>
            <a:r>
              <a:rPr lang="en-US" baseline="0" dirty="0" smtClean="0"/>
              <a:t>articles books </a:t>
            </a:r>
            <a:r>
              <a:rPr lang="en-US" baseline="0" dirty="0" smtClean="0"/>
              <a:t>describing and defining </a:t>
            </a:r>
            <a:r>
              <a:rPr lang="en-US" baseline="0" dirty="0" smtClean="0"/>
              <a:t>it</a:t>
            </a:r>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4</a:t>
            </a:fld>
            <a:endParaRPr lang="en-US"/>
          </a:p>
        </p:txBody>
      </p:sp>
    </p:spTree>
    <p:extLst>
      <p:ext uri="{BB962C8B-B14F-4D97-AF65-F5344CB8AC3E}">
        <p14:creationId xmlns:p14="http://schemas.microsoft.com/office/powerpoint/2010/main" val="289918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5</a:t>
            </a:fld>
            <a:endParaRPr lang="en-US"/>
          </a:p>
        </p:txBody>
      </p:sp>
    </p:spTree>
    <p:extLst>
      <p:ext uri="{BB962C8B-B14F-4D97-AF65-F5344CB8AC3E}">
        <p14:creationId xmlns:p14="http://schemas.microsoft.com/office/powerpoint/2010/main" val="53819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https://hbr.org/2013/05/six-components-of-culture/</a:t>
            </a:r>
          </a:p>
          <a:p>
            <a:endParaRPr lang="en-US" dirty="0" smtClean="0"/>
          </a:p>
          <a:p>
            <a:r>
              <a:rPr lang="en-US" dirty="0" smtClean="0"/>
              <a:t>http://hbswk.hbs.edu/item/5917.html</a:t>
            </a:r>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6</a:t>
            </a:fld>
            <a:endParaRPr lang="en-US"/>
          </a:p>
        </p:txBody>
      </p:sp>
    </p:spTree>
    <p:extLst>
      <p:ext uri="{BB962C8B-B14F-4D97-AF65-F5344CB8AC3E}">
        <p14:creationId xmlns:p14="http://schemas.microsoft.com/office/powerpoint/2010/main" val="196316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 book excerpt from The Ownership Quotient: Putting the Service Profit Chain to Work for Unbeatable Competitive Advantage by HBS professors Jim </a:t>
            </a:r>
            <a:r>
              <a:rPr lang="en-US" sz="1200" dirty="0" err="1" smtClean="0"/>
              <a:t>Heskett</a:t>
            </a:r>
            <a:r>
              <a:rPr lang="en-US" sz="1200" dirty="0" smtClean="0"/>
              <a:t> and W. Earl </a:t>
            </a:r>
            <a:r>
              <a:rPr lang="en-US" sz="1200" dirty="0" err="1" smtClean="0"/>
              <a:t>Sasser</a:t>
            </a:r>
            <a:r>
              <a:rPr lang="en-US" sz="1200" dirty="0" smtClean="0"/>
              <a:t> and coauthor Joe Wheeler. Key concepts include: </a:t>
            </a:r>
          </a:p>
          <a:p>
            <a:endParaRPr lang="en-US" dirty="0" smtClean="0"/>
          </a:p>
          <a:p>
            <a:endParaRPr lang="en-US" dirty="0" smtClean="0"/>
          </a:p>
          <a:p>
            <a:r>
              <a:rPr lang="en-US" dirty="0" smtClean="0"/>
              <a:t>A </a:t>
            </a:r>
            <a:r>
              <a:rPr lang="en-US" dirty="0" smtClean="0"/>
              <a:t>culture in which the organization does what it says it will do but also adapt</a:t>
            </a:r>
            <a:r>
              <a:rPr lang="en-US" baseline="0" dirty="0" smtClean="0"/>
              <a:t> to change.</a:t>
            </a:r>
            <a:endParaRPr lang="en-US" dirty="0" smtClean="0"/>
          </a:p>
          <a:p>
            <a:endParaRPr lang="en-US" dirty="0" smtClean="0"/>
          </a:p>
          <a:p>
            <a:r>
              <a:rPr lang="en-US" dirty="0" smtClean="0"/>
              <a:t>https://hbr.org/2013/05/six-components-of-culture/</a:t>
            </a:r>
          </a:p>
          <a:p>
            <a:endParaRPr lang="en-US" dirty="0" smtClean="0"/>
          </a:p>
          <a:p>
            <a:r>
              <a:rPr lang="en-US" dirty="0" smtClean="0"/>
              <a:t>http://hbswk.hbs.edu/item/5917.html</a:t>
            </a:r>
          </a:p>
          <a:p>
            <a:endParaRPr lang="en-US" dirty="0" smtClean="0"/>
          </a:p>
          <a:p>
            <a:r>
              <a:rPr lang="en-US" dirty="0" smtClean="0"/>
              <a:t>------------</a:t>
            </a:r>
          </a:p>
          <a:p>
            <a:r>
              <a:rPr lang="en-US" dirty="0" smtClean="0"/>
              <a:t>There are advantages and disadvantages associated with all different types of corporate cultures. One that is too firmly based in control and stability, for instance, may stagnate because it suppresses free thought, individuality, and creativity. On the other hand, a company that allows its employees too much autonomy may be inefficient if the employees are not particularly self-motivated. The culture defined by a company's founders also may clash with that which emerges from the employees in the workplace. A cohesive corporate culture can, however, unify employees, increase overall job satisfaction, and greatly improve a business's efficiency and productivity.</a:t>
            </a:r>
          </a:p>
          <a:p>
            <a:endParaRPr lang="en-US" dirty="0" smtClean="0"/>
          </a:p>
        </p:txBody>
      </p:sp>
      <p:sp>
        <p:nvSpPr>
          <p:cNvPr id="4" name="Slide Number Placeholder 3"/>
          <p:cNvSpPr>
            <a:spLocks noGrp="1"/>
          </p:cNvSpPr>
          <p:nvPr>
            <p:ph type="sldNum" sz="quarter" idx="10"/>
          </p:nvPr>
        </p:nvSpPr>
        <p:spPr/>
        <p:txBody>
          <a:bodyPr/>
          <a:lstStyle/>
          <a:p>
            <a:fld id="{BFC0730A-D9D0-4B64-B15A-CC5DED520116}" type="slidenum">
              <a:rPr lang="en-US" smtClean="0"/>
              <a:pPr/>
              <a:t>7</a:t>
            </a:fld>
            <a:endParaRPr lang="en-US"/>
          </a:p>
        </p:txBody>
      </p:sp>
    </p:spTree>
    <p:extLst>
      <p:ext uri="{BB962C8B-B14F-4D97-AF65-F5344CB8AC3E}">
        <p14:creationId xmlns:p14="http://schemas.microsoft.com/office/powerpoint/2010/main" val="80771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https://hbr.org/2013/05/six-components-of-culture/</a:t>
            </a:r>
          </a:p>
          <a:p>
            <a:endParaRPr lang="en-US" dirty="0" smtClean="0"/>
          </a:p>
          <a:p>
            <a:r>
              <a:rPr lang="en-US" dirty="0" smtClean="0"/>
              <a:t>http://hbswk.hbs.edu/item/5917.html</a:t>
            </a:r>
          </a:p>
          <a:p>
            <a:endParaRPr lang="en-US" dirty="0" smtClean="0"/>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8</a:t>
            </a:fld>
            <a:endParaRPr lang="en-US"/>
          </a:p>
        </p:txBody>
      </p:sp>
    </p:spTree>
    <p:extLst>
      <p:ext uri="{BB962C8B-B14F-4D97-AF65-F5344CB8AC3E}">
        <p14:creationId xmlns:p14="http://schemas.microsoft.com/office/powerpoint/2010/main" val="404195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https://hbr.org/2013/05/six-components-of-culture/</a:t>
            </a:r>
          </a:p>
          <a:p>
            <a:endParaRPr lang="en-US" dirty="0" smtClean="0"/>
          </a:p>
          <a:p>
            <a:r>
              <a:rPr lang="en-US" dirty="0" smtClean="0"/>
              <a:t>http://hbswk.hbs.edu/item/5917.html</a:t>
            </a:r>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9</a:t>
            </a:fld>
            <a:endParaRPr lang="en-US"/>
          </a:p>
        </p:txBody>
      </p:sp>
    </p:spTree>
    <p:extLst>
      <p:ext uri="{BB962C8B-B14F-4D97-AF65-F5344CB8AC3E}">
        <p14:creationId xmlns:p14="http://schemas.microsoft.com/office/powerpoint/2010/main" val="336507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4/22/2015</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4/22/2015</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03189"/>
            <a:ext cx="8229600" cy="1116012"/>
          </a:xfrm>
        </p:spPr>
        <p:txBody>
          <a:bodyPr/>
          <a:lstStyle>
            <a:lvl1pPr>
              <a:lnSpc>
                <a:spcPct val="80000"/>
              </a:lnSpc>
              <a:defRPr sz="4400"/>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457200" y="1143000"/>
            <a:ext cx="6140450" cy="519113"/>
          </a:xfrm>
        </p:spPr>
        <p:txBody>
          <a:bodyPr/>
          <a:lstStyle>
            <a:lvl1pPr marL="0" indent="0">
              <a:buFontTx/>
              <a:buNone/>
              <a:defRPr sz="2800"/>
            </a:lvl1pPr>
          </a:lstStyle>
          <a:p>
            <a:pPr lvl="0"/>
            <a:r>
              <a:rPr lang="en-US" noProof="0" smtClean="0"/>
              <a:t>Click to edit Master subtitle style</a:t>
            </a:r>
            <a:endParaRPr lang="en-US" noProof="0" dirty="0" smtClean="0"/>
          </a:p>
        </p:txBody>
      </p:sp>
      <p:sp>
        <p:nvSpPr>
          <p:cNvPr id="3076" name="Rectangle 4"/>
          <p:cNvSpPr>
            <a:spLocks noGrp="1" noChangeArrowheads="1"/>
          </p:cNvSpPr>
          <p:nvPr>
            <p:ph type="dt" sz="half" idx="2"/>
          </p:nvPr>
        </p:nvSpPr>
        <p:spPr>
          <a:xfrm>
            <a:off x="228600" y="6477000"/>
            <a:ext cx="1905000" cy="381000"/>
          </a:xfrm>
        </p:spPr>
        <p:txBody>
          <a:bodyPr/>
          <a:lstStyle>
            <a:lvl1pPr>
              <a:defRPr/>
            </a:lvl1pPr>
          </a:lstStyle>
          <a:p>
            <a:endParaRPr lang="en-US">
              <a:solidFill>
                <a:srgbClr val="58572B"/>
              </a:solidFill>
            </a:endParaRPr>
          </a:p>
        </p:txBody>
      </p:sp>
      <p:sp>
        <p:nvSpPr>
          <p:cNvPr id="3077" name="Rectangle 5"/>
          <p:cNvSpPr>
            <a:spLocks noGrp="1" noChangeArrowheads="1"/>
          </p:cNvSpPr>
          <p:nvPr>
            <p:ph type="ftr" sz="quarter" idx="3"/>
          </p:nvPr>
        </p:nvSpPr>
        <p:spPr>
          <a:xfrm>
            <a:off x="2362200" y="6477000"/>
            <a:ext cx="4343400" cy="381000"/>
          </a:xfrm>
        </p:spPr>
        <p:txBody>
          <a:bodyPr/>
          <a:lstStyle>
            <a:lvl1pPr>
              <a:defRPr/>
            </a:lvl1pPr>
          </a:lstStyle>
          <a:p>
            <a:endParaRPr lang="en-US">
              <a:solidFill>
                <a:srgbClr val="58572B"/>
              </a:solidFill>
            </a:endParaRPr>
          </a:p>
        </p:txBody>
      </p:sp>
      <p:sp>
        <p:nvSpPr>
          <p:cNvPr id="3078" name="Rectangle 6"/>
          <p:cNvSpPr>
            <a:spLocks noGrp="1" noChangeArrowheads="1"/>
          </p:cNvSpPr>
          <p:nvPr>
            <p:ph type="sldNum" sz="quarter" idx="4"/>
          </p:nvPr>
        </p:nvSpPr>
        <p:spPr>
          <a:xfrm>
            <a:off x="7010400" y="6477000"/>
            <a:ext cx="1905000" cy="381000"/>
          </a:xfrm>
        </p:spPr>
        <p:txBody>
          <a:bodyPr/>
          <a:lstStyle>
            <a:lvl1pPr>
              <a:defRPr/>
            </a:lvl1pPr>
          </a:lstStyle>
          <a:p>
            <a:fld id="{68202A31-6DF5-4464-89FC-338C29B1CC54}"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74913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solidFill>
                <a:srgbClr val="58572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8572B"/>
              </a:solidFill>
            </a:endParaRPr>
          </a:p>
        </p:txBody>
      </p:sp>
      <p:sp>
        <p:nvSpPr>
          <p:cNvPr id="6" name="Slide Number Placeholder 5"/>
          <p:cNvSpPr>
            <a:spLocks noGrp="1"/>
          </p:cNvSpPr>
          <p:nvPr>
            <p:ph type="sldNum" sz="quarter" idx="12"/>
          </p:nvPr>
        </p:nvSpPr>
        <p:spPr/>
        <p:txBody>
          <a:bodyPr/>
          <a:lstStyle>
            <a:lvl1pPr>
              <a:defRPr/>
            </a:lvl1pPr>
          </a:lstStyle>
          <a:p>
            <a:fld id="{57AD126B-4C94-4180-9AA2-0198A73AF418}"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1414073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58572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8572B"/>
              </a:solidFill>
            </a:endParaRPr>
          </a:p>
        </p:txBody>
      </p:sp>
      <p:sp>
        <p:nvSpPr>
          <p:cNvPr id="6" name="Slide Number Placeholder 5"/>
          <p:cNvSpPr>
            <a:spLocks noGrp="1"/>
          </p:cNvSpPr>
          <p:nvPr>
            <p:ph type="sldNum" sz="quarter" idx="12"/>
          </p:nvPr>
        </p:nvSpPr>
        <p:spPr/>
        <p:txBody>
          <a:bodyPr/>
          <a:lstStyle>
            <a:lvl1pPr>
              <a:defRPr/>
            </a:lvl1pPr>
          </a:lstStyle>
          <a:p>
            <a:fld id="{5E1C37AB-0674-4392-95F6-E49AE4D75864}"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2773639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667000"/>
            <a:ext cx="40767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667000"/>
            <a:ext cx="40767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58572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58572B"/>
              </a:solidFill>
            </a:endParaRPr>
          </a:p>
        </p:txBody>
      </p:sp>
      <p:sp>
        <p:nvSpPr>
          <p:cNvPr id="7" name="Slide Number Placeholder 6"/>
          <p:cNvSpPr>
            <a:spLocks noGrp="1"/>
          </p:cNvSpPr>
          <p:nvPr>
            <p:ph type="sldNum" sz="quarter" idx="12"/>
          </p:nvPr>
        </p:nvSpPr>
        <p:spPr/>
        <p:txBody>
          <a:bodyPr/>
          <a:lstStyle>
            <a:lvl1pPr>
              <a:defRPr/>
            </a:lvl1pPr>
          </a:lstStyle>
          <a:p>
            <a:fld id="{DC32893A-4BF6-4D4C-A8F4-8D56CA439630}"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428582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58572B"/>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58572B"/>
              </a:solidFill>
            </a:endParaRPr>
          </a:p>
        </p:txBody>
      </p:sp>
      <p:sp>
        <p:nvSpPr>
          <p:cNvPr id="9" name="Slide Number Placeholder 8"/>
          <p:cNvSpPr>
            <a:spLocks noGrp="1"/>
          </p:cNvSpPr>
          <p:nvPr>
            <p:ph type="sldNum" sz="quarter" idx="12"/>
          </p:nvPr>
        </p:nvSpPr>
        <p:spPr/>
        <p:txBody>
          <a:bodyPr/>
          <a:lstStyle>
            <a:lvl1pPr>
              <a:defRPr/>
            </a:lvl1pPr>
          </a:lstStyle>
          <a:p>
            <a:fld id="{4ADA1ABD-AE96-434B-93F1-064C7D28B1E9}"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3014181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58572B"/>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58572B"/>
              </a:solidFill>
            </a:endParaRPr>
          </a:p>
        </p:txBody>
      </p:sp>
      <p:sp>
        <p:nvSpPr>
          <p:cNvPr id="5" name="Slide Number Placeholder 4"/>
          <p:cNvSpPr>
            <a:spLocks noGrp="1"/>
          </p:cNvSpPr>
          <p:nvPr>
            <p:ph type="sldNum" sz="quarter" idx="12"/>
          </p:nvPr>
        </p:nvSpPr>
        <p:spPr/>
        <p:txBody>
          <a:bodyPr/>
          <a:lstStyle>
            <a:lvl1pPr>
              <a:defRPr/>
            </a:lvl1pPr>
          </a:lstStyle>
          <a:p>
            <a:fld id="{AFCF033F-4CD4-404D-A10D-AFB5755C0830}"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1199148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58572B"/>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58572B"/>
              </a:solidFill>
            </a:endParaRPr>
          </a:p>
        </p:txBody>
      </p:sp>
      <p:sp>
        <p:nvSpPr>
          <p:cNvPr id="4" name="Slide Number Placeholder 3"/>
          <p:cNvSpPr>
            <a:spLocks noGrp="1"/>
          </p:cNvSpPr>
          <p:nvPr>
            <p:ph type="sldNum" sz="quarter" idx="12"/>
          </p:nvPr>
        </p:nvSpPr>
        <p:spPr/>
        <p:txBody>
          <a:bodyPr/>
          <a:lstStyle>
            <a:lvl1pPr>
              <a:defRPr/>
            </a:lvl1pPr>
          </a:lstStyle>
          <a:p>
            <a:fld id="{FD88B001-8C08-47FF-9F7A-48C045F0C0DA}"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3271222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58572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58572B"/>
              </a:solidFill>
            </a:endParaRPr>
          </a:p>
        </p:txBody>
      </p:sp>
      <p:sp>
        <p:nvSpPr>
          <p:cNvPr id="7" name="Slide Number Placeholder 6"/>
          <p:cNvSpPr>
            <a:spLocks noGrp="1"/>
          </p:cNvSpPr>
          <p:nvPr>
            <p:ph type="sldNum" sz="quarter" idx="12"/>
          </p:nvPr>
        </p:nvSpPr>
        <p:spPr/>
        <p:txBody>
          <a:bodyPr/>
          <a:lstStyle>
            <a:lvl1pPr>
              <a:defRPr/>
            </a:lvl1pPr>
          </a:lstStyle>
          <a:p>
            <a:fld id="{29BA04DA-9D29-473F-9AD2-F15EC1158AA0}"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381194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58572B"/>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58572B"/>
              </a:solidFill>
            </a:endParaRPr>
          </a:p>
        </p:txBody>
      </p:sp>
      <p:sp>
        <p:nvSpPr>
          <p:cNvPr id="7" name="Slide Number Placeholder 6"/>
          <p:cNvSpPr>
            <a:spLocks noGrp="1"/>
          </p:cNvSpPr>
          <p:nvPr>
            <p:ph type="sldNum" sz="quarter" idx="12"/>
          </p:nvPr>
        </p:nvSpPr>
        <p:spPr/>
        <p:txBody>
          <a:bodyPr/>
          <a:lstStyle>
            <a:lvl1pPr>
              <a:defRPr/>
            </a:lvl1pPr>
          </a:lstStyle>
          <a:p>
            <a:fld id="{60670221-CBBC-4008-9439-664C1DF3BF68}"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331671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58572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8572B"/>
              </a:solidFill>
            </a:endParaRPr>
          </a:p>
        </p:txBody>
      </p:sp>
      <p:sp>
        <p:nvSpPr>
          <p:cNvPr id="6" name="Slide Number Placeholder 5"/>
          <p:cNvSpPr>
            <a:spLocks noGrp="1"/>
          </p:cNvSpPr>
          <p:nvPr>
            <p:ph type="sldNum" sz="quarter" idx="12"/>
          </p:nvPr>
        </p:nvSpPr>
        <p:spPr/>
        <p:txBody>
          <a:bodyPr/>
          <a:lstStyle>
            <a:lvl1pPr>
              <a:defRPr/>
            </a:lvl1pPr>
          </a:lstStyle>
          <a:p>
            <a:fld id="{1DE30247-E966-430A-82D9-61B021F6E104}"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108823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828800"/>
            <a:ext cx="2076450" cy="426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28800"/>
            <a:ext cx="6076950" cy="426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58572B"/>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8572B"/>
              </a:solidFill>
            </a:endParaRPr>
          </a:p>
        </p:txBody>
      </p:sp>
      <p:sp>
        <p:nvSpPr>
          <p:cNvPr id="6" name="Slide Number Placeholder 5"/>
          <p:cNvSpPr>
            <a:spLocks noGrp="1"/>
          </p:cNvSpPr>
          <p:nvPr>
            <p:ph type="sldNum" sz="quarter" idx="12"/>
          </p:nvPr>
        </p:nvSpPr>
        <p:spPr/>
        <p:txBody>
          <a:bodyPr/>
          <a:lstStyle>
            <a:lvl1pPr>
              <a:defRPr/>
            </a:lvl1pPr>
          </a:lstStyle>
          <a:p>
            <a:fld id="{7254799B-921E-4C12-85C4-B83B02CD7B39}" type="slidenum">
              <a:rPr lang="en-US">
                <a:solidFill>
                  <a:srgbClr val="58572B"/>
                </a:solidFill>
              </a:rPr>
              <a:pPr/>
              <a:t>‹#›</a:t>
            </a:fld>
            <a:endParaRPr lang="en-US">
              <a:solidFill>
                <a:srgbClr val="58572B"/>
              </a:solidFill>
            </a:endParaRPr>
          </a:p>
        </p:txBody>
      </p:sp>
    </p:spTree>
    <p:extLst>
      <p:ext uri="{BB962C8B-B14F-4D97-AF65-F5344CB8AC3E}">
        <p14:creationId xmlns:p14="http://schemas.microsoft.com/office/powerpoint/2010/main" val="160994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en-US" smtClean="0"/>
              <a:t>Click to edit Master title style</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en-US" smtClean="0"/>
              <a:t>Click to edit Master text styles</a:t>
            </a:r>
          </a:p>
        </p:txBody>
      </p:sp>
      <p:sp>
        <p:nvSpPr>
          <p:cNvPr id="17" name="Title 16"/>
          <p:cNvSpPr>
            <a:spLocks noGrp="1"/>
          </p:cNvSpPr>
          <p:nvPr>
            <p:ph type="title"/>
          </p:nvPr>
        </p:nvSpPr>
        <p:spPr/>
        <p:txBody>
          <a:bodyPr/>
          <a:lstStyle/>
          <a:p>
            <a:r>
              <a:rPr lang="en-US" smtClean="0"/>
              <a:t>Click to edit Master title style</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4/22/2015</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4/22/2015</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en-US" smtClean="0"/>
              <a:t>Click icon to add picture</a:t>
            </a:r>
            <a:endParaRPr kumimoji="0" lang="en-US" dirty="0"/>
          </a:p>
        </p:txBody>
      </p:sp>
      <p:sp>
        <p:nvSpPr>
          <p:cNvPr id="15" name="Date Placeholder 14"/>
          <p:cNvSpPr>
            <a:spLocks noGrp="1"/>
          </p:cNvSpPr>
          <p:nvPr>
            <p:ph type="dt" sz="half" idx="10"/>
          </p:nvPr>
        </p:nvSpPr>
        <p:spPr/>
        <p:txBody>
          <a:bodyPr/>
          <a:lstStyle/>
          <a:p>
            <a:fld id="{DA480A42-1B47-4A74-9A1D-F67E9D003F15}" type="datetimeFigureOut">
              <a:rPr lang="en-US" smtClean="0"/>
              <a:pPr/>
              <a:t>4/22/2015</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4/22/2015</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28800"/>
            <a:ext cx="8305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2667000"/>
            <a:ext cx="8305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28956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fontAlgn="base">
              <a:spcBef>
                <a:spcPct val="0"/>
              </a:spcBef>
              <a:spcAft>
                <a:spcPct val="0"/>
              </a:spcAft>
            </a:pPr>
            <a:endParaRPr lang="en-US">
              <a:solidFill>
                <a:srgbClr val="58572B"/>
              </a:solidFill>
            </a:endParaRPr>
          </a:p>
        </p:txBody>
      </p:sp>
      <p:sp>
        <p:nvSpPr>
          <p:cNvPr id="1029" name="Rectangle 5"/>
          <p:cNvSpPr>
            <a:spLocks noGrp="1" noChangeArrowheads="1"/>
          </p:cNvSpPr>
          <p:nvPr>
            <p:ph type="ftr" sz="quarter" idx="3"/>
          </p:nvPr>
        </p:nvSpPr>
        <p:spPr bwMode="auto">
          <a:xfrm>
            <a:off x="43434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pPr fontAlgn="base">
              <a:spcBef>
                <a:spcPct val="0"/>
              </a:spcBef>
              <a:spcAft>
                <a:spcPct val="0"/>
              </a:spcAft>
            </a:pPr>
            <a:endParaRPr lang="en-US" dirty="0">
              <a:solidFill>
                <a:srgbClr val="58572B"/>
              </a:solidFill>
            </a:endParaRPr>
          </a:p>
        </p:txBody>
      </p:sp>
      <p:sp>
        <p:nvSpPr>
          <p:cNvPr id="1030" name="Rectangle 6"/>
          <p:cNvSpPr>
            <a:spLocks noGrp="1" noChangeArrowheads="1"/>
          </p:cNvSpPr>
          <p:nvPr>
            <p:ph type="sldNum" sz="quarter" idx="4"/>
          </p:nvPr>
        </p:nvSpPr>
        <p:spPr bwMode="auto">
          <a:xfrm>
            <a:off x="73914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fontAlgn="base">
              <a:spcBef>
                <a:spcPct val="0"/>
              </a:spcBef>
              <a:spcAft>
                <a:spcPct val="0"/>
              </a:spcAft>
            </a:pPr>
            <a:fld id="{A1C47EFB-2684-42EF-B89A-2DC8F413FD11}" type="slidenum">
              <a:rPr lang="en-US" smtClean="0">
                <a:solidFill>
                  <a:srgbClr val="58572B"/>
                </a:solidFill>
              </a:rPr>
              <a:pPr fontAlgn="base">
                <a:spcBef>
                  <a:spcPct val="0"/>
                </a:spcBef>
                <a:spcAft>
                  <a:spcPct val="0"/>
                </a:spcAft>
              </a:pPr>
              <a:t>‹#›</a:t>
            </a:fld>
            <a:endParaRPr lang="en-US">
              <a:solidFill>
                <a:srgbClr val="58572B"/>
              </a:solidFill>
            </a:endParaRPr>
          </a:p>
        </p:txBody>
      </p:sp>
    </p:spTree>
    <p:extLst>
      <p:ext uri="{BB962C8B-B14F-4D97-AF65-F5344CB8AC3E}">
        <p14:creationId xmlns:p14="http://schemas.microsoft.com/office/powerpoint/2010/main" val="1723749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Black" pitchFamily="34" charset="0"/>
        </a:defRPr>
      </a:lvl2pPr>
      <a:lvl3pPr algn="l" rtl="0" eaLnBrk="1" fontAlgn="base" hangingPunct="1">
        <a:spcBef>
          <a:spcPct val="0"/>
        </a:spcBef>
        <a:spcAft>
          <a:spcPct val="0"/>
        </a:spcAft>
        <a:defRPr sz="3600">
          <a:solidFill>
            <a:schemeClr val="tx2"/>
          </a:solidFill>
          <a:latin typeface="Arial Black" pitchFamily="34" charset="0"/>
        </a:defRPr>
      </a:lvl3pPr>
      <a:lvl4pPr algn="l" rtl="0" eaLnBrk="1" fontAlgn="base" hangingPunct="1">
        <a:spcBef>
          <a:spcPct val="0"/>
        </a:spcBef>
        <a:spcAft>
          <a:spcPct val="0"/>
        </a:spcAft>
        <a:defRPr sz="3600">
          <a:solidFill>
            <a:schemeClr val="tx2"/>
          </a:solidFill>
          <a:latin typeface="Arial Black" pitchFamily="34" charset="0"/>
        </a:defRPr>
      </a:lvl4pPr>
      <a:lvl5pPr algn="l" rtl="0" eaLnBrk="1" fontAlgn="base" hangingPunct="1">
        <a:spcBef>
          <a:spcPct val="0"/>
        </a:spcBef>
        <a:spcAft>
          <a:spcPct val="0"/>
        </a:spcAft>
        <a:defRPr sz="3600">
          <a:solidFill>
            <a:schemeClr val="tx2"/>
          </a:solidFill>
          <a:latin typeface="Arial Black" pitchFamily="34" charset="0"/>
        </a:defRPr>
      </a:lvl5pPr>
      <a:lvl6pPr marL="457200" algn="l" rtl="0" eaLnBrk="1" fontAlgn="base" hangingPunct="1">
        <a:spcBef>
          <a:spcPct val="0"/>
        </a:spcBef>
        <a:spcAft>
          <a:spcPct val="0"/>
        </a:spcAft>
        <a:defRPr sz="3600">
          <a:solidFill>
            <a:schemeClr val="tx2"/>
          </a:solidFill>
          <a:latin typeface="Arial Black" pitchFamily="34" charset="0"/>
        </a:defRPr>
      </a:lvl6pPr>
      <a:lvl7pPr marL="914400" algn="l" rtl="0" eaLnBrk="1" fontAlgn="base" hangingPunct="1">
        <a:spcBef>
          <a:spcPct val="0"/>
        </a:spcBef>
        <a:spcAft>
          <a:spcPct val="0"/>
        </a:spcAft>
        <a:defRPr sz="3600">
          <a:solidFill>
            <a:schemeClr val="tx2"/>
          </a:solidFill>
          <a:latin typeface="Arial Black" pitchFamily="34" charset="0"/>
        </a:defRPr>
      </a:lvl7pPr>
      <a:lvl8pPr marL="1371600" algn="l" rtl="0" eaLnBrk="1" fontAlgn="base" hangingPunct="1">
        <a:spcBef>
          <a:spcPct val="0"/>
        </a:spcBef>
        <a:spcAft>
          <a:spcPct val="0"/>
        </a:spcAft>
        <a:defRPr sz="3600">
          <a:solidFill>
            <a:schemeClr val="tx2"/>
          </a:solidFill>
          <a:latin typeface="Arial Black" pitchFamily="34" charset="0"/>
        </a:defRPr>
      </a:lvl8pPr>
      <a:lvl9pPr marL="1828800" algn="l" rtl="0" eaLnBrk="1" fontAlgn="base" hangingPunct="1">
        <a:spcBef>
          <a:spcPct val="0"/>
        </a:spcBef>
        <a:spcAft>
          <a:spcPct val="0"/>
        </a:spcAft>
        <a:defRPr sz="36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Projects That Work</a:t>
            </a:r>
            <a:endParaRPr lang="en-US" dirty="0"/>
          </a:p>
        </p:txBody>
      </p:sp>
      <p:sp>
        <p:nvSpPr>
          <p:cNvPr id="3" name="Subtitle 2"/>
          <p:cNvSpPr>
            <a:spLocks noGrp="1"/>
          </p:cNvSpPr>
          <p:nvPr>
            <p:ph type="subTitle" idx="1"/>
          </p:nvPr>
        </p:nvSpPr>
        <p:spPr/>
        <p:txBody>
          <a:bodyPr/>
          <a:lstStyle/>
          <a:p>
            <a:r>
              <a:rPr lang="en-US" dirty="0" smtClean="0"/>
              <a:t>The Impact of Culture on the successful Project Team</a:t>
            </a:r>
            <a:endParaRPr lang="en-US" dirty="0"/>
          </a:p>
        </p:txBody>
      </p:sp>
    </p:spTree>
    <p:extLst>
      <p:ext uri="{BB962C8B-B14F-4D97-AF65-F5344CB8AC3E}">
        <p14:creationId xmlns:p14="http://schemas.microsoft.com/office/powerpoint/2010/main" val="246736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On Average </a:t>
            </a:r>
            <a:r>
              <a:rPr lang="en-US" dirty="0" smtClean="0"/>
              <a:t>of </a:t>
            </a:r>
            <a:r>
              <a:rPr lang="en-US" dirty="0" smtClean="0"/>
              <a:t>many Projects fail</a:t>
            </a:r>
          </a:p>
          <a:p>
            <a:pPr lvl="1"/>
            <a:r>
              <a:rPr lang="en-US" dirty="0" err="1" smtClean="0"/>
              <a:t>Overbudget</a:t>
            </a:r>
            <a:r>
              <a:rPr lang="en-US" dirty="0" smtClean="0"/>
              <a:t> and </a:t>
            </a:r>
            <a:r>
              <a:rPr lang="en-US" dirty="0" err="1" smtClean="0"/>
              <a:t>OverSchedule</a:t>
            </a:r>
            <a:r>
              <a:rPr lang="en-US" dirty="0" smtClean="0"/>
              <a:t>.</a:t>
            </a:r>
            <a:endParaRPr lang="en-US" dirty="0" smtClean="0"/>
          </a:p>
          <a:p>
            <a:pPr lvl="2"/>
            <a:r>
              <a:rPr lang="en-US" dirty="0" smtClean="0"/>
              <a:t>Poor Requirements</a:t>
            </a:r>
          </a:p>
          <a:p>
            <a:pPr lvl="2"/>
            <a:r>
              <a:rPr lang="en-US" dirty="0" smtClean="0"/>
              <a:t>Poor alignment of Project Team with </a:t>
            </a:r>
            <a:r>
              <a:rPr lang="en-US" dirty="0" smtClean="0"/>
              <a:t>the Project work</a:t>
            </a:r>
            <a:endParaRPr lang="en-US" dirty="0" smtClean="0"/>
          </a:p>
          <a:p>
            <a:pPr lvl="1"/>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a:t>Exploring Organizational Culture</a:t>
            </a:r>
            <a:br>
              <a:rPr lang="en-US" dirty="0"/>
            </a:br>
            <a:r>
              <a:rPr lang="en-US" sz="2200" dirty="0" smtClean="0"/>
              <a:t>Project Failure</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733800"/>
            <a:ext cx="4015595" cy="2657475"/>
          </a:xfrm>
          <a:prstGeom prst="rect">
            <a:avLst/>
          </a:prstGeom>
        </p:spPr>
      </p:pic>
    </p:spTree>
    <p:extLst>
      <p:ext uri="{BB962C8B-B14F-4D97-AF65-F5344CB8AC3E}">
        <p14:creationId xmlns:p14="http://schemas.microsoft.com/office/powerpoint/2010/main" val="321047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a:t>Well Planned </a:t>
            </a:r>
            <a:r>
              <a:rPr lang="en-US" dirty="0" smtClean="0"/>
              <a:t>Project</a:t>
            </a:r>
            <a:endParaRPr lang="en-US" dirty="0"/>
          </a:p>
          <a:p>
            <a:r>
              <a:rPr lang="en-US" dirty="0" smtClean="0"/>
              <a:t>Supportive Project Sponsor</a:t>
            </a:r>
          </a:p>
          <a:p>
            <a:r>
              <a:rPr lang="en-US" dirty="0" smtClean="0"/>
              <a:t>Great Leadership with a Vision</a:t>
            </a:r>
            <a:endParaRPr lang="en-US" dirty="0"/>
          </a:p>
          <a:p>
            <a:r>
              <a:rPr lang="en-US" dirty="0" smtClean="0"/>
              <a:t>Motivated Team</a:t>
            </a:r>
            <a:endParaRPr lang="en-US" dirty="0"/>
          </a:p>
          <a:p>
            <a:r>
              <a:rPr lang="en-US" dirty="0" smtClean="0"/>
              <a:t>Right Skills </a:t>
            </a:r>
            <a:r>
              <a:rPr lang="en-US" dirty="0"/>
              <a:t>and </a:t>
            </a:r>
            <a:r>
              <a:rPr lang="en-US" dirty="0" smtClean="0"/>
              <a:t>Experience</a:t>
            </a:r>
            <a:endParaRPr lang="en-US" dirty="0"/>
          </a:p>
          <a:p>
            <a:r>
              <a:rPr lang="en-US" dirty="0"/>
              <a:t>Reliable </a:t>
            </a:r>
            <a:r>
              <a:rPr lang="en-US" dirty="0" smtClean="0"/>
              <a:t>Team Member</a:t>
            </a:r>
            <a:endParaRPr lang="en-US" dirty="0"/>
          </a:p>
          <a:p>
            <a:r>
              <a:rPr lang="en-US" dirty="0"/>
              <a:t>Work well as a team </a:t>
            </a:r>
          </a:p>
          <a:p>
            <a:pPr lvl="1"/>
            <a:r>
              <a:rPr lang="en-US" dirty="0" smtClean="0"/>
              <a:t>Good Communication</a:t>
            </a:r>
            <a:endParaRPr lang="en-US" dirty="0" smtClean="0"/>
          </a:p>
          <a:p>
            <a:pPr lvl="1"/>
            <a:r>
              <a:rPr lang="en-US" dirty="0" smtClean="0"/>
              <a:t>Helpful and Support of one another</a:t>
            </a:r>
            <a:endParaRPr lang="en-US" dirty="0"/>
          </a:p>
        </p:txBody>
      </p:sp>
      <p:sp>
        <p:nvSpPr>
          <p:cNvPr id="2" name="Title 1"/>
          <p:cNvSpPr>
            <a:spLocks noGrp="1"/>
          </p:cNvSpPr>
          <p:nvPr>
            <p:ph type="title"/>
          </p:nvPr>
        </p:nvSpPr>
        <p:spPr/>
        <p:txBody>
          <a:bodyPr>
            <a:normAutofit fontScale="90000"/>
          </a:bodyPr>
          <a:lstStyle/>
          <a:p>
            <a:r>
              <a:rPr lang="en-US" dirty="0"/>
              <a:t>Exploring Organizational Culture</a:t>
            </a:r>
            <a:br>
              <a:rPr lang="en-US" dirty="0"/>
            </a:br>
            <a:r>
              <a:rPr lang="en-US" sz="2200" dirty="0" smtClean="0"/>
              <a:t>Elements of a Good Project Team</a:t>
            </a:r>
            <a:endParaRPr lang="en-US" sz="3600" dirty="0"/>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1200" y="3124200"/>
            <a:ext cx="2746310" cy="2059733"/>
          </a:xfrm>
          <a:prstGeom prst="rect">
            <a:avLst/>
          </a:prstGeom>
        </p:spPr>
      </p:pic>
    </p:spTree>
    <p:extLst>
      <p:ext uri="{BB962C8B-B14F-4D97-AF65-F5344CB8AC3E}">
        <p14:creationId xmlns:p14="http://schemas.microsoft.com/office/powerpoint/2010/main" val="17867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Have Clear Project Goals</a:t>
            </a:r>
          </a:p>
          <a:p>
            <a:r>
              <a:rPr lang="en-US" dirty="0" smtClean="0"/>
              <a:t>Clear Project Requirements</a:t>
            </a:r>
            <a:endParaRPr lang="en-US" dirty="0"/>
          </a:p>
          <a:p>
            <a:r>
              <a:rPr lang="en-US" dirty="0" smtClean="0"/>
              <a:t>Project Plan (WBS)</a:t>
            </a:r>
          </a:p>
          <a:p>
            <a:r>
              <a:rPr lang="en-US" dirty="0" smtClean="0"/>
              <a:t>Communication Plan</a:t>
            </a:r>
          </a:p>
          <a:p>
            <a:r>
              <a:rPr lang="en-US" dirty="0" smtClean="0"/>
              <a:t>Risk Management Plan</a:t>
            </a:r>
          </a:p>
          <a:p>
            <a:r>
              <a:rPr lang="en-US" dirty="0" smtClean="0"/>
              <a:t>Engage Team Members</a:t>
            </a:r>
          </a:p>
          <a:p>
            <a:r>
              <a:rPr lang="en-US" dirty="0" smtClean="0"/>
              <a:t>Provide Training</a:t>
            </a:r>
          </a:p>
          <a:p>
            <a:pPr marL="0" indent="0">
              <a:buNone/>
            </a:pPr>
            <a:endParaRPr lang="en-US" dirty="0" smtClean="0"/>
          </a:p>
          <a:p>
            <a:endParaRPr lang="en-US" dirty="0" smtClean="0"/>
          </a:p>
        </p:txBody>
      </p:sp>
      <p:sp>
        <p:nvSpPr>
          <p:cNvPr id="2" name="Title 1"/>
          <p:cNvSpPr>
            <a:spLocks noGrp="1"/>
          </p:cNvSpPr>
          <p:nvPr>
            <p:ph type="title"/>
          </p:nvPr>
        </p:nvSpPr>
        <p:spPr/>
        <p:txBody>
          <a:bodyPr>
            <a:normAutofit fontScale="90000"/>
          </a:bodyPr>
          <a:lstStyle/>
          <a:p>
            <a:r>
              <a:rPr lang="en-US" dirty="0"/>
              <a:t>Exploring Organizational Culture</a:t>
            </a:r>
            <a:br>
              <a:rPr lang="en-US" dirty="0"/>
            </a:br>
            <a:r>
              <a:rPr lang="en-US" sz="2200" dirty="0" smtClean="0"/>
              <a:t>When you inherit the Project </a:t>
            </a:r>
            <a:r>
              <a:rPr lang="en-US" sz="2200" dirty="0"/>
              <a:t>Team</a:t>
            </a:r>
            <a:endParaRPr lang="en-US" sz="3100" dirty="0"/>
          </a:p>
        </p:txBody>
      </p:sp>
    </p:spTree>
    <p:extLst>
      <p:ext uri="{BB962C8B-B14F-4D97-AF65-F5344CB8AC3E}">
        <p14:creationId xmlns:p14="http://schemas.microsoft.com/office/powerpoint/2010/main" val="3018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marL="0" indent="0">
              <a:buNone/>
            </a:pPr>
            <a:r>
              <a:rPr lang="en-US" dirty="0" smtClean="0"/>
              <a:t>At Times, In </a:t>
            </a:r>
            <a:r>
              <a:rPr lang="en-US" dirty="0" smtClean="0"/>
              <a:t>Traditional or Competitive cultures:</a:t>
            </a:r>
          </a:p>
          <a:p>
            <a:r>
              <a:rPr lang="en-US" dirty="0" smtClean="0"/>
              <a:t>A Project </a:t>
            </a:r>
            <a:r>
              <a:rPr lang="en-US" dirty="0" smtClean="0"/>
              <a:t>Management Framework may already exist</a:t>
            </a:r>
          </a:p>
          <a:p>
            <a:r>
              <a:rPr lang="en-US" dirty="0" smtClean="0"/>
              <a:t>May be more </a:t>
            </a:r>
            <a:r>
              <a:rPr lang="en-US" dirty="0" smtClean="0"/>
              <a:t>“paper work”</a:t>
            </a:r>
          </a:p>
          <a:p>
            <a:r>
              <a:rPr lang="en-US" dirty="0"/>
              <a:t>May have more </a:t>
            </a:r>
            <a:r>
              <a:rPr lang="en-US" dirty="0" smtClean="0"/>
              <a:t>hands-on Managers</a:t>
            </a:r>
            <a:endParaRPr lang="en-US" dirty="0" smtClean="0"/>
          </a:p>
          <a:p>
            <a:pPr marL="0" indent="0">
              <a:buNone/>
            </a:pPr>
            <a:endParaRPr lang="en-US" dirty="0" smtClean="0"/>
          </a:p>
          <a:p>
            <a:pPr marL="0" indent="0">
              <a:buNone/>
            </a:pPr>
            <a:r>
              <a:rPr lang="en-US" dirty="0" smtClean="0"/>
              <a:t>At Times, in Collaborative cultures:</a:t>
            </a:r>
            <a:endParaRPr lang="en-US" dirty="0" smtClean="0"/>
          </a:p>
          <a:p>
            <a:r>
              <a:rPr lang="en-US" dirty="0" smtClean="0"/>
              <a:t>YOU have to a Apply Framework</a:t>
            </a:r>
          </a:p>
          <a:p>
            <a:r>
              <a:rPr lang="en-US" dirty="0" smtClean="0"/>
              <a:t>Manager’s may be busy working on the product</a:t>
            </a:r>
            <a:endParaRPr lang="en-US" dirty="0" smtClean="0"/>
          </a:p>
          <a:p>
            <a:pPr marL="0" indent="0">
              <a:buNone/>
            </a:pPr>
            <a:endParaRPr lang="en-US" dirty="0" smtClean="0"/>
          </a:p>
        </p:txBody>
      </p:sp>
      <p:sp>
        <p:nvSpPr>
          <p:cNvPr id="2" name="Title 1"/>
          <p:cNvSpPr>
            <a:spLocks noGrp="1"/>
          </p:cNvSpPr>
          <p:nvPr>
            <p:ph type="title"/>
          </p:nvPr>
        </p:nvSpPr>
        <p:spPr/>
        <p:txBody>
          <a:bodyPr>
            <a:normAutofit/>
          </a:bodyPr>
          <a:lstStyle/>
          <a:p>
            <a:r>
              <a:rPr lang="en-US" dirty="0" smtClean="0"/>
              <a:t>Culture on the Workflow</a:t>
            </a:r>
            <a:br>
              <a:rPr lang="en-US" dirty="0" smtClean="0"/>
            </a:br>
            <a:r>
              <a:rPr lang="en-US" sz="2200" dirty="0"/>
              <a:t>The impact of organizational culture on the Project’s Lifecycle</a:t>
            </a:r>
          </a:p>
        </p:txBody>
      </p:sp>
    </p:spTree>
    <p:extLst>
      <p:ext uri="{BB962C8B-B14F-4D97-AF65-F5344CB8AC3E}">
        <p14:creationId xmlns:p14="http://schemas.microsoft.com/office/powerpoint/2010/main" val="22433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More focused on meeting Cost and Schedule</a:t>
            </a:r>
          </a:p>
          <a:p>
            <a:r>
              <a:rPr lang="en-US" dirty="0" smtClean="0"/>
              <a:t>Management </a:t>
            </a:r>
            <a:r>
              <a:rPr lang="en-US" dirty="0"/>
              <a:t>is often a separate profession</a:t>
            </a:r>
          </a:p>
          <a:p>
            <a:r>
              <a:rPr lang="en-US" dirty="0"/>
              <a:t>Lifecycles tend to be more sequential</a:t>
            </a:r>
          </a:p>
          <a:p>
            <a:endParaRPr lang="en-US" dirty="0"/>
          </a:p>
          <a:p>
            <a:r>
              <a:rPr lang="en-US" dirty="0"/>
              <a:t>“getting the job </a:t>
            </a:r>
            <a:r>
              <a:rPr lang="en-US" dirty="0" smtClean="0"/>
              <a:t>done”</a:t>
            </a:r>
          </a:p>
          <a:p>
            <a:r>
              <a:rPr lang="en-US" dirty="0" smtClean="0"/>
              <a:t>“doing things right”</a:t>
            </a:r>
            <a:endParaRPr lang="en-US" dirty="0"/>
          </a:p>
          <a:p>
            <a:endParaRPr lang="en-US" dirty="0" smtClean="0"/>
          </a:p>
        </p:txBody>
      </p:sp>
      <p:sp>
        <p:nvSpPr>
          <p:cNvPr id="2" name="Title 1"/>
          <p:cNvSpPr>
            <a:spLocks noGrp="1"/>
          </p:cNvSpPr>
          <p:nvPr>
            <p:ph type="title"/>
          </p:nvPr>
        </p:nvSpPr>
        <p:spPr/>
        <p:txBody>
          <a:bodyPr>
            <a:normAutofit fontScale="90000"/>
          </a:bodyPr>
          <a:lstStyle/>
          <a:p>
            <a:r>
              <a:rPr lang="en-US" sz="4000" dirty="0" smtClean="0"/>
              <a:t>The impact of organizational culture on the Project’s Lifecycle</a:t>
            </a:r>
            <a:r>
              <a:rPr lang="en-US" dirty="0" smtClean="0"/>
              <a:t/>
            </a:r>
            <a:br>
              <a:rPr lang="en-US" dirty="0" smtClean="0"/>
            </a:br>
            <a:r>
              <a:rPr lang="en-US" sz="1600" dirty="0" smtClean="0"/>
              <a:t>Established Companies</a:t>
            </a:r>
            <a:endParaRPr lang="en-US" sz="1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962400"/>
            <a:ext cx="3365500" cy="2524125"/>
          </a:xfrm>
          <a:prstGeom prst="rect">
            <a:avLst/>
          </a:prstGeom>
        </p:spPr>
      </p:pic>
    </p:spTree>
    <p:extLst>
      <p:ext uri="{BB962C8B-B14F-4D97-AF65-F5344CB8AC3E}">
        <p14:creationId xmlns:p14="http://schemas.microsoft.com/office/powerpoint/2010/main" val="229342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More focused on getting the project done</a:t>
            </a:r>
          </a:p>
          <a:p>
            <a:pPr lvl="1"/>
            <a:r>
              <a:rPr lang="en-US" dirty="0" smtClean="0"/>
              <a:t>Managers often manage and work on product development</a:t>
            </a:r>
          </a:p>
          <a:p>
            <a:r>
              <a:rPr lang="en-US" dirty="0" smtClean="0"/>
              <a:t>Lifecycles tend be more overlapping</a:t>
            </a:r>
          </a:p>
          <a:p>
            <a:pPr lvl="1"/>
            <a:endParaRPr lang="en-US" dirty="0" smtClean="0"/>
          </a:p>
        </p:txBody>
      </p:sp>
      <p:sp>
        <p:nvSpPr>
          <p:cNvPr id="2" name="Title 1"/>
          <p:cNvSpPr>
            <a:spLocks noGrp="1"/>
          </p:cNvSpPr>
          <p:nvPr>
            <p:ph type="title"/>
          </p:nvPr>
        </p:nvSpPr>
        <p:spPr>
          <a:xfrm>
            <a:off x="765048" y="457200"/>
            <a:ext cx="8001000" cy="1143000"/>
          </a:xfrm>
        </p:spPr>
        <p:txBody>
          <a:bodyPr>
            <a:normAutofit fontScale="90000"/>
          </a:bodyPr>
          <a:lstStyle/>
          <a:p>
            <a:r>
              <a:rPr lang="en-US" dirty="0"/>
              <a:t>The impact of organizational culture on the Project’s Lifecycle</a:t>
            </a:r>
            <a:br>
              <a:rPr lang="en-US" dirty="0"/>
            </a:br>
            <a:r>
              <a:rPr lang="en-US" sz="1600" dirty="0"/>
              <a:t>Startups, Small Business and Collaborative </a:t>
            </a:r>
            <a:endParaRPr lang="en-US" sz="1000" dirty="0"/>
          </a:p>
        </p:txBody>
      </p:sp>
    </p:spTree>
    <p:extLst>
      <p:ext uri="{BB962C8B-B14F-4D97-AF65-F5344CB8AC3E}">
        <p14:creationId xmlns:p14="http://schemas.microsoft.com/office/powerpoint/2010/main" val="52131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40166" y="1905000"/>
            <a:ext cx="8004048" cy="4572000"/>
          </a:xfrm>
        </p:spPr>
        <p:txBody>
          <a:bodyPr>
            <a:normAutofit/>
          </a:bodyPr>
          <a:lstStyle/>
          <a:p>
            <a:pPr marL="0" indent="0">
              <a:buNone/>
            </a:pPr>
            <a:r>
              <a:rPr lang="en-US" dirty="0" smtClean="0"/>
              <a:t>Communicating:</a:t>
            </a:r>
          </a:p>
          <a:p>
            <a:pPr lvl="2"/>
            <a:r>
              <a:rPr lang="en-US" dirty="0" smtClean="0"/>
              <a:t>Communication </a:t>
            </a:r>
            <a:r>
              <a:rPr lang="en-US" dirty="0" smtClean="0"/>
              <a:t>Plans</a:t>
            </a:r>
          </a:p>
          <a:p>
            <a:pPr lvl="2"/>
            <a:r>
              <a:rPr lang="en-US" dirty="0" smtClean="0"/>
              <a:t>Implement a Project Management Information System (PMIS)</a:t>
            </a:r>
            <a:endParaRPr lang="en-US" dirty="0" smtClean="0"/>
          </a:p>
          <a:p>
            <a:pPr lvl="3"/>
            <a:r>
              <a:rPr lang="en-US" dirty="0" smtClean="0"/>
              <a:t>Ex. Microsoft </a:t>
            </a:r>
            <a:r>
              <a:rPr lang="en-US" dirty="0" smtClean="0"/>
              <a:t>Project</a:t>
            </a:r>
            <a:endParaRPr lang="en-US" dirty="0" smtClean="0"/>
          </a:p>
          <a:p>
            <a:pPr lvl="2"/>
            <a:r>
              <a:rPr lang="en-US" dirty="0" smtClean="0"/>
              <a:t>Use Multiple Communication </a:t>
            </a:r>
            <a:r>
              <a:rPr lang="en-US" dirty="0" smtClean="0"/>
              <a:t>Techniques</a:t>
            </a:r>
            <a:endParaRPr lang="en-US" dirty="0" smtClean="0"/>
          </a:p>
          <a:p>
            <a:pPr marL="0" indent="0">
              <a:buNone/>
            </a:pPr>
            <a:endParaRPr lang="en-US" dirty="0" smtClean="0"/>
          </a:p>
        </p:txBody>
      </p:sp>
      <p:sp>
        <p:nvSpPr>
          <p:cNvPr id="2" name="Title 1"/>
          <p:cNvSpPr>
            <a:spLocks noGrp="1"/>
          </p:cNvSpPr>
          <p:nvPr>
            <p:ph type="title"/>
          </p:nvPr>
        </p:nvSpPr>
        <p:spPr>
          <a:xfrm>
            <a:off x="716777" y="762000"/>
            <a:ext cx="8001000" cy="1143000"/>
          </a:xfrm>
        </p:spPr>
        <p:txBody>
          <a:bodyPr>
            <a:normAutofit fontScale="90000"/>
          </a:bodyPr>
          <a:lstStyle/>
          <a:p>
            <a:r>
              <a:rPr lang="en-US" dirty="0"/>
              <a:t>The impact of organizational culture on the Project’s Lifecycle</a:t>
            </a:r>
            <a:br>
              <a:rPr lang="en-US" dirty="0"/>
            </a:br>
            <a:r>
              <a:rPr lang="en-US" sz="1600" dirty="0" smtClean="0"/>
              <a:t>Project Lifecycle</a:t>
            </a:r>
            <a:endParaRPr lang="en-US" sz="2200" dirty="0"/>
          </a:p>
        </p:txBody>
      </p:sp>
    </p:spTree>
    <p:extLst>
      <p:ext uri="{BB962C8B-B14F-4D97-AF65-F5344CB8AC3E}">
        <p14:creationId xmlns:p14="http://schemas.microsoft.com/office/powerpoint/2010/main" val="998899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40166" y="1905000"/>
            <a:ext cx="8004048" cy="4572000"/>
          </a:xfrm>
        </p:spPr>
        <p:txBody>
          <a:bodyPr>
            <a:normAutofit/>
          </a:bodyPr>
          <a:lstStyle/>
          <a:p>
            <a:pPr lvl="2"/>
            <a:r>
              <a:rPr lang="en-US" dirty="0" smtClean="0"/>
              <a:t>Use </a:t>
            </a:r>
            <a:r>
              <a:rPr lang="en-US" dirty="0" smtClean="0"/>
              <a:t>Multiple Communication </a:t>
            </a:r>
            <a:r>
              <a:rPr lang="en-US" dirty="0" smtClean="0"/>
              <a:t>Techniques</a:t>
            </a:r>
            <a:endParaRPr lang="en-US" dirty="0" smtClean="0"/>
          </a:p>
          <a:p>
            <a:pPr lvl="3"/>
            <a:r>
              <a:rPr lang="en-US" dirty="0" smtClean="0"/>
              <a:t>Group Face </a:t>
            </a:r>
            <a:r>
              <a:rPr lang="en-US" dirty="0" smtClean="0"/>
              <a:t>to Face </a:t>
            </a:r>
            <a:r>
              <a:rPr lang="en-US" dirty="0" smtClean="0"/>
              <a:t>Meetings</a:t>
            </a:r>
          </a:p>
          <a:p>
            <a:pPr lvl="4"/>
            <a:r>
              <a:rPr lang="en-US" dirty="0" smtClean="0"/>
              <a:t>Agenda</a:t>
            </a:r>
          </a:p>
          <a:p>
            <a:pPr lvl="4"/>
            <a:r>
              <a:rPr lang="en-US" dirty="0" smtClean="0"/>
              <a:t>Meeting Minutes</a:t>
            </a:r>
            <a:endParaRPr lang="en-US" dirty="0" smtClean="0"/>
          </a:p>
          <a:p>
            <a:pPr lvl="3"/>
            <a:r>
              <a:rPr lang="en-US" dirty="0" smtClean="0"/>
              <a:t>Online </a:t>
            </a:r>
            <a:r>
              <a:rPr lang="en-US" dirty="0" smtClean="0"/>
              <a:t>Meetings</a:t>
            </a:r>
          </a:p>
          <a:p>
            <a:pPr lvl="4"/>
            <a:r>
              <a:rPr lang="en-US" dirty="0"/>
              <a:t>Agenda</a:t>
            </a:r>
          </a:p>
          <a:p>
            <a:pPr lvl="4"/>
            <a:r>
              <a:rPr lang="en-US" dirty="0"/>
              <a:t>Meeting </a:t>
            </a:r>
            <a:r>
              <a:rPr lang="en-US" dirty="0" smtClean="0"/>
              <a:t>Minutes (or PMIS)</a:t>
            </a:r>
            <a:endParaRPr lang="en-US" dirty="0" smtClean="0"/>
          </a:p>
          <a:p>
            <a:pPr lvl="3"/>
            <a:r>
              <a:rPr lang="en-US" dirty="0" smtClean="0"/>
              <a:t>Online Chats/comments captured in PMIS</a:t>
            </a:r>
            <a:endParaRPr lang="en-US" dirty="0" smtClean="0"/>
          </a:p>
          <a:p>
            <a:pPr lvl="3"/>
            <a:r>
              <a:rPr lang="en-US" dirty="0" smtClean="0"/>
              <a:t>One on </a:t>
            </a:r>
            <a:r>
              <a:rPr lang="en-US" dirty="0" smtClean="0"/>
              <a:t>One (capture in PMIS)</a:t>
            </a:r>
          </a:p>
          <a:p>
            <a:pPr lvl="3"/>
            <a:r>
              <a:rPr lang="en-US" dirty="0" smtClean="0"/>
              <a:t>Informal Talks</a:t>
            </a:r>
            <a:endParaRPr lang="en-US" dirty="0"/>
          </a:p>
          <a:p>
            <a:pPr marL="0" indent="0">
              <a:buNone/>
            </a:pPr>
            <a:endParaRPr lang="en-US" dirty="0" smtClean="0"/>
          </a:p>
        </p:txBody>
      </p:sp>
      <p:sp>
        <p:nvSpPr>
          <p:cNvPr id="2" name="Title 1"/>
          <p:cNvSpPr>
            <a:spLocks noGrp="1"/>
          </p:cNvSpPr>
          <p:nvPr>
            <p:ph type="title"/>
          </p:nvPr>
        </p:nvSpPr>
        <p:spPr>
          <a:xfrm>
            <a:off x="716777" y="762000"/>
            <a:ext cx="8001000" cy="1143000"/>
          </a:xfrm>
        </p:spPr>
        <p:txBody>
          <a:bodyPr>
            <a:normAutofit fontScale="90000"/>
          </a:bodyPr>
          <a:lstStyle/>
          <a:p>
            <a:r>
              <a:rPr lang="en-US" dirty="0"/>
              <a:t>Communicating in a Way that Inspires High Performance </a:t>
            </a:r>
            <a:endParaRPr lang="en-US" sz="2200" dirty="0"/>
          </a:p>
        </p:txBody>
      </p:sp>
    </p:spTree>
    <p:extLst>
      <p:ext uri="{BB962C8B-B14F-4D97-AF65-F5344CB8AC3E}">
        <p14:creationId xmlns:p14="http://schemas.microsoft.com/office/powerpoint/2010/main" val="16072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Culture on </a:t>
            </a:r>
            <a:r>
              <a:rPr lang="en-US" sz="4000" dirty="0" smtClean="0"/>
              <a:t>Project Workflow</a:t>
            </a:r>
            <a:r>
              <a:rPr lang="en-US" sz="3200" dirty="0"/>
              <a:t/>
            </a:r>
            <a:br>
              <a:rPr lang="en-US" sz="3200" dirty="0"/>
            </a:br>
            <a:r>
              <a:rPr lang="en-US" sz="1800" dirty="0"/>
              <a:t>The impact of organizational culture on the Project’s Lifecycle</a:t>
            </a:r>
          </a:p>
        </p:txBody>
      </p:sp>
      <p:sp>
        <p:nvSpPr>
          <p:cNvPr id="3" name="Subtitle 2"/>
          <p:cNvSpPr>
            <a:spLocks noGrp="1"/>
          </p:cNvSpPr>
          <p:nvPr>
            <p:ph type="subTitle" idx="1"/>
          </p:nvPr>
        </p:nvSpPr>
        <p:spPr/>
        <p:txBody>
          <a:bodyPr/>
          <a:lstStyle/>
          <a:p>
            <a:r>
              <a:rPr lang="en-US" dirty="0" smtClean="0"/>
              <a:t>Approaches to Managing </a:t>
            </a:r>
            <a:r>
              <a:rPr lang="en-US" dirty="0" smtClean="0"/>
              <a:t>Conflict</a:t>
            </a:r>
            <a:endParaRPr lang="en-US" dirty="0"/>
          </a:p>
        </p:txBody>
      </p:sp>
    </p:spTree>
    <p:extLst>
      <p:ext uri="{BB962C8B-B14F-4D97-AF65-F5344CB8AC3E}">
        <p14:creationId xmlns:p14="http://schemas.microsoft.com/office/powerpoint/2010/main" val="208023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Approaches to Managing Conflict</a:t>
            </a:r>
            <a:endParaRPr lang="en-US" sz="1800" dirty="0"/>
          </a:p>
        </p:txBody>
      </p:sp>
      <p:sp>
        <p:nvSpPr>
          <p:cNvPr id="3" name="Subtitle 2"/>
          <p:cNvSpPr>
            <a:spLocks noGrp="1"/>
          </p:cNvSpPr>
          <p:nvPr>
            <p:ph idx="1"/>
          </p:nvPr>
        </p:nvSpPr>
        <p:spPr/>
        <p:txBody>
          <a:bodyPr/>
          <a:lstStyle/>
          <a:p>
            <a:pPr lvl="1"/>
            <a:r>
              <a:rPr lang="en-US" sz="2000" dirty="0" smtClean="0"/>
              <a:t>Have Project Policies and Procedures in place</a:t>
            </a:r>
            <a:endParaRPr lang="en-US" sz="2000" dirty="0" smtClean="0"/>
          </a:p>
          <a:p>
            <a:pPr lvl="2"/>
            <a:r>
              <a:rPr lang="en-US" sz="1800" dirty="0" smtClean="0"/>
              <a:t>Project Charter, Project Scope, Clear Requirements, Change Management Procedures</a:t>
            </a:r>
          </a:p>
          <a:p>
            <a:pPr lvl="2"/>
            <a:r>
              <a:rPr lang="en-US" sz="1800" dirty="0" smtClean="0"/>
              <a:t>Project Roles (Team Matrix)</a:t>
            </a:r>
          </a:p>
          <a:p>
            <a:pPr lvl="2"/>
            <a:r>
              <a:rPr lang="en-US" sz="1800" dirty="0" smtClean="0"/>
              <a:t>WBS</a:t>
            </a:r>
            <a:endParaRPr lang="en-US" sz="1800" dirty="0" smtClean="0"/>
          </a:p>
          <a:p>
            <a:pPr lvl="1"/>
            <a:r>
              <a:rPr lang="en-US" sz="2000" dirty="0" smtClean="0"/>
              <a:t>Escalation Policy</a:t>
            </a:r>
          </a:p>
          <a:p>
            <a:pPr lvl="1"/>
            <a:r>
              <a:rPr lang="en-US" sz="2000" dirty="0"/>
              <a:t>Upfront </a:t>
            </a:r>
            <a:r>
              <a:rPr lang="en-US" sz="2000" dirty="0" smtClean="0"/>
              <a:t>Communication</a:t>
            </a:r>
          </a:p>
          <a:p>
            <a:pPr lvl="1"/>
            <a:r>
              <a:rPr lang="en-US" sz="2000" dirty="0" smtClean="0"/>
              <a:t>Enforce all policy and procedures evenly across the board</a:t>
            </a:r>
            <a:endParaRPr lang="en-US" sz="2000" dirty="0" smtClean="0"/>
          </a:p>
          <a:p>
            <a:endParaRPr lang="en-US" dirty="0"/>
          </a:p>
        </p:txBody>
      </p:sp>
    </p:spTree>
    <p:extLst>
      <p:ext uri="{BB962C8B-B14F-4D97-AF65-F5344CB8AC3E}">
        <p14:creationId xmlns:p14="http://schemas.microsoft.com/office/powerpoint/2010/main" val="34534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Explore Organizational Culture</a:t>
            </a:r>
          </a:p>
          <a:p>
            <a:r>
              <a:rPr lang="en-US" dirty="0" smtClean="0"/>
              <a:t>Communicating in a Way that Inspires High Performance </a:t>
            </a:r>
          </a:p>
          <a:p>
            <a:r>
              <a:rPr lang="en-US" dirty="0" smtClean="0"/>
              <a:t>Explore Conflict Management Approaches</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Agenda </a:t>
            </a:r>
            <a:r>
              <a:rPr lang="en-US" dirty="0" smtClean="0"/>
              <a:t>| Objectives</a:t>
            </a:r>
            <a:endParaRPr lang="en-US" dirty="0"/>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3571" b="94643" l="3125" r="96875">
                        <a14:foregroundMark x1="7031" y1="92857" x2="7031" y2="92857"/>
                        <a14:foregroundMark x1="3906" y1="95833" x2="3906" y2="95833"/>
                        <a14:foregroundMark x1="90625" y1="6548" x2="90625" y2="6548"/>
                        <a14:foregroundMark x1="96875" y1="3571" x2="96875" y2="3571"/>
                      </a14:backgroundRemoval>
                    </a14:imgEffect>
                  </a14:imgLayer>
                </a14:imgProps>
              </a:ext>
              <a:ext uri="{28A0092B-C50C-407E-A947-70E740481C1C}">
                <a14:useLocalDpi xmlns:a14="http://schemas.microsoft.com/office/drawing/2010/main" val="0"/>
              </a:ext>
            </a:extLst>
          </a:blip>
          <a:stretch>
            <a:fillRect/>
          </a:stretch>
        </p:blipFill>
        <p:spPr>
          <a:xfrm rot="2185896">
            <a:off x="3481600" y="3501326"/>
            <a:ext cx="1471984" cy="24579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Approaches to Managing Conflict</a:t>
            </a:r>
            <a:endParaRPr lang="en-US" sz="1800" dirty="0"/>
          </a:p>
        </p:txBody>
      </p:sp>
      <p:sp>
        <p:nvSpPr>
          <p:cNvPr id="3" name="Subtitle 2"/>
          <p:cNvSpPr>
            <a:spLocks noGrp="1"/>
          </p:cNvSpPr>
          <p:nvPr>
            <p:ph idx="1"/>
          </p:nvPr>
        </p:nvSpPr>
        <p:spPr/>
        <p:txBody>
          <a:bodyPr/>
          <a:lstStyle/>
          <a:p>
            <a:pPr marL="457200" lvl="1" indent="0">
              <a:buNone/>
            </a:pPr>
            <a:r>
              <a:rPr lang="en-US" sz="9600" dirty="0" smtClean="0"/>
              <a:t>Listen</a:t>
            </a:r>
            <a:endParaRPr lang="en-US" sz="9600" dirty="0" smtClean="0"/>
          </a:p>
          <a:p>
            <a:endParaRPr lang="en-US" dirty="0"/>
          </a:p>
        </p:txBody>
      </p:sp>
    </p:spTree>
    <p:extLst>
      <p:ext uri="{BB962C8B-B14F-4D97-AF65-F5344CB8AC3E}">
        <p14:creationId xmlns:p14="http://schemas.microsoft.com/office/powerpoint/2010/main" val="140011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534400" cy="838200"/>
          </a:xfrm>
        </p:spPr>
        <p:txBody>
          <a:bodyPr/>
          <a:lstStyle/>
          <a:p>
            <a:r>
              <a:rPr lang="en-US" sz="4000" dirty="0"/>
              <a:t>Approaches to Managing Conflict</a:t>
            </a:r>
            <a:endParaRPr lang="en-US" sz="1800" dirty="0"/>
          </a:p>
        </p:txBody>
      </p:sp>
      <p:sp>
        <p:nvSpPr>
          <p:cNvPr id="3" name="Subtitle 2"/>
          <p:cNvSpPr>
            <a:spLocks noGrp="1"/>
          </p:cNvSpPr>
          <p:nvPr>
            <p:ph idx="1"/>
          </p:nvPr>
        </p:nvSpPr>
        <p:spPr>
          <a:xfrm>
            <a:off x="457200" y="3124200"/>
            <a:ext cx="8305800" cy="2971800"/>
          </a:xfrm>
        </p:spPr>
        <p:txBody>
          <a:bodyPr/>
          <a:lstStyle/>
          <a:p>
            <a:pPr lvl="1"/>
            <a:r>
              <a:rPr lang="en-US" sz="2000" dirty="0" smtClean="0"/>
              <a:t>Acknowledge and Disperse energy</a:t>
            </a:r>
          </a:p>
          <a:p>
            <a:pPr lvl="2"/>
            <a:r>
              <a:rPr lang="en-US" sz="1600" dirty="0" smtClean="0"/>
              <a:t>Control the environment when you can</a:t>
            </a:r>
          </a:p>
          <a:p>
            <a:pPr lvl="1"/>
            <a:endParaRPr lang="en-US" sz="2000"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036219"/>
            <a:ext cx="3810000" cy="2821781"/>
          </a:xfrm>
          <a:prstGeom prst="rect">
            <a:avLst/>
          </a:prstGeom>
        </p:spPr>
      </p:pic>
    </p:spTree>
    <p:extLst>
      <p:ext uri="{BB962C8B-B14F-4D97-AF65-F5344CB8AC3E}">
        <p14:creationId xmlns:p14="http://schemas.microsoft.com/office/powerpoint/2010/main" val="3755052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53" y="1981200"/>
            <a:ext cx="8305800" cy="838200"/>
          </a:xfrm>
        </p:spPr>
        <p:txBody>
          <a:bodyPr/>
          <a:lstStyle/>
          <a:p>
            <a:r>
              <a:rPr lang="en-US" dirty="0" smtClean="0"/>
              <a:t>Techniques for Conflict resolution</a:t>
            </a:r>
            <a:endParaRPr lang="en-US" dirty="0"/>
          </a:p>
        </p:txBody>
      </p:sp>
      <p:sp>
        <p:nvSpPr>
          <p:cNvPr id="3" name="Content Placeholder 2"/>
          <p:cNvSpPr>
            <a:spLocks noGrp="1"/>
          </p:cNvSpPr>
          <p:nvPr>
            <p:ph idx="1"/>
          </p:nvPr>
        </p:nvSpPr>
        <p:spPr>
          <a:xfrm>
            <a:off x="457200" y="2971800"/>
            <a:ext cx="8305800" cy="3429000"/>
          </a:xfrm>
        </p:spPr>
        <p:txBody>
          <a:bodyPr/>
          <a:lstStyle/>
          <a:p>
            <a:r>
              <a:rPr lang="en-US" sz="2400" dirty="0" smtClean="0"/>
              <a:t>Mediation</a:t>
            </a:r>
            <a:endParaRPr lang="en-US" sz="2400" dirty="0"/>
          </a:p>
          <a:p>
            <a:r>
              <a:rPr lang="en-US" sz="2400" dirty="0" smtClean="0"/>
              <a:t>Arbitration</a:t>
            </a:r>
          </a:p>
          <a:p>
            <a:r>
              <a:rPr lang="en-US" sz="2400" dirty="0" smtClean="0"/>
              <a:t>Control</a:t>
            </a:r>
          </a:p>
          <a:p>
            <a:r>
              <a:rPr lang="en-US" sz="2400" dirty="0" smtClean="0"/>
              <a:t>Acceptance</a:t>
            </a:r>
          </a:p>
          <a:p>
            <a:r>
              <a:rPr lang="en-US" sz="2400" dirty="0" smtClean="0"/>
              <a:t>Elimination</a:t>
            </a:r>
          </a:p>
          <a:p>
            <a:endParaRPr lang="en-US" sz="2400" dirty="0" smtClean="0"/>
          </a:p>
          <a:p>
            <a:r>
              <a:rPr lang="en-US" sz="2400" dirty="0" smtClean="0"/>
              <a:t>Conflict is not always “bad” it can offer creative solutions. It is a problem if it is hindering the success of the project</a:t>
            </a:r>
          </a:p>
          <a:p>
            <a:endParaRPr lang="en-US" sz="2400" dirty="0" smtClean="0"/>
          </a:p>
          <a:p>
            <a:endParaRPr lang="en-US" dirty="0" smtClean="0"/>
          </a:p>
          <a:p>
            <a:endParaRPr lang="en-US" dirty="0"/>
          </a:p>
        </p:txBody>
      </p:sp>
    </p:spTree>
    <p:extLst>
      <p:ext uri="{BB962C8B-B14F-4D97-AF65-F5344CB8AC3E}">
        <p14:creationId xmlns:p14="http://schemas.microsoft.com/office/powerpoint/2010/main" val="2360317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USE a PROJECT FRAMWORK</a:t>
            </a:r>
            <a:endParaRPr lang="en-US" dirty="0"/>
          </a:p>
        </p:txBody>
      </p:sp>
      <p:sp>
        <p:nvSpPr>
          <p:cNvPr id="3" name="Content Placeholder 2"/>
          <p:cNvSpPr>
            <a:spLocks noGrp="1"/>
          </p:cNvSpPr>
          <p:nvPr>
            <p:ph idx="1"/>
          </p:nvPr>
        </p:nvSpPr>
        <p:spPr/>
        <p:txBody>
          <a:bodyPr/>
          <a:lstStyle/>
          <a:p>
            <a:r>
              <a:rPr lang="en-US" dirty="0" smtClean="0"/>
              <a:t>In all cultures create:</a:t>
            </a:r>
          </a:p>
          <a:p>
            <a:pPr lvl="1"/>
            <a:r>
              <a:rPr lang="en-US" dirty="0" smtClean="0"/>
              <a:t>Clear Project Scope with clear requirements</a:t>
            </a:r>
          </a:p>
          <a:p>
            <a:pPr lvl="1"/>
            <a:r>
              <a:rPr lang="en-US" dirty="0" smtClean="0"/>
              <a:t>WBS – Work Breakdown Structure</a:t>
            </a:r>
          </a:p>
          <a:p>
            <a:pPr lvl="1"/>
            <a:r>
              <a:rPr lang="en-US" dirty="0" smtClean="0"/>
              <a:t>Change Management Procedure</a:t>
            </a:r>
          </a:p>
          <a:p>
            <a:pPr lvl="1"/>
            <a:r>
              <a:rPr lang="en-US" dirty="0" smtClean="0"/>
              <a:t>Clear and Engaging Communication</a:t>
            </a:r>
          </a:p>
          <a:p>
            <a:pPr lvl="2"/>
            <a:r>
              <a:rPr lang="en-US" dirty="0" smtClean="0"/>
              <a:t>Appropriate for the culture</a:t>
            </a:r>
          </a:p>
          <a:p>
            <a:endParaRPr lang="en-US" dirty="0"/>
          </a:p>
          <a:p>
            <a:endParaRPr lang="en-US" dirty="0" smtClean="0"/>
          </a:p>
          <a:p>
            <a:endParaRPr lang="en-US" dirty="0"/>
          </a:p>
        </p:txBody>
      </p:sp>
    </p:spTree>
    <p:extLst>
      <p:ext uri="{BB962C8B-B14F-4D97-AF65-F5344CB8AC3E}">
        <p14:creationId xmlns:p14="http://schemas.microsoft.com/office/powerpoint/2010/main" val="309143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An organization’s culture comprises </a:t>
            </a:r>
            <a:r>
              <a:rPr lang="en-US" dirty="0" smtClean="0"/>
              <a:t>collective values</a:t>
            </a:r>
            <a:r>
              <a:rPr lang="en-US" dirty="0"/>
              <a:t>, goals, processes, roles, ways of  communication, assumptions and </a:t>
            </a:r>
            <a:r>
              <a:rPr lang="en-US" dirty="0" smtClean="0"/>
              <a:t>attitudes that exist amongst employees throughout the organization</a:t>
            </a:r>
            <a:r>
              <a:rPr lang="en-US" dirty="0" smtClean="0"/>
              <a:t>.</a:t>
            </a:r>
            <a:endParaRPr lang="en-US" dirty="0" smtClean="0"/>
          </a:p>
          <a:p>
            <a:r>
              <a:rPr lang="en-US" dirty="0"/>
              <a:t>For the purpose of projects we are defining it as </a:t>
            </a:r>
            <a:r>
              <a:rPr lang="en-US" dirty="0" smtClean="0"/>
              <a:t>“how </a:t>
            </a:r>
            <a:r>
              <a:rPr lang="en-US" dirty="0"/>
              <a:t>things get done </a:t>
            </a:r>
            <a:r>
              <a:rPr lang="en-US" dirty="0" smtClean="0"/>
              <a:t>here”.</a:t>
            </a:r>
            <a:endParaRPr lang="en-US" dirty="0"/>
          </a:p>
          <a:p>
            <a:endParaRPr lang="en-US" dirty="0"/>
          </a:p>
        </p:txBody>
      </p:sp>
      <p:sp>
        <p:nvSpPr>
          <p:cNvPr id="2" name="Title 1"/>
          <p:cNvSpPr>
            <a:spLocks noGrp="1"/>
          </p:cNvSpPr>
          <p:nvPr>
            <p:ph type="title"/>
          </p:nvPr>
        </p:nvSpPr>
        <p:spPr/>
        <p:txBody>
          <a:bodyPr>
            <a:normAutofit/>
          </a:bodyPr>
          <a:lstStyle/>
          <a:p>
            <a:r>
              <a:rPr lang="en-US" dirty="0"/>
              <a:t>Explore Organizational Culture</a:t>
            </a:r>
            <a:br>
              <a:rPr lang="en-US" dirty="0"/>
            </a:br>
            <a:r>
              <a:rPr lang="en-US" sz="2200" dirty="0"/>
              <a:t>What </a:t>
            </a:r>
            <a:r>
              <a:rPr lang="en-US" sz="2200" dirty="0"/>
              <a:t>is </a:t>
            </a:r>
            <a:r>
              <a:rPr lang="en-US" sz="2200" dirty="0" smtClean="0"/>
              <a:t>Organizational </a:t>
            </a:r>
            <a:r>
              <a:rPr lang="en-US" sz="2200" dirty="0"/>
              <a:t>C</a:t>
            </a:r>
            <a:r>
              <a:rPr lang="en-US" sz="2200" dirty="0" smtClean="0"/>
              <a:t>ulture</a:t>
            </a:r>
            <a:r>
              <a:rPr lang="en-US" sz="2200" dirty="0"/>
              <a:t>?</a:t>
            </a:r>
            <a:endParaRPr lang="en-US" dirty="0"/>
          </a:p>
        </p:txBody>
      </p:sp>
    </p:spTree>
    <p:extLst>
      <p:ext uri="{BB962C8B-B14F-4D97-AF65-F5344CB8AC3E}">
        <p14:creationId xmlns:p14="http://schemas.microsoft.com/office/powerpoint/2010/main" val="149246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b="1" dirty="0" smtClean="0"/>
              <a:t>Traditional </a:t>
            </a:r>
            <a:r>
              <a:rPr lang="en-US" dirty="0" smtClean="0"/>
              <a:t>(hierarchical</a:t>
            </a:r>
            <a:r>
              <a:rPr lang="en-US" dirty="0"/>
              <a:t>)</a:t>
            </a:r>
          </a:p>
          <a:p>
            <a:pPr lvl="1"/>
            <a:r>
              <a:rPr lang="en-US" dirty="0"/>
              <a:t>clearly defined roles and a </a:t>
            </a:r>
            <a:r>
              <a:rPr lang="en-US" dirty="0" smtClean="0"/>
              <a:t>clear </a:t>
            </a:r>
            <a:r>
              <a:rPr lang="en-US" dirty="0"/>
              <a:t>chain of </a:t>
            </a:r>
            <a:r>
              <a:rPr lang="en-US" dirty="0" smtClean="0"/>
              <a:t>command</a:t>
            </a:r>
            <a:endParaRPr lang="en-US" dirty="0"/>
          </a:p>
          <a:p>
            <a:r>
              <a:rPr lang="en-US" b="1" dirty="0" smtClean="0"/>
              <a:t>Innovative </a:t>
            </a:r>
            <a:r>
              <a:rPr lang="en-US" dirty="0" smtClean="0"/>
              <a:t>(creative)</a:t>
            </a:r>
          </a:p>
          <a:p>
            <a:pPr lvl="1"/>
            <a:r>
              <a:rPr lang="en-US" dirty="0" smtClean="0"/>
              <a:t>Creative </a:t>
            </a:r>
            <a:r>
              <a:rPr lang="en-US" dirty="0"/>
              <a:t>initiative and </a:t>
            </a:r>
            <a:r>
              <a:rPr lang="en-US" dirty="0" smtClean="0"/>
              <a:t>Creative processes and procedures </a:t>
            </a:r>
            <a:r>
              <a:rPr lang="en-US" dirty="0"/>
              <a:t>are </a:t>
            </a:r>
            <a:r>
              <a:rPr lang="en-US" dirty="0" smtClean="0"/>
              <a:t>encouraged</a:t>
            </a:r>
          </a:p>
          <a:p>
            <a:r>
              <a:rPr lang="en-US" b="1" dirty="0" smtClean="0"/>
              <a:t>Competitive</a:t>
            </a:r>
          </a:p>
          <a:p>
            <a:pPr lvl="1"/>
            <a:r>
              <a:rPr lang="en-US" dirty="0" smtClean="0"/>
              <a:t>Encourages internal and external competition</a:t>
            </a:r>
          </a:p>
          <a:p>
            <a:r>
              <a:rPr lang="en-US" b="1" dirty="0" smtClean="0"/>
              <a:t>Collaborative </a:t>
            </a:r>
            <a:r>
              <a:rPr lang="en-US" dirty="0" smtClean="0"/>
              <a:t>(Teamwork)</a:t>
            </a:r>
          </a:p>
          <a:p>
            <a:pPr lvl="1"/>
            <a:r>
              <a:rPr lang="en-US" dirty="0" smtClean="0"/>
              <a:t>Encourages </a:t>
            </a:r>
            <a:r>
              <a:rPr lang="en-US" dirty="0" smtClean="0"/>
              <a:t>cross-functional </a:t>
            </a:r>
            <a:r>
              <a:rPr lang="en-US" dirty="0" smtClean="0"/>
              <a:t>teams</a:t>
            </a:r>
          </a:p>
          <a:p>
            <a:r>
              <a:rPr lang="en-US" b="1" dirty="0"/>
              <a:t>Blended </a:t>
            </a:r>
            <a:r>
              <a:rPr lang="en-US" dirty="0" smtClean="0"/>
              <a:t>(subcultures)</a:t>
            </a:r>
            <a:endParaRPr lang="en-US" dirty="0"/>
          </a:p>
          <a:p>
            <a:pPr lvl="1"/>
            <a:r>
              <a:rPr lang="en-US" dirty="0" smtClean="0"/>
              <a:t>have strong features from one or </a:t>
            </a:r>
            <a:r>
              <a:rPr lang="en-US" dirty="0" smtClean="0"/>
              <a:t>more  different </a:t>
            </a:r>
            <a:r>
              <a:rPr lang="en-US" dirty="0" smtClean="0"/>
              <a:t>types </a:t>
            </a:r>
            <a:r>
              <a:rPr lang="en-US" dirty="0" smtClean="0"/>
              <a:t>listed </a:t>
            </a:r>
            <a:r>
              <a:rPr lang="en-US" dirty="0" smtClean="0"/>
              <a:t>above</a:t>
            </a:r>
            <a:endParaRPr lang="en-US" dirty="0"/>
          </a:p>
          <a:p>
            <a:endParaRPr lang="en-US" dirty="0"/>
          </a:p>
        </p:txBody>
      </p:sp>
      <p:sp>
        <p:nvSpPr>
          <p:cNvPr id="2" name="Title 1"/>
          <p:cNvSpPr>
            <a:spLocks noGrp="1"/>
          </p:cNvSpPr>
          <p:nvPr>
            <p:ph type="title"/>
          </p:nvPr>
        </p:nvSpPr>
        <p:spPr/>
        <p:txBody>
          <a:bodyPr>
            <a:normAutofit/>
          </a:bodyPr>
          <a:lstStyle/>
          <a:p>
            <a:r>
              <a:rPr lang="en-US" dirty="0"/>
              <a:t>Explore Organizational Culture</a:t>
            </a:r>
            <a:br>
              <a:rPr lang="en-US" dirty="0"/>
            </a:br>
            <a:r>
              <a:rPr lang="en-US" sz="2200" dirty="0" smtClean="0"/>
              <a:t>Different Types:</a:t>
            </a:r>
            <a:endParaRPr lang="en-US" sz="3600" dirty="0"/>
          </a:p>
        </p:txBody>
      </p:sp>
    </p:spTree>
    <p:extLst>
      <p:ext uri="{BB962C8B-B14F-4D97-AF65-F5344CB8AC3E}">
        <p14:creationId xmlns:p14="http://schemas.microsoft.com/office/powerpoint/2010/main" val="274386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b="1" dirty="0" smtClean="0"/>
              <a:t>BNP Paribas (Bank)</a:t>
            </a:r>
          </a:p>
          <a:p>
            <a:pPr lvl="1"/>
            <a:r>
              <a:rPr lang="en-US" b="1" dirty="0" smtClean="0"/>
              <a:t>Traditional </a:t>
            </a:r>
            <a:r>
              <a:rPr lang="en-US" dirty="0" smtClean="0"/>
              <a:t>(hierarchical) and silos (as of 2010)</a:t>
            </a:r>
            <a:endParaRPr lang="en-US" b="1" dirty="0"/>
          </a:p>
          <a:p>
            <a:r>
              <a:rPr lang="en-US" b="1" dirty="0" smtClean="0"/>
              <a:t>Google </a:t>
            </a:r>
          </a:p>
          <a:p>
            <a:pPr lvl="1"/>
            <a:r>
              <a:rPr lang="en-US" dirty="0"/>
              <a:t>Innovative creative Entrepreneurial</a:t>
            </a:r>
          </a:p>
          <a:p>
            <a:r>
              <a:rPr lang="en-US" b="1" dirty="0" smtClean="0"/>
              <a:t>Google and Goldman Sachs </a:t>
            </a:r>
          </a:p>
          <a:p>
            <a:pPr lvl="1"/>
            <a:r>
              <a:rPr lang="en-US" dirty="0" smtClean="0"/>
              <a:t>Collaborative (Teamwork), (blended subcultures)</a:t>
            </a:r>
          </a:p>
        </p:txBody>
      </p:sp>
      <p:sp>
        <p:nvSpPr>
          <p:cNvPr id="2" name="Title 1"/>
          <p:cNvSpPr>
            <a:spLocks noGrp="1"/>
          </p:cNvSpPr>
          <p:nvPr>
            <p:ph type="title"/>
          </p:nvPr>
        </p:nvSpPr>
        <p:spPr/>
        <p:txBody>
          <a:bodyPr>
            <a:normAutofit fontScale="90000"/>
          </a:bodyPr>
          <a:lstStyle/>
          <a:p>
            <a:r>
              <a:rPr lang="en-US" dirty="0" smtClean="0"/>
              <a:t>Exploring </a:t>
            </a:r>
            <a:r>
              <a:rPr lang="en-US" dirty="0"/>
              <a:t>Organizational Culture</a:t>
            </a:r>
            <a:br>
              <a:rPr lang="en-US" dirty="0"/>
            </a:br>
            <a:r>
              <a:rPr lang="en-US" sz="2200" dirty="0"/>
              <a:t>Different Types</a:t>
            </a:r>
            <a:r>
              <a:rPr lang="en-US" sz="2200" dirty="0" smtClean="0"/>
              <a:t>: </a:t>
            </a:r>
            <a:r>
              <a:rPr lang="en-US" sz="2200" dirty="0"/>
              <a:t>a few Examples</a:t>
            </a:r>
            <a:endParaRPr lang="en-US" sz="2200" dirty="0"/>
          </a:p>
        </p:txBody>
      </p:sp>
    </p:spTree>
    <p:extLst>
      <p:ext uri="{BB962C8B-B14F-4D97-AF65-F5344CB8AC3E}">
        <p14:creationId xmlns:p14="http://schemas.microsoft.com/office/powerpoint/2010/main" val="31104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Many successful companies with different types of cultures. However as an individual you may find you are happier and more productive in one type of culture over another.</a:t>
            </a:r>
            <a:endParaRPr lang="en-US" dirty="0"/>
          </a:p>
        </p:txBody>
      </p:sp>
      <p:sp>
        <p:nvSpPr>
          <p:cNvPr id="2" name="Title 1"/>
          <p:cNvSpPr>
            <a:spLocks noGrp="1"/>
          </p:cNvSpPr>
          <p:nvPr>
            <p:ph type="title"/>
          </p:nvPr>
        </p:nvSpPr>
        <p:spPr/>
        <p:txBody>
          <a:bodyPr>
            <a:normAutofit fontScale="90000"/>
          </a:bodyPr>
          <a:lstStyle/>
          <a:p>
            <a:r>
              <a:rPr lang="en-US" dirty="0" smtClean="0"/>
              <a:t>Exploring </a:t>
            </a:r>
            <a:r>
              <a:rPr lang="en-US" dirty="0"/>
              <a:t>Organizational Culture</a:t>
            </a:r>
            <a:br>
              <a:rPr lang="en-US" dirty="0"/>
            </a:br>
            <a:r>
              <a:rPr lang="en-US" sz="2200" dirty="0" smtClean="0"/>
              <a:t>Is one type better than the other?</a:t>
            </a:r>
            <a:endParaRPr lang="en-US" sz="3600" dirty="0"/>
          </a:p>
        </p:txBody>
      </p:sp>
    </p:spTree>
    <p:extLst>
      <p:ext uri="{BB962C8B-B14F-4D97-AF65-F5344CB8AC3E}">
        <p14:creationId xmlns:p14="http://schemas.microsoft.com/office/powerpoint/2010/main" val="33303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dirty="0" smtClean="0"/>
              <a:t>No, but…</a:t>
            </a:r>
          </a:p>
          <a:p>
            <a:r>
              <a:rPr lang="en-US" sz="2000" dirty="0" smtClean="0"/>
              <a:t>“Organizations </a:t>
            </a:r>
            <a:r>
              <a:rPr lang="en-US" sz="2000" dirty="0"/>
              <a:t>with strong, adaptive cultures enjoy labor cost advantages, great employee and customer loyalty, and a smoother on-ramp in leadership succession</a:t>
            </a:r>
            <a:r>
              <a:rPr lang="en-US" sz="2000" dirty="0" smtClean="0"/>
              <a:t>.”</a:t>
            </a:r>
            <a:r>
              <a:rPr lang="en-US" dirty="0" smtClean="0"/>
              <a:t/>
            </a:r>
            <a:br>
              <a:rPr lang="en-US" dirty="0" smtClean="0"/>
            </a:br>
            <a:r>
              <a:rPr lang="en-US" sz="1600" dirty="0" smtClean="0"/>
              <a:t>“</a:t>
            </a:r>
            <a:r>
              <a:rPr lang="en-US" sz="1600" dirty="0" smtClean="0"/>
              <a:t>Strong Cultures do what they say they back their slogan and promises with actions.”</a:t>
            </a:r>
          </a:p>
          <a:p>
            <a:pPr lvl="1"/>
            <a:r>
              <a:rPr lang="en-US" sz="1300" dirty="0" smtClean="0"/>
              <a:t>Ex. </a:t>
            </a:r>
            <a:r>
              <a:rPr lang="en-US" sz="1400" dirty="0"/>
              <a:t>BHC rewards individual accomplishments through such things as "WOW (Workers becoming </a:t>
            </a:r>
            <a:r>
              <a:rPr lang="en-US" sz="1400" dirty="0" smtClean="0"/>
              <a:t>Owners </a:t>
            </a:r>
            <a:r>
              <a:rPr lang="en-US" sz="1400" dirty="0"/>
              <a:t>and Winners) </a:t>
            </a:r>
            <a:endParaRPr lang="en-US" sz="1400" dirty="0" smtClean="0"/>
          </a:p>
          <a:p>
            <a:r>
              <a:rPr lang="en-US" sz="2000" dirty="0"/>
              <a:t>Strong cultures can be more selective about the customers they </a:t>
            </a:r>
            <a:r>
              <a:rPr lang="en-US" sz="2000" dirty="0" smtClean="0"/>
              <a:t>serve. "The</a:t>
            </a:r>
            <a:r>
              <a:rPr lang="en-US" sz="1300" dirty="0" smtClean="0"/>
              <a:t> result of all this is ‘the best serving the best,’</a:t>
            </a:r>
          </a:p>
          <a:p>
            <a:pPr lvl="1"/>
            <a:r>
              <a:rPr lang="en-US" sz="1400" dirty="0"/>
              <a:t> or as Ritz-Carlton's mission states, ‘Ladies and </a:t>
            </a:r>
            <a:r>
              <a:rPr lang="en-US" sz="1400" dirty="0" smtClean="0"/>
              <a:t>gentlemen </a:t>
            </a:r>
            <a:r>
              <a:rPr lang="en-US" sz="1400" dirty="0"/>
              <a:t>serving ladies and gentlemen</a:t>
            </a:r>
            <a:r>
              <a:rPr lang="en-US" sz="1400" dirty="0"/>
              <a:t>.’</a:t>
            </a:r>
            <a:endParaRPr lang="en-US" sz="1400" dirty="0"/>
          </a:p>
        </p:txBody>
      </p:sp>
      <p:sp>
        <p:nvSpPr>
          <p:cNvPr id="2" name="Title 1"/>
          <p:cNvSpPr>
            <a:spLocks noGrp="1"/>
          </p:cNvSpPr>
          <p:nvPr>
            <p:ph type="title"/>
          </p:nvPr>
        </p:nvSpPr>
        <p:spPr/>
        <p:txBody>
          <a:bodyPr>
            <a:normAutofit fontScale="90000"/>
          </a:bodyPr>
          <a:lstStyle/>
          <a:p>
            <a:r>
              <a:rPr lang="en-US" dirty="0"/>
              <a:t>Exploring Organizational Culture</a:t>
            </a:r>
            <a:br>
              <a:rPr lang="en-US" dirty="0"/>
            </a:br>
            <a:r>
              <a:rPr lang="en-US" sz="2200" dirty="0"/>
              <a:t>Is one type better than the other?</a:t>
            </a:r>
          </a:p>
        </p:txBody>
      </p:sp>
      <p:sp>
        <p:nvSpPr>
          <p:cNvPr id="5" name="TextBox 4"/>
          <p:cNvSpPr txBox="1"/>
          <p:nvPr/>
        </p:nvSpPr>
        <p:spPr>
          <a:xfrm>
            <a:off x="2819400" y="5181600"/>
            <a:ext cx="5791200" cy="1477328"/>
          </a:xfrm>
          <a:prstGeom prst="rect">
            <a:avLst/>
          </a:prstGeom>
          <a:noFill/>
        </p:spPr>
        <p:txBody>
          <a:bodyPr wrap="square" rtlCol="0">
            <a:spAutoFit/>
          </a:bodyPr>
          <a:lstStyle/>
          <a:p>
            <a:r>
              <a:rPr lang="en-US" dirty="0" smtClean="0"/>
              <a:t>~ </a:t>
            </a:r>
            <a:r>
              <a:rPr lang="en-US" dirty="0"/>
              <a:t>A book excerpt from The Ownership Quotient: Putting the Service Profit Chain to Work for Unbeatable Competitive Advantage by HBS professors Jim </a:t>
            </a:r>
            <a:r>
              <a:rPr lang="en-US" dirty="0" err="1"/>
              <a:t>Heskett</a:t>
            </a:r>
            <a:r>
              <a:rPr lang="en-US" dirty="0"/>
              <a:t> and W. Earl </a:t>
            </a:r>
            <a:r>
              <a:rPr lang="en-US" dirty="0" err="1"/>
              <a:t>Sasser</a:t>
            </a:r>
            <a:r>
              <a:rPr lang="en-US" dirty="0"/>
              <a:t> and coauthor Joe Wheeler. Key concepts include: </a:t>
            </a:r>
          </a:p>
        </p:txBody>
      </p:sp>
    </p:spTree>
    <p:extLst>
      <p:ext uri="{BB962C8B-B14F-4D97-AF65-F5344CB8AC3E}">
        <p14:creationId xmlns:p14="http://schemas.microsoft.com/office/powerpoint/2010/main" val="382511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The project produces High quality products in a timely manner, for the agreed upon budget that satisfies the customer requirements.</a:t>
            </a:r>
          </a:p>
          <a:p>
            <a:pPr lvl="1"/>
            <a:r>
              <a:rPr lang="en-US" dirty="0" smtClean="0"/>
              <a:t>Meets it’s objects</a:t>
            </a:r>
          </a:p>
          <a:p>
            <a:pPr lvl="1"/>
            <a:r>
              <a:rPr lang="en-US" dirty="0" smtClean="0"/>
              <a:t>Benefits the overall portfolio</a:t>
            </a:r>
            <a:endParaRPr lang="en-US" dirty="0"/>
          </a:p>
          <a:p>
            <a:pPr lvl="1"/>
            <a:endParaRPr lang="en-US" dirty="0" smtClean="0"/>
          </a:p>
        </p:txBody>
      </p:sp>
      <p:sp>
        <p:nvSpPr>
          <p:cNvPr id="2" name="Title 1"/>
          <p:cNvSpPr>
            <a:spLocks noGrp="1"/>
          </p:cNvSpPr>
          <p:nvPr>
            <p:ph type="title"/>
          </p:nvPr>
        </p:nvSpPr>
        <p:spPr/>
        <p:txBody>
          <a:bodyPr>
            <a:normAutofit fontScale="90000"/>
          </a:bodyPr>
          <a:lstStyle/>
          <a:p>
            <a:r>
              <a:rPr lang="en-US" dirty="0"/>
              <a:t>Exploring Organizational Culture</a:t>
            </a:r>
            <a:br>
              <a:rPr lang="en-US" dirty="0"/>
            </a:br>
            <a:r>
              <a:rPr lang="en-US" sz="2200" dirty="0"/>
              <a:t>Defining: Successful Projects</a:t>
            </a:r>
            <a:endParaRPr lang="en-US" sz="2200" dirty="0"/>
          </a:p>
        </p:txBody>
      </p:sp>
    </p:spTree>
    <p:extLst>
      <p:ext uri="{BB962C8B-B14F-4D97-AF65-F5344CB8AC3E}">
        <p14:creationId xmlns:p14="http://schemas.microsoft.com/office/powerpoint/2010/main" val="412975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marL="0" indent="0">
              <a:buNone/>
            </a:pPr>
            <a:r>
              <a:rPr lang="en-US" dirty="0"/>
              <a:t>The IT Project team </a:t>
            </a:r>
            <a:r>
              <a:rPr lang="en-US" dirty="0"/>
              <a:t>at </a:t>
            </a:r>
            <a:r>
              <a:rPr lang="en-US" dirty="0" smtClean="0"/>
              <a:t>“Franklin </a:t>
            </a:r>
            <a:r>
              <a:rPr lang="en-US" dirty="0"/>
              <a:t>Mutual”</a:t>
            </a:r>
          </a:p>
          <a:p>
            <a:pPr marL="0" indent="0">
              <a:buNone/>
            </a:pPr>
            <a:r>
              <a:rPr lang="en-US" dirty="0" smtClean="0"/>
              <a:t>implemented </a:t>
            </a:r>
            <a:r>
              <a:rPr lang="en-US" dirty="0"/>
              <a:t>a new Business Intelligence strategy that moved the bank to a dashboard driven culture where each </a:t>
            </a:r>
            <a:r>
              <a:rPr lang="en-US" dirty="0" smtClean="0"/>
              <a:t>employee </a:t>
            </a:r>
            <a:r>
              <a:rPr lang="en-US" dirty="0"/>
              <a:t>was empowered with the ability </a:t>
            </a:r>
            <a:r>
              <a:rPr lang="en-US" dirty="0" smtClean="0"/>
              <a:t>to access </a:t>
            </a:r>
            <a:r>
              <a:rPr lang="en-US" dirty="0"/>
              <a:t>the data </a:t>
            </a:r>
            <a:r>
              <a:rPr lang="en-US" dirty="0" smtClean="0"/>
              <a:t>needed quickly and easily.</a:t>
            </a:r>
          </a:p>
          <a:p>
            <a:pPr marL="0" indent="0">
              <a:buNone/>
            </a:pPr>
            <a:r>
              <a:rPr lang="en-US" dirty="0" smtClean="0"/>
              <a:t>The </a:t>
            </a:r>
            <a:r>
              <a:rPr lang="en-US" dirty="0"/>
              <a:t>project was </a:t>
            </a:r>
            <a:r>
              <a:rPr lang="en-US" dirty="0" smtClean="0"/>
              <a:t>scheduled to </a:t>
            </a:r>
            <a:r>
              <a:rPr lang="en-US" dirty="0"/>
              <a:t>take </a:t>
            </a:r>
            <a:r>
              <a:rPr lang="en-US" dirty="0" smtClean="0"/>
              <a:t>9 months </a:t>
            </a:r>
            <a:r>
              <a:rPr lang="en-US" dirty="0"/>
              <a:t>and cost 7 million dollars. It was on budget and on time and the company </a:t>
            </a:r>
            <a:r>
              <a:rPr lang="en-US" dirty="0" smtClean="0"/>
              <a:t>met it’s goal of a </a:t>
            </a:r>
            <a:r>
              <a:rPr lang="en-US" dirty="0"/>
              <a:t>2% increase in sales in the first 3 </a:t>
            </a:r>
            <a:r>
              <a:rPr lang="en-US" dirty="0" smtClean="0"/>
              <a:t>months following implementation.</a:t>
            </a:r>
            <a:endParaRPr lang="en-US" dirty="0" smtClean="0"/>
          </a:p>
        </p:txBody>
      </p:sp>
      <p:sp>
        <p:nvSpPr>
          <p:cNvPr id="2" name="Title 1"/>
          <p:cNvSpPr>
            <a:spLocks noGrp="1"/>
          </p:cNvSpPr>
          <p:nvPr>
            <p:ph type="title"/>
          </p:nvPr>
        </p:nvSpPr>
        <p:spPr/>
        <p:txBody>
          <a:bodyPr>
            <a:normAutofit fontScale="90000"/>
          </a:bodyPr>
          <a:lstStyle/>
          <a:p>
            <a:r>
              <a:rPr lang="en-US" dirty="0"/>
              <a:t>Exploring Organizational Culture</a:t>
            </a:r>
            <a:br>
              <a:rPr lang="en-US" dirty="0"/>
            </a:br>
            <a:r>
              <a:rPr lang="en-US" sz="2200" dirty="0" smtClean="0"/>
              <a:t>Successful Projects Example</a:t>
            </a:r>
            <a:endParaRPr lang="en-US" sz="3600" dirty="0"/>
          </a:p>
        </p:txBody>
      </p:sp>
    </p:spTree>
    <p:extLst>
      <p:ext uri="{BB962C8B-B14F-4D97-AF65-F5344CB8AC3E}">
        <p14:creationId xmlns:p14="http://schemas.microsoft.com/office/powerpoint/2010/main" val="16617478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4D4D4D"/>
        </a:dk1>
        <a:lt1>
          <a:srgbClr val="FFFFD9"/>
        </a:lt1>
        <a:dk2>
          <a:srgbClr val="000000"/>
        </a:dk2>
        <a:lt2>
          <a:srgbClr val="7F7F7D"/>
        </a:lt2>
        <a:accent1>
          <a:srgbClr val="DEDACF"/>
        </a:accent1>
        <a:accent2>
          <a:srgbClr val="536D89"/>
        </a:accent2>
        <a:accent3>
          <a:srgbClr val="FFFFE9"/>
        </a:accent3>
        <a:accent4>
          <a:srgbClr val="404040"/>
        </a:accent4>
        <a:accent5>
          <a:srgbClr val="ECEAE4"/>
        </a:accent5>
        <a:accent6>
          <a:srgbClr val="4A627C"/>
        </a:accent6>
        <a:hlink>
          <a:srgbClr val="943C35"/>
        </a:hlink>
        <a:folHlink>
          <a:srgbClr val="63406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DEF6F1"/>
        </a:lt1>
        <a:dk2>
          <a:srgbClr val="000000"/>
        </a:dk2>
        <a:lt2>
          <a:srgbClr val="969696"/>
        </a:lt2>
        <a:accent1>
          <a:srgbClr val="E1EAED"/>
        </a:accent1>
        <a:accent2>
          <a:srgbClr val="8DC6FF"/>
        </a:accent2>
        <a:accent3>
          <a:srgbClr val="ECFAF7"/>
        </a:accent3>
        <a:accent4>
          <a:srgbClr val="000000"/>
        </a:accent4>
        <a:accent5>
          <a:srgbClr val="EEF3F4"/>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5B400"/>
        </a:folHlink>
      </a:clrScheme>
      <a:clrMap bg1="lt1" tx1="dk1" bg2="lt2" tx2="dk2" accent1="accent1" accent2="accent2" accent3="accent3" accent4="accent4" accent5="accent5" accent6="accent6" hlink="hlink" folHlink="folHlink"/>
    </a:extraClrScheme>
    <a:extraClrScheme>
      <a:clrScheme name="Default Design 7">
        <a:dk1>
          <a:srgbClr val="666666"/>
        </a:dk1>
        <a:lt1>
          <a:srgbClr val="FFFFFF"/>
        </a:lt1>
        <a:dk2>
          <a:srgbClr val="000000"/>
        </a:dk2>
        <a:lt2>
          <a:srgbClr val="333333"/>
        </a:lt2>
        <a:accent1>
          <a:srgbClr val="D7DCC8"/>
        </a:accent1>
        <a:accent2>
          <a:srgbClr val="8DC6FF"/>
        </a:accent2>
        <a:accent3>
          <a:srgbClr val="FFFFFF"/>
        </a:accent3>
        <a:accent4>
          <a:srgbClr val="565656"/>
        </a:accent4>
        <a:accent5>
          <a:srgbClr val="E8EBE0"/>
        </a:accent5>
        <a:accent6>
          <a:srgbClr val="7FB3E7"/>
        </a:accent6>
        <a:hlink>
          <a:srgbClr val="0066CC"/>
        </a:hlink>
        <a:folHlink>
          <a:srgbClr val="FF9933"/>
        </a:folHlink>
      </a:clrScheme>
      <a:clrMap bg1="lt1" tx1="dk1" bg2="lt2" tx2="dk2" accent1="accent1" accent2="accent2" accent3="accent3" accent4="accent4" accent5="accent5" accent6="accent6" hlink="hlink" folHlink="folHlink"/>
    </a:extraClrScheme>
    <a:extraClrScheme>
      <a:clrScheme name="Default Design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Default Design 9">
        <a:dk1>
          <a:srgbClr val="666633"/>
        </a:dk1>
        <a:lt1>
          <a:srgbClr val="008080"/>
        </a:lt1>
        <a:dk2>
          <a:srgbClr val="808000"/>
        </a:dk2>
        <a:lt2>
          <a:srgbClr val="005A58"/>
        </a:lt2>
        <a:accent1>
          <a:srgbClr val="B5C6B3"/>
        </a:accent1>
        <a:accent2>
          <a:srgbClr val="FFA962"/>
        </a:accent2>
        <a:accent3>
          <a:srgbClr val="AAC0C0"/>
        </a:accent3>
        <a:accent4>
          <a:srgbClr val="56562A"/>
        </a:accent4>
        <a:accent5>
          <a:srgbClr val="D7DFD6"/>
        </a:accent5>
        <a:accent6>
          <a:srgbClr val="E79958"/>
        </a:accent6>
        <a:hlink>
          <a:srgbClr val="FFEFCE"/>
        </a:hlink>
        <a:folHlink>
          <a:srgbClr val="A74101"/>
        </a:folHlink>
      </a:clrScheme>
      <a:clrMap bg1="lt1" tx1="dk1" bg2="lt2" tx2="dk2" accent1="accent1" accent2="accent2" accent3="accent3" accent4="accent4" accent5="accent5" accent6="accent6" hlink="hlink" folHlink="folHlink"/>
    </a:extraClrScheme>
    <a:extraClrScheme>
      <a:clrScheme name="Default Design 10">
        <a:dk1>
          <a:srgbClr val="003366"/>
        </a:dk1>
        <a:lt1>
          <a:srgbClr val="A28E73"/>
        </a:lt1>
        <a:dk2>
          <a:srgbClr val="000099"/>
        </a:dk2>
        <a:lt2>
          <a:srgbClr val="D2C368"/>
        </a:lt2>
        <a:accent1>
          <a:srgbClr val="D1EBEA"/>
        </a:accent1>
        <a:accent2>
          <a:srgbClr val="CEC975"/>
        </a:accent2>
        <a:accent3>
          <a:srgbClr val="AAAACA"/>
        </a:accent3>
        <a:accent4>
          <a:srgbClr val="8A7861"/>
        </a:accent4>
        <a:accent5>
          <a:srgbClr val="E5F3F3"/>
        </a:accent5>
        <a:accent6>
          <a:srgbClr val="BAB669"/>
        </a:accent6>
        <a:hlink>
          <a:srgbClr val="7EBA93"/>
        </a:hlink>
        <a:folHlink>
          <a:srgbClr val="F09D3D"/>
        </a:folHlink>
      </a:clrScheme>
      <a:clrMap bg1="dk2" tx1="lt1" bg2="dk1" tx2="lt2" accent1="accent1" accent2="accent2" accent3="accent3" accent4="accent4" accent5="accent5" accent6="accent6" hlink="hlink" folHlink="folHlink"/>
    </a:extraClrScheme>
    <a:extraClrScheme>
      <a:clrScheme name="Default Design 11">
        <a:dk1>
          <a:srgbClr val="336699"/>
        </a:dk1>
        <a:lt1>
          <a:srgbClr val="969696"/>
        </a:lt1>
        <a:dk2>
          <a:srgbClr val="000000"/>
        </a:dk2>
        <a:lt2>
          <a:srgbClr val="517FA1"/>
        </a:lt2>
        <a:accent1>
          <a:srgbClr val="F3F5DD"/>
        </a:accent1>
        <a:accent2>
          <a:srgbClr val="CB4B0A"/>
        </a:accent2>
        <a:accent3>
          <a:srgbClr val="AAAAAA"/>
        </a:accent3>
        <a:accent4>
          <a:srgbClr val="7F7F7F"/>
        </a:accent4>
        <a:accent5>
          <a:srgbClr val="F8F9EB"/>
        </a:accent5>
        <a:accent6>
          <a:srgbClr val="B84308"/>
        </a:accent6>
        <a:hlink>
          <a:srgbClr val="D4B224"/>
        </a:hlink>
        <a:folHlink>
          <a:srgbClr val="D58E56"/>
        </a:folHlink>
      </a:clrScheme>
      <a:clrMap bg1="dk2" tx1="lt1" bg2="dk1" tx2="lt2" accent1="accent1" accent2="accent2" accent3="accent3" accent4="accent4" accent5="accent5" accent6="accent6" hlink="hlink" folHlink="folHlink"/>
    </a:extraClrScheme>
    <a:extraClrScheme>
      <a:clrScheme name="Default Design 12">
        <a:dk1>
          <a:srgbClr val="5C1F00"/>
        </a:dk1>
        <a:lt1>
          <a:srgbClr val="8FA418"/>
        </a:lt1>
        <a:dk2>
          <a:srgbClr val="800000"/>
        </a:dk2>
        <a:lt2>
          <a:srgbClr val="A89546"/>
        </a:lt2>
        <a:accent1>
          <a:srgbClr val="EDF6BE"/>
        </a:accent1>
        <a:accent2>
          <a:srgbClr val="ADBC00"/>
        </a:accent2>
        <a:accent3>
          <a:srgbClr val="C0AAAA"/>
        </a:accent3>
        <a:accent4>
          <a:srgbClr val="798B13"/>
        </a:accent4>
        <a:accent5>
          <a:srgbClr val="F4FADB"/>
        </a:accent5>
        <a:accent6>
          <a:srgbClr val="9CAA00"/>
        </a:accent6>
        <a:hlink>
          <a:srgbClr val="FF7500"/>
        </a:hlink>
        <a:folHlink>
          <a:srgbClr val="3E5E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E31AC6-CC33-4EA4-9EEC-63573E42B1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Teamwork presentation</Template>
  <TotalTime>1282</TotalTime>
  <Words>1834</Words>
  <Application>Microsoft Office PowerPoint</Application>
  <PresentationFormat>On-screen Show (4:3)</PresentationFormat>
  <Paragraphs>219</Paragraphs>
  <Slides>23</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Calibri</vt:lpstr>
      <vt:lpstr>Georgia</vt:lpstr>
      <vt:lpstr>Wingdings</vt:lpstr>
      <vt:lpstr>Wingdings 2</vt:lpstr>
      <vt:lpstr>presentation_2</vt:lpstr>
      <vt:lpstr>Default Design</vt:lpstr>
      <vt:lpstr>Projects That Work</vt:lpstr>
      <vt:lpstr>Agenda | Objectives</vt:lpstr>
      <vt:lpstr>Explore Organizational Culture What is Organizational Culture?</vt:lpstr>
      <vt:lpstr>Explore Organizational Culture Different Types:</vt:lpstr>
      <vt:lpstr>Exploring Organizational Culture Different Types: a few Examples</vt:lpstr>
      <vt:lpstr>Exploring Organizational Culture Is one type better than the other?</vt:lpstr>
      <vt:lpstr>Exploring Organizational Culture Is one type better than the other?</vt:lpstr>
      <vt:lpstr>Exploring Organizational Culture Defining: Successful Projects</vt:lpstr>
      <vt:lpstr>Exploring Organizational Culture Successful Projects Example</vt:lpstr>
      <vt:lpstr>Exploring Organizational Culture Project Failure</vt:lpstr>
      <vt:lpstr>Exploring Organizational Culture Elements of a Good Project Team</vt:lpstr>
      <vt:lpstr>Exploring Organizational Culture When you inherit the Project Team</vt:lpstr>
      <vt:lpstr>Culture on the Workflow The impact of organizational culture on the Project’s Lifecycle</vt:lpstr>
      <vt:lpstr>The impact of organizational culture on the Project’s Lifecycle Established Companies</vt:lpstr>
      <vt:lpstr>The impact of organizational culture on the Project’s Lifecycle Startups, Small Business and Collaborative </vt:lpstr>
      <vt:lpstr>The impact of organizational culture on the Project’s Lifecycle Project Lifecycle</vt:lpstr>
      <vt:lpstr>Communicating in a Way that Inspires High Performance </vt:lpstr>
      <vt:lpstr>Culture on Project Workflow The impact of organizational culture on the Project’s Lifecycle</vt:lpstr>
      <vt:lpstr>Approaches to Managing Conflict</vt:lpstr>
      <vt:lpstr>Approaches to Managing Conflict</vt:lpstr>
      <vt:lpstr>Approaches to Managing Conflict</vt:lpstr>
      <vt:lpstr>Techniques for Conflict resolution</vt:lpstr>
      <vt:lpstr>ALWAYS USE a PROJECT FRAMWORK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Teamwork Presentation</dc:title>
  <dc:creator>Barbara Horne</dc:creator>
  <cp:keywords/>
  <cp:lastModifiedBy>Barbara Horne</cp:lastModifiedBy>
  <cp:revision>87</cp:revision>
  <dcterms:created xsi:type="dcterms:W3CDTF">2015-04-15T16:49:46Z</dcterms:created>
  <dcterms:modified xsi:type="dcterms:W3CDTF">2015-04-23T07:30:41Z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