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5"/>
  </p:notesMasterIdLst>
  <p:sldIdLst>
    <p:sldId id="256" r:id="rId2"/>
    <p:sldId id="353" r:id="rId3"/>
    <p:sldId id="303" r:id="rId4"/>
    <p:sldId id="363" r:id="rId5"/>
    <p:sldId id="339" r:id="rId6"/>
    <p:sldId id="341" r:id="rId7"/>
    <p:sldId id="346" r:id="rId8"/>
    <p:sldId id="276" r:id="rId9"/>
    <p:sldId id="356" r:id="rId10"/>
    <p:sldId id="359" r:id="rId11"/>
    <p:sldId id="355" r:id="rId12"/>
    <p:sldId id="357" r:id="rId13"/>
    <p:sldId id="358" r:id="rId14"/>
    <p:sldId id="361" r:id="rId15"/>
    <p:sldId id="360" r:id="rId16"/>
    <p:sldId id="307" r:id="rId17"/>
    <p:sldId id="308" r:id="rId18"/>
    <p:sldId id="323" r:id="rId19"/>
    <p:sldId id="324" r:id="rId20"/>
    <p:sldId id="325" r:id="rId21"/>
    <p:sldId id="312" r:id="rId22"/>
    <p:sldId id="326" r:id="rId23"/>
    <p:sldId id="327" r:id="rId24"/>
    <p:sldId id="328" r:id="rId25"/>
    <p:sldId id="329" r:id="rId26"/>
    <p:sldId id="330" r:id="rId27"/>
    <p:sldId id="331" r:id="rId28"/>
    <p:sldId id="362" r:id="rId29"/>
    <p:sldId id="354" r:id="rId30"/>
    <p:sldId id="336" r:id="rId31"/>
    <p:sldId id="337" r:id="rId32"/>
    <p:sldId id="338" r:id="rId33"/>
    <p:sldId id="261" r:id="rId3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86"/>
    <a:srgbClr val="296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06" autoAdjust="0"/>
  </p:normalViewPr>
  <p:slideViewPr>
    <p:cSldViewPr snapToGrid="0" snapToObjects="1">
      <p:cViewPr varScale="1">
        <p:scale>
          <a:sx n="74" d="100"/>
          <a:sy n="74" d="100"/>
        </p:scale>
        <p:origin x="54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87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10A7C3-D2BC-4B71-861E-E1C057ED405F}" type="doc">
      <dgm:prSet loTypeId="urn:microsoft.com/office/officeart/2005/8/layout/hierarchy2" loCatId="hierarchy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DF45C253-FFAC-4824-AA91-75BB790F9C71}">
      <dgm:prSet phldrT="[文本]" custT="1"/>
      <dgm:spPr/>
      <dgm:t>
        <a:bodyPr/>
        <a:lstStyle/>
        <a:p>
          <a:r>
            <a:rPr lang="zh-CN" altLang="en-US" sz="1050" dirty="0" smtClean="0"/>
            <a:t>利率市场化</a:t>
          </a:r>
          <a:endParaRPr lang="zh-CN" altLang="en-US" sz="1050" dirty="0"/>
        </a:p>
      </dgm:t>
    </dgm:pt>
    <dgm:pt modelId="{68CFCB1A-67DC-47F4-86CC-584C5180CF9E}" type="parTrans" cxnId="{DDBC832C-3462-47C7-978F-005F399A7F95}">
      <dgm:prSet/>
      <dgm:spPr/>
      <dgm:t>
        <a:bodyPr/>
        <a:lstStyle/>
        <a:p>
          <a:endParaRPr lang="zh-CN" altLang="en-US" sz="1100"/>
        </a:p>
      </dgm:t>
    </dgm:pt>
    <dgm:pt modelId="{6682D21D-0E3E-4030-983C-00C71BF04000}" type="sibTrans" cxnId="{DDBC832C-3462-47C7-978F-005F399A7F95}">
      <dgm:prSet/>
      <dgm:spPr/>
      <dgm:t>
        <a:bodyPr/>
        <a:lstStyle/>
        <a:p>
          <a:endParaRPr lang="zh-CN" altLang="en-US" sz="1100"/>
        </a:p>
      </dgm:t>
    </dgm:pt>
    <dgm:pt modelId="{56BA5463-169F-4709-BA12-7A8F81BF4544}">
      <dgm:prSet phldrT="[文本]" custT="1"/>
      <dgm:spPr/>
      <dgm:t>
        <a:bodyPr/>
        <a:lstStyle/>
        <a:p>
          <a:r>
            <a:rPr lang="zh-CN" altLang="en-US" sz="1050" dirty="0" smtClean="0"/>
            <a:t>科技创新需求激增</a:t>
          </a:r>
          <a:endParaRPr lang="zh-CN" altLang="en-US" sz="1050" dirty="0"/>
        </a:p>
      </dgm:t>
    </dgm:pt>
    <dgm:pt modelId="{8B94239F-548A-47B6-9302-BDA329BC3737}" type="parTrans" cxnId="{4A4446C9-8E60-47A5-82C6-654106898FD2}">
      <dgm:prSet custT="1"/>
      <dgm:spPr/>
      <dgm:t>
        <a:bodyPr/>
        <a:lstStyle/>
        <a:p>
          <a:endParaRPr lang="zh-CN" altLang="en-US" sz="100"/>
        </a:p>
      </dgm:t>
    </dgm:pt>
    <dgm:pt modelId="{EF02A194-F6A9-4E22-ADAF-81435ACA30D3}" type="sibTrans" cxnId="{4A4446C9-8E60-47A5-82C6-654106898FD2}">
      <dgm:prSet/>
      <dgm:spPr/>
      <dgm:t>
        <a:bodyPr/>
        <a:lstStyle/>
        <a:p>
          <a:endParaRPr lang="zh-CN" altLang="en-US" sz="1100"/>
        </a:p>
      </dgm:t>
    </dgm:pt>
    <dgm:pt modelId="{61E76499-5E44-4C11-95CD-41584A3B2595}">
      <dgm:prSet phldrT="[文本]" custT="1"/>
      <dgm:spPr/>
      <dgm:t>
        <a:bodyPr/>
        <a:lstStyle/>
        <a:p>
          <a:r>
            <a:rPr lang="zh-CN" altLang="en-US" sz="1050" dirty="0" smtClean="0"/>
            <a:t>科技投入能力降低</a:t>
          </a:r>
          <a:endParaRPr lang="zh-CN" altLang="en-US" sz="1050" dirty="0"/>
        </a:p>
      </dgm:t>
    </dgm:pt>
    <dgm:pt modelId="{D47CABD6-9E3E-4CDB-AEDD-03CE9AEF95D9}" type="parTrans" cxnId="{73A74005-102C-4046-B9D8-C55EB996FA7B}">
      <dgm:prSet custT="1"/>
      <dgm:spPr/>
      <dgm:t>
        <a:bodyPr/>
        <a:lstStyle/>
        <a:p>
          <a:endParaRPr lang="zh-CN" altLang="en-US" sz="100"/>
        </a:p>
      </dgm:t>
    </dgm:pt>
    <dgm:pt modelId="{C05DC36D-68C8-4348-86DA-D3503021ECD0}" type="sibTrans" cxnId="{73A74005-102C-4046-B9D8-C55EB996FA7B}">
      <dgm:prSet/>
      <dgm:spPr/>
      <dgm:t>
        <a:bodyPr/>
        <a:lstStyle/>
        <a:p>
          <a:endParaRPr lang="zh-CN" altLang="en-US" sz="1100"/>
        </a:p>
      </dgm:t>
    </dgm:pt>
    <dgm:pt modelId="{2623B47A-4412-4CF0-B8B1-C2ABCE8A6DEA}">
      <dgm:prSet phldrT="[文本]" custT="1"/>
      <dgm:spPr/>
      <dgm:t>
        <a:bodyPr/>
        <a:lstStyle/>
        <a:p>
          <a:r>
            <a:rPr lang="zh-CN" altLang="en-US" sz="1050" dirty="0" smtClean="0"/>
            <a:t>全面的财富管理</a:t>
          </a:r>
          <a:endParaRPr lang="zh-CN" altLang="en-US" sz="1050" dirty="0"/>
        </a:p>
      </dgm:t>
    </dgm:pt>
    <dgm:pt modelId="{E133056D-0170-48E3-AFCF-68B758ACE405}" type="parTrans" cxnId="{FD069EE6-B1C4-40BA-B4A3-98ABAD10BB30}">
      <dgm:prSet/>
      <dgm:spPr/>
      <dgm:t>
        <a:bodyPr/>
        <a:lstStyle/>
        <a:p>
          <a:endParaRPr lang="zh-CN" altLang="en-US"/>
        </a:p>
      </dgm:t>
    </dgm:pt>
    <dgm:pt modelId="{A6126A64-9F70-4516-B7C5-4691D2BAE2E1}" type="sibTrans" cxnId="{FD069EE6-B1C4-40BA-B4A3-98ABAD10BB30}">
      <dgm:prSet/>
      <dgm:spPr/>
      <dgm:t>
        <a:bodyPr/>
        <a:lstStyle/>
        <a:p>
          <a:endParaRPr lang="zh-CN" altLang="en-US"/>
        </a:p>
      </dgm:t>
    </dgm:pt>
    <dgm:pt modelId="{E8C5C809-006A-4429-A748-F532E75F242B}">
      <dgm:prSet phldrT="[文本]" custT="1"/>
      <dgm:spPr/>
      <dgm:t>
        <a:bodyPr/>
        <a:lstStyle/>
        <a:p>
          <a:r>
            <a:rPr lang="zh-CN" altLang="en-US" sz="1050" dirty="0" smtClean="0"/>
            <a:t>小微、供应链</a:t>
          </a:r>
          <a:endParaRPr lang="zh-CN" altLang="en-US" sz="1050" dirty="0"/>
        </a:p>
      </dgm:t>
    </dgm:pt>
    <dgm:pt modelId="{9341970D-C57B-4B62-9F8E-16B39FAE7F34}" type="parTrans" cxnId="{2D24CE74-A096-4372-9705-ACB9816CE06A}">
      <dgm:prSet/>
      <dgm:spPr/>
      <dgm:t>
        <a:bodyPr/>
        <a:lstStyle/>
        <a:p>
          <a:endParaRPr lang="zh-CN" altLang="en-US"/>
        </a:p>
      </dgm:t>
    </dgm:pt>
    <dgm:pt modelId="{A67E9418-C775-4498-944F-EA987FB464A3}" type="sibTrans" cxnId="{2D24CE74-A096-4372-9705-ACB9816CE06A}">
      <dgm:prSet/>
      <dgm:spPr/>
      <dgm:t>
        <a:bodyPr/>
        <a:lstStyle/>
        <a:p>
          <a:endParaRPr lang="zh-CN" altLang="en-US"/>
        </a:p>
      </dgm:t>
    </dgm:pt>
    <dgm:pt modelId="{1D9B7DA6-1A60-468B-905F-1E646FBC0F5E}">
      <dgm:prSet phldrT="[文本]" custT="1"/>
      <dgm:spPr/>
      <dgm:t>
        <a:bodyPr/>
        <a:lstStyle/>
        <a:p>
          <a:r>
            <a:rPr lang="zh-CN" altLang="en-US" sz="1050" dirty="0" smtClean="0"/>
            <a:t>银行发展分化</a:t>
          </a:r>
          <a:endParaRPr lang="zh-CN" altLang="en-US" sz="1050" dirty="0"/>
        </a:p>
      </dgm:t>
    </dgm:pt>
    <dgm:pt modelId="{B2E51207-D022-4575-A962-9C0338D81086}" type="parTrans" cxnId="{F2B7373D-3DB1-4001-B60A-EC04945CA2E1}">
      <dgm:prSet/>
      <dgm:spPr/>
      <dgm:t>
        <a:bodyPr/>
        <a:lstStyle/>
        <a:p>
          <a:endParaRPr lang="zh-CN" altLang="en-US"/>
        </a:p>
      </dgm:t>
    </dgm:pt>
    <dgm:pt modelId="{64659D3B-48FF-42A8-9DB6-39C72198DB45}" type="sibTrans" cxnId="{F2B7373D-3DB1-4001-B60A-EC04945CA2E1}">
      <dgm:prSet/>
      <dgm:spPr/>
      <dgm:t>
        <a:bodyPr/>
        <a:lstStyle/>
        <a:p>
          <a:endParaRPr lang="zh-CN" altLang="en-US"/>
        </a:p>
      </dgm:t>
    </dgm:pt>
    <dgm:pt modelId="{904A11D1-553A-4208-ACA7-02A4AD3BE83B}" type="pres">
      <dgm:prSet presAssocID="{2510A7C3-D2BC-4B71-861E-E1C057ED405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183B993-A9AD-4347-9EC6-E8446B5D8713}" type="pres">
      <dgm:prSet presAssocID="{DF45C253-FFAC-4824-AA91-75BB790F9C71}" presName="root1" presStyleCnt="0"/>
      <dgm:spPr/>
      <dgm:t>
        <a:bodyPr/>
        <a:lstStyle/>
        <a:p>
          <a:endParaRPr lang="zh-CN" altLang="en-US"/>
        </a:p>
      </dgm:t>
    </dgm:pt>
    <dgm:pt modelId="{909C8CC1-A42B-4AD7-B35B-70BD2575B819}" type="pres">
      <dgm:prSet presAssocID="{DF45C253-FFAC-4824-AA91-75BB790F9C7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50C2058-F012-4EA5-AFBB-EF99B7B760DF}" type="pres">
      <dgm:prSet presAssocID="{DF45C253-FFAC-4824-AA91-75BB790F9C71}" presName="level2hierChild" presStyleCnt="0"/>
      <dgm:spPr/>
      <dgm:t>
        <a:bodyPr/>
        <a:lstStyle/>
        <a:p>
          <a:endParaRPr lang="zh-CN" altLang="en-US"/>
        </a:p>
      </dgm:t>
    </dgm:pt>
    <dgm:pt modelId="{C9D9487C-4369-41FB-BD3A-10175C68A57E}" type="pres">
      <dgm:prSet presAssocID="{8B94239F-548A-47B6-9302-BDA329BC3737}" presName="conn2-1" presStyleLbl="parChTrans1D2" presStyleIdx="0" presStyleCnt="5"/>
      <dgm:spPr/>
      <dgm:t>
        <a:bodyPr/>
        <a:lstStyle/>
        <a:p>
          <a:endParaRPr lang="zh-CN" altLang="en-US"/>
        </a:p>
      </dgm:t>
    </dgm:pt>
    <dgm:pt modelId="{F340D2DC-F66B-4C3F-954D-3EF805E97B7C}" type="pres">
      <dgm:prSet presAssocID="{8B94239F-548A-47B6-9302-BDA329BC3737}" presName="connTx" presStyleLbl="parChTrans1D2" presStyleIdx="0" presStyleCnt="5"/>
      <dgm:spPr/>
      <dgm:t>
        <a:bodyPr/>
        <a:lstStyle/>
        <a:p>
          <a:endParaRPr lang="zh-CN" altLang="en-US"/>
        </a:p>
      </dgm:t>
    </dgm:pt>
    <dgm:pt modelId="{066904FF-DCF2-4E6B-AA52-49A132D13D6C}" type="pres">
      <dgm:prSet presAssocID="{56BA5463-169F-4709-BA12-7A8F81BF4544}" presName="root2" presStyleCnt="0"/>
      <dgm:spPr/>
      <dgm:t>
        <a:bodyPr/>
        <a:lstStyle/>
        <a:p>
          <a:endParaRPr lang="zh-CN" altLang="en-US"/>
        </a:p>
      </dgm:t>
    </dgm:pt>
    <dgm:pt modelId="{9C1BC568-5FF1-4FC9-8A0C-9951B449344F}" type="pres">
      <dgm:prSet presAssocID="{56BA5463-169F-4709-BA12-7A8F81BF4544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B2B2761-0D13-4370-9C63-5829F600017F}" type="pres">
      <dgm:prSet presAssocID="{56BA5463-169F-4709-BA12-7A8F81BF4544}" presName="level3hierChild" presStyleCnt="0"/>
      <dgm:spPr/>
      <dgm:t>
        <a:bodyPr/>
        <a:lstStyle/>
        <a:p>
          <a:endParaRPr lang="zh-CN" altLang="en-US"/>
        </a:p>
      </dgm:t>
    </dgm:pt>
    <dgm:pt modelId="{5ABBB1B7-9FE7-4008-8BF3-F986C16BFA81}" type="pres">
      <dgm:prSet presAssocID="{D47CABD6-9E3E-4CDB-AEDD-03CE9AEF95D9}" presName="conn2-1" presStyleLbl="parChTrans1D2" presStyleIdx="1" presStyleCnt="5"/>
      <dgm:spPr/>
      <dgm:t>
        <a:bodyPr/>
        <a:lstStyle/>
        <a:p>
          <a:endParaRPr lang="zh-CN" altLang="en-US"/>
        </a:p>
      </dgm:t>
    </dgm:pt>
    <dgm:pt modelId="{31DE345E-B9FF-4530-BC61-9FCD415A42F5}" type="pres">
      <dgm:prSet presAssocID="{D47CABD6-9E3E-4CDB-AEDD-03CE9AEF95D9}" presName="connTx" presStyleLbl="parChTrans1D2" presStyleIdx="1" presStyleCnt="5"/>
      <dgm:spPr/>
      <dgm:t>
        <a:bodyPr/>
        <a:lstStyle/>
        <a:p>
          <a:endParaRPr lang="zh-CN" altLang="en-US"/>
        </a:p>
      </dgm:t>
    </dgm:pt>
    <dgm:pt modelId="{F51C0F52-CE84-442B-A947-3F68020A882F}" type="pres">
      <dgm:prSet presAssocID="{61E76499-5E44-4C11-95CD-41584A3B2595}" presName="root2" presStyleCnt="0"/>
      <dgm:spPr/>
      <dgm:t>
        <a:bodyPr/>
        <a:lstStyle/>
        <a:p>
          <a:endParaRPr lang="zh-CN" altLang="en-US"/>
        </a:p>
      </dgm:t>
    </dgm:pt>
    <dgm:pt modelId="{D20D8708-30D0-499F-A823-929586872546}" type="pres">
      <dgm:prSet presAssocID="{61E76499-5E44-4C11-95CD-41584A3B2595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D1E68C9-10C6-4010-83E2-1447312C6F24}" type="pres">
      <dgm:prSet presAssocID="{61E76499-5E44-4C11-95CD-41584A3B2595}" presName="level3hierChild" presStyleCnt="0"/>
      <dgm:spPr/>
      <dgm:t>
        <a:bodyPr/>
        <a:lstStyle/>
        <a:p>
          <a:endParaRPr lang="zh-CN" altLang="en-US"/>
        </a:p>
      </dgm:t>
    </dgm:pt>
    <dgm:pt modelId="{658E38C4-414B-4BC1-AF6E-962B28068282}" type="pres">
      <dgm:prSet presAssocID="{E133056D-0170-48E3-AFCF-68B758ACE405}" presName="conn2-1" presStyleLbl="parChTrans1D2" presStyleIdx="2" presStyleCnt="5"/>
      <dgm:spPr/>
      <dgm:t>
        <a:bodyPr/>
        <a:lstStyle/>
        <a:p>
          <a:endParaRPr lang="zh-CN" altLang="en-US"/>
        </a:p>
      </dgm:t>
    </dgm:pt>
    <dgm:pt modelId="{F94A255E-CDEE-4990-B737-D4E6A758ED87}" type="pres">
      <dgm:prSet presAssocID="{E133056D-0170-48E3-AFCF-68B758ACE405}" presName="connTx" presStyleLbl="parChTrans1D2" presStyleIdx="2" presStyleCnt="5"/>
      <dgm:spPr/>
      <dgm:t>
        <a:bodyPr/>
        <a:lstStyle/>
        <a:p>
          <a:endParaRPr lang="zh-CN" altLang="en-US"/>
        </a:p>
      </dgm:t>
    </dgm:pt>
    <dgm:pt modelId="{E9B57971-F25E-4713-ACDD-8ECFC776143C}" type="pres">
      <dgm:prSet presAssocID="{2623B47A-4412-4CF0-B8B1-C2ABCE8A6DEA}" presName="root2" presStyleCnt="0"/>
      <dgm:spPr/>
      <dgm:t>
        <a:bodyPr/>
        <a:lstStyle/>
        <a:p>
          <a:endParaRPr lang="zh-CN" altLang="en-US"/>
        </a:p>
      </dgm:t>
    </dgm:pt>
    <dgm:pt modelId="{A65A057F-33FD-41C5-BA39-C0EA227F4317}" type="pres">
      <dgm:prSet presAssocID="{2623B47A-4412-4CF0-B8B1-C2ABCE8A6DEA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CE4AAC2-3643-47FB-BA4D-4D7F492394AB}" type="pres">
      <dgm:prSet presAssocID="{2623B47A-4412-4CF0-B8B1-C2ABCE8A6DEA}" presName="level3hierChild" presStyleCnt="0"/>
      <dgm:spPr/>
      <dgm:t>
        <a:bodyPr/>
        <a:lstStyle/>
        <a:p>
          <a:endParaRPr lang="zh-CN" altLang="en-US"/>
        </a:p>
      </dgm:t>
    </dgm:pt>
    <dgm:pt modelId="{FE0EDCB2-9FDE-4907-AD59-FE3DF9EBA4AB}" type="pres">
      <dgm:prSet presAssocID="{9341970D-C57B-4B62-9F8E-16B39FAE7F34}" presName="conn2-1" presStyleLbl="parChTrans1D2" presStyleIdx="3" presStyleCnt="5"/>
      <dgm:spPr/>
      <dgm:t>
        <a:bodyPr/>
        <a:lstStyle/>
        <a:p>
          <a:endParaRPr lang="zh-CN" altLang="en-US"/>
        </a:p>
      </dgm:t>
    </dgm:pt>
    <dgm:pt modelId="{FA178CF1-8A8E-4240-BD8C-25BFAB1378E0}" type="pres">
      <dgm:prSet presAssocID="{9341970D-C57B-4B62-9F8E-16B39FAE7F34}" presName="connTx" presStyleLbl="parChTrans1D2" presStyleIdx="3" presStyleCnt="5"/>
      <dgm:spPr/>
      <dgm:t>
        <a:bodyPr/>
        <a:lstStyle/>
        <a:p>
          <a:endParaRPr lang="zh-CN" altLang="en-US"/>
        </a:p>
      </dgm:t>
    </dgm:pt>
    <dgm:pt modelId="{FD05CD6B-3E28-4243-9D15-0543F5E380EA}" type="pres">
      <dgm:prSet presAssocID="{E8C5C809-006A-4429-A748-F532E75F242B}" presName="root2" presStyleCnt="0"/>
      <dgm:spPr/>
      <dgm:t>
        <a:bodyPr/>
        <a:lstStyle/>
        <a:p>
          <a:endParaRPr lang="zh-CN" altLang="en-US"/>
        </a:p>
      </dgm:t>
    </dgm:pt>
    <dgm:pt modelId="{DFD1ACA1-2002-4917-8B7F-BAFA582D9E06}" type="pres">
      <dgm:prSet presAssocID="{E8C5C809-006A-4429-A748-F532E75F242B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9DE5DD5-3B29-48EB-976A-EF1BCE6E0227}" type="pres">
      <dgm:prSet presAssocID="{E8C5C809-006A-4429-A748-F532E75F242B}" presName="level3hierChild" presStyleCnt="0"/>
      <dgm:spPr/>
      <dgm:t>
        <a:bodyPr/>
        <a:lstStyle/>
        <a:p>
          <a:endParaRPr lang="zh-CN" altLang="en-US"/>
        </a:p>
      </dgm:t>
    </dgm:pt>
    <dgm:pt modelId="{6DFF4E56-CAA5-4295-89AD-62E0000ED89D}" type="pres">
      <dgm:prSet presAssocID="{B2E51207-D022-4575-A962-9C0338D81086}" presName="conn2-1" presStyleLbl="parChTrans1D2" presStyleIdx="4" presStyleCnt="5"/>
      <dgm:spPr/>
      <dgm:t>
        <a:bodyPr/>
        <a:lstStyle/>
        <a:p>
          <a:endParaRPr lang="zh-CN" altLang="en-US"/>
        </a:p>
      </dgm:t>
    </dgm:pt>
    <dgm:pt modelId="{EFA9B4AE-596E-42CB-A561-81B844CDFB98}" type="pres">
      <dgm:prSet presAssocID="{B2E51207-D022-4575-A962-9C0338D81086}" presName="connTx" presStyleLbl="parChTrans1D2" presStyleIdx="4" presStyleCnt="5"/>
      <dgm:spPr/>
      <dgm:t>
        <a:bodyPr/>
        <a:lstStyle/>
        <a:p>
          <a:endParaRPr lang="zh-CN" altLang="en-US"/>
        </a:p>
      </dgm:t>
    </dgm:pt>
    <dgm:pt modelId="{11BCF9A5-E63F-4638-AF4B-87E25B14FEB6}" type="pres">
      <dgm:prSet presAssocID="{1D9B7DA6-1A60-468B-905F-1E646FBC0F5E}" presName="root2" presStyleCnt="0"/>
      <dgm:spPr/>
      <dgm:t>
        <a:bodyPr/>
        <a:lstStyle/>
        <a:p>
          <a:endParaRPr lang="zh-CN" altLang="en-US"/>
        </a:p>
      </dgm:t>
    </dgm:pt>
    <dgm:pt modelId="{880A0C99-E079-4311-9240-333D6463B61F}" type="pres">
      <dgm:prSet presAssocID="{1D9B7DA6-1A60-468B-905F-1E646FBC0F5E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0CD381A-F28C-474A-B00C-FCB074D19E2B}" type="pres">
      <dgm:prSet presAssocID="{1D9B7DA6-1A60-468B-905F-1E646FBC0F5E}" presName="level3hierChild" presStyleCnt="0"/>
      <dgm:spPr/>
      <dgm:t>
        <a:bodyPr/>
        <a:lstStyle/>
        <a:p>
          <a:endParaRPr lang="zh-CN" altLang="en-US"/>
        </a:p>
      </dgm:t>
    </dgm:pt>
  </dgm:ptLst>
  <dgm:cxnLst>
    <dgm:cxn modelId="{1357C9DA-92DA-4960-BD82-5E811BCF8F4C}" type="presOf" srcId="{1D9B7DA6-1A60-468B-905F-1E646FBC0F5E}" destId="{880A0C99-E079-4311-9240-333D6463B61F}" srcOrd="0" destOrd="0" presId="urn:microsoft.com/office/officeart/2005/8/layout/hierarchy2"/>
    <dgm:cxn modelId="{A67F22B0-8373-4B3D-9B92-FCF6D970E2DF}" type="presOf" srcId="{B2E51207-D022-4575-A962-9C0338D81086}" destId="{EFA9B4AE-596E-42CB-A561-81B844CDFB98}" srcOrd="1" destOrd="0" presId="urn:microsoft.com/office/officeart/2005/8/layout/hierarchy2"/>
    <dgm:cxn modelId="{A7488CD0-623F-42E6-B9D1-1ECB69CB1411}" type="presOf" srcId="{D47CABD6-9E3E-4CDB-AEDD-03CE9AEF95D9}" destId="{31DE345E-B9FF-4530-BC61-9FCD415A42F5}" srcOrd="1" destOrd="0" presId="urn:microsoft.com/office/officeart/2005/8/layout/hierarchy2"/>
    <dgm:cxn modelId="{17A46A13-9778-4B16-9948-A3DDEF8D3340}" type="presOf" srcId="{DF45C253-FFAC-4824-AA91-75BB790F9C71}" destId="{909C8CC1-A42B-4AD7-B35B-70BD2575B819}" srcOrd="0" destOrd="0" presId="urn:microsoft.com/office/officeart/2005/8/layout/hierarchy2"/>
    <dgm:cxn modelId="{79B3C63E-A12F-4825-9711-D0D478A3587F}" type="presOf" srcId="{B2E51207-D022-4575-A962-9C0338D81086}" destId="{6DFF4E56-CAA5-4295-89AD-62E0000ED89D}" srcOrd="0" destOrd="0" presId="urn:microsoft.com/office/officeart/2005/8/layout/hierarchy2"/>
    <dgm:cxn modelId="{74189674-A238-42B0-8C5C-DEA96611E3D3}" type="presOf" srcId="{8B94239F-548A-47B6-9302-BDA329BC3737}" destId="{F340D2DC-F66B-4C3F-954D-3EF805E97B7C}" srcOrd="1" destOrd="0" presId="urn:microsoft.com/office/officeart/2005/8/layout/hierarchy2"/>
    <dgm:cxn modelId="{FF8A6506-6839-4A17-B7A7-4A49B84E1FD5}" type="presOf" srcId="{9341970D-C57B-4B62-9F8E-16B39FAE7F34}" destId="{FE0EDCB2-9FDE-4907-AD59-FE3DF9EBA4AB}" srcOrd="0" destOrd="0" presId="urn:microsoft.com/office/officeart/2005/8/layout/hierarchy2"/>
    <dgm:cxn modelId="{DDBC832C-3462-47C7-978F-005F399A7F95}" srcId="{2510A7C3-D2BC-4B71-861E-E1C057ED405F}" destId="{DF45C253-FFAC-4824-AA91-75BB790F9C71}" srcOrd="0" destOrd="0" parTransId="{68CFCB1A-67DC-47F4-86CC-584C5180CF9E}" sibTransId="{6682D21D-0E3E-4030-983C-00C71BF04000}"/>
    <dgm:cxn modelId="{4A4446C9-8E60-47A5-82C6-654106898FD2}" srcId="{DF45C253-FFAC-4824-AA91-75BB790F9C71}" destId="{56BA5463-169F-4709-BA12-7A8F81BF4544}" srcOrd="0" destOrd="0" parTransId="{8B94239F-548A-47B6-9302-BDA329BC3737}" sibTransId="{EF02A194-F6A9-4E22-ADAF-81435ACA30D3}"/>
    <dgm:cxn modelId="{8522C628-D4C1-4E0C-A9C0-9866E70230CD}" type="presOf" srcId="{E133056D-0170-48E3-AFCF-68B758ACE405}" destId="{658E38C4-414B-4BC1-AF6E-962B28068282}" srcOrd="0" destOrd="0" presId="urn:microsoft.com/office/officeart/2005/8/layout/hierarchy2"/>
    <dgm:cxn modelId="{05E855E4-D7DE-4C60-A83D-B1A767FE01DB}" type="presOf" srcId="{61E76499-5E44-4C11-95CD-41584A3B2595}" destId="{D20D8708-30D0-499F-A823-929586872546}" srcOrd="0" destOrd="0" presId="urn:microsoft.com/office/officeart/2005/8/layout/hierarchy2"/>
    <dgm:cxn modelId="{B8331638-CA80-4112-B909-435F1FB59481}" type="presOf" srcId="{D47CABD6-9E3E-4CDB-AEDD-03CE9AEF95D9}" destId="{5ABBB1B7-9FE7-4008-8BF3-F986C16BFA81}" srcOrd="0" destOrd="0" presId="urn:microsoft.com/office/officeart/2005/8/layout/hierarchy2"/>
    <dgm:cxn modelId="{F2B7373D-3DB1-4001-B60A-EC04945CA2E1}" srcId="{DF45C253-FFAC-4824-AA91-75BB790F9C71}" destId="{1D9B7DA6-1A60-468B-905F-1E646FBC0F5E}" srcOrd="4" destOrd="0" parTransId="{B2E51207-D022-4575-A962-9C0338D81086}" sibTransId="{64659D3B-48FF-42A8-9DB6-39C72198DB45}"/>
    <dgm:cxn modelId="{044A8227-2871-4629-91E4-310F95738B82}" type="presOf" srcId="{2510A7C3-D2BC-4B71-861E-E1C057ED405F}" destId="{904A11D1-553A-4208-ACA7-02A4AD3BE83B}" srcOrd="0" destOrd="0" presId="urn:microsoft.com/office/officeart/2005/8/layout/hierarchy2"/>
    <dgm:cxn modelId="{E853DFB8-6860-474E-8545-0CEBBA06F188}" type="presOf" srcId="{E133056D-0170-48E3-AFCF-68B758ACE405}" destId="{F94A255E-CDEE-4990-B737-D4E6A758ED87}" srcOrd="1" destOrd="0" presId="urn:microsoft.com/office/officeart/2005/8/layout/hierarchy2"/>
    <dgm:cxn modelId="{2D24CE74-A096-4372-9705-ACB9816CE06A}" srcId="{DF45C253-FFAC-4824-AA91-75BB790F9C71}" destId="{E8C5C809-006A-4429-A748-F532E75F242B}" srcOrd="3" destOrd="0" parTransId="{9341970D-C57B-4B62-9F8E-16B39FAE7F34}" sibTransId="{A67E9418-C775-4498-944F-EA987FB464A3}"/>
    <dgm:cxn modelId="{14C8945D-56E4-433D-9494-25F54B314C2D}" type="presOf" srcId="{56BA5463-169F-4709-BA12-7A8F81BF4544}" destId="{9C1BC568-5FF1-4FC9-8A0C-9951B449344F}" srcOrd="0" destOrd="0" presId="urn:microsoft.com/office/officeart/2005/8/layout/hierarchy2"/>
    <dgm:cxn modelId="{1B776EDE-884F-486A-A956-4BAAF6EFBC2B}" type="presOf" srcId="{9341970D-C57B-4B62-9F8E-16B39FAE7F34}" destId="{FA178CF1-8A8E-4240-BD8C-25BFAB1378E0}" srcOrd="1" destOrd="0" presId="urn:microsoft.com/office/officeart/2005/8/layout/hierarchy2"/>
    <dgm:cxn modelId="{73A74005-102C-4046-B9D8-C55EB996FA7B}" srcId="{DF45C253-FFAC-4824-AA91-75BB790F9C71}" destId="{61E76499-5E44-4C11-95CD-41584A3B2595}" srcOrd="1" destOrd="0" parTransId="{D47CABD6-9E3E-4CDB-AEDD-03CE9AEF95D9}" sibTransId="{C05DC36D-68C8-4348-86DA-D3503021ECD0}"/>
    <dgm:cxn modelId="{FD069EE6-B1C4-40BA-B4A3-98ABAD10BB30}" srcId="{DF45C253-FFAC-4824-AA91-75BB790F9C71}" destId="{2623B47A-4412-4CF0-B8B1-C2ABCE8A6DEA}" srcOrd="2" destOrd="0" parTransId="{E133056D-0170-48E3-AFCF-68B758ACE405}" sibTransId="{A6126A64-9F70-4516-B7C5-4691D2BAE2E1}"/>
    <dgm:cxn modelId="{3CDFA56D-3A2B-43DC-825B-4B3AD78C8A08}" type="presOf" srcId="{E8C5C809-006A-4429-A748-F532E75F242B}" destId="{DFD1ACA1-2002-4917-8B7F-BAFA582D9E06}" srcOrd="0" destOrd="0" presId="urn:microsoft.com/office/officeart/2005/8/layout/hierarchy2"/>
    <dgm:cxn modelId="{22928AAA-3889-48C4-8C69-3A55B575E41F}" type="presOf" srcId="{2623B47A-4412-4CF0-B8B1-C2ABCE8A6DEA}" destId="{A65A057F-33FD-41C5-BA39-C0EA227F4317}" srcOrd="0" destOrd="0" presId="urn:microsoft.com/office/officeart/2005/8/layout/hierarchy2"/>
    <dgm:cxn modelId="{53A5B75F-512F-4BC2-8B1C-90384B13D56F}" type="presOf" srcId="{8B94239F-548A-47B6-9302-BDA329BC3737}" destId="{C9D9487C-4369-41FB-BD3A-10175C68A57E}" srcOrd="0" destOrd="0" presId="urn:microsoft.com/office/officeart/2005/8/layout/hierarchy2"/>
    <dgm:cxn modelId="{28D1ED32-6111-413E-83BD-924BCFEA11DA}" type="presParOf" srcId="{904A11D1-553A-4208-ACA7-02A4AD3BE83B}" destId="{A183B993-A9AD-4347-9EC6-E8446B5D8713}" srcOrd="0" destOrd="0" presId="urn:microsoft.com/office/officeart/2005/8/layout/hierarchy2"/>
    <dgm:cxn modelId="{96F191DF-57CE-4E90-A872-698FA3B39A2F}" type="presParOf" srcId="{A183B993-A9AD-4347-9EC6-E8446B5D8713}" destId="{909C8CC1-A42B-4AD7-B35B-70BD2575B819}" srcOrd="0" destOrd="0" presId="urn:microsoft.com/office/officeart/2005/8/layout/hierarchy2"/>
    <dgm:cxn modelId="{38298D27-FE3A-49A8-95B1-64A2CE6AA4E7}" type="presParOf" srcId="{A183B993-A9AD-4347-9EC6-E8446B5D8713}" destId="{950C2058-F012-4EA5-AFBB-EF99B7B760DF}" srcOrd="1" destOrd="0" presId="urn:microsoft.com/office/officeart/2005/8/layout/hierarchy2"/>
    <dgm:cxn modelId="{4FB79D74-3B9C-407D-A5C0-8D4800F3973B}" type="presParOf" srcId="{950C2058-F012-4EA5-AFBB-EF99B7B760DF}" destId="{C9D9487C-4369-41FB-BD3A-10175C68A57E}" srcOrd="0" destOrd="0" presId="urn:microsoft.com/office/officeart/2005/8/layout/hierarchy2"/>
    <dgm:cxn modelId="{DDD745FC-F4A3-4145-BD4C-35F91D802ABB}" type="presParOf" srcId="{C9D9487C-4369-41FB-BD3A-10175C68A57E}" destId="{F340D2DC-F66B-4C3F-954D-3EF805E97B7C}" srcOrd="0" destOrd="0" presId="urn:microsoft.com/office/officeart/2005/8/layout/hierarchy2"/>
    <dgm:cxn modelId="{F14C82BF-F9C8-467D-A66B-F1A4EAD6F5BB}" type="presParOf" srcId="{950C2058-F012-4EA5-AFBB-EF99B7B760DF}" destId="{066904FF-DCF2-4E6B-AA52-49A132D13D6C}" srcOrd="1" destOrd="0" presId="urn:microsoft.com/office/officeart/2005/8/layout/hierarchy2"/>
    <dgm:cxn modelId="{2F1FFEA6-FAD9-4C5F-A3EF-174DC1C8D41B}" type="presParOf" srcId="{066904FF-DCF2-4E6B-AA52-49A132D13D6C}" destId="{9C1BC568-5FF1-4FC9-8A0C-9951B449344F}" srcOrd="0" destOrd="0" presId="urn:microsoft.com/office/officeart/2005/8/layout/hierarchy2"/>
    <dgm:cxn modelId="{2E93575C-5A0C-420F-ADCC-272B4F564C2F}" type="presParOf" srcId="{066904FF-DCF2-4E6B-AA52-49A132D13D6C}" destId="{1B2B2761-0D13-4370-9C63-5829F600017F}" srcOrd="1" destOrd="0" presId="urn:microsoft.com/office/officeart/2005/8/layout/hierarchy2"/>
    <dgm:cxn modelId="{C7C36B64-2BCD-4778-8692-E1EC0FF16B80}" type="presParOf" srcId="{950C2058-F012-4EA5-AFBB-EF99B7B760DF}" destId="{5ABBB1B7-9FE7-4008-8BF3-F986C16BFA81}" srcOrd="2" destOrd="0" presId="urn:microsoft.com/office/officeart/2005/8/layout/hierarchy2"/>
    <dgm:cxn modelId="{78555F5B-E251-4FDD-9D28-6587152A4E01}" type="presParOf" srcId="{5ABBB1B7-9FE7-4008-8BF3-F986C16BFA81}" destId="{31DE345E-B9FF-4530-BC61-9FCD415A42F5}" srcOrd="0" destOrd="0" presId="urn:microsoft.com/office/officeart/2005/8/layout/hierarchy2"/>
    <dgm:cxn modelId="{B3C3AD30-2D1E-448B-A4A7-30154DF43927}" type="presParOf" srcId="{950C2058-F012-4EA5-AFBB-EF99B7B760DF}" destId="{F51C0F52-CE84-442B-A947-3F68020A882F}" srcOrd="3" destOrd="0" presId="urn:microsoft.com/office/officeart/2005/8/layout/hierarchy2"/>
    <dgm:cxn modelId="{C1740060-282F-4C4A-BF84-D474B9FC3ABB}" type="presParOf" srcId="{F51C0F52-CE84-442B-A947-3F68020A882F}" destId="{D20D8708-30D0-499F-A823-929586872546}" srcOrd="0" destOrd="0" presId="urn:microsoft.com/office/officeart/2005/8/layout/hierarchy2"/>
    <dgm:cxn modelId="{DE601F00-B47D-4BAE-A452-A91A97226BD1}" type="presParOf" srcId="{F51C0F52-CE84-442B-A947-3F68020A882F}" destId="{0D1E68C9-10C6-4010-83E2-1447312C6F24}" srcOrd="1" destOrd="0" presId="urn:microsoft.com/office/officeart/2005/8/layout/hierarchy2"/>
    <dgm:cxn modelId="{68367B2D-5454-4A64-8E74-A478D227975D}" type="presParOf" srcId="{950C2058-F012-4EA5-AFBB-EF99B7B760DF}" destId="{658E38C4-414B-4BC1-AF6E-962B28068282}" srcOrd="4" destOrd="0" presId="urn:microsoft.com/office/officeart/2005/8/layout/hierarchy2"/>
    <dgm:cxn modelId="{BE03A8D4-C035-46DF-856B-AEF6C1C0C2F4}" type="presParOf" srcId="{658E38C4-414B-4BC1-AF6E-962B28068282}" destId="{F94A255E-CDEE-4990-B737-D4E6A758ED87}" srcOrd="0" destOrd="0" presId="urn:microsoft.com/office/officeart/2005/8/layout/hierarchy2"/>
    <dgm:cxn modelId="{D471E7AF-F1D0-4BFC-B172-0D61B22F28C8}" type="presParOf" srcId="{950C2058-F012-4EA5-AFBB-EF99B7B760DF}" destId="{E9B57971-F25E-4713-ACDD-8ECFC776143C}" srcOrd="5" destOrd="0" presId="urn:microsoft.com/office/officeart/2005/8/layout/hierarchy2"/>
    <dgm:cxn modelId="{ADC82B22-ACD3-4572-9CE8-C763B77D9F62}" type="presParOf" srcId="{E9B57971-F25E-4713-ACDD-8ECFC776143C}" destId="{A65A057F-33FD-41C5-BA39-C0EA227F4317}" srcOrd="0" destOrd="0" presId="urn:microsoft.com/office/officeart/2005/8/layout/hierarchy2"/>
    <dgm:cxn modelId="{47C88A9F-0B04-4EC4-A990-79230846A713}" type="presParOf" srcId="{E9B57971-F25E-4713-ACDD-8ECFC776143C}" destId="{BCE4AAC2-3643-47FB-BA4D-4D7F492394AB}" srcOrd="1" destOrd="0" presId="urn:microsoft.com/office/officeart/2005/8/layout/hierarchy2"/>
    <dgm:cxn modelId="{B078D81A-6B4E-4762-AF39-26B34AC4C545}" type="presParOf" srcId="{950C2058-F012-4EA5-AFBB-EF99B7B760DF}" destId="{FE0EDCB2-9FDE-4907-AD59-FE3DF9EBA4AB}" srcOrd="6" destOrd="0" presId="urn:microsoft.com/office/officeart/2005/8/layout/hierarchy2"/>
    <dgm:cxn modelId="{66D1DA49-A5EB-4740-968B-24D1452BED84}" type="presParOf" srcId="{FE0EDCB2-9FDE-4907-AD59-FE3DF9EBA4AB}" destId="{FA178CF1-8A8E-4240-BD8C-25BFAB1378E0}" srcOrd="0" destOrd="0" presId="urn:microsoft.com/office/officeart/2005/8/layout/hierarchy2"/>
    <dgm:cxn modelId="{7F3E737E-C3CD-46FF-B006-424B0C9D5DED}" type="presParOf" srcId="{950C2058-F012-4EA5-AFBB-EF99B7B760DF}" destId="{FD05CD6B-3E28-4243-9D15-0543F5E380EA}" srcOrd="7" destOrd="0" presId="urn:microsoft.com/office/officeart/2005/8/layout/hierarchy2"/>
    <dgm:cxn modelId="{B4FBB7E7-95C4-41F4-A6D0-C85B07F0E991}" type="presParOf" srcId="{FD05CD6B-3E28-4243-9D15-0543F5E380EA}" destId="{DFD1ACA1-2002-4917-8B7F-BAFA582D9E06}" srcOrd="0" destOrd="0" presId="urn:microsoft.com/office/officeart/2005/8/layout/hierarchy2"/>
    <dgm:cxn modelId="{18E1379A-ABC7-42D3-9EDE-5029CAFD5FA0}" type="presParOf" srcId="{FD05CD6B-3E28-4243-9D15-0543F5E380EA}" destId="{19DE5DD5-3B29-48EB-976A-EF1BCE6E0227}" srcOrd="1" destOrd="0" presId="urn:microsoft.com/office/officeart/2005/8/layout/hierarchy2"/>
    <dgm:cxn modelId="{9C399B03-1469-4754-A4D4-694879FBA08B}" type="presParOf" srcId="{950C2058-F012-4EA5-AFBB-EF99B7B760DF}" destId="{6DFF4E56-CAA5-4295-89AD-62E0000ED89D}" srcOrd="8" destOrd="0" presId="urn:microsoft.com/office/officeart/2005/8/layout/hierarchy2"/>
    <dgm:cxn modelId="{B055A1BD-B3B6-4D01-A9F9-6FEC57B9B101}" type="presParOf" srcId="{6DFF4E56-CAA5-4295-89AD-62E0000ED89D}" destId="{EFA9B4AE-596E-42CB-A561-81B844CDFB98}" srcOrd="0" destOrd="0" presId="urn:microsoft.com/office/officeart/2005/8/layout/hierarchy2"/>
    <dgm:cxn modelId="{65A70A62-9B7E-4DF6-BA75-425005B9D68D}" type="presParOf" srcId="{950C2058-F012-4EA5-AFBB-EF99B7B760DF}" destId="{11BCF9A5-E63F-4638-AF4B-87E25B14FEB6}" srcOrd="9" destOrd="0" presId="urn:microsoft.com/office/officeart/2005/8/layout/hierarchy2"/>
    <dgm:cxn modelId="{A994F6D8-B176-4105-BF5C-B9B4B2F60B60}" type="presParOf" srcId="{11BCF9A5-E63F-4638-AF4B-87E25B14FEB6}" destId="{880A0C99-E079-4311-9240-333D6463B61F}" srcOrd="0" destOrd="0" presId="urn:microsoft.com/office/officeart/2005/8/layout/hierarchy2"/>
    <dgm:cxn modelId="{901D2AFC-663A-4629-9940-D545FC7A254D}" type="presParOf" srcId="{11BCF9A5-E63F-4638-AF4B-87E25B14FEB6}" destId="{10CD381A-F28C-474A-B00C-FCB074D19E2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10A7C3-D2BC-4B71-861E-E1C057ED405F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F45C253-FFAC-4824-AA91-75BB790F9C71}">
      <dgm:prSet phldrT="[文本]" custT="1"/>
      <dgm:spPr/>
      <dgm:t>
        <a:bodyPr/>
        <a:lstStyle/>
        <a:p>
          <a:r>
            <a:rPr lang="zh-CN" altLang="en-US" sz="1000" dirty="0" smtClean="0">
              <a:latin typeface="+mj-ea"/>
              <a:ea typeface="+mj-ea"/>
            </a:rPr>
            <a:t>自主可控</a:t>
          </a:r>
          <a:endParaRPr lang="zh-CN" altLang="en-US" sz="1000" dirty="0">
            <a:latin typeface="+mj-ea"/>
            <a:ea typeface="+mj-ea"/>
          </a:endParaRPr>
        </a:p>
      </dgm:t>
    </dgm:pt>
    <dgm:pt modelId="{68CFCB1A-67DC-47F4-86CC-584C5180CF9E}" type="parTrans" cxnId="{DDBC832C-3462-47C7-978F-005F399A7F95}">
      <dgm:prSet/>
      <dgm:spPr/>
      <dgm:t>
        <a:bodyPr/>
        <a:lstStyle/>
        <a:p>
          <a:endParaRPr lang="zh-CN" altLang="en-US" sz="1050">
            <a:latin typeface="+mj-ea"/>
            <a:ea typeface="+mj-ea"/>
          </a:endParaRPr>
        </a:p>
      </dgm:t>
    </dgm:pt>
    <dgm:pt modelId="{6682D21D-0E3E-4030-983C-00C71BF04000}" type="sibTrans" cxnId="{DDBC832C-3462-47C7-978F-005F399A7F95}">
      <dgm:prSet/>
      <dgm:spPr/>
      <dgm:t>
        <a:bodyPr/>
        <a:lstStyle/>
        <a:p>
          <a:endParaRPr lang="zh-CN" altLang="en-US" sz="1050">
            <a:latin typeface="+mj-ea"/>
            <a:ea typeface="+mj-ea"/>
          </a:endParaRPr>
        </a:p>
      </dgm:t>
    </dgm:pt>
    <dgm:pt modelId="{56BA5463-169F-4709-BA12-7A8F81BF4544}">
      <dgm:prSet phldrT="[文本]" custT="1"/>
      <dgm:spPr/>
      <dgm:t>
        <a:bodyPr/>
        <a:lstStyle/>
        <a:p>
          <a:r>
            <a:rPr lang="en-US" altLang="zh-CN" sz="1000" dirty="0" smtClean="0">
              <a:latin typeface="+mj-ea"/>
              <a:ea typeface="+mj-ea"/>
            </a:rPr>
            <a:t>IT</a:t>
          </a:r>
          <a:r>
            <a:rPr lang="zh-CN" altLang="en-US" sz="1000" dirty="0" smtClean="0">
              <a:latin typeface="+mj-ea"/>
              <a:ea typeface="+mj-ea"/>
            </a:rPr>
            <a:t>架构变革</a:t>
          </a:r>
          <a:endParaRPr lang="en-US" altLang="zh-CN" sz="1000" dirty="0" smtClean="0">
            <a:latin typeface="+mj-ea"/>
            <a:ea typeface="+mj-ea"/>
          </a:endParaRPr>
        </a:p>
        <a:p>
          <a:r>
            <a:rPr lang="zh-CN" altLang="en-US" sz="1000" dirty="0" smtClean="0">
              <a:latin typeface="+mj-ea"/>
              <a:ea typeface="+mj-ea"/>
            </a:rPr>
            <a:t>开放、分布</a:t>
          </a:r>
          <a:endParaRPr lang="en-US" altLang="zh-CN" sz="1000" dirty="0" smtClean="0">
            <a:latin typeface="+mj-ea"/>
            <a:ea typeface="+mj-ea"/>
          </a:endParaRPr>
        </a:p>
      </dgm:t>
    </dgm:pt>
    <dgm:pt modelId="{8B94239F-548A-47B6-9302-BDA329BC3737}" type="parTrans" cxnId="{4A4446C9-8E60-47A5-82C6-654106898FD2}">
      <dgm:prSet custT="1"/>
      <dgm:spPr/>
      <dgm:t>
        <a:bodyPr/>
        <a:lstStyle/>
        <a:p>
          <a:endParaRPr lang="zh-CN" altLang="en-US" sz="100">
            <a:latin typeface="+mj-ea"/>
            <a:ea typeface="+mj-ea"/>
          </a:endParaRPr>
        </a:p>
      </dgm:t>
    </dgm:pt>
    <dgm:pt modelId="{EF02A194-F6A9-4E22-ADAF-81435ACA30D3}" type="sibTrans" cxnId="{4A4446C9-8E60-47A5-82C6-654106898FD2}">
      <dgm:prSet/>
      <dgm:spPr/>
      <dgm:t>
        <a:bodyPr/>
        <a:lstStyle/>
        <a:p>
          <a:endParaRPr lang="zh-CN" altLang="en-US" sz="1050">
            <a:latin typeface="+mj-ea"/>
            <a:ea typeface="+mj-ea"/>
          </a:endParaRPr>
        </a:p>
      </dgm:t>
    </dgm:pt>
    <dgm:pt modelId="{61E76499-5E44-4C11-95CD-41584A3B2595}">
      <dgm:prSet phldrT="[文本]" custT="1"/>
      <dgm:spPr/>
      <dgm:t>
        <a:bodyPr/>
        <a:lstStyle/>
        <a:p>
          <a:r>
            <a:rPr lang="zh-CN" altLang="en-US" sz="1000" dirty="0" smtClean="0">
              <a:latin typeface="+mj-ea"/>
              <a:ea typeface="+mj-ea"/>
            </a:rPr>
            <a:t>本土厂商崛起</a:t>
          </a:r>
          <a:endParaRPr lang="en-US" altLang="zh-CN" sz="1000" dirty="0" smtClean="0">
            <a:latin typeface="+mj-ea"/>
            <a:ea typeface="+mj-ea"/>
          </a:endParaRPr>
        </a:p>
        <a:p>
          <a:r>
            <a:rPr lang="zh-CN" altLang="en-US" sz="1000" dirty="0" smtClean="0">
              <a:latin typeface="+mj-ea"/>
              <a:ea typeface="+mj-ea"/>
            </a:rPr>
            <a:t>新商业模式</a:t>
          </a:r>
          <a:endParaRPr lang="zh-CN" altLang="en-US" sz="1000" dirty="0">
            <a:latin typeface="+mj-ea"/>
            <a:ea typeface="+mj-ea"/>
          </a:endParaRPr>
        </a:p>
      </dgm:t>
    </dgm:pt>
    <dgm:pt modelId="{D47CABD6-9E3E-4CDB-AEDD-03CE9AEF95D9}" type="parTrans" cxnId="{73A74005-102C-4046-B9D8-C55EB996FA7B}">
      <dgm:prSet custT="1"/>
      <dgm:spPr/>
      <dgm:t>
        <a:bodyPr/>
        <a:lstStyle/>
        <a:p>
          <a:endParaRPr lang="zh-CN" altLang="en-US" sz="100">
            <a:latin typeface="+mj-ea"/>
            <a:ea typeface="+mj-ea"/>
          </a:endParaRPr>
        </a:p>
      </dgm:t>
    </dgm:pt>
    <dgm:pt modelId="{C05DC36D-68C8-4348-86DA-D3503021ECD0}" type="sibTrans" cxnId="{73A74005-102C-4046-B9D8-C55EB996FA7B}">
      <dgm:prSet/>
      <dgm:spPr/>
      <dgm:t>
        <a:bodyPr/>
        <a:lstStyle/>
        <a:p>
          <a:endParaRPr lang="zh-CN" altLang="en-US" sz="1050">
            <a:latin typeface="+mj-ea"/>
            <a:ea typeface="+mj-ea"/>
          </a:endParaRPr>
        </a:p>
      </dgm:t>
    </dgm:pt>
    <dgm:pt modelId="{18BAA703-4BBA-4E84-9D6C-990470129C18}">
      <dgm:prSet phldrT="[文本]" custT="1"/>
      <dgm:spPr/>
      <dgm:t>
        <a:bodyPr/>
        <a:lstStyle/>
        <a:p>
          <a:r>
            <a:rPr lang="zh-CN" altLang="en-US" sz="1000" dirty="0" smtClean="0">
              <a:latin typeface="+mj-ea"/>
              <a:ea typeface="+mj-ea"/>
            </a:rPr>
            <a:t>云的崛起</a:t>
          </a:r>
          <a:endParaRPr lang="en-US" altLang="zh-CN" sz="1000" dirty="0" smtClean="0">
            <a:latin typeface="+mj-ea"/>
            <a:ea typeface="+mj-ea"/>
          </a:endParaRPr>
        </a:p>
        <a:p>
          <a:r>
            <a:rPr lang="zh-CN" altLang="en-US" sz="1000" dirty="0" smtClean="0">
              <a:latin typeface="+mj-ea"/>
              <a:ea typeface="+mj-ea"/>
            </a:rPr>
            <a:t>全球到中国</a:t>
          </a:r>
          <a:endParaRPr lang="zh-CN" altLang="en-US" sz="1000" dirty="0">
            <a:latin typeface="+mj-ea"/>
            <a:ea typeface="+mj-ea"/>
          </a:endParaRPr>
        </a:p>
      </dgm:t>
    </dgm:pt>
    <dgm:pt modelId="{8BA4E267-0588-4CA7-B1C4-4562114609E8}" type="parTrans" cxnId="{F774FAE5-7740-4CD4-945B-83A2065316E8}">
      <dgm:prSet custT="1"/>
      <dgm:spPr/>
      <dgm:t>
        <a:bodyPr/>
        <a:lstStyle/>
        <a:p>
          <a:endParaRPr lang="zh-CN" altLang="en-US" sz="300">
            <a:latin typeface="+mj-ea"/>
            <a:ea typeface="+mj-ea"/>
          </a:endParaRPr>
        </a:p>
      </dgm:t>
    </dgm:pt>
    <dgm:pt modelId="{8A8BC6A0-A2FB-42FB-8F6D-585835F50042}" type="sibTrans" cxnId="{F774FAE5-7740-4CD4-945B-83A2065316E8}">
      <dgm:prSet/>
      <dgm:spPr/>
      <dgm:t>
        <a:bodyPr/>
        <a:lstStyle/>
        <a:p>
          <a:endParaRPr lang="zh-CN" altLang="en-US" sz="1400">
            <a:latin typeface="+mj-ea"/>
            <a:ea typeface="+mj-ea"/>
          </a:endParaRPr>
        </a:p>
      </dgm:t>
    </dgm:pt>
    <dgm:pt modelId="{20793B2C-6054-47D6-B8C9-C9430F420A56}">
      <dgm:prSet phldrT="[文本]" custT="1"/>
      <dgm:spPr/>
      <dgm:t>
        <a:bodyPr/>
        <a:lstStyle/>
        <a:p>
          <a:r>
            <a:rPr lang="en-US" altLang="zh-CN" sz="1000" dirty="0" smtClean="0">
              <a:latin typeface="+mj-ea"/>
              <a:ea typeface="+mj-ea"/>
            </a:rPr>
            <a:t>“</a:t>
          </a:r>
          <a:r>
            <a:rPr lang="zh-CN" altLang="en-US" sz="1000" dirty="0" smtClean="0">
              <a:latin typeface="+mj-ea"/>
              <a:ea typeface="+mj-ea"/>
            </a:rPr>
            <a:t>高成本</a:t>
          </a:r>
          <a:r>
            <a:rPr lang="en-US" altLang="zh-CN" sz="1000" dirty="0" smtClean="0">
              <a:latin typeface="+mj-ea"/>
              <a:ea typeface="+mj-ea"/>
            </a:rPr>
            <a:t>”</a:t>
          </a:r>
          <a:r>
            <a:rPr lang="zh-CN" altLang="en-US" sz="1000" dirty="0" smtClean="0">
              <a:latin typeface="+mj-ea"/>
              <a:ea typeface="+mj-ea"/>
            </a:rPr>
            <a:t>的转换</a:t>
          </a:r>
          <a:endParaRPr lang="zh-CN" altLang="en-US" sz="1000" dirty="0">
            <a:latin typeface="+mj-ea"/>
            <a:ea typeface="+mj-ea"/>
          </a:endParaRPr>
        </a:p>
      </dgm:t>
    </dgm:pt>
    <dgm:pt modelId="{E0128B4A-5F07-4A62-85C5-CB3512E0426D}" type="parTrans" cxnId="{B423C643-FA59-4A66-9463-396E62CC6125}">
      <dgm:prSet custT="1"/>
      <dgm:spPr/>
      <dgm:t>
        <a:bodyPr/>
        <a:lstStyle/>
        <a:p>
          <a:endParaRPr lang="zh-CN" altLang="en-US" sz="300">
            <a:latin typeface="+mj-ea"/>
            <a:ea typeface="+mj-ea"/>
          </a:endParaRPr>
        </a:p>
      </dgm:t>
    </dgm:pt>
    <dgm:pt modelId="{874EBD70-B28F-4D58-8485-2FC9C9D550D8}" type="sibTrans" cxnId="{B423C643-FA59-4A66-9463-396E62CC6125}">
      <dgm:prSet/>
      <dgm:spPr/>
      <dgm:t>
        <a:bodyPr/>
        <a:lstStyle/>
        <a:p>
          <a:endParaRPr lang="zh-CN" altLang="en-US" sz="1400">
            <a:latin typeface="+mj-ea"/>
            <a:ea typeface="+mj-ea"/>
          </a:endParaRPr>
        </a:p>
      </dgm:t>
    </dgm:pt>
    <dgm:pt modelId="{904A11D1-553A-4208-ACA7-02A4AD3BE83B}" type="pres">
      <dgm:prSet presAssocID="{2510A7C3-D2BC-4B71-861E-E1C057ED405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183B993-A9AD-4347-9EC6-E8446B5D8713}" type="pres">
      <dgm:prSet presAssocID="{DF45C253-FFAC-4824-AA91-75BB790F9C71}" presName="root1" presStyleCnt="0"/>
      <dgm:spPr/>
      <dgm:t>
        <a:bodyPr/>
        <a:lstStyle/>
        <a:p>
          <a:endParaRPr lang="zh-CN" altLang="en-US"/>
        </a:p>
      </dgm:t>
    </dgm:pt>
    <dgm:pt modelId="{909C8CC1-A42B-4AD7-B35B-70BD2575B819}" type="pres">
      <dgm:prSet presAssocID="{DF45C253-FFAC-4824-AA91-75BB790F9C7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50C2058-F012-4EA5-AFBB-EF99B7B760DF}" type="pres">
      <dgm:prSet presAssocID="{DF45C253-FFAC-4824-AA91-75BB790F9C71}" presName="level2hierChild" presStyleCnt="0"/>
      <dgm:spPr/>
      <dgm:t>
        <a:bodyPr/>
        <a:lstStyle/>
        <a:p>
          <a:endParaRPr lang="zh-CN" altLang="en-US"/>
        </a:p>
      </dgm:t>
    </dgm:pt>
    <dgm:pt modelId="{C9D9487C-4369-41FB-BD3A-10175C68A57E}" type="pres">
      <dgm:prSet presAssocID="{8B94239F-548A-47B6-9302-BDA329BC3737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F340D2DC-F66B-4C3F-954D-3EF805E97B7C}" type="pres">
      <dgm:prSet presAssocID="{8B94239F-548A-47B6-9302-BDA329BC3737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066904FF-DCF2-4E6B-AA52-49A132D13D6C}" type="pres">
      <dgm:prSet presAssocID="{56BA5463-169F-4709-BA12-7A8F81BF4544}" presName="root2" presStyleCnt="0"/>
      <dgm:spPr/>
      <dgm:t>
        <a:bodyPr/>
        <a:lstStyle/>
        <a:p>
          <a:endParaRPr lang="zh-CN" altLang="en-US"/>
        </a:p>
      </dgm:t>
    </dgm:pt>
    <dgm:pt modelId="{9C1BC568-5FF1-4FC9-8A0C-9951B449344F}" type="pres">
      <dgm:prSet presAssocID="{56BA5463-169F-4709-BA12-7A8F81BF4544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B2B2761-0D13-4370-9C63-5829F600017F}" type="pres">
      <dgm:prSet presAssocID="{56BA5463-169F-4709-BA12-7A8F81BF4544}" presName="level3hierChild" presStyleCnt="0"/>
      <dgm:spPr/>
      <dgm:t>
        <a:bodyPr/>
        <a:lstStyle/>
        <a:p>
          <a:endParaRPr lang="zh-CN" altLang="en-US"/>
        </a:p>
      </dgm:t>
    </dgm:pt>
    <dgm:pt modelId="{6E9B3D17-715D-4022-9A14-BDAB4E43FB5B}" type="pres">
      <dgm:prSet presAssocID="{E0128B4A-5F07-4A62-85C5-CB3512E0426D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4A8F65D0-16A0-4E23-96A8-6BA1EF9DEBA7}" type="pres">
      <dgm:prSet presAssocID="{E0128B4A-5F07-4A62-85C5-CB3512E0426D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BE72BC37-DE12-4BA9-BD64-8F9053DA931C}" type="pres">
      <dgm:prSet presAssocID="{20793B2C-6054-47D6-B8C9-C9430F420A56}" presName="root2" presStyleCnt="0"/>
      <dgm:spPr/>
      <dgm:t>
        <a:bodyPr/>
        <a:lstStyle/>
        <a:p>
          <a:endParaRPr lang="zh-CN" altLang="en-US"/>
        </a:p>
      </dgm:t>
    </dgm:pt>
    <dgm:pt modelId="{7A82483B-A62A-4D78-90C3-B05F4B1843D2}" type="pres">
      <dgm:prSet presAssocID="{20793B2C-6054-47D6-B8C9-C9430F420A56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689DABF-4694-41A3-B505-2BAB628E6F35}" type="pres">
      <dgm:prSet presAssocID="{20793B2C-6054-47D6-B8C9-C9430F420A56}" presName="level3hierChild" presStyleCnt="0"/>
      <dgm:spPr/>
      <dgm:t>
        <a:bodyPr/>
        <a:lstStyle/>
        <a:p>
          <a:endParaRPr lang="zh-CN" altLang="en-US"/>
        </a:p>
      </dgm:t>
    </dgm:pt>
    <dgm:pt modelId="{542242EC-1B4E-4E98-8BDB-D982A2D735A8}" type="pres">
      <dgm:prSet presAssocID="{8BA4E267-0588-4CA7-B1C4-4562114609E8}" presName="conn2-1" presStyleLbl="parChTrans1D2" presStyleIdx="2" presStyleCnt="4"/>
      <dgm:spPr/>
      <dgm:t>
        <a:bodyPr/>
        <a:lstStyle/>
        <a:p>
          <a:endParaRPr lang="zh-CN" altLang="en-US"/>
        </a:p>
      </dgm:t>
    </dgm:pt>
    <dgm:pt modelId="{09806173-C69C-4F9C-A7AA-13CA4D98B591}" type="pres">
      <dgm:prSet presAssocID="{8BA4E267-0588-4CA7-B1C4-4562114609E8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A20FAD1A-E1EC-4936-91DD-F214E8A9B8DE}" type="pres">
      <dgm:prSet presAssocID="{18BAA703-4BBA-4E84-9D6C-990470129C18}" presName="root2" presStyleCnt="0"/>
      <dgm:spPr/>
      <dgm:t>
        <a:bodyPr/>
        <a:lstStyle/>
        <a:p>
          <a:endParaRPr lang="zh-CN" altLang="en-US"/>
        </a:p>
      </dgm:t>
    </dgm:pt>
    <dgm:pt modelId="{591E94A2-134C-49E8-AFD0-0DF58CA0115B}" type="pres">
      <dgm:prSet presAssocID="{18BAA703-4BBA-4E84-9D6C-990470129C18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BF9828D-9638-4DBB-9544-34DB754ED398}" type="pres">
      <dgm:prSet presAssocID="{18BAA703-4BBA-4E84-9D6C-990470129C18}" presName="level3hierChild" presStyleCnt="0"/>
      <dgm:spPr/>
      <dgm:t>
        <a:bodyPr/>
        <a:lstStyle/>
        <a:p>
          <a:endParaRPr lang="zh-CN" altLang="en-US"/>
        </a:p>
      </dgm:t>
    </dgm:pt>
    <dgm:pt modelId="{5ABBB1B7-9FE7-4008-8BF3-F986C16BFA81}" type="pres">
      <dgm:prSet presAssocID="{D47CABD6-9E3E-4CDB-AEDD-03CE9AEF95D9}" presName="conn2-1" presStyleLbl="parChTrans1D2" presStyleIdx="3" presStyleCnt="4"/>
      <dgm:spPr/>
      <dgm:t>
        <a:bodyPr/>
        <a:lstStyle/>
        <a:p>
          <a:endParaRPr lang="zh-CN" altLang="en-US"/>
        </a:p>
      </dgm:t>
    </dgm:pt>
    <dgm:pt modelId="{31DE345E-B9FF-4530-BC61-9FCD415A42F5}" type="pres">
      <dgm:prSet presAssocID="{D47CABD6-9E3E-4CDB-AEDD-03CE9AEF95D9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F51C0F52-CE84-442B-A947-3F68020A882F}" type="pres">
      <dgm:prSet presAssocID="{61E76499-5E44-4C11-95CD-41584A3B2595}" presName="root2" presStyleCnt="0"/>
      <dgm:spPr/>
      <dgm:t>
        <a:bodyPr/>
        <a:lstStyle/>
        <a:p>
          <a:endParaRPr lang="zh-CN" altLang="en-US"/>
        </a:p>
      </dgm:t>
    </dgm:pt>
    <dgm:pt modelId="{D20D8708-30D0-499F-A823-929586872546}" type="pres">
      <dgm:prSet presAssocID="{61E76499-5E44-4C11-95CD-41584A3B2595}" presName="LevelTwoTextNode" presStyleLbl="node2" presStyleIdx="3" presStyleCnt="4" custLinFactNeighborX="2722" custLinFactNeighborY="-385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D1E68C9-10C6-4010-83E2-1447312C6F24}" type="pres">
      <dgm:prSet presAssocID="{61E76499-5E44-4C11-95CD-41584A3B2595}" presName="level3hierChild" presStyleCnt="0"/>
      <dgm:spPr/>
      <dgm:t>
        <a:bodyPr/>
        <a:lstStyle/>
        <a:p>
          <a:endParaRPr lang="zh-CN" altLang="en-US"/>
        </a:p>
      </dgm:t>
    </dgm:pt>
  </dgm:ptLst>
  <dgm:cxnLst>
    <dgm:cxn modelId="{4A4446C9-8E60-47A5-82C6-654106898FD2}" srcId="{DF45C253-FFAC-4824-AA91-75BB790F9C71}" destId="{56BA5463-169F-4709-BA12-7A8F81BF4544}" srcOrd="0" destOrd="0" parTransId="{8B94239F-548A-47B6-9302-BDA329BC3737}" sibTransId="{EF02A194-F6A9-4E22-ADAF-81435ACA30D3}"/>
    <dgm:cxn modelId="{AC3EEAE7-AE29-440F-8840-2FD1B2B22DFD}" type="presOf" srcId="{2510A7C3-D2BC-4B71-861E-E1C057ED405F}" destId="{904A11D1-553A-4208-ACA7-02A4AD3BE83B}" srcOrd="0" destOrd="0" presId="urn:microsoft.com/office/officeart/2005/8/layout/hierarchy2"/>
    <dgm:cxn modelId="{C0929F85-B1FE-432B-B3F6-D8F760D1CF57}" type="presOf" srcId="{61E76499-5E44-4C11-95CD-41584A3B2595}" destId="{D20D8708-30D0-499F-A823-929586872546}" srcOrd="0" destOrd="0" presId="urn:microsoft.com/office/officeart/2005/8/layout/hierarchy2"/>
    <dgm:cxn modelId="{73A74005-102C-4046-B9D8-C55EB996FA7B}" srcId="{DF45C253-FFAC-4824-AA91-75BB790F9C71}" destId="{61E76499-5E44-4C11-95CD-41584A3B2595}" srcOrd="3" destOrd="0" parTransId="{D47CABD6-9E3E-4CDB-AEDD-03CE9AEF95D9}" sibTransId="{C05DC36D-68C8-4348-86DA-D3503021ECD0}"/>
    <dgm:cxn modelId="{E1BFF393-5EA6-4465-92D6-1C502A6CDFE7}" type="presOf" srcId="{DF45C253-FFAC-4824-AA91-75BB790F9C71}" destId="{909C8CC1-A42B-4AD7-B35B-70BD2575B819}" srcOrd="0" destOrd="0" presId="urn:microsoft.com/office/officeart/2005/8/layout/hierarchy2"/>
    <dgm:cxn modelId="{7F39934C-B39E-4103-9156-9A29B3056C2F}" type="presOf" srcId="{8B94239F-548A-47B6-9302-BDA329BC3737}" destId="{F340D2DC-F66B-4C3F-954D-3EF805E97B7C}" srcOrd="1" destOrd="0" presId="urn:microsoft.com/office/officeart/2005/8/layout/hierarchy2"/>
    <dgm:cxn modelId="{F774FAE5-7740-4CD4-945B-83A2065316E8}" srcId="{DF45C253-FFAC-4824-AA91-75BB790F9C71}" destId="{18BAA703-4BBA-4E84-9D6C-990470129C18}" srcOrd="2" destOrd="0" parTransId="{8BA4E267-0588-4CA7-B1C4-4562114609E8}" sibTransId="{8A8BC6A0-A2FB-42FB-8F6D-585835F50042}"/>
    <dgm:cxn modelId="{40DAAA86-2410-4138-ADF0-E2BB268588B5}" type="presOf" srcId="{D47CABD6-9E3E-4CDB-AEDD-03CE9AEF95D9}" destId="{31DE345E-B9FF-4530-BC61-9FCD415A42F5}" srcOrd="1" destOrd="0" presId="urn:microsoft.com/office/officeart/2005/8/layout/hierarchy2"/>
    <dgm:cxn modelId="{420092F1-085F-4222-9649-771DC67E85AC}" type="presOf" srcId="{8B94239F-548A-47B6-9302-BDA329BC3737}" destId="{C9D9487C-4369-41FB-BD3A-10175C68A57E}" srcOrd="0" destOrd="0" presId="urn:microsoft.com/office/officeart/2005/8/layout/hierarchy2"/>
    <dgm:cxn modelId="{B423C643-FA59-4A66-9463-396E62CC6125}" srcId="{DF45C253-FFAC-4824-AA91-75BB790F9C71}" destId="{20793B2C-6054-47D6-B8C9-C9430F420A56}" srcOrd="1" destOrd="0" parTransId="{E0128B4A-5F07-4A62-85C5-CB3512E0426D}" sibTransId="{874EBD70-B28F-4D58-8485-2FC9C9D550D8}"/>
    <dgm:cxn modelId="{34DA42D4-ECF5-413F-9269-20571409D2F3}" type="presOf" srcId="{8BA4E267-0588-4CA7-B1C4-4562114609E8}" destId="{09806173-C69C-4F9C-A7AA-13CA4D98B591}" srcOrd="1" destOrd="0" presId="urn:microsoft.com/office/officeart/2005/8/layout/hierarchy2"/>
    <dgm:cxn modelId="{31F35AFE-23D4-464E-98F9-27861F6EEABD}" type="presOf" srcId="{20793B2C-6054-47D6-B8C9-C9430F420A56}" destId="{7A82483B-A62A-4D78-90C3-B05F4B1843D2}" srcOrd="0" destOrd="0" presId="urn:microsoft.com/office/officeart/2005/8/layout/hierarchy2"/>
    <dgm:cxn modelId="{0F78F108-F6A3-4A04-BC47-D8252185FCEC}" type="presOf" srcId="{E0128B4A-5F07-4A62-85C5-CB3512E0426D}" destId="{4A8F65D0-16A0-4E23-96A8-6BA1EF9DEBA7}" srcOrd="1" destOrd="0" presId="urn:microsoft.com/office/officeart/2005/8/layout/hierarchy2"/>
    <dgm:cxn modelId="{75133C15-0483-4E7A-B9CD-FD0A92F7C707}" type="presOf" srcId="{18BAA703-4BBA-4E84-9D6C-990470129C18}" destId="{591E94A2-134C-49E8-AFD0-0DF58CA0115B}" srcOrd="0" destOrd="0" presId="urn:microsoft.com/office/officeart/2005/8/layout/hierarchy2"/>
    <dgm:cxn modelId="{084FFE0A-C515-4629-8F8F-68A0A8C57B9C}" type="presOf" srcId="{8BA4E267-0588-4CA7-B1C4-4562114609E8}" destId="{542242EC-1B4E-4E98-8BDB-D982A2D735A8}" srcOrd="0" destOrd="0" presId="urn:microsoft.com/office/officeart/2005/8/layout/hierarchy2"/>
    <dgm:cxn modelId="{08879FA5-F167-466F-9DA9-BF2D266F0FFE}" type="presOf" srcId="{E0128B4A-5F07-4A62-85C5-CB3512E0426D}" destId="{6E9B3D17-715D-4022-9A14-BDAB4E43FB5B}" srcOrd="0" destOrd="0" presId="urn:microsoft.com/office/officeart/2005/8/layout/hierarchy2"/>
    <dgm:cxn modelId="{6F20CD9F-FB2F-40C5-83B1-E051740AC813}" type="presOf" srcId="{56BA5463-169F-4709-BA12-7A8F81BF4544}" destId="{9C1BC568-5FF1-4FC9-8A0C-9951B449344F}" srcOrd="0" destOrd="0" presId="urn:microsoft.com/office/officeart/2005/8/layout/hierarchy2"/>
    <dgm:cxn modelId="{2A14A830-AB0A-4853-A069-A8405467DCF8}" type="presOf" srcId="{D47CABD6-9E3E-4CDB-AEDD-03CE9AEF95D9}" destId="{5ABBB1B7-9FE7-4008-8BF3-F986C16BFA81}" srcOrd="0" destOrd="0" presId="urn:microsoft.com/office/officeart/2005/8/layout/hierarchy2"/>
    <dgm:cxn modelId="{DDBC832C-3462-47C7-978F-005F399A7F95}" srcId="{2510A7C3-D2BC-4B71-861E-E1C057ED405F}" destId="{DF45C253-FFAC-4824-AA91-75BB790F9C71}" srcOrd="0" destOrd="0" parTransId="{68CFCB1A-67DC-47F4-86CC-584C5180CF9E}" sibTransId="{6682D21D-0E3E-4030-983C-00C71BF04000}"/>
    <dgm:cxn modelId="{ACAFBA96-C6C7-41E4-8063-981459364342}" type="presParOf" srcId="{904A11D1-553A-4208-ACA7-02A4AD3BE83B}" destId="{A183B993-A9AD-4347-9EC6-E8446B5D8713}" srcOrd="0" destOrd="0" presId="urn:microsoft.com/office/officeart/2005/8/layout/hierarchy2"/>
    <dgm:cxn modelId="{A22C3A83-9A90-4E1C-B667-F8E085FFE604}" type="presParOf" srcId="{A183B993-A9AD-4347-9EC6-E8446B5D8713}" destId="{909C8CC1-A42B-4AD7-B35B-70BD2575B819}" srcOrd="0" destOrd="0" presId="urn:microsoft.com/office/officeart/2005/8/layout/hierarchy2"/>
    <dgm:cxn modelId="{1DA3F579-E368-4CB7-8B30-AAA6033F5DCD}" type="presParOf" srcId="{A183B993-A9AD-4347-9EC6-E8446B5D8713}" destId="{950C2058-F012-4EA5-AFBB-EF99B7B760DF}" srcOrd="1" destOrd="0" presId="urn:microsoft.com/office/officeart/2005/8/layout/hierarchy2"/>
    <dgm:cxn modelId="{553BC30E-FFA5-42A9-804B-0C656214569E}" type="presParOf" srcId="{950C2058-F012-4EA5-AFBB-EF99B7B760DF}" destId="{C9D9487C-4369-41FB-BD3A-10175C68A57E}" srcOrd="0" destOrd="0" presId="urn:microsoft.com/office/officeart/2005/8/layout/hierarchy2"/>
    <dgm:cxn modelId="{B57F59F6-FD77-4781-9E7D-E8DAE2B5F9D6}" type="presParOf" srcId="{C9D9487C-4369-41FB-BD3A-10175C68A57E}" destId="{F340D2DC-F66B-4C3F-954D-3EF805E97B7C}" srcOrd="0" destOrd="0" presId="urn:microsoft.com/office/officeart/2005/8/layout/hierarchy2"/>
    <dgm:cxn modelId="{C8F5E613-8CC5-4903-BEA0-1A727FBD32AD}" type="presParOf" srcId="{950C2058-F012-4EA5-AFBB-EF99B7B760DF}" destId="{066904FF-DCF2-4E6B-AA52-49A132D13D6C}" srcOrd="1" destOrd="0" presId="urn:microsoft.com/office/officeart/2005/8/layout/hierarchy2"/>
    <dgm:cxn modelId="{95C61F08-F85A-4AB0-A961-0723BB061F37}" type="presParOf" srcId="{066904FF-DCF2-4E6B-AA52-49A132D13D6C}" destId="{9C1BC568-5FF1-4FC9-8A0C-9951B449344F}" srcOrd="0" destOrd="0" presId="urn:microsoft.com/office/officeart/2005/8/layout/hierarchy2"/>
    <dgm:cxn modelId="{F3BFAE39-F02D-413E-9D7E-6D5F0352B9AB}" type="presParOf" srcId="{066904FF-DCF2-4E6B-AA52-49A132D13D6C}" destId="{1B2B2761-0D13-4370-9C63-5829F600017F}" srcOrd="1" destOrd="0" presId="urn:microsoft.com/office/officeart/2005/8/layout/hierarchy2"/>
    <dgm:cxn modelId="{708460FB-32EC-4D37-912E-5D77BE82AC0F}" type="presParOf" srcId="{950C2058-F012-4EA5-AFBB-EF99B7B760DF}" destId="{6E9B3D17-715D-4022-9A14-BDAB4E43FB5B}" srcOrd="2" destOrd="0" presId="urn:microsoft.com/office/officeart/2005/8/layout/hierarchy2"/>
    <dgm:cxn modelId="{695C2877-53E8-4724-8C1B-93197FB7EE3A}" type="presParOf" srcId="{6E9B3D17-715D-4022-9A14-BDAB4E43FB5B}" destId="{4A8F65D0-16A0-4E23-96A8-6BA1EF9DEBA7}" srcOrd="0" destOrd="0" presId="urn:microsoft.com/office/officeart/2005/8/layout/hierarchy2"/>
    <dgm:cxn modelId="{46A7D17E-9724-4B0C-8605-45D0116A4698}" type="presParOf" srcId="{950C2058-F012-4EA5-AFBB-EF99B7B760DF}" destId="{BE72BC37-DE12-4BA9-BD64-8F9053DA931C}" srcOrd="3" destOrd="0" presId="urn:microsoft.com/office/officeart/2005/8/layout/hierarchy2"/>
    <dgm:cxn modelId="{91EF3E00-BA73-4DC0-90D0-6E22540424DD}" type="presParOf" srcId="{BE72BC37-DE12-4BA9-BD64-8F9053DA931C}" destId="{7A82483B-A62A-4D78-90C3-B05F4B1843D2}" srcOrd="0" destOrd="0" presId="urn:microsoft.com/office/officeart/2005/8/layout/hierarchy2"/>
    <dgm:cxn modelId="{FCDF2F28-6583-4360-B6CE-A96E5553F135}" type="presParOf" srcId="{BE72BC37-DE12-4BA9-BD64-8F9053DA931C}" destId="{2689DABF-4694-41A3-B505-2BAB628E6F35}" srcOrd="1" destOrd="0" presId="urn:microsoft.com/office/officeart/2005/8/layout/hierarchy2"/>
    <dgm:cxn modelId="{8EC5CD7C-5DF3-485C-AD4E-A844B1317399}" type="presParOf" srcId="{950C2058-F012-4EA5-AFBB-EF99B7B760DF}" destId="{542242EC-1B4E-4E98-8BDB-D982A2D735A8}" srcOrd="4" destOrd="0" presId="urn:microsoft.com/office/officeart/2005/8/layout/hierarchy2"/>
    <dgm:cxn modelId="{F0137E61-B545-4662-8A97-BA007D17A5DA}" type="presParOf" srcId="{542242EC-1B4E-4E98-8BDB-D982A2D735A8}" destId="{09806173-C69C-4F9C-A7AA-13CA4D98B591}" srcOrd="0" destOrd="0" presId="urn:microsoft.com/office/officeart/2005/8/layout/hierarchy2"/>
    <dgm:cxn modelId="{E7CDD3D4-8632-44ED-AD4F-07F033BEF5E0}" type="presParOf" srcId="{950C2058-F012-4EA5-AFBB-EF99B7B760DF}" destId="{A20FAD1A-E1EC-4936-91DD-F214E8A9B8DE}" srcOrd="5" destOrd="0" presId="urn:microsoft.com/office/officeart/2005/8/layout/hierarchy2"/>
    <dgm:cxn modelId="{12298826-8C2F-418B-AE1B-30B9BA2C920E}" type="presParOf" srcId="{A20FAD1A-E1EC-4936-91DD-F214E8A9B8DE}" destId="{591E94A2-134C-49E8-AFD0-0DF58CA0115B}" srcOrd="0" destOrd="0" presId="urn:microsoft.com/office/officeart/2005/8/layout/hierarchy2"/>
    <dgm:cxn modelId="{89E51280-0453-47AE-BAD9-ACF6AFE16B03}" type="presParOf" srcId="{A20FAD1A-E1EC-4936-91DD-F214E8A9B8DE}" destId="{BBF9828D-9638-4DBB-9544-34DB754ED398}" srcOrd="1" destOrd="0" presId="urn:microsoft.com/office/officeart/2005/8/layout/hierarchy2"/>
    <dgm:cxn modelId="{78A12618-66CE-4841-A280-ACA68AA73398}" type="presParOf" srcId="{950C2058-F012-4EA5-AFBB-EF99B7B760DF}" destId="{5ABBB1B7-9FE7-4008-8BF3-F986C16BFA81}" srcOrd="6" destOrd="0" presId="urn:microsoft.com/office/officeart/2005/8/layout/hierarchy2"/>
    <dgm:cxn modelId="{6C3C1673-1D61-4F22-851E-D4B915BF5593}" type="presParOf" srcId="{5ABBB1B7-9FE7-4008-8BF3-F986C16BFA81}" destId="{31DE345E-B9FF-4530-BC61-9FCD415A42F5}" srcOrd="0" destOrd="0" presId="urn:microsoft.com/office/officeart/2005/8/layout/hierarchy2"/>
    <dgm:cxn modelId="{CC070382-DD65-4916-BECE-D54896533377}" type="presParOf" srcId="{950C2058-F012-4EA5-AFBB-EF99B7B760DF}" destId="{F51C0F52-CE84-442B-A947-3F68020A882F}" srcOrd="7" destOrd="0" presId="urn:microsoft.com/office/officeart/2005/8/layout/hierarchy2"/>
    <dgm:cxn modelId="{00F6BAB0-568D-475A-8683-6D8D66E87732}" type="presParOf" srcId="{F51C0F52-CE84-442B-A947-3F68020A882F}" destId="{D20D8708-30D0-499F-A823-929586872546}" srcOrd="0" destOrd="0" presId="urn:microsoft.com/office/officeart/2005/8/layout/hierarchy2"/>
    <dgm:cxn modelId="{A22C0720-C303-49D4-8F89-FB612B5AF1BE}" type="presParOf" srcId="{F51C0F52-CE84-442B-A947-3F68020A882F}" destId="{0D1E68C9-10C6-4010-83E2-1447312C6F2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10A7C3-D2BC-4B71-861E-E1C057ED405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F45C253-FFAC-4824-AA91-75BB790F9C71}">
      <dgm:prSet phldrT="[文本]"/>
      <dgm:spPr/>
      <dgm:t>
        <a:bodyPr/>
        <a:lstStyle/>
        <a:p>
          <a:r>
            <a:rPr lang="zh-CN" altLang="en-US" dirty="0" smtClean="0"/>
            <a:t>互联网金融</a:t>
          </a:r>
          <a:endParaRPr lang="zh-CN" altLang="en-US" dirty="0"/>
        </a:p>
      </dgm:t>
    </dgm:pt>
    <dgm:pt modelId="{68CFCB1A-67DC-47F4-86CC-584C5180CF9E}" type="parTrans" cxnId="{DDBC832C-3462-47C7-978F-005F399A7F95}">
      <dgm:prSet/>
      <dgm:spPr/>
      <dgm:t>
        <a:bodyPr/>
        <a:lstStyle/>
        <a:p>
          <a:endParaRPr lang="zh-CN" altLang="en-US"/>
        </a:p>
      </dgm:t>
    </dgm:pt>
    <dgm:pt modelId="{6682D21D-0E3E-4030-983C-00C71BF04000}" type="sibTrans" cxnId="{DDBC832C-3462-47C7-978F-005F399A7F95}">
      <dgm:prSet/>
      <dgm:spPr/>
      <dgm:t>
        <a:bodyPr/>
        <a:lstStyle/>
        <a:p>
          <a:endParaRPr lang="zh-CN" altLang="en-US"/>
        </a:p>
      </dgm:t>
    </dgm:pt>
    <dgm:pt modelId="{56BA5463-169F-4709-BA12-7A8F81BF4544}">
      <dgm:prSet phldrT="[文本]"/>
      <dgm:spPr/>
      <dgm:t>
        <a:bodyPr/>
        <a:lstStyle/>
        <a:p>
          <a:r>
            <a:rPr lang="zh-CN" altLang="en-US" dirty="0" smtClean="0"/>
            <a:t>流量为王</a:t>
          </a:r>
          <a:endParaRPr lang="en-US" altLang="zh-CN" dirty="0" smtClean="0"/>
        </a:p>
        <a:p>
          <a:r>
            <a:rPr lang="zh-CN" altLang="en-US" dirty="0" smtClean="0"/>
            <a:t>中国巨大的客户群</a:t>
          </a:r>
          <a:endParaRPr lang="zh-CN" altLang="en-US" dirty="0"/>
        </a:p>
      </dgm:t>
    </dgm:pt>
    <dgm:pt modelId="{8B94239F-548A-47B6-9302-BDA329BC3737}" type="parTrans" cxnId="{4A4446C9-8E60-47A5-82C6-654106898FD2}">
      <dgm:prSet/>
      <dgm:spPr/>
      <dgm:t>
        <a:bodyPr/>
        <a:lstStyle/>
        <a:p>
          <a:endParaRPr lang="zh-CN" altLang="en-US"/>
        </a:p>
      </dgm:t>
    </dgm:pt>
    <dgm:pt modelId="{EF02A194-F6A9-4E22-ADAF-81435ACA30D3}" type="sibTrans" cxnId="{4A4446C9-8E60-47A5-82C6-654106898FD2}">
      <dgm:prSet/>
      <dgm:spPr/>
      <dgm:t>
        <a:bodyPr/>
        <a:lstStyle/>
        <a:p>
          <a:endParaRPr lang="zh-CN" altLang="en-US"/>
        </a:p>
      </dgm:t>
    </dgm:pt>
    <dgm:pt modelId="{485AADD5-9919-4C5D-90BC-DE772ECB56DF}">
      <dgm:prSet phldrT="[文本]"/>
      <dgm:spPr/>
      <dgm:t>
        <a:bodyPr/>
        <a:lstStyle/>
        <a:p>
          <a:r>
            <a:rPr lang="zh-CN" altLang="en-US" dirty="0" smtClean="0"/>
            <a:t>银行合作上更开放</a:t>
          </a:r>
          <a:endParaRPr lang="en-US" altLang="zh-CN" dirty="0" smtClean="0"/>
        </a:p>
        <a:p>
          <a:r>
            <a:rPr lang="zh-CN" altLang="en-US" dirty="0" smtClean="0"/>
            <a:t>被动、主动</a:t>
          </a:r>
          <a:endParaRPr lang="zh-CN" altLang="en-US" dirty="0"/>
        </a:p>
      </dgm:t>
    </dgm:pt>
    <dgm:pt modelId="{854FB22A-9B51-48AB-952F-E3C5457CFE5A}" type="parTrans" cxnId="{E445531E-BED3-4936-B2F2-FB9BB13D3829}">
      <dgm:prSet/>
      <dgm:spPr/>
      <dgm:t>
        <a:bodyPr/>
        <a:lstStyle/>
        <a:p>
          <a:endParaRPr lang="zh-CN" altLang="en-US"/>
        </a:p>
      </dgm:t>
    </dgm:pt>
    <dgm:pt modelId="{13932324-2CDD-417B-A4CE-8D9698E0088B}" type="sibTrans" cxnId="{E445531E-BED3-4936-B2F2-FB9BB13D3829}">
      <dgm:prSet/>
      <dgm:spPr/>
      <dgm:t>
        <a:bodyPr/>
        <a:lstStyle/>
        <a:p>
          <a:endParaRPr lang="zh-CN" altLang="en-US"/>
        </a:p>
      </dgm:t>
    </dgm:pt>
    <dgm:pt modelId="{345D134C-7670-4C62-989D-BFC4A46198EE}">
      <dgm:prSet phldrT="[文本]"/>
      <dgm:spPr/>
      <dgm:t>
        <a:bodyPr/>
        <a:lstStyle/>
        <a:p>
          <a:r>
            <a:rPr lang="zh-CN" altLang="en-US" dirty="0" smtClean="0"/>
            <a:t>金融商业模式变化</a:t>
          </a:r>
          <a:endParaRPr lang="en-US" altLang="zh-CN" dirty="0" smtClean="0"/>
        </a:p>
        <a:p>
          <a:r>
            <a:rPr lang="zh-CN" altLang="en-US" dirty="0" smtClean="0"/>
            <a:t>资源整合</a:t>
          </a:r>
          <a:endParaRPr lang="zh-CN" altLang="en-US" dirty="0"/>
        </a:p>
      </dgm:t>
    </dgm:pt>
    <dgm:pt modelId="{FC48DD0C-8F6D-4001-A60B-669FF1CEEA2E}" type="parTrans" cxnId="{4B80F6AB-EB97-4889-81DB-79A40C326244}">
      <dgm:prSet/>
      <dgm:spPr/>
      <dgm:t>
        <a:bodyPr/>
        <a:lstStyle/>
        <a:p>
          <a:endParaRPr lang="zh-CN" altLang="en-US"/>
        </a:p>
      </dgm:t>
    </dgm:pt>
    <dgm:pt modelId="{A784891B-EC65-4E60-B5B2-D796C4BC4199}" type="sibTrans" cxnId="{4B80F6AB-EB97-4889-81DB-79A40C326244}">
      <dgm:prSet/>
      <dgm:spPr/>
      <dgm:t>
        <a:bodyPr/>
        <a:lstStyle/>
        <a:p>
          <a:endParaRPr lang="zh-CN" altLang="en-US"/>
        </a:p>
      </dgm:t>
    </dgm:pt>
    <dgm:pt modelId="{65F89F34-8F24-4FBE-B35E-7296A15192F3}">
      <dgm:prSet phldrT="[文本]"/>
      <dgm:spPr/>
      <dgm:t>
        <a:bodyPr/>
        <a:lstStyle/>
        <a:p>
          <a:r>
            <a:rPr lang="zh-CN" altLang="en-US" dirty="0" smtClean="0"/>
            <a:t>金融脱媒</a:t>
          </a:r>
          <a:endParaRPr lang="en-US" altLang="zh-CN" dirty="0" smtClean="0"/>
        </a:p>
        <a:p>
          <a:r>
            <a:rPr lang="zh-CN" altLang="en-US" dirty="0" smtClean="0"/>
            <a:t>社交化、场景化</a:t>
          </a:r>
          <a:endParaRPr lang="zh-CN" altLang="en-US" dirty="0"/>
        </a:p>
      </dgm:t>
    </dgm:pt>
    <dgm:pt modelId="{C39BA467-FDAD-4C26-BDB2-D4E78D39A33E}" type="parTrans" cxnId="{2A32134F-CAE4-47CB-B231-458DDBC988C3}">
      <dgm:prSet/>
      <dgm:spPr/>
      <dgm:t>
        <a:bodyPr/>
        <a:lstStyle/>
        <a:p>
          <a:endParaRPr lang="zh-CN" altLang="en-US"/>
        </a:p>
      </dgm:t>
    </dgm:pt>
    <dgm:pt modelId="{E4F22DE0-31B8-40DE-8C99-A8796C62DB8C}" type="sibTrans" cxnId="{2A32134F-CAE4-47CB-B231-458DDBC988C3}">
      <dgm:prSet/>
      <dgm:spPr/>
      <dgm:t>
        <a:bodyPr/>
        <a:lstStyle/>
        <a:p>
          <a:endParaRPr lang="zh-CN" altLang="en-US"/>
        </a:p>
      </dgm:t>
    </dgm:pt>
    <dgm:pt modelId="{10FFDF99-852E-4602-BC32-9BC2BDA0AF86}">
      <dgm:prSet phldrT="[文本]"/>
      <dgm:spPr/>
      <dgm:t>
        <a:bodyPr/>
        <a:lstStyle/>
        <a:p>
          <a:r>
            <a:rPr lang="zh-CN" altLang="en-US" dirty="0" smtClean="0"/>
            <a:t>民营银行、民营金融加速</a:t>
          </a:r>
          <a:endParaRPr lang="zh-CN" altLang="en-US" dirty="0"/>
        </a:p>
      </dgm:t>
    </dgm:pt>
    <dgm:pt modelId="{25E6A9E4-FCCB-477A-9104-EDB52D48956C}" type="parTrans" cxnId="{7D532DB8-A7B0-4CB0-82B4-1EA4368F110A}">
      <dgm:prSet/>
      <dgm:spPr/>
      <dgm:t>
        <a:bodyPr/>
        <a:lstStyle/>
        <a:p>
          <a:endParaRPr lang="zh-CN" altLang="en-US"/>
        </a:p>
      </dgm:t>
    </dgm:pt>
    <dgm:pt modelId="{58C7EE4B-0DFE-4C19-AB70-49EC492189C8}" type="sibTrans" cxnId="{7D532DB8-A7B0-4CB0-82B4-1EA4368F110A}">
      <dgm:prSet/>
      <dgm:spPr/>
      <dgm:t>
        <a:bodyPr/>
        <a:lstStyle/>
        <a:p>
          <a:endParaRPr lang="zh-CN" altLang="en-US"/>
        </a:p>
      </dgm:t>
    </dgm:pt>
    <dgm:pt modelId="{904A11D1-553A-4208-ACA7-02A4AD3BE83B}" type="pres">
      <dgm:prSet presAssocID="{2510A7C3-D2BC-4B71-861E-E1C057ED405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183B993-A9AD-4347-9EC6-E8446B5D8713}" type="pres">
      <dgm:prSet presAssocID="{DF45C253-FFAC-4824-AA91-75BB790F9C71}" presName="root1" presStyleCnt="0"/>
      <dgm:spPr/>
    </dgm:pt>
    <dgm:pt modelId="{909C8CC1-A42B-4AD7-B35B-70BD2575B819}" type="pres">
      <dgm:prSet presAssocID="{DF45C253-FFAC-4824-AA91-75BB790F9C7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50C2058-F012-4EA5-AFBB-EF99B7B760DF}" type="pres">
      <dgm:prSet presAssocID="{DF45C253-FFAC-4824-AA91-75BB790F9C71}" presName="level2hierChild" presStyleCnt="0"/>
      <dgm:spPr/>
    </dgm:pt>
    <dgm:pt modelId="{C9D9487C-4369-41FB-BD3A-10175C68A57E}" type="pres">
      <dgm:prSet presAssocID="{8B94239F-548A-47B6-9302-BDA329BC3737}" presName="conn2-1" presStyleLbl="parChTrans1D2" presStyleIdx="0" presStyleCnt="5"/>
      <dgm:spPr/>
      <dgm:t>
        <a:bodyPr/>
        <a:lstStyle/>
        <a:p>
          <a:endParaRPr lang="zh-CN" altLang="en-US"/>
        </a:p>
      </dgm:t>
    </dgm:pt>
    <dgm:pt modelId="{F340D2DC-F66B-4C3F-954D-3EF805E97B7C}" type="pres">
      <dgm:prSet presAssocID="{8B94239F-548A-47B6-9302-BDA329BC3737}" presName="connTx" presStyleLbl="parChTrans1D2" presStyleIdx="0" presStyleCnt="5"/>
      <dgm:spPr/>
      <dgm:t>
        <a:bodyPr/>
        <a:lstStyle/>
        <a:p>
          <a:endParaRPr lang="zh-CN" altLang="en-US"/>
        </a:p>
      </dgm:t>
    </dgm:pt>
    <dgm:pt modelId="{066904FF-DCF2-4E6B-AA52-49A132D13D6C}" type="pres">
      <dgm:prSet presAssocID="{56BA5463-169F-4709-BA12-7A8F81BF4544}" presName="root2" presStyleCnt="0"/>
      <dgm:spPr/>
    </dgm:pt>
    <dgm:pt modelId="{9C1BC568-5FF1-4FC9-8A0C-9951B449344F}" type="pres">
      <dgm:prSet presAssocID="{56BA5463-169F-4709-BA12-7A8F81BF4544}" presName="LevelTwoTextNode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B2B2761-0D13-4370-9C63-5829F600017F}" type="pres">
      <dgm:prSet presAssocID="{56BA5463-169F-4709-BA12-7A8F81BF4544}" presName="level3hierChild" presStyleCnt="0"/>
      <dgm:spPr/>
    </dgm:pt>
    <dgm:pt modelId="{DC0A6A2C-AFF5-41FA-AF17-522F68B391DF}" type="pres">
      <dgm:prSet presAssocID="{C39BA467-FDAD-4C26-BDB2-D4E78D39A33E}" presName="conn2-1" presStyleLbl="parChTrans1D2" presStyleIdx="1" presStyleCnt="5"/>
      <dgm:spPr/>
      <dgm:t>
        <a:bodyPr/>
        <a:lstStyle/>
        <a:p>
          <a:endParaRPr lang="zh-CN" altLang="en-US"/>
        </a:p>
      </dgm:t>
    </dgm:pt>
    <dgm:pt modelId="{11A46C43-A06F-4B28-B7FF-B916EE765C12}" type="pres">
      <dgm:prSet presAssocID="{C39BA467-FDAD-4C26-BDB2-D4E78D39A33E}" presName="connTx" presStyleLbl="parChTrans1D2" presStyleIdx="1" presStyleCnt="5"/>
      <dgm:spPr/>
      <dgm:t>
        <a:bodyPr/>
        <a:lstStyle/>
        <a:p>
          <a:endParaRPr lang="zh-CN" altLang="en-US"/>
        </a:p>
      </dgm:t>
    </dgm:pt>
    <dgm:pt modelId="{D801BB26-8FBC-424D-845E-B40F09B630FB}" type="pres">
      <dgm:prSet presAssocID="{65F89F34-8F24-4FBE-B35E-7296A15192F3}" presName="root2" presStyleCnt="0"/>
      <dgm:spPr/>
    </dgm:pt>
    <dgm:pt modelId="{48A0D972-B4F1-43D3-A012-760CC0C7BD6E}" type="pres">
      <dgm:prSet presAssocID="{65F89F34-8F24-4FBE-B35E-7296A15192F3}" presName="LevelTwoTextNode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98C1D50-C432-471C-B556-9892F07CB533}" type="pres">
      <dgm:prSet presAssocID="{65F89F34-8F24-4FBE-B35E-7296A15192F3}" presName="level3hierChild" presStyleCnt="0"/>
      <dgm:spPr/>
    </dgm:pt>
    <dgm:pt modelId="{A6308AE0-87EB-4CF9-BC50-BF8FAE9FDC8D}" type="pres">
      <dgm:prSet presAssocID="{25E6A9E4-FCCB-477A-9104-EDB52D48956C}" presName="conn2-1" presStyleLbl="parChTrans1D2" presStyleIdx="2" presStyleCnt="5"/>
      <dgm:spPr/>
      <dgm:t>
        <a:bodyPr/>
        <a:lstStyle/>
        <a:p>
          <a:endParaRPr lang="zh-CN" altLang="en-US"/>
        </a:p>
      </dgm:t>
    </dgm:pt>
    <dgm:pt modelId="{D7F989E5-71BE-40C0-AB41-92D397FA7BE7}" type="pres">
      <dgm:prSet presAssocID="{25E6A9E4-FCCB-477A-9104-EDB52D48956C}" presName="connTx" presStyleLbl="parChTrans1D2" presStyleIdx="2" presStyleCnt="5"/>
      <dgm:spPr/>
      <dgm:t>
        <a:bodyPr/>
        <a:lstStyle/>
        <a:p>
          <a:endParaRPr lang="zh-CN" altLang="en-US"/>
        </a:p>
      </dgm:t>
    </dgm:pt>
    <dgm:pt modelId="{8059C99A-DC5E-4773-83E4-4B6C7E7FAB7F}" type="pres">
      <dgm:prSet presAssocID="{10FFDF99-852E-4602-BC32-9BC2BDA0AF86}" presName="root2" presStyleCnt="0"/>
      <dgm:spPr/>
    </dgm:pt>
    <dgm:pt modelId="{046B640A-8FF5-44C4-8EF8-1A09CCE40BEC}" type="pres">
      <dgm:prSet presAssocID="{10FFDF99-852E-4602-BC32-9BC2BDA0AF86}" presName="LevelTwoTextNode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155091C-8265-4121-8AB2-896FCF73E68E}" type="pres">
      <dgm:prSet presAssocID="{10FFDF99-852E-4602-BC32-9BC2BDA0AF86}" presName="level3hierChild" presStyleCnt="0"/>
      <dgm:spPr/>
    </dgm:pt>
    <dgm:pt modelId="{6184875A-749C-4670-A907-C7DFD776CCEE}" type="pres">
      <dgm:prSet presAssocID="{FC48DD0C-8F6D-4001-A60B-669FF1CEEA2E}" presName="conn2-1" presStyleLbl="parChTrans1D2" presStyleIdx="3" presStyleCnt="5"/>
      <dgm:spPr/>
      <dgm:t>
        <a:bodyPr/>
        <a:lstStyle/>
        <a:p>
          <a:endParaRPr lang="zh-CN" altLang="en-US"/>
        </a:p>
      </dgm:t>
    </dgm:pt>
    <dgm:pt modelId="{E0231989-9AE1-4DC2-BDCF-8F4FB2300C6B}" type="pres">
      <dgm:prSet presAssocID="{FC48DD0C-8F6D-4001-A60B-669FF1CEEA2E}" presName="connTx" presStyleLbl="parChTrans1D2" presStyleIdx="3" presStyleCnt="5"/>
      <dgm:spPr/>
      <dgm:t>
        <a:bodyPr/>
        <a:lstStyle/>
        <a:p>
          <a:endParaRPr lang="zh-CN" altLang="en-US"/>
        </a:p>
      </dgm:t>
    </dgm:pt>
    <dgm:pt modelId="{5180C1A8-BA60-48F7-BB57-611B009F2E7E}" type="pres">
      <dgm:prSet presAssocID="{345D134C-7670-4C62-989D-BFC4A46198EE}" presName="root2" presStyleCnt="0"/>
      <dgm:spPr/>
    </dgm:pt>
    <dgm:pt modelId="{F920590B-B906-4F91-8F82-31F987CB5E45}" type="pres">
      <dgm:prSet presAssocID="{345D134C-7670-4C62-989D-BFC4A46198EE}" presName="LevelTwoTextNode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C89024E-2BA6-4DEF-9B1F-66CCF0A667A5}" type="pres">
      <dgm:prSet presAssocID="{345D134C-7670-4C62-989D-BFC4A46198EE}" presName="level3hierChild" presStyleCnt="0"/>
      <dgm:spPr/>
    </dgm:pt>
    <dgm:pt modelId="{52A31817-7282-4600-A8B4-88440EDBC0B4}" type="pres">
      <dgm:prSet presAssocID="{854FB22A-9B51-48AB-952F-E3C5457CFE5A}" presName="conn2-1" presStyleLbl="parChTrans1D2" presStyleIdx="4" presStyleCnt="5"/>
      <dgm:spPr/>
      <dgm:t>
        <a:bodyPr/>
        <a:lstStyle/>
        <a:p>
          <a:endParaRPr lang="zh-CN" altLang="en-US"/>
        </a:p>
      </dgm:t>
    </dgm:pt>
    <dgm:pt modelId="{C6690A77-1F8B-4C09-AB8D-BD00453992CC}" type="pres">
      <dgm:prSet presAssocID="{854FB22A-9B51-48AB-952F-E3C5457CFE5A}" presName="connTx" presStyleLbl="parChTrans1D2" presStyleIdx="4" presStyleCnt="5"/>
      <dgm:spPr/>
      <dgm:t>
        <a:bodyPr/>
        <a:lstStyle/>
        <a:p>
          <a:endParaRPr lang="zh-CN" altLang="en-US"/>
        </a:p>
      </dgm:t>
    </dgm:pt>
    <dgm:pt modelId="{113CA8A8-D424-4DF4-A743-0D6EE24F3951}" type="pres">
      <dgm:prSet presAssocID="{485AADD5-9919-4C5D-90BC-DE772ECB56DF}" presName="root2" presStyleCnt="0"/>
      <dgm:spPr/>
    </dgm:pt>
    <dgm:pt modelId="{2977DC27-7C1A-4376-B44D-23789115B2C9}" type="pres">
      <dgm:prSet presAssocID="{485AADD5-9919-4C5D-90BC-DE772ECB56DF}" presName="LevelTwoTextNode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B302800-0BFC-4FC8-A78F-2ADBCAED43F0}" type="pres">
      <dgm:prSet presAssocID="{485AADD5-9919-4C5D-90BC-DE772ECB56DF}" presName="level3hierChild" presStyleCnt="0"/>
      <dgm:spPr/>
    </dgm:pt>
  </dgm:ptLst>
  <dgm:cxnLst>
    <dgm:cxn modelId="{4A4446C9-8E60-47A5-82C6-654106898FD2}" srcId="{DF45C253-FFAC-4824-AA91-75BB790F9C71}" destId="{56BA5463-169F-4709-BA12-7A8F81BF4544}" srcOrd="0" destOrd="0" parTransId="{8B94239F-548A-47B6-9302-BDA329BC3737}" sibTransId="{EF02A194-F6A9-4E22-ADAF-81435ACA30D3}"/>
    <dgm:cxn modelId="{9A30A4CE-1CF2-41FA-9493-8939A8B976BA}" type="presOf" srcId="{C39BA467-FDAD-4C26-BDB2-D4E78D39A33E}" destId="{DC0A6A2C-AFF5-41FA-AF17-522F68B391DF}" srcOrd="0" destOrd="0" presId="urn:microsoft.com/office/officeart/2005/8/layout/hierarchy2"/>
    <dgm:cxn modelId="{8CB57FB4-4AE7-4D53-A7B4-5F2FB56502B2}" type="presOf" srcId="{25E6A9E4-FCCB-477A-9104-EDB52D48956C}" destId="{A6308AE0-87EB-4CF9-BC50-BF8FAE9FDC8D}" srcOrd="0" destOrd="0" presId="urn:microsoft.com/office/officeart/2005/8/layout/hierarchy2"/>
    <dgm:cxn modelId="{E07F812A-9833-4712-BBA6-62F8B35E3DB4}" type="presOf" srcId="{65F89F34-8F24-4FBE-B35E-7296A15192F3}" destId="{48A0D972-B4F1-43D3-A012-760CC0C7BD6E}" srcOrd="0" destOrd="0" presId="urn:microsoft.com/office/officeart/2005/8/layout/hierarchy2"/>
    <dgm:cxn modelId="{E445531E-BED3-4936-B2F2-FB9BB13D3829}" srcId="{DF45C253-FFAC-4824-AA91-75BB790F9C71}" destId="{485AADD5-9919-4C5D-90BC-DE772ECB56DF}" srcOrd="4" destOrd="0" parTransId="{854FB22A-9B51-48AB-952F-E3C5457CFE5A}" sibTransId="{13932324-2CDD-417B-A4CE-8D9698E0088B}"/>
    <dgm:cxn modelId="{B79C9238-0833-40CC-90AD-4881B6FA9DBE}" type="presOf" srcId="{C39BA467-FDAD-4C26-BDB2-D4E78D39A33E}" destId="{11A46C43-A06F-4B28-B7FF-B916EE765C12}" srcOrd="1" destOrd="0" presId="urn:microsoft.com/office/officeart/2005/8/layout/hierarchy2"/>
    <dgm:cxn modelId="{7D532DB8-A7B0-4CB0-82B4-1EA4368F110A}" srcId="{DF45C253-FFAC-4824-AA91-75BB790F9C71}" destId="{10FFDF99-852E-4602-BC32-9BC2BDA0AF86}" srcOrd="2" destOrd="0" parTransId="{25E6A9E4-FCCB-477A-9104-EDB52D48956C}" sibTransId="{58C7EE4B-0DFE-4C19-AB70-49EC492189C8}"/>
    <dgm:cxn modelId="{FF185798-26DF-4DE5-9D39-95AA60C0FBD5}" type="presOf" srcId="{345D134C-7670-4C62-989D-BFC4A46198EE}" destId="{F920590B-B906-4F91-8F82-31F987CB5E45}" srcOrd="0" destOrd="0" presId="urn:microsoft.com/office/officeart/2005/8/layout/hierarchy2"/>
    <dgm:cxn modelId="{524EEBE9-7DF2-4182-BA02-6D54AF930CD9}" type="presOf" srcId="{FC48DD0C-8F6D-4001-A60B-669FF1CEEA2E}" destId="{6184875A-749C-4670-A907-C7DFD776CCEE}" srcOrd="0" destOrd="0" presId="urn:microsoft.com/office/officeart/2005/8/layout/hierarchy2"/>
    <dgm:cxn modelId="{1341008C-EFD1-4A4C-B94D-AC155703106B}" type="presOf" srcId="{25E6A9E4-FCCB-477A-9104-EDB52D48956C}" destId="{D7F989E5-71BE-40C0-AB41-92D397FA7BE7}" srcOrd="1" destOrd="0" presId="urn:microsoft.com/office/officeart/2005/8/layout/hierarchy2"/>
    <dgm:cxn modelId="{D209D251-EB13-4DC3-BF3F-922997F24FCC}" type="presOf" srcId="{854FB22A-9B51-48AB-952F-E3C5457CFE5A}" destId="{52A31817-7282-4600-A8B4-88440EDBC0B4}" srcOrd="0" destOrd="0" presId="urn:microsoft.com/office/officeart/2005/8/layout/hierarchy2"/>
    <dgm:cxn modelId="{C37A6FE3-EF93-478B-936B-4C8D998F5601}" type="presOf" srcId="{8B94239F-548A-47B6-9302-BDA329BC3737}" destId="{C9D9487C-4369-41FB-BD3A-10175C68A57E}" srcOrd="0" destOrd="0" presId="urn:microsoft.com/office/officeart/2005/8/layout/hierarchy2"/>
    <dgm:cxn modelId="{5FA11B60-4064-426A-8E79-81D5C9CF3DBD}" type="presOf" srcId="{8B94239F-548A-47B6-9302-BDA329BC3737}" destId="{F340D2DC-F66B-4C3F-954D-3EF805E97B7C}" srcOrd="1" destOrd="0" presId="urn:microsoft.com/office/officeart/2005/8/layout/hierarchy2"/>
    <dgm:cxn modelId="{2A32134F-CAE4-47CB-B231-458DDBC988C3}" srcId="{DF45C253-FFAC-4824-AA91-75BB790F9C71}" destId="{65F89F34-8F24-4FBE-B35E-7296A15192F3}" srcOrd="1" destOrd="0" parTransId="{C39BA467-FDAD-4C26-BDB2-D4E78D39A33E}" sibTransId="{E4F22DE0-31B8-40DE-8C99-A8796C62DB8C}"/>
    <dgm:cxn modelId="{EF482A49-32C1-4094-AFD6-51B37ED16A7E}" type="presOf" srcId="{FC48DD0C-8F6D-4001-A60B-669FF1CEEA2E}" destId="{E0231989-9AE1-4DC2-BDCF-8F4FB2300C6B}" srcOrd="1" destOrd="0" presId="urn:microsoft.com/office/officeart/2005/8/layout/hierarchy2"/>
    <dgm:cxn modelId="{D77D88E7-9C18-4457-B644-4AE4692A8EC6}" type="presOf" srcId="{10FFDF99-852E-4602-BC32-9BC2BDA0AF86}" destId="{046B640A-8FF5-44C4-8EF8-1A09CCE40BEC}" srcOrd="0" destOrd="0" presId="urn:microsoft.com/office/officeart/2005/8/layout/hierarchy2"/>
    <dgm:cxn modelId="{95A2977A-4ADA-49B5-9066-51FF967100A1}" type="presOf" srcId="{485AADD5-9919-4C5D-90BC-DE772ECB56DF}" destId="{2977DC27-7C1A-4376-B44D-23789115B2C9}" srcOrd="0" destOrd="0" presId="urn:microsoft.com/office/officeart/2005/8/layout/hierarchy2"/>
    <dgm:cxn modelId="{BA56D300-1628-4C02-96D8-8C9AF1350452}" type="presOf" srcId="{2510A7C3-D2BC-4B71-861E-E1C057ED405F}" destId="{904A11D1-553A-4208-ACA7-02A4AD3BE83B}" srcOrd="0" destOrd="0" presId="urn:microsoft.com/office/officeart/2005/8/layout/hierarchy2"/>
    <dgm:cxn modelId="{4C002749-B624-4B5D-825C-5C704D412DA0}" type="presOf" srcId="{DF45C253-FFAC-4824-AA91-75BB790F9C71}" destId="{909C8CC1-A42B-4AD7-B35B-70BD2575B819}" srcOrd="0" destOrd="0" presId="urn:microsoft.com/office/officeart/2005/8/layout/hierarchy2"/>
    <dgm:cxn modelId="{8E60A7B1-B6A3-4431-AEC0-C464EE01BB8E}" type="presOf" srcId="{56BA5463-169F-4709-BA12-7A8F81BF4544}" destId="{9C1BC568-5FF1-4FC9-8A0C-9951B449344F}" srcOrd="0" destOrd="0" presId="urn:microsoft.com/office/officeart/2005/8/layout/hierarchy2"/>
    <dgm:cxn modelId="{4B80F6AB-EB97-4889-81DB-79A40C326244}" srcId="{DF45C253-FFAC-4824-AA91-75BB790F9C71}" destId="{345D134C-7670-4C62-989D-BFC4A46198EE}" srcOrd="3" destOrd="0" parTransId="{FC48DD0C-8F6D-4001-A60B-669FF1CEEA2E}" sibTransId="{A784891B-EC65-4E60-B5B2-D796C4BC4199}"/>
    <dgm:cxn modelId="{453C1A8C-C919-4E91-B364-0A29884814AB}" type="presOf" srcId="{854FB22A-9B51-48AB-952F-E3C5457CFE5A}" destId="{C6690A77-1F8B-4C09-AB8D-BD00453992CC}" srcOrd="1" destOrd="0" presId="urn:microsoft.com/office/officeart/2005/8/layout/hierarchy2"/>
    <dgm:cxn modelId="{DDBC832C-3462-47C7-978F-005F399A7F95}" srcId="{2510A7C3-D2BC-4B71-861E-E1C057ED405F}" destId="{DF45C253-FFAC-4824-AA91-75BB790F9C71}" srcOrd="0" destOrd="0" parTransId="{68CFCB1A-67DC-47F4-86CC-584C5180CF9E}" sibTransId="{6682D21D-0E3E-4030-983C-00C71BF04000}"/>
    <dgm:cxn modelId="{BCB4EB3C-CC60-4848-A379-7D36F06B3946}" type="presParOf" srcId="{904A11D1-553A-4208-ACA7-02A4AD3BE83B}" destId="{A183B993-A9AD-4347-9EC6-E8446B5D8713}" srcOrd="0" destOrd="0" presId="urn:microsoft.com/office/officeart/2005/8/layout/hierarchy2"/>
    <dgm:cxn modelId="{5DB793AE-40AF-4732-A361-A26D84DA2E39}" type="presParOf" srcId="{A183B993-A9AD-4347-9EC6-E8446B5D8713}" destId="{909C8CC1-A42B-4AD7-B35B-70BD2575B819}" srcOrd="0" destOrd="0" presId="urn:microsoft.com/office/officeart/2005/8/layout/hierarchy2"/>
    <dgm:cxn modelId="{D5CFFD20-03CA-4020-906A-A1D91509406F}" type="presParOf" srcId="{A183B993-A9AD-4347-9EC6-E8446B5D8713}" destId="{950C2058-F012-4EA5-AFBB-EF99B7B760DF}" srcOrd="1" destOrd="0" presId="urn:microsoft.com/office/officeart/2005/8/layout/hierarchy2"/>
    <dgm:cxn modelId="{9FD38498-15B8-4A4E-B184-A2C7AB7D41A1}" type="presParOf" srcId="{950C2058-F012-4EA5-AFBB-EF99B7B760DF}" destId="{C9D9487C-4369-41FB-BD3A-10175C68A57E}" srcOrd="0" destOrd="0" presId="urn:microsoft.com/office/officeart/2005/8/layout/hierarchy2"/>
    <dgm:cxn modelId="{646A20FB-59D0-482F-8BF0-8113C9FB2DCB}" type="presParOf" srcId="{C9D9487C-4369-41FB-BD3A-10175C68A57E}" destId="{F340D2DC-F66B-4C3F-954D-3EF805E97B7C}" srcOrd="0" destOrd="0" presId="urn:microsoft.com/office/officeart/2005/8/layout/hierarchy2"/>
    <dgm:cxn modelId="{C990B09B-D45B-4143-970E-53EBF9E3AF4D}" type="presParOf" srcId="{950C2058-F012-4EA5-AFBB-EF99B7B760DF}" destId="{066904FF-DCF2-4E6B-AA52-49A132D13D6C}" srcOrd="1" destOrd="0" presId="urn:microsoft.com/office/officeart/2005/8/layout/hierarchy2"/>
    <dgm:cxn modelId="{33E379D8-FF6E-414C-A501-D183BB15BF99}" type="presParOf" srcId="{066904FF-DCF2-4E6B-AA52-49A132D13D6C}" destId="{9C1BC568-5FF1-4FC9-8A0C-9951B449344F}" srcOrd="0" destOrd="0" presId="urn:microsoft.com/office/officeart/2005/8/layout/hierarchy2"/>
    <dgm:cxn modelId="{34D2B889-4406-4542-9015-BFC802381867}" type="presParOf" srcId="{066904FF-DCF2-4E6B-AA52-49A132D13D6C}" destId="{1B2B2761-0D13-4370-9C63-5829F600017F}" srcOrd="1" destOrd="0" presId="urn:microsoft.com/office/officeart/2005/8/layout/hierarchy2"/>
    <dgm:cxn modelId="{AF337DC1-AA4C-4432-9395-E7337F506787}" type="presParOf" srcId="{950C2058-F012-4EA5-AFBB-EF99B7B760DF}" destId="{DC0A6A2C-AFF5-41FA-AF17-522F68B391DF}" srcOrd="2" destOrd="0" presId="urn:microsoft.com/office/officeart/2005/8/layout/hierarchy2"/>
    <dgm:cxn modelId="{29C27E6C-4913-4001-8486-D572A96EDD25}" type="presParOf" srcId="{DC0A6A2C-AFF5-41FA-AF17-522F68B391DF}" destId="{11A46C43-A06F-4B28-B7FF-B916EE765C12}" srcOrd="0" destOrd="0" presId="urn:microsoft.com/office/officeart/2005/8/layout/hierarchy2"/>
    <dgm:cxn modelId="{D46DEC87-7950-47C6-8D76-516FFAD8AAC3}" type="presParOf" srcId="{950C2058-F012-4EA5-AFBB-EF99B7B760DF}" destId="{D801BB26-8FBC-424D-845E-B40F09B630FB}" srcOrd="3" destOrd="0" presId="urn:microsoft.com/office/officeart/2005/8/layout/hierarchy2"/>
    <dgm:cxn modelId="{C426F255-18D8-4627-8F54-CBF7EE4BA88B}" type="presParOf" srcId="{D801BB26-8FBC-424D-845E-B40F09B630FB}" destId="{48A0D972-B4F1-43D3-A012-760CC0C7BD6E}" srcOrd="0" destOrd="0" presId="urn:microsoft.com/office/officeart/2005/8/layout/hierarchy2"/>
    <dgm:cxn modelId="{0C0BD85D-7947-4311-AE5D-6F2C696A3097}" type="presParOf" srcId="{D801BB26-8FBC-424D-845E-B40F09B630FB}" destId="{998C1D50-C432-471C-B556-9892F07CB533}" srcOrd="1" destOrd="0" presId="urn:microsoft.com/office/officeart/2005/8/layout/hierarchy2"/>
    <dgm:cxn modelId="{ADBE8595-6F5F-4BA0-82FE-E7CC4190309D}" type="presParOf" srcId="{950C2058-F012-4EA5-AFBB-EF99B7B760DF}" destId="{A6308AE0-87EB-4CF9-BC50-BF8FAE9FDC8D}" srcOrd="4" destOrd="0" presId="urn:microsoft.com/office/officeart/2005/8/layout/hierarchy2"/>
    <dgm:cxn modelId="{38426E12-FD5F-4412-A94D-56D9E3B75F77}" type="presParOf" srcId="{A6308AE0-87EB-4CF9-BC50-BF8FAE9FDC8D}" destId="{D7F989E5-71BE-40C0-AB41-92D397FA7BE7}" srcOrd="0" destOrd="0" presId="urn:microsoft.com/office/officeart/2005/8/layout/hierarchy2"/>
    <dgm:cxn modelId="{CED9E532-0E25-4AEF-A9F4-7A37D7ED3A8B}" type="presParOf" srcId="{950C2058-F012-4EA5-AFBB-EF99B7B760DF}" destId="{8059C99A-DC5E-4773-83E4-4B6C7E7FAB7F}" srcOrd="5" destOrd="0" presId="urn:microsoft.com/office/officeart/2005/8/layout/hierarchy2"/>
    <dgm:cxn modelId="{00DF5299-8DCB-4524-BB4F-3C651B6053D7}" type="presParOf" srcId="{8059C99A-DC5E-4773-83E4-4B6C7E7FAB7F}" destId="{046B640A-8FF5-44C4-8EF8-1A09CCE40BEC}" srcOrd="0" destOrd="0" presId="urn:microsoft.com/office/officeart/2005/8/layout/hierarchy2"/>
    <dgm:cxn modelId="{6DA54B8C-A457-47D3-B773-9DD7FA2EE4BF}" type="presParOf" srcId="{8059C99A-DC5E-4773-83E4-4B6C7E7FAB7F}" destId="{7155091C-8265-4121-8AB2-896FCF73E68E}" srcOrd="1" destOrd="0" presId="urn:microsoft.com/office/officeart/2005/8/layout/hierarchy2"/>
    <dgm:cxn modelId="{30783957-93EA-451B-885E-D440AD9983A9}" type="presParOf" srcId="{950C2058-F012-4EA5-AFBB-EF99B7B760DF}" destId="{6184875A-749C-4670-A907-C7DFD776CCEE}" srcOrd="6" destOrd="0" presId="urn:microsoft.com/office/officeart/2005/8/layout/hierarchy2"/>
    <dgm:cxn modelId="{41359181-B731-44C3-837E-67F3681AABAF}" type="presParOf" srcId="{6184875A-749C-4670-A907-C7DFD776CCEE}" destId="{E0231989-9AE1-4DC2-BDCF-8F4FB2300C6B}" srcOrd="0" destOrd="0" presId="urn:microsoft.com/office/officeart/2005/8/layout/hierarchy2"/>
    <dgm:cxn modelId="{188DE770-2E76-4CE9-8908-13D6B08EF060}" type="presParOf" srcId="{950C2058-F012-4EA5-AFBB-EF99B7B760DF}" destId="{5180C1A8-BA60-48F7-BB57-611B009F2E7E}" srcOrd="7" destOrd="0" presId="urn:microsoft.com/office/officeart/2005/8/layout/hierarchy2"/>
    <dgm:cxn modelId="{CADFC99A-6D4B-492A-B54C-3EAC75C9575B}" type="presParOf" srcId="{5180C1A8-BA60-48F7-BB57-611B009F2E7E}" destId="{F920590B-B906-4F91-8F82-31F987CB5E45}" srcOrd="0" destOrd="0" presId="urn:microsoft.com/office/officeart/2005/8/layout/hierarchy2"/>
    <dgm:cxn modelId="{7C33DE27-FC62-4AE9-9C6E-84A3E16C8BAB}" type="presParOf" srcId="{5180C1A8-BA60-48F7-BB57-611B009F2E7E}" destId="{8C89024E-2BA6-4DEF-9B1F-66CCF0A667A5}" srcOrd="1" destOrd="0" presId="urn:microsoft.com/office/officeart/2005/8/layout/hierarchy2"/>
    <dgm:cxn modelId="{C5A8FE3E-418C-4CFE-B837-E85FFA440712}" type="presParOf" srcId="{950C2058-F012-4EA5-AFBB-EF99B7B760DF}" destId="{52A31817-7282-4600-A8B4-88440EDBC0B4}" srcOrd="8" destOrd="0" presId="urn:microsoft.com/office/officeart/2005/8/layout/hierarchy2"/>
    <dgm:cxn modelId="{28DBA28A-EE0B-493F-A94B-81EFB2C4A981}" type="presParOf" srcId="{52A31817-7282-4600-A8B4-88440EDBC0B4}" destId="{C6690A77-1F8B-4C09-AB8D-BD00453992CC}" srcOrd="0" destOrd="0" presId="urn:microsoft.com/office/officeart/2005/8/layout/hierarchy2"/>
    <dgm:cxn modelId="{88B2CE3F-354B-4AFE-98ED-4100B407AA29}" type="presParOf" srcId="{950C2058-F012-4EA5-AFBB-EF99B7B760DF}" destId="{113CA8A8-D424-4DF4-A743-0D6EE24F3951}" srcOrd="9" destOrd="0" presId="urn:microsoft.com/office/officeart/2005/8/layout/hierarchy2"/>
    <dgm:cxn modelId="{B88A44A1-17B7-4E9D-B2C2-01D15457E5A6}" type="presParOf" srcId="{113CA8A8-D424-4DF4-A743-0D6EE24F3951}" destId="{2977DC27-7C1A-4376-B44D-23789115B2C9}" srcOrd="0" destOrd="0" presId="urn:microsoft.com/office/officeart/2005/8/layout/hierarchy2"/>
    <dgm:cxn modelId="{9A56DAF1-F78A-433A-B0BA-C11D56AD17E4}" type="presParOf" srcId="{113CA8A8-D424-4DF4-A743-0D6EE24F3951}" destId="{5B302800-0BFC-4FC8-A78F-2ADBCAED43F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77F729-0EBC-42DD-981D-409491AD5572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16B29CD-B6AC-4A99-A457-5D81E2706A7D}">
      <dgm:prSet phldrT="[文本]"/>
      <dgm:spPr/>
      <dgm:t>
        <a:bodyPr/>
        <a:lstStyle/>
        <a:p>
          <a:r>
            <a:rPr lang="zh-CN" altLang="en-US" dirty="0" smtClean="0"/>
            <a:t>分解</a:t>
          </a:r>
          <a:endParaRPr lang="zh-CN" altLang="en-US" dirty="0"/>
        </a:p>
      </dgm:t>
    </dgm:pt>
    <dgm:pt modelId="{E9C6CB69-0EBF-49D9-AFEA-32510FEB3125}" type="parTrans" cxnId="{B892D58A-F73C-41DD-8C9C-000967C36613}">
      <dgm:prSet/>
      <dgm:spPr/>
      <dgm:t>
        <a:bodyPr/>
        <a:lstStyle/>
        <a:p>
          <a:endParaRPr lang="zh-CN" altLang="en-US"/>
        </a:p>
      </dgm:t>
    </dgm:pt>
    <dgm:pt modelId="{BADD8244-4893-48AB-A47C-77B5BA35656C}" type="sibTrans" cxnId="{B892D58A-F73C-41DD-8C9C-000967C36613}">
      <dgm:prSet/>
      <dgm:spPr/>
      <dgm:t>
        <a:bodyPr/>
        <a:lstStyle/>
        <a:p>
          <a:endParaRPr lang="zh-CN" altLang="en-US"/>
        </a:p>
      </dgm:t>
    </dgm:pt>
    <dgm:pt modelId="{3A29FEAE-6863-4303-BAE4-5227691FE225}">
      <dgm:prSet phldrT="[文本]"/>
      <dgm:spPr/>
      <dgm:t>
        <a:bodyPr/>
        <a:lstStyle/>
        <a:p>
          <a:r>
            <a:rPr lang="zh-CN" altLang="en-US" dirty="0" smtClean="0"/>
            <a:t>合并</a:t>
          </a:r>
          <a:endParaRPr lang="zh-CN" altLang="en-US" dirty="0"/>
        </a:p>
      </dgm:t>
    </dgm:pt>
    <dgm:pt modelId="{8A3E4905-8C6D-4DCA-84B3-69E077328E80}" type="parTrans" cxnId="{2AE6D6F3-8185-47A9-A0CD-665C62C446DF}">
      <dgm:prSet/>
      <dgm:spPr/>
      <dgm:t>
        <a:bodyPr/>
        <a:lstStyle/>
        <a:p>
          <a:endParaRPr lang="zh-CN" altLang="en-US"/>
        </a:p>
      </dgm:t>
    </dgm:pt>
    <dgm:pt modelId="{893B3464-FE5F-4344-A52A-853F51D99417}" type="sibTrans" cxnId="{2AE6D6F3-8185-47A9-A0CD-665C62C446DF}">
      <dgm:prSet/>
      <dgm:spPr/>
      <dgm:t>
        <a:bodyPr/>
        <a:lstStyle/>
        <a:p>
          <a:endParaRPr lang="zh-CN" altLang="en-US"/>
        </a:p>
      </dgm:t>
    </dgm:pt>
    <dgm:pt modelId="{C09410F9-B307-4B64-B70C-4A12BFB1C4C2}">
      <dgm:prSet phldrT="[文本]"/>
      <dgm:spPr/>
      <dgm:t>
        <a:bodyPr/>
        <a:lstStyle/>
        <a:p>
          <a:r>
            <a:rPr lang="zh-CN" altLang="en-US" dirty="0" smtClean="0"/>
            <a:t>持续发展</a:t>
          </a:r>
          <a:endParaRPr lang="en-US" altLang="zh-CN" dirty="0" smtClean="0"/>
        </a:p>
      </dgm:t>
    </dgm:pt>
    <dgm:pt modelId="{AD2A94DE-AC79-4CBA-A495-92F86A51A644}" type="parTrans" cxnId="{0DCA95DF-B02D-4B5A-9F1B-82305800E663}">
      <dgm:prSet/>
      <dgm:spPr/>
      <dgm:t>
        <a:bodyPr/>
        <a:lstStyle/>
        <a:p>
          <a:endParaRPr lang="zh-CN" altLang="en-US"/>
        </a:p>
      </dgm:t>
    </dgm:pt>
    <dgm:pt modelId="{A42FAE15-4E2C-4E1E-A564-4470CD6690DF}" type="sibTrans" cxnId="{0DCA95DF-B02D-4B5A-9F1B-82305800E663}">
      <dgm:prSet/>
      <dgm:spPr/>
      <dgm:t>
        <a:bodyPr/>
        <a:lstStyle/>
        <a:p>
          <a:endParaRPr lang="zh-CN" altLang="en-US"/>
        </a:p>
      </dgm:t>
    </dgm:pt>
    <dgm:pt modelId="{78261AB7-0A05-4BC4-A0A4-83C670DC0486}">
      <dgm:prSet phldrT="[文本]"/>
      <dgm:spPr/>
      <dgm:t>
        <a:bodyPr/>
        <a:lstStyle/>
        <a:p>
          <a:r>
            <a:rPr lang="zh-CN" altLang="en-US" dirty="0" smtClean="0"/>
            <a:t>业务</a:t>
          </a:r>
          <a:endParaRPr lang="zh-CN" altLang="en-US" dirty="0"/>
        </a:p>
      </dgm:t>
    </dgm:pt>
    <dgm:pt modelId="{EE43CDC6-8AA6-4AD8-A5BE-C89CD0BD48FC}" type="parTrans" cxnId="{227BFCC2-E865-4B60-9654-A339C4BEB4CC}">
      <dgm:prSet/>
      <dgm:spPr/>
      <dgm:t>
        <a:bodyPr/>
        <a:lstStyle/>
        <a:p>
          <a:endParaRPr lang="zh-CN" altLang="en-US"/>
        </a:p>
      </dgm:t>
    </dgm:pt>
    <dgm:pt modelId="{25CBA9A5-F480-4A58-B7FD-769754B96E46}" type="sibTrans" cxnId="{227BFCC2-E865-4B60-9654-A339C4BEB4CC}">
      <dgm:prSet/>
      <dgm:spPr/>
      <dgm:t>
        <a:bodyPr/>
        <a:lstStyle/>
        <a:p>
          <a:endParaRPr lang="zh-CN" altLang="en-US"/>
        </a:p>
      </dgm:t>
    </dgm:pt>
    <dgm:pt modelId="{3AD4FC1E-7043-43D0-A4D1-A2C978DBD004}">
      <dgm:prSet phldrT="[文本]"/>
      <dgm:spPr/>
      <dgm:t>
        <a:bodyPr/>
        <a:lstStyle/>
        <a:p>
          <a:r>
            <a:rPr lang="zh-CN" altLang="en-US" dirty="0" smtClean="0"/>
            <a:t>应用</a:t>
          </a:r>
          <a:endParaRPr lang="zh-CN" altLang="en-US" dirty="0"/>
        </a:p>
      </dgm:t>
    </dgm:pt>
    <dgm:pt modelId="{CA66E33C-99ED-4878-AAD6-A32395CA9A44}" type="parTrans" cxnId="{DC268DB6-34FE-46FE-B2D0-21581EEFADBE}">
      <dgm:prSet/>
      <dgm:spPr/>
      <dgm:t>
        <a:bodyPr/>
        <a:lstStyle/>
        <a:p>
          <a:endParaRPr lang="zh-CN" altLang="en-US"/>
        </a:p>
      </dgm:t>
    </dgm:pt>
    <dgm:pt modelId="{C28915C7-66AA-4C98-AF4E-77A7B7FBAEC6}" type="sibTrans" cxnId="{DC268DB6-34FE-46FE-B2D0-21581EEFADBE}">
      <dgm:prSet/>
      <dgm:spPr/>
      <dgm:t>
        <a:bodyPr/>
        <a:lstStyle/>
        <a:p>
          <a:endParaRPr lang="zh-CN" altLang="en-US"/>
        </a:p>
      </dgm:t>
    </dgm:pt>
    <dgm:pt modelId="{2D63E47D-0B45-438E-90CE-F76760C1C71F}">
      <dgm:prSet phldrT="[文本]"/>
      <dgm:spPr/>
      <dgm:t>
        <a:bodyPr/>
        <a:lstStyle/>
        <a:p>
          <a:r>
            <a:rPr lang="zh-CN" altLang="en-US" dirty="0" smtClean="0"/>
            <a:t>数据</a:t>
          </a:r>
          <a:endParaRPr lang="zh-CN" altLang="en-US" dirty="0"/>
        </a:p>
      </dgm:t>
    </dgm:pt>
    <dgm:pt modelId="{3480D65D-76F1-4416-893D-8527ED3259F6}" type="parTrans" cxnId="{9073D9BA-C600-44E5-8032-E04219CD7784}">
      <dgm:prSet/>
      <dgm:spPr/>
      <dgm:t>
        <a:bodyPr/>
        <a:lstStyle/>
        <a:p>
          <a:endParaRPr lang="zh-CN" altLang="en-US"/>
        </a:p>
      </dgm:t>
    </dgm:pt>
    <dgm:pt modelId="{5679FB40-8F5E-4519-A46D-44ED51E6608C}" type="sibTrans" cxnId="{9073D9BA-C600-44E5-8032-E04219CD7784}">
      <dgm:prSet/>
      <dgm:spPr/>
      <dgm:t>
        <a:bodyPr/>
        <a:lstStyle/>
        <a:p>
          <a:endParaRPr lang="zh-CN" altLang="en-US"/>
        </a:p>
      </dgm:t>
    </dgm:pt>
    <dgm:pt modelId="{8F30E155-52D2-46C9-BE69-AC6D8C972D62}">
      <dgm:prSet phldrT="[文本]"/>
      <dgm:spPr/>
      <dgm:t>
        <a:bodyPr/>
        <a:lstStyle/>
        <a:p>
          <a:r>
            <a:rPr lang="zh-CN" altLang="en-US" dirty="0" smtClean="0"/>
            <a:t>联动的业务</a:t>
          </a:r>
          <a:endParaRPr lang="zh-CN" altLang="en-US" dirty="0"/>
        </a:p>
      </dgm:t>
    </dgm:pt>
    <dgm:pt modelId="{C25520B3-9D54-467A-9166-90EB1835FD29}" type="parTrans" cxnId="{1EB93E16-F997-4804-990A-270CAD331F4E}">
      <dgm:prSet/>
      <dgm:spPr/>
      <dgm:t>
        <a:bodyPr/>
        <a:lstStyle/>
        <a:p>
          <a:endParaRPr lang="zh-CN" altLang="en-US"/>
        </a:p>
      </dgm:t>
    </dgm:pt>
    <dgm:pt modelId="{0A3C42C3-0E55-4F1C-A68A-9D1F41DF3C9A}" type="sibTrans" cxnId="{1EB93E16-F997-4804-990A-270CAD331F4E}">
      <dgm:prSet/>
      <dgm:spPr/>
      <dgm:t>
        <a:bodyPr/>
        <a:lstStyle/>
        <a:p>
          <a:endParaRPr lang="zh-CN" altLang="en-US"/>
        </a:p>
      </dgm:t>
    </dgm:pt>
    <dgm:pt modelId="{824F7505-4F2F-464E-9DDF-73224B23C600}">
      <dgm:prSet phldrT="[文本]"/>
      <dgm:spPr/>
      <dgm:t>
        <a:bodyPr/>
        <a:lstStyle/>
        <a:p>
          <a:r>
            <a:rPr lang="zh-CN" altLang="en-US" dirty="0" smtClean="0"/>
            <a:t>高藕合的数据</a:t>
          </a:r>
          <a:endParaRPr lang="zh-CN" altLang="en-US" dirty="0"/>
        </a:p>
      </dgm:t>
    </dgm:pt>
    <dgm:pt modelId="{C852E258-6BB2-4879-942F-A4A0C3449C07}" type="parTrans" cxnId="{A64B38F3-C36A-463B-BA67-62B87BC48BC2}">
      <dgm:prSet/>
      <dgm:spPr/>
      <dgm:t>
        <a:bodyPr/>
        <a:lstStyle/>
        <a:p>
          <a:endParaRPr lang="zh-CN" altLang="en-US"/>
        </a:p>
      </dgm:t>
    </dgm:pt>
    <dgm:pt modelId="{422C8EDC-6A1F-4D9B-85CF-3956234DCFB8}" type="sibTrans" cxnId="{A64B38F3-C36A-463B-BA67-62B87BC48BC2}">
      <dgm:prSet/>
      <dgm:spPr/>
      <dgm:t>
        <a:bodyPr/>
        <a:lstStyle/>
        <a:p>
          <a:endParaRPr lang="zh-CN" altLang="en-US"/>
        </a:p>
      </dgm:t>
    </dgm:pt>
    <dgm:pt modelId="{A6F3EC8B-5ECC-4FD5-A6D8-255B448E496A}">
      <dgm:prSet phldrT="[文本]"/>
      <dgm:spPr/>
      <dgm:t>
        <a:bodyPr/>
        <a:lstStyle/>
        <a:p>
          <a:r>
            <a:rPr lang="zh-CN" altLang="en-US" dirty="0" smtClean="0"/>
            <a:t>插件式扩展能力</a:t>
          </a:r>
          <a:endParaRPr lang="en-US" altLang="zh-CN" dirty="0" smtClean="0"/>
        </a:p>
      </dgm:t>
    </dgm:pt>
    <dgm:pt modelId="{4F39B008-A3D4-481F-8141-691A3AB7F528}" type="parTrans" cxnId="{2045DEE3-C1B2-4783-AECE-622D5874D71E}">
      <dgm:prSet/>
      <dgm:spPr/>
      <dgm:t>
        <a:bodyPr/>
        <a:lstStyle/>
        <a:p>
          <a:endParaRPr lang="zh-CN" altLang="en-US"/>
        </a:p>
      </dgm:t>
    </dgm:pt>
    <dgm:pt modelId="{CE99E14D-3039-48CA-B7A3-8B7492E67650}" type="sibTrans" cxnId="{2045DEE3-C1B2-4783-AECE-622D5874D71E}">
      <dgm:prSet/>
      <dgm:spPr/>
      <dgm:t>
        <a:bodyPr/>
        <a:lstStyle/>
        <a:p>
          <a:endParaRPr lang="zh-CN" altLang="en-US"/>
        </a:p>
      </dgm:t>
    </dgm:pt>
    <dgm:pt modelId="{C87204D6-677B-4F29-84DF-574D200F6EB0}">
      <dgm:prSet phldrT="[文本]"/>
      <dgm:spPr/>
      <dgm:t>
        <a:bodyPr/>
        <a:lstStyle/>
        <a:p>
          <a:r>
            <a:rPr lang="zh-CN" altLang="en-US" dirty="0" smtClean="0"/>
            <a:t>弱藕合</a:t>
          </a:r>
          <a:r>
            <a:rPr lang="en-US" altLang="zh-CN" dirty="0" smtClean="0"/>
            <a:t>,</a:t>
          </a:r>
          <a:r>
            <a:rPr lang="zh-CN" altLang="en-US" dirty="0" smtClean="0"/>
            <a:t>易于剥离</a:t>
          </a:r>
          <a:endParaRPr lang="en-US" altLang="zh-CN" dirty="0" smtClean="0"/>
        </a:p>
      </dgm:t>
    </dgm:pt>
    <dgm:pt modelId="{45103E05-01A8-48A5-B9BC-E99272B2825C}" type="parTrans" cxnId="{59FB35E2-FC45-40B6-AB3A-9907C02430C4}">
      <dgm:prSet/>
      <dgm:spPr/>
      <dgm:t>
        <a:bodyPr/>
        <a:lstStyle/>
        <a:p>
          <a:endParaRPr lang="zh-CN" altLang="en-US"/>
        </a:p>
      </dgm:t>
    </dgm:pt>
    <dgm:pt modelId="{647A647C-E0C4-4BB2-A14D-21C6A25E42CE}" type="sibTrans" cxnId="{59FB35E2-FC45-40B6-AB3A-9907C02430C4}">
      <dgm:prSet/>
      <dgm:spPr/>
      <dgm:t>
        <a:bodyPr/>
        <a:lstStyle/>
        <a:p>
          <a:endParaRPr lang="zh-CN" altLang="en-US"/>
        </a:p>
      </dgm:t>
    </dgm:pt>
    <dgm:pt modelId="{D4867D5E-DF27-49D8-B4E6-CA9B30175BD2}">
      <dgm:prSet phldrT="[文本]"/>
      <dgm:spPr/>
      <dgm:t>
        <a:bodyPr/>
        <a:lstStyle/>
        <a:p>
          <a:r>
            <a:rPr lang="zh-CN" altLang="en-US" dirty="0" smtClean="0"/>
            <a:t>局部可优化调整</a:t>
          </a:r>
          <a:endParaRPr lang="en-US" altLang="zh-CN" dirty="0" smtClean="0"/>
        </a:p>
      </dgm:t>
    </dgm:pt>
    <dgm:pt modelId="{B1F73AF0-9D67-4880-9D93-B115F13FA0B7}" type="parTrans" cxnId="{D6C80008-DA21-479C-A575-3BA24CC7C3A6}">
      <dgm:prSet/>
      <dgm:spPr/>
      <dgm:t>
        <a:bodyPr/>
        <a:lstStyle/>
        <a:p>
          <a:endParaRPr lang="zh-CN" altLang="en-US"/>
        </a:p>
      </dgm:t>
    </dgm:pt>
    <dgm:pt modelId="{9A952E8D-1C17-4987-9A8A-926A83F51EDF}" type="sibTrans" cxnId="{D6C80008-DA21-479C-A575-3BA24CC7C3A6}">
      <dgm:prSet/>
      <dgm:spPr/>
      <dgm:t>
        <a:bodyPr/>
        <a:lstStyle/>
        <a:p>
          <a:endParaRPr lang="zh-CN" altLang="en-US"/>
        </a:p>
      </dgm:t>
    </dgm:pt>
    <dgm:pt modelId="{B7B0F602-936C-43C1-841A-E5657AC14679}">
      <dgm:prSet phldrT="[文本]"/>
      <dgm:spPr/>
      <dgm:t>
        <a:bodyPr/>
        <a:lstStyle/>
        <a:p>
          <a:r>
            <a:rPr lang="zh-CN" altLang="en-US" dirty="0" smtClean="0"/>
            <a:t>可测试</a:t>
          </a:r>
          <a:endParaRPr lang="en-US" altLang="zh-CN" dirty="0" smtClean="0"/>
        </a:p>
      </dgm:t>
    </dgm:pt>
    <dgm:pt modelId="{D98FE64D-130F-49B7-9FE2-8783131D10D7}" type="parTrans" cxnId="{97176A6D-38DB-4BBD-B90F-337116C3C9C8}">
      <dgm:prSet/>
      <dgm:spPr/>
      <dgm:t>
        <a:bodyPr/>
        <a:lstStyle/>
        <a:p>
          <a:endParaRPr lang="zh-CN" altLang="en-US"/>
        </a:p>
      </dgm:t>
    </dgm:pt>
    <dgm:pt modelId="{C84E8106-ABBB-42DC-828C-7652993F68A8}" type="sibTrans" cxnId="{97176A6D-38DB-4BBD-B90F-337116C3C9C8}">
      <dgm:prSet/>
      <dgm:spPr/>
      <dgm:t>
        <a:bodyPr/>
        <a:lstStyle/>
        <a:p>
          <a:endParaRPr lang="zh-CN" altLang="en-US"/>
        </a:p>
      </dgm:t>
    </dgm:pt>
    <dgm:pt modelId="{62787C36-4B14-4947-8B97-ECE0BBA932D2}">
      <dgm:prSet phldrT="[文本]"/>
      <dgm:spPr/>
      <dgm:t>
        <a:bodyPr/>
        <a:lstStyle/>
        <a:p>
          <a:r>
            <a:rPr lang="zh-CN" altLang="en-US" dirty="0" smtClean="0"/>
            <a:t>可被监控</a:t>
          </a:r>
          <a:endParaRPr lang="zh-CN" altLang="en-US" dirty="0"/>
        </a:p>
      </dgm:t>
    </dgm:pt>
    <dgm:pt modelId="{5F3282CB-FED2-4C46-8AED-B6978D2EEA65}">
      <dgm:prSet phldrT="[文本]"/>
      <dgm:spPr/>
      <dgm:t>
        <a:bodyPr/>
        <a:lstStyle/>
        <a:p>
          <a:r>
            <a:rPr lang="zh-CN" altLang="en-US" dirty="0" smtClean="0"/>
            <a:t>线性扩展</a:t>
          </a:r>
          <a:endParaRPr lang="zh-CN" altLang="en-US" dirty="0"/>
        </a:p>
      </dgm:t>
    </dgm:pt>
    <dgm:pt modelId="{83946A67-B0CA-4798-8CD0-08CA80B475C4}">
      <dgm:prSet phldrT="[文本]"/>
      <dgm:spPr/>
      <dgm:t>
        <a:bodyPr/>
        <a:lstStyle/>
        <a:p>
          <a:r>
            <a:rPr lang="zh-CN" altLang="en-US" dirty="0" smtClean="0"/>
            <a:t>负载均衡</a:t>
          </a:r>
          <a:endParaRPr lang="zh-CN" altLang="en-US" dirty="0"/>
        </a:p>
      </dgm:t>
    </dgm:pt>
    <dgm:pt modelId="{912261DC-8CC9-4125-B3BD-0FA6118AE080}">
      <dgm:prSet phldrT="[文本]"/>
      <dgm:spPr/>
      <dgm:t>
        <a:bodyPr/>
        <a:lstStyle/>
        <a:p>
          <a:r>
            <a:rPr lang="zh-CN" altLang="en-US" dirty="0" smtClean="0"/>
            <a:t>高可用性</a:t>
          </a:r>
          <a:endParaRPr lang="zh-CN" altLang="en-US" dirty="0"/>
        </a:p>
      </dgm:t>
    </dgm:pt>
    <dgm:pt modelId="{36DDE1B0-C815-45B8-966E-0A648CA2B02A}">
      <dgm:prSet phldrT="[文本]"/>
      <dgm:spPr/>
      <dgm:t>
        <a:bodyPr/>
        <a:lstStyle/>
        <a:p>
          <a:r>
            <a:rPr lang="zh-CN" altLang="en-US" dirty="0" smtClean="0"/>
            <a:t>稳定性</a:t>
          </a:r>
          <a:endParaRPr lang="zh-CN" altLang="en-US" dirty="0"/>
        </a:p>
      </dgm:t>
    </dgm:pt>
    <dgm:pt modelId="{806BC075-0EFA-4963-9C75-399552D5BBF2}" type="sibTrans" cxnId="{3F7E210A-7F28-4015-A944-BFC3C6A14332}">
      <dgm:prSet/>
      <dgm:spPr/>
      <dgm:t>
        <a:bodyPr/>
        <a:lstStyle/>
        <a:p>
          <a:endParaRPr lang="zh-CN" altLang="en-US"/>
        </a:p>
      </dgm:t>
    </dgm:pt>
    <dgm:pt modelId="{588B4BC2-E0B2-4FFA-A166-0654E3C2E399}" type="parTrans" cxnId="{3F7E210A-7F28-4015-A944-BFC3C6A14332}">
      <dgm:prSet/>
      <dgm:spPr/>
      <dgm:t>
        <a:bodyPr/>
        <a:lstStyle/>
        <a:p>
          <a:endParaRPr lang="zh-CN" altLang="en-US"/>
        </a:p>
      </dgm:t>
    </dgm:pt>
    <dgm:pt modelId="{2BFD11E9-5DA5-4C77-A44D-6C0C460E8675}" type="sibTrans" cxnId="{F18E5C40-74A3-46C0-ACD5-6669B5A39C53}">
      <dgm:prSet/>
      <dgm:spPr/>
      <dgm:t>
        <a:bodyPr/>
        <a:lstStyle/>
        <a:p>
          <a:endParaRPr lang="zh-CN" altLang="en-US"/>
        </a:p>
      </dgm:t>
    </dgm:pt>
    <dgm:pt modelId="{FCCDB2E6-CDC5-4013-A378-F8F0B9941B8A}" type="parTrans" cxnId="{F18E5C40-74A3-46C0-ACD5-6669B5A39C53}">
      <dgm:prSet/>
      <dgm:spPr/>
      <dgm:t>
        <a:bodyPr/>
        <a:lstStyle/>
        <a:p>
          <a:endParaRPr lang="zh-CN" altLang="en-US"/>
        </a:p>
      </dgm:t>
    </dgm:pt>
    <dgm:pt modelId="{A7B72445-89B7-4907-B163-41CA61EC0508}" type="sibTrans" cxnId="{4E356439-D9FA-4072-941E-79354480295B}">
      <dgm:prSet/>
      <dgm:spPr/>
      <dgm:t>
        <a:bodyPr/>
        <a:lstStyle/>
        <a:p>
          <a:endParaRPr lang="zh-CN" altLang="en-US"/>
        </a:p>
      </dgm:t>
    </dgm:pt>
    <dgm:pt modelId="{875BDDBE-F1A6-4920-8E7E-76F1C1A91852}" type="parTrans" cxnId="{4E356439-D9FA-4072-941E-79354480295B}">
      <dgm:prSet/>
      <dgm:spPr/>
      <dgm:t>
        <a:bodyPr/>
        <a:lstStyle/>
        <a:p>
          <a:endParaRPr lang="zh-CN" altLang="en-US"/>
        </a:p>
      </dgm:t>
    </dgm:pt>
    <dgm:pt modelId="{0040F8F0-8A64-46DB-AE16-B6319F9758BD}" type="sibTrans" cxnId="{F1506969-EEFC-4175-A01B-8BF80218EBCC}">
      <dgm:prSet/>
      <dgm:spPr/>
      <dgm:t>
        <a:bodyPr/>
        <a:lstStyle/>
        <a:p>
          <a:endParaRPr lang="zh-CN" altLang="en-US"/>
        </a:p>
      </dgm:t>
    </dgm:pt>
    <dgm:pt modelId="{0320BE1A-86C2-4DAA-A36D-F45659C166AB}" type="parTrans" cxnId="{F1506969-EEFC-4175-A01B-8BF80218EBCC}">
      <dgm:prSet/>
      <dgm:spPr/>
      <dgm:t>
        <a:bodyPr/>
        <a:lstStyle/>
        <a:p>
          <a:endParaRPr lang="zh-CN" altLang="en-US"/>
        </a:p>
      </dgm:t>
    </dgm:pt>
    <dgm:pt modelId="{58573A34-FDDA-4EDD-8A5D-D869246A7297}" type="sibTrans" cxnId="{717D1277-7DF9-4CB5-8753-481CA6BF7428}">
      <dgm:prSet/>
      <dgm:spPr/>
      <dgm:t>
        <a:bodyPr/>
        <a:lstStyle/>
        <a:p>
          <a:endParaRPr lang="zh-CN" altLang="en-US"/>
        </a:p>
      </dgm:t>
    </dgm:pt>
    <dgm:pt modelId="{1D81E132-4E37-49CF-97D6-DFA6981A80A2}" type="parTrans" cxnId="{717D1277-7DF9-4CB5-8753-481CA6BF7428}">
      <dgm:prSet/>
      <dgm:spPr/>
      <dgm:t>
        <a:bodyPr/>
        <a:lstStyle/>
        <a:p>
          <a:endParaRPr lang="zh-CN" altLang="en-US"/>
        </a:p>
      </dgm:t>
    </dgm:pt>
    <dgm:pt modelId="{EE224003-7205-49B9-B91B-D8FB58F2B622}" type="pres">
      <dgm:prSet presAssocID="{C077F729-0EBC-42DD-981D-409491AD5572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51DEF31-4403-4B67-9D82-5ED2A0C6B31A}" type="pres">
      <dgm:prSet presAssocID="{C077F729-0EBC-42DD-981D-409491AD5572}" presName="diamond" presStyleLbl="bgShp" presStyleIdx="0" presStyleCnt="1"/>
      <dgm:spPr/>
    </dgm:pt>
    <dgm:pt modelId="{B72C31EC-FEB9-4E3E-A5E4-69234793DD96}" type="pres">
      <dgm:prSet presAssocID="{C077F729-0EBC-42DD-981D-409491AD5572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96D2E9-DB87-490B-9DF6-1C98B65A0173}" type="pres">
      <dgm:prSet presAssocID="{C077F729-0EBC-42DD-981D-409491AD5572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63E44B-8034-4B31-ADA9-C10952F00937}" type="pres">
      <dgm:prSet presAssocID="{C077F729-0EBC-42DD-981D-409491AD5572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05190F-6753-466C-B5E7-DB47912C0DDD}" type="pres">
      <dgm:prSet presAssocID="{C077F729-0EBC-42DD-981D-409491AD5572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43F5D59-B72A-4060-8302-713434553629}" type="presOf" srcId="{62787C36-4B14-4947-8B97-ECE0BBA932D2}" destId="{CA05190F-6753-466C-B5E7-DB47912C0DDD}" srcOrd="0" destOrd="4" presId="urn:microsoft.com/office/officeart/2005/8/layout/matrix3"/>
    <dgm:cxn modelId="{4E356439-D9FA-4072-941E-79354480295B}" srcId="{36DDE1B0-C815-45B8-966E-0A648CA2B02A}" destId="{5F3282CB-FED2-4C46-8AED-B6978D2EEA65}" srcOrd="2" destOrd="0" parTransId="{875BDDBE-F1A6-4920-8E7E-76F1C1A91852}" sibTransId="{A7B72445-89B7-4907-B163-41CA61EC0508}"/>
    <dgm:cxn modelId="{9073D9BA-C600-44E5-8032-E04219CD7784}" srcId="{E16B29CD-B6AC-4A99-A457-5D81E2706A7D}" destId="{2D63E47D-0B45-438E-90CE-F76760C1C71F}" srcOrd="2" destOrd="0" parTransId="{3480D65D-76F1-4416-893D-8527ED3259F6}" sibTransId="{5679FB40-8F5E-4519-A46D-44ED51E6608C}"/>
    <dgm:cxn modelId="{4A9171F4-EE93-4735-8B02-1D05AB5F474F}" type="presOf" srcId="{8F30E155-52D2-46C9-BE69-AC6D8C972D62}" destId="{CF96D2E9-DB87-490B-9DF6-1C98B65A0173}" srcOrd="0" destOrd="1" presId="urn:microsoft.com/office/officeart/2005/8/layout/matrix3"/>
    <dgm:cxn modelId="{A64B38F3-C36A-463B-BA67-62B87BC48BC2}" srcId="{3A29FEAE-6863-4303-BAE4-5227691FE225}" destId="{824F7505-4F2F-464E-9DDF-73224B23C600}" srcOrd="1" destOrd="0" parTransId="{C852E258-6BB2-4879-942F-A4A0C3449C07}" sibTransId="{422C8EDC-6A1F-4D9B-85CF-3956234DCFB8}"/>
    <dgm:cxn modelId="{F1506969-EEFC-4175-A01B-8BF80218EBCC}" srcId="{36DDE1B0-C815-45B8-966E-0A648CA2B02A}" destId="{83946A67-B0CA-4798-8CD0-08CA80B475C4}" srcOrd="1" destOrd="0" parTransId="{0320BE1A-86C2-4DAA-A36D-F45659C166AB}" sibTransId="{0040F8F0-8A64-46DB-AE16-B6319F9758BD}"/>
    <dgm:cxn modelId="{5DADE584-F025-48A0-8407-61E537363C83}" type="presOf" srcId="{B7B0F602-936C-43C1-841A-E5657AC14679}" destId="{9563E44B-8034-4B31-ADA9-C10952F00937}" srcOrd="0" destOrd="4" presId="urn:microsoft.com/office/officeart/2005/8/layout/matrix3"/>
    <dgm:cxn modelId="{1EB93E16-F997-4804-990A-270CAD331F4E}" srcId="{3A29FEAE-6863-4303-BAE4-5227691FE225}" destId="{8F30E155-52D2-46C9-BE69-AC6D8C972D62}" srcOrd="0" destOrd="0" parTransId="{C25520B3-9D54-467A-9166-90EB1835FD29}" sibTransId="{0A3C42C3-0E55-4F1C-A68A-9D1F41DF3C9A}"/>
    <dgm:cxn modelId="{8A079CEE-DE2D-407C-BD25-06699661C0FC}" type="presOf" srcId="{78261AB7-0A05-4BC4-A0A4-83C670DC0486}" destId="{B72C31EC-FEB9-4E3E-A5E4-69234793DD96}" srcOrd="0" destOrd="1" presId="urn:microsoft.com/office/officeart/2005/8/layout/matrix3"/>
    <dgm:cxn modelId="{DC268DB6-34FE-46FE-B2D0-21581EEFADBE}" srcId="{E16B29CD-B6AC-4A99-A457-5D81E2706A7D}" destId="{3AD4FC1E-7043-43D0-A4D1-A2C978DBD004}" srcOrd="1" destOrd="0" parTransId="{CA66E33C-99ED-4878-AAD6-A32395CA9A44}" sibTransId="{C28915C7-66AA-4C98-AF4E-77A7B7FBAEC6}"/>
    <dgm:cxn modelId="{2AE6D6F3-8185-47A9-A0CD-665C62C446DF}" srcId="{C077F729-0EBC-42DD-981D-409491AD5572}" destId="{3A29FEAE-6863-4303-BAE4-5227691FE225}" srcOrd="1" destOrd="0" parTransId="{8A3E4905-8C6D-4DCA-84B3-69E077328E80}" sibTransId="{893B3464-FE5F-4344-A52A-853F51D99417}"/>
    <dgm:cxn modelId="{562711EC-EEA8-4E21-A377-089CFF12DBB9}" type="presOf" srcId="{C09410F9-B307-4B64-B70C-4A12BFB1C4C2}" destId="{9563E44B-8034-4B31-ADA9-C10952F00937}" srcOrd="0" destOrd="0" presId="urn:microsoft.com/office/officeart/2005/8/layout/matrix3"/>
    <dgm:cxn modelId="{56C90628-A052-4195-849F-03025C03A296}" type="presOf" srcId="{A6F3EC8B-5ECC-4FD5-A6D8-255B448E496A}" destId="{9563E44B-8034-4B31-ADA9-C10952F00937}" srcOrd="0" destOrd="1" presId="urn:microsoft.com/office/officeart/2005/8/layout/matrix3"/>
    <dgm:cxn modelId="{1C391AC2-22C9-42DB-9F33-D5CB844B486B}" type="presOf" srcId="{5F3282CB-FED2-4C46-8AED-B6978D2EEA65}" destId="{CA05190F-6753-466C-B5E7-DB47912C0DDD}" srcOrd="0" destOrd="3" presId="urn:microsoft.com/office/officeart/2005/8/layout/matrix3"/>
    <dgm:cxn modelId="{2045DEE3-C1B2-4783-AECE-622D5874D71E}" srcId="{C09410F9-B307-4B64-B70C-4A12BFB1C4C2}" destId="{A6F3EC8B-5ECC-4FD5-A6D8-255B448E496A}" srcOrd="0" destOrd="0" parTransId="{4F39B008-A3D4-481F-8141-691A3AB7F528}" sibTransId="{CE99E14D-3039-48CA-B7A3-8B7492E67650}"/>
    <dgm:cxn modelId="{5D4CFA0C-D2F2-46CE-9D99-3F022B5CF793}" type="presOf" srcId="{824F7505-4F2F-464E-9DDF-73224B23C600}" destId="{CF96D2E9-DB87-490B-9DF6-1C98B65A0173}" srcOrd="0" destOrd="2" presId="urn:microsoft.com/office/officeart/2005/8/layout/matrix3"/>
    <dgm:cxn modelId="{4B618FAC-410A-4D35-8575-2C6627D83BB1}" type="presOf" srcId="{C077F729-0EBC-42DD-981D-409491AD5572}" destId="{EE224003-7205-49B9-B91B-D8FB58F2B622}" srcOrd="0" destOrd="0" presId="urn:microsoft.com/office/officeart/2005/8/layout/matrix3"/>
    <dgm:cxn modelId="{67868466-DF1F-4B0F-92CF-7B0EA105550B}" type="presOf" srcId="{D4867D5E-DF27-49D8-B4E6-CA9B30175BD2}" destId="{9563E44B-8034-4B31-ADA9-C10952F00937}" srcOrd="0" destOrd="3" presId="urn:microsoft.com/office/officeart/2005/8/layout/matrix3"/>
    <dgm:cxn modelId="{717D1277-7DF9-4CB5-8753-481CA6BF7428}" srcId="{36DDE1B0-C815-45B8-966E-0A648CA2B02A}" destId="{912261DC-8CC9-4125-B3BD-0FA6118AE080}" srcOrd="0" destOrd="0" parTransId="{1D81E132-4E37-49CF-97D6-DFA6981A80A2}" sibTransId="{58573A34-FDDA-4EDD-8A5D-D869246A7297}"/>
    <dgm:cxn modelId="{EB604DA9-5743-4259-A4BE-6CF8BCF0148A}" type="presOf" srcId="{2D63E47D-0B45-438E-90CE-F76760C1C71F}" destId="{B72C31EC-FEB9-4E3E-A5E4-69234793DD96}" srcOrd="0" destOrd="3" presId="urn:microsoft.com/office/officeart/2005/8/layout/matrix3"/>
    <dgm:cxn modelId="{F18E5C40-74A3-46C0-ACD5-6669B5A39C53}" srcId="{36DDE1B0-C815-45B8-966E-0A648CA2B02A}" destId="{62787C36-4B14-4947-8B97-ECE0BBA932D2}" srcOrd="3" destOrd="0" parTransId="{FCCDB2E6-CDC5-4013-A378-F8F0B9941B8A}" sibTransId="{2BFD11E9-5DA5-4C77-A44D-6C0C460E8675}"/>
    <dgm:cxn modelId="{59FB35E2-FC45-40B6-AB3A-9907C02430C4}" srcId="{C09410F9-B307-4B64-B70C-4A12BFB1C4C2}" destId="{C87204D6-677B-4F29-84DF-574D200F6EB0}" srcOrd="1" destOrd="0" parTransId="{45103E05-01A8-48A5-B9BC-E99272B2825C}" sibTransId="{647A647C-E0C4-4BB2-A14D-21C6A25E42CE}"/>
    <dgm:cxn modelId="{D65B391A-02C7-4EDD-9CE8-8EA97E608B21}" type="presOf" srcId="{36DDE1B0-C815-45B8-966E-0A648CA2B02A}" destId="{CA05190F-6753-466C-B5E7-DB47912C0DDD}" srcOrd="0" destOrd="0" presId="urn:microsoft.com/office/officeart/2005/8/layout/matrix3"/>
    <dgm:cxn modelId="{0DCA95DF-B02D-4B5A-9F1B-82305800E663}" srcId="{C077F729-0EBC-42DD-981D-409491AD5572}" destId="{C09410F9-B307-4B64-B70C-4A12BFB1C4C2}" srcOrd="2" destOrd="0" parTransId="{AD2A94DE-AC79-4CBA-A495-92F86A51A644}" sibTransId="{A42FAE15-4E2C-4E1E-A564-4470CD6690DF}"/>
    <dgm:cxn modelId="{97176A6D-38DB-4BBD-B90F-337116C3C9C8}" srcId="{C09410F9-B307-4B64-B70C-4A12BFB1C4C2}" destId="{B7B0F602-936C-43C1-841A-E5657AC14679}" srcOrd="3" destOrd="0" parTransId="{D98FE64D-130F-49B7-9FE2-8783131D10D7}" sibTransId="{C84E8106-ABBB-42DC-828C-7652993F68A8}"/>
    <dgm:cxn modelId="{B892D58A-F73C-41DD-8C9C-000967C36613}" srcId="{C077F729-0EBC-42DD-981D-409491AD5572}" destId="{E16B29CD-B6AC-4A99-A457-5D81E2706A7D}" srcOrd="0" destOrd="0" parTransId="{E9C6CB69-0EBF-49D9-AFEA-32510FEB3125}" sibTransId="{BADD8244-4893-48AB-A47C-77B5BA35656C}"/>
    <dgm:cxn modelId="{C7EC2F54-632C-472A-8AC5-A10CAF56CE87}" type="presOf" srcId="{C87204D6-677B-4F29-84DF-574D200F6EB0}" destId="{9563E44B-8034-4B31-ADA9-C10952F00937}" srcOrd="0" destOrd="2" presId="urn:microsoft.com/office/officeart/2005/8/layout/matrix3"/>
    <dgm:cxn modelId="{3F7E210A-7F28-4015-A944-BFC3C6A14332}" srcId="{C077F729-0EBC-42DD-981D-409491AD5572}" destId="{36DDE1B0-C815-45B8-966E-0A648CA2B02A}" srcOrd="3" destOrd="0" parTransId="{588B4BC2-E0B2-4FFA-A166-0654E3C2E399}" sibTransId="{806BC075-0EFA-4963-9C75-399552D5BBF2}"/>
    <dgm:cxn modelId="{AD6F72D2-45E9-40B7-B3E4-E678AE51842B}" type="presOf" srcId="{E16B29CD-B6AC-4A99-A457-5D81E2706A7D}" destId="{B72C31EC-FEB9-4E3E-A5E4-69234793DD96}" srcOrd="0" destOrd="0" presId="urn:microsoft.com/office/officeart/2005/8/layout/matrix3"/>
    <dgm:cxn modelId="{5C3C4F2C-65EE-42C7-9B62-D69D42E4D6A5}" type="presOf" srcId="{83946A67-B0CA-4798-8CD0-08CA80B475C4}" destId="{CA05190F-6753-466C-B5E7-DB47912C0DDD}" srcOrd="0" destOrd="2" presId="urn:microsoft.com/office/officeart/2005/8/layout/matrix3"/>
    <dgm:cxn modelId="{227BFCC2-E865-4B60-9654-A339C4BEB4CC}" srcId="{E16B29CD-B6AC-4A99-A457-5D81E2706A7D}" destId="{78261AB7-0A05-4BC4-A0A4-83C670DC0486}" srcOrd="0" destOrd="0" parTransId="{EE43CDC6-8AA6-4AD8-A5BE-C89CD0BD48FC}" sibTransId="{25CBA9A5-F480-4A58-B7FD-769754B96E46}"/>
    <dgm:cxn modelId="{A29C179C-EBE1-4A93-8C66-0313B53CD4C8}" type="presOf" srcId="{912261DC-8CC9-4125-B3BD-0FA6118AE080}" destId="{CA05190F-6753-466C-B5E7-DB47912C0DDD}" srcOrd="0" destOrd="1" presId="urn:microsoft.com/office/officeart/2005/8/layout/matrix3"/>
    <dgm:cxn modelId="{3579FD90-C2ED-41B7-9ED4-D7DA81A922F3}" type="presOf" srcId="{3AD4FC1E-7043-43D0-A4D1-A2C978DBD004}" destId="{B72C31EC-FEB9-4E3E-A5E4-69234793DD96}" srcOrd="0" destOrd="2" presId="urn:microsoft.com/office/officeart/2005/8/layout/matrix3"/>
    <dgm:cxn modelId="{2FC55B1B-59BE-470E-ABCA-6DBC9839A3AC}" type="presOf" srcId="{3A29FEAE-6863-4303-BAE4-5227691FE225}" destId="{CF96D2E9-DB87-490B-9DF6-1C98B65A0173}" srcOrd="0" destOrd="0" presId="urn:microsoft.com/office/officeart/2005/8/layout/matrix3"/>
    <dgm:cxn modelId="{D6C80008-DA21-479C-A575-3BA24CC7C3A6}" srcId="{C09410F9-B307-4B64-B70C-4A12BFB1C4C2}" destId="{D4867D5E-DF27-49D8-B4E6-CA9B30175BD2}" srcOrd="2" destOrd="0" parTransId="{B1F73AF0-9D67-4880-9D93-B115F13FA0B7}" sibTransId="{9A952E8D-1C17-4987-9A8A-926A83F51EDF}"/>
    <dgm:cxn modelId="{731D4BBF-5E49-4BF4-BECC-97A2256FB0FC}" type="presParOf" srcId="{EE224003-7205-49B9-B91B-D8FB58F2B622}" destId="{151DEF31-4403-4B67-9D82-5ED2A0C6B31A}" srcOrd="0" destOrd="0" presId="urn:microsoft.com/office/officeart/2005/8/layout/matrix3"/>
    <dgm:cxn modelId="{BABCFB11-452B-4C93-8C81-98FB3F4EB676}" type="presParOf" srcId="{EE224003-7205-49B9-B91B-D8FB58F2B622}" destId="{B72C31EC-FEB9-4E3E-A5E4-69234793DD96}" srcOrd="1" destOrd="0" presId="urn:microsoft.com/office/officeart/2005/8/layout/matrix3"/>
    <dgm:cxn modelId="{B59CD08D-C689-4DC3-B738-5F6D0983D45A}" type="presParOf" srcId="{EE224003-7205-49B9-B91B-D8FB58F2B622}" destId="{CF96D2E9-DB87-490B-9DF6-1C98B65A0173}" srcOrd="2" destOrd="0" presId="urn:microsoft.com/office/officeart/2005/8/layout/matrix3"/>
    <dgm:cxn modelId="{050370E4-2E9A-41AE-AF19-3ABA80703613}" type="presParOf" srcId="{EE224003-7205-49B9-B91B-D8FB58F2B622}" destId="{9563E44B-8034-4B31-ADA9-C10952F00937}" srcOrd="3" destOrd="0" presId="urn:microsoft.com/office/officeart/2005/8/layout/matrix3"/>
    <dgm:cxn modelId="{C761F1DA-10C8-451B-9263-4A0C6ED9F415}" type="presParOf" srcId="{EE224003-7205-49B9-B91B-D8FB58F2B622}" destId="{CA05190F-6753-466C-B5E7-DB47912C0DD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8B2347-95A2-43FF-9C87-998735DEAF65}" type="doc">
      <dgm:prSet loTypeId="urn:microsoft.com/office/officeart/2005/8/layout/radial3" loCatId="cycle" qsTypeId="urn:microsoft.com/office/officeart/2005/8/quickstyle/simple4" qsCatId="simple" csTypeId="urn:microsoft.com/office/officeart/2005/8/colors/colorful2" csCatId="colorful" phldr="1"/>
      <dgm:spPr/>
    </dgm:pt>
    <dgm:pt modelId="{DCBE8444-78C5-4456-8484-115EC830348A}">
      <dgm:prSet phldrT="[文本]" custT="1"/>
      <dgm:spPr>
        <a:gradFill rotWithShape="0">
          <a:gsLst>
            <a:gs pos="0">
              <a:srgbClr val="3C7BC7"/>
            </a:gs>
            <a:gs pos="80000">
              <a:srgbClr val="82ACDE"/>
            </a:gs>
            <a:gs pos="100000">
              <a:srgbClr val="3A7CCB"/>
            </a:gs>
          </a:gsLst>
        </a:gradFill>
      </dgm:spPr>
      <dgm:t>
        <a:bodyPr/>
        <a:lstStyle/>
        <a:p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技术架构</a:t>
          </a:r>
          <a:r>
            <a: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br>
            <a: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要素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07FC01-7784-429E-A977-E769B6019DC5}" type="parTrans" cxnId="{B0D4186F-1C87-4F1A-893A-E2751C9D874A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E2FC828-DD94-472B-9EC7-E721E215A61D}" type="sibTrans" cxnId="{B0D4186F-1C87-4F1A-893A-E2751C9D874A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0670A6-0E7E-43C3-8A02-DEAAB465EDDE}">
      <dgm:prSet phldrT="[文本]" custT="1"/>
      <dgm:spPr>
        <a:gradFill rotWithShape="0">
          <a:gsLst>
            <a:gs pos="0">
              <a:srgbClr val="00B050">
                <a:alpha val="50000"/>
              </a:srgbClr>
            </a:gs>
            <a:gs pos="80000">
              <a:srgbClr val="00B050">
                <a:alpha val="50000"/>
              </a:srgbClr>
            </a:gs>
            <a:gs pos="100000">
              <a:srgbClr val="00B050">
                <a:alpha val="50000"/>
              </a:srgbClr>
            </a:gs>
          </a:gsLst>
        </a:gradFill>
      </dgm:spPr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云平台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E03219F-D247-4798-BC4F-A5898775CF89}" type="parTrans" cxnId="{12552A0E-60F7-41C7-8381-EDEB700DE920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DF3B9C-A35A-40EB-B3BF-E967FB807AF4}" type="sibTrans" cxnId="{12552A0E-60F7-41C7-8381-EDEB700DE920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24E0EA-049D-4434-9EE6-9C9099B7E937}">
      <dgm:prSet phldrT="[文本]" custT="1"/>
      <dgm:spPr>
        <a:gradFill rotWithShape="0">
          <a:gsLst>
            <a:gs pos="0">
              <a:srgbClr val="7030A0">
                <a:alpha val="50000"/>
              </a:srgbClr>
            </a:gs>
            <a:gs pos="80000">
              <a:srgbClr val="7030A0">
                <a:alpha val="50000"/>
              </a:srgbClr>
            </a:gs>
            <a:gs pos="100000">
              <a:srgbClr val="7030A0">
                <a:alpha val="50000"/>
              </a:srgbClr>
            </a:gs>
          </a:gsLst>
        </a:gradFill>
      </dgm:spPr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应用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b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扩展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B582C6A-0591-46F0-8928-67FAF1FF2E6B}" type="sibTrans" cxnId="{653183C7-80F9-4F06-854C-8B9C6D3B1605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AD7F10-53EC-4162-8B8D-043FDD5C8248}" type="parTrans" cxnId="{653183C7-80F9-4F06-854C-8B9C6D3B1605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29B8D9-41D1-42B0-BFAD-5F896FA163FD}">
      <dgm:prSet phldrT="[文本]" custT="1"/>
      <dgm:spPr>
        <a:gradFill rotWithShape="0">
          <a:gsLst>
            <a:gs pos="0">
              <a:srgbClr val="7030A0">
                <a:alpha val="50000"/>
              </a:srgbClr>
            </a:gs>
            <a:gs pos="80000">
              <a:srgbClr val="7030A0">
                <a:alpha val="50000"/>
              </a:srgbClr>
            </a:gs>
            <a:gs pos="100000">
              <a:srgbClr val="7030A0">
                <a:alpha val="50000"/>
              </a:srgbClr>
            </a:gs>
          </a:gsLst>
        </a:gradFill>
      </dgm:spPr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集群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b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架构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0BFC3B-A46E-408A-B8A0-7AC7B11C4AF5}" type="sibTrans" cxnId="{89273DA8-5BD7-43B6-89ED-73D3440DC29B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C150AD-A7C3-4380-8767-70CD48CFA0B9}" type="parTrans" cxnId="{89273DA8-5BD7-43B6-89ED-73D3440DC29B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85E42D-A35A-46ED-BDCA-C616B1B87267}">
      <dgm:prSet phldrT="[文本]" custT="1"/>
      <dgm:spPr>
        <a:gradFill rotWithShape="0">
          <a:gsLst>
            <a:gs pos="0">
              <a:srgbClr val="002060">
                <a:alpha val="50000"/>
              </a:srgbClr>
            </a:gs>
            <a:gs pos="80000">
              <a:srgbClr val="002060">
                <a:alpha val="50000"/>
              </a:srgbClr>
            </a:gs>
            <a:gs pos="100000">
              <a:srgbClr val="002060">
                <a:alpha val="50000"/>
              </a:srgbClr>
            </a:gs>
          </a:gsLst>
        </a:gradFill>
      </dgm:spPr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硬件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b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网络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F5E690-DA5F-4488-BD4E-476A79C4C156}" type="sibTrans" cxnId="{92BD9E3E-B5A2-4679-8C33-DCD2C0E76FF8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E1A975-372A-4926-98ED-C3D8ED1A350A}" type="parTrans" cxnId="{92BD9E3E-B5A2-4679-8C33-DCD2C0E76FF8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FED1DB-E93E-47EE-87AC-6C311A744FB8}">
      <dgm:prSet phldrT="[文本]" custT="1"/>
      <dgm:spPr>
        <a:gradFill rotWithShape="0">
          <a:gsLst>
            <a:gs pos="0">
              <a:srgbClr val="002060">
                <a:alpha val="50000"/>
              </a:srgbClr>
            </a:gs>
            <a:gs pos="80000">
              <a:srgbClr val="002060">
                <a:alpha val="50000"/>
              </a:srgbClr>
            </a:gs>
            <a:gs pos="100000">
              <a:srgbClr val="002060">
                <a:alpha val="50000"/>
              </a:srgbClr>
            </a:gs>
          </a:gsLst>
        </a:gradFill>
      </dgm:spPr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技术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b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架构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B7C551-3843-4136-B1BF-C30A7C49F66C}" type="sibTrans" cxnId="{A35DE1B1-222E-48C2-8089-9718AD66FF7C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3ABAD4-978D-4A6A-9E14-4168E9127911}" type="parTrans" cxnId="{A35DE1B1-222E-48C2-8089-9718AD66FF7C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295C09-B69F-4F18-B9EB-E2BEC27C5EE1}">
      <dgm:prSet phldrT="[文本]" custT="1"/>
      <dgm:spPr>
        <a:gradFill rotWithShape="0">
          <a:gsLst>
            <a:gs pos="0">
              <a:srgbClr val="0070C0">
                <a:alpha val="50000"/>
              </a:srgbClr>
            </a:gs>
            <a:gs pos="80000">
              <a:srgbClr val="0070C0">
                <a:alpha val="50000"/>
              </a:srgbClr>
            </a:gs>
            <a:gs pos="100000">
              <a:srgbClr val="0070C0">
                <a:alpha val="50000"/>
              </a:srgbClr>
            </a:gs>
          </a:gsLst>
        </a:gradFill>
      </dgm:spPr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开放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b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1368A4-0DA8-4485-A38F-681ADE7236C2}" type="sibTrans" cxnId="{9725004A-440F-4498-9DF1-469E6A020902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859E2BA-2ADA-46FE-AB80-57F97BDFB88A}" type="parTrans" cxnId="{9725004A-440F-4498-9DF1-469E6A020902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71FFA7-9D9A-4D01-AEAA-DA9A83190A61}">
      <dgm:prSet phldrT="[文本]" custT="1"/>
      <dgm:spPr>
        <a:gradFill rotWithShape="0">
          <a:gsLst>
            <a:gs pos="0">
              <a:srgbClr val="0070C0">
                <a:alpha val="50000"/>
              </a:srgbClr>
            </a:gs>
            <a:gs pos="80000">
              <a:srgbClr val="0070C0">
                <a:alpha val="50000"/>
              </a:srgbClr>
            </a:gs>
            <a:gs pos="100000">
              <a:srgbClr val="0070C0">
                <a:alpha val="50000"/>
              </a:srgbClr>
            </a:gs>
          </a:gsLst>
        </a:gradFill>
      </dgm:spPr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b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架构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FB5315-0C8B-4B0A-8718-70D9DAB2B2EB}" type="sibTrans" cxnId="{3C19F251-DF08-43C2-BF65-346380F27AE6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17ECB7-7211-454A-93BB-CCD9A0781C95}" type="parTrans" cxnId="{3C19F251-DF08-43C2-BF65-346380F27AE6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B3FFCA-B59E-4F0B-83DC-724D56D75FF1}">
      <dgm:prSet phldrT="[文本]" custT="1"/>
      <dgm:spPr>
        <a:gradFill rotWithShape="0">
          <a:gsLst>
            <a:gs pos="0">
              <a:srgbClr val="00B0F0">
                <a:alpha val="50000"/>
              </a:srgbClr>
            </a:gs>
            <a:gs pos="80000">
              <a:srgbClr val="00B0F0">
                <a:alpha val="50000"/>
              </a:srgbClr>
            </a:gs>
            <a:gs pos="100000">
              <a:srgbClr val="00B0F0">
                <a:alpha val="50000"/>
              </a:srgbClr>
            </a:gs>
          </a:gsLst>
        </a:gradFill>
      </dgm:spPr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计算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b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能力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D0A937-7B70-4E71-B5B0-D734B4C47D40}" type="sibTrans" cxnId="{BFC843FC-ACB4-432E-A425-E553EA9B61FE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FDB691-D168-4221-AA8B-5B8197F5C381}" type="parTrans" cxnId="{BFC843FC-ACB4-432E-A425-E553EA9B61FE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0D7536-2E53-4950-B93E-33E472814A88}">
      <dgm:prSet phldrT="[文本]" custT="1"/>
      <dgm:spPr>
        <a:gradFill rotWithShape="0">
          <a:gsLst>
            <a:gs pos="0">
              <a:srgbClr val="00B0F0">
                <a:alpha val="50000"/>
              </a:srgbClr>
            </a:gs>
            <a:gs pos="80000">
              <a:srgbClr val="00B0F0">
                <a:alpha val="50000"/>
              </a:srgbClr>
            </a:gs>
            <a:gs pos="100000">
              <a:srgbClr val="00B0F0">
                <a:alpha val="50000"/>
              </a:srgbClr>
            </a:gs>
          </a:gsLst>
        </a:gradFill>
      </dgm:spPr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存储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b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能力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AEB3E0-223E-4CBF-AB41-C6DDB034B608}" type="sibTrans" cxnId="{AF922C91-3BB0-4D6E-8CFA-1130C9D61D88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2E7343-BC75-465D-9CE7-63E841EB7C52}" type="parTrans" cxnId="{AF922C91-3BB0-4D6E-8CFA-1130C9D61D88}">
      <dgm:prSet/>
      <dgm:spPr/>
      <dgm:t>
        <a:bodyPr/>
        <a:lstStyle/>
        <a:p>
          <a:endParaRPr lang="zh-CN" altLang="en-US" sz="200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ABA68F-7077-4982-BA2A-3EE12DC4E4C4}">
      <dgm:prSet phldrT="[文本]" custT="1"/>
      <dgm:spPr>
        <a:gradFill rotWithShape="0">
          <a:gsLst>
            <a:gs pos="0">
              <a:srgbClr val="00B050">
                <a:alpha val="50000"/>
              </a:srgbClr>
            </a:gs>
            <a:gs pos="80000">
              <a:srgbClr val="00B050">
                <a:alpha val="50000"/>
              </a:srgbClr>
            </a:gs>
            <a:gs pos="100000">
              <a:srgbClr val="00B050">
                <a:alpha val="50000"/>
              </a:srgbClr>
            </a:gs>
          </a:gsLst>
        </a:gradFill>
      </dgm:spPr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弹性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b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控制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21B704-6E31-4764-8C69-D6D98B39039A}" type="parTrans" cxnId="{E5C59B29-B523-4262-8CBC-0A6B26993FF6}">
      <dgm:prSet/>
      <dgm:spPr/>
      <dgm:t>
        <a:bodyPr/>
        <a:lstStyle/>
        <a:p>
          <a:endParaRPr lang="zh-CN" altLang="en-US" sz="1600"/>
        </a:p>
      </dgm:t>
    </dgm:pt>
    <dgm:pt modelId="{3AC00FC0-1CD4-4E47-BBAF-8AD339BE9F40}" type="sibTrans" cxnId="{E5C59B29-B523-4262-8CBC-0A6B26993FF6}">
      <dgm:prSet/>
      <dgm:spPr/>
      <dgm:t>
        <a:bodyPr/>
        <a:lstStyle/>
        <a:p>
          <a:endParaRPr lang="zh-CN" altLang="en-US" sz="1600"/>
        </a:p>
      </dgm:t>
    </dgm:pt>
    <dgm:pt modelId="{19266D06-7E23-4267-8F76-AAB4E2F7E523}">
      <dgm:prSet phldrT="[文本]" custT="1"/>
      <dgm:spPr>
        <a:gradFill rotWithShape="0">
          <a:gsLst>
            <a:gs pos="0">
              <a:srgbClr val="002060">
                <a:alpha val="50000"/>
              </a:srgbClr>
            </a:gs>
            <a:gs pos="80000">
              <a:srgbClr val="002060">
                <a:alpha val="50000"/>
              </a:srgbClr>
            </a:gs>
            <a:gs pos="100000">
              <a:srgbClr val="002060">
                <a:alpha val="50000"/>
              </a:srgbClr>
            </a:gs>
          </a:gsLst>
        </a:gradFill>
      </dgm:spPr>
      <dgm:t>
        <a:bodyPr/>
        <a:lstStyle/>
        <a:p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</a:t>
          </a:r>
          <a: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br>
            <a: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管理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E8D4CC0-4EB0-4DB0-BAFF-23447FC6F22A}" type="parTrans" cxnId="{F4B7E517-C5C9-4E8D-9962-AF52F84D9AE2}">
      <dgm:prSet/>
      <dgm:spPr/>
      <dgm:t>
        <a:bodyPr/>
        <a:lstStyle/>
        <a:p>
          <a:endParaRPr lang="zh-CN" altLang="en-US" sz="1600"/>
        </a:p>
      </dgm:t>
    </dgm:pt>
    <dgm:pt modelId="{E6EB497D-FCEA-4AFC-B615-8BA80D59ADCC}" type="sibTrans" cxnId="{F4B7E517-C5C9-4E8D-9962-AF52F84D9AE2}">
      <dgm:prSet/>
      <dgm:spPr/>
      <dgm:t>
        <a:bodyPr/>
        <a:lstStyle/>
        <a:p>
          <a:endParaRPr lang="zh-CN" altLang="en-US" sz="1600"/>
        </a:p>
      </dgm:t>
    </dgm:pt>
    <dgm:pt modelId="{69DA0D08-7732-42D6-AD03-062DC26F52C2}" type="pres">
      <dgm:prSet presAssocID="{138B2347-95A2-43FF-9C87-998735DEAF65}" presName="composite" presStyleCnt="0">
        <dgm:presLayoutVars>
          <dgm:chMax val="1"/>
          <dgm:dir/>
          <dgm:resizeHandles val="exact"/>
        </dgm:presLayoutVars>
      </dgm:prSet>
      <dgm:spPr/>
    </dgm:pt>
    <dgm:pt modelId="{FC81B24C-9023-4F2A-ABDD-C8F81B336693}" type="pres">
      <dgm:prSet presAssocID="{138B2347-95A2-43FF-9C87-998735DEAF65}" presName="radial" presStyleCnt="0">
        <dgm:presLayoutVars>
          <dgm:animLvl val="ctr"/>
        </dgm:presLayoutVars>
      </dgm:prSet>
      <dgm:spPr/>
    </dgm:pt>
    <dgm:pt modelId="{F84934C6-5617-432B-9DAE-A3305E1694D8}" type="pres">
      <dgm:prSet presAssocID="{DCBE8444-78C5-4456-8484-115EC830348A}" presName="centerShape" presStyleLbl="vennNode1" presStyleIdx="0" presStyleCnt="12" custScaleX="76456" custScaleY="80386"/>
      <dgm:spPr/>
      <dgm:t>
        <a:bodyPr/>
        <a:lstStyle/>
        <a:p>
          <a:endParaRPr lang="zh-CN" altLang="en-US"/>
        </a:p>
      </dgm:t>
    </dgm:pt>
    <dgm:pt modelId="{A6D26ABE-480B-41DC-8B34-3D2AF3F51A39}" type="pres">
      <dgm:prSet presAssocID="{6C0670A6-0E7E-43C3-8A02-DEAAB465EDDE}" presName="node" presStyleLbl="vennNode1" presStyleIdx="1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7C6071-30C5-4CFE-A092-5A300A0A56A7}" type="pres">
      <dgm:prSet presAssocID="{46ABA68F-7077-4982-BA2A-3EE12DC4E4C4}" presName="node" presStyleLbl="vennNode1" presStyleIdx="2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59A043-B947-4B08-936B-68817AB803BA}" type="pres">
      <dgm:prSet presAssocID="{D80D7536-2E53-4950-B93E-33E472814A88}" presName="node" presStyleLbl="vennNode1" presStyleIdx="3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FCA1BF-3250-4950-8B67-A955236B3371}" type="pres">
      <dgm:prSet presAssocID="{9FB3FFCA-B59E-4F0B-83DC-724D56D75FF1}" presName="node" presStyleLbl="vennNode1" presStyleIdx="4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28A3BC-BDC3-4D9D-AC08-7907087E7A12}" type="pres">
      <dgm:prSet presAssocID="{2371FFA7-9D9A-4D01-AEAA-DA9A83190A61}" presName="node" presStyleLbl="vennNode1" presStyleIdx="5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14C3CE-8899-4172-9278-99AF45FCD69A}" type="pres">
      <dgm:prSet presAssocID="{3B295C09-B69F-4F18-B9EB-E2BEC27C5EE1}" presName="node" presStyleLbl="vennNode1" presStyleIdx="6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A82026-ACAA-41A9-AB2A-ECBB0FF82AC8}" type="pres">
      <dgm:prSet presAssocID="{13FED1DB-E93E-47EE-87AC-6C311A744FB8}" presName="node" presStyleLbl="vennNode1" presStyleIdx="7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0BCC20-16FA-4B2D-9E2D-4746D2A077FC}" type="pres">
      <dgm:prSet presAssocID="{8485E42D-A35A-46ED-BDCA-C616B1B87267}" presName="node" presStyleLbl="vennNode1" presStyleIdx="8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0E3B8A-8A58-400B-9B55-B425E9A779EA}" type="pres">
      <dgm:prSet presAssocID="{19266D06-7E23-4267-8F76-AAB4E2F7E523}" presName="node" presStyleLbl="vennNode1" presStyleIdx="9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20FEAE-F363-4EBE-8E02-CF00822F6635}" type="pres">
      <dgm:prSet presAssocID="{CE29B8D9-41D1-42B0-BFAD-5F896FA163FD}" presName="node" presStyleLbl="vennNode1" presStyleIdx="10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4A227E-E95B-4433-A676-E300EE13956F}" type="pres">
      <dgm:prSet presAssocID="{DB24E0EA-049D-4434-9EE6-9C9099B7E937}" presName="node" presStyleLbl="vennNode1" presStyleIdx="11" presStyleCnt="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2C8EF20-BA73-411B-AD09-7206B1081063}" type="presOf" srcId="{2371FFA7-9D9A-4D01-AEAA-DA9A83190A61}" destId="{BB28A3BC-BDC3-4D9D-AC08-7907087E7A12}" srcOrd="0" destOrd="0" presId="urn:microsoft.com/office/officeart/2005/8/layout/radial3"/>
    <dgm:cxn modelId="{C4E3CC7A-E6D7-4E8B-9581-BC0D4D7ABA70}" type="presOf" srcId="{19266D06-7E23-4267-8F76-AAB4E2F7E523}" destId="{900E3B8A-8A58-400B-9B55-B425E9A779EA}" srcOrd="0" destOrd="0" presId="urn:microsoft.com/office/officeart/2005/8/layout/radial3"/>
    <dgm:cxn modelId="{021B82AB-1676-4F36-9A39-4B6EE772EBC7}" type="presOf" srcId="{6C0670A6-0E7E-43C3-8A02-DEAAB465EDDE}" destId="{A6D26ABE-480B-41DC-8B34-3D2AF3F51A39}" srcOrd="0" destOrd="0" presId="urn:microsoft.com/office/officeart/2005/8/layout/radial3"/>
    <dgm:cxn modelId="{9725004A-440F-4498-9DF1-469E6A020902}" srcId="{DCBE8444-78C5-4456-8484-115EC830348A}" destId="{3B295C09-B69F-4F18-B9EB-E2BEC27C5EE1}" srcOrd="5" destOrd="0" parTransId="{8859E2BA-2ADA-46FE-AB80-57F97BDFB88A}" sibTransId="{441368A4-0DA8-4485-A38F-681ADE7236C2}"/>
    <dgm:cxn modelId="{F72C6C55-44D2-4E7E-8650-3621DBDB9111}" type="presOf" srcId="{138B2347-95A2-43FF-9C87-998735DEAF65}" destId="{69DA0D08-7732-42D6-AD03-062DC26F52C2}" srcOrd="0" destOrd="0" presId="urn:microsoft.com/office/officeart/2005/8/layout/radial3"/>
    <dgm:cxn modelId="{BA2ED1DE-EE5F-4603-8A62-7BA0A2C2412A}" type="presOf" srcId="{3B295C09-B69F-4F18-B9EB-E2BEC27C5EE1}" destId="{4014C3CE-8899-4172-9278-99AF45FCD69A}" srcOrd="0" destOrd="0" presId="urn:microsoft.com/office/officeart/2005/8/layout/radial3"/>
    <dgm:cxn modelId="{9EF4F231-9756-4829-808A-75EBA4555B3C}" type="presOf" srcId="{CE29B8D9-41D1-42B0-BFAD-5F896FA163FD}" destId="{3120FEAE-F363-4EBE-8E02-CF00822F6635}" srcOrd="0" destOrd="0" presId="urn:microsoft.com/office/officeart/2005/8/layout/radial3"/>
    <dgm:cxn modelId="{89273DA8-5BD7-43B6-89ED-73D3440DC29B}" srcId="{DCBE8444-78C5-4456-8484-115EC830348A}" destId="{CE29B8D9-41D1-42B0-BFAD-5F896FA163FD}" srcOrd="9" destOrd="0" parTransId="{8CC150AD-A7C3-4380-8767-70CD48CFA0B9}" sibTransId="{6E0BFC3B-A46E-408A-B8A0-7AC7B11C4AF5}"/>
    <dgm:cxn modelId="{653183C7-80F9-4F06-854C-8B9C6D3B1605}" srcId="{DCBE8444-78C5-4456-8484-115EC830348A}" destId="{DB24E0EA-049D-4434-9EE6-9C9099B7E937}" srcOrd="10" destOrd="0" parTransId="{0CAD7F10-53EC-4162-8B8D-043FDD5C8248}" sibTransId="{EB582C6A-0591-46F0-8928-67FAF1FF2E6B}"/>
    <dgm:cxn modelId="{AF922C91-3BB0-4D6E-8CFA-1130C9D61D88}" srcId="{DCBE8444-78C5-4456-8484-115EC830348A}" destId="{D80D7536-2E53-4950-B93E-33E472814A88}" srcOrd="2" destOrd="0" parTransId="{B22E7343-BC75-465D-9CE7-63E841EB7C52}" sibTransId="{17AEB3E0-223E-4CBF-AB41-C6DDB034B608}"/>
    <dgm:cxn modelId="{4A089667-0AF2-48E0-B0A2-CC83A04A1E27}" type="presOf" srcId="{DB24E0EA-049D-4434-9EE6-9C9099B7E937}" destId="{C44A227E-E95B-4433-A676-E300EE13956F}" srcOrd="0" destOrd="0" presId="urn:microsoft.com/office/officeart/2005/8/layout/radial3"/>
    <dgm:cxn modelId="{B0D4186F-1C87-4F1A-893A-E2751C9D874A}" srcId="{138B2347-95A2-43FF-9C87-998735DEAF65}" destId="{DCBE8444-78C5-4456-8484-115EC830348A}" srcOrd="0" destOrd="0" parTransId="{3407FC01-7784-429E-A977-E769B6019DC5}" sibTransId="{9E2FC828-DD94-472B-9EC7-E721E215A61D}"/>
    <dgm:cxn modelId="{E5C59B29-B523-4262-8CBC-0A6B26993FF6}" srcId="{DCBE8444-78C5-4456-8484-115EC830348A}" destId="{46ABA68F-7077-4982-BA2A-3EE12DC4E4C4}" srcOrd="1" destOrd="0" parTransId="{9921B704-6E31-4764-8C69-D6D98B39039A}" sibTransId="{3AC00FC0-1CD4-4E47-BBAF-8AD339BE9F40}"/>
    <dgm:cxn modelId="{F4B7E517-C5C9-4E8D-9962-AF52F84D9AE2}" srcId="{DCBE8444-78C5-4456-8484-115EC830348A}" destId="{19266D06-7E23-4267-8F76-AAB4E2F7E523}" srcOrd="8" destOrd="0" parTransId="{3E8D4CC0-4EB0-4DB0-BAFF-23447FC6F22A}" sibTransId="{E6EB497D-FCEA-4AFC-B615-8BA80D59ADCC}"/>
    <dgm:cxn modelId="{92BD9E3E-B5A2-4679-8C33-DCD2C0E76FF8}" srcId="{DCBE8444-78C5-4456-8484-115EC830348A}" destId="{8485E42D-A35A-46ED-BDCA-C616B1B87267}" srcOrd="7" destOrd="0" parTransId="{A9E1A975-372A-4926-98ED-C3D8ED1A350A}" sibTransId="{EDF5E690-DA5F-4488-BD4E-476A79C4C156}"/>
    <dgm:cxn modelId="{9A81838D-28C8-44D9-AC8F-0A8F61C142B0}" type="presOf" srcId="{DCBE8444-78C5-4456-8484-115EC830348A}" destId="{F84934C6-5617-432B-9DAE-A3305E1694D8}" srcOrd="0" destOrd="0" presId="urn:microsoft.com/office/officeart/2005/8/layout/radial3"/>
    <dgm:cxn modelId="{45AA79DF-0108-48D5-9A59-EEE99C3043CD}" type="presOf" srcId="{8485E42D-A35A-46ED-BDCA-C616B1B87267}" destId="{100BCC20-16FA-4B2D-9E2D-4746D2A077FC}" srcOrd="0" destOrd="0" presId="urn:microsoft.com/office/officeart/2005/8/layout/radial3"/>
    <dgm:cxn modelId="{E21A4A4D-B6A2-4692-8158-C315BAC9A3C5}" type="presOf" srcId="{D80D7536-2E53-4950-B93E-33E472814A88}" destId="{3C59A043-B947-4B08-936B-68817AB803BA}" srcOrd="0" destOrd="0" presId="urn:microsoft.com/office/officeart/2005/8/layout/radial3"/>
    <dgm:cxn modelId="{B8622D53-E010-4607-83B9-4A3922696E21}" type="presOf" srcId="{46ABA68F-7077-4982-BA2A-3EE12DC4E4C4}" destId="{457C6071-30C5-4CFE-A092-5A300A0A56A7}" srcOrd="0" destOrd="0" presId="urn:microsoft.com/office/officeart/2005/8/layout/radial3"/>
    <dgm:cxn modelId="{1D1DA229-FA5E-418A-8EED-BC5B733395C8}" type="presOf" srcId="{9FB3FFCA-B59E-4F0B-83DC-724D56D75FF1}" destId="{DAFCA1BF-3250-4950-8B67-A955236B3371}" srcOrd="0" destOrd="0" presId="urn:microsoft.com/office/officeart/2005/8/layout/radial3"/>
    <dgm:cxn modelId="{3C19F251-DF08-43C2-BF65-346380F27AE6}" srcId="{DCBE8444-78C5-4456-8484-115EC830348A}" destId="{2371FFA7-9D9A-4D01-AEAA-DA9A83190A61}" srcOrd="4" destOrd="0" parTransId="{B917ECB7-7211-454A-93BB-CCD9A0781C95}" sibTransId="{1AFB5315-0C8B-4B0A-8718-70D9DAB2B2EB}"/>
    <dgm:cxn modelId="{BFC843FC-ACB4-432E-A425-E553EA9B61FE}" srcId="{DCBE8444-78C5-4456-8484-115EC830348A}" destId="{9FB3FFCA-B59E-4F0B-83DC-724D56D75FF1}" srcOrd="3" destOrd="0" parTransId="{80FDB691-D168-4221-AA8B-5B8197F5C381}" sibTransId="{FED0A937-7B70-4E71-B5B0-D734B4C47D40}"/>
    <dgm:cxn modelId="{80E6D200-84F2-4A43-B636-46089DF978A8}" type="presOf" srcId="{13FED1DB-E93E-47EE-87AC-6C311A744FB8}" destId="{DAA82026-ACAA-41A9-AB2A-ECBB0FF82AC8}" srcOrd="0" destOrd="0" presId="urn:microsoft.com/office/officeart/2005/8/layout/radial3"/>
    <dgm:cxn modelId="{12552A0E-60F7-41C7-8381-EDEB700DE920}" srcId="{DCBE8444-78C5-4456-8484-115EC830348A}" destId="{6C0670A6-0E7E-43C3-8A02-DEAAB465EDDE}" srcOrd="0" destOrd="0" parTransId="{3E03219F-D247-4798-BC4F-A5898775CF89}" sibTransId="{8FDF3B9C-A35A-40EB-B3BF-E967FB807AF4}"/>
    <dgm:cxn modelId="{A35DE1B1-222E-48C2-8089-9718AD66FF7C}" srcId="{DCBE8444-78C5-4456-8484-115EC830348A}" destId="{13FED1DB-E93E-47EE-87AC-6C311A744FB8}" srcOrd="6" destOrd="0" parTransId="{593ABAD4-978D-4A6A-9E14-4168E9127911}" sibTransId="{51B7C551-3843-4136-B1BF-C30A7C49F66C}"/>
    <dgm:cxn modelId="{39184AB7-E7F6-4457-BECD-123FB8CF3D36}" type="presParOf" srcId="{69DA0D08-7732-42D6-AD03-062DC26F52C2}" destId="{FC81B24C-9023-4F2A-ABDD-C8F81B336693}" srcOrd="0" destOrd="0" presId="urn:microsoft.com/office/officeart/2005/8/layout/radial3"/>
    <dgm:cxn modelId="{5C298ECD-D2AF-4E33-A407-BC3142E9FA7F}" type="presParOf" srcId="{FC81B24C-9023-4F2A-ABDD-C8F81B336693}" destId="{F84934C6-5617-432B-9DAE-A3305E1694D8}" srcOrd="0" destOrd="0" presId="urn:microsoft.com/office/officeart/2005/8/layout/radial3"/>
    <dgm:cxn modelId="{4298B1BA-DA2C-4FB9-8A8A-5F65400ABCAA}" type="presParOf" srcId="{FC81B24C-9023-4F2A-ABDD-C8F81B336693}" destId="{A6D26ABE-480B-41DC-8B34-3D2AF3F51A39}" srcOrd="1" destOrd="0" presId="urn:microsoft.com/office/officeart/2005/8/layout/radial3"/>
    <dgm:cxn modelId="{91C736DD-53C0-4FA9-8C14-37727D8881C4}" type="presParOf" srcId="{FC81B24C-9023-4F2A-ABDD-C8F81B336693}" destId="{457C6071-30C5-4CFE-A092-5A300A0A56A7}" srcOrd="2" destOrd="0" presId="urn:microsoft.com/office/officeart/2005/8/layout/radial3"/>
    <dgm:cxn modelId="{844F9194-B7B2-45B8-82CB-A9B5A562986E}" type="presParOf" srcId="{FC81B24C-9023-4F2A-ABDD-C8F81B336693}" destId="{3C59A043-B947-4B08-936B-68817AB803BA}" srcOrd="3" destOrd="0" presId="urn:microsoft.com/office/officeart/2005/8/layout/radial3"/>
    <dgm:cxn modelId="{C40CDBD8-4FBF-4BF5-AEB7-38AAA1A223EC}" type="presParOf" srcId="{FC81B24C-9023-4F2A-ABDD-C8F81B336693}" destId="{DAFCA1BF-3250-4950-8B67-A955236B3371}" srcOrd="4" destOrd="0" presId="urn:microsoft.com/office/officeart/2005/8/layout/radial3"/>
    <dgm:cxn modelId="{86B94889-2332-4B63-AE26-8B7E076C5ED5}" type="presParOf" srcId="{FC81B24C-9023-4F2A-ABDD-C8F81B336693}" destId="{BB28A3BC-BDC3-4D9D-AC08-7907087E7A12}" srcOrd="5" destOrd="0" presId="urn:microsoft.com/office/officeart/2005/8/layout/radial3"/>
    <dgm:cxn modelId="{D167A0A1-B4C0-40B8-AA48-5C0A6A22EB44}" type="presParOf" srcId="{FC81B24C-9023-4F2A-ABDD-C8F81B336693}" destId="{4014C3CE-8899-4172-9278-99AF45FCD69A}" srcOrd="6" destOrd="0" presId="urn:microsoft.com/office/officeart/2005/8/layout/radial3"/>
    <dgm:cxn modelId="{DB11F894-BF2C-4FFD-819D-D0876FC3716B}" type="presParOf" srcId="{FC81B24C-9023-4F2A-ABDD-C8F81B336693}" destId="{DAA82026-ACAA-41A9-AB2A-ECBB0FF82AC8}" srcOrd="7" destOrd="0" presId="urn:microsoft.com/office/officeart/2005/8/layout/radial3"/>
    <dgm:cxn modelId="{2FF8532D-62D7-442F-903F-3F9868199236}" type="presParOf" srcId="{FC81B24C-9023-4F2A-ABDD-C8F81B336693}" destId="{100BCC20-16FA-4B2D-9E2D-4746D2A077FC}" srcOrd="8" destOrd="0" presId="urn:microsoft.com/office/officeart/2005/8/layout/radial3"/>
    <dgm:cxn modelId="{995C67C7-AB94-4162-B112-008FA74DBE7D}" type="presParOf" srcId="{FC81B24C-9023-4F2A-ABDD-C8F81B336693}" destId="{900E3B8A-8A58-400B-9B55-B425E9A779EA}" srcOrd="9" destOrd="0" presId="urn:microsoft.com/office/officeart/2005/8/layout/radial3"/>
    <dgm:cxn modelId="{7E900304-BFBB-45E7-A372-FA825D50FB65}" type="presParOf" srcId="{FC81B24C-9023-4F2A-ABDD-C8F81B336693}" destId="{3120FEAE-F363-4EBE-8E02-CF00822F6635}" srcOrd="10" destOrd="0" presId="urn:microsoft.com/office/officeart/2005/8/layout/radial3"/>
    <dgm:cxn modelId="{B9CC8657-8A3F-424E-BD40-F926A7A4AC7F}" type="presParOf" srcId="{FC81B24C-9023-4F2A-ABDD-C8F81B336693}" destId="{C44A227E-E95B-4433-A676-E300EE13956F}" srcOrd="11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9C8CC1-A42B-4AD7-B35B-70BD2575B819}">
      <dsp:nvSpPr>
        <dsp:cNvPr id="0" name=""/>
        <dsp:cNvSpPr/>
      </dsp:nvSpPr>
      <dsp:spPr>
        <a:xfrm>
          <a:off x="1136" y="1430670"/>
          <a:ext cx="1109175" cy="5545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alpha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alpha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/>
            <a:t>利率市场化</a:t>
          </a:r>
          <a:endParaRPr lang="zh-CN" altLang="en-US" sz="1050" kern="1200" dirty="0"/>
        </a:p>
      </dsp:txBody>
      <dsp:txXfrm>
        <a:off x="17379" y="1446913"/>
        <a:ext cx="1076689" cy="522101"/>
      </dsp:txXfrm>
    </dsp:sp>
    <dsp:sp modelId="{C9D9487C-4369-41FB-BD3A-10175C68A57E}">
      <dsp:nvSpPr>
        <dsp:cNvPr id="0" name=""/>
        <dsp:cNvSpPr/>
      </dsp:nvSpPr>
      <dsp:spPr>
        <a:xfrm rot="17350740">
          <a:off x="656893" y="1055576"/>
          <a:ext cx="1350509" cy="29223"/>
        </a:xfrm>
        <a:custGeom>
          <a:avLst/>
          <a:gdLst/>
          <a:ahLst/>
          <a:cxnLst/>
          <a:rect l="0" t="0" r="0" b="0"/>
          <a:pathLst>
            <a:path>
              <a:moveTo>
                <a:pt x="0" y="14611"/>
              </a:moveTo>
              <a:lnTo>
                <a:pt x="1350509" y="14611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" kern="1200"/>
        </a:p>
      </dsp:txBody>
      <dsp:txXfrm>
        <a:off x="1298385" y="1036425"/>
        <a:ext cx="67525" cy="67525"/>
      </dsp:txXfrm>
    </dsp:sp>
    <dsp:sp modelId="{9C1BC568-5FF1-4FC9-8A0C-9951B449344F}">
      <dsp:nvSpPr>
        <dsp:cNvPr id="0" name=""/>
        <dsp:cNvSpPr/>
      </dsp:nvSpPr>
      <dsp:spPr>
        <a:xfrm>
          <a:off x="1553983" y="155117"/>
          <a:ext cx="1109175" cy="5545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/>
            <a:t>科技创新需求激增</a:t>
          </a:r>
          <a:endParaRPr lang="zh-CN" altLang="en-US" sz="1050" kern="1200" dirty="0"/>
        </a:p>
      </dsp:txBody>
      <dsp:txXfrm>
        <a:off x="1570226" y="171360"/>
        <a:ext cx="1076689" cy="522101"/>
      </dsp:txXfrm>
    </dsp:sp>
    <dsp:sp modelId="{5ABBB1B7-9FE7-4008-8BF3-F986C16BFA81}">
      <dsp:nvSpPr>
        <dsp:cNvPr id="0" name=""/>
        <dsp:cNvSpPr/>
      </dsp:nvSpPr>
      <dsp:spPr>
        <a:xfrm rot="18289469">
          <a:off x="943688" y="1374464"/>
          <a:ext cx="776918" cy="29223"/>
        </a:xfrm>
        <a:custGeom>
          <a:avLst/>
          <a:gdLst/>
          <a:ahLst/>
          <a:cxnLst/>
          <a:rect l="0" t="0" r="0" b="0"/>
          <a:pathLst>
            <a:path>
              <a:moveTo>
                <a:pt x="0" y="14611"/>
              </a:moveTo>
              <a:lnTo>
                <a:pt x="776918" y="14611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" kern="1200"/>
        </a:p>
      </dsp:txBody>
      <dsp:txXfrm>
        <a:off x="1312725" y="1369652"/>
        <a:ext cx="38845" cy="38845"/>
      </dsp:txXfrm>
    </dsp:sp>
    <dsp:sp modelId="{D20D8708-30D0-499F-A823-929586872546}">
      <dsp:nvSpPr>
        <dsp:cNvPr id="0" name=""/>
        <dsp:cNvSpPr/>
      </dsp:nvSpPr>
      <dsp:spPr>
        <a:xfrm>
          <a:off x="1553983" y="792893"/>
          <a:ext cx="1109175" cy="5545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/>
            <a:t>科技投入能力降低</a:t>
          </a:r>
          <a:endParaRPr lang="zh-CN" altLang="en-US" sz="1050" kern="1200" dirty="0"/>
        </a:p>
      </dsp:txBody>
      <dsp:txXfrm>
        <a:off x="1570226" y="809136"/>
        <a:ext cx="1076689" cy="522101"/>
      </dsp:txXfrm>
    </dsp:sp>
    <dsp:sp modelId="{658E38C4-414B-4BC1-AF6E-962B28068282}">
      <dsp:nvSpPr>
        <dsp:cNvPr id="0" name=""/>
        <dsp:cNvSpPr/>
      </dsp:nvSpPr>
      <dsp:spPr>
        <a:xfrm>
          <a:off x="1110312" y="1693352"/>
          <a:ext cx="443670" cy="29223"/>
        </a:xfrm>
        <a:custGeom>
          <a:avLst/>
          <a:gdLst/>
          <a:ahLst/>
          <a:cxnLst/>
          <a:rect l="0" t="0" r="0" b="0"/>
          <a:pathLst>
            <a:path>
              <a:moveTo>
                <a:pt x="0" y="14611"/>
              </a:moveTo>
              <a:lnTo>
                <a:pt x="443670" y="14611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21056" y="1696872"/>
        <a:ext cx="22183" cy="22183"/>
      </dsp:txXfrm>
    </dsp:sp>
    <dsp:sp modelId="{A65A057F-33FD-41C5-BA39-C0EA227F4317}">
      <dsp:nvSpPr>
        <dsp:cNvPr id="0" name=""/>
        <dsp:cNvSpPr/>
      </dsp:nvSpPr>
      <dsp:spPr>
        <a:xfrm>
          <a:off x="1553983" y="1430670"/>
          <a:ext cx="1109175" cy="5545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/>
            <a:t>全面的财富管理</a:t>
          </a:r>
          <a:endParaRPr lang="zh-CN" altLang="en-US" sz="1050" kern="1200" dirty="0"/>
        </a:p>
      </dsp:txBody>
      <dsp:txXfrm>
        <a:off x="1570226" y="1446913"/>
        <a:ext cx="1076689" cy="522101"/>
      </dsp:txXfrm>
    </dsp:sp>
    <dsp:sp modelId="{FE0EDCB2-9FDE-4907-AD59-FE3DF9EBA4AB}">
      <dsp:nvSpPr>
        <dsp:cNvPr id="0" name=""/>
        <dsp:cNvSpPr/>
      </dsp:nvSpPr>
      <dsp:spPr>
        <a:xfrm rot="3310531">
          <a:off x="943688" y="2012240"/>
          <a:ext cx="776918" cy="29223"/>
        </a:xfrm>
        <a:custGeom>
          <a:avLst/>
          <a:gdLst/>
          <a:ahLst/>
          <a:cxnLst/>
          <a:rect l="0" t="0" r="0" b="0"/>
          <a:pathLst>
            <a:path>
              <a:moveTo>
                <a:pt x="0" y="14611"/>
              </a:moveTo>
              <a:lnTo>
                <a:pt x="776918" y="14611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12725" y="2007429"/>
        <a:ext cx="38845" cy="38845"/>
      </dsp:txXfrm>
    </dsp:sp>
    <dsp:sp modelId="{DFD1ACA1-2002-4917-8B7F-BAFA582D9E06}">
      <dsp:nvSpPr>
        <dsp:cNvPr id="0" name=""/>
        <dsp:cNvSpPr/>
      </dsp:nvSpPr>
      <dsp:spPr>
        <a:xfrm>
          <a:off x="1553983" y="2068446"/>
          <a:ext cx="1109175" cy="5545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/>
            <a:t>小微、供应链</a:t>
          </a:r>
          <a:endParaRPr lang="zh-CN" altLang="en-US" sz="1050" kern="1200" dirty="0"/>
        </a:p>
      </dsp:txBody>
      <dsp:txXfrm>
        <a:off x="1570226" y="2084689"/>
        <a:ext cx="1076689" cy="522101"/>
      </dsp:txXfrm>
    </dsp:sp>
    <dsp:sp modelId="{6DFF4E56-CAA5-4295-89AD-62E0000ED89D}">
      <dsp:nvSpPr>
        <dsp:cNvPr id="0" name=""/>
        <dsp:cNvSpPr/>
      </dsp:nvSpPr>
      <dsp:spPr>
        <a:xfrm rot="4249260">
          <a:off x="656893" y="2331128"/>
          <a:ext cx="1350509" cy="29223"/>
        </a:xfrm>
        <a:custGeom>
          <a:avLst/>
          <a:gdLst/>
          <a:ahLst/>
          <a:cxnLst/>
          <a:rect l="0" t="0" r="0" b="0"/>
          <a:pathLst>
            <a:path>
              <a:moveTo>
                <a:pt x="0" y="14611"/>
              </a:moveTo>
              <a:lnTo>
                <a:pt x="1350509" y="14611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298385" y="2311977"/>
        <a:ext cx="67525" cy="67525"/>
      </dsp:txXfrm>
    </dsp:sp>
    <dsp:sp modelId="{880A0C99-E079-4311-9240-333D6463B61F}">
      <dsp:nvSpPr>
        <dsp:cNvPr id="0" name=""/>
        <dsp:cNvSpPr/>
      </dsp:nvSpPr>
      <dsp:spPr>
        <a:xfrm>
          <a:off x="1553983" y="2706222"/>
          <a:ext cx="1109175" cy="5545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7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alpha val="7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alpha val="7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/>
            <a:t>银行发展分化</a:t>
          </a:r>
          <a:endParaRPr lang="zh-CN" altLang="en-US" sz="1050" kern="1200" dirty="0"/>
        </a:p>
      </dsp:txBody>
      <dsp:txXfrm>
        <a:off x="1570226" y="2722465"/>
        <a:ext cx="1076689" cy="5221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9C8CC1-A42B-4AD7-B35B-70BD2575B819}">
      <dsp:nvSpPr>
        <dsp:cNvPr id="0" name=""/>
        <dsp:cNvSpPr/>
      </dsp:nvSpPr>
      <dsp:spPr>
        <a:xfrm>
          <a:off x="1136" y="1430670"/>
          <a:ext cx="1109175" cy="5545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+mj-ea"/>
              <a:ea typeface="+mj-ea"/>
            </a:rPr>
            <a:t>自主可控</a:t>
          </a:r>
          <a:endParaRPr lang="zh-CN" altLang="en-US" sz="1000" kern="1200" dirty="0">
            <a:latin typeface="+mj-ea"/>
            <a:ea typeface="+mj-ea"/>
          </a:endParaRPr>
        </a:p>
      </dsp:txBody>
      <dsp:txXfrm>
        <a:off x="17379" y="1446913"/>
        <a:ext cx="1076689" cy="522101"/>
      </dsp:txXfrm>
    </dsp:sp>
    <dsp:sp modelId="{C9D9487C-4369-41FB-BD3A-10175C68A57E}">
      <dsp:nvSpPr>
        <dsp:cNvPr id="0" name=""/>
        <dsp:cNvSpPr/>
      </dsp:nvSpPr>
      <dsp:spPr>
        <a:xfrm rot="17692822">
          <a:off x="804879" y="1215020"/>
          <a:ext cx="1054537" cy="29223"/>
        </a:xfrm>
        <a:custGeom>
          <a:avLst/>
          <a:gdLst/>
          <a:ahLst/>
          <a:cxnLst/>
          <a:rect l="0" t="0" r="0" b="0"/>
          <a:pathLst>
            <a:path>
              <a:moveTo>
                <a:pt x="0" y="14611"/>
              </a:moveTo>
              <a:lnTo>
                <a:pt x="1054537" y="146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" kern="1200">
            <a:latin typeface="+mj-ea"/>
            <a:ea typeface="+mj-ea"/>
          </a:endParaRPr>
        </a:p>
      </dsp:txBody>
      <dsp:txXfrm>
        <a:off x="1305784" y="1203268"/>
        <a:ext cx="52726" cy="52726"/>
      </dsp:txXfrm>
    </dsp:sp>
    <dsp:sp modelId="{9C1BC568-5FF1-4FC9-8A0C-9951B449344F}">
      <dsp:nvSpPr>
        <dsp:cNvPr id="0" name=""/>
        <dsp:cNvSpPr/>
      </dsp:nvSpPr>
      <dsp:spPr>
        <a:xfrm>
          <a:off x="1553983" y="474005"/>
          <a:ext cx="1109175" cy="5545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>
              <a:latin typeface="+mj-ea"/>
              <a:ea typeface="+mj-ea"/>
            </a:rPr>
            <a:t>IT</a:t>
          </a:r>
          <a:r>
            <a:rPr lang="zh-CN" altLang="en-US" sz="1000" kern="1200" dirty="0" smtClean="0">
              <a:latin typeface="+mj-ea"/>
              <a:ea typeface="+mj-ea"/>
            </a:rPr>
            <a:t>架构变革</a:t>
          </a:r>
          <a:endParaRPr lang="en-US" altLang="zh-CN" sz="1000" kern="1200" dirty="0" smtClean="0">
            <a:latin typeface="+mj-ea"/>
            <a:ea typeface="+mj-ea"/>
          </a:endParaRP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+mj-ea"/>
              <a:ea typeface="+mj-ea"/>
            </a:rPr>
            <a:t>开放、分布</a:t>
          </a:r>
          <a:endParaRPr lang="en-US" altLang="zh-CN" sz="1000" kern="1200" dirty="0" smtClean="0">
            <a:latin typeface="+mj-ea"/>
            <a:ea typeface="+mj-ea"/>
          </a:endParaRPr>
        </a:p>
      </dsp:txBody>
      <dsp:txXfrm>
        <a:off x="1570226" y="490248"/>
        <a:ext cx="1076689" cy="522101"/>
      </dsp:txXfrm>
    </dsp:sp>
    <dsp:sp modelId="{6E9B3D17-715D-4022-9A14-BDAB4E43FB5B}">
      <dsp:nvSpPr>
        <dsp:cNvPr id="0" name=""/>
        <dsp:cNvSpPr/>
      </dsp:nvSpPr>
      <dsp:spPr>
        <a:xfrm rot="19457599">
          <a:off x="1058957" y="1533908"/>
          <a:ext cx="546381" cy="29223"/>
        </a:xfrm>
        <a:custGeom>
          <a:avLst/>
          <a:gdLst/>
          <a:ahLst/>
          <a:cxnLst/>
          <a:rect l="0" t="0" r="0" b="0"/>
          <a:pathLst>
            <a:path>
              <a:moveTo>
                <a:pt x="0" y="14611"/>
              </a:moveTo>
              <a:lnTo>
                <a:pt x="546381" y="146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00" kern="1200">
            <a:latin typeface="+mj-ea"/>
            <a:ea typeface="+mj-ea"/>
          </a:endParaRPr>
        </a:p>
      </dsp:txBody>
      <dsp:txXfrm>
        <a:off x="1318488" y="1534860"/>
        <a:ext cx="27319" cy="27319"/>
      </dsp:txXfrm>
    </dsp:sp>
    <dsp:sp modelId="{7A82483B-A62A-4D78-90C3-B05F4B1843D2}">
      <dsp:nvSpPr>
        <dsp:cNvPr id="0" name=""/>
        <dsp:cNvSpPr/>
      </dsp:nvSpPr>
      <dsp:spPr>
        <a:xfrm>
          <a:off x="1553983" y="1111781"/>
          <a:ext cx="1109175" cy="5545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>
              <a:latin typeface="+mj-ea"/>
              <a:ea typeface="+mj-ea"/>
            </a:rPr>
            <a:t>“</a:t>
          </a:r>
          <a:r>
            <a:rPr lang="zh-CN" altLang="en-US" sz="1000" kern="1200" dirty="0" smtClean="0">
              <a:latin typeface="+mj-ea"/>
              <a:ea typeface="+mj-ea"/>
            </a:rPr>
            <a:t>高成本</a:t>
          </a:r>
          <a:r>
            <a:rPr lang="en-US" altLang="zh-CN" sz="1000" kern="1200" dirty="0" smtClean="0">
              <a:latin typeface="+mj-ea"/>
              <a:ea typeface="+mj-ea"/>
            </a:rPr>
            <a:t>”</a:t>
          </a:r>
          <a:r>
            <a:rPr lang="zh-CN" altLang="en-US" sz="1000" kern="1200" dirty="0" smtClean="0">
              <a:latin typeface="+mj-ea"/>
              <a:ea typeface="+mj-ea"/>
            </a:rPr>
            <a:t>的转换</a:t>
          </a:r>
          <a:endParaRPr lang="zh-CN" altLang="en-US" sz="1000" kern="1200" dirty="0">
            <a:latin typeface="+mj-ea"/>
            <a:ea typeface="+mj-ea"/>
          </a:endParaRPr>
        </a:p>
      </dsp:txBody>
      <dsp:txXfrm>
        <a:off x="1570226" y="1128024"/>
        <a:ext cx="1076689" cy="522101"/>
      </dsp:txXfrm>
    </dsp:sp>
    <dsp:sp modelId="{542242EC-1B4E-4E98-8BDB-D982A2D735A8}">
      <dsp:nvSpPr>
        <dsp:cNvPr id="0" name=""/>
        <dsp:cNvSpPr/>
      </dsp:nvSpPr>
      <dsp:spPr>
        <a:xfrm rot="2142401">
          <a:off x="1058957" y="1852796"/>
          <a:ext cx="546381" cy="29223"/>
        </a:xfrm>
        <a:custGeom>
          <a:avLst/>
          <a:gdLst/>
          <a:ahLst/>
          <a:cxnLst/>
          <a:rect l="0" t="0" r="0" b="0"/>
          <a:pathLst>
            <a:path>
              <a:moveTo>
                <a:pt x="0" y="14611"/>
              </a:moveTo>
              <a:lnTo>
                <a:pt x="546381" y="146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00" kern="1200">
            <a:latin typeface="+mj-ea"/>
            <a:ea typeface="+mj-ea"/>
          </a:endParaRPr>
        </a:p>
      </dsp:txBody>
      <dsp:txXfrm>
        <a:off x="1318488" y="1853748"/>
        <a:ext cx="27319" cy="27319"/>
      </dsp:txXfrm>
    </dsp:sp>
    <dsp:sp modelId="{591E94A2-134C-49E8-AFD0-0DF58CA0115B}">
      <dsp:nvSpPr>
        <dsp:cNvPr id="0" name=""/>
        <dsp:cNvSpPr/>
      </dsp:nvSpPr>
      <dsp:spPr>
        <a:xfrm>
          <a:off x="1553983" y="1749558"/>
          <a:ext cx="1109175" cy="5545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+mj-ea"/>
              <a:ea typeface="+mj-ea"/>
            </a:rPr>
            <a:t>云的崛起</a:t>
          </a:r>
          <a:endParaRPr lang="en-US" altLang="zh-CN" sz="1000" kern="1200" dirty="0" smtClean="0">
            <a:latin typeface="+mj-ea"/>
            <a:ea typeface="+mj-ea"/>
          </a:endParaRP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+mj-ea"/>
              <a:ea typeface="+mj-ea"/>
            </a:rPr>
            <a:t>全球到中国</a:t>
          </a:r>
          <a:endParaRPr lang="zh-CN" altLang="en-US" sz="1000" kern="1200" dirty="0">
            <a:latin typeface="+mj-ea"/>
            <a:ea typeface="+mj-ea"/>
          </a:endParaRPr>
        </a:p>
      </dsp:txBody>
      <dsp:txXfrm>
        <a:off x="1570226" y="1765801"/>
        <a:ext cx="1076689" cy="522101"/>
      </dsp:txXfrm>
    </dsp:sp>
    <dsp:sp modelId="{5ABBB1B7-9FE7-4008-8BF3-F986C16BFA81}">
      <dsp:nvSpPr>
        <dsp:cNvPr id="0" name=""/>
        <dsp:cNvSpPr/>
      </dsp:nvSpPr>
      <dsp:spPr>
        <a:xfrm rot="3873913">
          <a:off x="814876" y="2161000"/>
          <a:ext cx="1035679" cy="29223"/>
        </a:xfrm>
        <a:custGeom>
          <a:avLst/>
          <a:gdLst/>
          <a:ahLst/>
          <a:cxnLst/>
          <a:rect l="0" t="0" r="0" b="0"/>
          <a:pathLst>
            <a:path>
              <a:moveTo>
                <a:pt x="0" y="14611"/>
              </a:moveTo>
              <a:lnTo>
                <a:pt x="1035679" y="146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00" kern="1200">
            <a:latin typeface="+mj-ea"/>
            <a:ea typeface="+mj-ea"/>
          </a:endParaRPr>
        </a:p>
      </dsp:txBody>
      <dsp:txXfrm>
        <a:off x="1306824" y="2149719"/>
        <a:ext cx="51783" cy="51783"/>
      </dsp:txXfrm>
    </dsp:sp>
    <dsp:sp modelId="{D20D8708-30D0-499F-A823-929586872546}">
      <dsp:nvSpPr>
        <dsp:cNvPr id="0" name=""/>
        <dsp:cNvSpPr/>
      </dsp:nvSpPr>
      <dsp:spPr>
        <a:xfrm>
          <a:off x="1555120" y="2365965"/>
          <a:ext cx="1109175" cy="5545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+mj-ea"/>
              <a:ea typeface="+mj-ea"/>
            </a:rPr>
            <a:t>本土厂商崛起</a:t>
          </a:r>
          <a:endParaRPr lang="en-US" altLang="zh-CN" sz="1000" kern="1200" dirty="0" smtClean="0">
            <a:latin typeface="+mj-ea"/>
            <a:ea typeface="+mj-ea"/>
          </a:endParaRP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+mj-ea"/>
              <a:ea typeface="+mj-ea"/>
            </a:rPr>
            <a:t>新商业模式</a:t>
          </a:r>
          <a:endParaRPr lang="zh-CN" altLang="en-US" sz="1000" kern="1200" dirty="0">
            <a:latin typeface="+mj-ea"/>
            <a:ea typeface="+mj-ea"/>
          </a:endParaRPr>
        </a:p>
      </dsp:txBody>
      <dsp:txXfrm>
        <a:off x="1571363" y="2382208"/>
        <a:ext cx="1076689" cy="5221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9C8CC1-A42B-4AD7-B35B-70BD2575B819}">
      <dsp:nvSpPr>
        <dsp:cNvPr id="0" name=""/>
        <dsp:cNvSpPr/>
      </dsp:nvSpPr>
      <dsp:spPr>
        <a:xfrm>
          <a:off x="1136" y="1430670"/>
          <a:ext cx="1109175" cy="5545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互联网金融</a:t>
          </a:r>
          <a:endParaRPr lang="zh-CN" altLang="en-US" sz="1000" kern="1200" dirty="0"/>
        </a:p>
      </dsp:txBody>
      <dsp:txXfrm>
        <a:off x="17379" y="1446913"/>
        <a:ext cx="1076689" cy="522101"/>
      </dsp:txXfrm>
    </dsp:sp>
    <dsp:sp modelId="{C9D9487C-4369-41FB-BD3A-10175C68A57E}">
      <dsp:nvSpPr>
        <dsp:cNvPr id="0" name=""/>
        <dsp:cNvSpPr/>
      </dsp:nvSpPr>
      <dsp:spPr>
        <a:xfrm rot="17350740">
          <a:off x="656893" y="1055576"/>
          <a:ext cx="1350509" cy="29223"/>
        </a:xfrm>
        <a:custGeom>
          <a:avLst/>
          <a:gdLst/>
          <a:ahLst/>
          <a:cxnLst/>
          <a:rect l="0" t="0" r="0" b="0"/>
          <a:pathLst>
            <a:path>
              <a:moveTo>
                <a:pt x="0" y="14611"/>
              </a:moveTo>
              <a:lnTo>
                <a:pt x="1350509" y="146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298385" y="1036425"/>
        <a:ext cx="67525" cy="67525"/>
      </dsp:txXfrm>
    </dsp:sp>
    <dsp:sp modelId="{9C1BC568-5FF1-4FC9-8A0C-9951B449344F}">
      <dsp:nvSpPr>
        <dsp:cNvPr id="0" name=""/>
        <dsp:cNvSpPr/>
      </dsp:nvSpPr>
      <dsp:spPr>
        <a:xfrm>
          <a:off x="1553983" y="155117"/>
          <a:ext cx="1109175" cy="5545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流量为王</a:t>
          </a:r>
          <a:endParaRPr lang="en-US" altLang="zh-CN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中国巨大的客户群</a:t>
          </a:r>
          <a:endParaRPr lang="zh-CN" altLang="en-US" sz="1000" kern="1200" dirty="0"/>
        </a:p>
      </dsp:txBody>
      <dsp:txXfrm>
        <a:off x="1570226" y="171360"/>
        <a:ext cx="1076689" cy="522101"/>
      </dsp:txXfrm>
    </dsp:sp>
    <dsp:sp modelId="{DC0A6A2C-AFF5-41FA-AF17-522F68B391DF}">
      <dsp:nvSpPr>
        <dsp:cNvPr id="0" name=""/>
        <dsp:cNvSpPr/>
      </dsp:nvSpPr>
      <dsp:spPr>
        <a:xfrm rot="18289469">
          <a:off x="943688" y="1374464"/>
          <a:ext cx="776918" cy="29223"/>
        </a:xfrm>
        <a:custGeom>
          <a:avLst/>
          <a:gdLst/>
          <a:ahLst/>
          <a:cxnLst/>
          <a:rect l="0" t="0" r="0" b="0"/>
          <a:pathLst>
            <a:path>
              <a:moveTo>
                <a:pt x="0" y="14611"/>
              </a:moveTo>
              <a:lnTo>
                <a:pt x="776918" y="146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12725" y="1369652"/>
        <a:ext cx="38845" cy="38845"/>
      </dsp:txXfrm>
    </dsp:sp>
    <dsp:sp modelId="{48A0D972-B4F1-43D3-A012-760CC0C7BD6E}">
      <dsp:nvSpPr>
        <dsp:cNvPr id="0" name=""/>
        <dsp:cNvSpPr/>
      </dsp:nvSpPr>
      <dsp:spPr>
        <a:xfrm>
          <a:off x="1553983" y="792893"/>
          <a:ext cx="1109175" cy="5545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金融脱媒</a:t>
          </a:r>
          <a:endParaRPr lang="en-US" altLang="zh-CN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社交化、场景化</a:t>
          </a:r>
          <a:endParaRPr lang="zh-CN" altLang="en-US" sz="1000" kern="1200" dirty="0"/>
        </a:p>
      </dsp:txBody>
      <dsp:txXfrm>
        <a:off x="1570226" y="809136"/>
        <a:ext cx="1076689" cy="522101"/>
      </dsp:txXfrm>
    </dsp:sp>
    <dsp:sp modelId="{A6308AE0-87EB-4CF9-BC50-BF8FAE9FDC8D}">
      <dsp:nvSpPr>
        <dsp:cNvPr id="0" name=""/>
        <dsp:cNvSpPr/>
      </dsp:nvSpPr>
      <dsp:spPr>
        <a:xfrm>
          <a:off x="1110312" y="1693352"/>
          <a:ext cx="443670" cy="29223"/>
        </a:xfrm>
        <a:custGeom>
          <a:avLst/>
          <a:gdLst/>
          <a:ahLst/>
          <a:cxnLst/>
          <a:rect l="0" t="0" r="0" b="0"/>
          <a:pathLst>
            <a:path>
              <a:moveTo>
                <a:pt x="0" y="14611"/>
              </a:moveTo>
              <a:lnTo>
                <a:pt x="443670" y="146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21056" y="1696872"/>
        <a:ext cx="22183" cy="22183"/>
      </dsp:txXfrm>
    </dsp:sp>
    <dsp:sp modelId="{046B640A-8FF5-44C4-8EF8-1A09CCE40BEC}">
      <dsp:nvSpPr>
        <dsp:cNvPr id="0" name=""/>
        <dsp:cNvSpPr/>
      </dsp:nvSpPr>
      <dsp:spPr>
        <a:xfrm>
          <a:off x="1553983" y="1430670"/>
          <a:ext cx="1109175" cy="5545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民营银行、民营金融加速</a:t>
          </a:r>
          <a:endParaRPr lang="zh-CN" altLang="en-US" sz="1000" kern="1200" dirty="0"/>
        </a:p>
      </dsp:txBody>
      <dsp:txXfrm>
        <a:off x="1570226" y="1446913"/>
        <a:ext cx="1076689" cy="522101"/>
      </dsp:txXfrm>
    </dsp:sp>
    <dsp:sp modelId="{6184875A-749C-4670-A907-C7DFD776CCEE}">
      <dsp:nvSpPr>
        <dsp:cNvPr id="0" name=""/>
        <dsp:cNvSpPr/>
      </dsp:nvSpPr>
      <dsp:spPr>
        <a:xfrm rot="3310531">
          <a:off x="943688" y="2012240"/>
          <a:ext cx="776918" cy="29223"/>
        </a:xfrm>
        <a:custGeom>
          <a:avLst/>
          <a:gdLst/>
          <a:ahLst/>
          <a:cxnLst/>
          <a:rect l="0" t="0" r="0" b="0"/>
          <a:pathLst>
            <a:path>
              <a:moveTo>
                <a:pt x="0" y="14611"/>
              </a:moveTo>
              <a:lnTo>
                <a:pt x="776918" y="146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12725" y="2007429"/>
        <a:ext cx="38845" cy="38845"/>
      </dsp:txXfrm>
    </dsp:sp>
    <dsp:sp modelId="{F920590B-B906-4F91-8F82-31F987CB5E45}">
      <dsp:nvSpPr>
        <dsp:cNvPr id="0" name=""/>
        <dsp:cNvSpPr/>
      </dsp:nvSpPr>
      <dsp:spPr>
        <a:xfrm>
          <a:off x="1553983" y="2068446"/>
          <a:ext cx="1109175" cy="5545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金融商业模式变化</a:t>
          </a:r>
          <a:endParaRPr lang="en-US" altLang="zh-CN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资源整合</a:t>
          </a:r>
          <a:endParaRPr lang="zh-CN" altLang="en-US" sz="1000" kern="1200" dirty="0"/>
        </a:p>
      </dsp:txBody>
      <dsp:txXfrm>
        <a:off x="1570226" y="2084689"/>
        <a:ext cx="1076689" cy="522101"/>
      </dsp:txXfrm>
    </dsp:sp>
    <dsp:sp modelId="{52A31817-7282-4600-A8B4-88440EDBC0B4}">
      <dsp:nvSpPr>
        <dsp:cNvPr id="0" name=""/>
        <dsp:cNvSpPr/>
      </dsp:nvSpPr>
      <dsp:spPr>
        <a:xfrm rot="4249260">
          <a:off x="656893" y="2331128"/>
          <a:ext cx="1350509" cy="29223"/>
        </a:xfrm>
        <a:custGeom>
          <a:avLst/>
          <a:gdLst/>
          <a:ahLst/>
          <a:cxnLst/>
          <a:rect l="0" t="0" r="0" b="0"/>
          <a:pathLst>
            <a:path>
              <a:moveTo>
                <a:pt x="0" y="14611"/>
              </a:moveTo>
              <a:lnTo>
                <a:pt x="1350509" y="146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298385" y="2311977"/>
        <a:ext cx="67525" cy="67525"/>
      </dsp:txXfrm>
    </dsp:sp>
    <dsp:sp modelId="{2977DC27-7C1A-4376-B44D-23789115B2C9}">
      <dsp:nvSpPr>
        <dsp:cNvPr id="0" name=""/>
        <dsp:cNvSpPr/>
      </dsp:nvSpPr>
      <dsp:spPr>
        <a:xfrm>
          <a:off x="1553983" y="2706222"/>
          <a:ext cx="1109175" cy="5545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银行合作上更开放</a:t>
          </a:r>
          <a:endParaRPr lang="en-US" altLang="zh-CN" sz="1000" kern="1200" dirty="0" smtClean="0"/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被动、主动</a:t>
          </a:r>
          <a:endParaRPr lang="zh-CN" altLang="en-US" sz="1000" kern="1200" dirty="0"/>
        </a:p>
      </dsp:txBody>
      <dsp:txXfrm>
        <a:off x="1570226" y="2722465"/>
        <a:ext cx="1076689" cy="5221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1DEF31-4403-4B67-9D82-5ED2A0C6B31A}">
      <dsp:nvSpPr>
        <dsp:cNvPr id="0" name=""/>
        <dsp:cNvSpPr/>
      </dsp:nvSpPr>
      <dsp:spPr>
        <a:xfrm>
          <a:off x="1851818" y="0"/>
          <a:ext cx="4525963" cy="4525963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2C31EC-FEB9-4E3E-A5E4-69234793DD96}">
      <dsp:nvSpPr>
        <dsp:cNvPr id="0" name=""/>
        <dsp:cNvSpPr/>
      </dsp:nvSpPr>
      <dsp:spPr>
        <a:xfrm>
          <a:off x="2281784" y="429966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分解</a:t>
          </a:r>
          <a:endParaRPr lang="zh-CN" alt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业务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应用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数据</a:t>
          </a:r>
          <a:endParaRPr lang="zh-CN" altLang="en-US" sz="1400" kern="1200" dirty="0"/>
        </a:p>
      </dsp:txBody>
      <dsp:txXfrm>
        <a:off x="2367950" y="516132"/>
        <a:ext cx="1592793" cy="1592793"/>
      </dsp:txXfrm>
    </dsp:sp>
    <dsp:sp modelId="{CF96D2E9-DB87-490B-9DF6-1C98B65A0173}">
      <dsp:nvSpPr>
        <dsp:cNvPr id="0" name=""/>
        <dsp:cNvSpPr/>
      </dsp:nvSpPr>
      <dsp:spPr>
        <a:xfrm>
          <a:off x="4182689" y="429966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合并</a:t>
          </a:r>
          <a:endParaRPr lang="zh-CN" alt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联动的业务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高藕合的数据</a:t>
          </a:r>
          <a:endParaRPr lang="zh-CN" altLang="en-US" sz="1400" kern="1200" dirty="0"/>
        </a:p>
      </dsp:txBody>
      <dsp:txXfrm>
        <a:off x="4268855" y="516132"/>
        <a:ext cx="1592793" cy="1592793"/>
      </dsp:txXfrm>
    </dsp:sp>
    <dsp:sp modelId="{9563E44B-8034-4B31-ADA9-C10952F00937}">
      <dsp:nvSpPr>
        <dsp:cNvPr id="0" name=""/>
        <dsp:cNvSpPr/>
      </dsp:nvSpPr>
      <dsp:spPr>
        <a:xfrm>
          <a:off x="2281784" y="2330870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持续发展</a:t>
          </a:r>
          <a:endParaRPr lang="en-US" altLang="zh-CN" sz="1800" kern="1200" dirty="0" smtClean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插件式扩展能力</a:t>
          </a:r>
          <a:endParaRPr lang="en-US" altLang="zh-CN" sz="1400" kern="1200" dirty="0" smtClean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弱藕合</a:t>
          </a:r>
          <a:r>
            <a:rPr lang="en-US" altLang="zh-CN" sz="1400" kern="1200" dirty="0" smtClean="0"/>
            <a:t>,</a:t>
          </a:r>
          <a:r>
            <a:rPr lang="zh-CN" altLang="en-US" sz="1400" kern="1200" dirty="0" smtClean="0"/>
            <a:t>易于剥离</a:t>
          </a:r>
          <a:endParaRPr lang="en-US" altLang="zh-CN" sz="1400" kern="1200" dirty="0" smtClean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局部可优化调整</a:t>
          </a:r>
          <a:endParaRPr lang="en-US" altLang="zh-CN" sz="1400" kern="1200" dirty="0" smtClean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可测试</a:t>
          </a:r>
          <a:endParaRPr lang="en-US" altLang="zh-CN" sz="1400" kern="1200" dirty="0" smtClean="0"/>
        </a:p>
      </dsp:txBody>
      <dsp:txXfrm>
        <a:off x="2367950" y="2417036"/>
        <a:ext cx="1592793" cy="1592793"/>
      </dsp:txXfrm>
    </dsp:sp>
    <dsp:sp modelId="{CA05190F-6753-466C-B5E7-DB47912C0DDD}">
      <dsp:nvSpPr>
        <dsp:cNvPr id="0" name=""/>
        <dsp:cNvSpPr/>
      </dsp:nvSpPr>
      <dsp:spPr>
        <a:xfrm>
          <a:off x="4182689" y="2330870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稳定性</a:t>
          </a:r>
          <a:endParaRPr lang="zh-CN" alt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高可用性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负载均衡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线性扩展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可被监控</a:t>
          </a:r>
          <a:endParaRPr lang="zh-CN" altLang="en-US" sz="1400" kern="1200" dirty="0"/>
        </a:p>
      </dsp:txBody>
      <dsp:txXfrm>
        <a:off x="4268855" y="2417036"/>
        <a:ext cx="1592793" cy="15927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4934C6-5617-432B-9DAE-A3305E1694D8}">
      <dsp:nvSpPr>
        <dsp:cNvPr id="0" name=""/>
        <dsp:cNvSpPr/>
      </dsp:nvSpPr>
      <dsp:spPr>
        <a:xfrm>
          <a:off x="1329807" y="1000052"/>
          <a:ext cx="1351116" cy="1420566"/>
        </a:xfrm>
        <a:prstGeom prst="ellipse">
          <a:avLst/>
        </a:prstGeom>
        <a:gradFill rotWithShape="0">
          <a:gsLst>
            <a:gs pos="0">
              <a:srgbClr val="3C7BC7"/>
            </a:gs>
            <a:gs pos="80000">
              <a:srgbClr val="82ACDE"/>
            </a:gs>
            <a:gs pos="100000">
              <a:srgbClr val="3A7CCB"/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技术架构</a:t>
          </a:r>
          <a:r>
            <a:rPr lang="en-US" altLang="zh-CN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br>
            <a:rPr lang="en-US" altLang="zh-CN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要素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27673" y="1208089"/>
        <a:ext cx="955384" cy="1004492"/>
      </dsp:txXfrm>
    </dsp:sp>
    <dsp:sp modelId="{A6D26ABE-480B-41DC-8B34-3D2AF3F51A39}">
      <dsp:nvSpPr>
        <dsp:cNvPr id="0" name=""/>
        <dsp:cNvSpPr/>
      </dsp:nvSpPr>
      <dsp:spPr>
        <a:xfrm>
          <a:off x="1563570" y="13185"/>
          <a:ext cx="883590" cy="883590"/>
        </a:xfrm>
        <a:prstGeom prst="ellipse">
          <a:avLst/>
        </a:prstGeom>
        <a:gradFill rotWithShape="0">
          <a:gsLst>
            <a:gs pos="0">
              <a:srgbClr val="00B050">
                <a:alpha val="50000"/>
              </a:srgbClr>
            </a:gs>
            <a:gs pos="80000">
              <a:srgbClr val="00B050">
                <a:alpha val="50000"/>
              </a:srgbClr>
            </a:gs>
            <a:gs pos="100000">
              <a:srgbClr val="00B050">
                <a:alpha val="50000"/>
              </a:srgb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云平台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92969" y="142584"/>
        <a:ext cx="624792" cy="624792"/>
      </dsp:txXfrm>
    </dsp:sp>
    <dsp:sp modelId="{457C6071-30C5-4CFE-A092-5A300A0A56A7}">
      <dsp:nvSpPr>
        <dsp:cNvPr id="0" name=""/>
        <dsp:cNvSpPr/>
      </dsp:nvSpPr>
      <dsp:spPr>
        <a:xfrm>
          <a:off x="2242266" y="212468"/>
          <a:ext cx="883590" cy="883590"/>
        </a:xfrm>
        <a:prstGeom prst="ellipse">
          <a:avLst/>
        </a:prstGeom>
        <a:gradFill rotWithShape="0">
          <a:gsLst>
            <a:gs pos="0">
              <a:srgbClr val="00B050">
                <a:alpha val="50000"/>
              </a:srgbClr>
            </a:gs>
            <a:gs pos="80000">
              <a:srgbClr val="00B050">
                <a:alpha val="50000"/>
              </a:srgbClr>
            </a:gs>
            <a:gs pos="100000">
              <a:srgbClr val="00B050">
                <a:alpha val="50000"/>
              </a:srgb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弹性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b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控制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71665" y="341867"/>
        <a:ext cx="624792" cy="624792"/>
      </dsp:txXfrm>
    </dsp:sp>
    <dsp:sp modelId="{3C59A043-B947-4B08-936B-68817AB803BA}">
      <dsp:nvSpPr>
        <dsp:cNvPr id="0" name=""/>
        <dsp:cNvSpPr/>
      </dsp:nvSpPr>
      <dsp:spPr>
        <a:xfrm>
          <a:off x="2705481" y="747047"/>
          <a:ext cx="883590" cy="883590"/>
        </a:xfrm>
        <a:prstGeom prst="ellipse">
          <a:avLst/>
        </a:prstGeom>
        <a:gradFill rotWithShape="0">
          <a:gsLst>
            <a:gs pos="0">
              <a:srgbClr val="00B0F0">
                <a:alpha val="50000"/>
              </a:srgbClr>
            </a:gs>
            <a:gs pos="80000">
              <a:srgbClr val="00B0F0">
                <a:alpha val="50000"/>
              </a:srgbClr>
            </a:gs>
            <a:gs pos="100000">
              <a:srgbClr val="00B0F0">
                <a:alpha val="50000"/>
              </a:srgb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存储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b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能力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34880" y="876446"/>
        <a:ext cx="624792" cy="624792"/>
      </dsp:txXfrm>
    </dsp:sp>
    <dsp:sp modelId="{DAFCA1BF-3250-4950-8B67-A955236B3371}">
      <dsp:nvSpPr>
        <dsp:cNvPr id="0" name=""/>
        <dsp:cNvSpPr/>
      </dsp:nvSpPr>
      <dsp:spPr>
        <a:xfrm>
          <a:off x="2806147" y="1447196"/>
          <a:ext cx="883590" cy="883590"/>
        </a:xfrm>
        <a:prstGeom prst="ellipse">
          <a:avLst/>
        </a:prstGeom>
        <a:gradFill rotWithShape="0">
          <a:gsLst>
            <a:gs pos="0">
              <a:srgbClr val="00B0F0">
                <a:alpha val="50000"/>
              </a:srgbClr>
            </a:gs>
            <a:gs pos="80000">
              <a:srgbClr val="00B0F0">
                <a:alpha val="50000"/>
              </a:srgbClr>
            </a:gs>
            <a:gs pos="100000">
              <a:srgbClr val="00B0F0">
                <a:alpha val="50000"/>
              </a:srgb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计算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b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能力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35546" y="1576595"/>
        <a:ext cx="624792" cy="624792"/>
      </dsp:txXfrm>
    </dsp:sp>
    <dsp:sp modelId="{BB28A3BC-BDC3-4D9D-AC08-7907087E7A12}">
      <dsp:nvSpPr>
        <dsp:cNvPr id="0" name=""/>
        <dsp:cNvSpPr/>
      </dsp:nvSpPr>
      <dsp:spPr>
        <a:xfrm>
          <a:off x="2512304" y="2090623"/>
          <a:ext cx="883590" cy="883590"/>
        </a:xfrm>
        <a:prstGeom prst="ellipse">
          <a:avLst/>
        </a:prstGeom>
        <a:gradFill rotWithShape="0">
          <a:gsLst>
            <a:gs pos="0">
              <a:srgbClr val="0070C0">
                <a:alpha val="50000"/>
              </a:srgbClr>
            </a:gs>
            <a:gs pos="80000">
              <a:srgbClr val="0070C0">
                <a:alpha val="50000"/>
              </a:srgbClr>
            </a:gs>
            <a:gs pos="100000">
              <a:srgbClr val="0070C0">
                <a:alpha val="50000"/>
              </a:srgb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b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架构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41703" y="2220022"/>
        <a:ext cx="624792" cy="624792"/>
      </dsp:txXfrm>
    </dsp:sp>
    <dsp:sp modelId="{4014C3CE-8899-4172-9278-99AF45FCD69A}">
      <dsp:nvSpPr>
        <dsp:cNvPr id="0" name=""/>
        <dsp:cNvSpPr/>
      </dsp:nvSpPr>
      <dsp:spPr>
        <a:xfrm>
          <a:off x="1917244" y="2473044"/>
          <a:ext cx="883590" cy="883590"/>
        </a:xfrm>
        <a:prstGeom prst="ellipse">
          <a:avLst/>
        </a:prstGeom>
        <a:gradFill rotWithShape="0">
          <a:gsLst>
            <a:gs pos="0">
              <a:srgbClr val="0070C0">
                <a:alpha val="50000"/>
              </a:srgbClr>
            </a:gs>
            <a:gs pos="80000">
              <a:srgbClr val="0070C0">
                <a:alpha val="50000"/>
              </a:srgbClr>
            </a:gs>
            <a:gs pos="100000">
              <a:srgbClr val="0070C0">
                <a:alpha val="50000"/>
              </a:srgb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开放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b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46643" y="2602443"/>
        <a:ext cx="624792" cy="624792"/>
      </dsp:txXfrm>
    </dsp:sp>
    <dsp:sp modelId="{DAA82026-ACAA-41A9-AB2A-ECBB0FF82AC8}">
      <dsp:nvSpPr>
        <dsp:cNvPr id="0" name=""/>
        <dsp:cNvSpPr/>
      </dsp:nvSpPr>
      <dsp:spPr>
        <a:xfrm>
          <a:off x="1209896" y="2473044"/>
          <a:ext cx="883590" cy="883590"/>
        </a:xfrm>
        <a:prstGeom prst="ellipse">
          <a:avLst/>
        </a:prstGeom>
        <a:gradFill rotWithShape="0">
          <a:gsLst>
            <a:gs pos="0">
              <a:srgbClr val="002060">
                <a:alpha val="50000"/>
              </a:srgbClr>
            </a:gs>
            <a:gs pos="80000">
              <a:srgbClr val="002060">
                <a:alpha val="50000"/>
              </a:srgbClr>
            </a:gs>
            <a:gs pos="100000">
              <a:srgbClr val="002060">
                <a:alpha val="50000"/>
              </a:srgb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技术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b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架构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9295" y="2602443"/>
        <a:ext cx="624792" cy="624792"/>
      </dsp:txXfrm>
    </dsp:sp>
    <dsp:sp modelId="{100BCC20-16FA-4B2D-9E2D-4746D2A077FC}">
      <dsp:nvSpPr>
        <dsp:cNvPr id="0" name=""/>
        <dsp:cNvSpPr/>
      </dsp:nvSpPr>
      <dsp:spPr>
        <a:xfrm>
          <a:off x="614836" y="2090623"/>
          <a:ext cx="883590" cy="883590"/>
        </a:xfrm>
        <a:prstGeom prst="ellipse">
          <a:avLst/>
        </a:prstGeom>
        <a:gradFill rotWithShape="0">
          <a:gsLst>
            <a:gs pos="0">
              <a:srgbClr val="002060">
                <a:alpha val="50000"/>
              </a:srgbClr>
            </a:gs>
            <a:gs pos="80000">
              <a:srgbClr val="002060">
                <a:alpha val="50000"/>
              </a:srgbClr>
            </a:gs>
            <a:gs pos="100000">
              <a:srgbClr val="002060">
                <a:alpha val="50000"/>
              </a:srgb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硬件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b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网络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44235" y="2220022"/>
        <a:ext cx="624792" cy="624792"/>
      </dsp:txXfrm>
    </dsp:sp>
    <dsp:sp modelId="{900E3B8A-8A58-400B-9B55-B425E9A779EA}">
      <dsp:nvSpPr>
        <dsp:cNvPr id="0" name=""/>
        <dsp:cNvSpPr/>
      </dsp:nvSpPr>
      <dsp:spPr>
        <a:xfrm>
          <a:off x="320993" y="1447196"/>
          <a:ext cx="883590" cy="883590"/>
        </a:xfrm>
        <a:prstGeom prst="ellipse">
          <a:avLst/>
        </a:prstGeom>
        <a:gradFill rotWithShape="0">
          <a:gsLst>
            <a:gs pos="0">
              <a:srgbClr val="002060">
                <a:alpha val="50000"/>
              </a:srgbClr>
            </a:gs>
            <a:gs pos="80000">
              <a:srgbClr val="002060">
                <a:alpha val="50000"/>
              </a:srgbClr>
            </a:gs>
            <a:gs pos="100000">
              <a:srgbClr val="002060">
                <a:alpha val="50000"/>
              </a:srgb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安全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b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管理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0392" y="1576595"/>
        <a:ext cx="624792" cy="624792"/>
      </dsp:txXfrm>
    </dsp:sp>
    <dsp:sp modelId="{3120FEAE-F363-4EBE-8E02-CF00822F6635}">
      <dsp:nvSpPr>
        <dsp:cNvPr id="0" name=""/>
        <dsp:cNvSpPr/>
      </dsp:nvSpPr>
      <dsp:spPr>
        <a:xfrm>
          <a:off x="421659" y="747047"/>
          <a:ext cx="883590" cy="883590"/>
        </a:xfrm>
        <a:prstGeom prst="ellipse">
          <a:avLst/>
        </a:prstGeom>
        <a:gradFill rotWithShape="0">
          <a:gsLst>
            <a:gs pos="0">
              <a:srgbClr val="7030A0">
                <a:alpha val="50000"/>
              </a:srgbClr>
            </a:gs>
            <a:gs pos="80000">
              <a:srgbClr val="7030A0">
                <a:alpha val="50000"/>
              </a:srgbClr>
            </a:gs>
            <a:gs pos="100000">
              <a:srgbClr val="7030A0">
                <a:alpha val="50000"/>
              </a:srgb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集群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b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架构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51058" y="876446"/>
        <a:ext cx="624792" cy="624792"/>
      </dsp:txXfrm>
    </dsp:sp>
    <dsp:sp modelId="{C44A227E-E95B-4433-A676-E300EE13956F}">
      <dsp:nvSpPr>
        <dsp:cNvPr id="0" name=""/>
        <dsp:cNvSpPr/>
      </dsp:nvSpPr>
      <dsp:spPr>
        <a:xfrm>
          <a:off x="884874" y="212468"/>
          <a:ext cx="883590" cy="883590"/>
        </a:xfrm>
        <a:prstGeom prst="ellipse">
          <a:avLst/>
        </a:prstGeom>
        <a:gradFill rotWithShape="0">
          <a:gsLst>
            <a:gs pos="0">
              <a:srgbClr val="7030A0">
                <a:alpha val="50000"/>
              </a:srgbClr>
            </a:gs>
            <a:gs pos="80000">
              <a:srgbClr val="7030A0">
                <a:alpha val="50000"/>
              </a:srgbClr>
            </a:gs>
            <a:gs pos="100000">
              <a:srgbClr val="7030A0">
                <a:alpha val="50000"/>
              </a:srgb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应用</a:t>
          </a: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b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扩展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14273" y="341867"/>
        <a:ext cx="624792" cy="624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F3999-91F6-4BD4-9578-1F98BD6B0155}" type="datetimeFigureOut">
              <a:rPr lang="zh-CN" altLang="en-US" smtClean="0"/>
              <a:t>2015/4/23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DDD70-9544-4587-AAB1-4E7806EFD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08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DDD70-9544-4587-AAB1-4E7806EFD78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18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、整个产品工厂管理包括：产品需求调研、产品仓库管理（后台）、产品上架与发布（渠道）管理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个阶段；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、通过产品属性配置化实现产品的定义与管理；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、通过配置化快速实现产品的创新和应用；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DDD70-9544-4587-AAB1-4E7806EFD78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472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、针对业务流程进行抽象，按照</a:t>
            </a:r>
            <a:r>
              <a:rPr lang="en-US" altLang="zh-CN" dirty="0" smtClean="0"/>
              <a:t>SOA</a:t>
            </a:r>
            <a:r>
              <a:rPr lang="zh-CN" altLang="en-US" dirty="0" smtClean="0"/>
              <a:t>架构的思想抽象出不同的候选服务，经过服务识别、定义、服务发布等过程；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、服务分层：渠道服务（前端服务）、中台集成服务（接口服务）、基础业务服务（原子服务）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DDD70-9544-4587-AAB1-4E7806EFD78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488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1</a:t>
            </a:r>
            <a:r>
              <a:rPr lang="zh-CN" altLang="en-US" dirty="0" smtClean="0"/>
              <a:t>、通过分布式服务调度，实现业务和应用分布式处理；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DDD70-9544-4587-AAB1-4E7806EFD78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553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、通过对应用透明的分布式数据层，实现数据的分布式访问和计算；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、支持大并发、大数据量，数据库实现“垂直切分”</a:t>
            </a:r>
            <a:r>
              <a:rPr lang="en-US" altLang="zh-CN" dirty="0" smtClean="0"/>
              <a:t>[</a:t>
            </a:r>
            <a:r>
              <a:rPr lang="zh-CN" altLang="en-US" dirty="0" smtClean="0"/>
              <a:t>按业务模块切分，如：客户、账户、产品等</a:t>
            </a:r>
            <a:r>
              <a:rPr lang="en-US" altLang="zh-CN" dirty="0" smtClean="0"/>
              <a:t>]</a:t>
            </a:r>
            <a:r>
              <a:rPr lang="zh-CN" altLang="en-US" dirty="0" smtClean="0"/>
              <a:t>、“读写分离</a:t>
            </a:r>
            <a:r>
              <a:rPr lang="en-US" altLang="zh-CN" dirty="0" smtClean="0"/>
              <a:t>”</a:t>
            </a:r>
            <a:r>
              <a:rPr lang="zh-CN" altLang="en-US" dirty="0" smtClean="0"/>
              <a:t>、“水平切分</a:t>
            </a:r>
            <a:r>
              <a:rPr lang="en-US" altLang="zh-CN" dirty="0" smtClean="0"/>
              <a:t>”</a:t>
            </a:r>
            <a:r>
              <a:rPr lang="zh-CN" altLang="en-US" dirty="0" smtClean="0"/>
              <a:t>，同时结合分布式缓存（缓存数据库）提高性能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DDD70-9544-4587-AAB1-4E7806EFD78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49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、批量分布式计算处理，这样大大缩短银行日终处理的时间；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、账务核算，内部帐记账采用日间异步准实时，不需要日终统一处理</a:t>
            </a:r>
            <a:r>
              <a:rPr lang="en-US" altLang="zh-CN" dirty="0" smtClean="0"/>
              <a:t>【</a:t>
            </a:r>
            <a:r>
              <a:rPr lang="zh-CN" altLang="en-US" dirty="0" smtClean="0"/>
              <a:t>与传统核心有很大的区别</a:t>
            </a:r>
            <a:r>
              <a:rPr lang="en-US" altLang="zh-CN" dirty="0" smtClean="0"/>
              <a:t>】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DDD70-9544-4587-AAB1-4E7806EFD78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257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、基于分布式应用的灰度发布机制；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、一键动态部署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按服务化更新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区别与传统的手工更新方式；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DDD70-9544-4587-AAB1-4E7806EFD78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467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、传统瀑布式开发方式与敏捷开发模式相结合的方式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DDD70-9544-4587-AAB1-4E7806EFD78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860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8C42-C07D-B745-AB5E-E43FB52A65C3}" type="datetimeFigureOut">
              <a:rPr kumimoji="1" lang="zh-CN" altLang="en-US" smtClean="0"/>
              <a:pPr/>
              <a:t>2015/4/23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5BC6-F960-7E49-9DEA-DF63A07FAC1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7" name="图片 6" descr="20131228_PPT模板_QCon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图片 7" descr="底图.jpg"/>
          <p:cNvPicPr>
            <a:picLocks noChangeAspect="1"/>
          </p:cNvPicPr>
          <p:nvPr userDrawn="1"/>
        </p:nvPicPr>
        <p:blipFill rotWithShape="1">
          <a:blip r:embed="rId3" cstate="print"/>
          <a:srcRect l="97089"/>
          <a:stretch/>
        </p:blipFill>
        <p:spPr>
          <a:xfrm>
            <a:off x="2444735" y="4149725"/>
            <a:ext cx="266078" cy="5143500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89244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8C42-C07D-B745-AB5E-E43FB52A65C3}" type="datetimeFigureOut">
              <a:rPr kumimoji="1" lang="zh-CN" altLang="en-US" smtClean="0"/>
              <a:pPr/>
              <a:t>2015/4/23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5BC6-F960-7E49-9DEA-DF63A07FAC1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7" name="图片 6" descr="20131228_PPT模板_QCon-0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图片 7" descr="底图.jpg"/>
          <p:cNvPicPr>
            <a:picLocks noChangeAspect="1"/>
          </p:cNvPicPr>
          <p:nvPr userDrawn="1"/>
        </p:nvPicPr>
        <p:blipFill rotWithShape="1">
          <a:blip r:embed="rId3" cstate="print"/>
          <a:srcRect l="97089"/>
          <a:stretch/>
        </p:blipFill>
        <p:spPr>
          <a:xfrm>
            <a:off x="4792150" y="4149725"/>
            <a:ext cx="266078" cy="5143500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06703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8C42-C07D-B745-AB5E-E43FB52A65C3}" type="datetimeFigureOut">
              <a:rPr kumimoji="1" lang="zh-CN" altLang="en-US" smtClean="0"/>
              <a:pPr/>
              <a:t>2015/4/23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5BC6-F960-7E49-9DEA-DF63A07FAC1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7" name="图片 6" descr="20131228_PPT模板_QCon-0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08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2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muban-篇章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69" y="0"/>
            <a:ext cx="9142065" cy="6858000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91277" y="2472307"/>
            <a:ext cx="4958851" cy="1913389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77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68C42-C07D-B745-AB5E-E43FB52A65C3}" type="datetimeFigureOut">
              <a:rPr kumimoji="1" lang="zh-CN" altLang="en-US" smtClean="0"/>
              <a:pPr/>
              <a:t>2015/4/23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25BC6-F960-7E49-9DEA-DF63A07FAC1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7" name="图片 6" descr="20131228_PPT模板_QCon-01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0851" cy="6858000"/>
          </a:xfrm>
          <a:prstGeom prst="rect">
            <a:avLst/>
          </a:prstGeom>
        </p:spPr>
      </p:pic>
      <p:pic>
        <p:nvPicPr>
          <p:cNvPr id="8" name="图片 7" descr="底图.jpg"/>
          <p:cNvPicPr>
            <a:picLocks noChangeAspect="1"/>
          </p:cNvPicPr>
          <p:nvPr userDrawn="1"/>
        </p:nvPicPr>
        <p:blipFill rotWithShape="1">
          <a:blip r:embed="rId8" cstate="print"/>
          <a:srcRect l="97089"/>
          <a:stretch/>
        </p:blipFill>
        <p:spPr>
          <a:xfrm>
            <a:off x="2444735" y="4149725"/>
            <a:ext cx="266078" cy="5143500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90582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3" r:id="rId2"/>
    <p:sldLayoutId id="2147483674" r:id="rId3"/>
    <p:sldLayoutId id="2147483675" r:id="rId4"/>
    <p:sldLayoutId id="2147483677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20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19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://www.infoq.com/cn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hyperlink" Target="http://e.weibo.com/infoqchina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microsoft.com/office/2007/relationships/hdphoto" Target="../media/hdphoto2.wdp"/><Relationship Id="rId4" Type="http://schemas.openxmlformats.org/officeDocument/2006/relationships/image" Target="../media/image16.png"/><Relationship Id="rId9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4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如何重塑数字化银行的核心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 descr="D:\VanceInfo\Marketing\Corporate Marketing\Branding\Pactera\pactera_logo_cs3_no_tm\pactera_logo_4c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593" y="4980556"/>
            <a:ext cx="1100138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5238120" y="4937685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44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文思海辉 况文川 </a:t>
            </a:r>
            <a:endParaRPr lang="zh-CN" altLang="en-US" dirty="0">
              <a:solidFill>
                <a:srgbClr val="00448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8230" y="274638"/>
            <a:ext cx="8465770" cy="114300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银行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数字化战略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全渠道协同与交互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6341" y="1869900"/>
            <a:ext cx="5191071" cy="3236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4" name="Picture 4" descr="E:\进行中文件\海辉金信\2014年会PPT\设计文件\周亚贵\20140102105030590_easyicon_net_5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88891" y="3976981"/>
            <a:ext cx="586235" cy="586235"/>
          </a:xfrm>
          <a:prstGeom prst="rect">
            <a:avLst/>
          </a:prstGeom>
          <a:noFill/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2086590" y="4263843"/>
            <a:ext cx="965687" cy="1738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0" tIns="27000" rIns="0" bIns="27000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751"/>
              </a:lnSpc>
              <a:spcBef>
                <a:spcPct val="0"/>
              </a:spcBef>
            </a:pPr>
            <a:r>
              <a:rPr lang="en-US" altLang="zh-CN" sz="75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/>
              </a:rPr>
              <a:t>Financial Center</a:t>
            </a:r>
            <a:endParaRPr lang="zh-CN" altLang="en-US" sz="75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pic>
        <p:nvPicPr>
          <p:cNvPr id="6" name="Picture 5" descr="E:\进行中文件\海辉金信\2014年会PPT\设计文件\周亚贵\20140102111153605_easyicon_net_25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89631" y="2278552"/>
            <a:ext cx="1395867" cy="1395867"/>
          </a:xfrm>
          <a:prstGeom prst="rect">
            <a:avLst/>
          </a:prstGeom>
          <a:noFill/>
        </p:spPr>
      </p:pic>
      <p:pic>
        <p:nvPicPr>
          <p:cNvPr id="7" name="Picture 3" descr="E:\进行中文件\海辉金信\2014年会PPT\设计文件\周亚贵\20140102104941558_easyicon_net_256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05070" y="2677110"/>
            <a:ext cx="1487103" cy="1487103"/>
          </a:xfrm>
          <a:prstGeom prst="rect">
            <a:avLst/>
          </a:prstGeom>
          <a:noFill/>
        </p:spPr>
      </p:pic>
      <p:pic>
        <p:nvPicPr>
          <p:cNvPr id="8" name="Picture 7" descr="E:\进行中文件\海辉金信\2014年会PPT\设计文件\周亚贵\20140102111029656_easyicon_net_51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91012" y="1785232"/>
            <a:ext cx="433544" cy="433544"/>
          </a:xfrm>
          <a:prstGeom prst="rect">
            <a:avLst/>
          </a:prstGeom>
          <a:noFill/>
        </p:spPr>
      </p:pic>
      <p:pic>
        <p:nvPicPr>
          <p:cNvPr id="9" name="Picture 10" descr="E:\进行中文件\海辉金信\2014年会PPT\设计文件\周亚贵\2014010211134335_easyicon_net_128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05009" y="3042089"/>
            <a:ext cx="540001" cy="540000"/>
          </a:xfrm>
          <a:prstGeom prst="rect">
            <a:avLst/>
          </a:prstGeom>
          <a:noFill/>
        </p:spPr>
      </p:pic>
      <p:pic>
        <p:nvPicPr>
          <p:cNvPr id="10" name="Picture 11" descr="E:\进行中文件\海辉金信\2014年会PPT\设计文件\周亚贵\20140102111354510_easyicon_net_256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75933" y="2175233"/>
            <a:ext cx="540000" cy="540000"/>
          </a:xfrm>
          <a:prstGeom prst="rect">
            <a:avLst/>
          </a:prstGeom>
          <a:noFill/>
        </p:spPr>
      </p:pic>
      <p:pic>
        <p:nvPicPr>
          <p:cNvPr id="11" name="Picture 12" descr="E:\进行中文件\海辉金信\2014年会PPT\设计文件\周亚贵\20140102111406548_easyicon_net_256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363547" y="4259213"/>
            <a:ext cx="459000" cy="459000"/>
          </a:xfrm>
          <a:prstGeom prst="rect">
            <a:avLst/>
          </a:prstGeom>
          <a:noFill/>
        </p:spPr>
      </p:pic>
      <p:pic>
        <p:nvPicPr>
          <p:cNvPr id="12" name="Picture 13" descr="E:\进行中文件\海辉金信\2014年会PPT\设计文件\周亚贵\20140102111929398_easyicon_net_128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911271" y="2637671"/>
            <a:ext cx="503028" cy="503028"/>
          </a:xfrm>
          <a:prstGeom prst="rect">
            <a:avLst/>
          </a:prstGeom>
          <a:noFill/>
        </p:spPr>
      </p:pic>
      <p:sp>
        <p:nvSpPr>
          <p:cNvPr id="13" name="标题 1"/>
          <p:cNvSpPr txBox="1">
            <a:spLocks/>
          </p:cNvSpPr>
          <p:nvPr/>
        </p:nvSpPr>
        <p:spPr>
          <a:xfrm>
            <a:off x="1500045" y="3018917"/>
            <a:ext cx="405000" cy="1738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0" tIns="27000" rIns="0" bIns="27000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751"/>
              </a:lnSpc>
              <a:spcBef>
                <a:spcPct val="0"/>
              </a:spcBef>
            </a:pPr>
            <a:r>
              <a:rPr lang="en-US" altLang="zh-CN" sz="75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/>
              </a:rPr>
              <a:t>Kiosk</a:t>
            </a:r>
            <a:endParaRPr lang="zh-CN" altLang="en-US" sz="75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pic>
        <p:nvPicPr>
          <p:cNvPr id="14" name="Picture 14" descr="E:\进行中文件\海辉金信\2014年会PPT\设计文件\周亚贵\20140102112033465_easyicon_net_256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965840" y="2018091"/>
            <a:ext cx="527709" cy="527709"/>
          </a:xfrm>
          <a:prstGeom prst="rect">
            <a:avLst/>
          </a:prstGeom>
          <a:noFill/>
        </p:spPr>
      </p:pic>
      <p:sp>
        <p:nvSpPr>
          <p:cNvPr id="15" name="标题 1"/>
          <p:cNvSpPr txBox="1">
            <a:spLocks/>
          </p:cNvSpPr>
          <p:nvPr/>
        </p:nvSpPr>
        <p:spPr>
          <a:xfrm>
            <a:off x="1506412" y="2037000"/>
            <a:ext cx="405000" cy="1738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0" tIns="27000" rIns="0" bIns="27000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751"/>
              </a:lnSpc>
              <a:spcBef>
                <a:spcPct val="0"/>
              </a:spcBef>
            </a:pPr>
            <a:r>
              <a:rPr lang="en-US" altLang="zh-CN" sz="75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/>
              </a:rPr>
              <a:t>ATM</a:t>
            </a:r>
            <a:endParaRPr lang="zh-CN" altLang="en-US" sz="75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pic>
        <p:nvPicPr>
          <p:cNvPr id="16" name="Picture 15" descr="E:\进行中文件\海辉金信\2014年会PPT\设计文件\周亚贵\20140102110922591_easyicon_net_128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863724" y="4458008"/>
            <a:ext cx="570944" cy="570944"/>
          </a:xfrm>
          <a:prstGeom prst="rect">
            <a:avLst/>
          </a:prstGeom>
          <a:noFill/>
        </p:spPr>
      </p:pic>
      <p:sp>
        <p:nvSpPr>
          <p:cNvPr id="17" name="标题 1"/>
          <p:cNvSpPr txBox="1">
            <a:spLocks/>
          </p:cNvSpPr>
          <p:nvPr/>
        </p:nvSpPr>
        <p:spPr>
          <a:xfrm>
            <a:off x="4591268" y="5121716"/>
            <a:ext cx="741293" cy="1738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0" tIns="27000" rIns="0" bIns="27000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751"/>
              </a:lnSpc>
              <a:spcBef>
                <a:spcPct val="0"/>
              </a:spcBef>
            </a:pPr>
            <a:r>
              <a:rPr lang="en-US" altLang="zh-CN" sz="75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/>
              </a:rPr>
              <a:t>Direct Banking</a:t>
            </a:r>
            <a:endParaRPr lang="zh-CN" altLang="en-US" sz="75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5871463" y="5056403"/>
            <a:ext cx="405000" cy="1738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0" tIns="27000" rIns="0" bIns="27000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751"/>
              </a:lnSpc>
              <a:spcBef>
                <a:spcPct val="0"/>
              </a:spcBef>
            </a:pPr>
            <a:r>
              <a:rPr lang="en-US" altLang="zh-CN" sz="75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/>
              </a:rPr>
              <a:t>Internet</a:t>
            </a:r>
            <a:endParaRPr lang="zh-CN" altLang="en-US" sz="75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6720429" y="4748010"/>
            <a:ext cx="405000" cy="1738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0" tIns="27000" rIns="0" bIns="27000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751"/>
              </a:lnSpc>
              <a:spcBef>
                <a:spcPct val="0"/>
              </a:spcBef>
            </a:pPr>
            <a:r>
              <a:rPr lang="en-US" altLang="zh-CN" sz="75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/>
              </a:rPr>
              <a:t>Mobile</a:t>
            </a:r>
            <a:endParaRPr lang="zh-CN" altLang="en-US" sz="75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pic>
        <p:nvPicPr>
          <p:cNvPr id="20" name="Picture 16" descr="E:\进行中文件\海辉金信\2014年会PPT\设计文件\周亚贵\2014010211222921_easyicon_net_512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620153" y="3635024"/>
            <a:ext cx="426737" cy="426737"/>
          </a:xfrm>
          <a:prstGeom prst="rect">
            <a:avLst/>
          </a:prstGeom>
          <a:noFill/>
        </p:spPr>
      </p:pic>
      <p:sp>
        <p:nvSpPr>
          <p:cNvPr id="21" name="标题 1"/>
          <p:cNvSpPr txBox="1">
            <a:spLocks/>
          </p:cNvSpPr>
          <p:nvPr/>
        </p:nvSpPr>
        <p:spPr>
          <a:xfrm>
            <a:off x="7108953" y="3733098"/>
            <a:ext cx="535004" cy="1738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0" tIns="27000" rIns="0" bIns="27000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751"/>
              </a:lnSpc>
              <a:spcBef>
                <a:spcPct val="0"/>
              </a:spcBef>
            </a:pPr>
            <a:r>
              <a:rPr lang="en-US" altLang="zh-CN" sz="75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/>
              </a:rPr>
              <a:t>Call Center</a:t>
            </a:r>
            <a:endParaRPr lang="zh-CN" altLang="en-US" sz="75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pic>
        <p:nvPicPr>
          <p:cNvPr id="22" name="Picture 18" descr="E:\进行中文件\海辉金信\2014年会PPT\设计文件\周亚贵\20140102112725363_easyicon_net_128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637692" y="4458008"/>
            <a:ext cx="486000" cy="486000"/>
          </a:xfrm>
          <a:prstGeom prst="rect">
            <a:avLst/>
          </a:prstGeom>
          <a:noFill/>
        </p:spPr>
      </p:pic>
      <p:sp>
        <p:nvSpPr>
          <p:cNvPr id="23" name="标题 1"/>
          <p:cNvSpPr txBox="1">
            <a:spLocks/>
          </p:cNvSpPr>
          <p:nvPr/>
        </p:nvSpPr>
        <p:spPr>
          <a:xfrm>
            <a:off x="6893139" y="3182200"/>
            <a:ext cx="405000" cy="1738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0" tIns="27000" rIns="0" bIns="27000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751"/>
              </a:lnSpc>
              <a:spcBef>
                <a:spcPct val="0"/>
              </a:spcBef>
            </a:pPr>
            <a:r>
              <a:rPr lang="en-US" altLang="zh-CN" sz="75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/>
              </a:rPr>
              <a:t>Web</a:t>
            </a:r>
            <a:endParaRPr lang="zh-CN" altLang="en-US" sz="75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24" name="标题 1"/>
          <p:cNvSpPr txBox="1">
            <a:spLocks/>
          </p:cNvSpPr>
          <p:nvPr/>
        </p:nvSpPr>
        <p:spPr>
          <a:xfrm>
            <a:off x="3213575" y="1562454"/>
            <a:ext cx="1417896" cy="1738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0" tIns="27000" rIns="0" bIns="27000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751"/>
              </a:lnSpc>
              <a:spcBef>
                <a:spcPct val="0"/>
              </a:spcBef>
            </a:pPr>
            <a:r>
              <a:rPr lang="en-US" altLang="zh-CN" sz="75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/>
              </a:rPr>
              <a:t>Remote Support&amp; Expertise</a:t>
            </a:r>
            <a:endParaRPr lang="zh-CN" altLang="en-US" sz="75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pic>
        <p:nvPicPr>
          <p:cNvPr id="25" name="Picture 19" descr="E:\进行中文件\海辉金信\2014年会PPT\设计文件\周亚贵\20140102113015291_easyicon_net_256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536775" y="3636841"/>
            <a:ext cx="633259" cy="633259"/>
          </a:xfrm>
          <a:prstGeom prst="rect">
            <a:avLst/>
          </a:prstGeom>
          <a:noFill/>
        </p:spPr>
      </p:pic>
      <p:sp>
        <p:nvSpPr>
          <p:cNvPr id="26" name="标题 1"/>
          <p:cNvSpPr txBox="1">
            <a:spLocks/>
          </p:cNvSpPr>
          <p:nvPr/>
        </p:nvSpPr>
        <p:spPr>
          <a:xfrm>
            <a:off x="5110101" y="1913801"/>
            <a:ext cx="540000" cy="1738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0" tIns="27000" rIns="0" bIns="27000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751"/>
              </a:lnSpc>
              <a:spcBef>
                <a:spcPct val="0"/>
              </a:spcBef>
            </a:pPr>
            <a:r>
              <a:rPr lang="zh-CN" altLang="en-US" sz="75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/>
              </a:rPr>
              <a:t>购物网站</a:t>
            </a:r>
          </a:p>
        </p:txBody>
      </p:sp>
      <p:sp>
        <p:nvSpPr>
          <p:cNvPr id="27" name="标题 1"/>
          <p:cNvSpPr txBox="1">
            <a:spLocks/>
          </p:cNvSpPr>
          <p:nvPr/>
        </p:nvSpPr>
        <p:spPr>
          <a:xfrm>
            <a:off x="6152226" y="2540108"/>
            <a:ext cx="959975" cy="1738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0" tIns="27000" rIns="0" bIns="27000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751"/>
              </a:lnSpc>
              <a:spcBef>
                <a:spcPct val="0"/>
              </a:spcBef>
            </a:pPr>
            <a:r>
              <a:rPr lang="zh-CN" altLang="en-US" sz="75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/>
              </a:rPr>
              <a:t>社交网络、虚拟社区</a:t>
            </a:r>
          </a:p>
        </p:txBody>
      </p:sp>
      <p:pic>
        <p:nvPicPr>
          <p:cNvPr id="28" name="Picture 20" descr="E:\进行中文件\海辉金信\2014年会PPT\设计文件\周亚贵\20140102113451840_easyicon_net_256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229695" y="3208647"/>
            <a:ext cx="426375" cy="426375"/>
          </a:xfrm>
          <a:prstGeom prst="rect">
            <a:avLst/>
          </a:prstGeom>
          <a:noFill/>
        </p:spPr>
      </p:pic>
      <p:sp>
        <p:nvSpPr>
          <p:cNvPr id="29" name="标题 1"/>
          <p:cNvSpPr txBox="1">
            <a:spLocks/>
          </p:cNvSpPr>
          <p:nvPr/>
        </p:nvSpPr>
        <p:spPr>
          <a:xfrm>
            <a:off x="1501571" y="3533444"/>
            <a:ext cx="702000" cy="1738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0" tIns="27000" rIns="0" bIns="27000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751"/>
              </a:lnSpc>
              <a:spcBef>
                <a:spcPct val="0"/>
              </a:spcBef>
            </a:pPr>
            <a:r>
              <a:rPr lang="zh-CN" altLang="en-US" sz="75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/>
              </a:rPr>
              <a:t>企业网上银行</a:t>
            </a:r>
          </a:p>
        </p:txBody>
      </p:sp>
      <p:sp>
        <p:nvSpPr>
          <p:cNvPr id="30" name="标题 1"/>
          <p:cNvSpPr txBox="1">
            <a:spLocks/>
          </p:cNvSpPr>
          <p:nvPr/>
        </p:nvSpPr>
        <p:spPr>
          <a:xfrm>
            <a:off x="2918292" y="4626274"/>
            <a:ext cx="648000" cy="1738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0" tIns="27000" rIns="0" bIns="27000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751"/>
              </a:lnSpc>
              <a:spcBef>
                <a:spcPct val="0"/>
              </a:spcBef>
            </a:pPr>
            <a:r>
              <a:rPr lang="zh-CN" altLang="en-US" sz="75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/>
              </a:rPr>
              <a:t>社会征信机构</a:t>
            </a:r>
          </a:p>
        </p:txBody>
      </p:sp>
      <p:sp>
        <p:nvSpPr>
          <p:cNvPr id="31" name="标题 1"/>
          <p:cNvSpPr txBox="1">
            <a:spLocks/>
          </p:cNvSpPr>
          <p:nvPr/>
        </p:nvSpPr>
        <p:spPr>
          <a:xfrm>
            <a:off x="3356746" y="5001207"/>
            <a:ext cx="891868" cy="17383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0" tIns="27000" rIns="0" bIns="27000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751"/>
              </a:lnSpc>
              <a:spcBef>
                <a:spcPct val="0"/>
              </a:spcBef>
            </a:pPr>
            <a:r>
              <a:rPr lang="zh-CN" altLang="en-US" sz="75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/>
              </a:rPr>
              <a:t>物流公司</a:t>
            </a:r>
            <a:r>
              <a:rPr lang="en-US" altLang="zh-CN" sz="75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/>
              </a:rPr>
              <a:t>Logistic</a:t>
            </a:r>
            <a:endParaRPr lang="zh-CN" altLang="en-US" sz="75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pic>
        <p:nvPicPr>
          <p:cNvPr id="32" name="Picture 21" descr="E:\进行中文件\海辉金信\2014年会PPT\设计文件\周亚贵\20140102113923332_easyicon_net_128.pn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 flipH="1">
            <a:off x="3934235" y="4332701"/>
            <a:ext cx="675000" cy="675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387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9898" y="274638"/>
            <a:ext cx="8284102" cy="114300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银行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数字化战略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互联网模式的客户管理体系</a:t>
            </a:r>
          </a:p>
        </p:txBody>
      </p:sp>
      <p:sp>
        <p:nvSpPr>
          <p:cNvPr id="120" name="矩形 119"/>
          <p:cNvSpPr/>
          <p:nvPr/>
        </p:nvSpPr>
        <p:spPr>
          <a:xfrm>
            <a:off x="94804" y="1928838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/>
              <a:t>客户</a:t>
            </a:r>
          </a:p>
        </p:txBody>
      </p:sp>
      <p:sp>
        <p:nvSpPr>
          <p:cNvPr id="121" name="圆角矩形 120"/>
          <p:cNvSpPr/>
          <p:nvPr/>
        </p:nvSpPr>
        <p:spPr>
          <a:xfrm>
            <a:off x="94804" y="2864942"/>
            <a:ext cx="108012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/>
              <a:t>实体客户</a:t>
            </a:r>
            <a:endParaRPr lang="en-US" altLang="zh-CN" sz="1500" dirty="0"/>
          </a:p>
          <a:p>
            <a:pPr algn="ctr"/>
            <a:r>
              <a:rPr lang="zh-CN" altLang="en-US" sz="1500" dirty="0"/>
              <a:t>（自然人）</a:t>
            </a:r>
          </a:p>
        </p:txBody>
      </p:sp>
      <p:sp>
        <p:nvSpPr>
          <p:cNvPr id="122" name="矩形 121"/>
          <p:cNvSpPr/>
          <p:nvPr/>
        </p:nvSpPr>
        <p:spPr>
          <a:xfrm>
            <a:off x="1462956" y="1928838"/>
            <a:ext cx="22322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/>
              <a:t>客户管理系统</a:t>
            </a:r>
          </a:p>
        </p:txBody>
      </p:sp>
      <p:sp>
        <p:nvSpPr>
          <p:cNvPr id="123" name="矩形 122"/>
          <p:cNvSpPr/>
          <p:nvPr/>
        </p:nvSpPr>
        <p:spPr>
          <a:xfrm>
            <a:off x="4139952" y="1928838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/>
              <a:t>游客功能</a:t>
            </a:r>
          </a:p>
        </p:txBody>
      </p:sp>
      <p:sp>
        <p:nvSpPr>
          <p:cNvPr id="124" name="矩形 123"/>
          <p:cNvSpPr/>
          <p:nvPr/>
        </p:nvSpPr>
        <p:spPr>
          <a:xfrm>
            <a:off x="5086957" y="1928838"/>
            <a:ext cx="925203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/>
              <a:t>未认证</a:t>
            </a:r>
            <a:endParaRPr lang="en-US" altLang="zh-CN" sz="1300" dirty="0"/>
          </a:p>
          <a:p>
            <a:pPr algn="ctr"/>
            <a:r>
              <a:rPr lang="zh-CN" altLang="en-US" sz="1300" dirty="0"/>
              <a:t>用户功能</a:t>
            </a:r>
          </a:p>
        </p:txBody>
      </p:sp>
      <p:sp>
        <p:nvSpPr>
          <p:cNvPr id="125" name="矩形 124"/>
          <p:cNvSpPr/>
          <p:nvPr/>
        </p:nvSpPr>
        <p:spPr>
          <a:xfrm>
            <a:off x="6012160" y="1928838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/>
              <a:t>手机认证用户功能</a:t>
            </a:r>
          </a:p>
        </p:txBody>
      </p:sp>
      <p:sp>
        <p:nvSpPr>
          <p:cNvPr id="126" name="矩形 125"/>
          <p:cNvSpPr/>
          <p:nvPr/>
        </p:nvSpPr>
        <p:spPr>
          <a:xfrm>
            <a:off x="6948264" y="1928838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/>
              <a:t>弱实名认证用户功能</a:t>
            </a:r>
          </a:p>
        </p:txBody>
      </p:sp>
      <p:sp>
        <p:nvSpPr>
          <p:cNvPr id="127" name="矩形 126"/>
          <p:cNvSpPr/>
          <p:nvPr/>
        </p:nvSpPr>
        <p:spPr>
          <a:xfrm>
            <a:off x="8028384" y="1928838"/>
            <a:ext cx="108012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/>
              <a:t>强实名认证用户功能</a:t>
            </a:r>
          </a:p>
        </p:txBody>
      </p:sp>
      <p:sp>
        <p:nvSpPr>
          <p:cNvPr id="128" name="矩形 127"/>
          <p:cNvSpPr/>
          <p:nvPr/>
        </p:nvSpPr>
        <p:spPr>
          <a:xfrm>
            <a:off x="1462956" y="2864942"/>
            <a:ext cx="8640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/>
              <a:t>游客</a:t>
            </a:r>
          </a:p>
        </p:txBody>
      </p:sp>
      <p:sp>
        <p:nvSpPr>
          <p:cNvPr id="129" name="矩形 128"/>
          <p:cNvSpPr/>
          <p:nvPr/>
        </p:nvSpPr>
        <p:spPr>
          <a:xfrm>
            <a:off x="2759100" y="2864942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/>
              <a:t>未认证</a:t>
            </a:r>
            <a:endParaRPr lang="en-US" altLang="zh-CN" sz="1300" dirty="0"/>
          </a:p>
          <a:p>
            <a:pPr algn="ctr"/>
            <a:r>
              <a:rPr lang="zh-CN" altLang="en-US" sz="1300" dirty="0"/>
              <a:t>用户</a:t>
            </a:r>
          </a:p>
        </p:txBody>
      </p:sp>
      <p:cxnSp>
        <p:nvCxnSpPr>
          <p:cNvPr id="130" name="直接箭头连接符 129"/>
          <p:cNvCxnSpPr/>
          <p:nvPr/>
        </p:nvCxnSpPr>
        <p:spPr>
          <a:xfrm>
            <a:off x="3263156" y="2360886"/>
            <a:ext cx="0" cy="50405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1895004" y="2360886"/>
            <a:ext cx="0" cy="50405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128" idx="3"/>
            <a:endCxn id="129" idx="1"/>
          </p:cNvCxnSpPr>
          <p:nvPr/>
        </p:nvCxnSpPr>
        <p:spPr>
          <a:xfrm>
            <a:off x="2327052" y="3116970"/>
            <a:ext cx="43204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>
          <a:xfrm>
            <a:off x="2759100" y="380104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/>
              <a:t>手机认证</a:t>
            </a:r>
            <a:endParaRPr lang="en-US" altLang="zh-CN" sz="1300" dirty="0"/>
          </a:p>
          <a:p>
            <a:pPr algn="ctr"/>
            <a:r>
              <a:rPr lang="zh-CN" altLang="en-US" sz="1300" dirty="0"/>
              <a:t>用户</a:t>
            </a:r>
          </a:p>
        </p:txBody>
      </p:sp>
      <p:sp>
        <p:nvSpPr>
          <p:cNvPr id="134" name="矩形 133"/>
          <p:cNvSpPr/>
          <p:nvPr/>
        </p:nvSpPr>
        <p:spPr>
          <a:xfrm>
            <a:off x="2759100" y="4737150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/>
              <a:t>弱实名</a:t>
            </a:r>
            <a:endParaRPr lang="en-US" altLang="zh-CN" sz="1300" dirty="0"/>
          </a:p>
          <a:p>
            <a:pPr algn="ctr"/>
            <a:r>
              <a:rPr lang="zh-CN" altLang="en-US" sz="1300" dirty="0"/>
              <a:t>认证用户</a:t>
            </a:r>
          </a:p>
        </p:txBody>
      </p:sp>
      <p:sp>
        <p:nvSpPr>
          <p:cNvPr id="135" name="矩形 134"/>
          <p:cNvSpPr/>
          <p:nvPr/>
        </p:nvSpPr>
        <p:spPr>
          <a:xfrm>
            <a:off x="2759100" y="5601246"/>
            <a:ext cx="93610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/>
              <a:t>强实名</a:t>
            </a:r>
            <a:endParaRPr lang="en-US" altLang="zh-CN" sz="1300" dirty="0"/>
          </a:p>
          <a:p>
            <a:pPr algn="ctr"/>
            <a:r>
              <a:rPr lang="zh-CN" altLang="en-US" sz="1300" dirty="0"/>
              <a:t>认证用户</a:t>
            </a:r>
          </a:p>
        </p:txBody>
      </p:sp>
      <p:cxnSp>
        <p:nvCxnSpPr>
          <p:cNvPr id="136" name="直接箭头连接符 135"/>
          <p:cNvCxnSpPr>
            <a:stCxn id="121" idx="3"/>
            <a:endCxn id="128" idx="1"/>
          </p:cNvCxnSpPr>
          <p:nvPr/>
        </p:nvCxnSpPr>
        <p:spPr>
          <a:xfrm>
            <a:off x="1174924" y="3116970"/>
            <a:ext cx="28803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129" idx="2"/>
            <a:endCxn id="133" idx="0"/>
          </p:cNvCxnSpPr>
          <p:nvPr/>
        </p:nvCxnSpPr>
        <p:spPr>
          <a:xfrm>
            <a:off x="3227152" y="3368998"/>
            <a:ext cx="0" cy="43204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>
            <a:stCxn id="133" idx="2"/>
            <a:endCxn id="134" idx="0"/>
          </p:cNvCxnSpPr>
          <p:nvPr/>
        </p:nvCxnSpPr>
        <p:spPr>
          <a:xfrm>
            <a:off x="3227152" y="4305102"/>
            <a:ext cx="0" cy="43204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endCxn id="135" idx="0"/>
          </p:cNvCxnSpPr>
          <p:nvPr/>
        </p:nvCxnSpPr>
        <p:spPr>
          <a:xfrm>
            <a:off x="3227152" y="5313214"/>
            <a:ext cx="0" cy="28803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形状 31"/>
          <p:cNvCxnSpPr>
            <a:stCxn id="128" idx="2"/>
            <a:endCxn id="133" idx="1"/>
          </p:cNvCxnSpPr>
          <p:nvPr/>
        </p:nvCxnSpPr>
        <p:spPr>
          <a:xfrm rot="16200000" flipH="1">
            <a:off x="1985015" y="3278989"/>
            <a:ext cx="684076" cy="864096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形状 33"/>
          <p:cNvCxnSpPr>
            <a:stCxn id="128" idx="2"/>
            <a:endCxn id="134" idx="1"/>
          </p:cNvCxnSpPr>
          <p:nvPr/>
        </p:nvCxnSpPr>
        <p:spPr>
          <a:xfrm rot="16200000" flipH="1">
            <a:off x="1516963" y="3747041"/>
            <a:ext cx="1620180" cy="864096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形状 35"/>
          <p:cNvCxnSpPr>
            <a:stCxn id="128" idx="2"/>
          </p:cNvCxnSpPr>
          <p:nvPr/>
        </p:nvCxnSpPr>
        <p:spPr>
          <a:xfrm rot="16200000" flipH="1">
            <a:off x="1181275" y="4082729"/>
            <a:ext cx="2304256" cy="876796"/>
          </a:xfrm>
          <a:prstGeom prst="bentConnector3">
            <a:avLst>
              <a:gd name="adj1" fmla="val 99729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肘形连接符 142"/>
          <p:cNvCxnSpPr>
            <a:stCxn id="129" idx="3"/>
            <a:endCxn id="134" idx="3"/>
          </p:cNvCxnSpPr>
          <p:nvPr/>
        </p:nvCxnSpPr>
        <p:spPr>
          <a:xfrm>
            <a:off x="3695205" y="3116970"/>
            <a:ext cx="12700" cy="1872208"/>
          </a:xfrm>
          <a:prstGeom prst="bentConnector3">
            <a:avLst>
              <a:gd name="adj1" fmla="val 180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肘形连接符 143"/>
          <p:cNvCxnSpPr>
            <a:stCxn id="129" idx="3"/>
            <a:endCxn id="135" idx="3"/>
          </p:cNvCxnSpPr>
          <p:nvPr/>
        </p:nvCxnSpPr>
        <p:spPr>
          <a:xfrm>
            <a:off x="3695205" y="3116970"/>
            <a:ext cx="12700" cy="2736304"/>
          </a:xfrm>
          <a:prstGeom prst="bentConnector3">
            <a:avLst>
              <a:gd name="adj1" fmla="val 180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形状 43"/>
          <p:cNvCxnSpPr>
            <a:stCxn id="121" idx="2"/>
            <a:endCxn id="135" idx="1"/>
          </p:cNvCxnSpPr>
          <p:nvPr/>
        </p:nvCxnSpPr>
        <p:spPr>
          <a:xfrm rot="16200000" flipH="1">
            <a:off x="454845" y="3549019"/>
            <a:ext cx="2484276" cy="2124236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肘形连接符 145"/>
          <p:cNvCxnSpPr>
            <a:stCxn id="133" idx="3"/>
            <a:endCxn id="134" idx="3"/>
          </p:cNvCxnSpPr>
          <p:nvPr/>
        </p:nvCxnSpPr>
        <p:spPr>
          <a:xfrm>
            <a:off x="3695205" y="4053074"/>
            <a:ext cx="12700" cy="936104"/>
          </a:xfrm>
          <a:prstGeom prst="bentConnector3">
            <a:avLst>
              <a:gd name="adj1" fmla="val 180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48"/>
          <p:cNvSpPr txBox="1"/>
          <p:nvPr/>
        </p:nvSpPr>
        <p:spPr>
          <a:xfrm>
            <a:off x="3347864" y="4306264"/>
            <a:ext cx="7920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/>
              <a:t>弱实名</a:t>
            </a:r>
            <a:endParaRPr lang="en-US" altLang="zh-CN" sz="1100" dirty="0"/>
          </a:p>
          <a:p>
            <a:pPr algn="ctr"/>
            <a:r>
              <a:rPr lang="zh-CN" altLang="en-US" sz="1100" dirty="0"/>
              <a:t>认证方式</a:t>
            </a:r>
          </a:p>
        </p:txBody>
      </p:sp>
      <p:sp>
        <p:nvSpPr>
          <p:cNvPr id="148" name="TextBox 49"/>
          <p:cNvSpPr txBox="1"/>
          <p:nvPr/>
        </p:nvSpPr>
        <p:spPr>
          <a:xfrm>
            <a:off x="3347864" y="5242368"/>
            <a:ext cx="7920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/>
              <a:t>强实名</a:t>
            </a:r>
            <a:endParaRPr lang="en-US" altLang="zh-CN" sz="1100" dirty="0"/>
          </a:p>
          <a:p>
            <a:pPr algn="ctr"/>
            <a:r>
              <a:rPr lang="zh-CN" altLang="en-US" sz="1100" dirty="0"/>
              <a:t>认证方式</a:t>
            </a:r>
          </a:p>
        </p:txBody>
      </p:sp>
      <p:sp>
        <p:nvSpPr>
          <p:cNvPr id="149" name="TextBox 50"/>
          <p:cNvSpPr txBox="1"/>
          <p:nvPr/>
        </p:nvSpPr>
        <p:spPr>
          <a:xfrm>
            <a:off x="2843808" y="3467429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/>
              <a:t>绑定手机</a:t>
            </a:r>
          </a:p>
        </p:txBody>
      </p:sp>
      <p:sp>
        <p:nvSpPr>
          <p:cNvPr id="150" name="TextBox 51"/>
          <p:cNvSpPr txBox="1"/>
          <p:nvPr/>
        </p:nvSpPr>
        <p:spPr>
          <a:xfrm>
            <a:off x="2843808" y="243289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/>
              <a:t>识别</a:t>
            </a:r>
          </a:p>
        </p:txBody>
      </p:sp>
      <p:sp>
        <p:nvSpPr>
          <p:cNvPr id="151" name="TextBox 52"/>
          <p:cNvSpPr txBox="1"/>
          <p:nvPr/>
        </p:nvSpPr>
        <p:spPr>
          <a:xfrm>
            <a:off x="1547664" y="2432896"/>
            <a:ext cx="7920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/>
              <a:t>标示</a:t>
            </a:r>
          </a:p>
        </p:txBody>
      </p:sp>
      <p:sp>
        <p:nvSpPr>
          <p:cNvPr id="152" name="TextBox 53"/>
          <p:cNvSpPr txBox="1"/>
          <p:nvPr/>
        </p:nvSpPr>
        <p:spPr>
          <a:xfrm>
            <a:off x="1115616" y="2936951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/>
              <a:t>访问</a:t>
            </a:r>
          </a:p>
        </p:txBody>
      </p:sp>
      <p:sp>
        <p:nvSpPr>
          <p:cNvPr id="153" name="TextBox 54"/>
          <p:cNvSpPr txBox="1"/>
          <p:nvPr/>
        </p:nvSpPr>
        <p:spPr>
          <a:xfrm>
            <a:off x="539552" y="5627669"/>
            <a:ext cx="1584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/>
              <a:t>通过柜台开设电子账户</a:t>
            </a:r>
          </a:p>
        </p:txBody>
      </p:sp>
      <p:sp>
        <p:nvSpPr>
          <p:cNvPr id="154" name="TextBox 58"/>
          <p:cNvSpPr txBox="1"/>
          <p:nvPr/>
        </p:nvSpPr>
        <p:spPr>
          <a:xfrm>
            <a:off x="1907704" y="5241207"/>
            <a:ext cx="7920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/>
              <a:t>通过网银</a:t>
            </a:r>
            <a:endParaRPr lang="en-US" altLang="zh-CN" sz="1100" dirty="0"/>
          </a:p>
          <a:p>
            <a:pPr algn="ctr"/>
            <a:r>
              <a:rPr lang="zh-CN" altLang="en-US" sz="1100" dirty="0"/>
              <a:t>证书激活</a:t>
            </a:r>
          </a:p>
        </p:txBody>
      </p:sp>
      <p:sp>
        <p:nvSpPr>
          <p:cNvPr id="155" name="TextBox 59"/>
          <p:cNvSpPr txBox="1"/>
          <p:nvPr/>
        </p:nvSpPr>
        <p:spPr>
          <a:xfrm>
            <a:off x="1907704" y="4594295"/>
            <a:ext cx="7920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/>
              <a:t>通过</a:t>
            </a:r>
            <a:endParaRPr lang="en-US" altLang="zh-CN" sz="1100" dirty="0"/>
          </a:p>
          <a:p>
            <a:pPr algn="ctr"/>
            <a:r>
              <a:rPr lang="zh-CN" altLang="en-US" sz="1100" dirty="0"/>
              <a:t>卡号激活</a:t>
            </a:r>
          </a:p>
        </p:txBody>
      </p:sp>
      <p:sp>
        <p:nvSpPr>
          <p:cNvPr id="156" name="TextBox 60"/>
          <p:cNvSpPr txBox="1"/>
          <p:nvPr/>
        </p:nvSpPr>
        <p:spPr>
          <a:xfrm>
            <a:off x="1835696" y="3658191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/>
              <a:t>通过</a:t>
            </a:r>
            <a:endParaRPr lang="en-US" altLang="zh-CN" sz="1100" dirty="0"/>
          </a:p>
          <a:p>
            <a:pPr algn="ctr"/>
            <a:r>
              <a:rPr lang="zh-CN" altLang="en-US" sz="1100" dirty="0"/>
              <a:t>手机号注册</a:t>
            </a:r>
          </a:p>
        </p:txBody>
      </p:sp>
      <p:sp>
        <p:nvSpPr>
          <p:cNvPr id="157" name="矩形 156"/>
          <p:cNvSpPr/>
          <p:nvPr/>
        </p:nvSpPr>
        <p:spPr>
          <a:xfrm>
            <a:off x="4139952" y="2432894"/>
            <a:ext cx="936104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公共信息</a:t>
            </a:r>
          </a:p>
        </p:txBody>
      </p:sp>
      <p:sp>
        <p:nvSpPr>
          <p:cNvPr id="158" name="矩形 157"/>
          <p:cNvSpPr/>
          <p:nvPr/>
        </p:nvSpPr>
        <p:spPr>
          <a:xfrm>
            <a:off x="4139952" y="2792934"/>
            <a:ext cx="936104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产品信息</a:t>
            </a:r>
          </a:p>
        </p:txBody>
      </p:sp>
      <p:sp>
        <p:nvSpPr>
          <p:cNvPr id="159" name="矩形 158"/>
          <p:cNvSpPr/>
          <p:nvPr/>
        </p:nvSpPr>
        <p:spPr>
          <a:xfrm>
            <a:off x="4139952" y="3152974"/>
            <a:ext cx="936104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搜索</a:t>
            </a:r>
            <a:r>
              <a:rPr lang="en-US" altLang="zh-CN" sz="1100" dirty="0"/>
              <a:t>&amp;</a:t>
            </a:r>
            <a:r>
              <a:rPr lang="zh-CN" altLang="en-US" sz="1100" dirty="0"/>
              <a:t>辅助功能</a:t>
            </a:r>
          </a:p>
        </p:txBody>
      </p:sp>
      <p:sp>
        <p:nvSpPr>
          <p:cNvPr id="160" name="矩形 159"/>
          <p:cNvSpPr/>
          <p:nvPr/>
        </p:nvSpPr>
        <p:spPr>
          <a:xfrm>
            <a:off x="4139952" y="3513014"/>
            <a:ext cx="936104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客服</a:t>
            </a:r>
            <a:r>
              <a:rPr lang="en-US" altLang="zh-CN" sz="1100" dirty="0"/>
              <a:t>&amp;</a:t>
            </a:r>
            <a:r>
              <a:rPr lang="zh-CN" altLang="en-US" sz="1100" dirty="0"/>
              <a:t>留言</a:t>
            </a:r>
          </a:p>
        </p:txBody>
      </p:sp>
      <p:sp>
        <p:nvSpPr>
          <p:cNvPr id="161" name="矩形 160"/>
          <p:cNvSpPr/>
          <p:nvPr/>
        </p:nvSpPr>
        <p:spPr>
          <a:xfrm>
            <a:off x="4139952" y="3873054"/>
            <a:ext cx="936104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支付入口功能</a:t>
            </a:r>
          </a:p>
        </p:txBody>
      </p:sp>
      <p:sp>
        <p:nvSpPr>
          <p:cNvPr id="162" name="矩形 161"/>
          <p:cNvSpPr/>
          <p:nvPr/>
        </p:nvSpPr>
        <p:spPr>
          <a:xfrm>
            <a:off x="4139952" y="4233094"/>
            <a:ext cx="936104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社交功能</a:t>
            </a:r>
          </a:p>
        </p:txBody>
      </p:sp>
      <p:sp>
        <p:nvSpPr>
          <p:cNvPr id="163" name="矩形 162"/>
          <p:cNvSpPr/>
          <p:nvPr/>
        </p:nvSpPr>
        <p:spPr>
          <a:xfrm>
            <a:off x="5076056" y="2432894"/>
            <a:ext cx="936104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公共信息</a:t>
            </a:r>
          </a:p>
        </p:txBody>
      </p:sp>
      <p:sp>
        <p:nvSpPr>
          <p:cNvPr id="164" name="矩形 163"/>
          <p:cNvSpPr/>
          <p:nvPr/>
        </p:nvSpPr>
        <p:spPr>
          <a:xfrm>
            <a:off x="5076056" y="2792934"/>
            <a:ext cx="936104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产品信息</a:t>
            </a:r>
          </a:p>
        </p:txBody>
      </p:sp>
      <p:sp>
        <p:nvSpPr>
          <p:cNvPr id="165" name="矩形 164"/>
          <p:cNvSpPr/>
          <p:nvPr/>
        </p:nvSpPr>
        <p:spPr>
          <a:xfrm>
            <a:off x="5076056" y="3152974"/>
            <a:ext cx="936104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搜索</a:t>
            </a:r>
            <a:r>
              <a:rPr lang="en-US" altLang="zh-CN" sz="1100" dirty="0"/>
              <a:t>&amp;</a:t>
            </a:r>
            <a:r>
              <a:rPr lang="zh-CN" altLang="en-US" sz="1100" dirty="0"/>
              <a:t>辅助功能</a:t>
            </a:r>
          </a:p>
        </p:txBody>
      </p:sp>
      <p:sp>
        <p:nvSpPr>
          <p:cNvPr id="166" name="矩形 165"/>
          <p:cNvSpPr/>
          <p:nvPr/>
        </p:nvSpPr>
        <p:spPr>
          <a:xfrm>
            <a:off x="5076056" y="3513014"/>
            <a:ext cx="936104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客服</a:t>
            </a:r>
            <a:r>
              <a:rPr lang="en-US" altLang="zh-CN" sz="1100" dirty="0"/>
              <a:t>&amp;</a:t>
            </a:r>
            <a:r>
              <a:rPr lang="zh-CN" altLang="en-US" sz="1100" dirty="0"/>
              <a:t>留言</a:t>
            </a:r>
          </a:p>
        </p:txBody>
      </p:sp>
      <p:sp>
        <p:nvSpPr>
          <p:cNvPr id="167" name="矩形 166"/>
          <p:cNvSpPr/>
          <p:nvPr/>
        </p:nvSpPr>
        <p:spPr>
          <a:xfrm>
            <a:off x="5076056" y="3873054"/>
            <a:ext cx="936104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支付入口功能</a:t>
            </a:r>
          </a:p>
        </p:txBody>
      </p:sp>
      <p:sp>
        <p:nvSpPr>
          <p:cNvPr id="168" name="矩形 167"/>
          <p:cNvSpPr/>
          <p:nvPr/>
        </p:nvSpPr>
        <p:spPr>
          <a:xfrm>
            <a:off x="5076056" y="4233094"/>
            <a:ext cx="936104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社交功能</a:t>
            </a:r>
          </a:p>
        </p:txBody>
      </p:sp>
      <p:sp>
        <p:nvSpPr>
          <p:cNvPr id="169" name="矩形 168"/>
          <p:cNvSpPr/>
          <p:nvPr/>
        </p:nvSpPr>
        <p:spPr>
          <a:xfrm>
            <a:off x="5076056" y="4593134"/>
            <a:ext cx="936104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个人信息管理（认证）</a:t>
            </a:r>
          </a:p>
        </p:txBody>
      </p:sp>
      <p:sp>
        <p:nvSpPr>
          <p:cNvPr id="170" name="矩形 169"/>
          <p:cNvSpPr/>
          <p:nvPr/>
        </p:nvSpPr>
        <p:spPr>
          <a:xfrm>
            <a:off x="6012160" y="2432894"/>
            <a:ext cx="936104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公共信息</a:t>
            </a:r>
          </a:p>
        </p:txBody>
      </p:sp>
      <p:sp>
        <p:nvSpPr>
          <p:cNvPr id="171" name="矩形 170"/>
          <p:cNvSpPr/>
          <p:nvPr/>
        </p:nvSpPr>
        <p:spPr>
          <a:xfrm>
            <a:off x="6012160" y="2792934"/>
            <a:ext cx="936104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产品信息</a:t>
            </a:r>
          </a:p>
        </p:txBody>
      </p:sp>
      <p:sp>
        <p:nvSpPr>
          <p:cNvPr id="172" name="矩形 171"/>
          <p:cNvSpPr/>
          <p:nvPr/>
        </p:nvSpPr>
        <p:spPr>
          <a:xfrm>
            <a:off x="6012160" y="3152974"/>
            <a:ext cx="936104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搜索</a:t>
            </a:r>
            <a:r>
              <a:rPr lang="en-US" altLang="zh-CN" sz="1100" dirty="0"/>
              <a:t>&amp;</a:t>
            </a:r>
            <a:r>
              <a:rPr lang="zh-CN" altLang="en-US" sz="1100" dirty="0"/>
              <a:t>辅助功能</a:t>
            </a:r>
          </a:p>
        </p:txBody>
      </p:sp>
      <p:sp>
        <p:nvSpPr>
          <p:cNvPr id="173" name="矩形 172"/>
          <p:cNvSpPr/>
          <p:nvPr/>
        </p:nvSpPr>
        <p:spPr>
          <a:xfrm>
            <a:off x="6012160" y="3513014"/>
            <a:ext cx="936104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客服</a:t>
            </a:r>
            <a:r>
              <a:rPr lang="en-US" altLang="zh-CN" sz="1100" dirty="0"/>
              <a:t>&amp;</a:t>
            </a:r>
            <a:r>
              <a:rPr lang="zh-CN" altLang="en-US" sz="1100" dirty="0"/>
              <a:t>留言</a:t>
            </a:r>
          </a:p>
        </p:txBody>
      </p:sp>
      <p:sp>
        <p:nvSpPr>
          <p:cNvPr id="174" name="矩形 173"/>
          <p:cNvSpPr/>
          <p:nvPr/>
        </p:nvSpPr>
        <p:spPr>
          <a:xfrm>
            <a:off x="6012160" y="3873054"/>
            <a:ext cx="936104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支付入口功能</a:t>
            </a:r>
          </a:p>
        </p:txBody>
      </p:sp>
      <p:sp>
        <p:nvSpPr>
          <p:cNvPr id="175" name="矩形 174"/>
          <p:cNvSpPr/>
          <p:nvPr/>
        </p:nvSpPr>
        <p:spPr>
          <a:xfrm>
            <a:off x="6012160" y="4233094"/>
            <a:ext cx="936104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社交功能</a:t>
            </a:r>
          </a:p>
        </p:txBody>
      </p:sp>
      <p:sp>
        <p:nvSpPr>
          <p:cNvPr id="176" name="矩形 175"/>
          <p:cNvSpPr/>
          <p:nvPr/>
        </p:nvSpPr>
        <p:spPr>
          <a:xfrm>
            <a:off x="6012160" y="4593134"/>
            <a:ext cx="936104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个人信息管理（认证）</a:t>
            </a:r>
          </a:p>
        </p:txBody>
      </p:sp>
      <p:sp>
        <p:nvSpPr>
          <p:cNvPr id="177" name="矩形 176"/>
          <p:cNvSpPr/>
          <p:nvPr/>
        </p:nvSpPr>
        <p:spPr>
          <a:xfrm>
            <a:off x="6948264" y="2432894"/>
            <a:ext cx="108012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公共信息</a:t>
            </a:r>
          </a:p>
        </p:txBody>
      </p:sp>
      <p:sp>
        <p:nvSpPr>
          <p:cNvPr id="178" name="矩形 177"/>
          <p:cNvSpPr/>
          <p:nvPr/>
        </p:nvSpPr>
        <p:spPr>
          <a:xfrm>
            <a:off x="6948264" y="2792934"/>
            <a:ext cx="108012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产品信息</a:t>
            </a:r>
          </a:p>
        </p:txBody>
      </p:sp>
      <p:sp>
        <p:nvSpPr>
          <p:cNvPr id="179" name="矩形 178"/>
          <p:cNvSpPr/>
          <p:nvPr/>
        </p:nvSpPr>
        <p:spPr>
          <a:xfrm>
            <a:off x="6948264" y="3152974"/>
            <a:ext cx="108012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搜索</a:t>
            </a:r>
            <a:r>
              <a:rPr lang="en-US" altLang="zh-CN" sz="1100" dirty="0"/>
              <a:t>&amp;</a:t>
            </a:r>
            <a:r>
              <a:rPr lang="zh-CN" altLang="en-US" sz="1100" dirty="0"/>
              <a:t>辅助</a:t>
            </a:r>
            <a:endParaRPr lang="en-US" altLang="zh-CN" sz="1100" dirty="0"/>
          </a:p>
          <a:p>
            <a:pPr algn="ctr"/>
            <a:r>
              <a:rPr lang="zh-CN" altLang="en-US" sz="1100" dirty="0"/>
              <a:t>功能</a:t>
            </a:r>
          </a:p>
        </p:txBody>
      </p:sp>
      <p:sp>
        <p:nvSpPr>
          <p:cNvPr id="180" name="矩形 179"/>
          <p:cNvSpPr/>
          <p:nvPr/>
        </p:nvSpPr>
        <p:spPr>
          <a:xfrm>
            <a:off x="6948264" y="3513014"/>
            <a:ext cx="108012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客服</a:t>
            </a:r>
            <a:r>
              <a:rPr lang="en-US" altLang="zh-CN" sz="1100" dirty="0"/>
              <a:t>&amp;</a:t>
            </a:r>
            <a:r>
              <a:rPr lang="zh-CN" altLang="en-US" sz="1100" dirty="0"/>
              <a:t>留言</a:t>
            </a:r>
          </a:p>
        </p:txBody>
      </p:sp>
      <p:sp>
        <p:nvSpPr>
          <p:cNvPr id="181" name="矩形 180"/>
          <p:cNvSpPr/>
          <p:nvPr/>
        </p:nvSpPr>
        <p:spPr>
          <a:xfrm>
            <a:off x="6948264" y="3873054"/>
            <a:ext cx="108012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支付入口功能</a:t>
            </a:r>
          </a:p>
        </p:txBody>
      </p:sp>
      <p:sp>
        <p:nvSpPr>
          <p:cNvPr id="182" name="矩形 181"/>
          <p:cNvSpPr/>
          <p:nvPr/>
        </p:nvSpPr>
        <p:spPr>
          <a:xfrm>
            <a:off x="6948264" y="4233094"/>
            <a:ext cx="108012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社交功能</a:t>
            </a:r>
          </a:p>
        </p:txBody>
      </p:sp>
      <p:sp>
        <p:nvSpPr>
          <p:cNvPr id="183" name="矩形 182"/>
          <p:cNvSpPr/>
          <p:nvPr/>
        </p:nvSpPr>
        <p:spPr>
          <a:xfrm>
            <a:off x="6948264" y="4593134"/>
            <a:ext cx="108012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个人信息管理（认证）</a:t>
            </a:r>
          </a:p>
        </p:txBody>
      </p:sp>
      <p:sp>
        <p:nvSpPr>
          <p:cNvPr id="184" name="矩形 183"/>
          <p:cNvSpPr/>
          <p:nvPr/>
        </p:nvSpPr>
        <p:spPr>
          <a:xfrm>
            <a:off x="6948264" y="4953174"/>
            <a:ext cx="108012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理财功能</a:t>
            </a:r>
          </a:p>
        </p:txBody>
      </p:sp>
      <p:sp>
        <p:nvSpPr>
          <p:cNvPr id="185" name="矩形 184"/>
          <p:cNvSpPr/>
          <p:nvPr/>
        </p:nvSpPr>
        <p:spPr>
          <a:xfrm>
            <a:off x="8028384" y="2432894"/>
            <a:ext cx="108012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公共信息</a:t>
            </a:r>
          </a:p>
        </p:txBody>
      </p:sp>
      <p:sp>
        <p:nvSpPr>
          <p:cNvPr id="186" name="矩形 185"/>
          <p:cNvSpPr/>
          <p:nvPr/>
        </p:nvSpPr>
        <p:spPr>
          <a:xfrm>
            <a:off x="8028384" y="2792934"/>
            <a:ext cx="108012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产品信息</a:t>
            </a:r>
          </a:p>
        </p:txBody>
      </p:sp>
      <p:sp>
        <p:nvSpPr>
          <p:cNvPr id="187" name="矩形 186"/>
          <p:cNvSpPr/>
          <p:nvPr/>
        </p:nvSpPr>
        <p:spPr>
          <a:xfrm>
            <a:off x="8028384" y="3152974"/>
            <a:ext cx="108012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搜索</a:t>
            </a:r>
            <a:r>
              <a:rPr lang="en-US" altLang="zh-CN" sz="1100" dirty="0"/>
              <a:t>&amp;</a:t>
            </a:r>
            <a:r>
              <a:rPr lang="zh-CN" altLang="en-US" sz="1100" dirty="0"/>
              <a:t>辅助</a:t>
            </a:r>
            <a:endParaRPr lang="en-US" altLang="zh-CN" sz="1100" dirty="0"/>
          </a:p>
          <a:p>
            <a:pPr algn="ctr"/>
            <a:r>
              <a:rPr lang="zh-CN" altLang="en-US" sz="1100" dirty="0"/>
              <a:t>功能</a:t>
            </a:r>
          </a:p>
        </p:txBody>
      </p:sp>
      <p:sp>
        <p:nvSpPr>
          <p:cNvPr id="188" name="矩形 187"/>
          <p:cNvSpPr/>
          <p:nvPr/>
        </p:nvSpPr>
        <p:spPr>
          <a:xfrm>
            <a:off x="8028384" y="3513014"/>
            <a:ext cx="108012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客服</a:t>
            </a:r>
            <a:r>
              <a:rPr lang="en-US" altLang="zh-CN" sz="1100" dirty="0"/>
              <a:t>&amp;</a:t>
            </a:r>
            <a:r>
              <a:rPr lang="zh-CN" altLang="en-US" sz="1100" dirty="0"/>
              <a:t>留言</a:t>
            </a:r>
          </a:p>
        </p:txBody>
      </p:sp>
      <p:sp>
        <p:nvSpPr>
          <p:cNvPr id="189" name="矩形 188"/>
          <p:cNvSpPr/>
          <p:nvPr/>
        </p:nvSpPr>
        <p:spPr>
          <a:xfrm>
            <a:off x="8028384" y="3873054"/>
            <a:ext cx="108012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支付入口功能</a:t>
            </a:r>
          </a:p>
        </p:txBody>
      </p:sp>
      <p:sp>
        <p:nvSpPr>
          <p:cNvPr id="190" name="矩形 189"/>
          <p:cNvSpPr/>
          <p:nvPr/>
        </p:nvSpPr>
        <p:spPr>
          <a:xfrm>
            <a:off x="8028384" y="4233094"/>
            <a:ext cx="108012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社交功能</a:t>
            </a:r>
          </a:p>
        </p:txBody>
      </p:sp>
      <p:sp>
        <p:nvSpPr>
          <p:cNvPr id="191" name="矩形 190"/>
          <p:cNvSpPr/>
          <p:nvPr/>
        </p:nvSpPr>
        <p:spPr>
          <a:xfrm>
            <a:off x="8028384" y="4593134"/>
            <a:ext cx="108012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个人信息管理（认证）</a:t>
            </a:r>
          </a:p>
        </p:txBody>
      </p:sp>
      <p:sp>
        <p:nvSpPr>
          <p:cNvPr id="192" name="矩形 191"/>
          <p:cNvSpPr/>
          <p:nvPr/>
        </p:nvSpPr>
        <p:spPr>
          <a:xfrm>
            <a:off x="8028384" y="4953174"/>
            <a:ext cx="108012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理财功能</a:t>
            </a:r>
          </a:p>
        </p:txBody>
      </p:sp>
      <p:sp>
        <p:nvSpPr>
          <p:cNvPr id="193" name="矩形 192"/>
          <p:cNvSpPr/>
          <p:nvPr/>
        </p:nvSpPr>
        <p:spPr>
          <a:xfrm>
            <a:off x="8028384" y="5313214"/>
            <a:ext cx="108012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转账结算</a:t>
            </a:r>
          </a:p>
        </p:txBody>
      </p:sp>
      <p:sp>
        <p:nvSpPr>
          <p:cNvPr id="194" name="矩形 193"/>
          <p:cNvSpPr/>
          <p:nvPr/>
        </p:nvSpPr>
        <p:spPr>
          <a:xfrm>
            <a:off x="8028384" y="5673254"/>
            <a:ext cx="108012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交易支付</a:t>
            </a:r>
          </a:p>
        </p:txBody>
      </p:sp>
      <p:sp>
        <p:nvSpPr>
          <p:cNvPr id="195" name="矩形 194"/>
          <p:cNvSpPr/>
          <p:nvPr/>
        </p:nvSpPr>
        <p:spPr>
          <a:xfrm>
            <a:off x="8028384" y="6033294"/>
            <a:ext cx="1080120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现金收付</a:t>
            </a:r>
          </a:p>
        </p:txBody>
      </p:sp>
      <p:sp>
        <p:nvSpPr>
          <p:cNvPr id="196" name="流程图: 联系 195"/>
          <p:cNvSpPr/>
          <p:nvPr/>
        </p:nvSpPr>
        <p:spPr bwMode="auto">
          <a:xfrm>
            <a:off x="4248045" y="5349219"/>
            <a:ext cx="1044036" cy="828092"/>
          </a:xfrm>
          <a:prstGeom prst="flowChartConnector">
            <a:avLst/>
          </a:prstGeom>
          <a:solidFill>
            <a:srgbClr val="E7B921">
              <a:lumMod val="60000"/>
              <a:lumOff val="40000"/>
            </a:srgbClr>
          </a:solidFill>
          <a:ln w="9525" cap="flat" cmpd="sng" algn="ctr">
            <a:solidFill>
              <a:srgbClr val="FFC000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36" tIns="45719" rIns="91436" bIns="45719" numCol="1" rtlCol="0" anchor="ctr" anchorCtr="0" compatLnSpc="1">
            <a:prstTxWarp prst="textNoShape">
              <a:avLst/>
            </a:prstTxWarp>
          </a:bodyPr>
          <a:lstStyle/>
          <a:p>
            <a:pPr algn="ctr" defTabSz="914076">
              <a:defRPr/>
            </a:pPr>
            <a:r>
              <a:rPr lang="zh-CN" altLang="en-US" sz="1600" kern="0" dirty="0" smtClean="0">
                <a:solidFill>
                  <a:srgbClr val="363535">
                    <a:alpha val="98824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社交</a:t>
            </a:r>
            <a:endParaRPr lang="en-US" altLang="zh-CN" sz="1600" kern="0" dirty="0" smtClean="0">
              <a:solidFill>
                <a:srgbClr val="363535">
                  <a:alpha val="98824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  <a:p>
            <a:pPr algn="ctr" defTabSz="914076">
              <a:defRPr/>
            </a:pPr>
            <a:r>
              <a:rPr lang="zh-CN" altLang="en-US" sz="1600" kern="0" dirty="0">
                <a:solidFill>
                  <a:srgbClr val="363535">
                    <a:alpha val="98824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好友</a:t>
            </a:r>
            <a:endParaRPr lang="en-US" altLang="zh-CN" sz="1600" kern="0" dirty="0">
              <a:solidFill>
                <a:srgbClr val="363535">
                  <a:alpha val="98824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  <a:p>
            <a:pPr algn="ctr" defTabSz="914076">
              <a:defRPr/>
            </a:pPr>
            <a:r>
              <a:rPr lang="zh-CN" altLang="en-US" sz="1600" kern="0" dirty="0">
                <a:solidFill>
                  <a:srgbClr val="363535">
                    <a:alpha val="98824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营销</a:t>
            </a:r>
            <a:endParaRPr lang="en-US" altLang="zh-CN" sz="1600" kern="0" dirty="0">
              <a:solidFill>
                <a:srgbClr val="363535">
                  <a:alpha val="98824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</p:txBody>
      </p:sp>
      <p:sp>
        <p:nvSpPr>
          <p:cNvPr id="197" name="流程图: 联系 196"/>
          <p:cNvSpPr/>
          <p:nvPr/>
        </p:nvSpPr>
        <p:spPr bwMode="auto">
          <a:xfrm>
            <a:off x="6660233" y="5385223"/>
            <a:ext cx="1044036" cy="828092"/>
          </a:xfrm>
          <a:prstGeom prst="flowChartConnector">
            <a:avLst/>
          </a:prstGeom>
          <a:solidFill>
            <a:srgbClr val="E7B921">
              <a:lumMod val="60000"/>
              <a:lumOff val="40000"/>
            </a:srgbClr>
          </a:solidFill>
          <a:ln w="9525" cap="flat" cmpd="sng" algn="ctr">
            <a:solidFill>
              <a:srgbClr val="FFC000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36" tIns="45719" rIns="91436" bIns="45719" numCol="1" rtlCol="0" anchor="ctr" anchorCtr="0" compatLnSpc="1">
            <a:prstTxWarp prst="textNoShape">
              <a:avLst/>
            </a:prstTxWarp>
          </a:bodyPr>
          <a:lstStyle/>
          <a:p>
            <a:pPr algn="ctr" defTabSz="914076">
              <a:defRPr/>
            </a:pPr>
            <a:r>
              <a:rPr lang="zh-CN" altLang="en-US" sz="1600" kern="0" dirty="0" smtClean="0">
                <a:solidFill>
                  <a:srgbClr val="363535">
                    <a:alpha val="98824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行为</a:t>
            </a:r>
            <a:endParaRPr lang="en-US" altLang="zh-CN" sz="1600" kern="0" dirty="0" smtClean="0">
              <a:solidFill>
                <a:srgbClr val="363535">
                  <a:alpha val="98824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  <a:p>
            <a:pPr algn="ctr" defTabSz="914076">
              <a:defRPr/>
            </a:pPr>
            <a:r>
              <a:rPr lang="zh-CN" altLang="en-US" sz="1600" kern="0" dirty="0">
                <a:solidFill>
                  <a:srgbClr val="363535">
                    <a:alpha val="98824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采集</a:t>
            </a:r>
            <a:r>
              <a:rPr lang="zh-CN" altLang="en-US" sz="1600" kern="0" dirty="0" smtClean="0">
                <a:solidFill>
                  <a:srgbClr val="363535">
                    <a:alpha val="98824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分析</a:t>
            </a:r>
            <a:endParaRPr lang="en-US" altLang="zh-CN" sz="1600" kern="0" dirty="0">
              <a:solidFill>
                <a:srgbClr val="363535">
                  <a:alpha val="98824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</p:txBody>
      </p:sp>
      <p:sp>
        <p:nvSpPr>
          <p:cNvPr id="198" name="流程图: 联系 197"/>
          <p:cNvSpPr/>
          <p:nvPr/>
        </p:nvSpPr>
        <p:spPr bwMode="auto">
          <a:xfrm>
            <a:off x="5472181" y="5385223"/>
            <a:ext cx="1044036" cy="828092"/>
          </a:xfrm>
          <a:prstGeom prst="flowChartConnector">
            <a:avLst/>
          </a:prstGeom>
          <a:solidFill>
            <a:srgbClr val="E7B921">
              <a:lumMod val="60000"/>
              <a:lumOff val="40000"/>
            </a:srgbClr>
          </a:solidFill>
          <a:ln w="9525" cap="flat" cmpd="sng" algn="ctr">
            <a:solidFill>
              <a:srgbClr val="FFC000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36" tIns="45719" rIns="91436" bIns="45719" numCol="1" rtlCol="0" anchor="ctr" anchorCtr="0" compatLnSpc="1">
            <a:prstTxWarp prst="textNoShape">
              <a:avLst/>
            </a:prstTxWarp>
          </a:bodyPr>
          <a:lstStyle/>
          <a:p>
            <a:pPr algn="ctr" defTabSz="914076">
              <a:defRPr/>
            </a:pPr>
            <a:r>
              <a:rPr lang="zh-CN" altLang="en-US" sz="1600" kern="0" dirty="0">
                <a:solidFill>
                  <a:srgbClr val="363535">
                    <a:alpha val="98824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客户</a:t>
            </a:r>
            <a:r>
              <a:rPr lang="zh-CN" altLang="en-US" sz="1600" kern="0" dirty="0" smtClean="0">
                <a:solidFill>
                  <a:srgbClr val="363535">
                    <a:alpha val="98824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评级</a:t>
            </a:r>
            <a:endParaRPr lang="en-US" altLang="zh-CN" sz="1600" kern="0" dirty="0" smtClean="0">
              <a:solidFill>
                <a:srgbClr val="363535">
                  <a:alpha val="98824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  <a:p>
            <a:pPr algn="ctr" defTabSz="914076">
              <a:defRPr/>
            </a:pPr>
            <a:r>
              <a:rPr lang="zh-CN" altLang="en-US" sz="1600" kern="0" dirty="0">
                <a:solidFill>
                  <a:srgbClr val="363535">
                    <a:alpha val="98824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itchFamily="34" charset="0"/>
              </a:rPr>
              <a:t>风控</a:t>
            </a:r>
            <a:endParaRPr lang="en-US" altLang="zh-CN" sz="1600" kern="0" dirty="0">
              <a:solidFill>
                <a:srgbClr val="363535">
                  <a:alpha val="98824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22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9898" y="274638"/>
            <a:ext cx="8284102" cy="114300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银行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数字化战略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数字化创新工厂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10" y="1928094"/>
            <a:ext cx="7200900" cy="3779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61156" y="5240462"/>
            <a:ext cx="4038600" cy="803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90500" indent="-188913" defTabSz="330200" eaLnBrk="0" hangingPunct="0">
              <a:tabLst>
                <a:tab pos="8521700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330200" eaLnBrk="0" hangingPunct="0">
              <a:tabLst>
                <a:tab pos="8521700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330200" eaLnBrk="0" hangingPunct="0">
              <a:tabLst>
                <a:tab pos="8521700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330200" eaLnBrk="0" hangingPunct="0">
              <a:tabLst>
                <a:tab pos="8521700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330200" eaLnBrk="0" hangingPunct="0">
              <a:tabLst>
                <a:tab pos="8521700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3302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1700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3302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1700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3302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1700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330200" eaLnBrk="0" fontAlgn="base" hangingPunct="0">
              <a:spcBef>
                <a:spcPct val="0"/>
              </a:spcBef>
              <a:spcAft>
                <a:spcPct val="0"/>
              </a:spcAft>
              <a:tabLst>
                <a:tab pos="8521700" algn="r"/>
              </a:tabLs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itchFamily="34" charset="0"/>
              <a:buNone/>
            </a:pPr>
            <a:r>
              <a:rPr lang="zh-CN" altLang="en-US" sz="900" b="1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注释：</a:t>
            </a:r>
            <a:endParaRPr lang="en-US" sz="900" b="1" dirty="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itchFamily="34" charset="0"/>
              <a:buNone/>
            </a:pPr>
            <a:r>
              <a:rPr lang="zh-CN" altLang="en-US" sz="900" b="1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属性 </a:t>
            </a:r>
            <a:r>
              <a:rPr lang="en-US" altLang="zh-CN" sz="900" b="1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= </a:t>
            </a:r>
            <a:r>
              <a:rPr lang="zh-CN" altLang="en-US" sz="900" b="1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业务规则的基本参数</a:t>
            </a:r>
            <a:endParaRPr lang="en-US" sz="900" b="1" dirty="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itchFamily="34" charset="0"/>
              <a:buNone/>
            </a:pPr>
            <a:r>
              <a:rPr lang="zh-CN" altLang="en-US" sz="900" b="1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元件 </a:t>
            </a:r>
            <a:r>
              <a:rPr lang="en-US" altLang="zh-CN" sz="900" b="1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= </a:t>
            </a:r>
            <a:r>
              <a:rPr lang="zh-CN" altLang="en-US" sz="900" b="1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同类业务属性的集合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itchFamily="34" charset="0"/>
              <a:buNone/>
            </a:pPr>
            <a:r>
              <a:rPr lang="zh-CN" altLang="en-US" sz="900" b="1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模型 </a:t>
            </a:r>
            <a:r>
              <a:rPr lang="en-US" altLang="zh-CN" sz="900" b="1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= </a:t>
            </a:r>
            <a:r>
              <a:rPr lang="zh-CN" altLang="en-US" sz="900" b="1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由属性和元件配置而成</a:t>
            </a:r>
          </a:p>
          <a:p>
            <a:pPr eaLnBrk="1" hangingPunct="1">
              <a:lnSpc>
                <a:spcPct val="80000"/>
              </a:lnSpc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Arial" pitchFamily="34" charset="0"/>
              <a:buNone/>
            </a:pPr>
            <a:r>
              <a:rPr lang="zh-CN" altLang="en-US" sz="900" b="1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实例 </a:t>
            </a:r>
            <a:r>
              <a:rPr lang="en-US" altLang="zh-CN" sz="900" b="1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= </a:t>
            </a:r>
            <a:r>
              <a:rPr lang="zh-CN" altLang="en-US" sz="900" b="1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模型的实例化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1276" y="2666176"/>
            <a:ext cx="2664296" cy="623250"/>
          </a:xfrm>
          <a:prstGeom prst="rect">
            <a:avLst/>
          </a:prstGeom>
          <a:noFill/>
        </p:spPr>
        <p:txBody>
          <a:bodyPr lIns="68580" tIns="34291" rIns="68580" bIns="34291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spc="37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快速支持各种新产品的配置化开发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7179943" y="1834048"/>
            <a:ext cx="2088232" cy="346251"/>
          </a:xfrm>
          <a:prstGeom prst="rect">
            <a:avLst/>
          </a:prstGeom>
          <a:noFill/>
        </p:spPr>
        <p:txBody>
          <a:bodyPr wrap="square" lIns="68580" tIns="34291" rIns="68580" bIns="34291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spc="37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产品上架与发布</a:t>
            </a:r>
          </a:p>
        </p:txBody>
      </p:sp>
      <p:sp>
        <p:nvSpPr>
          <p:cNvPr id="7" name="TextBox 11"/>
          <p:cNvSpPr txBox="1"/>
          <p:nvPr/>
        </p:nvSpPr>
        <p:spPr>
          <a:xfrm>
            <a:off x="170556" y="4016326"/>
            <a:ext cx="1598712" cy="346251"/>
          </a:xfrm>
          <a:prstGeom prst="rect">
            <a:avLst/>
          </a:prstGeom>
          <a:noFill/>
        </p:spPr>
        <p:txBody>
          <a:bodyPr wrap="square" lIns="68580" tIns="34291" rIns="68580" bIns="34291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b="1" spc="37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产品需求调研</a:t>
            </a:r>
          </a:p>
        </p:txBody>
      </p:sp>
    </p:spTree>
    <p:extLst>
      <p:ext uri="{BB962C8B-B14F-4D97-AF65-F5344CB8AC3E}">
        <p14:creationId xmlns:p14="http://schemas.microsoft.com/office/powerpoint/2010/main" val="135087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9898" y="274638"/>
            <a:ext cx="8284102" cy="114300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银行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数字化战略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业务流程服务化</a:t>
            </a:r>
          </a:p>
        </p:txBody>
      </p:sp>
      <p:grpSp>
        <p:nvGrpSpPr>
          <p:cNvPr id="3" name="组合 46"/>
          <p:cNvGrpSpPr/>
          <p:nvPr/>
        </p:nvGrpSpPr>
        <p:grpSpPr>
          <a:xfrm>
            <a:off x="680664" y="1811952"/>
            <a:ext cx="8054975" cy="4339829"/>
            <a:chOff x="231775" y="857250"/>
            <a:chExt cx="8054975" cy="5786438"/>
          </a:xfrm>
        </p:grpSpPr>
        <p:sp>
          <p:nvSpPr>
            <p:cNvPr id="4" name="矩形 3"/>
            <p:cNvSpPr/>
            <p:nvPr/>
          </p:nvSpPr>
          <p:spPr>
            <a:xfrm>
              <a:off x="428625" y="2786063"/>
              <a:ext cx="7858125" cy="7858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5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428625" y="2143125"/>
              <a:ext cx="7858125" cy="571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5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428625" y="5357813"/>
              <a:ext cx="7858125" cy="6429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5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428625" y="1500188"/>
              <a:ext cx="7858125" cy="571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5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428625" y="3714750"/>
              <a:ext cx="7858125" cy="15716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500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279193" y="1571625"/>
              <a:ext cx="2063678" cy="357188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渠道接入与调度</a:t>
              </a: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3714750" y="2214563"/>
              <a:ext cx="1214438" cy="357187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产品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658325" y="4000500"/>
              <a:ext cx="1214438" cy="428625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订单管理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2672180" y="4714875"/>
              <a:ext cx="1214438" cy="428625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清算处理</a:t>
              </a: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643313" y="5429250"/>
              <a:ext cx="1357312" cy="428625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接入系统</a:t>
              </a: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4722004" y="4714876"/>
              <a:ext cx="1214438" cy="428625"/>
            </a:xfrm>
            <a:prstGeom prst="roundRect">
              <a:avLst/>
            </a:prstGeom>
            <a:solidFill>
              <a:srgbClr val="E3173E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账务处理</a:t>
              </a: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4500563" y="3071813"/>
              <a:ext cx="1071562" cy="428625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收费</a:t>
              </a: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5786438" y="3071813"/>
              <a:ext cx="928687" cy="428625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营销</a:t>
              </a: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7000875" y="4728731"/>
              <a:ext cx="1214437" cy="428625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账户信息</a:t>
              </a:r>
            </a:p>
          </p:txBody>
        </p:sp>
        <p:cxnSp>
          <p:nvCxnSpPr>
            <p:cNvPr id="18" name="直接箭头连接符 17"/>
            <p:cNvCxnSpPr>
              <a:stCxn id="9" idx="2"/>
              <a:endCxn id="10" idx="0"/>
            </p:cNvCxnSpPr>
            <p:nvPr/>
          </p:nvCxnSpPr>
          <p:spPr>
            <a:xfrm>
              <a:off x="4311032" y="1928813"/>
              <a:ext cx="10937" cy="28575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1" idx="2"/>
              <a:endCxn id="12" idx="0"/>
            </p:cNvCxnSpPr>
            <p:nvPr/>
          </p:nvCxnSpPr>
          <p:spPr>
            <a:xfrm>
              <a:off x="3265544" y="4429125"/>
              <a:ext cx="13855" cy="28575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2" idx="2"/>
              <a:endCxn id="13" idx="0"/>
            </p:cNvCxnSpPr>
            <p:nvPr/>
          </p:nvCxnSpPr>
          <p:spPr>
            <a:xfrm>
              <a:off x="3279399" y="5143500"/>
              <a:ext cx="1042570" cy="28575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38" idx="3"/>
              <a:endCxn id="15" idx="1"/>
            </p:cNvCxnSpPr>
            <p:nvPr/>
          </p:nvCxnSpPr>
          <p:spPr>
            <a:xfrm>
              <a:off x="4214813" y="3286125"/>
              <a:ext cx="28575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4"/>
            <p:cNvCxnSpPr>
              <a:stCxn id="38" idx="0"/>
              <a:endCxn id="16" idx="0"/>
            </p:cNvCxnSpPr>
            <p:nvPr/>
          </p:nvCxnSpPr>
          <p:spPr>
            <a:xfrm rot="5400000" flipH="1" flipV="1">
              <a:off x="5000625" y="1820863"/>
              <a:ext cx="1588" cy="2500312"/>
            </a:xfrm>
            <a:prstGeom prst="curvedConnector3">
              <a:avLst>
                <a:gd name="adj1" fmla="val 14395466"/>
              </a:avLst>
            </a:prstGeom>
            <a:ln>
              <a:prstDash val="sysDot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5" idx="2"/>
              <a:endCxn id="14" idx="0"/>
            </p:cNvCxnSpPr>
            <p:nvPr/>
          </p:nvCxnSpPr>
          <p:spPr>
            <a:xfrm>
              <a:off x="5036344" y="3500438"/>
              <a:ext cx="292879" cy="121443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9" idx="0"/>
            </p:cNvCxnSpPr>
            <p:nvPr/>
          </p:nvCxnSpPr>
          <p:spPr>
            <a:xfrm flipH="1">
              <a:off x="4311032" y="1357313"/>
              <a:ext cx="23792" cy="21431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3" idx="2"/>
              <a:endCxn id="27" idx="3"/>
            </p:cNvCxnSpPr>
            <p:nvPr/>
          </p:nvCxnSpPr>
          <p:spPr>
            <a:xfrm rot="5400000">
              <a:off x="4164806" y="6015832"/>
              <a:ext cx="31432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0" idx="2"/>
              <a:endCxn id="36" idx="0"/>
            </p:cNvCxnSpPr>
            <p:nvPr/>
          </p:nvCxnSpPr>
          <p:spPr>
            <a:xfrm rot="5400000">
              <a:off x="3178175" y="1928813"/>
              <a:ext cx="500063" cy="178593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云形 26"/>
            <p:cNvSpPr/>
            <p:nvPr/>
          </p:nvSpPr>
          <p:spPr>
            <a:xfrm>
              <a:off x="2928938" y="6143625"/>
              <a:ext cx="2786062" cy="500063"/>
            </a:xfrm>
            <a:prstGeom prst="cloud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其他系统</a:t>
              </a:r>
            </a:p>
          </p:txBody>
        </p:sp>
        <p:sp>
          <p:nvSpPr>
            <p:cNvPr id="28" name="云形 27"/>
            <p:cNvSpPr/>
            <p:nvPr/>
          </p:nvSpPr>
          <p:spPr>
            <a:xfrm>
              <a:off x="3214688" y="857250"/>
              <a:ext cx="2286000" cy="498475"/>
            </a:xfrm>
            <a:prstGeom prst="cloud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发起渠道</a:t>
              </a: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7000875" y="3071813"/>
              <a:ext cx="1000125" cy="428625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风控</a:t>
              </a:r>
            </a:p>
          </p:txBody>
        </p:sp>
        <p:cxnSp>
          <p:nvCxnSpPr>
            <p:cNvPr id="30" name="直接箭头连接符 33"/>
            <p:cNvCxnSpPr>
              <a:stCxn id="38" idx="0"/>
              <a:endCxn id="29" idx="0"/>
            </p:cNvCxnSpPr>
            <p:nvPr/>
          </p:nvCxnSpPr>
          <p:spPr>
            <a:xfrm rot="5400000" flipH="1" flipV="1">
              <a:off x="5626100" y="1195388"/>
              <a:ext cx="1588" cy="3751262"/>
            </a:xfrm>
            <a:prstGeom prst="curvedConnector3">
              <a:avLst>
                <a:gd name="adj1" fmla="val 14395466"/>
              </a:avLst>
            </a:prstGeom>
            <a:ln>
              <a:prstDash val="sysDot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4"/>
            <p:cNvSpPr txBox="1">
              <a:spLocks noChangeArrowheads="1"/>
            </p:cNvSpPr>
            <p:nvPr/>
          </p:nvSpPr>
          <p:spPr bwMode="auto">
            <a:xfrm>
              <a:off x="467544" y="3714750"/>
              <a:ext cx="1415772" cy="451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>
                <a:defRPr sz="1600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dirty="0"/>
                <a:t>基础业务平台</a:t>
              </a:r>
            </a:p>
          </p:txBody>
        </p:sp>
        <p:sp>
          <p:nvSpPr>
            <p:cNvPr id="32" name="TextBox 35"/>
            <p:cNvSpPr txBox="1">
              <a:spLocks noChangeArrowheads="1"/>
            </p:cNvSpPr>
            <p:nvPr/>
          </p:nvSpPr>
          <p:spPr bwMode="auto">
            <a:xfrm>
              <a:off x="500062" y="1528763"/>
              <a:ext cx="1620957" cy="451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渠道接入与协同</a:t>
              </a:r>
            </a:p>
          </p:txBody>
        </p:sp>
        <p:sp>
          <p:nvSpPr>
            <p:cNvPr id="33" name="TextBox 38"/>
            <p:cNvSpPr txBox="1">
              <a:spLocks noChangeArrowheads="1"/>
            </p:cNvSpPr>
            <p:nvPr/>
          </p:nvSpPr>
          <p:spPr bwMode="auto">
            <a:xfrm>
              <a:off x="467543" y="5386389"/>
              <a:ext cx="1415772" cy="451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>
                <a:defRPr sz="1600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l"/>
              <a:r>
                <a:rPr lang="zh-CN" altLang="en-US" dirty="0"/>
                <a:t>其他系统接入</a:t>
              </a:r>
            </a:p>
          </p:txBody>
        </p:sp>
        <p:sp>
          <p:nvSpPr>
            <p:cNvPr id="34" name="TextBox 41"/>
            <p:cNvSpPr txBox="1">
              <a:spLocks noChangeArrowheads="1"/>
            </p:cNvSpPr>
            <p:nvPr/>
          </p:nvSpPr>
          <p:spPr bwMode="auto">
            <a:xfrm>
              <a:off x="231775" y="2171701"/>
              <a:ext cx="1562041" cy="451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600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dirty="0"/>
                <a:t>产品与应用</a:t>
              </a:r>
            </a:p>
          </p:txBody>
        </p:sp>
        <p:sp>
          <p:nvSpPr>
            <p:cNvPr id="35" name="TextBox 44"/>
            <p:cNvSpPr txBox="1">
              <a:spLocks noChangeArrowheads="1"/>
            </p:cNvSpPr>
            <p:nvPr/>
          </p:nvSpPr>
          <p:spPr bwMode="auto">
            <a:xfrm>
              <a:off x="467543" y="2857500"/>
              <a:ext cx="1005403" cy="451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>
                <a:defRPr sz="1600"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dirty="0"/>
                <a:t>公共服务</a:t>
              </a: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2000250" y="3071813"/>
              <a:ext cx="1071563" cy="428625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收银台</a:t>
              </a:r>
            </a:p>
          </p:txBody>
        </p:sp>
        <p:cxnSp>
          <p:nvCxnSpPr>
            <p:cNvPr id="37" name="直接箭头连接符 36"/>
            <p:cNvCxnSpPr>
              <a:stCxn id="36" idx="2"/>
              <a:endCxn id="11" idx="0"/>
            </p:cNvCxnSpPr>
            <p:nvPr/>
          </p:nvCxnSpPr>
          <p:spPr>
            <a:xfrm>
              <a:off x="2536032" y="3500438"/>
              <a:ext cx="729512" cy="50006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圆角矩形 37"/>
            <p:cNvSpPr/>
            <p:nvPr/>
          </p:nvSpPr>
          <p:spPr>
            <a:xfrm>
              <a:off x="3286125" y="3071813"/>
              <a:ext cx="928688" cy="428625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支付</a:t>
              </a:r>
            </a:p>
          </p:txBody>
        </p:sp>
        <p:cxnSp>
          <p:nvCxnSpPr>
            <p:cNvPr id="39" name="直接箭头连接符 38"/>
            <p:cNvCxnSpPr>
              <a:stCxn id="10" idx="2"/>
              <a:endCxn id="38" idx="0"/>
            </p:cNvCxnSpPr>
            <p:nvPr/>
          </p:nvCxnSpPr>
          <p:spPr>
            <a:xfrm rot="5400000">
              <a:off x="3785393" y="2536032"/>
              <a:ext cx="500063" cy="5715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H="1">
              <a:off x="4467299" y="5157356"/>
              <a:ext cx="1118681" cy="28574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3914328" y="4907325"/>
              <a:ext cx="793821" cy="2186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2" name="直接箭头连接符 41"/>
          <p:cNvCxnSpPr/>
          <p:nvPr/>
        </p:nvCxnSpPr>
        <p:spPr>
          <a:xfrm>
            <a:off x="4321649" y="4340518"/>
            <a:ext cx="1456460" cy="3646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5949576" y="2830028"/>
            <a:ext cx="1356519" cy="26784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客户管理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1635486" y="4752355"/>
            <a:ext cx="1214437" cy="321469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产品管理</a:t>
            </a:r>
          </a:p>
        </p:txBody>
      </p:sp>
      <p:cxnSp>
        <p:nvCxnSpPr>
          <p:cNvPr id="45" name="直接箭头连接符 44"/>
          <p:cNvCxnSpPr>
            <a:stCxn id="11" idx="2"/>
            <a:endCxn id="44" idx="0"/>
          </p:cNvCxnSpPr>
          <p:nvPr/>
        </p:nvCxnSpPr>
        <p:spPr>
          <a:xfrm flipH="1">
            <a:off x="2242704" y="4490859"/>
            <a:ext cx="1471727" cy="2614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5378075" y="2963859"/>
            <a:ext cx="57150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/>
          <p:cNvSpPr/>
          <p:nvPr/>
        </p:nvSpPr>
        <p:spPr>
          <a:xfrm>
            <a:off x="2305867" y="2830028"/>
            <a:ext cx="1356519" cy="267845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签约管理</a:t>
            </a:r>
          </a:p>
        </p:txBody>
      </p:sp>
      <p:cxnSp>
        <p:nvCxnSpPr>
          <p:cNvPr id="48" name="直接连接符 47"/>
          <p:cNvCxnSpPr>
            <a:stCxn id="47" idx="3"/>
            <a:endCxn id="10" idx="1"/>
          </p:cNvCxnSpPr>
          <p:nvPr/>
        </p:nvCxnSpPr>
        <p:spPr>
          <a:xfrm flipV="1">
            <a:off x="3662385" y="2963883"/>
            <a:ext cx="501253" cy="6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7449762" y="4309652"/>
            <a:ext cx="1214437" cy="321469"/>
          </a:xfrm>
          <a:prstGeom prst="round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客户信息</a:t>
            </a:r>
          </a:p>
        </p:txBody>
      </p:sp>
    </p:spTree>
    <p:extLst>
      <p:ext uri="{BB962C8B-B14F-4D97-AF65-F5344CB8AC3E}">
        <p14:creationId xmlns:p14="http://schemas.microsoft.com/office/powerpoint/2010/main" val="403565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9898" y="274638"/>
            <a:ext cx="8284102" cy="114300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银行数字化战略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潮涌场景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ounded Rectangle 7"/>
          <p:cNvSpPr/>
          <p:nvPr/>
        </p:nvSpPr>
        <p:spPr bwMode="auto">
          <a:xfrm>
            <a:off x="227465" y="1747689"/>
            <a:ext cx="5496665" cy="1177257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5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4"/>
          <p:cNvSpPr/>
          <p:nvPr/>
        </p:nvSpPr>
        <p:spPr>
          <a:xfrm>
            <a:off x="251520" y="1844825"/>
            <a:ext cx="54726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电子渠道常用的限时营销手段（如秒杀、抢红包、节日大促销等），吸引海量客户在短时间内同时访问并使用促销活动系统，使得系统的网络吞吐量、处理交易数、数据访问量产生爆发式增长，这样的应用场景称之为潮涌。</a:t>
            </a:r>
            <a:endParaRPr lang="en-US" altLang="zh-CN" sz="1400" dirty="0"/>
          </a:p>
        </p:txBody>
      </p:sp>
      <p:sp>
        <p:nvSpPr>
          <p:cNvPr id="5" name="Rounded Rectangle 21"/>
          <p:cNvSpPr/>
          <p:nvPr/>
        </p:nvSpPr>
        <p:spPr>
          <a:xfrm>
            <a:off x="208416" y="1468160"/>
            <a:ext cx="907200" cy="36576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场景说明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22"/>
          <p:cNvSpPr/>
          <p:nvPr/>
        </p:nvSpPr>
        <p:spPr bwMode="auto">
          <a:xfrm>
            <a:off x="3059832" y="3356992"/>
            <a:ext cx="5976664" cy="2448272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5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24"/>
          <p:cNvSpPr/>
          <p:nvPr/>
        </p:nvSpPr>
        <p:spPr>
          <a:xfrm>
            <a:off x="3059832" y="3429001"/>
            <a:ext cx="597666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0" indent="-180970"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b="1" dirty="0"/>
              <a:t>高性能：</a:t>
            </a:r>
            <a:r>
              <a:rPr lang="zh-CN" altLang="en-US" sz="1200" dirty="0"/>
              <a:t>在短时间内巨大并发用户数的访问下，系统可以顺畅使用，提供给客户良好的客户体验。</a:t>
            </a:r>
            <a:endParaRPr lang="en-US" altLang="zh-CN" sz="1200" dirty="0"/>
          </a:p>
          <a:p>
            <a:pPr marL="182875" indent="-182875"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b="1" dirty="0"/>
              <a:t>高可用：</a:t>
            </a:r>
            <a:r>
              <a:rPr lang="zh-CN" altLang="en-US" sz="1200" dirty="0"/>
              <a:t>降低系统停止服务的时间，保持系统高度的可使用性，从而保证业务的连续性。</a:t>
            </a:r>
            <a:endParaRPr lang="en-US" altLang="zh-CN" sz="1200" dirty="0"/>
          </a:p>
          <a:p>
            <a:pPr marL="182875" indent="-182875"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b="1" dirty="0"/>
              <a:t>可伸缩：</a:t>
            </a:r>
            <a:r>
              <a:rPr lang="zh-CN" altLang="en-US" sz="1200" dirty="0"/>
              <a:t>系统软硬件资源的消耗随用户流量、数据量等负载的上升而动态增长。</a:t>
            </a:r>
            <a:endParaRPr lang="en-US" altLang="zh-CN" sz="1200" dirty="0"/>
          </a:p>
          <a:p>
            <a:pPr marL="182875" indent="-182875"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b="1" dirty="0"/>
              <a:t>安全性：</a:t>
            </a:r>
            <a:r>
              <a:rPr lang="zh-CN" altLang="en-US" sz="1200" dirty="0"/>
              <a:t>对客户在系统中的操作行为和个人私密数据有较高的安全性保证。</a:t>
            </a:r>
            <a:endParaRPr lang="en-US" altLang="zh-CN" sz="1200" dirty="0"/>
          </a:p>
          <a:p>
            <a:pPr marL="182875" indent="-182875"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b="1" dirty="0"/>
              <a:t>可移植：</a:t>
            </a:r>
            <a:r>
              <a:rPr lang="zh-CN" altLang="en-US" sz="1200" dirty="0"/>
              <a:t>系统软硬件应用不与任何产品绑定，具备随时迁移到同类型产品的能力</a:t>
            </a:r>
            <a:r>
              <a:rPr lang="zh-CN" altLang="en-US" sz="1200" b="1" dirty="0"/>
              <a:t>。</a:t>
            </a:r>
            <a:endParaRPr lang="en-US" altLang="zh-CN" sz="1200" b="1" dirty="0"/>
          </a:p>
          <a:p>
            <a:pPr marL="182875" indent="-182875"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b="1" dirty="0"/>
              <a:t>可管理：</a:t>
            </a:r>
            <a:r>
              <a:rPr lang="zh-CN" altLang="en-US" sz="1200" dirty="0"/>
              <a:t>对使用到的软硬件技术做到可控制、可维护、可替换。</a:t>
            </a:r>
            <a:endParaRPr lang="en-US" altLang="zh-CN" sz="1200" dirty="0"/>
          </a:p>
          <a:p>
            <a:pPr marL="182875" indent="-182875"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b="1" dirty="0"/>
              <a:t>技术成熟度：</a:t>
            </a:r>
            <a:r>
              <a:rPr lang="zh-CN" altLang="en-US" sz="1200" dirty="0"/>
              <a:t>从应用要求和自身能力等多方面综合考量软硬件技术使用的成熟度，在技术采用策略上做到有效取舍。</a:t>
            </a:r>
            <a:endParaRPr lang="en-US" altLang="zh-CN" sz="1200" dirty="0"/>
          </a:p>
        </p:txBody>
      </p:sp>
      <p:sp>
        <p:nvSpPr>
          <p:cNvPr id="8" name="Rounded Rectangle 25"/>
          <p:cNvSpPr/>
          <p:nvPr/>
        </p:nvSpPr>
        <p:spPr>
          <a:xfrm>
            <a:off x="3059833" y="3062119"/>
            <a:ext cx="1424377" cy="36576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技术架构目标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Rounded Rectangle 26"/>
          <p:cNvSpPr/>
          <p:nvPr/>
        </p:nvSpPr>
        <p:spPr bwMode="auto">
          <a:xfrm>
            <a:off x="227465" y="3356992"/>
            <a:ext cx="2688353" cy="2448272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5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11"/>
          <p:cNvSpPr/>
          <p:nvPr/>
        </p:nvSpPr>
        <p:spPr>
          <a:xfrm>
            <a:off x="251520" y="3546428"/>
            <a:ext cx="2520280" cy="21148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180970" indent="-180970">
              <a:buAutoNum type="arabicPeriod"/>
            </a:pPr>
            <a:r>
              <a:rPr lang="zh-CN" altLang="en-US" sz="1200" dirty="0"/>
              <a:t>并发用户数巨大；</a:t>
            </a:r>
            <a:endParaRPr lang="en-US" altLang="zh-CN" sz="1200" dirty="0"/>
          </a:p>
          <a:p>
            <a:pPr marL="180970" indent="-180970">
              <a:buAutoNum type="arabicPeriod"/>
            </a:pPr>
            <a:r>
              <a:rPr lang="zh-CN" altLang="en-US" sz="1200" dirty="0"/>
              <a:t>访问时间集中且周期较短，以天、小时为单位；</a:t>
            </a:r>
            <a:endParaRPr lang="en-US" altLang="zh-CN" sz="1200" dirty="0"/>
          </a:p>
          <a:p>
            <a:pPr marL="180970" indent="-180970">
              <a:buAutoNum type="arabicPeriod"/>
            </a:pPr>
            <a:r>
              <a:rPr lang="zh-CN" altLang="en-US" sz="1200" dirty="0"/>
              <a:t>电子渠道类型集中，基本以</a:t>
            </a:r>
            <a:r>
              <a:rPr lang="en-US" altLang="zh-CN" sz="1200" dirty="0"/>
              <a:t>Web</a:t>
            </a:r>
            <a:r>
              <a:rPr lang="zh-CN" altLang="en-US" sz="1200" dirty="0"/>
              <a:t>和手机渠道为主；</a:t>
            </a:r>
            <a:endParaRPr lang="en-US" altLang="zh-CN" sz="1200" dirty="0"/>
          </a:p>
          <a:p>
            <a:pPr marL="180970" indent="-180970">
              <a:buAutoNum type="arabicPeriod"/>
            </a:pPr>
            <a:r>
              <a:rPr lang="zh-CN" altLang="en-US" sz="1200" dirty="0"/>
              <a:t>访问的业务功能集中，基本以促销活动范围内的功能为主，如促销产品浏览、直接下单、电子支付等。</a:t>
            </a:r>
            <a:endParaRPr lang="en-US" altLang="zh-CN" sz="1200" dirty="0"/>
          </a:p>
        </p:txBody>
      </p:sp>
      <p:sp>
        <p:nvSpPr>
          <p:cNvPr id="11" name="Rounded Rectangle 27"/>
          <p:cNvSpPr/>
          <p:nvPr/>
        </p:nvSpPr>
        <p:spPr>
          <a:xfrm>
            <a:off x="208416" y="3062119"/>
            <a:ext cx="907200" cy="36576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技术特点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12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2110376"/>
            <a:ext cx="2088232" cy="1030592"/>
          </a:xfrm>
          <a:prstGeom prst="rect">
            <a:avLst/>
          </a:prstGeom>
        </p:spPr>
      </p:pic>
      <p:pic>
        <p:nvPicPr>
          <p:cNvPr id="13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412776"/>
            <a:ext cx="1512168" cy="95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6232" y="274638"/>
            <a:ext cx="8156934" cy="1143000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银行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技术架构演变过程</a:t>
            </a:r>
          </a:p>
        </p:txBody>
      </p:sp>
      <p:sp>
        <p:nvSpPr>
          <p:cNvPr id="4" name="矩形 3"/>
          <p:cNvSpPr/>
          <p:nvPr/>
        </p:nvSpPr>
        <p:spPr>
          <a:xfrm>
            <a:off x="3259088" y="2497948"/>
            <a:ext cx="2016224" cy="23762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5" name="矩形 4"/>
          <p:cNvSpPr/>
          <p:nvPr/>
        </p:nvSpPr>
        <p:spPr>
          <a:xfrm>
            <a:off x="522784" y="2461944"/>
            <a:ext cx="2016224" cy="23762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6" name="圆角矩形 5"/>
          <p:cNvSpPr/>
          <p:nvPr/>
        </p:nvSpPr>
        <p:spPr>
          <a:xfrm>
            <a:off x="954832" y="2821984"/>
            <a:ext cx="1224136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/>
              <a:t>ALL IN ONE</a:t>
            </a:r>
            <a:endParaRPr lang="zh-CN" altLang="en-US" sz="1500" dirty="0"/>
          </a:p>
        </p:txBody>
      </p:sp>
      <p:sp>
        <p:nvSpPr>
          <p:cNvPr id="7" name="圆角矩形 6"/>
          <p:cNvSpPr/>
          <p:nvPr/>
        </p:nvSpPr>
        <p:spPr>
          <a:xfrm>
            <a:off x="3596546" y="2821984"/>
            <a:ext cx="324036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/>
          </a:p>
        </p:txBody>
      </p:sp>
      <p:sp>
        <p:nvSpPr>
          <p:cNvPr id="8" name="矩形 7"/>
          <p:cNvSpPr/>
          <p:nvPr/>
        </p:nvSpPr>
        <p:spPr>
          <a:xfrm>
            <a:off x="5995392" y="2497948"/>
            <a:ext cx="2088232" cy="23762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9" name="文本框 7"/>
          <p:cNvSpPr txBox="1"/>
          <p:nvPr/>
        </p:nvSpPr>
        <p:spPr>
          <a:xfrm>
            <a:off x="954834" y="2461945"/>
            <a:ext cx="1224135" cy="305529"/>
          </a:xfrm>
          <a:prstGeom prst="rect">
            <a:avLst/>
          </a:prstGeom>
          <a:noFill/>
        </p:spPr>
        <p:txBody>
          <a:bodyPr wrap="square" lIns="73975" tIns="36987" rIns="73975" bIns="36987" rtlCol="0">
            <a:spAutoFit/>
          </a:bodyPr>
          <a:lstStyle/>
          <a:p>
            <a:pPr algn="ctr"/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集中应用</a:t>
            </a:r>
          </a:p>
        </p:txBody>
      </p:sp>
      <p:sp>
        <p:nvSpPr>
          <p:cNvPr id="10" name="文本框 7"/>
          <p:cNvSpPr txBox="1"/>
          <p:nvPr/>
        </p:nvSpPr>
        <p:spPr>
          <a:xfrm>
            <a:off x="3596544" y="2497949"/>
            <a:ext cx="1188133" cy="305529"/>
          </a:xfrm>
          <a:prstGeom prst="rect">
            <a:avLst/>
          </a:prstGeom>
          <a:noFill/>
        </p:spPr>
        <p:txBody>
          <a:bodyPr wrap="square" lIns="73975" tIns="36987" rIns="73975" bIns="36987" rtlCol="0">
            <a:spAutoFit/>
          </a:bodyPr>
          <a:lstStyle/>
          <a:p>
            <a:pPr algn="ctr"/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垂直应用</a:t>
            </a:r>
          </a:p>
        </p:txBody>
      </p:sp>
      <p:sp>
        <p:nvSpPr>
          <p:cNvPr id="11" name="文本框 7"/>
          <p:cNvSpPr txBox="1"/>
          <p:nvPr/>
        </p:nvSpPr>
        <p:spPr>
          <a:xfrm>
            <a:off x="6409438" y="2516457"/>
            <a:ext cx="1188133" cy="305529"/>
          </a:xfrm>
          <a:prstGeom prst="rect">
            <a:avLst/>
          </a:prstGeom>
          <a:noFill/>
        </p:spPr>
        <p:txBody>
          <a:bodyPr wrap="square" lIns="73975" tIns="36987" rIns="73975" bIns="36987" rtlCol="0">
            <a:spAutoFit/>
          </a:bodyPr>
          <a:lstStyle/>
          <a:p>
            <a:pPr algn="ctr"/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分布式应用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4208614" y="2821984"/>
            <a:ext cx="324036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/>
          </a:p>
        </p:txBody>
      </p:sp>
      <p:sp>
        <p:nvSpPr>
          <p:cNvPr id="13" name="圆角矩形 12"/>
          <p:cNvSpPr/>
          <p:nvPr/>
        </p:nvSpPr>
        <p:spPr>
          <a:xfrm>
            <a:off x="4784678" y="2821984"/>
            <a:ext cx="324036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/>
          </a:p>
        </p:txBody>
      </p:sp>
      <p:sp>
        <p:nvSpPr>
          <p:cNvPr id="14" name="圆角矩形 13"/>
          <p:cNvSpPr/>
          <p:nvPr/>
        </p:nvSpPr>
        <p:spPr>
          <a:xfrm>
            <a:off x="6122640" y="3038009"/>
            <a:ext cx="504056" cy="612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15" name="圆角矩形 14"/>
          <p:cNvSpPr/>
          <p:nvPr/>
        </p:nvSpPr>
        <p:spPr>
          <a:xfrm>
            <a:off x="6779096" y="3038009"/>
            <a:ext cx="504056" cy="612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16" name="圆角矩形 15"/>
          <p:cNvSpPr/>
          <p:nvPr/>
        </p:nvSpPr>
        <p:spPr>
          <a:xfrm>
            <a:off x="7435552" y="3038009"/>
            <a:ext cx="504056" cy="612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17" name="圆角矩形 16"/>
          <p:cNvSpPr/>
          <p:nvPr/>
        </p:nvSpPr>
        <p:spPr>
          <a:xfrm>
            <a:off x="6139408" y="3974113"/>
            <a:ext cx="504056" cy="61206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18" name="圆角矩形 17"/>
          <p:cNvSpPr/>
          <p:nvPr/>
        </p:nvSpPr>
        <p:spPr>
          <a:xfrm>
            <a:off x="6795864" y="3974113"/>
            <a:ext cx="504056" cy="61206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19" name="圆角矩形 18"/>
          <p:cNvSpPr/>
          <p:nvPr/>
        </p:nvSpPr>
        <p:spPr>
          <a:xfrm>
            <a:off x="7452320" y="3974113"/>
            <a:ext cx="504056" cy="61206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cxnSp>
        <p:nvCxnSpPr>
          <p:cNvPr id="20" name="直接连接符 19"/>
          <p:cNvCxnSpPr/>
          <p:nvPr/>
        </p:nvCxnSpPr>
        <p:spPr>
          <a:xfrm>
            <a:off x="3920581" y="3614072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532650" y="3614072"/>
            <a:ext cx="252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6374668" y="3650077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2"/>
            <a:endCxn id="18" idx="0"/>
          </p:cNvCxnSpPr>
          <p:nvPr/>
        </p:nvCxnSpPr>
        <p:spPr>
          <a:xfrm>
            <a:off x="6374668" y="3650077"/>
            <a:ext cx="673224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4" idx="2"/>
            <a:endCxn id="19" idx="0"/>
          </p:cNvCxnSpPr>
          <p:nvPr/>
        </p:nvCxnSpPr>
        <p:spPr>
          <a:xfrm>
            <a:off x="6374668" y="3650077"/>
            <a:ext cx="1329680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7031124" y="3650077"/>
            <a:ext cx="16768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5" idx="2"/>
          </p:cNvCxnSpPr>
          <p:nvPr/>
        </p:nvCxnSpPr>
        <p:spPr>
          <a:xfrm flipH="1">
            <a:off x="6391436" y="3650077"/>
            <a:ext cx="639688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6283425" y="3650077"/>
            <a:ext cx="1420924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6" idx="2"/>
          </p:cNvCxnSpPr>
          <p:nvPr/>
        </p:nvCxnSpPr>
        <p:spPr>
          <a:xfrm flipH="1">
            <a:off x="7047892" y="3650077"/>
            <a:ext cx="639688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6" idx="2"/>
          </p:cNvCxnSpPr>
          <p:nvPr/>
        </p:nvCxnSpPr>
        <p:spPr>
          <a:xfrm>
            <a:off x="7687580" y="3650077"/>
            <a:ext cx="16768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右箭头 29"/>
          <p:cNvSpPr/>
          <p:nvPr/>
        </p:nvSpPr>
        <p:spPr>
          <a:xfrm>
            <a:off x="2539008" y="3470057"/>
            <a:ext cx="720080" cy="3420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31" name="右箭头 30"/>
          <p:cNvSpPr/>
          <p:nvPr/>
        </p:nvSpPr>
        <p:spPr>
          <a:xfrm>
            <a:off x="5275312" y="3451438"/>
            <a:ext cx="720080" cy="3420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32" name="右箭头 31"/>
          <p:cNvSpPr/>
          <p:nvPr/>
        </p:nvSpPr>
        <p:spPr>
          <a:xfrm>
            <a:off x="8083624" y="3432818"/>
            <a:ext cx="720080" cy="3420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</p:spTree>
    <p:extLst>
      <p:ext uri="{BB962C8B-B14F-4D97-AF65-F5344CB8AC3E}">
        <p14:creationId xmlns:p14="http://schemas.microsoft.com/office/powerpoint/2010/main" val="285163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银行数字化战略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特点与要求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11561" y="2460317"/>
            <a:ext cx="2042188" cy="3394472"/>
          </a:xfrm>
          <a:prstGeom prst="rect">
            <a:avLst/>
          </a:prstGeom>
        </p:spPr>
        <p:txBody>
          <a:bodyPr/>
          <a:lstStyle>
            <a:lvl1pPr marL="277406" indent="-277406" algn="l" defTabSz="7397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kern="1200">
                <a:solidFill>
                  <a:srgbClr val="00428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01047" indent="-231172" algn="l" defTabSz="739750" rtl="0" eaLnBrk="1" latinLnBrk="0" hangingPunct="1">
              <a:spcBef>
                <a:spcPct val="20000"/>
              </a:spcBef>
              <a:buFont typeface="Calibri" pitchFamily="34" charset="0"/>
              <a:buChar char="»"/>
              <a:defRPr sz="1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82650" indent="-342900" algn="l" defTabSz="739750" rtl="0" eaLnBrk="1" latinLnBrk="0" hangingPunct="1">
              <a:spcBef>
                <a:spcPct val="20000"/>
              </a:spcBef>
              <a:buFont typeface="Calibri" pitchFamily="34" charset="0"/>
              <a:buChar char="−"/>
              <a:defRPr sz="16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94562" indent="-184937" algn="l" defTabSz="739750" rtl="0" eaLnBrk="1" latinLnBrk="0" hangingPunct="1">
              <a:spcBef>
                <a:spcPct val="20000"/>
              </a:spcBef>
              <a:buFont typeface="微软雅黑" pitchFamily="34" charset="-122"/>
              <a:buChar char="•"/>
              <a:defRPr sz="14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664437" indent="-184937" algn="l" defTabSz="369875" rtl="0" eaLnBrk="1" latinLnBrk="0" hangingPunct="1">
              <a:spcBef>
                <a:spcPct val="20000"/>
              </a:spcBef>
              <a:buSzPct val="80000"/>
              <a:buFont typeface="Lucida Grande"/>
              <a:buChar char="»"/>
              <a:defRPr sz="12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34311" indent="-184937" algn="l" defTabSz="7397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4186" indent="-184937" algn="l" defTabSz="7397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4061" indent="-184937" algn="l" defTabSz="7397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43936" indent="-184937" algn="l" defTabSz="7397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zh-CN" sz="2400" dirty="0"/>
              <a:t>   </a:t>
            </a:r>
            <a:r>
              <a:rPr lang="zh-CN" altLang="en-US" dirty="0"/>
              <a:t>分布式特点</a:t>
            </a:r>
            <a:r>
              <a:rPr lang="en-US" altLang="zh-CN" dirty="0"/>
              <a:t> </a:t>
            </a:r>
          </a:p>
          <a:p>
            <a:pPr marL="554798"/>
            <a:r>
              <a:rPr lang="zh-CN" altLang="en-US" sz="1600" dirty="0"/>
              <a:t>分布的业务</a:t>
            </a:r>
            <a:endParaRPr lang="en-US" altLang="zh-CN" sz="1600" dirty="0"/>
          </a:p>
          <a:p>
            <a:pPr marL="554798"/>
            <a:r>
              <a:rPr lang="zh-CN" altLang="en-US" sz="1600" dirty="0"/>
              <a:t>分布的数据</a:t>
            </a:r>
            <a:endParaRPr lang="en-US" altLang="zh-CN" sz="1600" dirty="0"/>
          </a:p>
          <a:p>
            <a:pPr marL="554798"/>
            <a:r>
              <a:rPr lang="zh-CN" altLang="en-US" sz="1600" dirty="0"/>
              <a:t>分布的访问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50400" y="2394514"/>
            <a:ext cx="5042845" cy="3209823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6562261" y="2460318"/>
            <a:ext cx="2042188" cy="3091229"/>
          </a:xfrm>
          <a:prstGeom prst="rect">
            <a:avLst/>
          </a:prstGeom>
        </p:spPr>
        <p:txBody>
          <a:bodyPr vert="horz" lIns="73975" tIns="36987" rIns="73975" bIns="36987" rtlCol="0">
            <a:normAutofit/>
          </a:bodyPr>
          <a:lstStyle>
            <a:lvl1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i="0" u="none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SzPct val="80000"/>
              <a:buFont typeface="Lucida Grande"/>
              <a:buChar char="»"/>
              <a:defRPr sz="1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0" dirty="0"/>
              <a:t>业务</a:t>
            </a:r>
            <a:r>
              <a:rPr lang="zh-CN" altLang="en-US" sz="2000" b="0" dirty="0" smtClean="0"/>
              <a:t>处理要求</a:t>
            </a:r>
            <a:r>
              <a:rPr lang="en-US" altLang="zh-CN" sz="2000" b="0" dirty="0" smtClean="0"/>
              <a:t> </a:t>
            </a:r>
            <a:endParaRPr lang="en-US" altLang="zh-CN" sz="2000" b="0" dirty="0"/>
          </a:p>
          <a:p>
            <a:pPr marL="554798" indent="-277400">
              <a:buFont typeface="Arial" panose="020B0604020202020204" pitchFamily="34" charset="0"/>
              <a:buChar char="•"/>
            </a:pPr>
            <a:r>
              <a:rPr lang="zh-CN" altLang="en-US" sz="1600" b="0" dirty="0"/>
              <a:t>绝对安全</a:t>
            </a:r>
            <a:endParaRPr lang="en-US" altLang="zh-CN" sz="1600" b="0" dirty="0"/>
          </a:p>
          <a:p>
            <a:pPr marL="554798" indent="-277400">
              <a:buFont typeface="Arial" panose="020B0604020202020204" pitchFamily="34" charset="0"/>
              <a:buChar char="•"/>
            </a:pPr>
            <a:r>
              <a:rPr lang="zh-CN" altLang="en-US" sz="1600" b="0" dirty="0"/>
              <a:t>高可靠</a:t>
            </a:r>
            <a:endParaRPr lang="en-US" altLang="zh-CN" sz="1600" b="0" dirty="0"/>
          </a:p>
          <a:p>
            <a:pPr marL="554798" indent="-277400">
              <a:buFont typeface="Arial" panose="020B0604020202020204" pitchFamily="34" charset="0"/>
              <a:buChar char="•"/>
            </a:pPr>
            <a:r>
              <a:rPr lang="zh-CN" altLang="en-US" sz="1600" b="0" dirty="0"/>
              <a:t>低延迟</a:t>
            </a:r>
            <a:endParaRPr lang="en-US" altLang="zh-CN" sz="1600" b="0" dirty="0"/>
          </a:p>
        </p:txBody>
      </p:sp>
      <p:sp>
        <p:nvSpPr>
          <p:cNvPr id="7" name="文本框 7"/>
          <p:cNvSpPr txBox="1"/>
          <p:nvPr/>
        </p:nvSpPr>
        <p:spPr>
          <a:xfrm>
            <a:off x="1767879" y="5655084"/>
            <a:ext cx="5343124" cy="305529"/>
          </a:xfrm>
          <a:prstGeom prst="rect">
            <a:avLst/>
          </a:prstGeom>
          <a:noFill/>
        </p:spPr>
        <p:txBody>
          <a:bodyPr wrap="none" lIns="73975" tIns="36987" rIns="73975" bIns="36987" rtlCol="0">
            <a:spAutoFit/>
          </a:bodyPr>
          <a:lstStyle/>
          <a:p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基于业务分布及业务处理的要求，商业银行需要进行架构变革</a:t>
            </a:r>
          </a:p>
        </p:txBody>
      </p:sp>
    </p:spTree>
    <p:extLst>
      <p:ext uri="{BB962C8B-B14F-4D97-AF65-F5344CB8AC3E}">
        <p14:creationId xmlns:p14="http://schemas.microsoft.com/office/powerpoint/2010/main" val="100989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设计理念（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83153" y="1920790"/>
            <a:ext cx="8229600" cy="4032448"/>
          </a:xfrm>
          <a:prstGeom prst="rect">
            <a:avLst/>
          </a:prstGeom>
        </p:spPr>
        <p:txBody>
          <a:bodyPr/>
          <a:lstStyle>
            <a:lvl1pPr marL="277406" indent="-277406" algn="l" defTabSz="7397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kern="1200">
                <a:solidFill>
                  <a:srgbClr val="00428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01047" indent="-231172" algn="l" defTabSz="739750" rtl="0" eaLnBrk="1" latinLnBrk="0" hangingPunct="1">
              <a:spcBef>
                <a:spcPct val="20000"/>
              </a:spcBef>
              <a:buFont typeface="Calibri" pitchFamily="34" charset="0"/>
              <a:buChar char="»"/>
              <a:defRPr sz="1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082650" indent="-342900" algn="l" defTabSz="739750" rtl="0" eaLnBrk="1" latinLnBrk="0" hangingPunct="1">
              <a:spcBef>
                <a:spcPct val="20000"/>
              </a:spcBef>
              <a:buFont typeface="Calibri" pitchFamily="34" charset="0"/>
              <a:buChar char="−"/>
              <a:defRPr sz="16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294562" indent="-184937" algn="l" defTabSz="739750" rtl="0" eaLnBrk="1" latinLnBrk="0" hangingPunct="1">
              <a:spcBef>
                <a:spcPct val="20000"/>
              </a:spcBef>
              <a:buFont typeface="微软雅黑" pitchFamily="34" charset="-122"/>
              <a:buChar char="•"/>
              <a:defRPr sz="14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664437" indent="-184937" algn="l" defTabSz="369875" rtl="0" eaLnBrk="1" latinLnBrk="0" hangingPunct="1">
              <a:spcBef>
                <a:spcPct val="20000"/>
              </a:spcBef>
              <a:buSzPct val="80000"/>
              <a:buFont typeface="Lucida Grande"/>
              <a:buChar char="»"/>
              <a:defRPr sz="12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34311" indent="-184937" algn="l" defTabSz="7397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4186" indent="-184937" algn="l" defTabSz="7397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74061" indent="-184937" algn="l" defTabSz="7397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43936" indent="-184937" algn="l" defTabSz="7397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架构是平衡的艺术</a:t>
            </a:r>
            <a:endParaRPr lang="en-US" altLang="zh-CN" dirty="0"/>
          </a:p>
          <a:p>
            <a:pPr lvl="1"/>
            <a:r>
              <a:rPr lang="zh-CN" altLang="en-US" dirty="0"/>
              <a:t>不要把简单问题复杂化，也不要把复杂问题简单化</a:t>
            </a:r>
            <a:endParaRPr lang="en-US" altLang="zh-CN" dirty="0"/>
          </a:p>
          <a:p>
            <a:r>
              <a:rPr lang="zh-CN" altLang="en-US" dirty="0"/>
              <a:t>系统架构需要考虑哪些业务要求和质量指标？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怎样取得平衡？</a:t>
            </a:r>
            <a:endParaRPr lang="en-US" altLang="zh-CN" dirty="0"/>
          </a:p>
          <a:p>
            <a:pPr lvl="1"/>
            <a:r>
              <a:rPr lang="zh-CN" altLang="en-US" b="1" dirty="0"/>
              <a:t>分解复杂度   </a:t>
            </a:r>
            <a:r>
              <a:rPr lang="en-US" altLang="zh-CN" dirty="0"/>
              <a:t>–  </a:t>
            </a:r>
            <a:r>
              <a:rPr lang="zh-CN" altLang="en-US" dirty="0"/>
              <a:t>自上而下，分离关注点（总体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系统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局部）</a:t>
            </a:r>
            <a:endParaRPr lang="en-US" altLang="zh-CN" dirty="0"/>
          </a:p>
          <a:p>
            <a:pPr lvl="1"/>
            <a:r>
              <a:rPr lang="zh-CN" altLang="en-US" b="1" dirty="0"/>
              <a:t>分配复杂度   </a:t>
            </a:r>
            <a:r>
              <a:rPr lang="en-US" altLang="zh-CN" dirty="0"/>
              <a:t>–  </a:t>
            </a:r>
            <a:r>
              <a:rPr lang="zh-CN" altLang="en-US" dirty="0"/>
              <a:t>用合适的技术、合适的组织来解决问题</a:t>
            </a:r>
            <a:endParaRPr lang="en-US" altLang="zh-CN" dirty="0"/>
          </a:p>
        </p:txBody>
      </p:sp>
      <p:grpSp>
        <p:nvGrpSpPr>
          <p:cNvPr id="5" name="组合 14"/>
          <p:cNvGrpSpPr>
            <a:grpSpLocks/>
          </p:cNvGrpSpPr>
          <p:nvPr/>
        </p:nvGrpSpPr>
        <p:grpSpPr bwMode="auto">
          <a:xfrm>
            <a:off x="1884113" y="3020456"/>
            <a:ext cx="5963103" cy="2028826"/>
            <a:chOff x="1834681" y="3000372"/>
            <a:chExt cx="5963309" cy="2028943"/>
          </a:xfrm>
        </p:grpSpPr>
        <p:pic>
          <p:nvPicPr>
            <p:cNvPr id="6" name="Picture 5" descr="C:\Program Files\Microsoft Office\MEDIA\CAGCAT10\j0300840.wm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071934" y="3500438"/>
              <a:ext cx="3429024" cy="1528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xtBox 11"/>
            <p:cNvSpPr txBox="1"/>
            <p:nvPr/>
          </p:nvSpPr>
          <p:spPr>
            <a:xfrm>
              <a:off x="3929119" y="3170245"/>
              <a:ext cx="1143039" cy="83104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1600" dirty="0"/>
                <a:t>更多用户</a:t>
              </a:r>
            </a:p>
            <a:p>
              <a:pPr algn="ctr">
                <a:defRPr/>
              </a:pPr>
              <a:r>
                <a:rPr lang="zh-CN" altLang="en-US" sz="1600" dirty="0"/>
                <a:t>更多数据</a:t>
              </a:r>
            </a:p>
            <a:p>
              <a:pPr algn="ctr">
                <a:defRPr/>
              </a:pPr>
              <a:r>
                <a:rPr lang="zh-CN" altLang="en-US" sz="1600" dirty="0"/>
                <a:t>更多功能</a:t>
              </a:r>
            </a:p>
          </p:txBody>
        </p:sp>
        <p:sp>
          <p:nvSpPr>
            <p:cNvPr id="8" name="TextBox 12"/>
            <p:cNvSpPr txBox="1"/>
            <p:nvPr/>
          </p:nvSpPr>
          <p:spPr>
            <a:xfrm>
              <a:off x="6643838" y="3000372"/>
              <a:ext cx="1154152" cy="831045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1600" dirty="0"/>
                <a:t>更少硬件</a:t>
              </a:r>
            </a:p>
            <a:p>
              <a:pPr algn="ctr">
                <a:defRPr/>
              </a:pPr>
              <a:r>
                <a:rPr lang="zh-CN" altLang="en-US" sz="1600" dirty="0"/>
                <a:t>更少人力</a:t>
              </a:r>
            </a:p>
            <a:p>
              <a:pPr algn="ctr">
                <a:defRPr/>
              </a:pPr>
              <a:r>
                <a:rPr lang="zh-CN" altLang="en-US" sz="1600" dirty="0"/>
                <a:t>更少故障</a:t>
              </a:r>
            </a:p>
          </p:txBody>
        </p:sp>
        <p:sp>
          <p:nvSpPr>
            <p:cNvPr id="9" name="TextBox 13"/>
            <p:cNvSpPr txBox="1"/>
            <p:nvPr/>
          </p:nvSpPr>
          <p:spPr>
            <a:xfrm>
              <a:off x="1834681" y="3000372"/>
              <a:ext cx="1338874" cy="147741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003">
              <a:schemeClr val="dk1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500" b="1" dirty="0"/>
                <a:t>－质量指标－</a:t>
              </a:r>
              <a:endParaRPr lang="en-US" altLang="zh-CN" sz="1500" b="1" dirty="0"/>
            </a:p>
            <a:p>
              <a:pPr algn="ctr">
                <a:defRPr/>
              </a:pPr>
              <a:r>
                <a:rPr lang="zh-CN" altLang="en-US" sz="1500" dirty="0"/>
                <a:t>可用性</a:t>
              </a:r>
            </a:p>
            <a:p>
              <a:pPr algn="ctr">
                <a:defRPr/>
              </a:pPr>
              <a:r>
                <a:rPr lang="zh-CN" altLang="en-US" sz="1500" dirty="0"/>
                <a:t>安全性</a:t>
              </a:r>
            </a:p>
            <a:p>
              <a:pPr algn="ctr">
                <a:defRPr/>
              </a:pPr>
              <a:r>
                <a:rPr lang="zh-CN" altLang="en-US" sz="1500" dirty="0"/>
                <a:t>性能</a:t>
              </a:r>
            </a:p>
            <a:p>
              <a:pPr algn="ctr">
                <a:defRPr/>
              </a:pPr>
              <a:r>
                <a:rPr lang="zh-CN" altLang="en-US" sz="1500" dirty="0"/>
                <a:t>稳定性</a:t>
              </a:r>
            </a:p>
            <a:p>
              <a:pPr algn="ctr">
                <a:defRPr/>
              </a:pPr>
              <a:r>
                <a:rPr lang="zh-CN" altLang="en-US" sz="1500" dirty="0"/>
                <a:t>可维护性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777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设计理念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9386250"/>
              </p:ext>
            </p:extLst>
          </p:nvPr>
        </p:nvGraphicFramePr>
        <p:xfrm>
          <a:off x="539552" y="147478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523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6232" y="274638"/>
            <a:ext cx="8156934" cy="114300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自主可控的技术架构总体要求</a:t>
            </a:r>
          </a:p>
        </p:txBody>
      </p:sp>
      <p:sp>
        <p:nvSpPr>
          <p:cNvPr id="3" name="内容占位符 5"/>
          <p:cNvSpPr>
            <a:spLocks noGrp="1"/>
          </p:cNvSpPr>
          <p:nvPr>
            <p:ph idx="1"/>
          </p:nvPr>
        </p:nvSpPr>
        <p:spPr>
          <a:xfrm>
            <a:off x="323528" y="2039925"/>
            <a:ext cx="3096344" cy="3960439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dirty="0" smtClean="0"/>
              <a:t>可伸缩性，容量从百万级到亿级</a:t>
            </a:r>
            <a:endParaRPr lang="en-US" altLang="zh-CN" dirty="0" smtClean="0"/>
          </a:p>
          <a:p>
            <a:pPr marL="554798" indent="-277400"/>
            <a:r>
              <a:rPr lang="zh-CN" altLang="en-US" sz="1600" dirty="0"/>
              <a:t>数据库瓶颈 </a:t>
            </a:r>
            <a:r>
              <a:rPr lang="en-US" altLang="zh-CN" sz="1600" dirty="0"/>
              <a:t>– </a:t>
            </a:r>
            <a:r>
              <a:rPr lang="zh-CN" altLang="en-US" sz="1600" dirty="0"/>
              <a:t>数据分拆与复制</a:t>
            </a:r>
            <a:endParaRPr lang="en-US" altLang="zh-CN" sz="1600" dirty="0"/>
          </a:p>
          <a:p>
            <a:pPr marL="554798" indent="-277400"/>
            <a:r>
              <a:rPr lang="zh-CN" altLang="en-US" sz="1600" dirty="0"/>
              <a:t>业务一致性问题 </a:t>
            </a:r>
            <a:r>
              <a:rPr lang="en-US" altLang="zh-CN" sz="1600" dirty="0"/>
              <a:t>– </a:t>
            </a:r>
            <a:r>
              <a:rPr lang="zh-CN" altLang="en-US" sz="1600" dirty="0"/>
              <a:t>分布式事务处理</a:t>
            </a:r>
            <a:endParaRPr lang="en-US" altLang="zh-CN" sz="1600" dirty="0"/>
          </a:p>
          <a:p>
            <a:pPr marL="554798" indent="-277400"/>
            <a:r>
              <a:rPr lang="zh-CN" altLang="en-US" sz="1600" dirty="0"/>
              <a:t>网络瓶颈 </a:t>
            </a:r>
            <a:r>
              <a:rPr lang="en-US" altLang="zh-CN" sz="1600" dirty="0"/>
              <a:t>– </a:t>
            </a:r>
            <a:r>
              <a:rPr lang="zh-CN" altLang="en-US" sz="1600" dirty="0"/>
              <a:t>应用中间件技术</a:t>
            </a:r>
            <a:endParaRPr lang="en-US" altLang="zh-CN" sz="1600" dirty="0"/>
          </a:p>
          <a:p>
            <a:pPr indent="0">
              <a:buNone/>
            </a:pPr>
            <a:endParaRPr lang="en-US" altLang="zh-CN" sz="1600" dirty="0"/>
          </a:p>
          <a:p>
            <a:r>
              <a:rPr lang="zh-CN" altLang="en-US" dirty="0" smtClean="0"/>
              <a:t>可靠性，</a:t>
            </a:r>
            <a:r>
              <a:rPr lang="en-US" altLang="zh-CN" dirty="0" smtClean="0"/>
              <a:t>99.9% 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99.99%+</a:t>
            </a:r>
          </a:p>
          <a:p>
            <a:pPr marL="554798" indent="-277400"/>
            <a:r>
              <a:rPr lang="zh-CN" altLang="en-US" sz="1600" dirty="0"/>
              <a:t>消除单点故障</a:t>
            </a:r>
            <a:endParaRPr lang="en-US" altLang="zh-CN" sz="1600" dirty="0"/>
          </a:p>
          <a:p>
            <a:pPr marL="554798" indent="-277400"/>
            <a:r>
              <a:rPr lang="zh-CN" altLang="en-US" sz="1600" dirty="0"/>
              <a:t>控制服务依赖，异步事件处理</a:t>
            </a:r>
            <a:endParaRPr lang="en-US" altLang="zh-CN" sz="1600" dirty="0"/>
          </a:p>
          <a:p>
            <a:pPr marL="554798" indent="-277400"/>
            <a:r>
              <a:rPr lang="zh-CN" altLang="en-US" sz="1600" dirty="0"/>
              <a:t>独立</a:t>
            </a:r>
            <a:r>
              <a:rPr lang="en-US" altLang="zh-CN" sz="1600" dirty="0"/>
              <a:t>IDC</a:t>
            </a:r>
            <a:r>
              <a:rPr lang="zh-CN" altLang="en-US" sz="1600" dirty="0"/>
              <a:t>网络，云平台应用</a:t>
            </a:r>
            <a:endParaRPr lang="en-US" altLang="zh-CN" sz="1600" dirty="0"/>
          </a:p>
          <a:p>
            <a:pPr indent="0">
              <a:buNone/>
            </a:pPr>
            <a:endParaRPr lang="en-US" altLang="zh-CN" b="0" dirty="0" smtClean="0"/>
          </a:p>
          <a:p>
            <a:r>
              <a:rPr lang="zh-CN" altLang="en-US" dirty="0" smtClean="0"/>
              <a:t>弹性控制，人工控制到秒级调度</a:t>
            </a:r>
            <a:endParaRPr lang="en-US" altLang="zh-CN" dirty="0" smtClean="0"/>
          </a:p>
          <a:p>
            <a:pPr marL="554798" indent="-277400"/>
            <a:r>
              <a:rPr lang="zh-CN" altLang="en-US" sz="1600" dirty="0"/>
              <a:t>秒级系统监控</a:t>
            </a:r>
            <a:endParaRPr lang="en-US" altLang="zh-CN" sz="1600" dirty="0"/>
          </a:p>
          <a:p>
            <a:pPr marL="554798" indent="-277400"/>
            <a:r>
              <a:rPr lang="zh-CN" altLang="en-US" sz="1600" dirty="0"/>
              <a:t>精细化控制</a:t>
            </a:r>
            <a:endParaRPr lang="en-US" altLang="zh-CN" sz="1600" dirty="0"/>
          </a:p>
          <a:p>
            <a:pPr marL="554798" indent="-277400"/>
            <a:r>
              <a:rPr lang="zh-CN" altLang="en-US" sz="1600" dirty="0"/>
              <a:t>自动化调度（</a:t>
            </a:r>
            <a:r>
              <a:rPr lang="en-US" altLang="zh-CN" sz="1600" dirty="0"/>
              <a:t>SOA/ETL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indent="0">
              <a:buNone/>
            </a:pPr>
            <a:endParaRPr lang="en-US" altLang="zh-CN" sz="1600" dirty="0"/>
          </a:p>
          <a:p>
            <a:r>
              <a:rPr lang="zh-CN" altLang="en-US" dirty="0"/>
              <a:t>其他因素</a:t>
            </a:r>
            <a:endParaRPr lang="en-US" altLang="zh-CN" dirty="0"/>
          </a:p>
          <a:p>
            <a:pPr marL="554798" indent="-277400"/>
            <a:r>
              <a:rPr lang="zh-CN" altLang="en-US" sz="1600" dirty="0"/>
              <a:t>开放平台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zh-CN" altLang="en-US" sz="1600" dirty="0"/>
              <a:t>（第三方支持）</a:t>
            </a:r>
            <a:endParaRPr lang="en-US" altLang="zh-CN" sz="1600" dirty="0"/>
          </a:p>
          <a:p>
            <a:pPr marL="554798" indent="-277400"/>
            <a:r>
              <a:rPr lang="zh-CN" altLang="en-US" sz="1600" dirty="0"/>
              <a:t>应用拓展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zh-CN" altLang="en-US" sz="1600" dirty="0"/>
              <a:t>（基础</a:t>
            </a:r>
            <a:r>
              <a:rPr lang="en-US" altLang="zh-CN" sz="1600" dirty="0"/>
              <a:t>+</a:t>
            </a:r>
            <a:r>
              <a:rPr lang="zh-CN" altLang="en-US" sz="1600" dirty="0"/>
              <a:t>服务</a:t>
            </a:r>
            <a:r>
              <a:rPr lang="en-US" altLang="zh-CN" sz="1600" dirty="0"/>
              <a:t>+</a:t>
            </a:r>
            <a:r>
              <a:rPr lang="zh-CN" altLang="en-US" sz="1600" dirty="0"/>
              <a:t>创新）</a:t>
            </a:r>
            <a:endParaRPr lang="en-US" altLang="zh-CN" sz="1600" dirty="0"/>
          </a:p>
          <a:p>
            <a:pPr marL="554798" indent="-277400"/>
            <a:r>
              <a:rPr lang="en-US" altLang="zh-CN" sz="1600" dirty="0"/>
              <a:t>API </a:t>
            </a:r>
            <a:r>
              <a:rPr lang="zh-CN" altLang="en-US" sz="1600" dirty="0"/>
              <a:t>接入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zh-CN" altLang="en-US" sz="1600" dirty="0"/>
              <a:t>（银行系统</a:t>
            </a:r>
            <a:r>
              <a:rPr lang="en-US" altLang="zh-CN" sz="1600" dirty="0"/>
              <a:t>+</a:t>
            </a:r>
            <a:r>
              <a:rPr lang="zh-CN" altLang="en-US" sz="1600" dirty="0"/>
              <a:t>第三方</a:t>
            </a:r>
            <a:r>
              <a:rPr lang="en-US" altLang="zh-CN" sz="1600" dirty="0"/>
              <a:t>)</a:t>
            </a:r>
          </a:p>
          <a:p>
            <a:pPr marL="554798" indent="-277400"/>
            <a:r>
              <a:rPr lang="zh-CN" altLang="en-US" sz="1600" dirty="0"/>
              <a:t>数据安全</a:t>
            </a:r>
            <a:endParaRPr lang="en-US" altLang="zh-CN" sz="1600" dirty="0"/>
          </a:p>
          <a:p>
            <a:pPr marL="554798" indent="-277400"/>
            <a:r>
              <a:rPr lang="zh-CN" altLang="en-US" sz="1600" dirty="0"/>
              <a:t>云计算支持</a:t>
            </a:r>
            <a:endParaRPr lang="en-US" altLang="zh-CN" dirty="0" smtClean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8798986"/>
              </p:ext>
            </p:extLst>
          </p:nvPr>
        </p:nvGraphicFramePr>
        <p:xfrm>
          <a:off x="2771801" y="2126487"/>
          <a:ext cx="4010732" cy="3369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/>
          <p:cNvSpPr/>
          <p:nvPr/>
        </p:nvSpPr>
        <p:spPr>
          <a:xfrm>
            <a:off x="6660232" y="1895907"/>
            <a:ext cx="2160240" cy="38884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6" name="圆角矩形 5"/>
          <p:cNvSpPr/>
          <p:nvPr/>
        </p:nvSpPr>
        <p:spPr>
          <a:xfrm>
            <a:off x="6948264" y="2471971"/>
            <a:ext cx="1584176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IaaS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－基础设施即服务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6948264" y="3264059"/>
            <a:ext cx="1584176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DaaS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－数据即服务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948264" y="4056147"/>
            <a:ext cx="1584176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PaaS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－平台即服务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6948264" y="4848235"/>
            <a:ext cx="1584176" cy="7200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SaaS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－软件即服务</a:t>
            </a:r>
          </a:p>
        </p:txBody>
      </p:sp>
      <p:sp>
        <p:nvSpPr>
          <p:cNvPr id="10" name="TextBox 16"/>
          <p:cNvSpPr txBox="1"/>
          <p:nvPr/>
        </p:nvSpPr>
        <p:spPr>
          <a:xfrm>
            <a:off x="6876256" y="2039924"/>
            <a:ext cx="1728192" cy="3231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技术架构</a:t>
            </a:r>
          </a:p>
        </p:txBody>
      </p:sp>
      <p:sp>
        <p:nvSpPr>
          <p:cNvPr id="11" name="矩形 10"/>
          <p:cNvSpPr/>
          <p:nvPr/>
        </p:nvSpPr>
        <p:spPr>
          <a:xfrm>
            <a:off x="2627783" y="5438161"/>
            <a:ext cx="3568057" cy="370820"/>
          </a:xfrm>
          <a:prstGeom prst="rect">
            <a:avLst/>
          </a:prstGeom>
          <a:noFill/>
        </p:spPr>
        <p:txBody>
          <a:bodyPr wrap="none" lIns="77675" tIns="38837" rIns="77675" bIns="38837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>
              <a:defRPr/>
            </a:pPr>
            <a:r>
              <a:rPr lang="zh-CN" altLang="en-US" sz="19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简单、共享、动态、统一、高效</a:t>
            </a:r>
          </a:p>
        </p:txBody>
      </p:sp>
    </p:spTree>
    <p:extLst>
      <p:ext uri="{BB962C8B-B14F-4D97-AF65-F5344CB8AC3E}">
        <p14:creationId xmlns:p14="http://schemas.microsoft.com/office/powerpoint/2010/main" val="327393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altLang="zh-CN" smtClean="0"/>
              <a:t>© Pactera. Confidential. All Rights Reserved.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45657" y="1628801"/>
            <a:ext cx="4958851" cy="28547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Agenda</a:t>
            </a:r>
            <a:endParaRPr lang="zh-CN" altLang="en-US" sz="1900" dirty="0"/>
          </a:p>
        </p:txBody>
      </p:sp>
      <p:grpSp>
        <p:nvGrpSpPr>
          <p:cNvPr id="3" name="组合 2"/>
          <p:cNvGrpSpPr/>
          <p:nvPr/>
        </p:nvGrpSpPr>
        <p:grpSpPr>
          <a:xfrm>
            <a:off x="1207124" y="2786394"/>
            <a:ext cx="5376528" cy="350195"/>
            <a:chOff x="1201793" y="1929149"/>
            <a:chExt cx="5376528" cy="350196"/>
          </a:xfrm>
          <a:solidFill>
            <a:schemeClr val="bg1"/>
          </a:solidFill>
        </p:grpSpPr>
        <p:sp>
          <p:nvSpPr>
            <p:cNvPr id="7" name="Line 5"/>
            <p:cNvSpPr>
              <a:spLocks noChangeShapeType="1"/>
            </p:cNvSpPr>
            <p:nvPr/>
          </p:nvSpPr>
          <p:spPr bwMode="gray">
            <a:xfrm flipV="1">
              <a:off x="1201793" y="2101098"/>
              <a:ext cx="379513" cy="0"/>
            </a:xfrm>
            <a:prstGeom prst="line">
              <a:avLst/>
            </a:prstGeom>
            <a:grpFill/>
            <a:ln w="12700" cap="rnd">
              <a:solidFill>
                <a:srgbClr val="000000"/>
              </a:solidFill>
              <a:prstDash val="sysDot"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 sz="1500"/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gray">
            <a:xfrm>
              <a:off x="1481008" y="1929149"/>
              <a:ext cx="5097313" cy="350196"/>
            </a:xfrm>
            <a:prstGeom prst="roundRect">
              <a:avLst>
                <a:gd name="adj" fmla="val 50000"/>
              </a:avLst>
            </a:prstGeom>
            <a:grp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15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7" name="Rectangle 23"/>
            <p:cNvSpPr>
              <a:spLocks noChangeArrowheads="1"/>
            </p:cNvSpPr>
            <p:nvPr/>
          </p:nvSpPr>
          <p:spPr bwMode="gray">
            <a:xfrm>
              <a:off x="1616352" y="2005856"/>
              <a:ext cx="4798203" cy="26161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1100" b="1" dirty="0"/>
                <a:t>架构变革</a:t>
              </a:r>
              <a:r>
                <a:rPr lang="en-US" altLang="zh-CN" sz="1100" b="1" dirty="0"/>
                <a:t>—</a:t>
              </a:r>
              <a:r>
                <a:rPr lang="zh-CN" altLang="en-US" sz="1100" b="1" dirty="0"/>
                <a:t>数字化银行核心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25206" y="3331572"/>
            <a:ext cx="5358447" cy="350196"/>
            <a:chOff x="1201793" y="2474320"/>
            <a:chExt cx="5358446" cy="350196"/>
          </a:xfrm>
        </p:grpSpPr>
        <p:sp>
          <p:nvSpPr>
            <p:cNvPr id="21" name="Line 5"/>
            <p:cNvSpPr>
              <a:spLocks noChangeShapeType="1"/>
            </p:cNvSpPr>
            <p:nvPr/>
          </p:nvSpPr>
          <p:spPr bwMode="gray">
            <a:xfrm flipV="1">
              <a:off x="1201793" y="2635579"/>
              <a:ext cx="379513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ysDot"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 sz="1500"/>
            </a:p>
          </p:txBody>
        </p:sp>
        <p:sp>
          <p:nvSpPr>
            <p:cNvPr id="22" name="AutoShape 6"/>
            <p:cNvSpPr>
              <a:spLocks noChangeArrowheads="1"/>
            </p:cNvSpPr>
            <p:nvPr/>
          </p:nvSpPr>
          <p:spPr bwMode="gray">
            <a:xfrm>
              <a:off x="1462926" y="2474320"/>
              <a:ext cx="5097313" cy="350196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1500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gray">
            <a:xfrm>
              <a:off x="1630565" y="2556584"/>
              <a:ext cx="4798203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1100" b="1" dirty="0" smtClean="0"/>
                <a:t>开发模式的变革与创新</a:t>
              </a:r>
              <a:endParaRPr lang="zh-CN" altLang="en-US" sz="1100" b="1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01793" y="2289199"/>
            <a:ext cx="5381859" cy="350196"/>
            <a:chOff x="1201793" y="1431947"/>
            <a:chExt cx="5381859" cy="350196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8" name="Line 5"/>
            <p:cNvSpPr>
              <a:spLocks noChangeShapeType="1"/>
            </p:cNvSpPr>
            <p:nvPr/>
          </p:nvSpPr>
          <p:spPr bwMode="gray">
            <a:xfrm flipV="1">
              <a:off x="1201793" y="1614983"/>
              <a:ext cx="379513" cy="0"/>
            </a:xfrm>
            <a:prstGeom prst="line">
              <a:avLst/>
            </a:prstGeom>
            <a:grpFill/>
            <a:ln w="12700" cap="rnd">
              <a:solidFill>
                <a:srgbClr val="000000"/>
              </a:solidFill>
              <a:prstDash val="sysDot"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 sz="1500"/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gray">
            <a:xfrm>
              <a:off x="1486339" y="1431947"/>
              <a:ext cx="5097313" cy="350196"/>
            </a:xfrm>
            <a:prstGeom prst="roundRect">
              <a:avLst>
                <a:gd name="adj" fmla="val 50000"/>
              </a:avLst>
            </a:prstGeom>
            <a:grp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 sz="15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gray">
            <a:xfrm>
              <a:off x="1630565" y="1511603"/>
              <a:ext cx="4798203" cy="26161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1100" b="1" dirty="0"/>
                <a:t>银行数字化变革势在必行</a:t>
              </a:r>
            </a:p>
          </p:txBody>
        </p:sp>
      </p:grpSp>
      <p:sp>
        <p:nvSpPr>
          <p:cNvPr id="26" name="圆角矩形 25"/>
          <p:cNvSpPr/>
          <p:nvPr/>
        </p:nvSpPr>
        <p:spPr>
          <a:xfrm>
            <a:off x="467544" y="2348880"/>
            <a:ext cx="648072" cy="28803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one</a:t>
            </a:r>
            <a:endParaRPr lang="zh-CN" altLang="en-US" sz="1400" dirty="0"/>
          </a:p>
        </p:txBody>
      </p:sp>
      <p:sp>
        <p:nvSpPr>
          <p:cNvPr id="27" name="圆角矩形 26"/>
          <p:cNvSpPr/>
          <p:nvPr/>
        </p:nvSpPr>
        <p:spPr>
          <a:xfrm>
            <a:off x="467544" y="2852936"/>
            <a:ext cx="648072" cy="2880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Two</a:t>
            </a:r>
            <a:endParaRPr lang="zh-CN" altLang="en-US" sz="1400" dirty="0"/>
          </a:p>
        </p:txBody>
      </p:sp>
      <p:sp>
        <p:nvSpPr>
          <p:cNvPr id="28" name="圆角矩形 27"/>
          <p:cNvSpPr/>
          <p:nvPr/>
        </p:nvSpPr>
        <p:spPr>
          <a:xfrm>
            <a:off x="467544" y="3356992"/>
            <a:ext cx="648072" cy="2880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Three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3913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6232" y="274638"/>
            <a:ext cx="8156934" cy="114300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数字银行化战略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关键技术分析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658427"/>
              </p:ext>
            </p:extLst>
          </p:nvPr>
        </p:nvGraphicFramePr>
        <p:xfrm>
          <a:off x="268188" y="1766020"/>
          <a:ext cx="8784978" cy="42767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4096"/>
                <a:gridCol w="936104"/>
                <a:gridCol w="828881"/>
                <a:gridCol w="735848"/>
                <a:gridCol w="841232"/>
                <a:gridCol w="841232"/>
                <a:gridCol w="980256"/>
                <a:gridCol w="833611"/>
                <a:gridCol w="961859"/>
                <a:gridCol w="961859"/>
              </a:tblGrid>
              <a:tr h="5156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系统分层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服务化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分布式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异步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</a:rPr>
                        <a:t>4.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缓存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</a:rPr>
                        <a:t>5.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流控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</a:rPr>
                        <a:t>6.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集群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</a:rPr>
                        <a:t>7.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虚拟化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</a:rPr>
                        <a:t>8.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海量数据处理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</a:rPr>
                        <a:t>9.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大数据处理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859595"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展现层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N/A</a:t>
                      </a:r>
                      <a:endParaRPr lang="en-US" sz="12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N/A</a:t>
                      </a:r>
                      <a:endParaRPr lang="en-US" sz="12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marL="91440" indent="-9144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dirty="0" smtClean="0"/>
                        <a:t>客户端异步请求</a:t>
                      </a:r>
                      <a:endParaRPr lang="en-US" sz="12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marL="91440" indent="-9144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浏览器缓存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marL="91440" indent="-9144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操作过滤限流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1440" indent="-9144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延时限流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N/A</a:t>
                      </a:r>
                      <a:endParaRPr lang="en-US" sz="12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N/A</a:t>
                      </a:r>
                      <a:endParaRPr lang="en-US" sz="12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N/A</a:t>
                      </a:r>
                      <a:endParaRPr lang="en-US" sz="12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marL="91440" marR="0" indent="-9144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非结构化数据采集</a:t>
                      </a:r>
                    </a:p>
                  </a:txBody>
                  <a:tcPr marL="68580" marR="68580" marT="34291" marB="34291" anchor="ctr"/>
                </a:tc>
              </a:tr>
              <a:tr h="865951">
                <a:tc>
                  <a:txBody>
                    <a:bodyPr/>
                    <a:lstStyle/>
                    <a:p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</a:rPr>
                        <a:t>Web</a:t>
                      </a: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服务层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N/A</a:t>
                      </a:r>
                      <a:endParaRPr lang="en-US" sz="1200" dirty="0" smtClean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marL="91440" indent="-9144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分布式业务处理（业务分拆）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N/A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marL="91440" indent="-9144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页面缓存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marL="91440" marR="0" indent="-9144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DNS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负载均衡</a:t>
                      </a: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marL="91440" indent="-9144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服务器虚拟化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N/A</a:t>
                      </a:r>
                      <a:endParaRPr lang="en-US" sz="12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N/A</a:t>
                      </a:r>
                      <a:endParaRPr lang="en-US" sz="1200" dirty="0" smtClean="0"/>
                    </a:p>
                  </a:txBody>
                  <a:tcPr marL="68580" marR="68580" marT="34291" marB="34291" anchor="ctr"/>
                </a:tc>
              </a:tr>
              <a:tr h="11658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应用服务层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indent="-9144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服务化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marL="91440" marR="0" indent="-9144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分布式缓存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1440" indent="-9144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分布式业务处理（业务分拆）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marL="91440" indent="-9144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异步服务调用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solidFill>
                            <a:schemeClr val="dk1"/>
                          </a:solidFill>
                        </a:rPr>
                        <a:t>业务参数</a:t>
                      </a:r>
                      <a:endParaRPr lang="en-US" altLang="zh-CN" sz="12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zh-CN" altLang="en-US" sz="1200" dirty="0" smtClean="0">
                          <a:solidFill>
                            <a:schemeClr val="dk1"/>
                          </a:solidFill>
                        </a:rPr>
                        <a:t>交易场景</a:t>
                      </a:r>
                      <a:endParaRPr lang="en-US" altLang="zh-CN" sz="1200" dirty="0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zh-CN" altLang="en-US" sz="1200" dirty="0" smtClean="0">
                          <a:solidFill>
                            <a:schemeClr val="dk1"/>
                          </a:solidFill>
                        </a:rPr>
                        <a:t>分布式缓存处理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marL="91440" indent="-9144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通道流控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marL="91440" indent="-9144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应用服务器集群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marL="91440" indent="-9144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服务器虚拟化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N/A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N/A</a:t>
                      </a:r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/>
                </a:tc>
              </a:tr>
              <a:tr h="859595">
                <a:tc>
                  <a:txBody>
                    <a:bodyPr/>
                    <a:lstStyle/>
                    <a:p>
                      <a:r>
                        <a:rPr lang="zh-CN" altLang="en-US" sz="1500" dirty="0" smtClean="0">
                          <a:solidFill>
                            <a:schemeClr val="tx1"/>
                          </a:solidFill>
                        </a:rPr>
                        <a:t>数据库层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1440" indent="-9144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服务化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分布式数据层</a:t>
                      </a:r>
                      <a:endParaRPr lang="en-US" sz="12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N/A</a:t>
                      </a:r>
                      <a:endParaRPr lang="en-US" sz="12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缓存数据库</a:t>
                      </a:r>
                      <a:endParaRPr lang="en-US" sz="1200" dirty="0"/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marL="91440" indent="-9144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数据连接池限流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marL="91440" indent="-9144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数据库集群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marL="91440" indent="-9144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存储虚拟化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marL="91440" indent="-9144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分库分表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1" marB="34291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NoSQL</a:t>
                      </a:r>
                      <a:r>
                        <a:rPr lang="zh-CN" altLang="en-US" sz="1200" dirty="0" smtClean="0"/>
                        <a:t>应用</a:t>
                      </a:r>
                      <a:endParaRPr lang="en-US" sz="1200" dirty="0" smtClean="0"/>
                    </a:p>
                  </a:txBody>
                  <a:tcPr marL="68580" marR="68580" marT="34291" marB="34291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96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9898" y="274638"/>
            <a:ext cx="8284102" cy="1143000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分布式数字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银行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架构设计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8465919" y="2406432"/>
            <a:ext cx="432000" cy="3830788"/>
          </a:xfrm>
          <a:prstGeom prst="roundRect">
            <a:avLst>
              <a:gd name="adj" fmla="val 9657"/>
            </a:avLst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统一管理中心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(Manager Center)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47165" y="4672289"/>
            <a:ext cx="3809991" cy="432000"/>
          </a:xfrm>
          <a:prstGeom prst="roundRect">
            <a:avLst>
              <a:gd name="adj" fmla="val 4162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业务核心处理层（原子服务）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924907" y="5805218"/>
            <a:ext cx="5618507" cy="432000"/>
          </a:xfrm>
          <a:prstGeom prst="roundRect">
            <a:avLst>
              <a:gd name="adj" fmla="val 965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(DataBase)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47165" y="4105825"/>
            <a:ext cx="3809991" cy="432000"/>
          </a:xfrm>
          <a:prstGeom prst="roundRect">
            <a:avLst>
              <a:gd name="adj" fmla="val 4162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业务功能处理层（接口服务）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47165" y="3539359"/>
            <a:ext cx="2513847" cy="432000"/>
          </a:xfrm>
          <a:prstGeom prst="roundRect">
            <a:avLst>
              <a:gd name="adj" fmla="val 4162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业务服务代理中心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47165" y="2406429"/>
            <a:ext cx="6518999" cy="432000"/>
          </a:xfrm>
          <a:prstGeom prst="roundRect">
            <a:avLst>
              <a:gd name="adj" fmla="val 4162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F5/LVS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（负载均衡）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347165" y="1839965"/>
            <a:ext cx="3377943" cy="432000"/>
          </a:xfrm>
          <a:prstGeom prst="roundRect">
            <a:avLst>
              <a:gd name="adj" fmla="val 4162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797114" y="1839965"/>
            <a:ext cx="3069048" cy="432000"/>
          </a:xfrm>
          <a:prstGeom prst="roundRect">
            <a:avLst>
              <a:gd name="adj" fmla="val 4162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移动客户端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47165" y="2972894"/>
            <a:ext cx="6518999" cy="432000"/>
          </a:xfrm>
          <a:prstGeom prst="roundRect">
            <a:avLst>
              <a:gd name="adj" fmla="val 4162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代理服务</a:t>
            </a:r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Apache/</a:t>
            </a:r>
            <a:r>
              <a:rPr lang="en-US" altLang="zh-CN" sz="1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nigix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788666" y="2406431"/>
            <a:ext cx="432000" cy="3830788"/>
          </a:xfrm>
          <a:prstGeom prst="roundRect">
            <a:avLst>
              <a:gd name="adj" fmla="val 8184"/>
            </a:avLst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监控中心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(ClusterMonitor)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347165" y="5238753"/>
            <a:ext cx="1433727" cy="432000"/>
          </a:xfrm>
          <a:prstGeom prst="roundRect">
            <a:avLst>
              <a:gd name="adj" fmla="val 8184"/>
            </a:avLst>
          </a:prstGeom>
          <a:solidFill>
            <a:schemeClr val="accent6">
              <a:lumMod val="75000"/>
            </a:schemeClr>
          </a:solidFill>
          <a:ln w="31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交换中心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347165" y="5805218"/>
            <a:ext cx="1433727" cy="432000"/>
          </a:xfrm>
          <a:prstGeom prst="roundRect">
            <a:avLst>
              <a:gd name="adj" fmla="val 8184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第三方系统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6866162" y="2529914"/>
            <a:ext cx="92250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6866162" y="3084062"/>
            <a:ext cx="92250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8" idx="3"/>
          </p:cNvCxnSpPr>
          <p:nvPr/>
        </p:nvCxnSpPr>
        <p:spPr>
          <a:xfrm flipV="1">
            <a:off x="7543414" y="4038591"/>
            <a:ext cx="245252" cy="1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866162" y="2705170"/>
            <a:ext cx="24525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6866162" y="3263762"/>
            <a:ext cx="24525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525306" y="3679922"/>
            <a:ext cx="158610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2861010" y="3572971"/>
            <a:ext cx="425040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157154" y="4356769"/>
            <a:ext cx="245252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157154" y="4952353"/>
            <a:ext cx="245252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157154" y="5053898"/>
            <a:ext cx="922504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157154" y="4466186"/>
            <a:ext cx="922504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2861010" y="3682042"/>
            <a:ext cx="2895900" cy="0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5525306" y="3750694"/>
            <a:ext cx="231604" cy="0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2861010" y="3819935"/>
            <a:ext cx="3573152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5525306" y="3895647"/>
            <a:ext cx="908856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4165098" y="4154858"/>
            <a:ext cx="1584176" cy="0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157154" y="4744690"/>
            <a:ext cx="1584176" cy="0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6188910" y="5277866"/>
            <a:ext cx="245252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6188910" y="5350410"/>
            <a:ext cx="92250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6188910" y="5437770"/>
            <a:ext cx="1599756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1780890" y="5507171"/>
            <a:ext cx="4653272" cy="1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1780890" y="5589194"/>
            <a:ext cx="533052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9" idx="2"/>
          </p:cNvCxnSpPr>
          <p:nvPr/>
        </p:nvCxnSpPr>
        <p:spPr>
          <a:xfrm flipH="1">
            <a:off x="2036136" y="2271965"/>
            <a:ext cx="1" cy="134464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0" idx="2"/>
          </p:cNvCxnSpPr>
          <p:nvPr/>
        </p:nvCxnSpPr>
        <p:spPr>
          <a:xfrm>
            <a:off x="5331638" y="2271965"/>
            <a:ext cx="0" cy="134467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8" idx="2"/>
            <a:endCxn id="11" idx="0"/>
          </p:cNvCxnSpPr>
          <p:nvPr/>
        </p:nvCxnSpPr>
        <p:spPr>
          <a:xfrm>
            <a:off x="3606663" y="2838431"/>
            <a:ext cx="0" cy="13446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7" idx="0"/>
          </p:cNvCxnSpPr>
          <p:nvPr/>
        </p:nvCxnSpPr>
        <p:spPr>
          <a:xfrm flipH="1" flipV="1">
            <a:off x="1604088" y="3404895"/>
            <a:ext cx="1" cy="13446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7" idx="2"/>
          </p:cNvCxnSpPr>
          <p:nvPr/>
        </p:nvCxnSpPr>
        <p:spPr>
          <a:xfrm>
            <a:off x="1604087" y="3971360"/>
            <a:ext cx="0" cy="13446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3797114" y="3971360"/>
            <a:ext cx="0" cy="13446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6" idx="2"/>
            <a:endCxn id="4" idx="0"/>
          </p:cNvCxnSpPr>
          <p:nvPr/>
        </p:nvCxnSpPr>
        <p:spPr>
          <a:xfrm>
            <a:off x="2252159" y="4537826"/>
            <a:ext cx="0" cy="13446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3" idx="0"/>
          </p:cNvCxnSpPr>
          <p:nvPr/>
        </p:nvCxnSpPr>
        <p:spPr>
          <a:xfrm flipH="1" flipV="1">
            <a:off x="1064028" y="5104289"/>
            <a:ext cx="1" cy="134464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3" idx="2"/>
            <a:endCxn id="14" idx="0"/>
          </p:cNvCxnSpPr>
          <p:nvPr/>
        </p:nvCxnSpPr>
        <p:spPr>
          <a:xfrm>
            <a:off x="1064027" y="5670755"/>
            <a:ext cx="0" cy="13446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3221050" y="5104289"/>
            <a:ext cx="0" cy="134464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65" idx="2"/>
          </p:cNvCxnSpPr>
          <p:nvPr/>
        </p:nvCxnSpPr>
        <p:spPr>
          <a:xfrm>
            <a:off x="4056908" y="5670754"/>
            <a:ext cx="0" cy="134464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4157154" y="4257761"/>
            <a:ext cx="295426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4157154" y="4864993"/>
            <a:ext cx="295426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4920087" y="3971359"/>
            <a:ext cx="0" cy="126739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1780890" y="5283690"/>
            <a:ext cx="5992244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4157154" y="4812577"/>
            <a:ext cx="3631512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4157154" y="4226866"/>
            <a:ext cx="3631512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5525434" y="3633330"/>
            <a:ext cx="2263232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2861010" y="3930592"/>
            <a:ext cx="4927656" cy="1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3333214" y="3539359"/>
            <a:ext cx="2192092" cy="432000"/>
          </a:xfrm>
          <a:prstGeom prst="roundRect">
            <a:avLst>
              <a:gd name="adj" fmla="val 3904"/>
            </a:avLst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服务调度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(ClusterDispatch)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4402406" y="4105826"/>
            <a:ext cx="432000" cy="998465"/>
          </a:xfrm>
          <a:prstGeom prst="roundRect">
            <a:avLst>
              <a:gd name="adj" fmla="val 8184"/>
            </a:avLst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缓存中心</a:t>
            </a:r>
          </a:p>
        </p:txBody>
      </p:sp>
      <p:sp>
        <p:nvSpPr>
          <p:cNvPr id="58" name="圆角矩形 57"/>
          <p:cNvSpPr/>
          <p:nvPr/>
        </p:nvSpPr>
        <p:spPr>
          <a:xfrm>
            <a:off x="7111414" y="2406429"/>
            <a:ext cx="432000" cy="3264325"/>
          </a:xfrm>
          <a:prstGeom prst="roundRect">
            <a:avLst>
              <a:gd name="adj" fmla="val 103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日志分析中心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(ClusterLog)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箭头连接符 58"/>
          <p:cNvCxnSpPr/>
          <p:nvPr/>
        </p:nvCxnSpPr>
        <p:spPr>
          <a:xfrm>
            <a:off x="7379158" y="1950114"/>
            <a:ext cx="127428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250"/>
          <p:cNvSpPr txBox="1"/>
          <p:nvPr/>
        </p:nvSpPr>
        <p:spPr>
          <a:xfrm>
            <a:off x="6886589" y="183469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调用链</a:t>
            </a:r>
          </a:p>
        </p:txBody>
      </p:sp>
      <p:sp>
        <p:nvSpPr>
          <p:cNvPr id="61" name="TextBox 251"/>
          <p:cNvSpPr txBox="1"/>
          <p:nvPr/>
        </p:nvSpPr>
        <p:spPr>
          <a:xfrm>
            <a:off x="7469524" y="184477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注册中心</a:t>
            </a:r>
          </a:p>
        </p:txBody>
      </p:sp>
      <p:cxnSp>
        <p:nvCxnSpPr>
          <p:cNvPr id="62" name="直接箭头连接符 61"/>
          <p:cNvCxnSpPr/>
          <p:nvPr/>
        </p:nvCxnSpPr>
        <p:spPr>
          <a:xfrm>
            <a:off x="8052140" y="1950114"/>
            <a:ext cx="127428" cy="0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H="1">
            <a:off x="6188910" y="4581082"/>
            <a:ext cx="245252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H="1">
            <a:off x="6175390" y="5643730"/>
            <a:ext cx="245252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圆角矩形 64"/>
          <p:cNvSpPr/>
          <p:nvPr/>
        </p:nvSpPr>
        <p:spPr>
          <a:xfrm>
            <a:off x="1924906" y="5238754"/>
            <a:ext cx="4264004" cy="432000"/>
          </a:xfrm>
          <a:prstGeom prst="roundRect">
            <a:avLst>
              <a:gd name="adj" fmla="val 8184"/>
            </a:avLst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数据中心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(ClusterDB)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H="1">
            <a:off x="4834408" y="4365058"/>
            <a:ext cx="1590657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1">
            <a:off x="4842900" y="4964418"/>
            <a:ext cx="1590657" cy="0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圆角矩形 67"/>
          <p:cNvSpPr/>
          <p:nvPr/>
        </p:nvSpPr>
        <p:spPr>
          <a:xfrm>
            <a:off x="6434162" y="3539359"/>
            <a:ext cx="432000" cy="2131395"/>
          </a:xfrm>
          <a:prstGeom prst="roundRect">
            <a:avLst>
              <a:gd name="adj" fmla="val 8184"/>
            </a:avLst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配置中心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(ClusterConfig)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5756910" y="3539359"/>
            <a:ext cx="432000" cy="1564931"/>
          </a:xfrm>
          <a:prstGeom prst="roundRect">
            <a:avLst>
              <a:gd name="adj" fmla="val 8184"/>
            </a:avLst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注册中心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(zookeeper)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5079658" y="4105826"/>
            <a:ext cx="432000" cy="998465"/>
          </a:xfrm>
          <a:prstGeom prst="roundRect">
            <a:avLst>
              <a:gd name="adj" fmla="val 8184"/>
            </a:avLst>
          </a:prstGeom>
          <a:solidFill>
            <a:schemeClr val="bg2">
              <a:lumMod val="50000"/>
            </a:schemeClr>
          </a:solid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消息中心</a:t>
            </a:r>
          </a:p>
        </p:txBody>
      </p:sp>
      <p:sp>
        <p:nvSpPr>
          <p:cNvPr id="71" name="TextBox 260"/>
          <p:cNvSpPr txBox="1"/>
          <p:nvPr/>
        </p:nvSpPr>
        <p:spPr>
          <a:xfrm>
            <a:off x="6888245" y="204599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配置中心</a:t>
            </a:r>
          </a:p>
        </p:txBody>
      </p:sp>
      <p:cxnSp>
        <p:nvCxnSpPr>
          <p:cNvPr id="72" name="直接箭头连接符 71"/>
          <p:cNvCxnSpPr/>
          <p:nvPr/>
        </p:nvCxnSpPr>
        <p:spPr>
          <a:xfrm>
            <a:off x="7470861" y="2151330"/>
            <a:ext cx="127428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262"/>
          <p:cNvSpPr txBox="1"/>
          <p:nvPr/>
        </p:nvSpPr>
        <p:spPr>
          <a:xfrm>
            <a:off x="7536316" y="204599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日志流</a:t>
            </a:r>
          </a:p>
        </p:txBody>
      </p:sp>
      <p:cxnSp>
        <p:nvCxnSpPr>
          <p:cNvPr id="74" name="直接箭头连接符 73"/>
          <p:cNvCxnSpPr/>
          <p:nvPr/>
        </p:nvCxnSpPr>
        <p:spPr>
          <a:xfrm>
            <a:off x="8045401" y="2151330"/>
            <a:ext cx="127428" cy="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264"/>
          <p:cNvSpPr txBox="1"/>
          <p:nvPr/>
        </p:nvSpPr>
        <p:spPr>
          <a:xfrm>
            <a:off x="8132829" y="193903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监控信息</a:t>
            </a:r>
          </a:p>
        </p:txBody>
      </p:sp>
      <p:cxnSp>
        <p:nvCxnSpPr>
          <p:cNvPr id="76" name="直接箭头连接符 75"/>
          <p:cNvCxnSpPr/>
          <p:nvPr/>
        </p:nvCxnSpPr>
        <p:spPr>
          <a:xfrm>
            <a:off x="8707152" y="2044369"/>
            <a:ext cx="12742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98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9898" y="274638"/>
            <a:ext cx="8284102" cy="1143000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分布式数字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银行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分布式服务化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5"/>
          <p:cNvSpPr txBox="1"/>
          <p:nvPr/>
        </p:nvSpPr>
        <p:spPr>
          <a:xfrm>
            <a:off x="412527" y="1948343"/>
            <a:ext cx="8136904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服务化将处理逻辑单元拆分，使之单纯化，差异化，可复用化，可分离部署化，可组合化。服务化是解决很多技术问题的基础。以下说明服务化对高性能、高可用、可伸缩、可管理性、可维护性的好处： 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39550" y="3135936"/>
            <a:ext cx="2541320" cy="2736304"/>
            <a:chOff x="579324" y="980804"/>
            <a:chExt cx="1760427" cy="2736322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591095" y="996679"/>
              <a:ext cx="1707742" cy="34448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130000"/>
                </a:lnSpc>
              </a:pPr>
              <a:r>
                <a:rPr lang="zh-CN" altLang="en-US" sz="15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高性能、高可用 </a:t>
              </a:r>
              <a:endPara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Line 9"/>
            <p:cNvSpPr>
              <a:spLocks noChangeShapeType="1"/>
            </p:cNvSpPr>
            <p:nvPr/>
          </p:nvSpPr>
          <p:spPr bwMode="auto">
            <a:xfrm>
              <a:off x="2339751" y="980804"/>
              <a:ext cx="0" cy="2736322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defTabSz="914377">
                <a:lnSpc>
                  <a:spcPct val="130000"/>
                </a:lnSpc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7" name="Rectangle 9"/>
            <p:cNvSpPr/>
            <p:nvPr/>
          </p:nvSpPr>
          <p:spPr>
            <a:xfrm>
              <a:off x="579324" y="1407823"/>
              <a:ext cx="1742008" cy="2016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40000"/>
                </a:lnSpc>
                <a:spcBef>
                  <a:spcPts val="600"/>
                </a:spcBef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业务功能服务化以后，可将其中需要高性能和高可用的服务，分拆部署到专用服务器集群上，辅以高性能技术（如缓存、异步等）达到目的</a:t>
              </a:r>
            </a:p>
          </p:txBody>
        </p:sp>
      </p:grpSp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3347865" y="3135936"/>
            <a:ext cx="2565693" cy="2736304"/>
            <a:chOff x="579325" y="980804"/>
            <a:chExt cx="1777312" cy="2736322"/>
          </a:xfrm>
        </p:grpSpPr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591095" y="996679"/>
              <a:ext cx="1707742" cy="34448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130000"/>
                </a:lnSpc>
              </a:pPr>
              <a:r>
                <a:rPr lang="zh-CN" altLang="en-US" sz="15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可伸缩</a:t>
              </a:r>
              <a:endPara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339751" y="980804"/>
              <a:ext cx="16886" cy="2736322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defTabSz="914377">
                <a:lnSpc>
                  <a:spcPct val="130000"/>
                </a:lnSpc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11" name="Rectangle 13"/>
            <p:cNvSpPr/>
            <p:nvPr/>
          </p:nvSpPr>
          <p:spPr>
            <a:xfrm>
              <a:off x="579325" y="1407823"/>
              <a:ext cx="1757623" cy="2016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系统内的各种业务发展不一定均衡，某些业务的数据和访问量增长速度可能显著高于其它业务，对可伸缩性的需求更为迫切。业务功能服务化以后，可将这部分服务分离部署，获得今后的独立伸缩性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6101161" y="3135936"/>
            <a:ext cx="2596335" cy="2736304"/>
            <a:chOff x="541214" y="980804"/>
            <a:chExt cx="1798537" cy="2736322"/>
          </a:xfrm>
        </p:grpSpPr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591095" y="996679"/>
              <a:ext cx="1707742" cy="34448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130000"/>
                </a:lnSpc>
              </a:pPr>
              <a:r>
                <a:rPr lang="zh-CN" altLang="en-US" sz="15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可管理、可移植</a:t>
              </a: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H="1">
              <a:off x="2336945" y="980804"/>
              <a:ext cx="2806" cy="2736322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defTabSz="914377">
                <a:lnSpc>
                  <a:spcPct val="130000"/>
                </a:lnSpc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15" name="Rectangle 17"/>
            <p:cNvSpPr/>
            <p:nvPr/>
          </p:nvSpPr>
          <p:spPr>
            <a:xfrm>
              <a:off x="541214" y="1407823"/>
              <a:ext cx="1777311" cy="2016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130000"/>
                </a:lnSpc>
                <a:spcBef>
                  <a:spcPts val="600"/>
                </a:spcBef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业务功能服务化以后，企业对技术架构和服务本身的管理有更大的自由度，只要服务的接口保持不变，就能够放心选择更符合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IT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战略的技术方向和服务实现依赖的具体软硬件技术，不必担心因此对业务功能和业务流程造成影响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233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9898" y="274638"/>
            <a:ext cx="8284102" cy="1143000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分布式数字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银行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分布式服务调度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47"/>
          <p:cNvSpPr txBox="1"/>
          <p:nvPr/>
        </p:nvSpPr>
        <p:spPr>
          <a:xfrm>
            <a:off x="3415910" y="2290901"/>
            <a:ext cx="3231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参数配置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075853" y="2897964"/>
            <a:ext cx="2664296" cy="50405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注册中心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6100189" y="3834068"/>
            <a:ext cx="1800200" cy="1008112"/>
          </a:xfrm>
          <a:prstGeom prst="roundRect">
            <a:avLst>
              <a:gd name="adj" fmla="val 10552"/>
            </a:avLst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服务提供者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131637" y="3834068"/>
            <a:ext cx="1800200" cy="1008112"/>
          </a:xfrm>
          <a:prstGeom prst="roundRect">
            <a:avLst>
              <a:gd name="adj" fmla="val 10552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服务消费者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147861" y="5418244"/>
            <a:ext cx="2664296" cy="50405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1779709" y="3041980"/>
            <a:ext cx="1296144" cy="792088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2139749" y="3284425"/>
            <a:ext cx="936104" cy="549643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0"/>
            <a:endCxn id="4" idx="3"/>
          </p:cNvCxnSpPr>
          <p:nvPr/>
        </p:nvCxnSpPr>
        <p:spPr>
          <a:xfrm flipH="1" flipV="1">
            <a:off x="5740150" y="3149993"/>
            <a:ext cx="1260140" cy="684076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2"/>
            <a:endCxn id="7" idx="0"/>
          </p:cNvCxnSpPr>
          <p:nvPr/>
        </p:nvCxnSpPr>
        <p:spPr>
          <a:xfrm>
            <a:off x="2031737" y="4842180"/>
            <a:ext cx="2448272" cy="57606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2"/>
            <a:endCxn id="7" idx="0"/>
          </p:cNvCxnSpPr>
          <p:nvPr/>
        </p:nvCxnSpPr>
        <p:spPr>
          <a:xfrm flipH="1">
            <a:off x="4480009" y="4842180"/>
            <a:ext cx="2520280" cy="57606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41"/>
          <p:cNvSpPr txBox="1"/>
          <p:nvPr/>
        </p:nvSpPr>
        <p:spPr>
          <a:xfrm>
            <a:off x="6270455" y="3284427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提取文件及参数</a:t>
            </a:r>
          </a:p>
        </p:txBody>
      </p:sp>
      <p:sp>
        <p:nvSpPr>
          <p:cNvPr id="14" name="TextBox 42"/>
          <p:cNvSpPr txBox="1"/>
          <p:nvPr/>
        </p:nvSpPr>
        <p:spPr>
          <a:xfrm rot="19834892">
            <a:off x="2149749" y="322055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订阅</a:t>
            </a:r>
          </a:p>
        </p:txBody>
      </p:sp>
      <p:sp>
        <p:nvSpPr>
          <p:cNvPr id="15" name="TextBox 43"/>
          <p:cNvSpPr txBox="1"/>
          <p:nvPr/>
        </p:nvSpPr>
        <p:spPr>
          <a:xfrm rot="19645504">
            <a:off x="2651701" y="342650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通知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3678258" y="2319117"/>
            <a:ext cx="5137" cy="57884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3075854" y="1815059"/>
            <a:ext cx="2705393" cy="50405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配置中心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4038298" y="2321901"/>
            <a:ext cx="5137" cy="57884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48"/>
          <p:cNvSpPr txBox="1"/>
          <p:nvPr/>
        </p:nvSpPr>
        <p:spPr>
          <a:xfrm>
            <a:off x="3776866" y="2295712"/>
            <a:ext cx="323165" cy="66941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提交执行码</a:t>
            </a:r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4387974" y="2322405"/>
            <a:ext cx="5137" cy="57884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52"/>
          <p:cNvSpPr txBox="1"/>
          <p:nvPr/>
        </p:nvSpPr>
        <p:spPr>
          <a:xfrm>
            <a:off x="4126542" y="2296215"/>
            <a:ext cx="3231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启动服务</a:t>
            </a: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5766398" y="3402020"/>
            <a:ext cx="772864" cy="43204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58"/>
          <p:cNvSpPr txBox="1"/>
          <p:nvPr/>
        </p:nvSpPr>
        <p:spPr>
          <a:xfrm>
            <a:off x="5262343" y="3515886"/>
            <a:ext cx="8098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通知</a:t>
            </a:r>
          </a:p>
        </p:txBody>
      </p:sp>
      <p:sp>
        <p:nvSpPr>
          <p:cNvPr id="24" name="椭圆 23"/>
          <p:cNvSpPr/>
          <p:nvPr/>
        </p:nvSpPr>
        <p:spPr>
          <a:xfrm>
            <a:off x="7951760" y="4128063"/>
            <a:ext cx="579175" cy="487479"/>
          </a:xfrm>
          <a:prstGeom prst="ellipse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/>
          <p:cNvCxnSpPr>
            <a:endCxn id="24" idx="2"/>
          </p:cNvCxnSpPr>
          <p:nvPr/>
        </p:nvCxnSpPr>
        <p:spPr>
          <a:xfrm>
            <a:off x="7951760" y="4266117"/>
            <a:ext cx="0" cy="1056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0"/>
          <p:cNvSpPr txBox="1"/>
          <p:nvPr/>
        </p:nvSpPr>
        <p:spPr>
          <a:xfrm>
            <a:off x="7908891" y="4589858"/>
            <a:ext cx="8098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4757462" y="2322405"/>
            <a:ext cx="5137" cy="57884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66"/>
          <p:cNvSpPr txBox="1"/>
          <p:nvPr/>
        </p:nvSpPr>
        <p:spPr>
          <a:xfrm>
            <a:off x="4496030" y="2296215"/>
            <a:ext cx="3231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停止服务</a:t>
            </a:r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5082369" y="2327541"/>
            <a:ext cx="5137" cy="57884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68"/>
          <p:cNvSpPr txBox="1"/>
          <p:nvPr/>
        </p:nvSpPr>
        <p:spPr>
          <a:xfrm>
            <a:off x="4820938" y="2301352"/>
            <a:ext cx="323165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暂停服务</a:t>
            </a:r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5416634" y="2326073"/>
            <a:ext cx="5137" cy="57884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7"/>
          <p:cNvSpPr txBox="1"/>
          <p:nvPr/>
        </p:nvSpPr>
        <p:spPr>
          <a:xfrm>
            <a:off x="5155202" y="2426102"/>
            <a:ext cx="323165" cy="25583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/>
          <p:cNvCxnSpPr>
            <a:stCxn id="6" idx="3"/>
            <a:endCxn id="5" idx="1"/>
          </p:cNvCxnSpPr>
          <p:nvPr/>
        </p:nvCxnSpPr>
        <p:spPr>
          <a:xfrm>
            <a:off x="2931837" y="4338124"/>
            <a:ext cx="31683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51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9898" y="274638"/>
            <a:ext cx="8284102" cy="1143000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分布式数字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银行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分布式服务治理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619672" y="4149128"/>
            <a:ext cx="432000" cy="43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488287" y="4149128"/>
            <a:ext cx="432000" cy="43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356903" y="4149128"/>
            <a:ext cx="432000" cy="43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225517" y="4149128"/>
            <a:ext cx="432000" cy="43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94132" y="4149128"/>
            <a:ext cx="432000" cy="43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962749" y="4149128"/>
            <a:ext cx="432000" cy="43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五边形 8"/>
          <p:cNvSpPr/>
          <p:nvPr/>
        </p:nvSpPr>
        <p:spPr>
          <a:xfrm>
            <a:off x="908884" y="4112957"/>
            <a:ext cx="648072" cy="484632"/>
          </a:xfrm>
          <a:prstGeom prst="homePlat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</a:p>
        </p:txBody>
      </p:sp>
      <p:sp>
        <p:nvSpPr>
          <p:cNvPr id="10" name="椭圆 9"/>
          <p:cNvSpPr/>
          <p:nvPr/>
        </p:nvSpPr>
        <p:spPr>
          <a:xfrm>
            <a:off x="1619672" y="3069008"/>
            <a:ext cx="432000" cy="43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488287" y="3069008"/>
            <a:ext cx="432000" cy="43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356903" y="3069008"/>
            <a:ext cx="432000" cy="43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225517" y="3069008"/>
            <a:ext cx="432000" cy="43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094132" y="3069008"/>
            <a:ext cx="432000" cy="43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962749" y="3069008"/>
            <a:ext cx="432000" cy="43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五边形 15"/>
          <p:cNvSpPr/>
          <p:nvPr/>
        </p:nvSpPr>
        <p:spPr>
          <a:xfrm>
            <a:off x="908884" y="3032837"/>
            <a:ext cx="648072" cy="484632"/>
          </a:xfrm>
          <a:prstGeom prst="homePlat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</a:p>
        </p:txBody>
      </p:sp>
      <p:sp>
        <p:nvSpPr>
          <p:cNvPr id="17" name="椭圆 16"/>
          <p:cNvSpPr/>
          <p:nvPr/>
        </p:nvSpPr>
        <p:spPr>
          <a:xfrm>
            <a:off x="1619672" y="1983468"/>
            <a:ext cx="432000" cy="43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488287" y="1983468"/>
            <a:ext cx="432000" cy="43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356903" y="1983468"/>
            <a:ext cx="432000" cy="43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225517" y="1983468"/>
            <a:ext cx="432000" cy="43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094132" y="1983468"/>
            <a:ext cx="432000" cy="43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962749" y="1983468"/>
            <a:ext cx="432000" cy="432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五边形 22"/>
          <p:cNvSpPr/>
          <p:nvPr/>
        </p:nvSpPr>
        <p:spPr>
          <a:xfrm>
            <a:off x="908884" y="1952717"/>
            <a:ext cx="648072" cy="484632"/>
          </a:xfrm>
          <a:prstGeom prst="homePlat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</a:p>
        </p:txBody>
      </p:sp>
      <p:cxnSp>
        <p:nvCxnSpPr>
          <p:cNvPr id="24" name="直接箭头连接符 23"/>
          <p:cNvCxnSpPr>
            <a:stCxn id="12" idx="4"/>
            <a:endCxn id="3" idx="0"/>
          </p:cNvCxnSpPr>
          <p:nvPr/>
        </p:nvCxnSpPr>
        <p:spPr>
          <a:xfrm flipH="1">
            <a:off x="1835673" y="3501008"/>
            <a:ext cx="1737231" cy="648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2" idx="4"/>
            <a:endCxn id="4" idx="0"/>
          </p:cNvCxnSpPr>
          <p:nvPr/>
        </p:nvCxnSpPr>
        <p:spPr>
          <a:xfrm flipH="1">
            <a:off x="2704289" y="3501008"/>
            <a:ext cx="868615" cy="648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" idx="4"/>
            <a:endCxn id="5" idx="0"/>
          </p:cNvCxnSpPr>
          <p:nvPr/>
        </p:nvCxnSpPr>
        <p:spPr>
          <a:xfrm>
            <a:off x="3572903" y="3501008"/>
            <a:ext cx="0" cy="648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2" idx="4"/>
            <a:endCxn id="6" idx="0"/>
          </p:cNvCxnSpPr>
          <p:nvPr/>
        </p:nvCxnSpPr>
        <p:spPr>
          <a:xfrm>
            <a:off x="3572903" y="3501008"/>
            <a:ext cx="868615" cy="648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2" idx="4"/>
            <a:endCxn id="7" idx="0"/>
          </p:cNvCxnSpPr>
          <p:nvPr/>
        </p:nvCxnSpPr>
        <p:spPr>
          <a:xfrm>
            <a:off x="3572902" y="3501008"/>
            <a:ext cx="1737231" cy="648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" idx="4"/>
            <a:endCxn id="8" idx="0"/>
          </p:cNvCxnSpPr>
          <p:nvPr/>
        </p:nvCxnSpPr>
        <p:spPr>
          <a:xfrm>
            <a:off x="3572903" y="3501008"/>
            <a:ext cx="2605847" cy="648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0" idx="4"/>
            <a:endCxn id="3" idx="0"/>
          </p:cNvCxnSpPr>
          <p:nvPr/>
        </p:nvCxnSpPr>
        <p:spPr>
          <a:xfrm>
            <a:off x="1835672" y="3501008"/>
            <a:ext cx="0" cy="648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0" idx="4"/>
            <a:endCxn id="4" idx="0"/>
          </p:cNvCxnSpPr>
          <p:nvPr/>
        </p:nvCxnSpPr>
        <p:spPr>
          <a:xfrm>
            <a:off x="1835674" y="3501008"/>
            <a:ext cx="868615" cy="648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1" idx="4"/>
            <a:endCxn id="4" idx="0"/>
          </p:cNvCxnSpPr>
          <p:nvPr/>
        </p:nvCxnSpPr>
        <p:spPr>
          <a:xfrm>
            <a:off x="2704287" y="3501008"/>
            <a:ext cx="0" cy="648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3" idx="4"/>
            <a:endCxn id="6" idx="0"/>
          </p:cNvCxnSpPr>
          <p:nvPr/>
        </p:nvCxnSpPr>
        <p:spPr>
          <a:xfrm>
            <a:off x="4441517" y="3501008"/>
            <a:ext cx="0" cy="648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4" idx="4"/>
            <a:endCxn id="7" idx="0"/>
          </p:cNvCxnSpPr>
          <p:nvPr/>
        </p:nvCxnSpPr>
        <p:spPr>
          <a:xfrm>
            <a:off x="5310132" y="3501008"/>
            <a:ext cx="0" cy="648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5" idx="4"/>
            <a:endCxn id="8" idx="0"/>
          </p:cNvCxnSpPr>
          <p:nvPr/>
        </p:nvCxnSpPr>
        <p:spPr>
          <a:xfrm>
            <a:off x="6178749" y="3501008"/>
            <a:ext cx="0" cy="648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5" idx="4"/>
            <a:endCxn id="7" idx="0"/>
          </p:cNvCxnSpPr>
          <p:nvPr/>
        </p:nvCxnSpPr>
        <p:spPr>
          <a:xfrm flipH="1">
            <a:off x="5310133" y="3501008"/>
            <a:ext cx="868617" cy="648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4" idx="4"/>
            <a:endCxn id="6" idx="0"/>
          </p:cNvCxnSpPr>
          <p:nvPr/>
        </p:nvCxnSpPr>
        <p:spPr>
          <a:xfrm flipH="1">
            <a:off x="4441518" y="3501008"/>
            <a:ext cx="868615" cy="648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4" idx="4"/>
            <a:endCxn id="8" idx="0"/>
          </p:cNvCxnSpPr>
          <p:nvPr/>
        </p:nvCxnSpPr>
        <p:spPr>
          <a:xfrm>
            <a:off x="5310133" y="3501008"/>
            <a:ext cx="868617" cy="648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3" idx="4"/>
            <a:endCxn id="5" idx="0"/>
          </p:cNvCxnSpPr>
          <p:nvPr/>
        </p:nvCxnSpPr>
        <p:spPr>
          <a:xfrm flipH="1">
            <a:off x="3572903" y="3501008"/>
            <a:ext cx="868615" cy="648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3" idx="4"/>
            <a:endCxn id="7" idx="0"/>
          </p:cNvCxnSpPr>
          <p:nvPr/>
        </p:nvCxnSpPr>
        <p:spPr>
          <a:xfrm>
            <a:off x="4441518" y="3501008"/>
            <a:ext cx="868615" cy="648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1" idx="4"/>
            <a:endCxn id="3" idx="0"/>
          </p:cNvCxnSpPr>
          <p:nvPr/>
        </p:nvCxnSpPr>
        <p:spPr>
          <a:xfrm flipH="1">
            <a:off x="1835674" y="3501008"/>
            <a:ext cx="868615" cy="648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1" idx="4"/>
            <a:endCxn id="5" idx="0"/>
          </p:cNvCxnSpPr>
          <p:nvPr/>
        </p:nvCxnSpPr>
        <p:spPr>
          <a:xfrm>
            <a:off x="2704289" y="3501008"/>
            <a:ext cx="868615" cy="648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7" idx="4"/>
            <a:endCxn id="10" idx="0"/>
          </p:cNvCxnSpPr>
          <p:nvPr/>
        </p:nvCxnSpPr>
        <p:spPr>
          <a:xfrm>
            <a:off x="1835672" y="2415469"/>
            <a:ext cx="0" cy="653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8" idx="4"/>
            <a:endCxn id="11" idx="0"/>
          </p:cNvCxnSpPr>
          <p:nvPr/>
        </p:nvCxnSpPr>
        <p:spPr>
          <a:xfrm>
            <a:off x="2704287" y="2415469"/>
            <a:ext cx="0" cy="653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9" idx="4"/>
            <a:endCxn id="12" idx="0"/>
          </p:cNvCxnSpPr>
          <p:nvPr/>
        </p:nvCxnSpPr>
        <p:spPr>
          <a:xfrm>
            <a:off x="3572903" y="2415469"/>
            <a:ext cx="0" cy="653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0" idx="4"/>
            <a:endCxn id="13" idx="0"/>
          </p:cNvCxnSpPr>
          <p:nvPr/>
        </p:nvCxnSpPr>
        <p:spPr>
          <a:xfrm>
            <a:off x="4441517" y="2415469"/>
            <a:ext cx="0" cy="653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1" idx="4"/>
            <a:endCxn id="14" idx="0"/>
          </p:cNvCxnSpPr>
          <p:nvPr/>
        </p:nvCxnSpPr>
        <p:spPr>
          <a:xfrm>
            <a:off x="5310132" y="2415469"/>
            <a:ext cx="0" cy="653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2" idx="4"/>
            <a:endCxn id="15" idx="0"/>
          </p:cNvCxnSpPr>
          <p:nvPr/>
        </p:nvCxnSpPr>
        <p:spPr>
          <a:xfrm>
            <a:off x="6178749" y="2415469"/>
            <a:ext cx="0" cy="653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7" idx="4"/>
            <a:endCxn id="11" idx="0"/>
          </p:cNvCxnSpPr>
          <p:nvPr/>
        </p:nvCxnSpPr>
        <p:spPr>
          <a:xfrm>
            <a:off x="1835674" y="2415469"/>
            <a:ext cx="868615" cy="653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7" idx="4"/>
            <a:endCxn id="12" idx="0"/>
          </p:cNvCxnSpPr>
          <p:nvPr/>
        </p:nvCxnSpPr>
        <p:spPr>
          <a:xfrm>
            <a:off x="1835673" y="2415469"/>
            <a:ext cx="1737231" cy="653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8" idx="4"/>
            <a:endCxn id="12" idx="0"/>
          </p:cNvCxnSpPr>
          <p:nvPr/>
        </p:nvCxnSpPr>
        <p:spPr>
          <a:xfrm>
            <a:off x="2704289" y="2415469"/>
            <a:ext cx="868615" cy="653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2" idx="4"/>
            <a:endCxn id="14" idx="0"/>
          </p:cNvCxnSpPr>
          <p:nvPr/>
        </p:nvCxnSpPr>
        <p:spPr>
          <a:xfrm flipH="1">
            <a:off x="5310133" y="2415469"/>
            <a:ext cx="868617" cy="653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21" idx="4"/>
            <a:endCxn id="13" idx="0"/>
          </p:cNvCxnSpPr>
          <p:nvPr/>
        </p:nvCxnSpPr>
        <p:spPr>
          <a:xfrm flipH="1">
            <a:off x="4441518" y="2415469"/>
            <a:ext cx="868615" cy="653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1" idx="4"/>
            <a:endCxn id="15" idx="0"/>
          </p:cNvCxnSpPr>
          <p:nvPr/>
        </p:nvCxnSpPr>
        <p:spPr>
          <a:xfrm>
            <a:off x="5310133" y="2415469"/>
            <a:ext cx="868617" cy="653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20" idx="4"/>
            <a:endCxn id="12" idx="0"/>
          </p:cNvCxnSpPr>
          <p:nvPr/>
        </p:nvCxnSpPr>
        <p:spPr>
          <a:xfrm flipH="1">
            <a:off x="3572903" y="2415469"/>
            <a:ext cx="868615" cy="653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0" idx="4"/>
            <a:endCxn id="14" idx="0"/>
          </p:cNvCxnSpPr>
          <p:nvPr/>
        </p:nvCxnSpPr>
        <p:spPr>
          <a:xfrm>
            <a:off x="4441518" y="2415469"/>
            <a:ext cx="868615" cy="653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9" idx="4"/>
            <a:endCxn id="13" idx="0"/>
          </p:cNvCxnSpPr>
          <p:nvPr/>
        </p:nvCxnSpPr>
        <p:spPr>
          <a:xfrm>
            <a:off x="3572903" y="2415469"/>
            <a:ext cx="868615" cy="653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9" idx="4"/>
            <a:endCxn id="11" idx="0"/>
          </p:cNvCxnSpPr>
          <p:nvPr/>
        </p:nvCxnSpPr>
        <p:spPr>
          <a:xfrm flipH="1">
            <a:off x="2704289" y="2415469"/>
            <a:ext cx="868615" cy="653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18" idx="4"/>
            <a:endCxn id="10" idx="0"/>
          </p:cNvCxnSpPr>
          <p:nvPr/>
        </p:nvCxnSpPr>
        <p:spPr>
          <a:xfrm flipH="1">
            <a:off x="1835674" y="2415469"/>
            <a:ext cx="868615" cy="653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20" idx="4"/>
            <a:endCxn id="15" idx="0"/>
          </p:cNvCxnSpPr>
          <p:nvPr/>
        </p:nvCxnSpPr>
        <p:spPr>
          <a:xfrm>
            <a:off x="4441517" y="2415469"/>
            <a:ext cx="1737232" cy="653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21" idx="4"/>
            <a:endCxn id="12" idx="0"/>
          </p:cNvCxnSpPr>
          <p:nvPr/>
        </p:nvCxnSpPr>
        <p:spPr>
          <a:xfrm flipH="1">
            <a:off x="3572902" y="2415469"/>
            <a:ext cx="1737231" cy="653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左大括号 61"/>
          <p:cNvSpPr/>
          <p:nvPr/>
        </p:nvSpPr>
        <p:spPr>
          <a:xfrm>
            <a:off x="692860" y="2195033"/>
            <a:ext cx="216024" cy="21602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TextBox 7"/>
          <p:cNvSpPr txBox="1"/>
          <p:nvPr/>
        </p:nvSpPr>
        <p:spPr>
          <a:xfrm>
            <a:off x="467546" y="2928387"/>
            <a:ext cx="369332" cy="70788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服务分层</a:t>
            </a:r>
          </a:p>
        </p:txBody>
      </p:sp>
      <p:sp>
        <p:nvSpPr>
          <p:cNvPr id="64" name="矩形 63"/>
          <p:cNvSpPr/>
          <p:nvPr/>
        </p:nvSpPr>
        <p:spPr>
          <a:xfrm>
            <a:off x="1574429" y="1844824"/>
            <a:ext cx="5157812" cy="694664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576784" y="2932888"/>
            <a:ext cx="5155456" cy="694664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82608" y="4030480"/>
            <a:ext cx="5149632" cy="694664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7" name="肘形连接符 66"/>
          <p:cNvCxnSpPr>
            <a:stCxn id="22" idx="0"/>
            <a:endCxn id="22" idx="6"/>
          </p:cNvCxnSpPr>
          <p:nvPr/>
        </p:nvCxnSpPr>
        <p:spPr>
          <a:xfrm rot="16200000" flipH="1">
            <a:off x="6178749" y="1983468"/>
            <a:ext cx="216000" cy="216000"/>
          </a:xfrm>
          <a:prstGeom prst="bentConnector4">
            <a:avLst>
              <a:gd name="adj1" fmla="val -105833"/>
              <a:gd name="adj2" fmla="val 2058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14"/>
          <p:cNvSpPr txBox="1"/>
          <p:nvPr/>
        </p:nvSpPr>
        <p:spPr>
          <a:xfrm>
            <a:off x="6004030" y="147252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服务降级</a:t>
            </a:r>
          </a:p>
        </p:txBody>
      </p:sp>
      <p:sp>
        <p:nvSpPr>
          <p:cNvPr id="69" name="TextBox 76"/>
          <p:cNvSpPr txBox="1"/>
          <p:nvPr/>
        </p:nvSpPr>
        <p:spPr>
          <a:xfrm>
            <a:off x="2075483" y="260373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服务授权</a:t>
            </a:r>
          </a:p>
        </p:txBody>
      </p:sp>
      <p:sp>
        <p:nvSpPr>
          <p:cNvPr id="70" name="TextBox 78"/>
          <p:cNvSpPr txBox="1"/>
          <p:nvPr/>
        </p:nvSpPr>
        <p:spPr>
          <a:xfrm>
            <a:off x="3473878" y="2603739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软负载均衡</a:t>
            </a:r>
          </a:p>
        </p:txBody>
      </p:sp>
      <p:sp>
        <p:nvSpPr>
          <p:cNvPr id="71" name="TextBox 80"/>
          <p:cNvSpPr txBox="1"/>
          <p:nvPr/>
        </p:nvSpPr>
        <p:spPr>
          <a:xfrm>
            <a:off x="4932042" y="260373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服务路由</a:t>
            </a:r>
          </a:p>
        </p:txBody>
      </p:sp>
      <p:sp>
        <p:nvSpPr>
          <p:cNvPr id="72" name="TextBox 81"/>
          <p:cNvSpPr txBox="1"/>
          <p:nvPr/>
        </p:nvSpPr>
        <p:spPr>
          <a:xfrm>
            <a:off x="3572903" y="314650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服务编排</a:t>
            </a:r>
          </a:p>
        </p:txBody>
      </p:sp>
      <p:sp>
        <p:nvSpPr>
          <p:cNvPr id="73" name="TextBox 82"/>
          <p:cNvSpPr txBox="1"/>
          <p:nvPr/>
        </p:nvSpPr>
        <p:spPr>
          <a:xfrm>
            <a:off x="4725913" y="368656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服务资量协定</a:t>
            </a:r>
          </a:p>
        </p:txBody>
      </p:sp>
      <p:sp>
        <p:nvSpPr>
          <p:cNvPr id="74" name="TextBox 84"/>
          <p:cNvSpPr txBox="1"/>
          <p:nvPr/>
        </p:nvSpPr>
        <p:spPr>
          <a:xfrm>
            <a:off x="1904070" y="424126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核心服务</a:t>
            </a:r>
          </a:p>
        </p:txBody>
      </p:sp>
      <p:sp>
        <p:nvSpPr>
          <p:cNvPr id="75" name="圆角矩形 74"/>
          <p:cNvSpPr/>
          <p:nvPr/>
        </p:nvSpPr>
        <p:spPr>
          <a:xfrm>
            <a:off x="1574429" y="5157192"/>
            <a:ext cx="2277492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调度中心</a:t>
            </a:r>
          </a:p>
        </p:txBody>
      </p:sp>
      <p:sp>
        <p:nvSpPr>
          <p:cNvPr id="76" name="圆角矩形 75"/>
          <p:cNvSpPr/>
          <p:nvPr/>
        </p:nvSpPr>
        <p:spPr>
          <a:xfrm>
            <a:off x="4157424" y="5142987"/>
            <a:ext cx="2286784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监控中心</a:t>
            </a:r>
          </a:p>
        </p:txBody>
      </p:sp>
      <p:cxnSp>
        <p:nvCxnSpPr>
          <p:cNvPr id="77" name="直接箭头连接符 76"/>
          <p:cNvCxnSpPr>
            <a:stCxn id="3" idx="4"/>
            <a:endCxn id="75" idx="0"/>
          </p:cNvCxnSpPr>
          <p:nvPr/>
        </p:nvCxnSpPr>
        <p:spPr>
          <a:xfrm>
            <a:off x="1835673" y="4581128"/>
            <a:ext cx="877503" cy="57606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4" idx="4"/>
            <a:endCxn id="75" idx="0"/>
          </p:cNvCxnSpPr>
          <p:nvPr/>
        </p:nvCxnSpPr>
        <p:spPr>
          <a:xfrm>
            <a:off x="2704289" y="4581128"/>
            <a:ext cx="8887" cy="57606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5" idx="4"/>
            <a:endCxn id="75" idx="0"/>
          </p:cNvCxnSpPr>
          <p:nvPr/>
        </p:nvCxnSpPr>
        <p:spPr>
          <a:xfrm flipH="1">
            <a:off x="2713175" y="4581128"/>
            <a:ext cx="859728" cy="57606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6" idx="4"/>
            <a:endCxn id="76" idx="0"/>
          </p:cNvCxnSpPr>
          <p:nvPr/>
        </p:nvCxnSpPr>
        <p:spPr>
          <a:xfrm>
            <a:off x="4441517" y="4581128"/>
            <a:ext cx="859299" cy="56185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" idx="4"/>
            <a:endCxn id="76" idx="0"/>
          </p:cNvCxnSpPr>
          <p:nvPr/>
        </p:nvCxnSpPr>
        <p:spPr>
          <a:xfrm flipH="1">
            <a:off x="5300817" y="4581128"/>
            <a:ext cx="9316" cy="56185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8" idx="4"/>
            <a:endCxn id="76" idx="0"/>
          </p:cNvCxnSpPr>
          <p:nvPr/>
        </p:nvCxnSpPr>
        <p:spPr>
          <a:xfrm flipH="1">
            <a:off x="5300816" y="4581128"/>
            <a:ext cx="877933" cy="56185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104"/>
          <p:cNvSpPr txBox="1"/>
          <p:nvPr/>
        </p:nvSpPr>
        <p:spPr>
          <a:xfrm>
            <a:off x="2195737" y="479715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服务容量评估</a:t>
            </a:r>
          </a:p>
        </p:txBody>
      </p:sp>
      <p:sp>
        <p:nvSpPr>
          <p:cNvPr id="84" name="TextBox 106"/>
          <p:cNvSpPr txBox="1"/>
          <p:nvPr/>
        </p:nvSpPr>
        <p:spPr>
          <a:xfrm>
            <a:off x="4746819" y="477981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服务流量统计</a:t>
            </a:r>
          </a:p>
        </p:txBody>
      </p:sp>
      <p:sp>
        <p:nvSpPr>
          <p:cNvPr id="85" name="圆角矩形 84"/>
          <p:cNvSpPr/>
          <p:nvPr/>
        </p:nvSpPr>
        <p:spPr>
          <a:xfrm>
            <a:off x="7201868" y="1844824"/>
            <a:ext cx="432048" cy="28803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注册中心</a:t>
            </a:r>
          </a:p>
        </p:txBody>
      </p:sp>
      <p:cxnSp>
        <p:nvCxnSpPr>
          <p:cNvPr id="86" name="直接箭头连接符 85"/>
          <p:cNvCxnSpPr>
            <a:stCxn id="22" idx="6"/>
            <a:endCxn id="85" idx="1"/>
          </p:cNvCxnSpPr>
          <p:nvPr/>
        </p:nvCxnSpPr>
        <p:spPr>
          <a:xfrm>
            <a:off x="6394750" y="2199469"/>
            <a:ext cx="807119" cy="108551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15" idx="6"/>
            <a:endCxn id="85" idx="1"/>
          </p:cNvCxnSpPr>
          <p:nvPr/>
        </p:nvCxnSpPr>
        <p:spPr>
          <a:xfrm flipV="1">
            <a:off x="6394750" y="3284984"/>
            <a:ext cx="807119" cy="2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8" idx="6"/>
            <a:endCxn id="85" idx="1"/>
          </p:cNvCxnSpPr>
          <p:nvPr/>
        </p:nvCxnSpPr>
        <p:spPr>
          <a:xfrm flipV="1">
            <a:off x="6394750" y="3284984"/>
            <a:ext cx="807119" cy="108014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endCxn id="8" idx="6"/>
          </p:cNvCxnSpPr>
          <p:nvPr/>
        </p:nvCxnSpPr>
        <p:spPr>
          <a:xfrm flipH="1">
            <a:off x="6394750" y="4365128"/>
            <a:ext cx="8071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8028384" y="1834994"/>
            <a:ext cx="432048" cy="368223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治理中心</a:t>
            </a:r>
          </a:p>
        </p:txBody>
      </p:sp>
      <p:cxnSp>
        <p:nvCxnSpPr>
          <p:cNvPr id="91" name="肘形连接符 90"/>
          <p:cNvCxnSpPr>
            <a:endCxn id="85" idx="2"/>
          </p:cNvCxnSpPr>
          <p:nvPr/>
        </p:nvCxnSpPr>
        <p:spPr>
          <a:xfrm rot="10800000">
            <a:off x="7417893" y="4725144"/>
            <a:ext cx="610492" cy="432048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endCxn id="76" idx="3"/>
          </p:cNvCxnSpPr>
          <p:nvPr/>
        </p:nvCxnSpPr>
        <p:spPr>
          <a:xfrm flipH="1">
            <a:off x="6444208" y="5323007"/>
            <a:ext cx="1584176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126"/>
          <p:cNvSpPr txBox="1"/>
          <p:nvPr/>
        </p:nvSpPr>
        <p:spPr>
          <a:xfrm>
            <a:off x="6739434" y="2691498"/>
            <a:ext cx="369332" cy="11695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服务注册与发现</a:t>
            </a:r>
          </a:p>
        </p:txBody>
      </p:sp>
      <p:sp>
        <p:nvSpPr>
          <p:cNvPr id="94" name="TextBox 127"/>
          <p:cNvSpPr txBox="1"/>
          <p:nvPr/>
        </p:nvSpPr>
        <p:spPr>
          <a:xfrm>
            <a:off x="6796118" y="533867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依赖关系</a:t>
            </a:r>
          </a:p>
        </p:txBody>
      </p:sp>
      <p:sp>
        <p:nvSpPr>
          <p:cNvPr id="95" name="TextBox 128"/>
          <p:cNvSpPr txBox="1"/>
          <p:nvPr/>
        </p:nvSpPr>
        <p:spPr>
          <a:xfrm>
            <a:off x="6389674" y="436510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服务测试</a:t>
            </a:r>
          </a:p>
        </p:txBody>
      </p:sp>
    </p:spTree>
    <p:extLst>
      <p:ext uri="{BB962C8B-B14F-4D97-AF65-F5344CB8AC3E}">
        <p14:creationId xmlns:p14="http://schemas.microsoft.com/office/powerpoint/2010/main" val="3180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9898" y="274638"/>
            <a:ext cx="8284102" cy="1143000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分布式数字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银行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数据层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1485821" y="2023213"/>
            <a:ext cx="5256584" cy="17281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500"/>
          </a:p>
        </p:txBody>
      </p:sp>
      <p:sp>
        <p:nvSpPr>
          <p:cNvPr id="4" name="圆角矩形 3"/>
          <p:cNvSpPr/>
          <p:nvPr/>
        </p:nvSpPr>
        <p:spPr>
          <a:xfrm>
            <a:off x="1695893" y="2343045"/>
            <a:ext cx="1229603" cy="50171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500" dirty="0">
                <a:solidFill>
                  <a:schemeClr val="tx1"/>
                </a:solidFill>
              </a:rPr>
              <a:t>垂直切分</a:t>
            </a:r>
            <a:endParaRPr lang="en-US" altLang="zh-CN" sz="15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zh-CN" altLang="en-US" sz="1500" dirty="0">
                <a:solidFill>
                  <a:schemeClr val="tx1"/>
                </a:solidFill>
              </a:rPr>
              <a:t>（分库）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502046" y="2343045"/>
            <a:ext cx="1229604" cy="50171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500" dirty="0">
                <a:solidFill>
                  <a:schemeClr val="tx1"/>
                </a:solidFill>
              </a:rPr>
              <a:t>读写分离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302246" y="2343045"/>
            <a:ext cx="1230783" cy="50171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500" dirty="0">
                <a:solidFill>
                  <a:schemeClr val="tx1"/>
                </a:solidFill>
              </a:rPr>
              <a:t>水平切分</a:t>
            </a:r>
            <a:endParaRPr lang="en-US" altLang="zh-CN" sz="15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zh-CN" altLang="en-US" sz="1500" dirty="0">
                <a:solidFill>
                  <a:schemeClr val="tx1"/>
                </a:solidFill>
              </a:rPr>
              <a:t>（分表）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683193" y="3031325"/>
            <a:ext cx="4849836" cy="50171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500" dirty="0">
                <a:solidFill>
                  <a:schemeClr val="tx1"/>
                </a:solidFill>
              </a:rPr>
              <a:t>分布式缓存</a:t>
            </a:r>
          </a:p>
        </p:txBody>
      </p:sp>
      <p:cxnSp>
        <p:nvCxnSpPr>
          <p:cNvPr id="8" name="直接箭头连接符 7"/>
          <p:cNvCxnSpPr>
            <a:endCxn id="5" idx="1"/>
          </p:cNvCxnSpPr>
          <p:nvPr/>
        </p:nvCxnSpPr>
        <p:spPr>
          <a:xfrm>
            <a:off x="2928603" y="2593901"/>
            <a:ext cx="573443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3"/>
            <a:endCxn id="6" idx="1"/>
          </p:cNvCxnSpPr>
          <p:nvPr/>
        </p:nvCxnSpPr>
        <p:spPr>
          <a:xfrm>
            <a:off x="4731650" y="2593901"/>
            <a:ext cx="570596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827882" y="3927816"/>
            <a:ext cx="6552431" cy="2236155"/>
            <a:chOff x="539750" y="1816100"/>
            <a:chExt cx="7777163" cy="3341688"/>
          </a:xfrm>
        </p:grpSpPr>
        <p:sp>
          <p:nvSpPr>
            <p:cNvPr id="11" name="圆角矩形 10"/>
            <p:cNvSpPr/>
            <p:nvPr/>
          </p:nvSpPr>
          <p:spPr>
            <a:xfrm>
              <a:off x="539750" y="1831975"/>
              <a:ext cx="576263" cy="3313113"/>
            </a:xfrm>
            <a:prstGeom prst="roundRect">
              <a:avLst>
                <a:gd name="adj" fmla="val 7587"/>
              </a:avLst>
            </a:prstGeom>
            <a:solidFill>
              <a:schemeClr val="tx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anchor="ctr"/>
            <a:lstStyle/>
            <a:p>
              <a:pPr algn="ctr">
                <a:defRPr/>
              </a:pPr>
              <a:r>
                <a:rPr lang="zh-CN" altLang="en-US" sz="1500" dirty="0">
                  <a:solidFill>
                    <a:schemeClr val="tx1"/>
                  </a:solidFill>
                </a:rPr>
                <a:t>业务服务应用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547813" y="1816100"/>
              <a:ext cx="4824412" cy="3341688"/>
            </a:xfrm>
            <a:prstGeom prst="roundRect">
              <a:avLst>
                <a:gd name="adj" fmla="val 3219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anchor="b"/>
            <a:lstStyle/>
            <a:p>
              <a:pPr algn="ctr">
                <a:defRPr/>
              </a:pPr>
              <a:r>
                <a:rPr lang="zh-CN" altLang="en-US" sz="1200" dirty="0">
                  <a:solidFill>
                    <a:schemeClr val="tx1"/>
                  </a:solidFill>
                </a:rPr>
                <a:t>数据库集群驱动</a:t>
              </a: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5508625" y="1928813"/>
              <a:ext cx="792163" cy="3149600"/>
            </a:xfrm>
            <a:prstGeom prst="roundRect">
              <a:avLst>
                <a:gd name="adj" fmla="val 9533"/>
              </a:avLst>
            </a:prstGeom>
            <a:solidFill>
              <a:schemeClr val="accent3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altLang="zh-CN" sz="1000" dirty="0">
                  <a:solidFill>
                    <a:schemeClr val="tx1"/>
                  </a:solidFill>
                  <a:latin typeface="+mn-ea"/>
                </a:rPr>
                <a:t>JDBC</a:t>
              </a:r>
              <a:r>
                <a:rPr lang="zh-CN" altLang="en-US" sz="1000" dirty="0">
                  <a:solidFill>
                    <a:schemeClr val="tx1"/>
                  </a:solidFill>
                  <a:latin typeface="+mn-ea"/>
                </a:rPr>
                <a:t>驱动</a:t>
              </a: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908175" y="1928813"/>
              <a:ext cx="647700" cy="3121025"/>
            </a:xfrm>
            <a:prstGeom prst="roundRect">
              <a:avLst>
                <a:gd name="adj" fmla="val 9533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anchor="ctr"/>
            <a:lstStyle/>
            <a:p>
              <a:pPr algn="ctr">
                <a:defRPr/>
              </a:pPr>
              <a:r>
                <a:rPr lang="zh-CN" altLang="en-US" sz="1500" dirty="0"/>
                <a:t>驱动访问层</a:t>
              </a: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2687638" y="3749675"/>
              <a:ext cx="2728912" cy="576263"/>
            </a:xfrm>
            <a:prstGeom prst="roundRect">
              <a:avLst>
                <a:gd name="adj" fmla="val 95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500" dirty="0">
                  <a:solidFill>
                    <a:schemeClr val="tx1"/>
                  </a:solidFill>
                </a:rPr>
                <a:t>路由层</a:t>
              </a: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2687638" y="1928813"/>
              <a:ext cx="2728912" cy="684212"/>
            </a:xfrm>
            <a:prstGeom prst="roundRect">
              <a:avLst>
                <a:gd name="adj" fmla="val 95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500" dirty="0">
                  <a:solidFill>
                    <a:schemeClr val="tx1"/>
                  </a:solidFill>
                </a:rPr>
                <a:t>数据库资源管理（</a:t>
              </a:r>
              <a:r>
                <a:rPr lang="en-US" altLang="zh-CN" sz="1500" dirty="0">
                  <a:solidFill>
                    <a:schemeClr val="tx1"/>
                  </a:solidFill>
                </a:rPr>
                <a:t>RM</a:t>
              </a:r>
              <a:r>
                <a:rPr lang="zh-CN" altLang="en-US" sz="1500" dirty="0">
                  <a:solidFill>
                    <a:schemeClr val="tx1"/>
                  </a:solidFill>
                </a:rPr>
                <a:t>）</a:t>
              </a: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2687638" y="4552950"/>
              <a:ext cx="2728912" cy="525463"/>
            </a:xfrm>
            <a:prstGeom prst="roundRect">
              <a:avLst>
                <a:gd name="adj" fmla="val 95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500" dirty="0">
                  <a:solidFill>
                    <a:schemeClr val="tx1"/>
                  </a:solidFill>
                </a:rPr>
                <a:t>分布式事务控制（</a:t>
              </a:r>
              <a:r>
                <a:rPr lang="en-US" altLang="zh-CN" sz="1500" dirty="0">
                  <a:solidFill>
                    <a:schemeClr val="tx1"/>
                  </a:solidFill>
                </a:rPr>
                <a:t>TM</a:t>
              </a:r>
              <a:r>
                <a:rPr lang="zh-CN" altLang="en-US" sz="1500" dirty="0">
                  <a:solidFill>
                    <a:schemeClr val="tx1"/>
                  </a:solidFill>
                </a:rPr>
                <a:t>）</a:t>
              </a: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687638" y="2840038"/>
              <a:ext cx="2728912" cy="682625"/>
            </a:xfrm>
            <a:prstGeom prst="roundRect">
              <a:avLst>
                <a:gd name="adj" fmla="val 95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500" dirty="0">
                  <a:solidFill>
                    <a:schemeClr val="tx1"/>
                  </a:solidFill>
                </a:rPr>
                <a:t>分库分表策略管理</a:t>
              </a: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5580063" y="2249488"/>
              <a:ext cx="647700" cy="531812"/>
            </a:xfrm>
            <a:prstGeom prst="roundRect">
              <a:avLst>
                <a:gd name="adj" fmla="val 9533"/>
              </a:avLst>
            </a:prstGeom>
            <a:solidFill>
              <a:schemeClr val="bg1">
                <a:lumMod val="5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000" dirty="0">
                  <a:latin typeface="+mn-ea"/>
                </a:rPr>
                <a:t>MySQL-JDBC</a:t>
              </a:r>
              <a:endParaRPr lang="zh-CN" altLang="en-US" sz="1000" dirty="0">
                <a:latin typeface="+mn-ea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5580063" y="2982913"/>
              <a:ext cx="647700" cy="533400"/>
            </a:xfrm>
            <a:prstGeom prst="roundRect">
              <a:avLst>
                <a:gd name="adj" fmla="val 9533"/>
              </a:avLst>
            </a:prstGeom>
            <a:solidFill>
              <a:schemeClr val="bg1">
                <a:lumMod val="5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000" dirty="0">
                  <a:latin typeface="+mn-ea"/>
                </a:rPr>
                <a:t>Oracle-JDBC</a:t>
              </a:r>
              <a:endParaRPr lang="zh-CN" altLang="en-US" sz="1000" dirty="0">
                <a:latin typeface="+mn-ea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5581650" y="3717925"/>
              <a:ext cx="649288" cy="533400"/>
            </a:xfrm>
            <a:prstGeom prst="roundRect">
              <a:avLst>
                <a:gd name="adj" fmla="val 9533"/>
              </a:avLst>
            </a:prstGeom>
            <a:solidFill>
              <a:schemeClr val="bg1">
                <a:lumMod val="5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000" dirty="0">
                  <a:latin typeface="+mn-ea"/>
                </a:rPr>
                <a:t>DB2-JDBC</a:t>
              </a:r>
              <a:endParaRPr lang="zh-CN" altLang="en-US" sz="1000" dirty="0">
                <a:latin typeface="+mn-ea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5581650" y="4452938"/>
              <a:ext cx="649288" cy="531812"/>
            </a:xfrm>
            <a:prstGeom prst="roundRect">
              <a:avLst>
                <a:gd name="adj" fmla="val 9533"/>
              </a:avLst>
            </a:prstGeom>
            <a:solidFill>
              <a:schemeClr val="bg1">
                <a:lumMod val="5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000" dirty="0">
                  <a:latin typeface="+mn-ea"/>
                </a:rPr>
                <a:t>MSSQL-JDBC</a:t>
              </a:r>
              <a:endParaRPr lang="zh-CN" altLang="en-US" sz="1000" dirty="0">
                <a:latin typeface="+mn-ea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6732588" y="1844675"/>
              <a:ext cx="1584325" cy="3313113"/>
            </a:xfrm>
            <a:prstGeom prst="roundRect">
              <a:avLst>
                <a:gd name="adj" fmla="val 4583"/>
              </a:avLst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zh-CN" altLang="en-US" sz="1200" dirty="0">
                  <a:solidFill>
                    <a:schemeClr val="tx1"/>
                  </a:solidFill>
                </a:rPr>
                <a:t>数据库集群</a:t>
              </a:r>
            </a:p>
          </p:txBody>
        </p:sp>
        <p:sp>
          <p:nvSpPr>
            <p:cNvPr id="24" name="圆柱形 23"/>
            <p:cNvSpPr/>
            <p:nvPr/>
          </p:nvSpPr>
          <p:spPr>
            <a:xfrm>
              <a:off x="7607300" y="2105025"/>
              <a:ext cx="636588" cy="576263"/>
            </a:xfrm>
            <a:prstGeom prst="ca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500"/>
            </a:p>
          </p:txBody>
        </p:sp>
        <p:sp>
          <p:nvSpPr>
            <p:cNvPr id="25" name="圆柱形 24"/>
            <p:cNvSpPr/>
            <p:nvPr/>
          </p:nvSpPr>
          <p:spPr>
            <a:xfrm>
              <a:off x="7607300" y="2903538"/>
              <a:ext cx="636588" cy="576262"/>
            </a:xfrm>
            <a:prstGeom prst="ca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500"/>
            </a:p>
          </p:txBody>
        </p:sp>
        <p:sp>
          <p:nvSpPr>
            <p:cNvPr id="26" name="圆柱形 25"/>
            <p:cNvSpPr/>
            <p:nvPr/>
          </p:nvSpPr>
          <p:spPr>
            <a:xfrm>
              <a:off x="6846888" y="2465388"/>
              <a:ext cx="638175" cy="576262"/>
            </a:xfrm>
            <a:prstGeom prst="ca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500"/>
            </a:p>
          </p:txBody>
        </p:sp>
        <p:sp>
          <p:nvSpPr>
            <p:cNvPr id="27" name="圆柱形 26"/>
            <p:cNvSpPr/>
            <p:nvPr/>
          </p:nvSpPr>
          <p:spPr>
            <a:xfrm>
              <a:off x="6846888" y="3328988"/>
              <a:ext cx="638175" cy="576262"/>
            </a:xfrm>
            <a:prstGeom prst="ca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500"/>
            </a:p>
          </p:txBody>
        </p:sp>
        <p:sp>
          <p:nvSpPr>
            <p:cNvPr id="28" name="圆柱形 27"/>
            <p:cNvSpPr/>
            <p:nvPr/>
          </p:nvSpPr>
          <p:spPr>
            <a:xfrm>
              <a:off x="6846888" y="4192588"/>
              <a:ext cx="638175" cy="576262"/>
            </a:xfrm>
            <a:prstGeom prst="ca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500"/>
            </a:p>
          </p:txBody>
        </p:sp>
        <p:sp>
          <p:nvSpPr>
            <p:cNvPr id="29" name="圆柱形 28"/>
            <p:cNvSpPr/>
            <p:nvPr/>
          </p:nvSpPr>
          <p:spPr>
            <a:xfrm>
              <a:off x="7607300" y="3703638"/>
              <a:ext cx="636588" cy="576262"/>
            </a:xfrm>
            <a:prstGeom prst="ca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500"/>
            </a:p>
          </p:txBody>
        </p:sp>
        <p:sp>
          <p:nvSpPr>
            <p:cNvPr id="30" name="圆柱形 29"/>
            <p:cNvSpPr/>
            <p:nvPr/>
          </p:nvSpPr>
          <p:spPr>
            <a:xfrm>
              <a:off x="7607300" y="4502150"/>
              <a:ext cx="636588" cy="576263"/>
            </a:xfrm>
            <a:prstGeom prst="ca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500"/>
            </a:p>
          </p:txBody>
        </p:sp>
        <p:cxnSp>
          <p:nvCxnSpPr>
            <p:cNvPr id="31" name="直接箭头连接符 30"/>
            <p:cNvCxnSpPr>
              <a:stCxn id="11" idx="3"/>
              <a:endCxn id="12" idx="1"/>
            </p:cNvCxnSpPr>
            <p:nvPr/>
          </p:nvCxnSpPr>
          <p:spPr>
            <a:xfrm flipV="1">
              <a:off x="1116013" y="3487738"/>
              <a:ext cx="431800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12" idx="3"/>
              <a:endCxn id="23" idx="1"/>
            </p:cNvCxnSpPr>
            <p:nvPr/>
          </p:nvCxnSpPr>
          <p:spPr>
            <a:xfrm>
              <a:off x="6372225" y="3487738"/>
              <a:ext cx="360363" cy="1270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543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9898" y="274638"/>
            <a:ext cx="8284102" cy="1143000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分布式数字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银行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分布式调度与计算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578433" y="2903030"/>
            <a:ext cx="1275631" cy="57130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任务配置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701731" y="5008419"/>
            <a:ext cx="1224136" cy="43204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任务执行者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189896" y="5008419"/>
            <a:ext cx="1224136" cy="43204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任务执行者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678062" y="5008419"/>
            <a:ext cx="1224136" cy="43204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任务执行者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6166227" y="5008419"/>
            <a:ext cx="1224136" cy="43204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任务执行者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4726271" y="2902291"/>
            <a:ext cx="1368152" cy="1872208"/>
          </a:xfrm>
          <a:prstGeom prst="roundRect">
            <a:avLst>
              <a:gd name="adj" fmla="val 5120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调度引擎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578435" y="4864403"/>
            <a:ext cx="5956149" cy="720080"/>
          </a:xfrm>
          <a:prstGeom prst="roundRect">
            <a:avLst>
              <a:gd name="adj" fmla="val 9533"/>
            </a:avLst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10" name="圆角矩形 9"/>
          <p:cNvSpPr/>
          <p:nvPr/>
        </p:nvSpPr>
        <p:spPr>
          <a:xfrm>
            <a:off x="1588487" y="2281630"/>
            <a:ext cx="5946096" cy="451077"/>
          </a:xfrm>
          <a:prstGeom prst="roundRect">
            <a:avLst>
              <a:gd name="adj" fmla="val 8446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配置管理中心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578433" y="3553111"/>
            <a:ext cx="1275631" cy="57130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任务编排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578435" y="4203192"/>
            <a:ext cx="2921761" cy="57130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任务执行者管理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865229" y="3234748"/>
            <a:ext cx="1116124" cy="432048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任务分配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4865229" y="3718970"/>
            <a:ext cx="1116124" cy="432048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任务执行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4865229" y="4203194"/>
            <a:ext cx="1116124" cy="432048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任务校验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3142095" y="2903030"/>
            <a:ext cx="1368152" cy="57130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定时器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6310243" y="3554245"/>
            <a:ext cx="1183107" cy="569041"/>
          </a:xfrm>
          <a:prstGeom prst="roundRect">
            <a:avLst>
              <a:gd name="adj" fmla="val 6246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监控管理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310243" y="4205460"/>
            <a:ext cx="1183107" cy="569041"/>
          </a:xfrm>
          <a:prstGeom prst="roundRect">
            <a:avLst>
              <a:gd name="adj" fmla="val 6246"/>
            </a:avLst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3117888" y="3553112"/>
            <a:ext cx="1368152" cy="57130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事件触发器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6310243" y="2903032"/>
            <a:ext cx="1183107" cy="569041"/>
          </a:xfrm>
          <a:prstGeom prst="roundRect">
            <a:avLst>
              <a:gd name="adj" fmla="val 6246"/>
            </a:avLst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分配策略</a:t>
            </a:r>
          </a:p>
        </p:txBody>
      </p:sp>
    </p:spTree>
    <p:extLst>
      <p:ext uri="{BB962C8B-B14F-4D97-AF65-F5344CB8AC3E}">
        <p14:creationId xmlns:p14="http://schemas.microsoft.com/office/powerpoint/2010/main" val="41107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9898" y="274638"/>
            <a:ext cx="8284102" cy="1143000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分布式数字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银行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分布式更新与发布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6068825" y="2877374"/>
            <a:ext cx="0" cy="24482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4340634" y="2373318"/>
            <a:ext cx="1900009" cy="504056"/>
          </a:xfrm>
          <a:prstGeom prst="roundRect">
            <a:avLst>
              <a:gd name="adj" fmla="val 9734"/>
            </a:avLst>
          </a:prstGeom>
          <a:solidFill>
            <a:schemeClr val="accent3">
              <a:lumMod val="75000"/>
            </a:schemeClr>
          </a:solidFill>
          <a:ln w="31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配置中心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4340634" y="3957494"/>
            <a:ext cx="1900009" cy="470379"/>
          </a:xfrm>
          <a:prstGeom prst="roundRect">
            <a:avLst>
              <a:gd name="adj" fmla="val 10552"/>
            </a:avLst>
          </a:prstGeom>
          <a:solidFill>
            <a:schemeClr val="accent1">
              <a:lumMod val="75000"/>
            </a:schemeClr>
          </a:solidFill>
          <a:ln w="31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自动部署客户端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892362" y="2373318"/>
            <a:ext cx="1467961" cy="504056"/>
          </a:xfrm>
          <a:prstGeom prst="roundRect">
            <a:avLst>
              <a:gd name="adj" fmla="val 7423"/>
            </a:avLst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管理界面</a:t>
            </a:r>
          </a:p>
        </p:txBody>
      </p:sp>
      <p:sp>
        <p:nvSpPr>
          <p:cNvPr id="7" name="圆柱形 6"/>
          <p:cNvSpPr/>
          <p:nvPr/>
        </p:nvSpPr>
        <p:spPr>
          <a:xfrm>
            <a:off x="7511616" y="2301310"/>
            <a:ext cx="914400" cy="648072"/>
          </a:xfrm>
          <a:prstGeom prst="can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>
            <a:stCxn id="6" idx="3"/>
            <a:endCxn id="4" idx="1"/>
          </p:cNvCxnSpPr>
          <p:nvPr/>
        </p:nvCxnSpPr>
        <p:spPr>
          <a:xfrm>
            <a:off x="3360323" y="2625346"/>
            <a:ext cx="98031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3"/>
            <a:endCxn id="7" idx="2"/>
          </p:cNvCxnSpPr>
          <p:nvPr/>
        </p:nvCxnSpPr>
        <p:spPr>
          <a:xfrm>
            <a:off x="6240643" y="2625346"/>
            <a:ext cx="12709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276737" y="2877374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7" idx="3"/>
          </p:cNvCxnSpPr>
          <p:nvPr/>
        </p:nvCxnSpPr>
        <p:spPr>
          <a:xfrm flipV="1">
            <a:off x="5780795" y="2949382"/>
            <a:ext cx="2188023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4340634" y="5325646"/>
            <a:ext cx="1900009" cy="470379"/>
          </a:xfrm>
          <a:prstGeom prst="roundRect">
            <a:avLst>
              <a:gd name="adj" fmla="val 10552"/>
            </a:avLst>
          </a:prstGeom>
          <a:solidFill>
            <a:schemeClr val="accent1">
              <a:lumMod val="75000"/>
            </a:schemeClr>
          </a:solidFill>
          <a:ln w="31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应用服务</a:t>
            </a:r>
          </a:p>
        </p:txBody>
      </p:sp>
      <p:sp>
        <p:nvSpPr>
          <p:cNvPr id="13" name="圆柱形 12"/>
          <p:cNvSpPr/>
          <p:nvPr/>
        </p:nvSpPr>
        <p:spPr>
          <a:xfrm>
            <a:off x="2160150" y="3868647"/>
            <a:ext cx="914400" cy="648072"/>
          </a:xfrm>
          <a:prstGeom prst="can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备份</a:t>
            </a:r>
          </a:p>
        </p:txBody>
      </p:sp>
      <p:cxnSp>
        <p:nvCxnSpPr>
          <p:cNvPr id="14" name="直接箭头连接符 13"/>
          <p:cNvCxnSpPr>
            <a:stCxn id="5" idx="1"/>
            <a:endCxn id="13" idx="4"/>
          </p:cNvCxnSpPr>
          <p:nvPr/>
        </p:nvCxnSpPr>
        <p:spPr>
          <a:xfrm flipH="1">
            <a:off x="3074550" y="4192683"/>
            <a:ext cx="12660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6" idx="1"/>
          </p:cNvCxnSpPr>
          <p:nvPr/>
        </p:nvCxnSpPr>
        <p:spPr>
          <a:xfrm>
            <a:off x="884249" y="2625346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3"/>
          <p:cNvSpPr txBox="1"/>
          <p:nvPr/>
        </p:nvSpPr>
        <p:spPr>
          <a:xfrm>
            <a:off x="812242" y="2373320"/>
            <a:ext cx="11480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上传部署文件</a:t>
            </a:r>
          </a:p>
        </p:txBody>
      </p:sp>
      <p:sp>
        <p:nvSpPr>
          <p:cNvPr id="17" name="TextBox 54"/>
          <p:cNvSpPr txBox="1"/>
          <p:nvPr/>
        </p:nvSpPr>
        <p:spPr>
          <a:xfrm>
            <a:off x="6582899" y="2373320"/>
            <a:ext cx="5838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55"/>
          <p:cNvSpPr txBox="1"/>
          <p:nvPr/>
        </p:nvSpPr>
        <p:spPr>
          <a:xfrm>
            <a:off x="3274014" y="2195520"/>
            <a:ext cx="11480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提交部署信息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及文件</a:t>
            </a:r>
          </a:p>
        </p:txBody>
      </p:sp>
      <p:sp>
        <p:nvSpPr>
          <p:cNvPr id="19" name="TextBox 56"/>
          <p:cNvSpPr txBox="1"/>
          <p:nvPr/>
        </p:nvSpPr>
        <p:spPr>
          <a:xfrm>
            <a:off x="4541315" y="3201908"/>
            <a:ext cx="8659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启动部署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57"/>
          <p:cNvSpPr txBox="1"/>
          <p:nvPr/>
        </p:nvSpPr>
        <p:spPr>
          <a:xfrm rot="20103307">
            <a:off x="6302096" y="3155825"/>
            <a:ext cx="11480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提取部署文件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58"/>
          <p:cNvSpPr txBox="1"/>
          <p:nvPr/>
        </p:nvSpPr>
        <p:spPr>
          <a:xfrm>
            <a:off x="3174637" y="3911909"/>
            <a:ext cx="1007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备份旧版本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箭头连接符 21"/>
          <p:cNvCxnSpPr>
            <a:stCxn id="12" idx="1"/>
            <a:endCxn id="13" idx="3"/>
          </p:cNvCxnSpPr>
          <p:nvPr/>
        </p:nvCxnSpPr>
        <p:spPr>
          <a:xfrm flipH="1" flipV="1">
            <a:off x="2617350" y="4516720"/>
            <a:ext cx="1723283" cy="104411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60"/>
          <p:cNvSpPr txBox="1"/>
          <p:nvPr/>
        </p:nvSpPr>
        <p:spPr>
          <a:xfrm>
            <a:off x="3369784" y="484801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772682" y="4427872"/>
            <a:ext cx="1" cy="897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62"/>
          <p:cNvSpPr txBox="1"/>
          <p:nvPr/>
        </p:nvSpPr>
        <p:spPr>
          <a:xfrm>
            <a:off x="4418738" y="4461541"/>
            <a:ext cx="353943" cy="773609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pPr algn="ct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停止服务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5290638" y="4427872"/>
            <a:ext cx="1" cy="897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5780794" y="4427872"/>
            <a:ext cx="1" cy="897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65"/>
          <p:cNvSpPr txBox="1"/>
          <p:nvPr/>
        </p:nvSpPr>
        <p:spPr>
          <a:xfrm>
            <a:off x="4944636" y="4472485"/>
            <a:ext cx="353943" cy="773609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pPr algn="ct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部署文件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66"/>
          <p:cNvSpPr txBox="1"/>
          <p:nvPr/>
        </p:nvSpPr>
        <p:spPr>
          <a:xfrm>
            <a:off x="5426850" y="4485988"/>
            <a:ext cx="353943" cy="773609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pPr algn="ct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启动服务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67"/>
          <p:cNvSpPr txBox="1"/>
          <p:nvPr/>
        </p:nvSpPr>
        <p:spPr>
          <a:xfrm>
            <a:off x="5705877" y="3004416"/>
            <a:ext cx="353943" cy="656590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监听系统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106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9898" y="274638"/>
            <a:ext cx="8284102" cy="11430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潮涌示例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秒杀场景技术策略</a:t>
            </a:r>
          </a:p>
        </p:txBody>
      </p:sp>
      <p:pic>
        <p:nvPicPr>
          <p:cNvPr id="3" name="Picture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77" y="1826301"/>
            <a:ext cx="1392843" cy="687400"/>
          </a:xfrm>
          <a:prstGeom prst="rect">
            <a:avLst/>
          </a:prstGeom>
        </p:spPr>
      </p:pic>
      <p:sp>
        <p:nvSpPr>
          <p:cNvPr id="4" name="Oval 37"/>
          <p:cNvSpPr>
            <a:spLocks noChangeArrowheads="1"/>
          </p:cNvSpPr>
          <p:nvPr/>
        </p:nvSpPr>
        <p:spPr bwMode="auto">
          <a:xfrm rot="5400000">
            <a:off x="900686" y="3463864"/>
            <a:ext cx="184681" cy="32459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44"/>
          <p:cNvSpPr>
            <a:spLocks noChangeArrowheads="1"/>
          </p:cNvSpPr>
          <p:nvPr/>
        </p:nvSpPr>
        <p:spPr bwMode="auto">
          <a:xfrm rot="5400000">
            <a:off x="885542" y="4554761"/>
            <a:ext cx="198795" cy="32459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endParaRPr 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51"/>
          <p:cNvSpPr>
            <a:spLocks noChangeArrowheads="1"/>
          </p:cNvSpPr>
          <p:nvPr/>
        </p:nvSpPr>
        <p:spPr bwMode="auto">
          <a:xfrm rot="5400000">
            <a:off x="918482" y="5713945"/>
            <a:ext cx="184681" cy="32459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Line 58"/>
          <p:cNvSpPr>
            <a:spLocks noChangeShapeType="1"/>
          </p:cNvSpPr>
          <p:nvPr/>
        </p:nvSpPr>
        <p:spPr bwMode="auto">
          <a:xfrm rot="5400000" flipH="1">
            <a:off x="-1174274" y="4099403"/>
            <a:ext cx="3236680" cy="357668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59"/>
          <p:cNvSpPr>
            <a:spLocks noChangeShapeType="1"/>
          </p:cNvSpPr>
          <p:nvPr/>
        </p:nvSpPr>
        <p:spPr bwMode="auto">
          <a:xfrm rot="5400000" flipH="1" flipV="1">
            <a:off x="-30787" y="4090760"/>
            <a:ext cx="3236680" cy="374952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 sz="15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847038" y="2455199"/>
            <a:ext cx="2352052" cy="27452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挑战</a:t>
            </a:r>
            <a:endParaRPr 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13"/>
          <p:cNvSpPr txBox="1"/>
          <p:nvPr/>
        </p:nvSpPr>
        <p:spPr>
          <a:xfrm>
            <a:off x="1686164" y="2919027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182880" indent="-182880">
              <a:buFont typeface="+mj-lt"/>
              <a:buAutoNum type="arabicPeriod"/>
              <a:defRPr sz="1100">
                <a:latin typeface="+mn-ea"/>
                <a:ea typeface="+mn-ea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假设商品页面大小是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100K,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大量用户涌入系统对网络和服务器造成很大压力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14"/>
          <p:cNvSpPr txBox="1"/>
          <p:nvPr/>
        </p:nvSpPr>
        <p:spPr>
          <a:xfrm>
            <a:off x="4424453" y="2867722"/>
            <a:ext cx="3985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182880" indent="-182880">
              <a:buFont typeface="+mj-lt"/>
              <a:buAutoNum type="arabicPeriod"/>
              <a:defRPr sz="1100">
                <a:latin typeface="+mn-ea"/>
                <a:ea typeface="+mn-ea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商品页面尽可能静态化，通过缓存直接返回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用户请求不需经过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应用服务器和数据库服务器。 ▶▶▶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缓存、流控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服务器或动态调配资源。 ▶▶▶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5"/>
          <p:cNvSpPr txBox="1"/>
          <p:nvPr/>
        </p:nvSpPr>
        <p:spPr>
          <a:xfrm>
            <a:off x="1686163" y="3925985"/>
            <a:ext cx="25451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75" indent="-182875">
              <a:buFont typeface="+mj-lt"/>
              <a:buAutoNum type="arabicPeriod"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购买活动开始前，控制购买按钮不可用，若页面按钮动态生成，应用服务器压力极大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875" indent="-182875">
              <a:buFont typeface="+mj-lt"/>
              <a:buAutoNum type="arabicPeriod"/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秒杀前用户有大量的刷新行为，若按常规方式访问应用服务器和数据库服务器，会造成极大负载压力</a:t>
            </a:r>
            <a:endParaRPr 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16"/>
          <p:cNvSpPr txBox="1"/>
          <p:nvPr/>
        </p:nvSpPr>
        <p:spPr>
          <a:xfrm>
            <a:off x="4439327" y="3925986"/>
            <a:ext cx="410488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182880" indent="-182880">
              <a:buFont typeface="+mj-lt"/>
              <a:buAutoNum type="arabicPeriod"/>
              <a:defRPr sz="1100">
                <a:latin typeface="+mn-ea"/>
                <a:ea typeface="+mn-ea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秒杀静态页面加入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脚本文件引用，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服务器集群控制秒杀是否开始，且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服务器分离集群部署。 ▶▶▶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集群、分布式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使用反向代理缓存，减轻大量用户涌入带来的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服务器压力。 ▶▶▶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秒杀开始时用户刷新页面，不会到达应用服务器。 ▶▶▶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17"/>
          <p:cNvSpPr txBox="1"/>
          <p:nvPr/>
        </p:nvSpPr>
        <p:spPr>
          <a:xfrm>
            <a:off x="1686162" y="5395182"/>
            <a:ext cx="2520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182880" indent="-182880">
              <a:buFont typeface="+mj-lt"/>
              <a:buAutoNum type="arabicPeriod"/>
              <a:defRPr sz="1100">
                <a:latin typeface="+mn-ea"/>
                <a:ea typeface="+mn-ea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按常规方式会有大量支付请求对应用服务器和数据库服务器的冲击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18"/>
          <p:cNvSpPr txBox="1"/>
          <p:nvPr/>
        </p:nvSpPr>
        <p:spPr>
          <a:xfrm>
            <a:off x="4424454" y="5272652"/>
            <a:ext cx="39694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182880" indent="-182880">
              <a:buFont typeface="+mj-lt"/>
              <a:buAutoNum type="arabicPeriod"/>
              <a:defRPr sz="1100">
                <a:latin typeface="+mn-ea"/>
                <a:ea typeface="+mn-ea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控制订单提交用户数，通过全局计数单服务器，控制适量用户数进入下单服务器。 ▶▶▶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流控、异步、分布式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应用服务器集群和数据库服务器集群。 ▶▶▶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数据库缓存。 ▶▶▶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分布式缓存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Straight Connector 119"/>
          <p:cNvCxnSpPr/>
          <p:nvPr/>
        </p:nvCxnSpPr>
        <p:spPr>
          <a:xfrm>
            <a:off x="1775029" y="3854428"/>
            <a:ext cx="7079384" cy="7520"/>
          </a:xfrm>
          <a:prstGeom prst="line">
            <a:avLst/>
          </a:prstGeom>
          <a:noFill/>
          <a:ln w="3175" cap="flat" cmpd="sng">
            <a:solidFill>
              <a:schemeClr val="accent5">
                <a:lumMod val="50000"/>
              </a:schemeClr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" name="Straight Connector 120"/>
          <p:cNvCxnSpPr/>
          <p:nvPr/>
        </p:nvCxnSpPr>
        <p:spPr>
          <a:xfrm>
            <a:off x="1655575" y="5054815"/>
            <a:ext cx="7198839" cy="33479"/>
          </a:xfrm>
          <a:prstGeom prst="line">
            <a:avLst/>
          </a:prstGeom>
          <a:noFill/>
          <a:ln w="3175" cap="flat" cmpd="sng">
            <a:solidFill>
              <a:schemeClr val="accent5">
                <a:lumMod val="50000"/>
              </a:schemeClr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" name="Straight Connector 121"/>
          <p:cNvCxnSpPr/>
          <p:nvPr/>
        </p:nvCxnSpPr>
        <p:spPr>
          <a:xfrm>
            <a:off x="1500218" y="6125320"/>
            <a:ext cx="7354195" cy="16124"/>
          </a:xfrm>
          <a:prstGeom prst="line">
            <a:avLst/>
          </a:prstGeom>
          <a:noFill/>
          <a:ln w="3175" cap="flat" cmpd="sng">
            <a:solidFill>
              <a:schemeClr val="accent5">
                <a:lumMod val="50000"/>
              </a:schemeClr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4439327" y="2455199"/>
            <a:ext cx="3983471" cy="26478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策略</a:t>
            </a:r>
            <a:endParaRPr 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26"/>
          <p:cNvSpPr txBox="1"/>
          <p:nvPr/>
        </p:nvSpPr>
        <p:spPr>
          <a:xfrm>
            <a:off x="1940744" y="1820888"/>
            <a:ext cx="61224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少量商品以极低价格在特定的时间点开始出售，大量用户秒杀活动开始前涌入系统，秒杀开始时点下购买按钮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秒杀特征是持续时间短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并发集中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技术应对核心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非常态业务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压力集中前端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前端通过缓存和特定技术手段即可解决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后端压力较小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AutoShape 15"/>
          <p:cNvSpPr>
            <a:spLocks noChangeArrowheads="1"/>
          </p:cNvSpPr>
          <p:nvPr/>
        </p:nvSpPr>
        <p:spPr bwMode="auto">
          <a:xfrm rot="5400000">
            <a:off x="431975" y="2802875"/>
            <a:ext cx="1122751" cy="688420"/>
          </a:xfrm>
          <a:prstGeom prst="homePlate">
            <a:avLst>
              <a:gd name="adj" fmla="val 18751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square" rtlCol="0" anchor="ctr">
            <a:noAutofit/>
          </a:bodyPr>
          <a:lstStyle/>
          <a:p>
            <a:pPr algn="ctr"/>
            <a:endParaRPr 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AutoShape 16"/>
          <p:cNvSpPr>
            <a:spLocks noChangeArrowheads="1"/>
          </p:cNvSpPr>
          <p:nvPr/>
        </p:nvSpPr>
        <p:spPr bwMode="auto">
          <a:xfrm rot="5400000">
            <a:off x="468532" y="3942006"/>
            <a:ext cx="1060480" cy="688420"/>
          </a:xfrm>
          <a:prstGeom prst="chevron">
            <a:avLst>
              <a:gd name="adj" fmla="val 18900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square" rtlCol="0" anchor="ctr">
            <a:noAutofit/>
          </a:bodyPr>
          <a:lstStyle/>
          <a:p>
            <a:pPr algn="ctr"/>
            <a:endParaRPr lang="en-US" sz="15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AutoShape 16"/>
          <p:cNvSpPr>
            <a:spLocks noChangeArrowheads="1"/>
          </p:cNvSpPr>
          <p:nvPr/>
        </p:nvSpPr>
        <p:spPr bwMode="auto">
          <a:xfrm rot="5400000">
            <a:off x="457038" y="5022126"/>
            <a:ext cx="1060480" cy="688420"/>
          </a:xfrm>
          <a:prstGeom prst="chevron">
            <a:avLst>
              <a:gd name="adj" fmla="val 16255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square" rtlCol="0" anchor="ctr">
            <a:noAutofit/>
          </a:bodyPr>
          <a:lstStyle/>
          <a:p>
            <a:pPr algn="ctr"/>
            <a:endParaRPr lang="en-US" sz="15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124"/>
          <p:cNvSpPr txBox="1"/>
          <p:nvPr/>
        </p:nvSpPr>
        <p:spPr>
          <a:xfrm>
            <a:off x="713800" y="4024368"/>
            <a:ext cx="614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  <a:endParaRPr 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125"/>
          <p:cNvSpPr txBox="1"/>
          <p:nvPr/>
        </p:nvSpPr>
        <p:spPr>
          <a:xfrm>
            <a:off x="676526" y="5103375"/>
            <a:ext cx="666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下单</a:t>
            </a:r>
            <a:endParaRPr 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123"/>
          <p:cNvSpPr txBox="1"/>
          <p:nvPr/>
        </p:nvSpPr>
        <p:spPr>
          <a:xfrm>
            <a:off x="555681" y="2787088"/>
            <a:ext cx="844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浏览商品</a:t>
            </a:r>
            <a:endParaRPr 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472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altLang="zh-CN" smtClean="0"/>
              <a:t>© Pactera. Confidential. All Rights Reserved.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45657" y="1628801"/>
            <a:ext cx="4958851" cy="28547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Agenda</a:t>
            </a:r>
            <a:endParaRPr lang="zh-CN" altLang="en-US" sz="1900" dirty="0"/>
          </a:p>
        </p:txBody>
      </p:sp>
      <p:grpSp>
        <p:nvGrpSpPr>
          <p:cNvPr id="3" name="组合 2"/>
          <p:cNvGrpSpPr/>
          <p:nvPr/>
        </p:nvGrpSpPr>
        <p:grpSpPr>
          <a:xfrm>
            <a:off x="1207124" y="2786394"/>
            <a:ext cx="5376528" cy="350195"/>
            <a:chOff x="1201793" y="1929149"/>
            <a:chExt cx="5376528" cy="350196"/>
          </a:xfrm>
          <a:solidFill>
            <a:schemeClr val="bg1"/>
          </a:solidFill>
        </p:grpSpPr>
        <p:sp>
          <p:nvSpPr>
            <p:cNvPr id="7" name="Line 5"/>
            <p:cNvSpPr>
              <a:spLocks noChangeShapeType="1"/>
            </p:cNvSpPr>
            <p:nvPr/>
          </p:nvSpPr>
          <p:spPr bwMode="gray">
            <a:xfrm flipV="1">
              <a:off x="1201793" y="2101098"/>
              <a:ext cx="379513" cy="0"/>
            </a:xfrm>
            <a:prstGeom prst="line">
              <a:avLst/>
            </a:prstGeom>
            <a:grpFill/>
            <a:ln w="12700" cap="rnd">
              <a:solidFill>
                <a:srgbClr val="000000"/>
              </a:solidFill>
              <a:prstDash val="sysDot"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 sz="1500"/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gray">
            <a:xfrm>
              <a:off x="1481008" y="1929149"/>
              <a:ext cx="5097313" cy="350196"/>
            </a:xfrm>
            <a:prstGeom prst="roundRect">
              <a:avLst>
                <a:gd name="adj" fmla="val 50000"/>
              </a:avLst>
            </a:prstGeom>
            <a:grp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15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7" name="Rectangle 23"/>
            <p:cNvSpPr>
              <a:spLocks noChangeArrowheads="1"/>
            </p:cNvSpPr>
            <p:nvPr/>
          </p:nvSpPr>
          <p:spPr bwMode="gray">
            <a:xfrm>
              <a:off x="1616352" y="2005856"/>
              <a:ext cx="4798203" cy="26161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1100" b="1" dirty="0"/>
                <a:t>架构变革</a:t>
              </a:r>
              <a:r>
                <a:rPr lang="en-US" altLang="zh-CN" sz="1100" b="1" dirty="0"/>
                <a:t>—</a:t>
              </a:r>
              <a:r>
                <a:rPr lang="zh-CN" altLang="en-US" sz="1100" b="1" dirty="0"/>
                <a:t>数字化银行核心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25206" y="3331572"/>
            <a:ext cx="5358447" cy="350196"/>
            <a:chOff x="1201793" y="2474320"/>
            <a:chExt cx="5358446" cy="350196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1" name="Line 5"/>
            <p:cNvSpPr>
              <a:spLocks noChangeShapeType="1"/>
            </p:cNvSpPr>
            <p:nvPr/>
          </p:nvSpPr>
          <p:spPr bwMode="gray">
            <a:xfrm flipV="1">
              <a:off x="1201793" y="2635579"/>
              <a:ext cx="379513" cy="0"/>
            </a:xfrm>
            <a:prstGeom prst="line">
              <a:avLst/>
            </a:prstGeom>
            <a:grpFill/>
            <a:ln w="12700" cap="rnd">
              <a:solidFill>
                <a:srgbClr val="000000"/>
              </a:solidFill>
              <a:prstDash val="sysDot"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 sz="1500"/>
            </a:p>
          </p:txBody>
        </p:sp>
        <p:sp>
          <p:nvSpPr>
            <p:cNvPr id="22" name="AutoShape 6"/>
            <p:cNvSpPr>
              <a:spLocks noChangeArrowheads="1"/>
            </p:cNvSpPr>
            <p:nvPr/>
          </p:nvSpPr>
          <p:spPr bwMode="gray">
            <a:xfrm>
              <a:off x="1462926" y="2474320"/>
              <a:ext cx="5097313" cy="350196"/>
            </a:xfrm>
            <a:prstGeom prst="roundRect">
              <a:avLst>
                <a:gd name="adj" fmla="val 50000"/>
              </a:avLst>
            </a:prstGeom>
            <a:grp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1500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gray">
            <a:xfrm>
              <a:off x="1630565" y="2556584"/>
              <a:ext cx="4798203" cy="26161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1100" b="1" dirty="0" smtClean="0"/>
                <a:t>开发模式的变革与创新</a:t>
              </a:r>
              <a:endParaRPr lang="zh-CN" altLang="en-US" sz="1100" b="1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01793" y="2289199"/>
            <a:ext cx="5381859" cy="350196"/>
            <a:chOff x="1201793" y="1431947"/>
            <a:chExt cx="5381859" cy="350196"/>
          </a:xfrm>
          <a:solidFill>
            <a:schemeClr val="bg1"/>
          </a:solidFill>
        </p:grpSpPr>
        <p:sp>
          <p:nvSpPr>
            <p:cNvPr id="8" name="Line 5"/>
            <p:cNvSpPr>
              <a:spLocks noChangeShapeType="1"/>
            </p:cNvSpPr>
            <p:nvPr/>
          </p:nvSpPr>
          <p:spPr bwMode="gray">
            <a:xfrm flipV="1">
              <a:off x="1201793" y="1614983"/>
              <a:ext cx="379513" cy="0"/>
            </a:xfrm>
            <a:prstGeom prst="line">
              <a:avLst/>
            </a:prstGeom>
            <a:grpFill/>
            <a:ln w="12700" cap="rnd">
              <a:solidFill>
                <a:srgbClr val="000000"/>
              </a:solidFill>
              <a:prstDash val="sysDot"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 sz="1500"/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gray">
            <a:xfrm>
              <a:off x="1486339" y="1431947"/>
              <a:ext cx="5097313" cy="350196"/>
            </a:xfrm>
            <a:prstGeom prst="roundRect">
              <a:avLst>
                <a:gd name="adj" fmla="val 50000"/>
              </a:avLst>
            </a:prstGeom>
            <a:grp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 sz="15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gray">
            <a:xfrm>
              <a:off x="1630565" y="1511603"/>
              <a:ext cx="4798203" cy="26161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1100" b="1" dirty="0"/>
                <a:t>银行数字化变革势在必行</a:t>
              </a:r>
            </a:p>
          </p:txBody>
        </p:sp>
      </p:grpSp>
      <p:sp>
        <p:nvSpPr>
          <p:cNvPr id="26" name="圆角矩形 25"/>
          <p:cNvSpPr/>
          <p:nvPr/>
        </p:nvSpPr>
        <p:spPr>
          <a:xfrm>
            <a:off x="467544" y="2348880"/>
            <a:ext cx="648072" cy="28803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one</a:t>
            </a:r>
            <a:endParaRPr lang="zh-CN" altLang="en-US" sz="1400" dirty="0"/>
          </a:p>
        </p:txBody>
      </p:sp>
      <p:sp>
        <p:nvSpPr>
          <p:cNvPr id="27" name="圆角矩形 26"/>
          <p:cNvSpPr/>
          <p:nvPr/>
        </p:nvSpPr>
        <p:spPr>
          <a:xfrm>
            <a:off x="467544" y="2852936"/>
            <a:ext cx="648072" cy="2880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Two</a:t>
            </a:r>
            <a:endParaRPr lang="zh-CN" altLang="en-US" sz="1400" dirty="0"/>
          </a:p>
        </p:txBody>
      </p:sp>
      <p:sp>
        <p:nvSpPr>
          <p:cNvPr id="28" name="圆角矩形 27"/>
          <p:cNvSpPr/>
          <p:nvPr/>
        </p:nvSpPr>
        <p:spPr>
          <a:xfrm>
            <a:off x="467544" y="3356992"/>
            <a:ext cx="648072" cy="2880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Three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1658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3369" y="274638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利率市场化、互联网金融、自主可控等趋势对金融行业的深远影响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798383209"/>
              </p:ext>
            </p:extLst>
          </p:nvPr>
        </p:nvGraphicFramePr>
        <p:xfrm>
          <a:off x="343014" y="2315194"/>
          <a:ext cx="2664296" cy="3415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695341195"/>
              </p:ext>
            </p:extLst>
          </p:nvPr>
        </p:nvGraphicFramePr>
        <p:xfrm>
          <a:off x="6031646" y="2067618"/>
          <a:ext cx="2664296" cy="3415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74654" y="5771578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(I)</a:t>
            </a:r>
            <a:endParaRPr lang="zh-CN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4807510" y="2531218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(II)</a:t>
            </a:r>
            <a:endParaRPr lang="zh-CN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039758" y="5267522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(III)</a:t>
            </a:r>
            <a:endParaRPr lang="zh-CN" altLang="en-US" sz="1200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3511366" y="267523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247670" y="5699570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494575178"/>
              </p:ext>
            </p:extLst>
          </p:nvPr>
        </p:nvGraphicFramePr>
        <p:xfrm>
          <a:off x="3163437" y="2870334"/>
          <a:ext cx="2664296" cy="3415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90404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9898" y="274638"/>
            <a:ext cx="8284102" cy="11430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快速上线、快速迭代</a:t>
            </a:r>
          </a:p>
        </p:txBody>
      </p:sp>
      <p:sp>
        <p:nvSpPr>
          <p:cNvPr id="3" name="等腰三角形 2"/>
          <p:cNvSpPr/>
          <p:nvPr/>
        </p:nvSpPr>
        <p:spPr>
          <a:xfrm flipV="1">
            <a:off x="2798235" y="2196704"/>
            <a:ext cx="3000375" cy="1339453"/>
          </a:xfrm>
          <a:prstGeom prst="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500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2798235" y="1821657"/>
            <a:ext cx="300037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dist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业务增长与创新</a:t>
            </a:r>
          </a:p>
        </p:txBody>
      </p:sp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3941234" y="2571749"/>
            <a:ext cx="69762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快</a:t>
            </a:r>
          </a:p>
        </p:txBody>
      </p:sp>
      <p:sp>
        <p:nvSpPr>
          <p:cNvPr id="6" name="矩形标注 5"/>
          <p:cNvSpPr/>
          <p:nvPr/>
        </p:nvSpPr>
        <p:spPr bwMode="auto">
          <a:xfrm>
            <a:off x="5798608" y="3185899"/>
            <a:ext cx="2267395" cy="1071992"/>
          </a:xfrm>
          <a:prstGeom prst="wedgeRectCallout">
            <a:avLst>
              <a:gd name="adj1" fmla="val -107551"/>
              <a:gd name="adj2" fmla="val -1656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构建稳定的基础业务服务，通过服务重用实现业务敏捷，保障核心安全稳定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798235" y="3589737"/>
            <a:ext cx="3000375" cy="1737361"/>
            <a:chOff x="2798234" y="2732485"/>
            <a:chExt cx="3000375" cy="1737359"/>
          </a:xfrm>
        </p:grpSpPr>
        <p:sp>
          <p:nvSpPr>
            <p:cNvPr id="8" name="等腰三角形 7"/>
            <p:cNvSpPr/>
            <p:nvPr/>
          </p:nvSpPr>
          <p:spPr>
            <a:xfrm>
              <a:off x="2798234" y="2732485"/>
              <a:ext cx="3000375" cy="1339453"/>
            </a:xfrm>
            <a:prstGeom prst="triangl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500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798234" y="4100512"/>
              <a:ext cx="3000375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dist"/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安全、稳定、可伸缩</a:t>
              </a:r>
            </a:p>
          </p:txBody>
        </p:sp>
        <p:sp>
          <p:nvSpPr>
            <p:cNvPr id="10" name="TextBox 24"/>
            <p:cNvSpPr txBox="1">
              <a:spLocks noChangeArrowheads="1"/>
            </p:cNvSpPr>
            <p:nvPr/>
          </p:nvSpPr>
          <p:spPr bwMode="auto">
            <a:xfrm>
              <a:off x="3941233" y="3214689"/>
              <a:ext cx="697627" cy="707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4000" b="1">
                  <a:latin typeface="微软雅黑" pitchFamily="34" charset="-122"/>
                  <a:ea typeface="微软雅黑" pitchFamily="34" charset="-122"/>
                </a:rPr>
                <a:t>稳</a:t>
              </a:r>
            </a:p>
          </p:txBody>
        </p:sp>
      </p:grpSp>
      <p:sp>
        <p:nvSpPr>
          <p:cNvPr id="11" name="矩形标注 10"/>
          <p:cNvSpPr/>
          <p:nvPr/>
        </p:nvSpPr>
        <p:spPr bwMode="auto">
          <a:xfrm>
            <a:off x="605525" y="3278331"/>
            <a:ext cx="2267395" cy="896431"/>
          </a:xfrm>
          <a:prstGeom prst="wedgeRectCallout">
            <a:avLst>
              <a:gd name="adj1" fmla="val 106311"/>
              <a:gd name="adj2" fmla="val -2073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 anchorCtr="0"/>
          <a:lstStyle/>
          <a:p>
            <a:pPr algn="ctr">
              <a:defRPr/>
            </a:pP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SOA</a:t>
            </a: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思想，规划合理的分布式架构设计，快速迭代分步实施。</a:t>
            </a:r>
          </a:p>
        </p:txBody>
      </p:sp>
    </p:spTree>
    <p:extLst>
      <p:ext uri="{BB962C8B-B14F-4D97-AF65-F5344CB8AC3E}">
        <p14:creationId xmlns:p14="http://schemas.microsoft.com/office/powerpoint/2010/main" val="245567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9898" y="274638"/>
            <a:ext cx="8284102" cy="1143000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SOA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7345" y="1812447"/>
            <a:ext cx="636578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0923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9898" y="274638"/>
            <a:ext cx="8284102" cy="11430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开发模式的创新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52450" y="4774558"/>
            <a:ext cx="101502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latinLnBrk="1"/>
            <a:r>
              <a:rPr kumimoji="1" lang="en-US" altLang="ko-KR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Diagram</a:t>
            </a:r>
          </a:p>
          <a:p>
            <a:pPr algn="ctr" latinLnBrk="1"/>
            <a:r>
              <a:rPr kumimoji="1" lang="en-US" altLang="ko-KR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2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719501" y="5759435"/>
            <a:ext cx="20772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r" latinLnBrk="1">
              <a:defRPr kumimoji="1" sz="1400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zh-CN" altLang="en-US" dirty="0" smtClean="0"/>
              <a:t>服务设计与实现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413311" y="5759435"/>
            <a:ext cx="176676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latinLnBrk="1"/>
            <a:r>
              <a:rPr kumimoji="1" lang="zh-CN" altLang="en-US" sz="1400" dirty="0" smtClean="0">
                <a:latin typeface="微软雅黑" pitchFamily="34" charset="-122"/>
                <a:ea typeface="微软雅黑" pitchFamily="34" charset="-122"/>
              </a:rPr>
              <a:t>服务识别与定义</a:t>
            </a:r>
            <a:endParaRPr kumimoji="1" lang="en-US" altLang="ko-KR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128650" y="4723362"/>
            <a:ext cx="101502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latinLnBrk="1"/>
            <a:r>
              <a:rPr kumimoji="1" lang="en-US" altLang="ko-KR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Diagram</a:t>
            </a:r>
          </a:p>
          <a:p>
            <a:pPr algn="ctr" latinLnBrk="1"/>
            <a:r>
              <a:rPr kumimoji="1" lang="en-US" altLang="ko-KR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2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2480459" y="2498083"/>
            <a:ext cx="4772025" cy="3143250"/>
            <a:chOff x="1713" y="1200"/>
            <a:chExt cx="2316" cy="1968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2085" y="1680"/>
              <a:ext cx="1488" cy="1488"/>
            </a:xfrm>
            <a:prstGeom prst="ellipse">
              <a:avLst/>
            </a:prstGeom>
            <a:noFill/>
            <a:ln w="50800">
              <a:solidFill>
                <a:schemeClr val="fol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373" y="1200"/>
              <a:ext cx="912" cy="912"/>
              <a:chOff x="2373" y="1200"/>
              <a:chExt cx="912" cy="912"/>
            </a:xfrm>
          </p:grpSpPr>
          <p:sp>
            <p:nvSpPr>
              <p:cNvPr id="18" name="Oval 11"/>
              <p:cNvSpPr>
                <a:spLocks noChangeArrowheads="1"/>
              </p:cNvSpPr>
              <p:nvPr/>
            </p:nvSpPr>
            <p:spPr bwMode="gray">
              <a:xfrm>
                <a:off x="2373" y="1200"/>
                <a:ext cx="912" cy="91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scene3d>
                <a:camera prst="legacyPerspectiveFront">
                  <a:rot lat="20099999" lon="20099999" rev="0"/>
                </a:camera>
                <a:lightRig rig="legacyFlat2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  <a:extLst>
                <a:ext uri="{91240B29-F687-4F45-9708-019B960494DF}">
                  <a14:hiddenLine xmlns:a14="http://schemas.microsoft.com/office/drawing/2010/main" w="12700">
                    <a:noFill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2388334" algn="ctr" rotWithShape="0">
                        <a:schemeClr val="tx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latinLnBrk="1"/>
                <a:endParaRPr kumimoji="1" lang="ko-KR" altLang="en-US" sz="2400">
                  <a:latin typeface="微软雅黑" pitchFamily="34" charset="-122"/>
                  <a:ea typeface="Gulim" pitchFamily="34" charset="-127"/>
                </a:endParaRPr>
              </a:p>
            </p:txBody>
          </p:sp>
          <p:sp>
            <p:nvSpPr>
              <p:cNvPr id="19" name="Text Box 12"/>
              <p:cNvSpPr txBox="1">
                <a:spLocks noChangeArrowheads="1"/>
              </p:cNvSpPr>
              <p:nvPr/>
            </p:nvSpPr>
            <p:spPr bwMode="auto">
              <a:xfrm>
                <a:off x="2558" y="1497"/>
                <a:ext cx="54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latinLnBrk="1"/>
                <a:r>
                  <a:rPr kumimoji="1" lang="en-US" altLang="zh-CN" dirty="0" smtClean="0">
                    <a:latin typeface="微软雅黑" pitchFamily="34" charset="-122"/>
                    <a:ea typeface="微软雅黑" pitchFamily="34" charset="-122"/>
                  </a:rPr>
                  <a:t>SOA</a:t>
                </a:r>
                <a:r>
                  <a:rPr kumimoji="1" lang="zh-CN" altLang="en-US" dirty="0" smtClean="0">
                    <a:latin typeface="微软雅黑" pitchFamily="34" charset="-122"/>
                    <a:ea typeface="微软雅黑" pitchFamily="34" charset="-122"/>
                  </a:rPr>
                  <a:t>开发</a:t>
                </a:r>
                <a:endParaRPr kumimoji="1" lang="en-US" altLang="ko-KR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2" name="Group 13"/>
            <p:cNvGrpSpPr>
              <a:grpSpLocks/>
            </p:cNvGrpSpPr>
            <p:nvPr/>
          </p:nvGrpSpPr>
          <p:grpSpPr bwMode="auto">
            <a:xfrm>
              <a:off x="1713" y="2193"/>
              <a:ext cx="912" cy="912"/>
              <a:chOff x="1713" y="2193"/>
              <a:chExt cx="912" cy="912"/>
            </a:xfrm>
          </p:grpSpPr>
          <p:sp>
            <p:nvSpPr>
              <p:cNvPr id="16" name="Oval 14"/>
              <p:cNvSpPr>
                <a:spLocks noChangeArrowheads="1"/>
              </p:cNvSpPr>
              <p:nvPr/>
            </p:nvSpPr>
            <p:spPr bwMode="gray">
              <a:xfrm>
                <a:off x="1713" y="2193"/>
                <a:ext cx="912" cy="91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scene3d>
                <a:camera prst="legacyPerspectiveFront">
                  <a:rot lat="20099999" lon="20099999" rev="0"/>
                </a:camera>
                <a:lightRig rig="legacyFlat2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  <a:extLst>
                <a:ext uri="{91240B29-F687-4F45-9708-019B960494DF}">
                  <a14:hiddenLine xmlns:a14="http://schemas.microsoft.com/office/drawing/2010/main" w="12700">
                    <a:noFill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2388334" algn="ctr" rotWithShape="0">
                        <a:schemeClr val="tx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latinLnBrk="1"/>
                <a:endParaRPr kumimoji="1" lang="ko-KR" altLang="en-US" sz="2400">
                  <a:latin typeface="微软雅黑" pitchFamily="34" charset="-122"/>
                  <a:ea typeface="Gulim" pitchFamily="34" charset="-127"/>
                </a:endParaRPr>
              </a:p>
            </p:txBody>
          </p:sp>
          <p:sp>
            <p:nvSpPr>
              <p:cNvPr id="17" name="Text Box 15"/>
              <p:cNvSpPr txBox="1">
                <a:spLocks noChangeArrowheads="1"/>
              </p:cNvSpPr>
              <p:nvPr/>
            </p:nvSpPr>
            <p:spPr bwMode="auto">
              <a:xfrm>
                <a:off x="1910" y="2490"/>
                <a:ext cx="538" cy="4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latinLnBrk="1"/>
                <a:r>
                  <a:rPr kumimoji="1" lang="zh-CN" altLang="en-US" dirty="0" smtClean="0">
                    <a:latin typeface="微软雅黑" pitchFamily="34" charset="-122"/>
                    <a:ea typeface="微软雅黑" pitchFamily="34" charset="-122"/>
                  </a:rPr>
                  <a:t>瀑布式</a:t>
                </a:r>
                <a:endParaRPr kumimoji="1"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algn="ctr" latinLnBrk="1"/>
                <a:r>
                  <a:rPr kumimoji="1" lang="zh-CN" altLang="en-US" dirty="0" smtClean="0">
                    <a:latin typeface="微软雅黑" pitchFamily="34" charset="-122"/>
                    <a:ea typeface="微软雅黑" pitchFamily="34" charset="-122"/>
                  </a:rPr>
                  <a:t>开发方式</a:t>
                </a:r>
                <a:endParaRPr kumimoji="1" lang="en-US" altLang="ko-KR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3" name="Group 16"/>
            <p:cNvGrpSpPr>
              <a:grpSpLocks/>
            </p:cNvGrpSpPr>
            <p:nvPr/>
          </p:nvGrpSpPr>
          <p:grpSpPr bwMode="auto">
            <a:xfrm>
              <a:off x="3117" y="2208"/>
              <a:ext cx="912" cy="912"/>
              <a:chOff x="1713" y="2193"/>
              <a:chExt cx="912" cy="912"/>
            </a:xfrm>
          </p:grpSpPr>
          <p:sp>
            <p:nvSpPr>
              <p:cNvPr id="14" name="Oval 17"/>
              <p:cNvSpPr>
                <a:spLocks noChangeArrowheads="1"/>
              </p:cNvSpPr>
              <p:nvPr/>
            </p:nvSpPr>
            <p:spPr bwMode="gray">
              <a:xfrm>
                <a:off x="1713" y="2193"/>
                <a:ext cx="912" cy="91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scene3d>
                <a:camera prst="legacyPerspectiveFront">
                  <a:rot lat="20099999" lon="20099999" rev="0"/>
                </a:camera>
                <a:lightRig rig="legacyFlat2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  <a:extLst>
                <a:ext uri="{91240B29-F687-4F45-9708-019B960494DF}">
                  <a14:hiddenLine xmlns:a14="http://schemas.microsoft.com/office/drawing/2010/main" w="12700">
                    <a:noFill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99190" dir="2388334" algn="ctr" rotWithShape="0">
                        <a:schemeClr val="tx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pPr algn="ctr" latinLnBrk="1"/>
                <a:endParaRPr kumimoji="1" lang="ko-KR" altLang="en-US" sz="2400">
                  <a:latin typeface="微软雅黑" pitchFamily="34" charset="-122"/>
                  <a:ea typeface="Gulim" pitchFamily="34" charset="-127"/>
                </a:endParaRPr>
              </a:p>
            </p:txBody>
          </p:sp>
          <p:sp>
            <p:nvSpPr>
              <p:cNvPr id="15" name="Text Box 18"/>
              <p:cNvSpPr txBox="1">
                <a:spLocks noChangeArrowheads="1"/>
              </p:cNvSpPr>
              <p:nvPr/>
            </p:nvSpPr>
            <p:spPr bwMode="auto">
              <a:xfrm>
                <a:off x="2024" y="2490"/>
                <a:ext cx="314" cy="4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latinLnBrk="1"/>
                <a:r>
                  <a:rPr kumimoji="1" lang="zh-CN" altLang="en-US" dirty="0" smtClean="0">
                    <a:latin typeface="微软雅黑" pitchFamily="34" charset="-122"/>
                    <a:ea typeface="微软雅黑" pitchFamily="34" charset="-122"/>
                  </a:rPr>
                  <a:t>敏捷</a:t>
                </a:r>
                <a:endParaRPr kumimoji="1" lang="en-US" altLang="zh-CN" dirty="0" smtClean="0">
                  <a:latin typeface="微软雅黑" pitchFamily="34" charset="-122"/>
                  <a:ea typeface="微软雅黑" pitchFamily="34" charset="-122"/>
                </a:endParaRPr>
              </a:p>
              <a:p>
                <a:pPr algn="ctr" latinLnBrk="1"/>
                <a:r>
                  <a:rPr kumimoji="1" lang="zh-CN" altLang="en-US" dirty="0" smtClean="0">
                    <a:latin typeface="微软雅黑" pitchFamily="34" charset="-122"/>
                    <a:ea typeface="微软雅黑" pitchFamily="34" charset="-122"/>
                  </a:rPr>
                  <a:t>开发</a:t>
                </a:r>
                <a:endParaRPr kumimoji="1" lang="en-US" altLang="ko-KR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6099209" y="3599103"/>
            <a:ext cx="74400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r" latinLnBrk="1">
              <a:defRPr kumimoji="1" sz="1400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zh-CN" altLang="en-US" dirty="0" smtClean="0"/>
              <a:t>迭代</a:t>
            </a:r>
            <a:endParaRPr lang="en-US" altLang="ko-KR" dirty="0"/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2842390" y="3539423"/>
            <a:ext cx="74400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r" latinLnBrk="1">
              <a:defRPr kumimoji="1" sz="1400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/>
            <a:r>
              <a:rPr lang="zh-CN" altLang="en-US" dirty="0" smtClean="0"/>
              <a:t>迭代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22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02177" y="-387424"/>
            <a:ext cx="9446177" cy="7268345"/>
          </a:xfrm>
          <a:prstGeom prst="rect">
            <a:avLst/>
          </a:prstGeom>
        </p:spPr>
      </p:pic>
      <p:sp>
        <p:nvSpPr>
          <p:cNvPr id="9" name="TextBox 8">
            <a:hlinkClick r:id="rId4"/>
          </p:cNvPr>
          <p:cNvSpPr txBox="1"/>
          <p:nvPr/>
        </p:nvSpPr>
        <p:spPr>
          <a:xfrm>
            <a:off x="5652120" y="3068960"/>
            <a:ext cx="98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InfoQ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76256" y="2996952"/>
            <a:ext cx="596467" cy="5040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52320" y="3068960"/>
            <a:ext cx="1237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infoqchina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48064" y="2996953"/>
            <a:ext cx="530585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6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0275" y="283134"/>
            <a:ext cx="8229600" cy="114300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金融行业商业模式在创新（资源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金融）</a:t>
            </a:r>
          </a:p>
        </p:txBody>
      </p:sp>
      <p:pic>
        <p:nvPicPr>
          <p:cNvPr id="4" name="Picture 2" descr="C:\Users\nsc\AppData\Local\YNote\data\m13501070740@163.com\a76fc91b886240e598d1ed9b919e1cb6\0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94" t="12095" r="9209" b="1699"/>
          <a:stretch/>
        </p:blipFill>
        <p:spPr bwMode="auto">
          <a:xfrm>
            <a:off x="6948264" y="3467044"/>
            <a:ext cx="1692188" cy="187220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403648" y="4276837"/>
            <a:ext cx="12961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450"/>
              </a:spcAft>
              <a:buFont typeface="Arial" pitchFamily="34" charset="0"/>
              <a:buChar char="•"/>
            </a:pPr>
            <a:r>
              <a:rPr kumimoji="1" lang="zh-CN" altLang="en-US" sz="1000" dirty="0" smtClean="0">
                <a:latin typeface="+mj-ea"/>
                <a:ea typeface="+mj-ea"/>
                <a:cs typeface="Heiti SC Light"/>
              </a:rPr>
              <a:t>  在</a:t>
            </a:r>
            <a:r>
              <a:rPr kumimoji="1" lang="zh-CN" altLang="en-US" sz="1000" dirty="0">
                <a:latin typeface="+mj-ea"/>
                <a:ea typeface="+mj-ea"/>
                <a:cs typeface="Heiti SC Light"/>
              </a:rPr>
              <a:t>基础/公用业务领域一家独大</a:t>
            </a:r>
            <a:endParaRPr kumimoji="1" lang="en-US" altLang="zh-CN" sz="1000" dirty="0">
              <a:latin typeface="+mj-ea"/>
              <a:ea typeface="+mj-ea"/>
              <a:cs typeface="Heiti SC Ligh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4395" y="2476637"/>
            <a:ext cx="1980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450"/>
              </a:spcAft>
            </a:pPr>
            <a:r>
              <a:rPr kumimoji="1" lang="zh-CN" altLang="en-US" sz="1200" dirty="0">
                <a:solidFill>
                  <a:srgbClr val="800000"/>
                </a:solidFill>
                <a:latin typeface="+mj-ea"/>
                <a:ea typeface="+mj-ea"/>
                <a:cs typeface="Heiti SC Light"/>
              </a:rPr>
              <a:t>银行</a:t>
            </a:r>
            <a:r>
              <a:rPr kumimoji="1" lang="zh-CN" altLang="zh-CN" sz="1200" dirty="0">
                <a:solidFill>
                  <a:srgbClr val="800000"/>
                </a:solidFill>
                <a:latin typeface="+mj-ea"/>
                <a:ea typeface="+mj-ea"/>
                <a:cs typeface="Heiti SC Light"/>
              </a:rPr>
              <a:t>：</a:t>
            </a:r>
            <a:r>
              <a:rPr kumimoji="1" lang="zh-CN" altLang="en-US" sz="1200" dirty="0">
                <a:solidFill>
                  <a:srgbClr val="800000"/>
                </a:solidFill>
                <a:latin typeface="+mj-ea"/>
                <a:ea typeface="+mj-ea"/>
                <a:cs typeface="Heiti SC Light"/>
              </a:rPr>
              <a:t>本身具有与互联网一样的发展规律</a:t>
            </a:r>
            <a:endParaRPr kumimoji="1" lang="en-US" altLang="zh-CN" sz="1200" dirty="0">
              <a:solidFill>
                <a:srgbClr val="800000"/>
              </a:solidFill>
              <a:latin typeface="+mj-ea"/>
              <a:ea typeface="+mj-ea"/>
              <a:cs typeface="Heiti SC Ligh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25868" y="3509673"/>
            <a:ext cx="12019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450"/>
              </a:spcAft>
              <a:buFont typeface="Arial" pitchFamily="34" charset="0"/>
              <a:buChar char="•"/>
            </a:pPr>
            <a:r>
              <a:rPr kumimoji="1" lang="zh-CN" altLang="en-US" sz="1000" dirty="0" smtClean="0">
                <a:latin typeface="+mj-ea"/>
                <a:ea typeface="+mj-ea"/>
                <a:cs typeface="Heiti SC Light"/>
              </a:rPr>
              <a:t> 在</a:t>
            </a:r>
            <a:r>
              <a:rPr kumimoji="1" lang="zh-CN" altLang="en-US" sz="1000" dirty="0">
                <a:latin typeface="+mj-ea"/>
                <a:ea typeface="+mj-ea"/>
                <a:cs typeface="Heiti SC Light"/>
              </a:rPr>
              <a:t>特征细分领域（如行业、业务、客户群）一家独大</a:t>
            </a:r>
            <a:endParaRPr lang="zh-CN" altLang="en-US" sz="1000" dirty="0">
              <a:latin typeface="+mj-ea"/>
              <a:ea typeface="+mj-ea"/>
              <a:cs typeface="Heiti SC Light"/>
            </a:endParaRPr>
          </a:p>
        </p:txBody>
      </p:sp>
      <p:cxnSp>
        <p:nvCxnSpPr>
          <p:cNvPr id="8" name="直线箭头连接符 16"/>
          <p:cNvCxnSpPr>
            <a:endCxn id="5" idx="1"/>
          </p:cNvCxnSpPr>
          <p:nvPr/>
        </p:nvCxnSpPr>
        <p:spPr>
          <a:xfrm>
            <a:off x="1277038" y="4376814"/>
            <a:ext cx="126610" cy="100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18"/>
          <p:cNvCxnSpPr/>
          <p:nvPr/>
        </p:nvCxnSpPr>
        <p:spPr>
          <a:xfrm>
            <a:off x="1277038" y="3821406"/>
            <a:ext cx="126609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555776" y="2692661"/>
            <a:ext cx="1980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450"/>
              </a:spcAft>
            </a:pPr>
            <a:r>
              <a:rPr kumimoji="1" lang="zh-CN" altLang="en-US" sz="1200" dirty="0" smtClean="0">
                <a:solidFill>
                  <a:srgbClr val="800000"/>
                </a:solidFill>
                <a:latin typeface="+mj-ea"/>
                <a:ea typeface="+mj-ea"/>
                <a:cs typeface="Heiti SC Light"/>
              </a:rPr>
              <a:t>通过渠道资源开展金融业务，建立互联网银行模式</a:t>
            </a:r>
            <a:endParaRPr kumimoji="1" lang="en-US" altLang="zh-CN" sz="1200" dirty="0">
              <a:solidFill>
                <a:srgbClr val="800000"/>
              </a:solidFill>
              <a:latin typeface="+mj-ea"/>
              <a:ea typeface="+mj-ea"/>
              <a:cs typeface="Heiti SC Ligh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60032" y="2476636"/>
            <a:ext cx="1980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450"/>
              </a:spcAft>
            </a:pPr>
            <a:r>
              <a:rPr kumimoji="1" lang="zh-CN" altLang="en-US" sz="1200" dirty="0" smtClean="0">
                <a:solidFill>
                  <a:srgbClr val="800000"/>
                </a:solidFill>
                <a:latin typeface="+mj-ea"/>
                <a:ea typeface="+mj-ea"/>
                <a:cs typeface="Heiti SC Light"/>
              </a:rPr>
              <a:t>通过金融能力提供定向细分、合作生态服务</a:t>
            </a:r>
            <a:endParaRPr kumimoji="1" lang="en-US" altLang="zh-CN" sz="1200" dirty="0">
              <a:solidFill>
                <a:srgbClr val="800000"/>
              </a:solidFill>
              <a:latin typeface="+mj-ea"/>
              <a:ea typeface="+mj-ea"/>
              <a:cs typeface="Heiti SC Ligh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76256" y="2775702"/>
            <a:ext cx="19809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450"/>
              </a:spcAft>
            </a:pPr>
            <a:r>
              <a:rPr kumimoji="1" lang="zh-CN" altLang="en-US" sz="1200" dirty="0" smtClean="0">
                <a:solidFill>
                  <a:srgbClr val="800000"/>
                </a:solidFill>
                <a:latin typeface="+mj-ea"/>
                <a:ea typeface="+mj-ea"/>
                <a:cs typeface="Heiti SC Light"/>
              </a:rPr>
              <a:t>蚂蚁金服：全领域生态</a:t>
            </a:r>
            <a:endParaRPr kumimoji="1" lang="en-US" altLang="zh-CN" sz="1200" dirty="0">
              <a:solidFill>
                <a:srgbClr val="800000"/>
              </a:solidFill>
              <a:latin typeface="+mj-ea"/>
              <a:ea typeface="+mj-ea"/>
              <a:cs typeface="Heiti SC Light"/>
            </a:endParaRP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2790173" y="3268725"/>
            <a:ext cx="201282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00428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微众银行</a:t>
            </a:r>
            <a:endParaRPr lang="en-US" altLang="zh-CN" dirty="0"/>
          </a:p>
          <a:p>
            <a:r>
              <a:rPr lang="zh-CN" altLang="en-US" sz="1400" dirty="0" smtClean="0"/>
              <a:t>银行的互联网</a:t>
            </a:r>
            <a:endParaRPr lang="zh-CN" altLang="en-US" sz="1400" dirty="0"/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2771800" y="4420853"/>
            <a:ext cx="201282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00428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马上金融</a:t>
            </a:r>
            <a:endParaRPr lang="en-US" altLang="zh-CN" dirty="0"/>
          </a:p>
          <a:p>
            <a:r>
              <a:rPr lang="zh-CN" altLang="en-US" sz="1400" dirty="0" smtClean="0"/>
              <a:t>商业机构的银行</a:t>
            </a:r>
            <a:endParaRPr lang="zh-CN" altLang="en-US" sz="14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4499992" y="3338476"/>
            <a:ext cx="2209449" cy="1874466"/>
            <a:chOff x="1972367" y="790266"/>
            <a:chExt cx="5361141" cy="3843863"/>
          </a:xfrm>
        </p:grpSpPr>
        <p:sp>
          <p:nvSpPr>
            <p:cNvPr id="16" name="云形 15"/>
            <p:cNvSpPr/>
            <p:nvPr/>
          </p:nvSpPr>
          <p:spPr>
            <a:xfrm>
              <a:off x="3009066" y="3626017"/>
              <a:ext cx="1800200" cy="1008112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/>
                <a:t>金融云</a:t>
              </a:r>
              <a:endParaRPr lang="zh-CN" altLang="en-US" sz="800" dirty="0"/>
            </a:p>
          </p:txBody>
        </p:sp>
        <p:sp>
          <p:nvSpPr>
            <p:cNvPr id="17" name="圆柱形 16"/>
            <p:cNvSpPr/>
            <p:nvPr/>
          </p:nvSpPr>
          <p:spPr>
            <a:xfrm>
              <a:off x="4584456" y="3623363"/>
              <a:ext cx="1512168" cy="100811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/>
                <a:t>大数据</a:t>
              </a:r>
              <a:endParaRPr lang="zh-CN" altLang="en-US" sz="800" dirty="0"/>
            </a:p>
          </p:txBody>
        </p:sp>
        <p:sp>
          <p:nvSpPr>
            <p:cNvPr id="18" name="六边形 17"/>
            <p:cNvSpPr/>
            <p:nvPr/>
          </p:nvSpPr>
          <p:spPr>
            <a:xfrm>
              <a:off x="2144970" y="2382289"/>
              <a:ext cx="864096" cy="64807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" dirty="0" smtClean="0"/>
                <a:t>互联网企业</a:t>
              </a:r>
              <a:endParaRPr lang="zh-CN" altLang="en-US" sz="400" dirty="0"/>
            </a:p>
          </p:txBody>
        </p:sp>
        <p:sp>
          <p:nvSpPr>
            <p:cNvPr id="19" name="六边形 18"/>
            <p:cNvSpPr/>
            <p:nvPr/>
          </p:nvSpPr>
          <p:spPr>
            <a:xfrm>
              <a:off x="3166981" y="2136562"/>
              <a:ext cx="864096" cy="64807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" dirty="0" smtClean="0"/>
                <a:t>互联网企业</a:t>
              </a:r>
              <a:endParaRPr lang="zh-CN" altLang="en-US" sz="400" dirty="0"/>
            </a:p>
          </p:txBody>
        </p:sp>
        <p:sp>
          <p:nvSpPr>
            <p:cNvPr id="20" name="六边形 19"/>
            <p:cNvSpPr/>
            <p:nvPr/>
          </p:nvSpPr>
          <p:spPr>
            <a:xfrm>
              <a:off x="4211960" y="1995686"/>
              <a:ext cx="864096" cy="64807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" dirty="0" smtClean="0"/>
                <a:t>互联网企业</a:t>
              </a:r>
              <a:endParaRPr lang="zh-CN" altLang="en-US" sz="400" dirty="0"/>
            </a:p>
          </p:txBody>
        </p:sp>
        <p:sp>
          <p:nvSpPr>
            <p:cNvPr id="21" name="六边形 20"/>
            <p:cNvSpPr/>
            <p:nvPr/>
          </p:nvSpPr>
          <p:spPr>
            <a:xfrm>
              <a:off x="5252061" y="2136562"/>
              <a:ext cx="864096" cy="64807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" dirty="0" smtClean="0"/>
                <a:t>互联网企业</a:t>
              </a:r>
              <a:endParaRPr lang="zh-CN" altLang="en-US" sz="400" dirty="0"/>
            </a:p>
          </p:txBody>
        </p:sp>
        <p:sp>
          <p:nvSpPr>
            <p:cNvPr id="22" name="六边形 21"/>
            <p:cNvSpPr/>
            <p:nvPr/>
          </p:nvSpPr>
          <p:spPr>
            <a:xfrm>
              <a:off x="6263714" y="2382289"/>
              <a:ext cx="864096" cy="648072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" dirty="0" smtClean="0"/>
                <a:t>互联网企业</a:t>
              </a:r>
              <a:endParaRPr lang="zh-CN" altLang="en-US" sz="400" dirty="0"/>
            </a:p>
          </p:txBody>
        </p:sp>
        <p:cxnSp>
          <p:nvCxnSpPr>
            <p:cNvPr id="23" name="直接箭头连接符 22"/>
            <p:cNvCxnSpPr/>
            <p:nvPr/>
          </p:nvCxnSpPr>
          <p:spPr>
            <a:xfrm flipV="1">
              <a:off x="4644008" y="2706325"/>
              <a:ext cx="0" cy="7912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flipH="1" flipV="1">
              <a:off x="3681815" y="2895373"/>
              <a:ext cx="349262" cy="6021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V="1">
              <a:off x="5322540" y="2889014"/>
              <a:ext cx="265569" cy="5991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flipH="1" flipV="1">
              <a:off x="2930098" y="3101948"/>
              <a:ext cx="391677" cy="5214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V="1">
              <a:off x="5914063" y="3101948"/>
              <a:ext cx="349651" cy="4619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3612293" y="3101947"/>
              <a:ext cx="2315103" cy="34712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5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互联网企业一站式金融服务</a:t>
              </a:r>
              <a:endParaRPr lang="zh-CN" altLang="en-US" sz="5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29991" y="963274"/>
              <a:ext cx="325537" cy="4388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756518" y="936748"/>
              <a:ext cx="366667" cy="4919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72367" y="1189647"/>
              <a:ext cx="385000" cy="525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914897" y="1188514"/>
              <a:ext cx="418611" cy="531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Picture 6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501206" y="790266"/>
              <a:ext cx="394167" cy="504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63431" y="1053672"/>
              <a:ext cx="366667" cy="4919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94864" y="1102184"/>
              <a:ext cx="325537" cy="4388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798182" y="805175"/>
              <a:ext cx="418611" cy="531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148719" y="815842"/>
              <a:ext cx="385000" cy="525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8" name="直接箭头连接符 37"/>
            <p:cNvCxnSpPr/>
            <p:nvPr/>
          </p:nvCxnSpPr>
          <p:spPr>
            <a:xfrm flipH="1" flipV="1">
              <a:off x="2166906" y="1809605"/>
              <a:ext cx="276259" cy="4451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 flipV="1">
              <a:off x="6844851" y="1867589"/>
              <a:ext cx="282279" cy="4431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H="1" flipV="1">
              <a:off x="4667569" y="1336842"/>
              <a:ext cx="3338" cy="59627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H="1" flipV="1">
              <a:off x="3409604" y="1471096"/>
              <a:ext cx="161766" cy="5547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flipV="1">
              <a:off x="5829167" y="1500280"/>
              <a:ext cx="217002" cy="5155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endCxn id="36" idx="2"/>
            </p:cNvCxnSpPr>
            <p:nvPr/>
          </p:nvCxnSpPr>
          <p:spPr>
            <a:xfrm flipH="1" flipV="1">
              <a:off x="4007488" y="1336842"/>
              <a:ext cx="132677" cy="6588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endCxn id="37" idx="2"/>
            </p:cNvCxnSpPr>
            <p:nvPr/>
          </p:nvCxnSpPr>
          <p:spPr>
            <a:xfrm flipV="1">
              <a:off x="5244530" y="1341398"/>
              <a:ext cx="96689" cy="6844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flipH="1" flipV="1">
              <a:off x="2803723" y="1636183"/>
              <a:ext cx="205343" cy="5003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V="1">
              <a:off x="6310653" y="1660913"/>
              <a:ext cx="272911" cy="5260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3149402" y="1669238"/>
              <a:ext cx="3248613" cy="34712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5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与互联网企业协作的细分客户群金融服务</a:t>
              </a:r>
              <a:endParaRPr lang="zh-CN" altLang="en-US" sz="5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8" name="图片 47" descr="yijiaduda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flipH="1">
            <a:off x="56023" y="3556757"/>
            <a:ext cx="1203609" cy="9037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1545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9898" y="274638"/>
            <a:ext cx="8284102" cy="114300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商业银行数字化革命势在必行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383734" y="1891171"/>
            <a:ext cx="8424936" cy="42484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gray">
          <a:xfrm>
            <a:off x="743776" y="3363374"/>
            <a:ext cx="3627989" cy="1196429"/>
          </a:xfrm>
          <a:prstGeom prst="bevel">
            <a:avLst>
              <a:gd name="adj" fmla="val 1495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 sz="1100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887791" y="3143015"/>
            <a:ext cx="1541992" cy="379809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33333"/>
                  <a:invGamma/>
                </a:schemeClr>
              </a:gs>
            </a:gsLst>
            <a:lin ang="5400000" scaled="1"/>
          </a:gradFill>
          <a:ln w="19050">
            <a:solidFill>
              <a:schemeClr val="bg1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1500">
              <a:ea typeface="宋体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892634" y="3176274"/>
            <a:ext cx="95410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1500" b="1" dirty="0"/>
              <a:t>客户驱动</a:t>
            </a:r>
            <a:endParaRPr lang="en-US" altLang="zh-CN" sz="1500" b="1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gray">
          <a:xfrm>
            <a:off x="5153118" y="3359038"/>
            <a:ext cx="3335721" cy="1200764"/>
          </a:xfrm>
          <a:prstGeom prst="bevel">
            <a:avLst>
              <a:gd name="adj" fmla="val 1495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 sz="150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gray">
          <a:xfrm>
            <a:off x="5275962" y="3157768"/>
            <a:ext cx="1520552" cy="345281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33333"/>
                  <a:invGamma/>
                </a:schemeClr>
              </a:gs>
            </a:gsLst>
            <a:lin ang="5400000" scaled="1"/>
          </a:gradFill>
          <a:ln w="19050">
            <a:solidFill>
              <a:schemeClr val="bg1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1500">
              <a:ea typeface="宋体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gray">
          <a:xfrm>
            <a:off x="5291596" y="3192434"/>
            <a:ext cx="95410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1500" b="1" dirty="0" smtClean="0"/>
              <a:t>业务变革</a:t>
            </a:r>
            <a:endParaRPr lang="en-US" altLang="zh-CN" sz="1500" b="1" dirty="0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black">
          <a:xfrm>
            <a:off x="965095" y="3521057"/>
            <a:ext cx="300994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44" indent="-285744">
              <a:buFont typeface="Wingdings" panose="05000000000000000000" pitchFamily="2" charset="2"/>
              <a:buChar char="ü"/>
            </a:pPr>
            <a:r>
              <a:rPr lang="zh-CN" altLang="en-US" sz="1100" dirty="0">
                <a:latin typeface="+mn-ea"/>
                <a:ea typeface="+mn-ea"/>
              </a:rPr>
              <a:t>移动互联网的发展，“网络化”改变了人们的生活和行为方式</a:t>
            </a:r>
            <a:endParaRPr lang="en-US" altLang="zh-CN" sz="1100" dirty="0">
              <a:latin typeface="+mn-ea"/>
              <a:ea typeface="+mn-ea"/>
            </a:endParaRPr>
          </a:p>
          <a:p>
            <a:pPr marL="285744" indent="-285744">
              <a:buFont typeface="Wingdings" panose="05000000000000000000" pitchFamily="2" charset="2"/>
              <a:buChar char="ü"/>
            </a:pPr>
            <a:r>
              <a:rPr lang="zh-CN" altLang="en-US" sz="1100" dirty="0">
                <a:latin typeface="+mn-ea"/>
                <a:ea typeface="+mn-ea"/>
              </a:rPr>
              <a:t>客户体验的更高要求；</a:t>
            </a:r>
            <a:endParaRPr lang="en-US" altLang="zh-CN" sz="1100" dirty="0">
              <a:latin typeface="+mn-ea"/>
              <a:ea typeface="+mn-ea"/>
            </a:endParaRPr>
          </a:p>
          <a:p>
            <a:pPr marL="285744" indent="-285744">
              <a:buFont typeface="Wingdings" panose="05000000000000000000" pitchFamily="2" charset="2"/>
              <a:buChar char="ü"/>
            </a:pPr>
            <a:endParaRPr lang="en-US" altLang="zh-CN" sz="1100" dirty="0">
              <a:latin typeface="+mn-ea"/>
              <a:ea typeface="+mn-ea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black">
          <a:xfrm>
            <a:off x="5136262" y="3629068"/>
            <a:ext cx="335257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sz="1100" dirty="0">
                <a:latin typeface="+mn-ea"/>
                <a:ea typeface="+mn-ea"/>
              </a:rPr>
              <a:t>客户服务数字化：全渠道协同服务，加强电子渠道服务，提升客户体验</a:t>
            </a:r>
            <a:endParaRPr lang="en-US" altLang="zh-CN" sz="1100" dirty="0">
              <a:latin typeface="+mn-ea"/>
              <a:ea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100" dirty="0">
                <a:latin typeface="+mn-ea"/>
                <a:ea typeface="+mn-ea"/>
              </a:rPr>
              <a:t>客户管理数字化：精准营销、移动营销</a:t>
            </a:r>
            <a:endParaRPr lang="en-US" altLang="zh-CN" sz="1100" dirty="0">
              <a:latin typeface="+mn-ea"/>
              <a:ea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100" dirty="0">
                <a:latin typeface="+mn-ea"/>
                <a:ea typeface="+mn-ea"/>
              </a:rPr>
              <a:t>产品数字化：产品配置化管理</a:t>
            </a:r>
            <a:endParaRPr lang="en-US" altLang="zh-CN" sz="1100" dirty="0">
              <a:latin typeface="+mn-ea"/>
              <a:ea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632207" y="3853482"/>
            <a:ext cx="412751" cy="313135"/>
            <a:chOff x="4085828" y="4091608"/>
            <a:chExt cx="412750" cy="417512"/>
          </a:xfrm>
        </p:grpSpPr>
        <p:sp>
          <p:nvSpPr>
            <p:cNvPr id="13" name="AutoShape 15"/>
            <p:cNvSpPr>
              <a:spLocks noChangeArrowheads="1"/>
            </p:cNvSpPr>
            <p:nvPr/>
          </p:nvSpPr>
          <p:spPr bwMode="gray">
            <a:xfrm flipH="1">
              <a:off x="4085828" y="4091608"/>
              <a:ext cx="217488" cy="417512"/>
            </a:xfrm>
            <a:prstGeom prst="moon">
              <a:avLst>
                <a:gd name="adj" fmla="val 50000"/>
              </a:avLst>
            </a:prstGeom>
            <a:solidFill>
              <a:srgbClr val="333333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500"/>
            </a:p>
          </p:txBody>
        </p:sp>
        <p:sp>
          <p:nvSpPr>
            <p:cNvPr id="14" name="AutoShape 16"/>
            <p:cNvSpPr>
              <a:spLocks noChangeArrowheads="1"/>
            </p:cNvSpPr>
            <p:nvPr/>
          </p:nvSpPr>
          <p:spPr bwMode="gray">
            <a:xfrm flipH="1">
              <a:off x="4281091" y="4091608"/>
              <a:ext cx="217487" cy="417512"/>
            </a:xfrm>
            <a:prstGeom prst="moon">
              <a:avLst>
                <a:gd name="adj" fmla="val 50000"/>
              </a:avLst>
            </a:prstGeom>
            <a:solidFill>
              <a:srgbClr val="333333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500"/>
            </a:p>
          </p:txBody>
        </p:sp>
      </p:grpSp>
      <p:sp>
        <p:nvSpPr>
          <p:cNvPr id="15" name="AutoShape 9"/>
          <p:cNvSpPr>
            <a:spLocks noChangeArrowheads="1"/>
          </p:cNvSpPr>
          <p:nvPr/>
        </p:nvSpPr>
        <p:spPr bwMode="gray">
          <a:xfrm>
            <a:off x="2656424" y="2023154"/>
            <a:ext cx="3847991" cy="1018580"/>
          </a:xfrm>
          <a:prstGeom prst="bevel">
            <a:avLst>
              <a:gd name="adj" fmla="val 1495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 sz="1500"/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gray">
          <a:xfrm>
            <a:off x="1820083" y="2259812"/>
            <a:ext cx="990383" cy="379809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33333"/>
                  <a:invGamma/>
                </a:schemeClr>
              </a:gs>
            </a:gsLst>
            <a:lin ang="5400000" scaled="1"/>
          </a:gradFill>
          <a:ln w="19050">
            <a:solidFill>
              <a:schemeClr val="bg1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1500">
              <a:ea typeface="宋体" pitchFamily="2" charset="-122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gray">
          <a:xfrm>
            <a:off x="2030580" y="2244184"/>
            <a:ext cx="56938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1500" b="1" dirty="0"/>
              <a:t>策略</a:t>
            </a:r>
            <a:endParaRPr lang="en-US" altLang="zh-CN" sz="1500" b="1" dirty="0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3020837" y="2104581"/>
            <a:ext cx="3332195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44" indent="-285744">
              <a:buFont typeface="Wingdings" panose="05000000000000000000" pitchFamily="2" charset="2"/>
              <a:buChar char="l"/>
            </a:pPr>
            <a:r>
              <a:rPr lang="zh-CN" altLang="en-US" sz="1100" dirty="0"/>
              <a:t>统一数字化品牌建设，树立品牌形象</a:t>
            </a:r>
            <a:endParaRPr lang="en-US" altLang="zh-CN" sz="1100" dirty="0"/>
          </a:p>
          <a:p>
            <a:pPr marL="285744" indent="-285744">
              <a:buFont typeface="Wingdings" panose="05000000000000000000" pitchFamily="2" charset="2"/>
              <a:buChar char="l"/>
            </a:pPr>
            <a:r>
              <a:rPr lang="zh-CN" altLang="en-US" sz="1100" dirty="0"/>
              <a:t>客户服务数字化，客户营销管理与洞察</a:t>
            </a:r>
            <a:endParaRPr lang="en-US" altLang="zh-CN" sz="1100" dirty="0"/>
          </a:p>
          <a:p>
            <a:pPr marL="285744" indent="-285744">
              <a:buFont typeface="Wingdings" panose="05000000000000000000" pitchFamily="2" charset="2"/>
              <a:buChar char="l"/>
            </a:pPr>
            <a:r>
              <a:rPr lang="zh-CN" altLang="en-US" sz="1100" dirty="0"/>
              <a:t>整合渠道和产品，加强用户体验建设</a:t>
            </a:r>
            <a:endParaRPr lang="en-US" altLang="zh-CN" sz="1100" dirty="0"/>
          </a:p>
          <a:p>
            <a:pPr marL="285744" indent="-285744">
              <a:buFont typeface="Wingdings" panose="05000000000000000000" pitchFamily="2" charset="2"/>
              <a:buChar char="l"/>
            </a:pPr>
            <a:r>
              <a:rPr lang="zh-CN" altLang="en-US" sz="1100" dirty="0"/>
              <a:t>营销数字化，基于大数据的营销分析</a:t>
            </a:r>
            <a:endParaRPr lang="en-US" altLang="zh-CN" sz="1100" dirty="0"/>
          </a:p>
          <a:p>
            <a:pPr marL="285744" indent="-285744">
              <a:buFont typeface="Wingdings" panose="05000000000000000000" pitchFamily="2" charset="2"/>
              <a:buChar char="l"/>
            </a:pPr>
            <a:r>
              <a:rPr lang="zh-CN" altLang="en-US" sz="1100" dirty="0"/>
              <a:t>产品数字化，产品工厂管理</a:t>
            </a:r>
            <a:endParaRPr lang="en-US" altLang="zh-CN" sz="1100" dirty="0"/>
          </a:p>
        </p:txBody>
      </p:sp>
      <p:cxnSp>
        <p:nvCxnSpPr>
          <p:cNvPr id="19" name="Straight Arrow Connector 10"/>
          <p:cNvCxnSpPr/>
          <p:nvPr/>
        </p:nvCxnSpPr>
        <p:spPr>
          <a:xfrm>
            <a:off x="759243" y="4709187"/>
            <a:ext cx="7833404" cy="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utoShape 12"/>
          <p:cNvSpPr>
            <a:spLocks noChangeArrowheads="1"/>
          </p:cNvSpPr>
          <p:nvPr/>
        </p:nvSpPr>
        <p:spPr bwMode="gray">
          <a:xfrm>
            <a:off x="792875" y="5043733"/>
            <a:ext cx="3578888" cy="825117"/>
          </a:xfrm>
          <a:prstGeom prst="roundRect">
            <a:avLst>
              <a:gd name="adj" fmla="val 11505"/>
            </a:avLst>
          </a:prstGeom>
          <a:solidFill>
            <a:srgbClr val="4D4D4D">
              <a:alpha val="5098"/>
            </a:srgbClr>
          </a:solidFill>
          <a:ln w="6350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 sz="1500"/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gray">
          <a:xfrm>
            <a:off x="965096" y="4961378"/>
            <a:ext cx="34066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44" indent="-285744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  <a:ea typeface="+mn-ea"/>
              </a:rPr>
              <a:t>以账户和产品为中心，实现现有业务的互联网化</a:t>
            </a:r>
            <a:endParaRPr lang="en-US" altLang="zh-CN" sz="1200" dirty="0">
              <a:latin typeface="+mn-ea"/>
              <a:ea typeface="+mn-ea"/>
            </a:endParaRP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  <a:ea typeface="+mn-ea"/>
              </a:rPr>
              <a:t>服务现有客户，以金融业务为视角</a:t>
            </a:r>
            <a:endParaRPr lang="en-US" altLang="zh-CN" sz="1200" dirty="0">
              <a:latin typeface="+mn-ea"/>
              <a:ea typeface="+mn-ea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567120" y="5107830"/>
            <a:ext cx="412751" cy="313135"/>
            <a:chOff x="4085828" y="4091608"/>
            <a:chExt cx="412750" cy="417512"/>
          </a:xfrm>
        </p:grpSpPr>
        <p:sp>
          <p:nvSpPr>
            <p:cNvPr id="23" name="AutoShape 15"/>
            <p:cNvSpPr>
              <a:spLocks noChangeArrowheads="1"/>
            </p:cNvSpPr>
            <p:nvPr/>
          </p:nvSpPr>
          <p:spPr bwMode="gray">
            <a:xfrm flipH="1">
              <a:off x="4085828" y="4091608"/>
              <a:ext cx="217488" cy="417512"/>
            </a:xfrm>
            <a:prstGeom prst="moon">
              <a:avLst>
                <a:gd name="adj" fmla="val 50000"/>
              </a:avLst>
            </a:prstGeom>
            <a:solidFill>
              <a:srgbClr val="333333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500"/>
            </a:p>
          </p:txBody>
        </p:sp>
        <p:sp>
          <p:nvSpPr>
            <p:cNvPr id="24" name="AutoShape 16"/>
            <p:cNvSpPr>
              <a:spLocks noChangeArrowheads="1"/>
            </p:cNvSpPr>
            <p:nvPr/>
          </p:nvSpPr>
          <p:spPr bwMode="gray">
            <a:xfrm flipH="1">
              <a:off x="4281091" y="4091608"/>
              <a:ext cx="217487" cy="417512"/>
            </a:xfrm>
            <a:prstGeom prst="moon">
              <a:avLst>
                <a:gd name="adj" fmla="val 50000"/>
              </a:avLst>
            </a:prstGeom>
            <a:solidFill>
              <a:srgbClr val="333333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500"/>
            </a:p>
          </p:txBody>
        </p:sp>
      </p:grpSp>
      <p:sp>
        <p:nvSpPr>
          <p:cNvPr id="25" name="AutoShape 3"/>
          <p:cNvSpPr>
            <a:spLocks noChangeArrowheads="1"/>
          </p:cNvSpPr>
          <p:nvPr/>
        </p:nvSpPr>
        <p:spPr bwMode="gray">
          <a:xfrm>
            <a:off x="743774" y="4871207"/>
            <a:ext cx="3627989" cy="1196429"/>
          </a:xfrm>
          <a:prstGeom prst="bevel">
            <a:avLst>
              <a:gd name="adj" fmla="val 1495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 sz="1100" dirty="0"/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gray">
          <a:xfrm>
            <a:off x="887790" y="4661936"/>
            <a:ext cx="1541992" cy="379809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33333"/>
                  <a:invGamma/>
                </a:schemeClr>
              </a:gs>
            </a:gsLst>
            <a:lin ang="5400000" scaled="1"/>
          </a:gradFill>
          <a:ln w="19050">
            <a:solidFill>
              <a:schemeClr val="bg1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lang="zh-CN" altLang="en-US" sz="1500" b="1" dirty="0">
                <a:ea typeface="宋体" pitchFamily="2" charset="-122"/>
              </a:rPr>
              <a:t>技术驱动</a:t>
            </a:r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black">
          <a:xfrm>
            <a:off x="887792" y="5099409"/>
            <a:ext cx="3483972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44" indent="-285744">
              <a:buFont typeface="Wingdings" panose="05000000000000000000" pitchFamily="2" charset="2"/>
              <a:buChar char="ü"/>
            </a:pPr>
            <a:r>
              <a:rPr lang="zh-CN" altLang="en-US" sz="1100" dirty="0">
                <a:latin typeface="+mn-ea"/>
                <a:ea typeface="+mn-ea"/>
              </a:rPr>
              <a:t>移动互联网技术、大数据、云计算等技术的发展</a:t>
            </a:r>
            <a:endParaRPr lang="en-US" altLang="zh-CN" sz="1100" dirty="0">
              <a:latin typeface="+mn-ea"/>
              <a:ea typeface="+mn-ea"/>
            </a:endParaRPr>
          </a:p>
          <a:p>
            <a:pPr marL="285744" indent="-285744">
              <a:buFont typeface="Wingdings" panose="05000000000000000000" pitchFamily="2" charset="2"/>
              <a:buChar char="ü"/>
            </a:pPr>
            <a:r>
              <a:rPr lang="zh-CN" altLang="en-US" sz="1100" dirty="0">
                <a:latin typeface="+mn-ea"/>
                <a:ea typeface="+mn-ea"/>
              </a:rPr>
              <a:t>基于</a:t>
            </a:r>
            <a:r>
              <a:rPr lang="en-US" altLang="zh-CN" sz="1100" dirty="0">
                <a:latin typeface="+mn-ea"/>
                <a:ea typeface="+mn-ea"/>
              </a:rPr>
              <a:t>X86</a:t>
            </a:r>
            <a:r>
              <a:rPr lang="zh-CN" altLang="en-US" sz="1100" dirty="0">
                <a:latin typeface="+mn-ea"/>
                <a:ea typeface="+mn-ea"/>
              </a:rPr>
              <a:t>基础硬件技术的快速发展</a:t>
            </a:r>
            <a:endParaRPr lang="en-US" altLang="zh-CN" sz="1100" dirty="0">
              <a:latin typeface="+mn-ea"/>
              <a:ea typeface="+mn-ea"/>
            </a:endParaRPr>
          </a:p>
          <a:p>
            <a:pPr marL="0" indent="0"/>
            <a:endParaRPr lang="en-US" altLang="zh-CN" sz="1100" dirty="0">
              <a:latin typeface="+mn-ea"/>
              <a:ea typeface="+mn-ea"/>
            </a:endParaRP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gray">
          <a:xfrm>
            <a:off x="5136262" y="4866872"/>
            <a:ext cx="3286795" cy="1200764"/>
          </a:xfrm>
          <a:prstGeom prst="bevel">
            <a:avLst>
              <a:gd name="adj" fmla="val 1495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 sz="1500"/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gray">
          <a:xfrm>
            <a:off x="5259107" y="4665601"/>
            <a:ext cx="1520552" cy="345281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33333"/>
                  <a:invGamma/>
                </a:schemeClr>
              </a:gs>
            </a:gsLst>
            <a:lin ang="5400000" scaled="1"/>
          </a:gradFill>
          <a:ln w="19050">
            <a:solidFill>
              <a:schemeClr val="bg1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1500">
              <a:ea typeface="宋体" pitchFamily="2" charset="-122"/>
            </a:endParaRP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gray">
          <a:xfrm>
            <a:off x="5274742" y="4700266"/>
            <a:ext cx="95410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1500" b="1" dirty="0"/>
              <a:t>架构变革</a:t>
            </a:r>
            <a:endParaRPr lang="en-US" altLang="zh-CN" sz="1500" b="1" dirty="0"/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black">
          <a:xfrm>
            <a:off x="5259108" y="5107830"/>
            <a:ext cx="3163949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sz="1100" dirty="0">
                <a:latin typeface="+mn-ea"/>
                <a:ea typeface="+mn-ea"/>
              </a:rPr>
              <a:t>新一代技术架构体系</a:t>
            </a:r>
            <a:endParaRPr lang="en-US" altLang="zh-CN" sz="1100" dirty="0">
              <a:latin typeface="+mn-ea"/>
              <a:ea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100" dirty="0">
                <a:latin typeface="+mn-ea"/>
                <a:ea typeface="+mn-ea"/>
              </a:rPr>
              <a:t>分布式应用架构实现数字化变革</a:t>
            </a:r>
            <a:endParaRPr lang="en-US" altLang="zh-CN" sz="1100" dirty="0">
              <a:latin typeface="+mn-ea"/>
              <a:ea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100" dirty="0">
                <a:latin typeface="+mn-ea"/>
                <a:ea typeface="+mn-ea"/>
              </a:rPr>
              <a:t>架构创新带来业务创新</a:t>
            </a:r>
            <a:endParaRPr lang="en-US" altLang="zh-CN" sz="11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486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9898" y="274638"/>
            <a:ext cx="8284102" cy="1143000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银行数字化战略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总体业务设计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492948" y="1971071"/>
            <a:ext cx="4816289" cy="3713106"/>
            <a:chOff x="2004528" y="798803"/>
            <a:chExt cx="4816289" cy="4950807"/>
          </a:xfrm>
        </p:grpSpPr>
        <p:grpSp>
          <p:nvGrpSpPr>
            <p:cNvPr id="4" name="组合 3"/>
            <p:cNvGrpSpPr/>
            <p:nvPr/>
          </p:nvGrpSpPr>
          <p:grpSpPr>
            <a:xfrm>
              <a:off x="2004528" y="798803"/>
              <a:ext cx="4816289" cy="4950807"/>
              <a:chOff x="2004528" y="798803"/>
              <a:chExt cx="4816289" cy="4950807"/>
            </a:xfrm>
          </p:grpSpPr>
          <p:sp>
            <p:nvSpPr>
              <p:cNvPr id="6" name="饼形 5"/>
              <p:cNvSpPr/>
              <p:nvPr/>
            </p:nvSpPr>
            <p:spPr>
              <a:xfrm rot="7433260">
                <a:off x="2910800" y="1618918"/>
                <a:ext cx="3850754" cy="3827815"/>
              </a:xfrm>
              <a:prstGeom prst="pie">
                <a:avLst>
                  <a:gd name="adj1" fmla="val 12961236"/>
                  <a:gd name="adj2" fmla="val 15244055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2004528" y="798803"/>
                <a:ext cx="4816289" cy="4950807"/>
                <a:chOff x="2004528" y="798803"/>
                <a:chExt cx="4816289" cy="4950807"/>
              </a:xfrm>
            </p:grpSpPr>
            <p:sp>
              <p:nvSpPr>
                <p:cNvPr id="8" name="饼形 7"/>
                <p:cNvSpPr/>
                <p:nvPr/>
              </p:nvSpPr>
              <p:spPr>
                <a:xfrm rot="12704737">
                  <a:off x="2004528" y="798803"/>
                  <a:ext cx="4816289" cy="4748422"/>
                </a:xfrm>
                <a:prstGeom prst="pie">
                  <a:avLst>
                    <a:gd name="adj1" fmla="val 12883788"/>
                    <a:gd name="adj2" fmla="val 15565009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5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饼形 8"/>
                <p:cNvSpPr/>
                <p:nvPr/>
              </p:nvSpPr>
              <p:spPr>
                <a:xfrm rot="2067062">
                  <a:off x="2453996" y="1566479"/>
                  <a:ext cx="4245819" cy="4183131"/>
                </a:xfrm>
                <a:prstGeom prst="pie">
                  <a:avLst>
                    <a:gd name="adj1" fmla="val 14119841"/>
                    <a:gd name="adj2" fmla="val 15831262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5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饼形 9"/>
                <p:cNvSpPr/>
                <p:nvPr/>
              </p:nvSpPr>
              <p:spPr>
                <a:xfrm rot="15812161">
                  <a:off x="2339754" y="1791964"/>
                  <a:ext cx="3722981" cy="3630533"/>
                </a:xfrm>
                <a:prstGeom prst="pie">
                  <a:avLst>
                    <a:gd name="adj1" fmla="val 12583190"/>
                    <a:gd name="adj2" fmla="val 15675119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5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饼形 10"/>
                <p:cNvSpPr/>
                <p:nvPr/>
              </p:nvSpPr>
              <p:spPr>
                <a:xfrm rot="9856318">
                  <a:off x="2705692" y="1801049"/>
                  <a:ext cx="3903788" cy="3719828"/>
                </a:xfrm>
                <a:prstGeom prst="pie">
                  <a:avLst>
                    <a:gd name="adj1" fmla="val 12583190"/>
                    <a:gd name="adj2" fmla="val 15675119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5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饼形 11"/>
                <p:cNvSpPr/>
                <p:nvPr/>
              </p:nvSpPr>
              <p:spPr>
                <a:xfrm rot="4947228">
                  <a:off x="2875961" y="1598913"/>
                  <a:ext cx="3663538" cy="3700697"/>
                </a:xfrm>
                <a:prstGeom prst="pie">
                  <a:avLst>
                    <a:gd name="adj1" fmla="val 12860353"/>
                    <a:gd name="adj2" fmla="val 1538175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5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饼形 12"/>
                <p:cNvSpPr/>
                <p:nvPr/>
              </p:nvSpPr>
              <p:spPr>
                <a:xfrm rot="1478768">
                  <a:off x="2479156" y="1563844"/>
                  <a:ext cx="3939789" cy="3871105"/>
                </a:xfrm>
                <a:prstGeom prst="pie">
                  <a:avLst>
                    <a:gd name="adj1" fmla="val 12583190"/>
                    <a:gd name="adj2" fmla="val 14890765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5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饼形 13"/>
                <p:cNvSpPr/>
                <p:nvPr/>
              </p:nvSpPr>
              <p:spPr>
                <a:xfrm rot="646140">
                  <a:off x="2391881" y="1626666"/>
                  <a:ext cx="3863939" cy="3776090"/>
                </a:xfrm>
                <a:prstGeom prst="pie">
                  <a:avLst>
                    <a:gd name="adj1" fmla="val 12249153"/>
                    <a:gd name="adj2" fmla="val 1355948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5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饼形 14"/>
                <p:cNvSpPr/>
                <p:nvPr/>
              </p:nvSpPr>
              <p:spPr>
                <a:xfrm rot="18907503">
                  <a:off x="2279104" y="1428631"/>
                  <a:ext cx="3722981" cy="4000210"/>
                </a:xfrm>
                <a:prstGeom prst="pie">
                  <a:avLst>
                    <a:gd name="adj1" fmla="val 12583190"/>
                    <a:gd name="adj2" fmla="val 15675119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5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TextBox 166"/>
                <p:cNvSpPr txBox="1"/>
                <p:nvPr/>
              </p:nvSpPr>
              <p:spPr>
                <a:xfrm>
                  <a:off x="2617079" y="2616087"/>
                  <a:ext cx="459553" cy="5543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51" b="1" dirty="0">
                      <a:latin typeface="微软雅黑" pitchFamily="34" charset="-122"/>
                      <a:ea typeface="微软雅黑" pitchFamily="34" charset="-122"/>
                    </a:rPr>
                    <a:t>品牌</a:t>
                  </a:r>
                  <a:endParaRPr lang="en-US" altLang="zh-CN" sz="1051" b="1" dirty="0">
                    <a:latin typeface="微软雅黑" pitchFamily="34" charset="-122"/>
                    <a:ea typeface="微软雅黑" pitchFamily="34" charset="-122"/>
                  </a:endParaRPr>
                </a:p>
                <a:p>
                  <a:r>
                    <a:rPr lang="zh-CN" altLang="en-US" sz="1051" b="1" dirty="0">
                      <a:latin typeface="微软雅黑" pitchFamily="34" charset="-122"/>
                      <a:ea typeface="微软雅黑" pitchFamily="34" charset="-122"/>
                    </a:rPr>
                    <a:t>管理</a:t>
                  </a:r>
                </a:p>
              </p:txBody>
            </p:sp>
            <p:sp>
              <p:nvSpPr>
                <p:cNvPr id="17" name="TextBox 167"/>
                <p:cNvSpPr txBox="1"/>
                <p:nvPr/>
              </p:nvSpPr>
              <p:spPr>
                <a:xfrm>
                  <a:off x="2454735" y="3026968"/>
                  <a:ext cx="459553" cy="5543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51" b="1" dirty="0">
                      <a:latin typeface="微软雅黑" pitchFamily="34" charset="-122"/>
                      <a:ea typeface="微软雅黑" pitchFamily="34" charset="-122"/>
                    </a:rPr>
                    <a:t>产品管理</a:t>
                  </a:r>
                </a:p>
              </p:txBody>
            </p:sp>
            <p:sp>
              <p:nvSpPr>
                <p:cNvPr id="18" name="TextBox 168"/>
                <p:cNvSpPr txBox="1"/>
                <p:nvPr/>
              </p:nvSpPr>
              <p:spPr>
                <a:xfrm>
                  <a:off x="2411760" y="3495037"/>
                  <a:ext cx="665944" cy="5543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51" b="1" dirty="0">
                      <a:latin typeface="微软雅黑" pitchFamily="34" charset="-122"/>
                      <a:ea typeface="微软雅黑" pitchFamily="34" charset="-122"/>
                    </a:rPr>
                    <a:t>合作方管理</a:t>
                  </a:r>
                </a:p>
              </p:txBody>
            </p:sp>
            <p:sp>
              <p:nvSpPr>
                <p:cNvPr id="19" name="TextBox 169"/>
                <p:cNvSpPr txBox="1"/>
                <p:nvPr/>
              </p:nvSpPr>
              <p:spPr>
                <a:xfrm>
                  <a:off x="3019177" y="2847139"/>
                  <a:ext cx="459553" cy="5543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51" b="1" dirty="0">
                      <a:latin typeface="微软雅黑" pitchFamily="34" charset="-122"/>
                      <a:ea typeface="微软雅黑" pitchFamily="34" charset="-122"/>
                    </a:rPr>
                    <a:t>内容管理</a:t>
                  </a:r>
                </a:p>
              </p:txBody>
            </p:sp>
            <p:sp>
              <p:nvSpPr>
                <p:cNvPr id="20" name="TextBox 170"/>
                <p:cNvSpPr txBox="1"/>
                <p:nvPr/>
              </p:nvSpPr>
              <p:spPr>
                <a:xfrm>
                  <a:off x="3011105" y="3311561"/>
                  <a:ext cx="459553" cy="5543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51" b="1" dirty="0">
                      <a:latin typeface="微软雅黑" pitchFamily="34" charset="-122"/>
                      <a:ea typeface="微软雅黑" pitchFamily="34" charset="-122"/>
                    </a:rPr>
                    <a:t>渠道管理</a:t>
                  </a:r>
                </a:p>
              </p:txBody>
            </p:sp>
            <p:sp>
              <p:nvSpPr>
                <p:cNvPr id="21" name="TextBox 172"/>
                <p:cNvSpPr txBox="1"/>
                <p:nvPr/>
              </p:nvSpPr>
              <p:spPr>
                <a:xfrm>
                  <a:off x="3104335" y="2293421"/>
                  <a:ext cx="459553" cy="5543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51" b="1" dirty="0">
                      <a:latin typeface="微软雅黑" pitchFamily="34" charset="-122"/>
                      <a:ea typeface="微软雅黑" pitchFamily="34" charset="-122"/>
                    </a:rPr>
                    <a:t>客户培育</a:t>
                  </a:r>
                </a:p>
              </p:txBody>
            </p:sp>
            <p:sp>
              <p:nvSpPr>
                <p:cNvPr id="22" name="TextBox 173"/>
                <p:cNvSpPr txBox="1"/>
                <p:nvPr/>
              </p:nvSpPr>
              <p:spPr>
                <a:xfrm>
                  <a:off x="3748848" y="1741752"/>
                  <a:ext cx="459553" cy="5543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51" b="1" dirty="0">
                      <a:latin typeface="微软雅黑" pitchFamily="34" charset="-122"/>
                      <a:ea typeface="微软雅黑" pitchFamily="34" charset="-122"/>
                    </a:rPr>
                    <a:t>搜索管理</a:t>
                  </a:r>
                  <a:endParaRPr lang="en-US" altLang="zh-CN" sz="1051" b="1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3" name="TextBox 174"/>
                <p:cNvSpPr txBox="1"/>
                <p:nvPr/>
              </p:nvSpPr>
              <p:spPr>
                <a:xfrm>
                  <a:off x="3923928" y="2221415"/>
                  <a:ext cx="459553" cy="5543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51" b="1" dirty="0">
                      <a:latin typeface="微软雅黑" pitchFamily="34" charset="-122"/>
                      <a:ea typeface="微软雅黑" pitchFamily="34" charset="-122"/>
                    </a:rPr>
                    <a:t>营销管理</a:t>
                  </a:r>
                </a:p>
              </p:txBody>
            </p:sp>
            <p:sp>
              <p:nvSpPr>
                <p:cNvPr id="24" name="TextBox 177"/>
                <p:cNvSpPr txBox="1"/>
                <p:nvPr/>
              </p:nvSpPr>
              <p:spPr>
                <a:xfrm>
                  <a:off x="4790966" y="1705487"/>
                  <a:ext cx="459553" cy="5543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51" b="1" dirty="0">
                      <a:latin typeface="微软雅黑" pitchFamily="34" charset="-122"/>
                      <a:ea typeface="微软雅黑" pitchFamily="34" charset="-122"/>
                    </a:rPr>
                    <a:t>站内导航</a:t>
                  </a:r>
                </a:p>
              </p:txBody>
            </p:sp>
            <p:sp>
              <p:nvSpPr>
                <p:cNvPr id="25" name="TextBox 178"/>
                <p:cNvSpPr txBox="1"/>
                <p:nvPr/>
              </p:nvSpPr>
              <p:spPr>
                <a:xfrm>
                  <a:off x="4661214" y="2177567"/>
                  <a:ext cx="459553" cy="5543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51" b="1" dirty="0">
                      <a:latin typeface="微软雅黑" pitchFamily="34" charset="-122"/>
                      <a:ea typeface="微软雅黑" pitchFamily="34" charset="-122"/>
                    </a:rPr>
                    <a:t>体验管理</a:t>
                  </a:r>
                </a:p>
              </p:txBody>
            </p:sp>
            <p:sp>
              <p:nvSpPr>
                <p:cNvPr id="26" name="TextBox 179"/>
                <p:cNvSpPr txBox="1"/>
                <p:nvPr/>
              </p:nvSpPr>
              <p:spPr>
                <a:xfrm>
                  <a:off x="5380902" y="2420888"/>
                  <a:ext cx="805841" cy="5543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51" b="1" dirty="0">
                      <a:latin typeface="微软雅黑" pitchFamily="34" charset="-122"/>
                      <a:ea typeface="微软雅黑" pitchFamily="34" charset="-122"/>
                    </a:rPr>
                    <a:t>签约与</a:t>
                  </a:r>
                  <a:endParaRPr lang="en-US" altLang="zh-CN" sz="1051" b="1" dirty="0">
                    <a:latin typeface="微软雅黑" pitchFamily="34" charset="-122"/>
                    <a:ea typeface="微软雅黑" pitchFamily="34" charset="-122"/>
                  </a:endParaRPr>
                </a:p>
                <a:p>
                  <a:r>
                    <a:rPr lang="zh-CN" altLang="en-US" sz="1051" b="1" dirty="0">
                      <a:latin typeface="微软雅黑" pitchFamily="34" charset="-122"/>
                      <a:ea typeface="微软雅黑" pitchFamily="34" charset="-122"/>
                    </a:rPr>
                    <a:t>产品购买</a:t>
                  </a:r>
                </a:p>
              </p:txBody>
            </p:sp>
            <p:sp>
              <p:nvSpPr>
                <p:cNvPr id="27" name="TextBox 180"/>
                <p:cNvSpPr txBox="1"/>
                <p:nvPr/>
              </p:nvSpPr>
              <p:spPr>
                <a:xfrm>
                  <a:off x="6061937" y="3062120"/>
                  <a:ext cx="459553" cy="5543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51" b="1" dirty="0">
                      <a:latin typeface="微软雅黑" pitchFamily="34" charset="-122"/>
                      <a:ea typeface="微软雅黑" pitchFamily="34" charset="-122"/>
                    </a:rPr>
                    <a:t>金融服务</a:t>
                  </a:r>
                </a:p>
              </p:txBody>
            </p:sp>
            <p:sp>
              <p:nvSpPr>
                <p:cNvPr id="28" name="TextBox 181"/>
                <p:cNvSpPr txBox="1"/>
                <p:nvPr/>
              </p:nvSpPr>
              <p:spPr>
                <a:xfrm>
                  <a:off x="5439864" y="3318951"/>
                  <a:ext cx="706144" cy="5543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51" b="1" dirty="0">
                      <a:latin typeface="微软雅黑" pitchFamily="34" charset="-122"/>
                      <a:ea typeface="微软雅黑" pitchFamily="34" charset="-122"/>
                    </a:rPr>
                    <a:t>非金融服务</a:t>
                  </a:r>
                </a:p>
              </p:txBody>
            </p:sp>
            <p:sp>
              <p:nvSpPr>
                <p:cNvPr id="29" name="TextBox 182"/>
                <p:cNvSpPr txBox="1"/>
                <p:nvPr/>
              </p:nvSpPr>
              <p:spPr>
                <a:xfrm>
                  <a:off x="5995557" y="3534975"/>
                  <a:ext cx="596435" cy="5543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51" b="1" dirty="0">
                      <a:latin typeface="微软雅黑" pitchFamily="34" charset="-122"/>
                      <a:ea typeface="微软雅黑" pitchFamily="34" charset="-122"/>
                    </a:rPr>
                    <a:t>泛金融服务</a:t>
                  </a:r>
                </a:p>
              </p:txBody>
            </p:sp>
            <p:sp>
              <p:nvSpPr>
                <p:cNvPr id="30" name="TextBox 183"/>
                <p:cNvSpPr txBox="1"/>
                <p:nvPr/>
              </p:nvSpPr>
              <p:spPr>
                <a:xfrm>
                  <a:off x="5765780" y="4221685"/>
                  <a:ext cx="459553" cy="5543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51" b="1" dirty="0">
                      <a:latin typeface="微软雅黑" pitchFamily="34" charset="-122"/>
                      <a:ea typeface="微软雅黑" pitchFamily="34" charset="-122"/>
                    </a:rPr>
                    <a:t>风险管理</a:t>
                  </a:r>
                </a:p>
              </p:txBody>
            </p:sp>
            <p:sp>
              <p:nvSpPr>
                <p:cNvPr id="31" name="TextBox 184"/>
                <p:cNvSpPr txBox="1"/>
                <p:nvPr/>
              </p:nvSpPr>
              <p:spPr>
                <a:xfrm>
                  <a:off x="5220072" y="4149080"/>
                  <a:ext cx="459553" cy="5543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51" b="1" dirty="0">
                      <a:latin typeface="微软雅黑" pitchFamily="34" charset="-122"/>
                      <a:ea typeface="微软雅黑" pitchFamily="34" charset="-122"/>
                    </a:rPr>
                    <a:t>客户维系</a:t>
                  </a:r>
                </a:p>
              </p:txBody>
            </p:sp>
            <p:sp>
              <p:nvSpPr>
                <p:cNvPr id="32" name="TextBox 187"/>
                <p:cNvSpPr txBox="1"/>
                <p:nvPr/>
              </p:nvSpPr>
              <p:spPr>
                <a:xfrm>
                  <a:off x="4203125" y="4941169"/>
                  <a:ext cx="459553" cy="5543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51" b="1" dirty="0">
                      <a:latin typeface="微软雅黑" pitchFamily="34" charset="-122"/>
                      <a:ea typeface="微软雅黑" pitchFamily="34" charset="-122"/>
                    </a:rPr>
                    <a:t>社交推荐</a:t>
                  </a:r>
                </a:p>
              </p:txBody>
            </p:sp>
            <p:sp>
              <p:nvSpPr>
                <p:cNvPr id="33" name="TextBox 188"/>
                <p:cNvSpPr txBox="1"/>
                <p:nvPr/>
              </p:nvSpPr>
              <p:spPr>
                <a:xfrm>
                  <a:off x="2623145" y="4082257"/>
                  <a:ext cx="459553" cy="5543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51" b="1" dirty="0">
                      <a:latin typeface="微软雅黑" pitchFamily="34" charset="-122"/>
                      <a:ea typeface="微软雅黑" pitchFamily="34" charset="-122"/>
                    </a:rPr>
                    <a:t>日常管理</a:t>
                  </a:r>
                </a:p>
              </p:txBody>
            </p:sp>
            <p:sp>
              <p:nvSpPr>
                <p:cNvPr id="34" name="TextBox 189"/>
                <p:cNvSpPr txBox="1"/>
                <p:nvPr/>
              </p:nvSpPr>
              <p:spPr>
                <a:xfrm>
                  <a:off x="2960319" y="4653137"/>
                  <a:ext cx="459553" cy="5543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51" b="1" dirty="0">
                      <a:latin typeface="微软雅黑" pitchFamily="34" charset="-122"/>
                      <a:ea typeface="微软雅黑" pitchFamily="34" charset="-122"/>
                    </a:rPr>
                    <a:t>体验分析</a:t>
                  </a:r>
                </a:p>
              </p:txBody>
            </p:sp>
            <p:sp>
              <p:nvSpPr>
                <p:cNvPr id="35" name="TextBox 190"/>
                <p:cNvSpPr txBox="1"/>
                <p:nvPr/>
              </p:nvSpPr>
              <p:spPr>
                <a:xfrm>
                  <a:off x="3355899" y="4365105"/>
                  <a:ext cx="459553" cy="5543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51" b="1" dirty="0">
                      <a:latin typeface="微软雅黑" pitchFamily="34" charset="-122"/>
                      <a:ea typeface="微软雅黑" pitchFamily="34" charset="-122"/>
                    </a:rPr>
                    <a:t>客户分析</a:t>
                  </a:r>
                </a:p>
              </p:txBody>
            </p:sp>
            <p:sp>
              <p:nvSpPr>
                <p:cNvPr id="36" name="TextBox 191"/>
                <p:cNvSpPr txBox="1"/>
                <p:nvPr/>
              </p:nvSpPr>
              <p:spPr>
                <a:xfrm>
                  <a:off x="3131839" y="3933057"/>
                  <a:ext cx="459553" cy="5543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1500000"/>
                  </a:lightRig>
                </a:scene3d>
                <a:sp3d prstMaterial="metal">
                  <a:bevelT w="88900" h="88900"/>
                </a:sp3d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51" b="1" dirty="0">
                      <a:latin typeface="微软雅黑" pitchFamily="34" charset="-122"/>
                      <a:ea typeface="微软雅黑" pitchFamily="34" charset="-122"/>
                    </a:rPr>
                    <a:t>营销分析</a:t>
                  </a:r>
                </a:p>
              </p:txBody>
            </p:sp>
          </p:grpSp>
        </p:grpSp>
        <p:sp>
          <p:nvSpPr>
            <p:cNvPr id="5" name="TextBox 85"/>
            <p:cNvSpPr txBox="1"/>
            <p:nvPr/>
          </p:nvSpPr>
          <p:spPr>
            <a:xfrm>
              <a:off x="5385485" y="4641069"/>
              <a:ext cx="459553" cy="554340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r>
                <a:rPr lang="zh-CN" altLang="en-US" sz="1051" b="1" dirty="0">
                  <a:latin typeface="微软雅黑" pitchFamily="34" charset="-122"/>
                  <a:ea typeface="微软雅黑" pitchFamily="34" charset="-122"/>
                </a:rPr>
                <a:t>客户服务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409772" y="2171757"/>
            <a:ext cx="5583935" cy="3709987"/>
            <a:chOff x="2341570" y="1046323"/>
            <a:chExt cx="4834603" cy="4452843"/>
          </a:xfrm>
        </p:grpSpPr>
        <p:grpSp>
          <p:nvGrpSpPr>
            <p:cNvPr id="38" name="组合 37"/>
            <p:cNvGrpSpPr/>
            <p:nvPr/>
          </p:nvGrpSpPr>
          <p:grpSpPr>
            <a:xfrm>
              <a:off x="2341570" y="1046323"/>
              <a:ext cx="4496777" cy="4452843"/>
              <a:chOff x="2341570" y="1046323"/>
              <a:chExt cx="4496777" cy="4452843"/>
            </a:xfrm>
          </p:grpSpPr>
          <p:sp>
            <p:nvSpPr>
              <p:cNvPr id="48" name="同心圆 47"/>
              <p:cNvSpPr/>
              <p:nvPr/>
            </p:nvSpPr>
            <p:spPr>
              <a:xfrm>
                <a:off x="2341570" y="1091428"/>
                <a:ext cx="4456693" cy="4407738"/>
              </a:xfrm>
              <a:prstGeom prst="donut">
                <a:avLst>
                  <a:gd name="adj" fmla="val 9163"/>
                </a:avLst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1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半闭框 48"/>
              <p:cNvSpPr/>
              <p:nvPr/>
            </p:nvSpPr>
            <p:spPr>
              <a:xfrm rot="8164182">
                <a:off x="4382789" y="1046323"/>
                <a:ext cx="328175" cy="459024"/>
              </a:xfrm>
              <a:prstGeom prst="halfFrame">
                <a:avLst>
                  <a:gd name="adj1" fmla="val 9609"/>
                  <a:gd name="adj2" fmla="val 745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1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半闭框 49"/>
              <p:cNvSpPr/>
              <p:nvPr/>
            </p:nvSpPr>
            <p:spPr>
              <a:xfrm rot="13579807">
                <a:off x="6484297" y="3067691"/>
                <a:ext cx="287397" cy="420703"/>
              </a:xfrm>
              <a:prstGeom prst="halfFrame">
                <a:avLst>
                  <a:gd name="adj1" fmla="val 9609"/>
                  <a:gd name="adj2" fmla="val 745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1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半闭框 50"/>
              <p:cNvSpPr/>
              <p:nvPr/>
            </p:nvSpPr>
            <p:spPr>
              <a:xfrm rot="21050965">
                <a:off x="3471925" y="4885376"/>
                <a:ext cx="294933" cy="355499"/>
              </a:xfrm>
              <a:prstGeom prst="halfFrame">
                <a:avLst>
                  <a:gd name="adj1" fmla="val 9609"/>
                  <a:gd name="adj2" fmla="val 745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1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半闭框 51"/>
              <p:cNvSpPr/>
              <p:nvPr/>
            </p:nvSpPr>
            <p:spPr>
              <a:xfrm rot="2513080">
                <a:off x="2432200" y="3537555"/>
                <a:ext cx="357038" cy="385515"/>
              </a:xfrm>
              <a:prstGeom prst="halfFrame">
                <a:avLst>
                  <a:gd name="adj1" fmla="val 9609"/>
                  <a:gd name="adj2" fmla="val 7452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9" name="TextBox 196"/>
            <p:cNvSpPr txBox="1"/>
            <p:nvPr/>
          </p:nvSpPr>
          <p:spPr>
            <a:xfrm>
              <a:off x="2671095" y="4260660"/>
              <a:ext cx="795767" cy="499002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r>
                <a:rPr lang="zh-CN" altLang="en-US" sz="1051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分析和</a:t>
              </a:r>
              <a:endParaRPr lang="en-US" altLang="zh-CN" sz="1051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051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调整</a:t>
              </a:r>
            </a:p>
          </p:txBody>
        </p:sp>
        <p:sp>
          <p:nvSpPr>
            <p:cNvPr id="40" name="TextBox 197"/>
            <p:cNvSpPr txBox="1"/>
            <p:nvPr/>
          </p:nvSpPr>
          <p:spPr>
            <a:xfrm>
              <a:off x="2947855" y="1697051"/>
              <a:ext cx="795767" cy="499002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r>
                <a:rPr lang="zh-CN" altLang="en-US" sz="1051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客户</a:t>
              </a:r>
              <a:endParaRPr lang="en-US" altLang="zh-CN" sz="1051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051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培育</a:t>
              </a:r>
            </a:p>
          </p:txBody>
        </p:sp>
        <p:sp>
          <p:nvSpPr>
            <p:cNvPr id="41" name="TextBox 198"/>
            <p:cNvSpPr txBox="1"/>
            <p:nvPr/>
          </p:nvSpPr>
          <p:spPr>
            <a:xfrm>
              <a:off x="2392098" y="2524889"/>
              <a:ext cx="397884" cy="887183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r>
                <a:rPr lang="zh-CN" altLang="en-US" sz="1051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品牌及</a:t>
              </a:r>
              <a:endParaRPr lang="en-US" altLang="zh-CN" sz="1051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051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产品</a:t>
              </a:r>
              <a:endParaRPr lang="en-US" altLang="zh-CN" sz="1051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051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建设</a:t>
              </a:r>
            </a:p>
          </p:txBody>
        </p:sp>
        <p:sp>
          <p:nvSpPr>
            <p:cNvPr id="42" name="TextBox 199"/>
            <p:cNvSpPr txBox="1"/>
            <p:nvPr/>
          </p:nvSpPr>
          <p:spPr>
            <a:xfrm>
              <a:off x="3918855" y="1233353"/>
              <a:ext cx="795767" cy="304912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r>
                <a:rPr lang="zh-CN" altLang="en-US" sz="1051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引客</a:t>
              </a:r>
            </a:p>
          </p:txBody>
        </p:sp>
        <p:sp>
          <p:nvSpPr>
            <p:cNvPr id="43" name="TextBox 200"/>
            <p:cNvSpPr txBox="1"/>
            <p:nvPr/>
          </p:nvSpPr>
          <p:spPr>
            <a:xfrm>
              <a:off x="4957609" y="1243313"/>
              <a:ext cx="795767" cy="499002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r>
                <a:rPr lang="zh-CN" altLang="en-US" sz="1051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研究</a:t>
              </a:r>
              <a:endParaRPr lang="en-US" altLang="zh-CN" sz="1051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051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选择</a:t>
              </a:r>
            </a:p>
          </p:txBody>
        </p:sp>
        <p:sp>
          <p:nvSpPr>
            <p:cNvPr id="44" name="TextBox 201"/>
            <p:cNvSpPr txBox="1"/>
            <p:nvPr/>
          </p:nvSpPr>
          <p:spPr>
            <a:xfrm>
              <a:off x="5940411" y="1891510"/>
              <a:ext cx="795767" cy="499002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r>
                <a:rPr lang="zh-CN" altLang="en-US" sz="1051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购买</a:t>
              </a:r>
              <a:endParaRPr lang="en-US" altLang="zh-CN" sz="1051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051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接受</a:t>
              </a:r>
            </a:p>
          </p:txBody>
        </p:sp>
        <p:sp>
          <p:nvSpPr>
            <p:cNvPr id="45" name="TextBox 202"/>
            <p:cNvSpPr txBox="1"/>
            <p:nvPr/>
          </p:nvSpPr>
          <p:spPr>
            <a:xfrm>
              <a:off x="6380406" y="2892341"/>
              <a:ext cx="795767" cy="304912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r>
                <a:rPr lang="zh-CN" altLang="en-US" sz="1051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使用</a:t>
              </a:r>
            </a:p>
          </p:txBody>
        </p:sp>
        <p:sp>
          <p:nvSpPr>
            <p:cNvPr id="46" name="TextBox 203"/>
            <p:cNvSpPr txBox="1"/>
            <p:nvPr/>
          </p:nvSpPr>
          <p:spPr>
            <a:xfrm>
              <a:off x="6142163" y="4191051"/>
              <a:ext cx="795767" cy="304912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r>
                <a:rPr lang="zh-CN" altLang="en-US" sz="1051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维系</a:t>
              </a:r>
            </a:p>
          </p:txBody>
        </p:sp>
        <p:sp>
          <p:nvSpPr>
            <p:cNvPr id="47" name="TextBox 204"/>
            <p:cNvSpPr txBox="1"/>
            <p:nvPr/>
          </p:nvSpPr>
          <p:spPr>
            <a:xfrm>
              <a:off x="4458848" y="5130430"/>
              <a:ext cx="795767" cy="304912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r>
                <a:rPr lang="zh-CN" altLang="en-US" sz="1051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推荐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006701" y="3439663"/>
            <a:ext cx="1989821" cy="1231030"/>
            <a:chOff x="3229993" y="2379095"/>
            <a:chExt cx="2710159" cy="2265207"/>
          </a:xfrm>
        </p:grpSpPr>
        <p:grpSp>
          <p:nvGrpSpPr>
            <p:cNvPr id="54" name="组合 53"/>
            <p:cNvGrpSpPr/>
            <p:nvPr/>
          </p:nvGrpSpPr>
          <p:grpSpPr>
            <a:xfrm>
              <a:off x="3545170" y="2412220"/>
              <a:ext cx="2106950" cy="2065482"/>
              <a:chOff x="3347864" y="2132856"/>
              <a:chExt cx="2448272" cy="2411285"/>
            </a:xfrm>
          </p:grpSpPr>
          <p:grpSp>
            <p:nvGrpSpPr>
              <p:cNvPr id="59" name="组合 58"/>
              <p:cNvGrpSpPr/>
              <p:nvPr/>
            </p:nvGrpSpPr>
            <p:grpSpPr>
              <a:xfrm>
                <a:off x="3347864" y="2132856"/>
                <a:ext cx="2448272" cy="2411285"/>
                <a:chOff x="2910324" y="2524578"/>
                <a:chExt cx="2448272" cy="2411285"/>
              </a:xfrm>
            </p:grpSpPr>
            <p:sp>
              <p:nvSpPr>
                <p:cNvPr id="62" name="椭圆 61"/>
                <p:cNvSpPr/>
                <p:nvPr/>
              </p:nvSpPr>
              <p:spPr>
                <a:xfrm>
                  <a:off x="2910324" y="2524578"/>
                  <a:ext cx="2448272" cy="2411285"/>
                </a:xfrm>
                <a:prstGeom prst="ellipse">
                  <a:avLst/>
                </a:prstGeom>
                <a:solidFill>
                  <a:srgbClr val="8064A2">
                    <a:hueOff val="-3348577"/>
                    <a:satOff val="20174"/>
                    <a:lumOff val="1617"/>
                    <a:alphaOff val="0"/>
                  </a:srgbClr>
                </a:solidFill>
                <a:ln>
                  <a:noFill/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</a:effectLst>
              </p:spPr>
            </p:sp>
            <p:cxnSp>
              <p:nvCxnSpPr>
                <p:cNvPr id="63" name="直接连接符 62"/>
                <p:cNvCxnSpPr>
                  <a:stCxn id="62" idx="1"/>
                  <a:endCxn id="62" idx="5"/>
                </p:cNvCxnSpPr>
                <p:nvPr/>
              </p:nvCxnSpPr>
              <p:spPr>
                <a:xfrm>
                  <a:off x="3268865" y="2877703"/>
                  <a:ext cx="1731190" cy="1705035"/>
                </a:xfrm>
                <a:prstGeom prst="line">
                  <a:avLst/>
                </a:prstGeom>
                <a:ln w="28575">
                  <a:noFill/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</a:effectLst>
                <a:sp3d prstMaterial="metal">
                  <a:bevelT w="88900" h="8890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连接符 63"/>
                <p:cNvCxnSpPr>
                  <a:stCxn id="62" idx="7"/>
                  <a:endCxn id="62" idx="3"/>
                </p:cNvCxnSpPr>
                <p:nvPr/>
              </p:nvCxnSpPr>
              <p:spPr>
                <a:xfrm flipH="1">
                  <a:off x="3268865" y="2877703"/>
                  <a:ext cx="1731190" cy="1705035"/>
                </a:xfrm>
                <a:prstGeom prst="line">
                  <a:avLst/>
                </a:prstGeom>
                <a:ln w="28575">
                  <a:noFill/>
                </a:ln>
                <a:effectLst>
                  <a:outerShdw blurRad="149987" dist="250190" dir="8460000" algn="ctr">
                    <a:srgbClr val="000000">
                      <a:alpha val="28000"/>
                    </a:srgbClr>
                  </a:outerShdw>
                </a:effectLst>
                <a:sp3d prstMaterial="metal">
                  <a:bevelT w="88900" h="88900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0" name="直接连接符 59"/>
              <p:cNvCxnSpPr>
                <a:stCxn id="62" idx="1"/>
                <a:endCxn id="62" idx="5"/>
              </p:cNvCxnSpPr>
              <p:nvPr/>
            </p:nvCxnSpPr>
            <p:spPr>
              <a:xfrm>
                <a:off x="3706405" y="2485981"/>
                <a:ext cx="1731190" cy="170503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>
                <a:stCxn id="62" idx="7"/>
                <a:endCxn id="62" idx="3"/>
              </p:cNvCxnSpPr>
              <p:nvPr/>
            </p:nvCxnSpPr>
            <p:spPr>
              <a:xfrm flipH="1">
                <a:off x="3706405" y="2485981"/>
                <a:ext cx="1731190" cy="170503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212"/>
            <p:cNvSpPr txBox="1"/>
            <p:nvPr/>
          </p:nvSpPr>
          <p:spPr>
            <a:xfrm>
              <a:off x="3229993" y="3132303"/>
              <a:ext cx="1140950" cy="765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1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探索</a:t>
              </a:r>
              <a:endParaRPr lang="en-US" altLang="zh-CN" sz="1051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051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Explore</a:t>
              </a:r>
              <a:endParaRPr lang="zh-CN" altLang="en-US" sz="1051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TextBox 213"/>
            <p:cNvSpPr txBox="1"/>
            <p:nvPr/>
          </p:nvSpPr>
          <p:spPr>
            <a:xfrm>
              <a:off x="4079123" y="2379095"/>
              <a:ext cx="1140950" cy="765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1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发现</a:t>
              </a:r>
              <a:endParaRPr lang="en-US" altLang="zh-CN" sz="1051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051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Find</a:t>
              </a:r>
              <a:endParaRPr lang="zh-CN" altLang="en-US" sz="1051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TextBox 214"/>
            <p:cNvSpPr txBox="1"/>
            <p:nvPr/>
          </p:nvSpPr>
          <p:spPr>
            <a:xfrm>
              <a:off x="4799202" y="3129484"/>
              <a:ext cx="1140950" cy="765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1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购买</a:t>
              </a:r>
              <a:endParaRPr lang="en-US" altLang="zh-CN" sz="1051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051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Buy</a:t>
              </a:r>
              <a:endParaRPr lang="zh-CN" altLang="en-US" sz="1051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Box 215"/>
            <p:cNvSpPr txBox="1"/>
            <p:nvPr/>
          </p:nvSpPr>
          <p:spPr>
            <a:xfrm>
              <a:off x="4012889" y="3879275"/>
              <a:ext cx="1140950" cy="765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1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享受</a:t>
              </a:r>
              <a:endParaRPr lang="en-US" altLang="zh-CN" sz="1051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051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Enjoy</a:t>
              </a:r>
              <a:endParaRPr lang="zh-CN" altLang="en-US" sz="1051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5" name="椭圆 64"/>
          <p:cNvSpPr/>
          <p:nvPr/>
        </p:nvSpPr>
        <p:spPr>
          <a:xfrm>
            <a:off x="4682449" y="3780830"/>
            <a:ext cx="679647" cy="459491"/>
          </a:xfrm>
          <a:prstGeom prst="ellipse">
            <a:avLst/>
          </a:prstGeom>
          <a:solidFill>
            <a:srgbClr val="004D86">
              <a:alpha val="90000"/>
            </a:srgb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</p:spPr>
        <p:txBody>
          <a:bodyPr anchor="ctr" anchorCtr="0"/>
          <a:lstStyle/>
          <a:p>
            <a:pPr algn="ctr"/>
            <a:r>
              <a:rPr lang="zh-CN" altLang="en-US" sz="1051" b="1" dirty="0">
                <a:solidFill>
                  <a:srgbClr val="FF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以客户为中心</a:t>
            </a:r>
          </a:p>
        </p:txBody>
      </p:sp>
      <p:grpSp>
        <p:nvGrpSpPr>
          <p:cNvPr id="66" name="组合 65"/>
          <p:cNvGrpSpPr/>
          <p:nvPr/>
        </p:nvGrpSpPr>
        <p:grpSpPr>
          <a:xfrm>
            <a:off x="1637124" y="1711470"/>
            <a:ext cx="6723065" cy="4880051"/>
            <a:chOff x="1043608" y="-99392"/>
            <a:chExt cx="7083268" cy="7059628"/>
          </a:xfrm>
        </p:grpSpPr>
        <p:grpSp>
          <p:nvGrpSpPr>
            <p:cNvPr id="67" name="组合 66"/>
            <p:cNvGrpSpPr/>
            <p:nvPr/>
          </p:nvGrpSpPr>
          <p:grpSpPr>
            <a:xfrm>
              <a:off x="1043608" y="-99392"/>
              <a:ext cx="7083268" cy="7059628"/>
              <a:chOff x="1777339" y="956961"/>
              <a:chExt cx="6202022" cy="6238272"/>
            </a:xfrm>
            <a:solidFill>
              <a:srgbClr val="92D050"/>
            </a:solidFill>
            <a:effectLst>
              <a:outerShdw blurRad="50800" dist="38100" dir="8100000" algn="tr" rotWithShape="0">
                <a:schemeClr val="tx1">
                  <a:lumMod val="75000"/>
                  <a:lumOff val="25000"/>
                  <a:alpha val="40000"/>
                </a:schemeClr>
              </a:outerShdw>
            </a:effectLst>
          </p:grpSpPr>
          <p:sp>
            <p:nvSpPr>
              <p:cNvPr id="76" name="空心弧 75"/>
              <p:cNvSpPr/>
              <p:nvPr/>
            </p:nvSpPr>
            <p:spPr>
              <a:xfrm rot="10800000">
                <a:off x="1777339" y="1124744"/>
                <a:ext cx="6125453" cy="5967996"/>
              </a:xfrm>
              <a:prstGeom prst="blockArc">
                <a:avLst>
                  <a:gd name="adj1" fmla="val 10786676"/>
                  <a:gd name="adj2" fmla="val 16191336"/>
                  <a:gd name="adj3" fmla="val 11148"/>
                </a:avLst>
              </a:prstGeom>
              <a:grpFill/>
              <a:ln w="34925">
                <a:noFill/>
                <a:prstDash val="sys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051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空心弧 76"/>
              <p:cNvSpPr/>
              <p:nvPr/>
            </p:nvSpPr>
            <p:spPr>
              <a:xfrm rot="5400000">
                <a:off x="1842418" y="1148509"/>
                <a:ext cx="6125453" cy="5967996"/>
              </a:xfrm>
              <a:prstGeom prst="blockArc">
                <a:avLst>
                  <a:gd name="adj1" fmla="val 10773287"/>
                  <a:gd name="adj2" fmla="val 16185853"/>
                  <a:gd name="adj3" fmla="val 10592"/>
                </a:avLst>
              </a:prstGeom>
              <a:grpFill/>
              <a:ln w="34925" cap="sq">
                <a:noFill/>
                <a:prstDash val="sys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051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空心弧 77"/>
              <p:cNvSpPr/>
              <p:nvPr/>
            </p:nvSpPr>
            <p:spPr>
              <a:xfrm>
                <a:off x="1853908" y="1057897"/>
                <a:ext cx="6125453" cy="5967996"/>
              </a:xfrm>
              <a:prstGeom prst="blockArc">
                <a:avLst>
                  <a:gd name="adj1" fmla="val 10786676"/>
                  <a:gd name="adj2" fmla="val 16191331"/>
                  <a:gd name="adj3" fmla="val 11148"/>
                </a:avLst>
              </a:prstGeom>
              <a:grpFill/>
              <a:ln w="34925">
                <a:noFill/>
                <a:prstDash val="sys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051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空心弧 78"/>
              <p:cNvSpPr/>
              <p:nvPr/>
            </p:nvSpPr>
            <p:spPr>
              <a:xfrm rot="16200000">
                <a:off x="1786352" y="1035690"/>
                <a:ext cx="6125453" cy="5967996"/>
              </a:xfrm>
              <a:prstGeom prst="blockArc">
                <a:avLst>
                  <a:gd name="adj1" fmla="val 10786676"/>
                  <a:gd name="adj2" fmla="val 16156952"/>
                  <a:gd name="adj3" fmla="val 10586"/>
                </a:avLst>
              </a:prstGeom>
              <a:grpFill/>
              <a:ln w="34925">
                <a:noFill/>
                <a:prstDash val="sys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05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TextBox 225"/>
            <p:cNvSpPr txBox="1"/>
            <p:nvPr/>
          </p:nvSpPr>
          <p:spPr>
            <a:xfrm>
              <a:off x="1236344" y="810405"/>
              <a:ext cx="2399193" cy="75690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线上线下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协同营销</a:t>
              </a:r>
            </a:p>
          </p:txBody>
        </p:sp>
        <p:sp>
          <p:nvSpPr>
            <p:cNvPr id="69" name="TextBox 226"/>
            <p:cNvSpPr txBox="1"/>
            <p:nvPr/>
          </p:nvSpPr>
          <p:spPr>
            <a:xfrm>
              <a:off x="6029687" y="946176"/>
              <a:ext cx="1579401" cy="75690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600" b="1">
                  <a:solidFill>
                    <a:srgbClr val="006600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销售与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r>
                <a:rPr lang="zh-CN" altLang="en-US" sz="1400" dirty="0">
                  <a:solidFill>
                    <a:schemeClr val="tx1"/>
                  </a:solidFill>
                </a:rPr>
                <a:t>跨渠道交付</a:t>
              </a:r>
            </a:p>
          </p:txBody>
        </p:sp>
        <p:sp>
          <p:nvSpPr>
            <p:cNvPr id="70" name="TextBox 227"/>
            <p:cNvSpPr txBox="1"/>
            <p:nvPr/>
          </p:nvSpPr>
          <p:spPr>
            <a:xfrm>
              <a:off x="1245575" y="5333245"/>
              <a:ext cx="2039152" cy="445239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600" b="1">
                  <a:solidFill>
                    <a:srgbClr val="006600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洞察与优化</a:t>
              </a:r>
            </a:p>
          </p:txBody>
        </p:sp>
        <p:sp>
          <p:nvSpPr>
            <p:cNvPr id="71" name="TextBox 228"/>
            <p:cNvSpPr txBox="1"/>
            <p:nvPr/>
          </p:nvSpPr>
          <p:spPr>
            <a:xfrm>
              <a:off x="6015902" y="5165020"/>
              <a:ext cx="1800200" cy="75690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600" b="1">
                  <a:solidFill>
                    <a:srgbClr val="006600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1400" dirty="0">
                  <a:solidFill>
                    <a:schemeClr val="tx1"/>
                  </a:solidFill>
                </a:rPr>
                <a:t>全渠道</a:t>
              </a:r>
              <a:endParaRPr lang="en-US" altLang="zh-CN" sz="1400" dirty="0">
                <a:solidFill>
                  <a:schemeClr val="tx1"/>
                </a:solidFill>
              </a:endParaRPr>
            </a:p>
            <a:p>
              <a:r>
                <a:rPr lang="zh-CN" altLang="en-US" sz="1400" dirty="0">
                  <a:solidFill>
                    <a:schemeClr val="tx1"/>
                  </a:solidFill>
                </a:rPr>
                <a:t>客户服务</a:t>
              </a:r>
            </a:p>
          </p:txBody>
        </p:sp>
        <p:sp>
          <p:nvSpPr>
            <p:cNvPr id="72" name="半闭框 71"/>
            <p:cNvSpPr/>
            <p:nvPr/>
          </p:nvSpPr>
          <p:spPr>
            <a:xfrm rot="13658855">
              <a:off x="7382787" y="2907181"/>
              <a:ext cx="519054" cy="653865"/>
            </a:xfrm>
            <a:prstGeom prst="halfFrame">
              <a:avLst>
                <a:gd name="adj1" fmla="val 9609"/>
                <a:gd name="adj2" fmla="val 7452"/>
              </a:avLst>
            </a:prstGeom>
            <a:solidFill>
              <a:srgbClr val="CAE8A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1">
                <a:solidFill>
                  <a:schemeClr val="tx1"/>
                </a:solidFill>
              </a:endParaRPr>
            </a:p>
          </p:txBody>
        </p:sp>
        <p:sp>
          <p:nvSpPr>
            <p:cNvPr id="73" name="半闭框 72"/>
            <p:cNvSpPr/>
            <p:nvPr/>
          </p:nvSpPr>
          <p:spPr>
            <a:xfrm rot="19042214">
              <a:off x="4416386" y="6187958"/>
              <a:ext cx="484137" cy="631297"/>
            </a:xfrm>
            <a:prstGeom prst="halfFrame">
              <a:avLst>
                <a:gd name="adj1" fmla="val 9609"/>
                <a:gd name="adj2" fmla="val 7452"/>
              </a:avLst>
            </a:prstGeom>
            <a:solidFill>
              <a:srgbClr val="CAE8A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1">
                <a:solidFill>
                  <a:schemeClr val="tx1"/>
                </a:solidFill>
              </a:endParaRPr>
            </a:p>
          </p:txBody>
        </p:sp>
        <p:sp>
          <p:nvSpPr>
            <p:cNvPr id="74" name="半闭框 73"/>
            <p:cNvSpPr/>
            <p:nvPr/>
          </p:nvSpPr>
          <p:spPr>
            <a:xfrm rot="2879116">
              <a:off x="1248985" y="3080486"/>
              <a:ext cx="562047" cy="555816"/>
            </a:xfrm>
            <a:prstGeom prst="halfFrame">
              <a:avLst>
                <a:gd name="adj1" fmla="val 9609"/>
                <a:gd name="adj2" fmla="val 7452"/>
              </a:avLst>
            </a:prstGeom>
            <a:solidFill>
              <a:srgbClr val="CAE8A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1">
                <a:solidFill>
                  <a:schemeClr val="tx1"/>
                </a:solidFill>
              </a:endParaRPr>
            </a:p>
          </p:txBody>
        </p:sp>
        <p:sp>
          <p:nvSpPr>
            <p:cNvPr id="75" name="半闭框 74"/>
            <p:cNvSpPr/>
            <p:nvPr/>
          </p:nvSpPr>
          <p:spPr>
            <a:xfrm rot="8313031">
              <a:off x="4255128" y="70891"/>
              <a:ext cx="568760" cy="600358"/>
            </a:xfrm>
            <a:prstGeom prst="halfFrame">
              <a:avLst>
                <a:gd name="adj1" fmla="val 9609"/>
                <a:gd name="adj2" fmla="val 7452"/>
              </a:avLst>
            </a:prstGeom>
            <a:solidFill>
              <a:srgbClr val="CAE8A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1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488416" y="3586042"/>
            <a:ext cx="1828305" cy="821265"/>
            <a:chOff x="0" y="2637874"/>
            <a:chExt cx="1495437" cy="1511205"/>
          </a:xfrm>
        </p:grpSpPr>
        <p:sp>
          <p:nvSpPr>
            <p:cNvPr id="81" name="右箭头 80"/>
            <p:cNvSpPr/>
            <p:nvPr/>
          </p:nvSpPr>
          <p:spPr>
            <a:xfrm>
              <a:off x="0" y="2637874"/>
              <a:ext cx="1495437" cy="1511205"/>
            </a:xfrm>
            <a:prstGeom prst="rightArrow">
              <a:avLst>
                <a:gd name="adj1" fmla="val 74420"/>
                <a:gd name="adj2" fmla="val 42051"/>
              </a:avLst>
            </a:prstGeom>
            <a:solidFill>
              <a:srgbClr val="00823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1" dirty="0"/>
            </a:p>
          </p:txBody>
        </p:sp>
        <p:sp>
          <p:nvSpPr>
            <p:cNvPr id="82" name="TextBox 239"/>
            <p:cNvSpPr txBox="1"/>
            <p:nvPr/>
          </p:nvSpPr>
          <p:spPr>
            <a:xfrm>
              <a:off x="373378" y="3197150"/>
              <a:ext cx="1018458" cy="566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CAE8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数字化战略</a:t>
              </a:r>
            </a:p>
          </p:txBody>
        </p:sp>
      </p:grpSp>
      <p:sp>
        <p:nvSpPr>
          <p:cNvPr id="8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572748" y="6262164"/>
            <a:ext cx="1402061" cy="273844"/>
          </a:xfrm>
        </p:spPr>
        <p:txBody>
          <a:bodyPr/>
          <a:lstStyle/>
          <a:p>
            <a:fld id="{8810F394-C716-49D3-8450-D4BAA85FC0FF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710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9898" y="274638"/>
            <a:ext cx="8284102" cy="114300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银行数字化战略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业务架构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307351" y="1680829"/>
            <a:ext cx="1985160" cy="655324"/>
            <a:chOff x="7339368" y="1041721"/>
            <a:chExt cx="1985160" cy="873765"/>
          </a:xfrm>
        </p:grpSpPr>
        <p:grpSp>
          <p:nvGrpSpPr>
            <p:cNvPr id="4" name="Diagram group"/>
            <p:cNvGrpSpPr/>
            <p:nvPr/>
          </p:nvGrpSpPr>
          <p:grpSpPr>
            <a:xfrm>
              <a:off x="7339368" y="1041721"/>
              <a:ext cx="1872208" cy="873765"/>
              <a:chOff x="7891697" y="646300"/>
              <a:chExt cx="1752663" cy="701065"/>
            </a:xfrm>
            <a:noFill/>
            <a:scene3d>
              <a:camera prst="perspectiveRelaxedModerately" zoom="92000"/>
              <a:lightRig rig="balanced" dir="t">
                <a:rot lat="0" lon="0" rev="12700000"/>
              </a:lightRig>
            </a:scene3d>
          </p:grpSpPr>
          <p:grpSp>
            <p:nvGrpSpPr>
              <p:cNvPr id="6" name="组合 5"/>
              <p:cNvGrpSpPr/>
              <p:nvPr/>
            </p:nvGrpSpPr>
            <p:grpSpPr>
              <a:xfrm>
                <a:off x="7891697" y="646300"/>
                <a:ext cx="1752663" cy="701065"/>
                <a:chOff x="7891697" y="646300"/>
                <a:chExt cx="1752663" cy="701065"/>
              </a:xfrm>
              <a:grpFill/>
            </p:grpSpPr>
            <p:sp>
              <p:nvSpPr>
                <p:cNvPr id="7" name="燕尾形 6"/>
                <p:cNvSpPr/>
                <p:nvPr/>
              </p:nvSpPr>
              <p:spPr>
                <a:xfrm>
                  <a:off x="7891697" y="646300"/>
                  <a:ext cx="1752663" cy="701065"/>
                </a:xfrm>
                <a:prstGeom prst="chevron">
                  <a:avLst/>
                </a:prstGeom>
                <a:solidFill>
                  <a:srgbClr val="003300"/>
                </a:solidFill>
                <a:sp3d prstMaterial="plastic">
                  <a:bevelT w="50800" h="50800"/>
                  <a:bevelB w="50800" h="508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shade val="80000"/>
                    <a:hueOff val="-35872"/>
                    <a:satOff val="-4024"/>
                    <a:lumOff val="25680"/>
                    <a:alphaOff val="0"/>
                  </a:schemeClr>
                </a:fillRef>
                <a:effectRef idx="2">
                  <a:schemeClr val="accent2">
                    <a:shade val="80000"/>
                    <a:hueOff val="-35872"/>
                    <a:satOff val="-4024"/>
                    <a:lumOff val="2568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8" name="燕尾形 4"/>
                <p:cNvSpPr/>
                <p:nvPr/>
              </p:nvSpPr>
              <p:spPr>
                <a:xfrm>
                  <a:off x="8242230" y="646300"/>
                  <a:ext cx="1051598" cy="701065"/>
                </a:xfrm>
                <a:prstGeom prst="rect">
                  <a:avLst/>
                </a:prstGeom>
                <a:grpFill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72009" tIns="24003" rIns="24003" bIns="24003" numCol="1" spcCol="1270" anchor="ctr" anchorCtr="0">
                  <a:noAutofit/>
                </a:bodyPr>
                <a:lstStyle/>
                <a:p>
                  <a:pPr algn="ctr" defTabSz="800080">
                    <a:lnSpc>
                      <a:spcPct val="90000"/>
                    </a:lnSpc>
                    <a:spcAft>
                      <a:spcPct val="35000"/>
                    </a:spcAft>
                  </a:pPr>
                  <a:endParaRPr lang="zh-CN" alt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  <a:cs typeface="Apple Chancery"/>
                  </a:endParaRPr>
                </a:p>
              </p:txBody>
            </p:sp>
          </p:grpSp>
        </p:grpSp>
        <p:sp>
          <p:nvSpPr>
            <p:cNvPr id="5" name="矩形 4"/>
            <p:cNvSpPr/>
            <p:nvPr/>
          </p:nvSpPr>
          <p:spPr>
            <a:xfrm>
              <a:off x="7380312" y="1523619"/>
              <a:ext cx="1944216" cy="3111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00080">
                <a:lnSpc>
                  <a:spcPts val="1100"/>
                </a:lnSpc>
                <a:spcAft>
                  <a:spcPct val="35000"/>
                </a:spcAft>
              </a:pPr>
              <a:r>
                <a:rPr lang="zh-CN" altLang="en-US" sz="1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cs typeface="Apple Chancery"/>
                </a:rPr>
                <a:t>洞察与优化</a:t>
              </a:r>
              <a:endParaRPr lang="en-US" altLang="zh-CN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pple Chancery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950090" y="2379923"/>
            <a:ext cx="974135" cy="4007136"/>
            <a:chOff x="7982105" y="1973847"/>
            <a:chExt cx="974135" cy="5342846"/>
          </a:xfrm>
        </p:grpSpPr>
        <p:sp>
          <p:nvSpPr>
            <p:cNvPr id="10" name="矩形 9"/>
            <p:cNvSpPr/>
            <p:nvPr/>
          </p:nvSpPr>
          <p:spPr>
            <a:xfrm>
              <a:off x="7988316" y="1973847"/>
              <a:ext cx="927192" cy="529419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rgbClr val="002060"/>
                </a:solidFill>
              </a:endParaRPr>
            </a:p>
          </p:txBody>
        </p:sp>
        <p:sp>
          <p:nvSpPr>
            <p:cNvPr id="11" name="TextBox 194"/>
            <p:cNvSpPr txBox="1"/>
            <p:nvPr/>
          </p:nvSpPr>
          <p:spPr>
            <a:xfrm>
              <a:off x="7983172" y="6239304"/>
              <a:ext cx="932336" cy="1077389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1" b="1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日常管理</a:t>
              </a:r>
              <a:endParaRPr lang="en-US" altLang="zh-CN" sz="1051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绩效考核</a:t>
              </a:r>
              <a:endParaRPr lang="en-US" altLang="zh-CN" sz="9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参数管理</a:t>
              </a:r>
              <a:endParaRPr lang="en-US" altLang="zh-CN" sz="9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差错管理</a:t>
              </a:r>
              <a:endParaRPr lang="en-US" altLang="zh-CN" sz="9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实物管理</a:t>
              </a:r>
              <a:endParaRPr lang="en-US" altLang="zh-CN" sz="9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95"/>
            <p:cNvSpPr txBox="1"/>
            <p:nvPr/>
          </p:nvSpPr>
          <p:spPr>
            <a:xfrm>
              <a:off x="7982105" y="2639287"/>
              <a:ext cx="899918" cy="892722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1" b="1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体验分析</a:t>
              </a:r>
              <a:endParaRPr lang="en-US" altLang="zh-CN" sz="1051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交互优化</a:t>
              </a: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体验指标管理</a:t>
              </a: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体验改进</a:t>
              </a:r>
            </a:p>
          </p:txBody>
        </p:sp>
        <p:sp>
          <p:nvSpPr>
            <p:cNvPr id="13" name="TextBox 196"/>
            <p:cNvSpPr txBox="1"/>
            <p:nvPr/>
          </p:nvSpPr>
          <p:spPr>
            <a:xfrm>
              <a:off x="7983246" y="3441251"/>
              <a:ext cx="920554" cy="1077389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1" b="1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客户分析</a:t>
              </a:r>
              <a:endParaRPr lang="en-US" altLang="zh-CN" sz="1051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分析模型管理</a:t>
              </a:r>
              <a:endParaRPr lang="en-US" altLang="zh-CN" sz="9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客户行为分析</a:t>
              </a:r>
              <a:endParaRPr lang="en-US" altLang="zh-CN" sz="9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客户忠诚度分析</a:t>
              </a:r>
            </a:p>
          </p:txBody>
        </p:sp>
        <p:sp>
          <p:nvSpPr>
            <p:cNvPr id="14" name="TextBox 197"/>
            <p:cNvSpPr txBox="1"/>
            <p:nvPr/>
          </p:nvSpPr>
          <p:spPr>
            <a:xfrm>
              <a:off x="8022854" y="4516438"/>
              <a:ext cx="933386" cy="1816053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1" b="1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营销分析</a:t>
              </a:r>
              <a:endParaRPr lang="en-US" altLang="zh-CN" sz="1051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营销跟踪</a:t>
              </a: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位置信息管理</a:t>
              </a: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地理位置分析</a:t>
              </a: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流量分析</a:t>
              </a: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转换率分析</a:t>
              </a: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推广分析</a:t>
              </a:r>
              <a:endParaRPr lang="en-US" altLang="zh-CN" sz="9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市场区位分析</a:t>
              </a:r>
              <a:endParaRPr lang="en-US" altLang="zh-CN" sz="9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客户贡献度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981010" y="2382748"/>
            <a:ext cx="927192" cy="3967819"/>
            <a:chOff x="7013027" y="1977615"/>
            <a:chExt cx="927192" cy="5290424"/>
          </a:xfrm>
        </p:grpSpPr>
        <p:sp>
          <p:nvSpPr>
            <p:cNvPr id="16" name="矩形 15"/>
            <p:cNvSpPr/>
            <p:nvPr/>
          </p:nvSpPr>
          <p:spPr>
            <a:xfrm>
              <a:off x="7013027" y="1977615"/>
              <a:ext cx="927192" cy="529042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rgbClr val="002060"/>
                </a:solidFill>
              </a:endParaRPr>
            </a:p>
          </p:txBody>
        </p:sp>
        <p:sp>
          <p:nvSpPr>
            <p:cNvPr id="17" name="TextBox 193"/>
            <p:cNvSpPr txBox="1"/>
            <p:nvPr/>
          </p:nvSpPr>
          <p:spPr>
            <a:xfrm>
              <a:off x="7013027" y="2639288"/>
              <a:ext cx="927192" cy="892722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1" b="1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社交推荐</a:t>
              </a:r>
              <a:endParaRPr lang="en-US" altLang="zh-CN" sz="1051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产品社交评论</a:t>
              </a:r>
              <a:endParaRPr lang="en-US" altLang="zh-CN" sz="9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产品社交共享</a:t>
              </a:r>
              <a:endParaRPr lang="en-US" altLang="zh-CN" sz="9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推荐管理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998421" y="2382748"/>
            <a:ext cx="940935" cy="3967819"/>
            <a:chOff x="6030435" y="1977615"/>
            <a:chExt cx="940935" cy="5290424"/>
          </a:xfrm>
        </p:grpSpPr>
        <p:sp>
          <p:nvSpPr>
            <p:cNvPr id="19" name="矩形 18"/>
            <p:cNvSpPr/>
            <p:nvPr/>
          </p:nvSpPr>
          <p:spPr>
            <a:xfrm>
              <a:off x="6044178" y="1977615"/>
              <a:ext cx="927192" cy="529042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rgbClr val="002060"/>
                </a:solidFill>
              </a:endParaRPr>
            </a:p>
          </p:txBody>
        </p:sp>
        <p:sp>
          <p:nvSpPr>
            <p:cNvPr id="20" name="TextBox 189"/>
            <p:cNvSpPr txBox="1"/>
            <p:nvPr/>
          </p:nvSpPr>
          <p:spPr>
            <a:xfrm>
              <a:off x="6030435" y="2639288"/>
              <a:ext cx="940935" cy="1077389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1" b="1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风险管理</a:t>
              </a:r>
              <a:endParaRPr lang="en-US" altLang="zh-CN" sz="1051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交易风险管理</a:t>
              </a:r>
              <a:endParaRPr lang="en-US" altLang="zh-CN" sz="9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防欺诈</a:t>
              </a:r>
              <a:endParaRPr lang="en-US" altLang="zh-CN" sz="9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权限管理</a:t>
              </a:r>
              <a:endParaRPr lang="en-US" altLang="zh-CN" sz="9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操作风险管理</a:t>
              </a:r>
            </a:p>
          </p:txBody>
        </p:sp>
        <p:sp>
          <p:nvSpPr>
            <p:cNvPr id="21" name="TextBox 190"/>
            <p:cNvSpPr txBox="1"/>
            <p:nvPr/>
          </p:nvSpPr>
          <p:spPr>
            <a:xfrm>
              <a:off x="6044178" y="3743028"/>
              <a:ext cx="927192" cy="1446721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1" b="1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客户服务</a:t>
              </a:r>
              <a:endParaRPr lang="en-US" altLang="zh-CN" sz="1051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知识库管理</a:t>
              </a:r>
              <a:endParaRPr lang="en-US" altLang="zh-CN" sz="9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投诉与咨询</a:t>
              </a:r>
              <a:endParaRPr lang="en-US" altLang="zh-CN" sz="9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主动式响应</a:t>
              </a:r>
              <a:endParaRPr lang="en-US" altLang="zh-CN" sz="9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销售管理</a:t>
              </a:r>
              <a:endParaRPr lang="en-US" altLang="zh-CN" sz="9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线上线下联动服务</a:t>
              </a:r>
            </a:p>
          </p:txBody>
        </p:sp>
        <p:sp>
          <p:nvSpPr>
            <p:cNvPr id="22" name="TextBox 191"/>
            <p:cNvSpPr txBox="1"/>
            <p:nvPr/>
          </p:nvSpPr>
          <p:spPr>
            <a:xfrm>
              <a:off x="6030435" y="5250744"/>
              <a:ext cx="940935" cy="892722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1" b="1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客户维系</a:t>
              </a:r>
              <a:endParaRPr lang="en-US" altLang="zh-CN" sz="1051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积分管理</a:t>
              </a: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客户之声</a:t>
              </a: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客户挽留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051192" y="2387883"/>
            <a:ext cx="960971" cy="3962684"/>
            <a:chOff x="5083209" y="1984460"/>
            <a:chExt cx="960970" cy="5283579"/>
          </a:xfrm>
        </p:grpSpPr>
        <p:sp>
          <p:nvSpPr>
            <p:cNvPr id="24" name="矩形 23"/>
            <p:cNvSpPr/>
            <p:nvPr/>
          </p:nvSpPr>
          <p:spPr>
            <a:xfrm>
              <a:off x="5083209" y="1984460"/>
              <a:ext cx="927192" cy="528357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rgbClr val="002060"/>
                </a:solidFill>
              </a:endParaRPr>
            </a:p>
          </p:txBody>
        </p:sp>
        <p:sp>
          <p:nvSpPr>
            <p:cNvPr id="25" name="TextBox 186"/>
            <p:cNvSpPr txBox="1"/>
            <p:nvPr/>
          </p:nvSpPr>
          <p:spPr>
            <a:xfrm>
              <a:off x="5083209" y="2639287"/>
              <a:ext cx="896685" cy="2000719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1" b="1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金融服务</a:t>
              </a:r>
              <a:endParaRPr lang="en-US" altLang="zh-CN" sz="1051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个人业务交易   </a:t>
              </a:r>
              <a:endParaRPr lang="en-US" altLang="zh-CN" sz="9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小微业务交易</a:t>
              </a: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公司业务交易   </a:t>
              </a:r>
              <a:endParaRPr lang="en-US" altLang="zh-CN" sz="9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同业业务交易</a:t>
              </a:r>
              <a:endParaRPr lang="en-US" altLang="zh-CN" sz="9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产融结合业务供应链金融业务交易</a:t>
              </a:r>
              <a:endParaRPr lang="en-US" altLang="zh-CN" sz="9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商圈金融业务园区金融业务</a:t>
              </a:r>
              <a:endParaRPr lang="en-US" altLang="zh-CN" sz="9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187"/>
            <p:cNvSpPr txBox="1"/>
            <p:nvPr/>
          </p:nvSpPr>
          <p:spPr>
            <a:xfrm>
              <a:off x="5143773" y="6000354"/>
              <a:ext cx="896685" cy="1262055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1" b="1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非金融服务</a:t>
              </a:r>
              <a:endParaRPr lang="en-US" altLang="zh-CN" sz="1051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电子商务交易</a:t>
              </a:r>
              <a:endParaRPr lang="en-US" altLang="zh-CN" sz="9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衣食住行类交易</a:t>
              </a:r>
              <a:endParaRPr lang="en-US" altLang="zh-CN" sz="9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医疗卫生类交易</a:t>
              </a:r>
              <a:endParaRPr lang="en-US" altLang="zh-CN" sz="9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Box 188"/>
            <p:cNvSpPr txBox="1"/>
            <p:nvPr/>
          </p:nvSpPr>
          <p:spPr>
            <a:xfrm>
              <a:off x="5116988" y="4689389"/>
              <a:ext cx="927191" cy="1262055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1" b="1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泛金融服务</a:t>
              </a:r>
              <a:endParaRPr lang="en-US" altLang="zh-CN" sz="1051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基金业务交易</a:t>
              </a:r>
              <a:endParaRPr lang="en-US" altLang="zh-CN" sz="9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证券业务交易</a:t>
              </a:r>
              <a:endParaRPr lang="en-US" altLang="zh-CN" sz="9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保险业务交易</a:t>
              </a:r>
              <a:endParaRPr lang="en-US" altLang="zh-CN" sz="9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其他泛金融交易</a:t>
              </a:r>
              <a:endParaRPr lang="en-US" altLang="zh-CN" sz="9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075903" y="2380473"/>
            <a:ext cx="927192" cy="3970095"/>
            <a:chOff x="4107920" y="1974580"/>
            <a:chExt cx="927192" cy="5293459"/>
          </a:xfrm>
        </p:grpSpPr>
        <p:sp>
          <p:nvSpPr>
            <p:cNvPr id="29" name="矩形 28"/>
            <p:cNvSpPr/>
            <p:nvPr/>
          </p:nvSpPr>
          <p:spPr>
            <a:xfrm>
              <a:off x="4107920" y="1974580"/>
              <a:ext cx="927192" cy="52934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rgbClr val="002060"/>
                </a:solidFill>
              </a:endParaRPr>
            </a:p>
          </p:txBody>
        </p:sp>
        <p:sp>
          <p:nvSpPr>
            <p:cNvPr id="30" name="TextBox 185"/>
            <p:cNvSpPr txBox="1"/>
            <p:nvPr/>
          </p:nvSpPr>
          <p:spPr>
            <a:xfrm>
              <a:off x="4114940" y="2633492"/>
              <a:ext cx="913879" cy="1847001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1" b="1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签约与</a:t>
              </a:r>
              <a:endParaRPr lang="en-US" altLang="zh-CN" sz="1051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051" b="1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产品购买</a:t>
              </a:r>
              <a:endParaRPr lang="en-US" altLang="zh-CN" sz="1051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客户注册</a:t>
              </a:r>
              <a:r>
                <a:rPr lang="en-US" altLang="zh-CN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注销</a:t>
              </a: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账户绑定</a:t>
              </a:r>
              <a:r>
                <a:rPr lang="en-US" altLang="zh-CN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解绑</a:t>
              </a: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客户签约管理</a:t>
              </a: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客户资料维护</a:t>
              </a: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订单挽留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107054" y="2380473"/>
            <a:ext cx="927192" cy="3970095"/>
            <a:chOff x="3139071" y="1974581"/>
            <a:chExt cx="927192" cy="5293458"/>
          </a:xfrm>
        </p:grpSpPr>
        <p:sp>
          <p:nvSpPr>
            <p:cNvPr id="32" name="矩形 31"/>
            <p:cNvSpPr/>
            <p:nvPr/>
          </p:nvSpPr>
          <p:spPr>
            <a:xfrm>
              <a:off x="3139071" y="1974581"/>
              <a:ext cx="927192" cy="529345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rgbClr val="002060"/>
                </a:solidFill>
              </a:endParaRPr>
            </a:p>
          </p:txBody>
        </p:sp>
        <p:sp>
          <p:nvSpPr>
            <p:cNvPr id="33" name="TextBox 183"/>
            <p:cNvSpPr txBox="1"/>
            <p:nvPr/>
          </p:nvSpPr>
          <p:spPr>
            <a:xfrm>
              <a:off x="3139072" y="2627095"/>
              <a:ext cx="925327" cy="892722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1" b="1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站内导航</a:t>
              </a:r>
              <a:endParaRPr lang="en-US" altLang="zh-CN" sz="1051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多维度导航</a:t>
              </a:r>
              <a:endParaRPr lang="en-US" altLang="zh-CN" sz="9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线上搜索</a:t>
              </a:r>
              <a:endParaRPr lang="en-US" altLang="zh-CN" sz="9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个性化</a:t>
              </a:r>
            </a:p>
          </p:txBody>
        </p:sp>
        <p:sp>
          <p:nvSpPr>
            <p:cNvPr id="34" name="TextBox 184"/>
            <p:cNvSpPr txBox="1"/>
            <p:nvPr/>
          </p:nvSpPr>
          <p:spPr>
            <a:xfrm>
              <a:off x="3139071" y="3618563"/>
              <a:ext cx="927192" cy="892722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1" b="1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体验管理</a:t>
              </a:r>
              <a:endParaRPr lang="en-US" altLang="zh-CN" sz="1051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线上行为分析</a:t>
              </a: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信息推送</a:t>
              </a: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在线帮助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087866" y="2388342"/>
            <a:ext cx="972868" cy="3962225"/>
            <a:chOff x="2119882" y="1985073"/>
            <a:chExt cx="972868" cy="5282966"/>
          </a:xfrm>
        </p:grpSpPr>
        <p:sp>
          <p:nvSpPr>
            <p:cNvPr id="36" name="矩形 35"/>
            <p:cNvSpPr/>
            <p:nvPr/>
          </p:nvSpPr>
          <p:spPr>
            <a:xfrm>
              <a:off x="2119882" y="1985073"/>
              <a:ext cx="961687" cy="528296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rgbClr val="002060"/>
                </a:solidFill>
              </a:endParaRPr>
            </a:p>
          </p:txBody>
        </p:sp>
        <p:sp>
          <p:nvSpPr>
            <p:cNvPr id="37" name="TextBox 179"/>
            <p:cNvSpPr txBox="1"/>
            <p:nvPr/>
          </p:nvSpPr>
          <p:spPr>
            <a:xfrm>
              <a:off x="2121187" y="2627096"/>
              <a:ext cx="960383" cy="1262055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1" b="1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搜索管理</a:t>
              </a:r>
              <a:endParaRPr lang="en-US" altLang="zh-CN" sz="1051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品牌搜索力管理</a:t>
              </a:r>
              <a:endParaRPr lang="en-US" altLang="zh-CN" sz="9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SEO</a:t>
              </a:r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搜索引擎优化</a:t>
              </a:r>
              <a:endParaRPr lang="en-US" altLang="zh-CN" sz="9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社交舆情管理</a:t>
              </a:r>
            </a:p>
          </p:txBody>
        </p:sp>
        <p:sp>
          <p:nvSpPr>
            <p:cNvPr id="38" name="TextBox 180"/>
            <p:cNvSpPr txBox="1"/>
            <p:nvPr/>
          </p:nvSpPr>
          <p:spPr>
            <a:xfrm>
              <a:off x="2119882" y="4017314"/>
              <a:ext cx="972868" cy="1262055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1" b="1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营销管理</a:t>
              </a:r>
              <a:endParaRPr lang="en-US" altLang="zh-CN" sz="1051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营销策划</a:t>
              </a: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广告投放</a:t>
              </a: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活动管理</a:t>
              </a: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平台营销</a:t>
              </a:r>
              <a:endParaRPr lang="en-US" altLang="zh-CN" sz="9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互动营销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083601" y="2391169"/>
            <a:ext cx="961687" cy="3959399"/>
            <a:chOff x="1115616" y="1988841"/>
            <a:chExt cx="961687" cy="5279198"/>
          </a:xfrm>
        </p:grpSpPr>
        <p:sp>
          <p:nvSpPr>
            <p:cNvPr id="40" name="矩形 39"/>
            <p:cNvSpPr/>
            <p:nvPr/>
          </p:nvSpPr>
          <p:spPr>
            <a:xfrm>
              <a:off x="1115616" y="1988841"/>
              <a:ext cx="961687" cy="527919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rgbClr val="002060"/>
                </a:solidFill>
              </a:endParaRPr>
            </a:p>
          </p:txBody>
        </p:sp>
        <p:sp>
          <p:nvSpPr>
            <p:cNvPr id="41" name="TextBox 178"/>
            <p:cNvSpPr txBox="1"/>
            <p:nvPr/>
          </p:nvSpPr>
          <p:spPr>
            <a:xfrm>
              <a:off x="1147653" y="2627096"/>
              <a:ext cx="907195" cy="892723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1" b="1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客户培育</a:t>
              </a:r>
              <a:endParaRPr lang="en-US" altLang="zh-CN" sz="1051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客户群细分</a:t>
              </a:r>
              <a:endParaRPr lang="en-US" altLang="zh-CN" sz="9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客户发现</a:t>
              </a:r>
              <a:endParaRPr lang="en-US" altLang="zh-CN" sz="9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客户群定制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5489" y="2391169"/>
            <a:ext cx="1005485" cy="3959399"/>
            <a:chOff x="107504" y="1988841"/>
            <a:chExt cx="1005485" cy="5279198"/>
          </a:xfrm>
        </p:grpSpPr>
        <p:sp>
          <p:nvSpPr>
            <p:cNvPr id="43" name="矩形 42"/>
            <p:cNvSpPr/>
            <p:nvPr/>
          </p:nvSpPr>
          <p:spPr>
            <a:xfrm>
              <a:off x="107504" y="1988841"/>
              <a:ext cx="961687" cy="527919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rgbClr val="002060"/>
                </a:solidFill>
              </a:endParaRPr>
            </a:p>
          </p:txBody>
        </p:sp>
        <p:sp>
          <p:nvSpPr>
            <p:cNvPr id="44" name="TextBox 172"/>
            <p:cNvSpPr txBox="1"/>
            <p:nvPr/>
          </p:nvSpPr>
          <p:spPr>
            <a:xfrm>
              <a:off x="107505" y="2627093"/>
              <a:ext cx="936104" cy="1077389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1" b="1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品牌管理</a:t>
              </a:r>
              <a:endParaRPr lang="en-US" altLang="zh-CN" sz="1051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品牌设计  </a:t>
              </a:r>
              <a:endParaRPr lang="en-US" altLang="zh-CN" sz="9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品牌宣传  </a:t>
              </a:r>
              <a:endParaRPr lang="en-US" altLang="zh-CN" sz="9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品牌维护</a:t>
              </a:r>
              <a:endParaRPr lang="en-US" altLang="zh-CN" sz="9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品牌评估</a:t>
              </a:r>
              <a:endParaRPr lang="en-US" altLang="zh-CN" sz="9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173"/>
            <p:cNvSpPr txBox="1"/>
            <p:nvPr/>
          </p:nvSpPr>
          <p:spPr>
            <a:xfrm>
              <a:off x="107504" y="3684759"/>
              <a:ext cx="961688" cy="2554716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1" b="1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产品管理</a:t>
              </a:r>
              <a:endParaRPr lang="en-US" altLang="zh-CN" sz="1051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产品策略和计划制定</a:t>
              </a: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产品创意识别</a:t>
              </a: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产品概念确定</a:t>
              </a: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产品设计</a:t>
              </a: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产品开发</a:t>
              </a: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报批监管机构</a:t>
              </a: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知识产权确认</a:t>
              </a:r>
              <a:endParaRPr lang="en-US" altLang="zh-CN" sz="9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产品发布</a:t>
              </a:r>
              <a:endParaRPr lang="en-US" altLang="zh-CN" sz="9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产品评价</a:t>
              </a:r>
              <a:endParaRPr lang="en-US" altLang="zh-CN" sz="9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执行产品退市</a:t>
              </a:r>
            </a:p>
            <a:p>
              <a:pPr algn="ctr"/>
              <a:endParaRPr lang="zh-CN" altLang="en-US" sz="9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Box 174"/>
            <p:cNvSpPr txBox="1"/>
            <p:nvPr/>
          </p:nvSpPr>
          <p:spPr>
            <a:xfrm>
              <a:off x="107504" y="5951273"/>
              <a:ext cx="961688" cy="708057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1" b="1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合作方管理</a:t>
              </a:r>
              <a:endParaRPr lang="en-US" altLang="zh-CN" sz="1051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业务管理</a:t>
              </a:r>
              <a:endParaRPr lang="en-US" altLang="zh-CN" sz="9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商务活动</a:t>
              </a:r>
            </a:p>
          </p:txBody>
        </p:sp>
        <p:sp>
          <p:nvSpPr>
            <p:cNvPr id="47" name="TextBox 176"/>
            <p:cNvSpPr txBox="1"/>
            <p:nvPr/>
          </p:nvSpPr>
          <p:spPr>
            <a:xfrm>
              <a:off x="111399" y="6538962"/>
              <a:ext cx="1001590" cy="708057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51" b="1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渠道管理</a:t>
              </a: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渠道建设与整合</a:t>
              </a:r>
              <a:endParaRPr lang="en-US" altLang="zh-CN" sz="9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渠道服务管理</a:t>
              </a:r>
              <a:endParaRPr lang="en-US" altLang="zh-CN" sz="9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-124445" y="1678854"/>
            <a:ext cx="3509143" cy="710496"/>
            <a:chOff x="-78780" y="1052736"/>
            <a:chExt cx="3509143" cy="947328"/>
          </a:xfrm>
        </p:grpSpPr>
        <p:grpSp>
          <p:nvGrpSpPr>
            <p:cNvPr id="49" name="Diagram group"/>
            <p:cNvGrpSpPr/>
            <p:nvPr/>
          </p:nvGrpSpPr>
          <p:grpSpPr>
            <a:xfrm>
              <a:off x="-78780" y="1052736"/>
              <a:ext cx="3509143" cy="873765"/>
              <a:chOff x="1582108" y="646300"/>
              <a:chExt cx="1752663" cy="701065"/>
            </a:xfrm>
            <a:scene3d>
              <a:camera prst="perspectiveRelaxedModerately" zoom="92000"/>
              <a:lightRig rig="balanced" dir="t">
                <a:rot lat="0" lon="0" rev="12700000"/>
              </a:lightRig>
            </a:scene3d>
          </p:grpSpPr>
          <p:grpSp>
            <p:nvGrpSpPr>
              <p:cNvPr id="51" name="组合 50"/>
              <p:cNvGrpSpPr/>
              <p:nvPr/>
            </p:nvGrpSpPr>
            <p:grpSpPr>
              <a:xfrm>
                <a:off x="1582108" y="646300"/>
                <a:ext cx="1752663" cy="701065"/>
                <a:chOff x="1582108" y="646300"/>
                <a:chExt cx="1752663" cy="701065"/>
              </a:xfrm>
            </p:grpSpPr>
            <p:sp>
              <p:nvSpPr>
                <p:cNvPr id="52" name="燕尾形 51"/>
                <p:cNvSpPr/>
                <p:nvPr/>
              </p:nvSpPr>
              <p:spPr>
                <a:xfrm>
                  <a:off x="1582108" y="646300"/>
                  <a:ext cx="1752663" cy="701065"/>
                </a:xfrm>
                <a:prstGeom prst="chevron">
                  <a:avLst/>
                </a:prstGeom>
                <a:solidFill>
                  <a:srgbClr val="92D050"/>
                </a:solidFill>
                <a:sp3d prstMaterial="plastic">
                  <a:bevelT w="50800" h="50800"/>
                  <a:bevelB w="50800" h="508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shade val="80000"/>
                    <a:hueOff val="-7174"/>
                    <a:satOff val="-805"/>
                    <a:lumOff val="5136"/>
                    <a:alphaOff val="0"/>
                  </a:schemeClr>
                </a:fillRef>
                <a:effectRef idx="2">
                  <a:schemeClr val="accent2">
                    <a:shade val="80000"/>
                    <a:hueOff val="-7174"/>
                    <a:satOff val="-805"/>
                    <a:lumOff val="5136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53" name="燕尾形 4"/>
                <p:cNvSpPr/>
                <p:nvPr/>
              </p:nvSpPr>
              <p:spPr>
                <a:xfrm>
                  <a:off x="1932641" y="646300"/>
                  <a:ext cx="1051598" cy="701065"/>
                </a:xfrm>
                <a:prstGeom prst="rect">
                  <a:avLst/>
                </a:prstGeom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72009" tIns="24003" rIns="24003" bIns="24003" numCol="1" spcCol="1270" anchor="ctr" anchorCtr="0">
                  <a:noAutofit/>
                </a:bodyPr>
                <a:lstStyle/>
                <a:p>
                  <a:pPr algn="ctr" defTabSz="800080">
                    <a:lnSpc>
                      <a:spcPct val="90000"/>
                    </a:lnSpc>
                    <a:spcAft>
                      <a:spcPct val="35000"/>
                    </a:spcAft>
                  </a:pPr>
                  <a:endParaRPr lang="en-US" altLang="zh-CN" sz="12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  <a:cs typeface="Apple Chancery"/>
                  </a:endParaRPr>
                </a:p>
              </p:txBody>
            </p:sp>
          </p:grpSp>
        </p:grpSp>
        <p:sp>
          <p:nvSpPr>
            <p:cNvPr id="50" name="矩形 49"/>
            <p:cNvSpPr/>
            <p:nvPr/>
          </p:nvSpPr>
          <p:spPr>
            <a:xfrm>
              <a:off x="755576" y="1400242"/>
              <a:ext cx="1944216" cy="599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00080">
                <a:lnSpc>
                  <a:spcPts val="1100"/>
                </a:lnSpc>
                <a:spcAft>
                  <a:spcPct val="35000"/>
                </a:spcAft>
              </a:pPr>
              <a:r>
                <a:rPr lang="zh-CN" altLang="en-US" sz="1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cs typeface="Apple Chancery"/>
                </a:rPr>
                <a:t>线上线下</a:t>
              </a:r>
              <a:endParaRPr lang="en-US" altLang="zh-CN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pple Chancery"/>
              </a:endParaRPr>
            </a:p>
            <a:p>
              <a:pPr algn="ctr" defTabSz="800080">
                <a:lnSpc>
                  <a:spcPts val="1100"/>
                </a:lnSpc>
                <a:spcAft>
                  <a:spcPct val="35000"/>
                </a:spcAft>
              </a:pPr>
              <a:r>
                <a:rPr lang="zh-CN" altLang="en-US" sz="1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cs typeface="Apple Chancery"/>
                </a:rPr>
                <a:t>协同营销</a:t>
              </a:r>
              <a:endParaRPr lang="en-US" altLang="zh-CN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pple Chancery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798143" y="1685267"/>
            <a:ext cx="3514744" cy="704084"/>
            <a:chOff x="2830160" y="1047639"/>
            <a:chExt cx="3514744" cy="938778"/>
          </a:xfrm>
        </p:grpSpPr>
        <p:grpSp>
          <p:nvGrpSpPr>
            <p:cNvPr id="55" name="Diagram group"/>
            <p:cNvGrpSpPr/>
            <p:nvPr/>
          </p:nvGrpSpPr>
          <p:grpSpPr>
            <a:xfrm>
              <a:off x="2830160" y="1047639"/>
              <a:ext cx="3514744" cy="873765"/>
              <a:chOff x="3159505" y="646300"/>
              <a:chExt cx="1752663" cy="701065"/>
            </a:xfrm>
            <a:scene3d>
              <a:camera prst="perspectiveRelaxedModerately" zoom="92000"/>
              <a:lightRig rig="balanced" dir="t">
                <a:rot lat="0" lon="0" rev="12700000"/>
              </a:lightRig>
            </a:scene3d>
          </p:grpSpPr>
          <p:grpSp>
            <p:nvGrpSpPr>
              <p:cNvPr id="57" name="组合 56"/>
              <p:cNvGrpSpPr/>
              <p:nvPr/>
            </p:nvGrpSpPr>
            <p:grpSpPr>
              <a:xfrm>
                <a:off x="3159505" y="646300"/>
                <a:ext cx="1752663" cy="701065"/>
                <a:chOff x="3159505" y="646300"/>
                <a:chExt cx="1752663" cy="701065"/>
              </a:xfrm>
            </p:grpSpPr>
            <p:sp>
              <p:nvSpPr>
                <p:cNvPr id="58" name="燕尾形 57"/>
                <p:cNvSpPr/>
                <p:nvPr/>
              </p:nvSpPr>
              <p:spPr>
                <a:xfrm>
                  <a:off x="3159505" y="646300"/>
                  <a:ext cx="1752663" cy="701065"/>
                </a:xfrm>
                <a:prstGeom prst="chevron">
                  <a:avLst/>
                </a:prstGeom>
                <a:solidFill>
                  <a:srgbClr val="00B050"/>
                </a:solidFill>
                <a:sp3d prstMaterial="plastic">
                  <a:bevelT w="50800" h="50800"/>
                  <a:bevelB w="50800" h="508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shade val="80000"/>
                    <a:hueOff val="-14349"/>
                    <a:satOff val="-1610"/>
                    <a:lumOff val="10272"/>
                    <a:alphaOff val="0"/>
                  </a:schemeClr>
                </a:fillRef>
                <a:effectRef idx="2">
                  <a:schemeClr val="accent2">
                    <a:shade val="80000"/>
                    <a:hueOff val="-14349"/>
                    <a:satOff val="-1610"/>
                    <a:lumOff val="10272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59" name="燕尾形 4"/>
                <p:cNvSpPr/>
                <p:nvPr/>
              </p:nvSpPr>
              <p:spPr>
                <a:xfrm>
                  <a:off x="3510038" y="646300"/>
                  <a:ext cx="1051598" cy="701065"/>
                </a:xfrm>
                <a:prstGeom prst="rect">
                  <a:avLst/>
                </a:prstGeom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72009" tIns="24003" rIns="24003" bIns="24003" numCol="1" spcCol="1270" anchor="ctr" anchorCtr="0">
                  <a:noAutofit/>
                </a:bodyPr>
                <a:lstStyle/>
                <a:p>
                  <a:pPr algn="ctr" defTabSz="800080">
                    <a:lnSpc>
                      <a:spcPct val="90000"/>
                    </a:lnSpc>
                    <a:spcAft>
                      <a:spcPct val="35000"/>
                    </a:spcAft>
                  </a:pPr>
                  <a:endParaRPr lang="zh-CN" alt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  <a:cs typeface="Apple Chancery"/>
                  </a:endParaRPr>
                </a:p>
              </p:txBody>
            </p:sp>
          </p:grpSp>
        </p:grpSp>
        <p:sp>
          <p:nvSpPr>
            <p:cNvPr id="56" name="矩形 55"/>
            <p:cNvSpPr/>
            <p:nvPr/>
          </p:nvSpPr>
          <p:spPr>
            <a:xfrm>
              <a:off x="3635896" y="1386595"/>
              <a:ext cx="1944216" cy="599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00080">
                <a:lnSpc>
                  <a:spcPts val="1100"/>
                </a:lnSpc>
                <a:spcAft>
                  <a:spcPct val="35000"/>
                </a:spcAft>
              </a:pPr>
              <a:r>
                <a:rPr lang="zh-CN" altLang="en-US" sz="1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cs typeface="Apple Chancery"/>
                </a:rPr>
                <a:t>销售与</a:t>
              </a:r>
              <a:endParaRPr lang="en-US" altLang="zh-CN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pple Chancery"/>
              </a:endParaRPr>
            </a:p>
            <a:p>
              <a:pPr algn="ctr" defTabSz="800080">
                <a:lnSpc>
                  <a:spcPts val="1100"/>
                </a:lnSpc>
                <a:spcAft>
                  <a:spcPct val="35000"/>
                </a:spcAft>
              </a:pPr>
              <a:r>
                <a:rPr lang="zh-CN" altLang="en-US" sz="1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cs typeface="Apple Chancery"/>
                </a:rPr>
                <a:t>跨渠道交付</a:t>
              </a:r>
              <a:endParaRPr lang="en-US" altLang="zh-CN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pple Chancery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-46503" y="2262682"/>
            <a:ext cx="3393415" cy="661851"/>
            <a:chOff x="-14486" y="1817528"/>
            <a:chExt cx="3393414" cy="900270"/>
          </a:xfrm>
        </p:grpSpPr>
        <p:grpSp>
          <p:nvGrpSpPr>
            <p:cNvPr id="61" name="Diagram group"/>
            <p:cNvGrpSpPr/>
            <p:nvPr/>
          </p:nvGrpSpPr>
          <p:grpSpPr>
            <a:xfrm>
              <a:off x="-14486" y="1835155"/>
              <a:ext cx="1418555" cy="873765"/>
              <a:chOff x="1582108" y="646300"/>
              <a:chExt cx="1752663" cy="701065"/>
            </a:xfrm>
            <a:scene3d>
              <a:camera prst="perspectiveRelaxedModerately" zoom="92000"/>
              <a:lightRig rig="balanced" dir="t">
                <a:rot lat="0" lon="0" rev="12700000"/>
              </a:lightRig>
            </a:scene3d>
          </p:grpSpPr>
          <p:grpSp>
            <p:nvGrpSpPr>
              <p:cNvPr id="73" name="组合 72"/>
              <p:cNvGrpSpPr/>
              <p:nvPr/>
            </p:nvGrpSpPr>
            <p:grpSpPr>
              <a:xfrm>
                <a:off x="1582108" y="646300"/>
                <a:ext cx="1752663" cy="701065"/>
                <a:chOff x="1582108" y="646300"/>
                <a:chExt cx="1752663" cy="701065"/>
              </a:xfrm>
            </p:grpSpPr>
            <p:sp>
              <p:nvSpPr>
                <p:cNvPr id="74" name="燕尾形 73"/>
                <p:cNvSpPr/>
                <p:nvPr/>
              </p:nvSpPr>
              <p:spPr>
                <a:xfrm>
                  <a:off x="1582108" y="646300"/>
                  <a:ext cx="1752663" cy="701065"/>
                </a:xfrm>
                <a:prstGeom prst="chevron">
                  <a:avLst/>
                </a:prstGeom>
                <a:solidFill>
                  <a:schemeClr val="accent5">
                    <a:lumMod val="90000"/>
                  </a:schemeClr>
                </a:solidFill>
                <a:sp3d prstMaterial="plastic">
                  <a:bevelT w="50800" h="50800"/>
                  <a:bevelB w="50800" h="508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shade val="80000"/>
                    <a:hueOff val="-7174"/>
                    <a:satOff val="-805"/>
                    <a:lumOff val="5136"/>
                    <a:alphaOff val="0"/>
                  </a:schemeClr>
                </a:fillRef>
                <a:effectRef idx="2">
                  <a:schemeClr val="accent2">
                    <a:shade val="80000"/>
                    <a:hueOff val="-7174"/>
                    <a:satOff val="-805"/>
                    <a:lumOff val="5136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vert="horz" anchor="ctr" anchorCtr="0"/>
                <a:lstStyle/>
                <a:p>
                  <a:endParaRPr lang="zh-CN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5" name="燕尾形 4"/>
                <p:cNvSpPr/>
                <p:nvPr/>
              </p:nvSpPr>
              <p:spPr>
                <a:xfrm>
                  <a:off x="1932641" y="646300"/>
                  <a:ext cx="1051598" cy="701065"/>
                </a:xfrm>
                <a:prstGeom prst="rect">
                  <a:avLst/>
                </a:prstGeom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72009" tIns="24003" rIns="24003" bIns="24003" numCol="1" spcCol="1270" anchor="ctr" anchorCtr="0">
                  <a:noAutofit/>
                </a:bodyPr>
                <a:lstStyle/>
                <a:p>
                  <a:pPr algn="ctr" defTabSz="800080">
                    <a:lnSpc>
                      <a:spcPct val="90000"/>
                    </a:lnSpc>
                    <a:spcAft>
                      <a:spcPct val="35000"/>
                    </a:spcAft>
                  </a:pPr>
                  <a:endParaRPr lang="en-US" altLang="zh-CN" sz="12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  <a:cs typeface="Apple Chancery"/>
                  </a:endParaRPr>
                </a:p>
              </p:txBody>
            </p:sp>
          </p:grpSp>
        </p:grpSp>
        <p:grpSp>
          <p:nvGrpSpPr>
            <p:cNvPr id="62" name="Diagram group"/>
            <p:cNvGrpSpPr/>
            <p:nvPr/>
          </p:nvGrpSpPr>
          <p:grpSpPr>
            <a:xfrm>
              <a:off x="986342" y="1821507"/>
              <a:ext cx="1418555" cy="873765"/>
              <a:chOff x="1582108" y="646300"/>
              <a:chExt cx="1752663" cy="701065"/>
            </a:xfrm>
            <a:scene3d>
              <a:camera prst="perspectiveRelaxedModerately" zoom="92000"/>
              <a:lightRig rig="balanced" dir="t">
                <a:rot lat="0" lon="0" rev="12700000"/>
              </a:lightRig>
            </a:scene3d>
          </p:grpSpPr>
          <p:grpSp>
            <p:nvGrpSpPr>
              <p:cNvPr id="70" name="组合 69"/>
              <p:cNvGrpSpPr/>
              <p:nvPr/>
            </p:nvGrpSpPr>
            <p:grpSpPr>
              <a:xfrm>
                <a:off x="1582108" y="646300"/>
                <a:ext cx="1752663" cy="701065"/>
                <a:chOff x="1582108" y="646300"/>
                <a:chExt cx="1752663" cy="701065"/>
              </a:xfrm>
            </p:grpSpPr>
            <p:sp>
              <p:nvSpPr>
                <p:cNvPr id="71" name="燕尾形 70"/>
                <p:cNvSpPr/>
                <p:nvPr/>
              </p:nvSpPr>
              <p:spPr>
                <a:xfrm>
                  <a:off x="1582108" y="646300"/>
                  <a:ext cx="1752663" cy="701065"/>
                </a:xfrm>
                <a:prstGeom prst="chevron">
                  <a:avLst/>
                </a:prstGeom>
                <a:solidFill>
                  <a:schemeClr val="accent5">
                    <a:lumMod val="90000"/>
                  </a:schemeClr>
                </a:solidFill>
                <a:sp3d prstMaterial="plastic">
                  <a:bevelT w="50800" h="50800"/>
                  <a:bevelB w="50800" h="508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shade val="80000"/>
                    <a:hueOff val="-7174"/>
                    <a:satOff val="-805"/>
                    <a:lumOff val="5136"/>
                    <a:alphaOff val="0"/>
                  </a:schemeClr>
                </a:fillRef>
                <a:effectRef idx="2">
                  <a:schemeClr val="accent2">
                    <a:shade val="80000"/>
                    <a:hueOff val="-7174"/>
                    <a:satOff val="-805"/>
                    <a:lumOff val="5136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72" name="燕尾形 4"/>
                <p:cNvSpPr/>
                <p:nvPr/>
              </p:nvSpPr>
              <p:spPr>
                <a:xfrm>
                  <a:off x="1932641" y="646300"/>
                  <a:ext cx="1051598" cy="701065"/>
                </a:xfrm>
                <a:prstGeom prst="rect">
                  <a:avLst/>
                </a:prstGeom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72009" tIns="24003" rIns="24003" bIns="24003" numCol="1" spcCol="1270" anchor="ctr" anchorCtr="0">
                  <a:noAutofit/>
                </a:bodyPr>
                <a:lstStyle/>
                <a:p>
                  <a:pPr algn="ctr" defTabSz="800080">
                    <a:lnSpc>
                      <a:spcPct val="90000"/>
                    </a:lnSpc>
                    <a:spcAft>
                      <a:spcPct val="35000"/>
                    </a:spcAft>
                  </a:pPr>
                  <a:endParaRPr lang="en-US" altLang="zh-CN" sz="12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  <a:cs typeface="Apple Chancery"/>
                  </a:endParaRPr>
                </a:p>
              </p:txBody>
            </p:sp>
          </p:grpSp>
        </p:grpSp>
        <p:grpSp>
          <p:nvGrpSpPr>
            <p:cNvPr id="63" name="Diagram group"/>
            <p:cNvGrpSpPr/>
            <p:nvPr/>
          </p:nvGrpSpPr>
          <p:grpSpPr>
            <a:xfrm>
              <a:off x="1960373" y="1817528"/>
              <a:ext cx="1418555" cy="873765"/>
              <a:chOff x="1582108" y="646300"/>
              <a:chExt cx="1752663" cy="701065"/>
            </a:xfrm>
            <a:scene3d>
              <a:camera prst="perspectiveRelaxedModerately" zoom="92000"/>
              <a:lightRig rig="balanced" dir="t">
                <a:rot lat="0" lon="0" rev="12700000"/>
              </a:lightRig>
            </a:scene3d>
          </p:grpSpPr>
          <p:grpSp>
            <p:nvGrpSpPr>
              <p:cNvPr id="67" name="组合 66"/>
              <p:cNvGrpSpPr/>
              <p:nvPr/>
            </p:nvGrpSpPr>
            <p:grpSpPr>
              <a:xfrm>
                <a:off x="1582108" y="646300"/>
                <a:ext cx="1752663" cy="701065"/>
                <a:chOff x="1582108" y="646300"/>
                <a:chExt cx="1752663" cy="701065"/>
              </a:xfrm>
            </p:grpSpPr>
            <p:sp>
              <p:nvSpPr>
                <p:cNvPr id="68" name="燕尾形 67"/>
                <p:cNvSpPr/>
                <p:nvPr/>
              </p:nvSpPr>
              <p:spPr>
                <a:xfrm>
                  <a:off x="1582108" y="646300"/>
                  <a:ext cx="1752663" cy="701065"/>
                </a:xfrm>
                <a:prstGeom prst="chevron">
                  <a:avLst/>
                </a:prstGeom>
                <a:solidFill>
                  <a:schemeClr val="accent5">
                    <a:lumMod val="90000"/>
                  </a:schemeClr>
                </a:solidFill>
                <a:sp3d prstMaterial="plastic">
                  <a:bevelT w="50800" h="50800"/>
                  <a:bevelB w="50800" h="508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shade val="80000"/>
                    <a:hueOff val="-7174"/>
                    <a:satOff val="-805"/>
                    <a:lumOff val="5136"/>
                    <a:alphaOff val="0"/>
                  </a:schemeClr>
                </a:fillRef>
                <a:effectRef idx="2">
                  <a:schemeClr val="accent2">
                    <a:shade val="80000"/>
                    <a:hueOff val="-7174"/>
                    <a:satOff val="-805"/>
                    <a:lumOff val="5136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69" name="燕尾形 4"/>
                <p:cNvSpPr/>
                <p:nvPr/>
              </p:nvSpPr>
              <p:spPr>
                <a:xfrm>
                  <a:off x="1932641" y="646300"/>
                  <a:ext cx="1051598" cy="701065"/>
                </a:xfrm>
                <a:prstGeom prst="rect">
                  <a:avLst/>
                </a:prstGeom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72009" tIns="24003" rIns="24003" bIns="24003" numCol="1" spcCol="1270" anchor="ctr" anchorCtr="0">
                  <a:noAutofit/>
                </a:bodyPr>
                <a:lstStyle/>
                <a:p>
                  <a:pPr algn="ctr" defTabSz="800080">
                    <a:lnSpc>
                      <a:spcPct val="90000"/>
                    </a:lnSpc>
                    <a:spcAft>
                      <a:spcPct val="35000"/>
                    </a:spcAft>
                  </a:pPr>
                  <a:endParaRPr lang="en-US" altLang="zh-CN" sz="12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  <a:cs typeface="Apple Chancery"/>
                  </a:endParaRPr>
                </a:p>
              </p:txBody>
            </p:sp>
          </p:grpSp>
        </p:grpSp>
        <p:sp>
          <p:nvSpPr>
            <p:cNvPr id="64" name="矩形 63"/>
            <p:cNvSpPr/>
            <p:nvPr/>
          </p:nvSpPr>
          <p:spPr>
            <a:xfrm>
              <a:off x="107505" y="2091223"/>
              <a:ext cx="1296564" cy="6265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00080">
                <a:lnSpc>
                  <a:spcPts val="1100"/>
                </a:lnSpc>
                <a:spcAft>
                  <a:spcPct val="35000"/>
                </a:spcAft>
              </a:pPr>
              <a:r>
                <a:rPr lang="zh-CN" alt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cs typeface="Apple Chancery"/>
                </a:rPr>
                <a:t>品牌及产品</a:t>
              </a:r>
              <a:endParaRPr lang="en-US" altLang="zh-CN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pple Chancery"/>
              </a:endParaRPr>
            </a:p>
            <a:p>
              <a:pPr algn="ctr" defTabSz="800080">
                <a:lnSpc>
                  <a:spcPts val="1100"/>
                </a:lnSpc>
                <a:spcAft>
                  <a:spcPct val="35000"/>
                </a:spcAft>
              </a:pPr>
              <a:r>
                <a:rPr lang="zh-CN" alt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cs typeface="Apple Chancery"/>
                </a:rPr>
                <a:t>建设</a:t>
              </a:r>
              <a:endParaRPr lang="en-US" altLang="zh-CN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pple Chancery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360782" y="2074496"/>
              <a:ext cx="813692" cy="6265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00080">
                <a:lnSpc>
                  <a:spcPts val="1100"/>
                </a:lnSpc>
                <a:spcAft>
                  <a:spcPct val="35000"/>
                </a:spcAft>
              </a:pPr>
              <a:r>
                <a:rPr lang="zh-CN" alt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cs typeface="Apple Chancery"/>
                </a:rPr>
                <a:t>客户</a:t>
              </a:r>
              <a:endParaRPr lang="en-US" altLang="zh-CN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pple Chancery"/>
              </a:endParaRPr>
            </a:p>
            <a:p>
              <a:pPr algn="ctr" defTabSz="800080">
                <a:lnSpc>
                  <a:spcPts val="1100"/>
                </a:lnSpc>
                <a:spcAft>
                  <a:spcPct val="35000"/>
                </a:spcAft>
              </a:pPr>
              <a:r>
                <a:rPr lang="zh-CN" alt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cs typeface="Apple Chancery"/>
                </a:rPr>
                <a:t>培育</a:t>
              </a:r>
              <a:endParaRPr lang="en-US" altLang="zh-CN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pple Chancery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2306346" y="2173896"/>
              <a:ext cx="813692" cy="3174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00080">
                <a:lnSpc>
                  <a:spcPts val="1100"/>
                </a:lnSpc>
                <a:spcAft>
                  <a:spcPct val="35000"/>
                </a:spcAft>
              </a:pPr>
              <a:r>
                <a:rPr lang="zh-CN" alt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cs typeface="Apple Chancery"/>
                </a:rPr>
                <a:t>引客</a:t>
              </a:r>
              <a:endParaRPr lang="en-US" altLang="zh-CN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pple Chancery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2914964" y="2251950"/>
            <a:ext cx="3312268" cy="653601"/>
            <a:chOff x="2946980" y="1803215"/>
            <a:chExt cx="3312268" cy="889048"/>
          </a:xfrm>
        </p:grpSpPr>
        <p:grpSp>
          <p:nvGrpSpPr>
            <p:cNvPr id="77" name="Diagram group"/>
            <p:cNvGrpSpPr/>
            <p:nvPr/>
          </p:nvGrpSpPr>
          <p:grpSpPr>
            <a:xfrm>
              <a:off x="2946980" y="1811838"/>
              <a:ext cx="1396772" cy="873765"/>
              <a:chOff x="6314299" y="646300"/>
              <a:chExt cx="1752663" cy="701065"/>
            </a:xfrm>
            <a:scene3d>
              <a:camera prst="perspectiveRelaxedModerately" zoom="92000"/>
              <a:lightRig rig="balanced" dir="t">
                <a:rot lat="0" lon="0" rev="12700000"/>
              </a:lightRig>
            </a:scene3d>
          </p:grpSpPr>
          <p:grpSp>
            <p:nvGrpSpPr>
              <p:cNvPr id="89" name="组合 88"/>
              <p:cNvGrpSpPr/>
              <p:nvPr/>
            </p:nvGrpSpPr>
            <p:grpSpPr>
              <a:xfrm>
                <a:off x="6314299" y="646300"/>
                <a:ext cx="1752663" cy="701065"/>
                <a:chOff x="6314299" y="646300"/>
                <a:chExt cx="1752663" cy="701065"/>
              </a:xfrm>
            </p:grpSpPr>
            <p:sp>
              <p:nvSpPr>
                <p:cNvPr id="90" name="燕尾形 89"/>
                <p:cNvSpPr/>
                <p:nvPr/>
              </p:nvSpPr>
              <p:spPr>
                <a:xfrm>
                  <a:off x="6314299" y="646300"/>
                  <a:ext cx="1752663" cy="701065"/>
                </a:xfrm>
                <a:prstGeom prst="chevron">
                  <a:avLst/>
                </a:prstGeom>
                <a:solidFill>
                  <a:srgbClr val="0070C0"/>
                </a:solidFill>
                <a:sp3d prstMaterial="plastic">
                  <a:bevelT w="50800" h="50800"/>
                  <a:bevelB w="50800" h="508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shade val="80000"/>
                    <a:hueOff val="-28698"/>
                    <a:satOff val="-3219"/>
                    <a:lumOff val="20544"/>
                    <a:alphaOff val="0"/>
                  </a:schemeClr>
                </a:fillRef>
                <a:effectRef idx="2">
                  <a:schemeClr val="accent2">
                    <a:shade val="80000"/>
                    <a:hueOff val="-28698"/>
                    <a:satOff val="-3219"/>
                    <a:lumOff val="20544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91" name="燕尾形 4"/>
                <p:cNvSpPr/>
                <p:nvPr/>
              </p:nvSpPr>
              <p:spPr>
                <a:xfrm>
                  <a:off x="6664832" y="646300"/>
                  <a:ext cx="1051598" cy="701065"/>
                </a:xfrm>
                <a:prstGeom prst="rect">
                  <a:avLst/>
                </a:prstGeom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72009" tIns="24003" rIns="24003" bIns="24003" numCol="1" spcCol="1270" anchor="ctr" anchorCtr="0">
                  <a:noAutofit/>
                </a:bodyPr>
                <a:lstStyle/>
                <a:p>
                  <a:pPr algn="ctr" defTabSz="800080">
                    <a:lnSpc>
                      <a:spcPct val="90000"/>
                    </a:lnSpc>
                    <a:spcAft>
                      <a:spcPct val="35000"/>
                    </a:spcAft>
                  </a:pPr>
                  <a:endParaRPr lang="zh-CN" alt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  <a:cs typeface="Apple Chancery"/>
                  </a:endParaRPr>
                </a:p>
              </p:txBody>
            </p:sp>
          </p:grpSp>
        </p:grpSp>
        <p:grpSp>
          <p:nvGrpSpPr>
            <p:cNvPr id="78" name="Diagram group"/>
            <p:cNvGrpSpPr/>
            <p:nvPr/>
          </p:nvGrpSpPr>
          <p:grpSpPr>
            <a:xfrm>
              <a:off x="3911400" y="1807859"/>
              <a:ext cx="1396772" cy="873765"/>
              <a:chOff x="6314299" y="646300"/>
              <a:chExt cx="1752663" cy="701065"/>
            </a:xfrm>
            <a:scene3d>
              <a:camera prst="perspectiveRelaxedModerately" zoom="92000"/>
              <a:lightRig rig="balanced" dir="t">
                <a:rot lat="0" lon="0" rev="12700000"/>
              </a:lightRig>
            </a:scene3d>
          </p:grpSpPr>
          <p:grpSp>
            <p:nvGrpSpPr>
              <p:cNvPr id="86" name="组合 85"/>
              <p:cNvGrpSpPr/>
              <p:nvPr/>
            </p:nvGrpSpPr>
            <p:grpSpPr>
              <a:xfrm>
                <a:off x="6314299" y="646300"/>
                <a:ext cx="1752663" cy="701065"/>
                <a:chOff x="6314299" y="646300"/>
                <a:chExt cx="1752663" cy="701065"/>
              </a:xfrm>
            </p:grpSpPr>
            <p:sp>
              <p:nvSpPr>
                <p:cNvPr id="87" name="燕尾形 86"/>
                <p:cNvSpPr/>
                <p:nvPr/>
              </p:nvSpPr>
              <p:spPr>
                <a:xfrm>
                  <a:off x="6314299" y="646300"/>
                  <a:ext cx="1752663" cy="701065"/>
                </a:xfrm>
                <a:prstGeom prst="chevron">
                  <a:avLst/>
                </a:prstGeom>
                <a:solidFill>
                  <a:srgbClr val="0070C0"/>
                </a:solidFill>
                <a:sp3d prstMaterial="plastic">
                  <a:bevelT w="50800" h="50800"/>
                  <a:bevelB w="50800" h="508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shade val="80000"/>
                    <a:hueOff val="-28698"/>
                    <a:satOff val="-3219"/>
                    <a:lumOff val="20544"/>
                    <a:alphaOff val="0"/>
                  </a:schemeClr>
                </a:fillRef>
                <a:effectRef idx="2">
                  <a:schemeClr val="accent2">
                    <a:shade val="80000"/>
                    <a:hueOff val="-28698"/>
                    <a:satOff val="-3219"/>
                    <a:lumOff val="20544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88" name="燕尾形 4"/>
                <p:cNvSpPr/>
                <p:nvPr/>
              </p:nvSpPr>
              <p:spPr>
                <a:xfrm>
                  <a:off x="6664832" y="646300"/>
                  <a:ext cx="1051598" cy="701065"/>
                </a:xfrm>
                <a:prstGeom prst="rect">
                  <a:avLst/>
                </a:prstGeom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72009" tIns="24003" rIns="24003" bIns="24003" numCol="1" spcCol="1270" anchor="ctr" anchorCtr="0">
                  <a:noAutofit/>
                </a:bodyPr>
                <a:lstStyle/>
                <a:p>
                  <a:pPr algn="ctr" defTabSz="800080">
                    <a:lnSpc>
                      <a:spcPct val="90000"/>
                    </a:lnSpc>
                    <a:spcAft>
                      <a:spcPct val="35000"/>
                    </a:spcAft>
                  </a:pPr>
                  <a:endParaRPr lang="zh-CN" alt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  <a:cs typeface="Apple Chancery"/>
                  </a:endParaRPr>
                </a:p>
              </p:txBody>
            </p:sp>
          </p:grpSp>
        </p:grpSp>
        <p:grpSp>
          <p:nvGrpSpPr>
            <p:cNvPr id="79" name="Diagram group"/>
            <p:cNvGrpSpPr/>
            <p:nvPr/>
          </p:nvGrpSpPr>
          <p:grpSpPr>
            <a:xfrm>
              <a:off x="4862476" y="1803215"/>
              <a:ext cx="1396772" cy="873765"/>
              <a:chOff x="6314299" y="646300"/>
              <a:chExt cx="1752663" cy="701065"/>
            </a:xfrm>
            <a:scene3d>
              <a:camera prst="perspectiveRelaxedModerately" zoom="92000"/>
              <a:lightRig rig="balanced" dir="t">
                <a:rot lat="0" lon="0" rev="12700000"/>
              </a:lightRig>
            </a:scene3d>
          </p:grpSpPr>
          <p:grpSp>
            <p:nvGrpSpPr>
              <p:cNvPr id="83" name="组合 82"/>
              <p:cNvGrpSpPr/>
              <p:nvPr/>
            </p:nvGrpSpPr>
            <p:grpSpPr>
              <a:xfrm>
                <a:off x="6314299" y="646300"/>
                <a:ext cx="1752663" cy="701065"/>
                <a:chOff x="6314299" y="646300"/>
                <a:chExt cx="1752663" cy="701065"/>
              </a:xfrm>
            </p:grpSpPr>
            <p:sp>
              <p:nvSpPr>
                <p:cNvPr id="84" name="燕尾形 83"/>
                <p:cNvSpPr/>
                <p:nvPr/>
              </p:nvSpPr>
              <p:spPr>
                <a:xfrm>
                  <a:off x="6314299" y="646300"/>
                  <a:ext cx="1752663" cy="701065"/>
                </a:xfrm>
                <a:prstGeom prst="chevron">
                  <a:avLst/>
                </a:prstGeom>
                <a:solidFill>
                  <a:srgbClr val="0070C0"/>
                </a:solidFill>
                <a:sp3d prstMaterial="plastic">
                  <a:bevelT w="50800" h="50800"/>
                  <a:bevelB w="50800" h="508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shade val="80000"/>
                    <a:hueOff val="-28698"/>
                    <a:satOff val="-3219"/>
                    <a:lumOff val="20544"/>
                    <a:alphaOff val="0"/>
                  </a:schemeClr>
                </a:fillRef>
                <a:effectRef idx="2">
                  <a:schemeClr val="accent2">
                    <a:shade val="80000"/>
                    <a:hueOff val="-28698"/>
                    <a:satOff val="-3219"/>
                    <a:lumOff val="20544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85" name="燕尾形 4"/>
                <p:cNvSpPr/>
                <p:nvPr/>
              </p:nvSpPr>
              <p:spPr>
                <a:xfrm>
                  <a:off x="6664832" y="646300"/>
                  <a:ext cx="1051598" cy="701065"/>
                </a:xfrm>
                <a:prstGeom prst="rect">
                  <a:avLst/>
                </a:prstGeom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72009" tIns="24003" rIns="24003" bIns="24003" numCol="1" spcCol="1270" anchor="ctr" anchorCtr="0">
                  <a:noAutofit/>
                </a:bodyPr>
                <a:lstStyle/>
                <a:p>
                  <a:pPr algn="ctr" defTabSz="800080">
                    <a:lnSpc>
                      <a:spcPct val="90000"/>
                    </a:lnSpc>
                    <a:spcAft>
                      <a:spcPct val="35000"/>
                    </a:spcAft>
                  </a:pPr>
                  <a:endParaRPr lang="zh-CN" alt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  <a:cs typeface="Apple Chancery"/>
                  </a:endParaRPr>
                </a:p>
              </p:txBody>
            </p:sp>
          </p:grpSp>
        </p:grpSp>
        <p:sp>
          <p:nvSpPr>
            <p:cNvPr id="80" name="矩形 79"/>
            <p:cNvSpPr/>
            <p:nvPr/>
          </p:nvSpPr>
          <p:spPr>
            <a:xfrm>
              <a:off x="3301247" y="2065687"/>
              <a:ext cx="813692" cy="6265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00080">
                <a:lnSpc>
                  <a:spcPts val="1100"/>
                </a:lnSpc>
                <a:spcAft>
                  <a:spcPct val="35000"/>
                </a:spcAft>
              </a:pPr>
              <a:r>
                <a:rPr lang="zh-CN" alt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cs typeface="Apple Chancery"/>
                </a:rPr>
                <a:t>研究</a:t>
              </a:r>
              <a:endParaRPr lang="en-US" altLang="zh-CN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pple Chancery"/>
              </a:endParaRPr>
            </a:p>
            <a:p>
              <a:pPr algn="ctr" defTabSz="800080">
                <a:lnSpc>
                  <a:spcPts val="1100"/>
                </a:lnSpc>
                <a:spcAft>
                  <a:spcPct val="35000"/>
                </a:spcAft>
              </a:pPr>
              <a:r>
                <a:rPr lang="zh-CN" alt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cs typeface="Apple Chancery"/>
                </a:rPr>
                <a:t>选择</a:t>
              </a:r>
              <a:endParaRPr lang="en-US" altLang="zh-CN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pple Chancery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229611" y="2062218"/>
              <a:ext cx="813692" cy="6265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00080">
                <a:lnSpc>
                  <a:spcPts val="1100"/>
                </a:lnSpc>
                <a:spcAft>
                  <a:spcPct val="35000"/>
                </a:spcAft>
              </a:pPr>
              <a:r>
                <a:rPr lang="zh-CN" alt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cs typeface="Apple Chancery"/>
                </a:rPr>
                <a:t>购买</a:t>
              </a:r>
              <a:endParaRPr lang="en-US" altLang="zh-CN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pple Chancery"/>
              </a:endParaRPr>
            </a:p>
            <a:p>
              <a:pPr algn="ctr" defTabSz="800080">
                <a:lnSpc>
                  <a:spcPts val="1100"/>
                </a:lnSpc>
                <a:spcAft>
                  <a:spcPct val="35000"/>
                </a:spcAft>
              </a:pPr>
              <a:r>
                <a:rPr lang="zh-CN" alt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cs typeface="Apple Chancery"/>
                </a:rPr>
                <a:t>接受</a:t>
              </a:r>
              <a:endParaRPr lang="en-US" altLang="zh-CN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pple Chancery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5216743" y="2173895"/>
              <a:ext cx="813692" cy="3174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00080">
                <a:lnSpc>
                  <a:spcPts val="1100"/>
                </a:lnSpc>
                <a:spcAft>
                  <a:spcPct val="35000"/>
                </a:spcAft>
              </a:pPr>
              <a:r>
                <a:rPr lang="zh-CN" alt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cs typeface="Apple Chancery"/>
                </a:rPr>
                <a:t>使用</a:t>
              </a:r>
              <a:endParaRPr lang="en-US" altLang="zh-CN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pple Chancery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5777324" y="2247171"/>
            <a:ext cx="2381899" cy="644768"/>
            <a:chOff x="5809342" y="1796844"/>
            <a:chExt cx="2381898" cy="877033"/>
          </a:xfrm>
        </p:grpSpPr>
        <p:grpSp>
          <p:nvGrpSpPr>
            <p:cNvPr id="93" name="Diagram group"/>
            <p:cNvGrpSpPr/>
            <p:nvPr/>
          </p:nvGrpSpPr>
          <p:grpSpPr>
            <a:xfrm>
              <a:off x="5809342" y="1796844"/>
              <a:ext cx="1414730" cy="873765"/>
              <a:chOff x="7891697" y="646300"/>
              <a:chExt cx="1752663" cy="701065"/>
            </a:xfrm>
            <a:scene3d>
              <a:camera prst="perspectiveRelaxedModerately" zoom="92000"/>
              <a:lightRig rig="balanced" dir="t">
                <a:rot lat="0" lon="0" rev="12700000"/>
              </a:lightRig>
            </a:scene3d>
          </p:grpSpPr>
          <p:grpSp>
            <p:nvGrpSpPr>
              <p:cNvPr id="100" name="组合 99"/>
              <p:cNvGrpSpPr/>
              <p:nvPr/>
            </p:nvGrpSpPr>
            <p:grpSpPr>
              <a:xfrm>
                <a:off x="7891697" y="646300"/>
                <a:ext cx="1752663" cy="701065"/>
                <a:chOff x="7891697" y="646300"/>
                <a:chExt cx="1752663" cy="701065"/>
              </a:xfrm>
            </p:grpSpPr>
            <p:sp>
              <p:nvSpPr>
                <p:cNvPr id="101" name="燕尾形 100"/>
                <p:cNvSpPr/>
                <p:nvPr/>
              </p:nvSpPr>
              <p:spPr>
                <a:xfrm>
                  <a:off x="7891697" y="646300"/>
                  <a:ext cx="1752663" cy="701065"/>
                </a:xfrm>
                <a:prstGeom prst="chevron">
                  <a:avLst/>
                </a:prstGeom>
                <a:solidFill>
                  <a:srgbClr val="004D86"/>
                </a:solidFill>
                <a:sp3d prstMaterial="plastic">
                  <a:bevelT w="50800" h="50800"/>
                  <a:bevelB w="50800" h="508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shade val="80000"/>
                    <a:hueOff val="-35872"/>
                    <a:satOff val="-4024"/>
                    <a:lumOff val="25680"/>
                    <a:alphaOff val="0"/>
                  </a:schemeClr>
                </a:fillRef>
                <a:effectRef idx="2">
                  <a:schemeClr val="accent2">
                    <a:shade val="80000"/>
                    <a:hueOff val="-35872"/>
                    <a:satOff val="-4024"/>
                    <a:lumOff val="2568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02" name="燕尾形 4"/>
                <p:cNvSpPr/>
                <p:nvPr/>
              </p:nvSpPr>
              <p:spPr>
                <a:xfrm>
                  <a:off x="8242230" y="646300"/>
                  <a:ext cx="1051598" cy="701065"/>
                </a:xfrm>
                <a:prstGeom prst="rect">
                  <a:avLst/>
                </a:prstGeom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72009" tIns="24003" rIns="24003" bIns="24003" numCol="1" spcCol="1270" anchor="ctr" anchorCtr="0">
                  <a:noAutofit/>
                </a:bodyPr>
                <a:lstStyle/>
                <a:p>
                  <a:pPr algn="ctr" defTabSz="800080">
                    <a:lnSpc>
                      <a:spcPct val="90000"/>
                    </a:lnSpc>
                    <a:spcAft>
                      <a:spcPct val="35000"/>
                    </a:spcAft>
                  </a:pPr>
                  <a:endParaRPr lang="zh-CN" alt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  <a:cs typeface="Apple Chancery"/>
                  </a:endParaRPr>
                </a:p>
              </p:txBody>
            </p:sp>
          </p:grpSp>
        </p:grpSp>
        <p:grpSp>
          <p:nvGrpSpPr>
            <p:cNvPr id="94" name="Diagram group"/>
            <p:cNvGrpSpPr/>
            <p:nvPr/>
          </p:nvGrpSpPr>
          <p:grpSpPr>
            <a:xfrm>
              <a:off x="6776510" y="1800112"/>
              <a:ext cx="1414730" cy="873765"/>
              <a:chOff x="7891697" y="646300"/>
              <a:chExt cx="1752663" cy="701065"/>
            </a:xfrm>
            <a:scene3d>
              <a:camera prst="perspectiveRelaxedModerately" zoom="92000"/>
              <a:lightRig rig="balanced" dir="t">
                <a:rot lat="0" lon="0" rev="12700000"/>
              </a:lightRig>
            </a:scene3d>
          </p:grpSpPr>
          <p:grpSp>
            <p:nvGrpSpPr>
              <p:cNvPr id="97" name="组合 96"/>
              <p:cNvGrpSpPr/>
              <p:nvPr/>
            </p:nvGrpSpPr>
            <p:grpSpPr>
              <a:xfrm>
                <a:off x="7891697" y="646300"/>
                <a:ext cx="1752663" cy="701065"/>
                <a:chOff x="7891697" y="646300"/>
                <a:chExt cx="1752663" cy="701065"/>
              </a:xfrm>
            </p:grpSpPr>
            <p:sp>
              <p:nvSpPr>
                <p:cNvPr id="98" name="燕尾形 97"/>
                <p:cNvSpPr/>
                <p:nvPr/>
              </p:nvSpPr>
              <p:spPr>
                <a:xfrm>
                  <a:off x="7891697" y="646300"/>
                  <a:ext cx="1752663" cy="701065"/>
                </a:xfrm>
                <a:prstGeom prst="chevron">
                  <a:avLst/>
                </a:prstGeom>
                <a:solidFill>
                  <a:srgbClr val="004D86"/>
                </a:solidFill>
                <a:sp3d prstMaterial="plastic">
                  <a:bevelT w="50800" h="50800"/>
                  <a:bevelB w="50800" h="508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shade val="80000"/>
                    <a:hueOff val="-35872"/>
                    <a:satOff val="-4024"/>
                    <a:lumOff val="25680"/>
                    <a:alphaOff val="0"/>
                  </a:schemeClr>
                </a:fillRef>
                <a:effectRef idx="2">
                  <a:schemeClr val="accent2">
                    <a:shade val="80000"/>
                    <a:hueOff val="-35872"/>
                    <a:satOff val="-4024"/>
                    <a:lumOff val="2568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99" name="燕尾形 4"/>
                <p:cNvSpPr/>
                <p:nvPr/>
              </p:nvSpPr>
              <p:spPr>
                <a:xfrm>
                  <a:off x="8242230" y="646300"/>
                  <a:ext cx="1051598" cy="701065"/>
                </a:xfrm>
                <a:prstGeom prst="rect">
                  <a:avLst/>
                </a:prstGeom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72009" tIns="24003" rIns="24003" bIns="24003" numCol="1" spcCol="1270" anchor="ctr" anchorCtr="0">
                  <a:noAutofit/>
                </a:bodyPr>
                <a:lstStyle/>
                <a:p>
                  <a:pPr algn="ctr" defTabSz="800080">
                    <a:lnSpc>
                      <a:spcPct val="90000"/>
                    </a:lnSpc>
                    <a:spcAft>
                      <a:spcPct val="35000"/>
                    </a:spcAft>
                  </a:pPr>
                  <a:endParaRPr lang="zh-CN" alt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  <a:cs typeface="Apple Chancery"/>
                  </a:endParaRPr>
                </a:p>
              </p:txBody>
            </p:sp>
          </p:grpSp>
        </p:grpSp>
        <p:sp>
          <p:nvSpPr>
            <p:cNvPr id="95" name="矩形 94"/>
            <p:cNvSpPr/>
            <p:nvPr/>
          </p:nvSpPr>
          <p:spPr>
            <a:xfrm>
              <a:off x="6188685" y="2146601"/>
              <a:ext cx="813692" cy="3174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00080">
                <a:lnSpc>
                  <a:spcPts val="1100"/>
                </a:lnSpc>
                <a:spcAft>
                  <a:spcPct val="35000"/>
                </a:spcAft>
              </a:pPr>
              <a:r>
                <a:rPr lang="zh-CN" alt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cs typeface="Apple Chancery"/>
                </a:rPr>
                <a:t>维系</a:t>
              </a:r>
              <a:endParaRPr lang="en-US" altLang="zh-CN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pple Chancery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7169480" y="2146601"/>
              <a:ext cx="813692" cy="3174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00080">
                <a:lnSpc>
                  <a:spcPts val="1100"/>
                </a:lnSpc>
                <a:spcAft>
                  <a:spcPct val="35000"/>
                </a:spcAft>
              </a:pPr>
              <a:r>
                <a:rPr lang="zh-CN" alt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cs typeface="Apple Chancery"/>
                </a:rPr>
                <a:t>推荐</a:t>
              </a:r>
              <a:endParaRPr lang="en-US" altLang="zh-CN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pple Chancery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7707892" y="2242209"/>
            <a:ext cx="1414731" cy="663601"/>
            <a:chOff x="7739910" y="1790232"/>
            <a:chExt cx="1414730" cy="884802"/>
          </a:xfrm>
        </p:grpSpPr>
        <p:grpSp>
          <p:nvGrpSpPr>
            <p:cNvPr id="104" name="Diagram group"/>
            <p:cNvGrpSpPr/>
            <p:nvPr/>
          </p:nvGrpSpPr>
          <p:grpSpPr>
            <a:xfrm>
              <a:off x="7739910" y="1790232"/>
              <a:ext cx="1414730" cy="873765"/>
              <a:chOff x="7891697" y="646300"/>
              <a:chExt cx="1752663" cy="701065"/>
            </a:xfrm>
            <a:scene3d>
              <a:camera prst="perspectiveRelaxedModerately" zoom="92000"/>
              <a:lightRig rig="balanced" dir="t">
                <a:rot lat="0" lon="0" rev="12700000"/>
              </a:lightRig>
            </a:scene3d>
          </p:grpSpPr>
          <p:grpSp>
            <p:nvGrpSpPr>
              <p:cNvPr id="106" name="组合 105"/>
              <p:cNvGrpSpPr/>
              <p:nvPr/>
            </p:nvGrpSpPr>
            <p:grpSpPr>
              <a:xfrm>
                <a:off x="7891697" y="646300"/>
                <a:ext cx="1752663" cy="701065"/>
                <a:chOff x="7891697" y="646300"/>
                <a:chExt cx="1752663" cy="701065"/>
              </a:xfrm>
            </p:grpSpPr>
            <p:sp>
              <p:nvSpPr>
                <p:cNvPr id="107" name="燕尾形 106"/>
                <p:cNvSpPr/>
                <p:nvPr/>
              </p:nvSpPr>
              <p:spPr>
                <a:xfrm>
                  <a:off x="7891697" y="646300"/>
                  <a:ext cx="1752663" cy="701065"/>
                </a:xfrm>
                <a:prstGeom prst="chevron">
                  <a:avLst/>
                </a:prstGeom>
                <a:solidFill>
                  <a:srgbClr val="002060"/>
                </a:solidFill>
                <a:sp3d prstMaterial="plastic">
                  <a:bevelT w="50800" h="50800"/>
                  <a:bevelB w="50800" h="508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shade val="80000"/>
                    <a:hueOff val="-35872"/>
                    <a:satOff val="-4024"/>
                    <a:lumOff val="25680"/>
                    <a:alphaOff val="0"/>
                  </a:schemeClr>
                </a:fillRef>
                <a:effectRef idx="2">
                  <a:schemeClr val="accent2">
                    <a:shade val="80000"/>
                    <a:hueOff val="-35872"/>
                    <a:satOff val="-4024"/>
                    <a:lumOff val="2568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08" name="燕尾形 4"/>
                <p:cNvSpPr/>
                <p:nvPr/>
              </p:nvSpPr>
              <p:spPr>
                <a:xfrm>
                  <a:off x="8242230" y="646300"/>
                  <a:ext cx="1051598" cy="701065"/>
                </a:xfrm>
                <a:prstGeom prst="rect">
                  <a:avLst/>
                </a:prstGeom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72009" tIns="24003" rIns="24003" bIns="24003" numCol="1" spcCol="1270" anchor="ctr" anchorCtr="0">
                  <a:noAutofit/>
                </a:bodyPr>
                <a:lstStyle/>
                <a:p>
                  <a:pPr algn="ctr" defTabSz="800080">
                    <a:lnSpc>
                      <a:spcPct val="90000"/>
                    </a:lnSpc>
                    <a:spcAft>
                      <a:spcPct val="35000"/>
                    </a:spcAft>
                  </a:pPr>
                  <a:endParaRPr lang="zh-CN" alt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  <a:cs typeface="Apple Chancery"/>
                  </a:endParaRPr>
                </a:p>
              </p:txBody>
            </p:sp>
          </p:grpSp>
        </p:grpSp>
        <p:sp>
          <p:nvSpPr>
            <p:cNvPr id="105" name="矩形 104"/>
            <p:cNvSpPr/>
            <p:nvPr/>
          </p:nvSpPr>
          <p:spPr>
            <a:xfrm>
              <a:off x="8101816" y="2060849"/>
              <a:ext cx="813692" cy="6141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00080">
                <a:lnSpc>
                  <a:spcPts val="1100"/>
                </a:lnSpc>
                <a:spcAft>
                  <a:spcPct val="35000"/>
                </a:spcAft>
              </a:pPr>
              <a:r>
                <a:rPr lang="zh-CN" alt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cs typeface="Apple Chancery"/>
                </a:rPr>
                <a:t>分析和</a:t>
              </a:r>
              <a:endParaRPr lang="en-US" altLang="zh-CN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pple Chancery"/>
              </a:endParaRPr>
            </a:p>
            <a:p>
              <a:pPr algn="ctr" defTabSz="800080">
                <a:lnSpc>
                  <a:spcPts val="1100"/>
                </a:lnSpc>
                <a:spcAft>
                  <a:spcPct val="35000"/>
                </a:spcAft>
              </a:pPr>
              <a:r>
                <a:rPr lang="zh-CN" alt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cs typeface="Apple Chancery"/>
                </a:rPr>
                <a:t>调整</a:t>
              </a:r>
              <a:endParaRPr lang="en-US" altLang="zh-CN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pple Chancery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5769009" y="1679585"/>
            <a:ext cx="2034423" cy="709767"/>
            <a:chOff x="5801023" y="1040062"/>
            <a:chExt cx="2034423" cy="946356"/>
          </a:xfrm>
        </p:grpSpPr>
        <p:grpSp>
          <p:nvGrpSpPr>
            <p:cNvPr id="110" name="Diagram group"/>
            <p:cNvGrpSpPr/>
            <p:nvPr/>
          </p:nvGrpSpPr>
          <p:grpSpPr>
            <a:xfrm>
              <a:off x="5801023" y="1040062"/>
              <a:ext cx="2034423" cy="873765"/>
              <a:chOff x="3159505" y="646300"/>
              <a:chExt cx="1752663" cy="701065"/>
            </a:xfrm>
            <a:noFill/>
            <a:scene3d>
              <a:camera prst="perspectiveRelaxedModerately" zoom="92000"/>
              <a:lightRig rig="balanced" dir="t">
                <a:rot lat="0" lon="0" rev="12700000"/>
              </a:lightRig>
            </a:scene3d>
          </p:grpSpPr>
          <p:grpSp>
            <p:nvGrpSpPr>
              <p:cNvPr id="112" name="组合 111"/>
              <p:cNvGrpSpPr/>
              <p:nvPr/>
            </p:nvGrpSpPr>
            <p:grpSpPr>
              <a:xfrm>
                <a:off x="3159505" y="646300"/>
                <a:ext cx="1752663" cy="701065"/>
                <a:chOff x="3159505" y="646300"/>
                <a:chExt cx="1752663" cy="701065"/>
              </a:xfrm>
              <a:grpFill/>
            </p:grpSpPr>
            <p:sp>
              <p:nvSpPr>
                <p:cNvPr id="113" name="燕尾形 112"/>
                <p:cNvSpPr/>
                <p:nvPr/>
              </p:nvSpPr>
              <p:spPr>
                <a:xfrm>
                  <a:off x="3159505" y="646300"/>
                  <a:ext cx="1752663" cy="701065"/>
                </a:xfrm>
                <a:prstGeom prst="chevron">
                  <a:avLst/>
                </a:prstGeom>
                <a:solidFill>
                  <a:srgbClr val="008000"/>
                </a:solidFill>
                <a:sp3d prstMaterial="plastic">
                  <a:bevelT w="50800" h="50800"/>
                  <a:bevelB w="50800" h="50800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shade val="80000"/>
                    <a:hueOff val="-14349"/>
                    <a:satOff val="-1610"/>
                    <a:lumOff val="10272"/>
                    <a:alphaOff val="0"/>
                  </a:schemeClr>
                </a:fillRef>
                <a:effectRef idx="2">
                  <a:schemeClr val="accent2">
                    <a:shade val="80000"/>
                    <a:hueOff val="-14349"/>
                    <a:satOff val="-1610"/>
                    <a:lumOff val="10272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14" name="燕尾形 4"/>
                <p:cNvSpPr/>
                <p:nvPr/>
              </p:nvSpPr>
              <p:spPr>
                <a:xfrm>
                  <a:off x="3510038" y="646300"/>
                  <a:ext cx="1051598" cy="701065"/>
                </a:xfrm>
                <a:prstGeom prst="rect">
                  <a:avLst/>
                </a:prstGeom>
                <a:grpFill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72009" tIns="24003" rIns="24003" bIns="24003" numCol="1" spcCol="1270" anchor="ctr" anchorCtr="0">
                  <a:noAutofit/>
                </a:bodyPr>
                <a:lstStyle/>
                <a:p>
                  <a:pPr algn="ctr" defTabSz="800080">
                    <a:lnSpc>
                      <a:spcPct val="90000"/>
                    </a:lnSpc>
                    <a:spcAft>
                      <a:spcPct val="35000"/>
                    </a:spcAft>
                  </a:pPr>
                  <a:endParaRPr lang="zh-CN" altLang="en-US" sz="24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  <a:cs typeface="Apple Chancery"/>
                  </a:endParaRPr>
                </a:p>
              </p:txBody>
            </p:sp>
          </p:grpSp>
        </p:grpSp>
        <p:sp>
          <p:nvSpPr>
            <p:cNvPr id="111" name="矩形 110"/>
            <p:cNvSpPr/>
            <p:nvPr/>
          </p:nvSpPr>
          <p:spPr>
            <a:xfrm>
              <a:off x="6012160" y="1386596"/>
              <a:ext cx="1737488" cy="599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00080">
                <a:lnSpc>
                  <a:spcPts val="1100"/>
                </a:lnSpc>
                <a:spcAft>
                  <a:spcPct val="35000"/>
                </a:spcAft>
              </a:pPr>
              <a:r>
                <a:rPr lang="zh-CN" altLang="en-US" sz="1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cs typeface="Apple Chancery"/>
                </a:rPr>
                <a:t>全渠道</a:t>
              </a:r>
              <a:endParaRPr lang="en-US" altLang="zh-CN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pple Chancery"/>
              </a:endParaRPr>
            </a:p>
            <a:p>
              <a:pPr algn="ctr" defTabSz="800080">
                <a:lnSpc>
                  <a:spcPts val="1100"/>
                </a:lnSpc>
                <a:spcAft>
                  <a:spcPct val="35000"/>
                </a:spcAft>
              </a:pPr>
              <a:r>
                <a:rPr lang="zh-CN" altLang="en-US" sz="1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  <a:cs typeface="Apple Chancery"/>
                </a:rPr>
                <a:t>客户服务</a:t>
              </a:r>
              <a:endParaRPr lang="en-US" altLang="zh-CN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pple Chancery"/>
              </a:endParaRPr>
            </a:p>
          </p:txBody>
        </p:sp>
      </p:grpSp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29" b="96133" l="8578" r="93679">
                        <a14:foregroundMark x1="61625" y1="55525" x2="61625" y2="55525"/>
                        <a14:backgroundMark x1="36343" y1="14917" x2="36343" y2="14917"/>
                        <a14:backgroundMark x1="37698" y1="71823" x2="37698" y2="71823"/>
                        <a14:backgroundMark x1="15350" y1="81492" x2="15350" y2="81492"/>
                        <a14:backgroundMark x1="89391" y1="12431" x2="89391" y2="12431"/>
                        <a14:backgroundMark x1="91422" y1="84254" x2="91422" y2="842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83839">
            <a:off x="1296801" y="1542388"/>
            <a:ext cx="882889" cy="528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83" b="97826" l="394" r="99213">
                        <a14:foregroundMark x1="5315" y1="63043" x2="5315" y2="63043"/>
                        <a14:foregroundMark x1="6496" y1="59511" x2="6496" y2="59511"/>
                        <a14:foregroundMark x1="8465" y1="58424" x2="8465" y2="58424"/>
                        <a14:foregroundMark x1="2362" y1="63043" x2="2362" y2="63043"/>
                        <a14:foregroundMark x1="85630" y1="36141" x2="85630" y2="36141"/>
                        <a14:foregroundMark x1="83661" y1="59783" x2="83661" y2="59783"/>
                        <a14:foregroundMark x1="96850" y1="31793" x2="96850" y2="31793"/>
                        <a14:foregroundMark x1="85236" y1="26087" x2="85236" y2="26087"/>
                        <a14:foregroundMark x1="87795" y1="26902" x2="87795" y2="26902"/>
                        <a14:foregroundMark x1="90354" y1="27446" x2="90354" y2="27446"/>
                        <a14:foregroundMark x1="93504" y1="27989" x2="93504" y2="27989"/>
                        <a14:foregroundMark x1="97047" y1="28804" x2="97047" y2="28804"/>
                        <a14:foregroundMark x1="73425" y1="24185" x2="73425" y2="24185"/>
                        <a14:foregroundMark x1="75197" y1="24728" x2="75197" y2="24728"/>
                        <a14:foregroundMark x1="77362" y1="24457" x2="77362" y2="24457"/>
                        <a14:foregroundMark x1="79331" y1="25272" x2="79331" y2="25272"/>
                        <a14:foregroundMark x1="82087" y1="25815" x2="82087" y2="25815"/>
                        <a14:foregroundMark x1="80315" y1="25272" x2="80315" y2="25272"/>
                        <a14:foregroundMark x1="41142" y1="14946" x2="41142" y2="14946"/>
                        <a14:foregroundMark x1="43701" y1="14674" x2="43701" y2="14674"/>
                        <a14:foregroundMark x1="39764" y1="14946" x2="39764" y2="14946"/>
                        <a14:foregroundMark x1="42126" y1="13587" x2="42126" y2="135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208" y="1406253"/>
            <a:ext cx="1068833" cy="58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448" b="97203" l="0" r="93086">
                        <a14:foregroundMark x1="34815" y1="32168" x2="34815" y2="32168"/>
                        <a14:foregroundMark x1="32346" y1="50350" x2="32346" y2="50350"/>
                        <a14:foregroundMark x1="34815" y1="60839" x2="34815" y2="60839"/>
                        <a14:foregroundMark x1="40741" y1="41958" x2="40741" y2="41958"/>
                        <a14:foregroundMark x1="37778" y1="38462" x2="37778" y2="38462"/>
                        <a14:foregroundMark x1="35309" y1="46503" x2="35309" y2="46503"/>
                        <a14:foregroundMark x1="59012" y1="45105" x2="59012" y2="45105"/>
                        <a14:backgroundMark x1="52593" y1="90210" x2="52593" y2="90210"/>
                        <a14:backgroundMark x1="67901" y1="84266" x2="67901" y2="84266"/>
                        <a14:backgroundMark x1="79012" y1="70629" x2="79012" y2="70629"/>
                        <a14:backgroundMark x1="37037" y1="88811" x2="37037" y2="88811"/>
                        <a14:backgroundMark x1="19753" y1="80070" x2="19753" y2="80070"/>
                        <a14:backgroundMark x1="14074" y1="72028" x2="14074" y2="720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777" y="1444043"/>
            <a:ext cx="1257209" cy="592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019" b="100000" l="2353" r="95686">
                        <a14:foregroundMark x1="88627" y1="61111" x2="88627" y2="61111"/>
                        <a14:foregroundMark x1="86667" y1="70833" x2="86667" y2="70833"/>
                        <a14:foregroundMark x1="92549" y1="58333" x2="92549" y2="58333"/>
                        <a14:foregroundMark x1="36471" y1="68056" x2="36471" y2="68056"/>
                        <a14:foregroundMark x1="19216" y1="89815" x2="19216" y2="89815"/>
                        <a14:foregroundMark x1="17255" y1="76389" x2="17255" y2="76389"/>
                        <a14:foregroundMark x1="13333" y1="62500" x2="13333" y2="62500"/>
                        <a14:foregroundMark x1="6667" y1="71759" x2="6667" y2="71759"/>
                        <a14:backgroundMark x1="62353" y1="18056" x2="62353" y2="18056"/>
                        <a14:backgroundMark x1="60784" y1="34259" x2="60784" y2="342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150" y="1382627"/>
            <a:ext cx="898995" cy="571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" name="TextBox 126"/>
          <p:cNvSpPr txBox="1"/>
          <p:nvPr/>
        </p:nvSpPr>
        <p:spPr>
          <a:xfrm>
            <a:off x="6988255" y="3706809"/>
            <a:ext cx="927192" cy="66954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1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营销推荐</a:t>
            </a:r>
            <a:endParaRPr lang="en-US" altLang="zh-CN" sz="1051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9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产品推荐</a:t>
            </a:r>
            <a:endParaRPr lang="en-US" altLang="zh-CN" sz="9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9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行为引导推荐</a:t>
            </a:r>
            <a:endParaRPr lang="en-US" altLang="zh-CN" sz="9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9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推荐管理</a:t>
            </a:r>
          </a:p>
        </p:txBody>
      </p:sp>
    </p:spTree>
    <p:extLst>
      <p:ext uri="{BB962C8B-B14F-4D97-AF65-F5344CB8AC3E}">
        <p14:creationId xmlns:p14="http://schemas.microsoft.com/office/powerpoint/2010/main" val="24773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altLang="zh-CN" smtClean="0"/>
              <a:t>© Pactera. Confidential. All Rights Reserved.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0F394-C716-49D3-8450-D4BAA85FC0FF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45657" y="1628801"/>
            <a:ext cx="4958851" cy="285473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Agenda</a:t>
            </a:r>
            <a:endParaRPr lang="zh-CN" altLang="en-US" sz="1900" dirty="0"/>
          </a:p>
        </p:txBody>
      </p:sp>
      <p:grpSp>
        <p:nvGrpSpPr>
          <p:cNvPr id="3" name="组合 2"/>
          <p:cNvGrpSpPr/>
          <p:nvPr/>
        </p:nvGrpSpPr>
        <p:grpSpPr>
          <a:xfrm>
            <a:off x="1207124" y="2786394"/>
            <a:ext cx="5376528" cy="350195"/>
            <a:chOff x="1201793" y="1929149"/>
            <a:chExt cx="5376528" cy="350196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7" name="Line 5"/>
            <p:cNvSpPr>
              <a:spLocks noChangeShapeType="1"/>
            </p:cNvSpPr>
            <p:nvPr/>
          </p:nvSpPr>
          <p:spPr bwMode="gray">
            <a:xfrm flipV="1">
              <a:off x="1201793" y="2101098"/>
              <a:ext cx="379513" cy="0"/>
            </a:xfrm>
            <a:prstGeom prst="line">
              <a:avLst/>
            </a:prstGeom>
            <a:grpFill/>
            <a:ln w="12700" cap="rnd">
              <a:solidFill>
                <a:srgbClr val="000000"/>
              </a:solidFill>
              <a:prstDash val="sysDot"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 sz="1500"/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gray">
            <a:xfrm>
              <a:off x="1481008" y="1929149"/>
              <a:ext cx="5097313" cy="350196"/>
            </a:xfrm>
            <a:prstGeom prst="roundRect">
              <a:avLst>
                <a:gd name="adj" fmla="val 50000"/>
              </a:avLst>
            </a:prstGeom>
            <a:grp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15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7" name="Rectangle 23"/>
            <p:cNvSpPr>
              <a:spLocks noChangeArrowheads="1"/>
            </p:cNvSpPr>
            <p:nvPr/>
          </p:nvSpPr>
          <p:spPr bwMode="gray">
            <a:xfrm>
              <a:off x="1616352" y="2005856"/>
              <a:ext cx="4798203" cy="26161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1100" b="1" dirty="0"/>
                <a:t>架构变革</a:t>
              </a:r>
              <a:r>
                <a:rPr lang="en-US" altLang="zh-CN" sz="1100" b="1" dirty="0"/>
                <a:t>—</a:t>
              </a:r>
              <a:r>
                <a:rPr lang="zh-CN" altLang="en-US" sz="1100" b="1" dirty="0"/>
                <a:t>数字化银行核心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25206" y="3331572"/>
            <a:ext cx="5358447" cy="350196"/>
            <a:chOff x="1201793" y="2474320"/>
            <a:chExt cx="5358446" cy="350196"/>
          </a:xfrm>
        </p:grpSpPr>
        <p:sp>
          <p:nvSpPr>
            <p:cNvPr id="21" name="Line 5"/>
            <p:cNvSpPr>
              <a:spLocks noChangeShapeType="1"/>
            </p:cNvSpPr>
            <p:nvPr/>
          </p:nvSpPr>
          <p:spPr bwMode="gray">
            <a:xfrm flipV="1">
              <a:off x="1201793" y="2635579"/>
              <a:ext cx="379513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ysDot"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 sz="1500"/>
            </a:p>
          </p:txBody>
        </p:sp>
        <p:sp>
          <p:nvSpPr>
            <p:cNvPr id="22" name="AutoShape 6"/>
            <p:cNvSpPr>
              <a:spLocks noChangeArrowheads="1"/>
            </p:cNvSpPr>
            <p:nvPr/>
          </p:nvSpPr>
          <p:spPr bwMode="gray">
            <a:xfrm>
              <a:off x="1462926" y="2474320"/>
              <a:ext cx="5097313" cy="350196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 sz="1500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gray">
            <a:xfrm>
              <a:off x="1630565" y="2556584"/>
              <a:ext cx="4798203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1100" b="1" dirty="0" smtClean="0"/>
                <a:t>开发模式的变革与创新</a:t>
              </a:r>
              <a:endParaRPr lang="zh-CN" altLang="en-US" sz="1100" b="1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01793" y="2289199"/>
            <a:ext cx="5381859" cy="350196"/>
            <a:chOff x="1201793" y="1431947"/>
            <a:chExt cx="5381859" cy="350196"/>
          </a:xfrm>
          <a:solidFill>
            <a:schemeClr val="bg1"/>
          </a:solidFill>
        </p:grpSpPr>
        <p:sp>
          <p:nvSpPr>
            <p:cNvPr id="8" name="Line 5"/>
            <p:cNvSpPr>
              <a:spLocks noChangeShapeType="1"/>
            </p:cNvSpPr>
            <p:nvPr/>
          </p:nvSpPr>
          <p:spPr bwMode="gray">
            <a:xfrm flipV="1">
              <a:off x="1201793" y="1614983"/>
              <a:ext cx="379513" cy="0"/>
            </a:xfrm>
            <a:prstGeom prst="line">
              <a:avLst/>
            </a:prstGeom>
            <a:grpFill/>
            <a:ln w="12700" cap="rnd">
              <a:solidFill>
                <a:srgbClr val="000000"/>
              </a:solidFill>
              <a:prstDash val="sysDot"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 sz="1500"/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gray">
            <a:xfrm>
              <a:off x="1486339" y="1431947"/>
              <a:ext cx="5097313" cy="350196"/>
            </a:xfrm>
            <a:prstGeom prst="roundRect">
              <a:avLst>
                <a:gd name="adj" fmla="val 50000"/>
              </a:avLst>
            </a:prstGeom>
            <a:grp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 sz="15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gray">
            <a:xfrm>
              <a:off x="1630565" y="1511603"/>
              <a:ext cx="4798203" cy="26161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1100" b="1" dirty="0"/>
                <a:t>银行数字化变革势在必行</a:t>
              </a:r>
            </a:p>
          </p:txBody>
        </p:sp>
      </p:grpSp>
      <p:sp>
        <p:nvSpPr>
          <p:cNvPr id="26" name="圆角矩形 25"/>
          <p:cNvSpPr/>
          <p:nvPr/>
        </p:nvSpPr>
        <p:spPr>
          <a:xfrm>
            <a:off x="467544" y="2348880"/>
            <a:ext cx="648072" cy="28803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one</a:t>
            </a:r>
            <a:endParaRPr lang="zh-CN" altLang="en-US" sz="1400" dirty="0"/>
          </a:p>
        </p:txBody>
      </p:sp>
      <p:sp>
        <p:nvSpPr>
          <p:cNvPr id="27" name="圆角矩形 26"/>
          <p:cNvSpPr/>
          <p:nvPr/>
        </p:nvSpPr>
        <p:spPr>
          <a:xfrm>
            <a:off x="467544" y="2852936"/>
            <a:ext cx="648072" cy="2880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Two</a:t>
            </a:r>
            <a:endParaRPr lang="zh-CN" altLang="en-US" sz="1400" dirty="0"/>
          </a:p>
        </p:txBody>
      </p:sp>
      <p:sp>
        <p:nvSpPr>
          <p:cNvPr id="28" name="圆角矩形 27"/>
          <p:cNvSpPr/>
          <p:nvPr/>
        </p:nvSpPr>
        <p:spPr>
          <a:xfrm>
            <a:off x="467544" y="3356992"/>
            <a:ext cx="648072" cy="28803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Three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0313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8230" y="274638"/>
            <a:ext cx="8465770" cy="114300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银行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数字化战略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以客户为中心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AutoShape 6"/>
          <p:cNvSpPr>
            <a:spLocks noChangeArrowheads="1"/>
          </p:cNvSpPr>
          <p:nvPr/>
        </p:nvSpPr>
        <p:spPr bwMode="gray">
          <a:xfrm rot="308465">
            <a:off x="5469651" y="2546289"/>
            <a:ext cx="1590675" cy="17018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597" y="10926"/>
                </a:moveTo>
                <a:cubicBezTo>
                  <a:pt x="18598" y="10884"/>
                  <a:pt x="18599" y="10842"/>
                  <a:pt x="18599" y="10800"/>
                </a:cubicBezTo>
                <a:cubicBezTo>
                  <a:pt x="18599" y="6497"/>
                  <a:pt x="15115" y="3008"/>
                  <a:pt x="10813" y="3001"/>
                </a:cubicBezTo>
                <a:lnTo>
                  <a:pt x="10818" y="0"/>
                </a:lnTo>
                <a:cubicBezTo>
                  <a:pt x="16775" y="10"/>
                  <a:pt x="21600" y="4842"/>
                  <a:pt x="21600" y="10800"/>
                </a:cubicBezTo>
                <a:cubicBezTo>
                  <a:pt x="21600" y="10858"/>
                  <a:pt x="21599" y="10917"/>
                  <a:pt x="21598" y="10975"/>
                </a:cubicBezTo>
                <a:lnTo>
                  <a:pt x="24298" y="11019"/>
                </a:lnTo>
                <a:lnTo>
                  <a:pt x="20030" y="15151"/>
                </a:lnTo>
                <a:lnTo>
                  <a:pt x="15898" y="10883"/>
                </a:lnTo>
                <a:lnTo>
                  <a:pt x="18597" y="10926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003366">
                  <a:alpha val="78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 anchor="ctr"/>
          <a:lstStyle/>
          <a:p>
            <a:endParaRPr lang="zh-CN" altLang="en-US" sz="1125"/>
          </a:p>
        </p:txBody>
      </p:sp>
      <p:sp>
        <p:nvSpPr>
          <p:cNvPr id="39" name="Oval 7"/>
          <p:cNvSpPr>
            <a:spLocks noChangeArrowheads="1"/>
          </p:cNvSpPr>
          <p:nvPr/>
        </p:nvSpPr>
        <p:spPr bwMode="gray">
          <a:xfrm>
            <a:off x="4883863" y="2044639"/>
            <a:ext cx="1319213" cy="1319213"/>
          </a:xfrm>
          <a:prstGeom prst="ellipse">
            <a:avLst/>
          </a:prstGeom>
          <a:gradFill rotWithShape="0">
            <a:gsLst>
              <a:gs pos="0">
                <a:schemeClr val="accent2">
                  <a:gamma/>
                  <a:shade val="6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66275"/>
                  <a:invGamma/>
                </a:schemeClr>
              </a:gs>
            </a:gsLst>
            <a:lin ang="2700000" scaled="1"/>
          </a:gradFill>
          <a:ln w="571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91438" tIns="45719" rIns="91438" bIns="45719" anchor="ctr"/>
          <a:lstStyle/>
          <a:p>
            <a:pPr>
              <a:defRPr/>
            </a:pPr>
            <a:endParaRPr lang="zh-CN" altLang="en-US" sz="1125"/>
          </a:p>
        </p:txBody>
      </p:sp>
      <p:sp>
        <p:nvSpPr>
          <p:cNvPr id="40" name="Oval 8"/>
          <p:cNvSpPr>
            <a:spLocks noChangeArrowheads="1"/>
          </p:cNvSpPr>
          <p:nvPr/>
        </p:nvSpPr>
        <p:spPr bwMode="gray">
          <a:xfrm>
            <a:off x="6141163" y="3857563"/>
            <a:ext cx="1320800" cy="1320800"/>
          </a:xfrm>
          <a:prstGeom prst="ellipse">
            <a:avLst/>
          </a:prstGeom>
          <a:gradFill rotWithShape="0">
            <a:gsLst>
              <a:gs pos="0">
                <a:schemeClr val="folHlink">
                  <a:gamma/>
                  <a:shade val="36078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36078"/>
                  <a:invGamma/>
                </a:schemeClr>
              </a:gs>
            </a:gsLst>
            <a:lin ang="2700000" scaled="1"/>
          </a:gradFill>
          <a:ln w="571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91438" tIns="45719" rIns="91438" bIns="45719" anchor="ctr"/>
          <a:lstStyle/>
          <a:p>
            <a:pPr>
              <a:defRPr/>
            </a:pPr>
            <a:endParaRPr lang="zh-CN" altLang="en-US" sz="1125"/>
          </a:p>
        </p:txBody>
      </p:sp>
      <p:sp>
        <p:nvSpPr>
          <p:cNvPr id="41" name="AutoShape 9"/>
          <p:cNvSpPr>
            <a:spLocks noChangeArrowheads="1"/>
          </p:cNvSpPr>
          <p:nvPr/>
        </p:nvSpPr>
        <p:spPr bwMode="gray">
          <a:xfrm rot="7527986">
            <a:off x="4795757" y="3967896"/>
            <a:ext cx="1589087" cy="17018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597" y="10926"/>
                </a:moveTo>
                <a:cubicBezTo>
                  <a:pt x="18598" y="10884"/>
                  <a:pt x="18599" y="10842"/>
                  <a:pt x="18599" y="10800"/>
                </a:cubicBezTo>
                <a:cubicBezTo>
                  <a:pt x="18599" y="6497"/>
                  <a:pt x="15115" y="3008"/>
                  <a:pt x="10813" y="3001"/>
                </a:cubicBezTo>
                <a:lnTo>
                  <a:pt x="10818" y="0"/>
                </a:lnTo>
                <a:cubicBezTo>
                  <a:pt x="16775" y="10"/>
                  <a:pt x="21600" y="4842"/>
                  <a:pt x="21600" y="10800"/>
                </a:cubicBezTo>
                <a:cubicBezTo>
                  <a:pt x="21600" y="10858"/>
                  <a:pt x="21599" y="10917"/>
                  <a:pt x="21598" y="10975"/>
                </a:cubicBezTo>
                <a:lnTo>
                  <a:pt x="24298" y="11019"/>
                </a:lnTo>
                <a:lnTo>
                  <a:pt x="20030" y="15151"/>
                </a:lnTo>
                <a:lnTo>
                  <a:pt x="15898" y="10883"/>
                </a:lnTo>
                <a:lnTo>
                  <a:pt x="18597" y="10926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003366">
                  <a:alpha val="78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 anchor="ctr"/>
          <a:lstStyle/>
          <a:p>
            <a:endParaRPr lang="zh-CN" altLang="en-US" sz="1125"/>
          </a:p>
        </p:txBody>
      </p:sp>
      <p:sp>
        <p:nvSpPr>
          <p:cNvPr id="42" name="AutoShape 10"/>
          <p:cNvSpPr>
            <a:spLocks noChangeArrowheads="1"/>
          </p:cNvSpPr>
          <p:nvPr/>
        </p:nvSpPr>
        <p:spPr bwMode="gray">
          <a:xfrm rot="15216000">
            <a:off x="3866275" y="2736789"/>
            <a:ext cx="1589088" cy="1703387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597" y="10926"/>
                </a:moveTo>
                <a:cubicBezTo>
                  <a:pt x="18598" y="10884"/>
                  <a:pt x="18599" y="10842"/>
                  <a:pt x="18599" y="10800"/>
                </a:cubicBezTo>
                <a:cubicBezTo>
                  <a:pt x="18599" y="6497"/>
                  <a:pt x="15115" y="3008"/>
                  <a:pt x="10813" y="3001"/>
                </a:cubicBezTo>
                <a:lnTo>
                  <a:pt x="10818" y="0"/>
                </a:lnTo>
                <a:cubicBezTo>
                  <a:pt x="16775" y="10"/>
                  <a:pt x="21600" y="4842"/>
                  <a:pt x="21600" y="10800"/>
                </a:cubicBezTo>
                <a:cubicBezTo>
                  <a:pt x="21600" y="10858"/>
                  <a:pt x="21599" y="10917"/>
                  <a:pt x="21598" y="10975"/>
                </a:cubicBezTo>
                <a:lnTo>
                  <a:pt x="24298" y="11019"/>
                </a:lnTo>
                <a:lnTo>
                  <a:pt x="20030" y="15151"/>
                </a:lnTo>
                <a:lnTo>
                  <a:pt x="15898" y="10883"/>
                </a:lnTo>
                <a:lnTo>
                  <a:pt x="18597" y="10926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003366">
                  <a:alpha val="78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 anchor="ctr"/>
          <a:lstStyle/>
          <a:p>
            <a:endParaRPr lang="zh-CN" altLang="en-US" sz="1125"/>
          </a:p>
        </p:txBody>
      </p:sp>
      <p:sp>
        <p:nvSpPr>
          <p:cNvPr id="43" name="Oval 11"/>
          <p:cNvSpPr>
            <a:spLocks noChangeArrowheads="1"/>
          </p:cNvSpPr>
          <p:nvPr/>
        </p:nvSpPr>
        <p:spPr bwMode="gray">
          <a:xfrm>
            <a:off x="3782138" y="3862326"/>
            <a:ext cx="1320800" cy="1319212"/>
          </a:xfrm>
          <a:prstGeom prst="ellipse">
            <a:avLst/>
          </a:prstGeom>
          <a:gradFill rotWithShape="0">
            <a:gsLst>
              <a:gs pos="0">
                <a:schemeClr val="accent1">
                  <a:gamma/>
                  <a:shade val="6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66275"/>
                  <a:invGamma/>
                </a:schemeClr>
              </a:gs>
            </a:gsLst>
            <a:lin ang="2700000" scaled="1"/>
          </a:gradFill>
          <a:ln w="571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91438" tIns="45719" rIns="91438" bIns="45719" anchor="ctr"/>
          <a:lstStyle/>
          <a:p>
            <a:pPr>
              <a:defRPr/>
            </a:pPr>
            <a:endParaRPr lang="zh-CN" altLang="en-US" sz="1125"/>
          </a:p>
        </p:txBody>
      </p:sp>
      <p:grpSp>
        <p:nvGrpSpPr>
          <p:cNvPr id="44" name="Group 12"/>
          <p:cNvGrpSpPr>
            <a:grpSpLocks/>
          </p:cNvGrpSpPr>
          <p:nvPr/>
        </p:nvGrpSpPr>
        <p:grpSpPr bwMode="auto">
          <a:xfrm rot="10082854">
            <a:off x="4726701" y="3000314"/>
            <a:ext cx="1196975" cy="303213"/>
            <a:chOff x="2598" y="1026"/>
            <a:chExt cx="957" cy="242"/>
          </a:xfrm>
        </p:grpSpPr>
        <p:grpSp>
          <p:nvGrpSpPr>
            <p:cNvPr id="45" name="Group 13"/>
            <p:cNvGrpSpPr>
              <a:grpSpLocks/>
            </p:cNvGrpSpPr>
            <p:nvPr/>
          </p:nvGrpSpPr>
          <p:grpSpPr bwMode="auto">
            <a:xfrm rot="-9970459" flipH="1" flipV="1">
              <a:off x="2598" y="1026"/>
              <a:ext cx="957" cy="242"/>
              <a:chOff x="2532" y="1051"/>
              <a:chExt cx="893" cy="246"/>
            </a:xfrm>
          </p:grpSpPr>
          <p:grpSp>
            <p:nvGrpSpPr>
              <p:cNvPr id="57" name="Group 14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63" name="AutoShape 15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  <p:sp>
              <p:nvSpPr>
                <p:cNvPr id="64" name="AutoShape 16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  <p:sp>
              <p:nvSpPr>
                <p:cNvPr id="65" name="AutoShape 17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  <p:sp>
              <p:nvSpPr>
                <p:cNvPr id="66" name="AutoShape 18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</p:grpSp>
          <p:grpSp>
            <p:nvGrpSpPr>
              <p:cNvPr id="58" name="Group 19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59" name="AutoShape 20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  <p:sp>
              <p:nvSpPr>
                <p:cNvPr id="60" name="AutoShape 21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  <p:sp>
              <p:nvSpPr>
                <p:cNvPr id="61" name="AutoShape 22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  <p:sp>
              <p:nvSpPr>
                <p:cNvPr id="62" name="AutoShape 23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</p:grpSp>
        </p:grpSp>
        <p:grpSp>
          <p:nvGrpSpPr>
            <p:cNvPr id="46" name="Group 24"/>
            <p:cNvGrpSpPr>
              <a:grpSpLocks/>
            </p:cNvGrpSpPr>
            <p:nvPr/>
          </p:nvGrpSpPr>
          <p:grpSpPr bwMode="auto">
            <a:xfrm rot="-9970459" flipH="1" flipV="1">
              <a:off x="2688" y="1056"/>
              <a:ext cx="784" cy="198"/>
              <a:chOff x="2532" y="1051"/>
              <a:chExt cx="893" cy="246"/>
            </a:xfrm>
          </p:grpSpPr>
          <p:grpSp>
            <p:nvGrpSpPr>
              <p:cNvPr id="47" name="Group 25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53" name="AutoShape 26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  <p:sp>
              <p:nvSpPr>
                <p:cNvPr id="54" name="AutoShape 27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  <p:sp>
              <p:nvSpPr>
                <p:cNvPr id="55" name="AutoShape 28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  <p:sp>
              <p:nvSpPr>
                <p:cNvPr id="56" name="AutoShape 29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</p:grpSp>
          <p:grpSp>
            <p:nvGrpSpPr>
              <p:cNvPr id="48" name="Group 30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49" name="AutoShape 31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  <p:sp>
              <p:nvSpPr>
                <p:cNvPr id="50" name="AutoShape 32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  <p:sp>
              <p:nvSpPr>
                <p:cNvPr id="51" name="AutoShape 33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  <p:sp>
              <p:nvSpPr>
                <p:cNvPr id="52" name="AutoShape 34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</p:grpSp>
        </p:grpSp>
      </p:grpSp>
      <p:grpSp>
        <p:nvGrpSpPr>
          <p:cNvPr id="67" name="Group 35"/>
          <p:cNvGrpSpPr>
            <a:grpSpLocks/>
          </p:cNvGrpSpPr>
          <p:nvPr/>
        </p:nvGrpSpPr>
        <p:grpSpPr bwMode="auto">
          <a:xfrm rot="10082854">
            <a:off x="3631325" y="4205413"/>
            <a:ext cx="1198562" cy="303212"/>
            <a:chOff x="2598" y="1026"/>
            <a:chExt cx="957" cy="242"/>
          </a:xfrm>
        </p:grpSpPr>
        <p:grpSp>
          <p:nvGrpSpPr>
            <p:cNvPr id="68" name="Group 36"/>
            <p:cNvGrpSpPr>
              <a:grpSpLocks/>
            </p:cNvGrpSpPr>
            <p:nvPr/>
          </p:nvGrpSpPr>
          <p:grpSpPr bwMode="auto">
            <a:xfrm rot="-9970459" flipH="1" flipV="1">
              <a:off x="2598" y="1026"/>
              <a:ext cx="957" cy="242"/>
              <a:chOff x="2532" y="1051"/>
              <a:chExt cx="893" cy="246"/>
            </a:xfrm>
          </p:grpSpPr>
          <p:grpSp>
            <p:nvGrpSpPr>
              <p:cNvPr id="80" name="Group 37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86" name="AutoShape 38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  <p:sp>
              <p:nvSpPr>
                <p:cNvPr id="87" name="AutoShape 39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  <p:sp>
              <p:nvSpPr>
                <p:cNvPr id="88" name="AutoShape 40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  <p:sp>
              <p:nvSpPr>
                <p:cNvPr id="89" name="AutoShape 41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</p:grpSp>
          <p:grpSp>
            <p:nvGrpSpPr>
              <p:cNvPr id="81" name="Group 42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82" name="AutoShape 43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  <p:sp>
              <p:nvSpPr>
                <p:cNvPr id="83" name="AutoShape 44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  <p:sp>
              <p:nvSpPr>
                <p:cNvPr id="84" name="AutoShape 45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  <p:sp>
              <p:nvSpPr>
                <p:cNvPr id="85" name="AutoShape 46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</p:grpSp>
        </p:grpSp>
        <p:grpSp>
          <p:nvGrpSpPr>
            <p:cNvPr id="69" name="Group 47"/>
            <p:cNvGrpSpPr>
              <a:grpSpLocks/>
            </p:cNvGrpSpPr>
            <p:nvPr/>
          </p:nvGrpSpPr>
          <p:grpSpPr bwMode="auto">
            <a:xfrm rot="-9970459" flipH="1" flipV="1">
              <a:off x="2688" y="1056"/>
              <a:ext cx="784" cy="198"/>
              <a:chOff x="2532" y="1051"/>
              <a:chExt cx="893" cy="246"/>
            </a:xfrm>
          </p:grpSpPr>
          <p:grpSp>
            <p:nvGrpSpPr>
              <p:cNvPr id="70" name="Group 48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76" name="AutoShape 49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  <p:sp>
              <p:nvSpPr>
                <p:cNvPr id="77" name="AutoShape 50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  <p:sp>
              <p:nvSpPr>
                <p:cNvPr id="78" name="AutoShape 51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  <p:sp>
              <p:nvSpPr>
                <p:cNvPr id="79" name="AutoShape 52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</p:grpSp>
          <p:grpSp>
            <p:nvGrpSpPr>
              <p:cNvPr id="71" name="Group 53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72" name="AutoShape 54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  <p:sp>
              <p:nvSpPr>
                <p:cNvPr id="73" name="AutoShape 55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  <p:sp>
              <p:nvSpPr>
                <p:cNvPr id="74" name="AutoShape 56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  <p:sp>
              <p:nvSpPr>
                <p:cNvPr id="75" name="AutoShape 57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</p:grpSp>
        </p:grpSp>
      </p:grpSp>
      <p:grpSp>
        <p:nvGrpSpPr>
          <p:cNvPr id="90" name="Group 58"/>
          <p:cNvGrpSpPr>
            <a:grpSpLocks/>
          </p:cNvGrpSpPr>
          <p:nvPr/>
        </p:nvGrpSpPr>
        <p:grpSpPr bwMode="auto">
          <a:xfrm rot="10082854">
            <a:off x="6006226" y="4819589"/>
            <a:ext cx="1196975" cy="303213"/>
            <a:chOff x="2598" y="1026"/>
            <a:chExt cx="957" cy="242"/>
          </a:xfrm>
        </p:grpSpPr>
        <p:grpSp>
          <p:nvGrpSpPr>
            <p:cNvPr id="91" name="Group 59"/>
            <p:cNvGrpSpPr>
              <a:grpSpLocks/>
            </p:cNvGrpSpPr>
            <p:nvPr/>
          </p:nvGrpSpPr>
          <p:grpSpPr bwMode="auto">
            <a:xfrm rot="-9970459" flipH="1" flipV="1">
              <a:off x="2598" y="1026"/>
              <a:ext cx="957" cy="242"/>
              <a:chOff x="2532" y="1051"/>
              <a:chExt cx="893" cy="246"/>
            </a:xfrm>
          </p:grpSpPr>
          <p:grpSp>
            <p:nvGrpSpPr>
              <p:cNvPr id="103" name="Group 60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09" name="AutoShape 61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  <p:sp>
              <p:nvSpPr>
                <p:cNvPr id="110" name="AutoShape 62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  <p:sp>
              <p:nvSpPr>
                <p:cNvPr id="111" name="AutoShape 63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  <p:sp>
              <p:nvSpPr>
                <p:cNvPr id="112" name="AutoShape 64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</p:grpSp>
          <p:grpSp>
            <p:nvGrpSpPr>
              <p:cNvPr id="104" name="Group 65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05" name="AutoShape 66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  <p:sp>
              <p:nvSpPr>
                <p:cNvPr id="106" name="AutoShape 67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  <p:sp>
              <p:nvSpPr>
                <p:cNvPr id="107" name="AutoShape 68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  <p:sp>
              <p:nvSpPr>
                <p:cNvPr id="108" name="AutoShape 69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</p:grpSp>
        </p:grpSp>
        <p:grpSp>
          <p:nvGrpSpPr>
            <p:cNvPr id="92" name="Group 70"/>
            <p:cNvGrpSpPr>
              <a:grpSpLocks/>
            </p:cNvGrpSpPr>
            <p:nvPr/>
          </p:nvGrpSpPr>
          <p:grpSpPr bwMode="auto">
            <a:xfrm rot="-9970459" flipH="1" flipV="1">
              <a:off x="2688" y="1056"/>
              <a:ext cx="784" cy="198"/>
              <a:chOff x="2532" y="1051"/>
              <a:chExt cx="893" cy="246"/>
            </a:xfrm>
          </p:grpSpPr>
          <p:grpSp>
            <p:nvGrpSpPr>
              <p:cNvPr id="93" name="Group 71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99" name="AutoShape 72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  <p:sp>
              <p:nvSpPr>
                <p:cNvPr id="100" name="AutoShape 73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  <p:sp>
              <p:nvSpPr>
                <p:cNvPr id="101" name="AutoShape 74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  <p:sp>
              <p:nvSpPr>
                <p:cNvPr id="102" name="AutoShape 75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</p:grpSp>
          <p:grpSp>
            <p:nvGrpSpPr>
              <p:cNvPr id="94" name="Group 76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95" name="AutoShape 77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  <p:sp>
              <p:nvSpPr>
                <p:cNvPr id="96" name="AutoShape 78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  <p:sp>
              <p:nvSpPr>
                <p:cNvPr id="97" name="AutoShape 79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  <p:sp>
              <p:nvSpPr>
                <p:cNvPr id="98" name="AutoShape 80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</p:grpSp>
        </p:grpSp>
      </p:grpSp>
      <p:grpSp>
        <p:nvGrpSpPr>
          <p:cNvPr id="113" name="Group 81"/>
          <p:cNvGrpSpPr>
            <a:grpSpLocks/>
          </p:cNvGrpSpPr>
          <p:nvPr/>
        </p:nvGrpSpPr>
        <p:grpSpPr bwMode="auto">
          <a:xfrm>
            <a:off x="5274388" y="2165288"/>
            <a:ext cx="1196975" cy="303213"/>
            <a:chOff x="2598" y="1026"/>
            <a:chExt cx="957" cy="242"/>
          </a:xfrm>
        </p:grpSpPr>
        <p:grpSp>
          <p:nvGrpSpPr>
            <p:cNvPr id="114" name="Group 82"/>
            <p:cNvGrpSpPr>
              <a:grpSpLocks/>
            </p:cNvGrpSpPr>
            <p:nvPr/>
          </p:nvGrpSpPr>
          <p:grpSpPr bwMode="auto">
            <a:xfrm rot="-9970459" flipH="1" flipV="1">
              <a:off x="2598" y="1026"/>
              <a:ext cx="957" cy="242"/>
              <a:chOff x="2532" y="1051"/>
              <a:chExt cx="893" cy="246"/>
            </a:xfrm>
          </p:grpSpPr>
          <p:grpSp>
            <p:nvGrpSpPr>
              <p:cNvPr id="126" name="Group 83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32" name="AutoShape 84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  <p:sp>
              <p:nvSpPr>
                <p:cNvPr id="133" name="AutoShape 85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  <p:sp>
              <p:nvSpPr>
                <p:cNvPr id="134" name="AutoShape 86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  <p:sp>
              <p:nvSpPr>
                <p:cNvPr id="135" name="AutoShape 87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</p:grpSp>
          <p:grpSp>
            <p:nvGrpSpPr>
              <p:cNvPr id="127" name="Group 88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28" name="AutoShape 89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  <p:sp>
              <p:nvSpPr>
                <p:cNvPr id="129" name="AutoShape 90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  <p:sp>
              <p:nvSpPr>
                <p:cNvPr id="130" name="AutoShape 91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  <p:sp>
              <p:nvSpPr>
                <p:cNvPr id="131" name="AutoShape 92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</p:grpSp>
        </p:grpSp>
        <p:grpSp>
          <p:nvGrpSpPr>
            <p:cNvPr id="115" name="Group 93"/>
            <p:cNvGrpSpPr>
              <a:grpSpLocks/>
            </p:cNvGrpSpPr>
            <p:nvPr/>
          </p:nvGrpSpPr>
          <p:grpSpPr bwMode="auto">
            <a:xfrm rot="-9970459" flipH="1" flipV="1">
              <a:off x="2688" y="1056"/>
              <a:ext cx="784" cy="198"/>
              <a:chOff x="2532" y="1051"/>
              <a:chExt cx="893" cy="246"/>
            </a:xfrm>
          </p:grpSpPr>
          <p:grpSp>
            <p:nvGrpSpPr>
              <p:cNvPr id="116" name="Group 94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22" name="AutoShape 95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  <p:sp>
              <p:nvSpPr>
                <p:cNvPr id="123" name="AutoShape 96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  <p:sp>
              <p:nvSpPr>
                <p:cNvPr id="124" name="AutoShape 97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  <p:sp>
              <p:nvSpPr>
                <p:cNvPr id="125" name="AutoShape 98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</p:grpSp>
          <p:grpSp>
            <p:nvGrpSpPr>
              <p:cNvPr id="117" name="Group 99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18" name="AutoShape 100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  <p:sp>
              <p:nvSpPr>
                <p:cNvPr id="119" name="AutoShape 101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  <p:sp>
              <p:nvSpPr>
                <p:cNvPr id="120" name="AutoShape 102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  <p:sp>
              <p:nvSpPr>
                <p:cNvPr id="121" name="AutoShape 103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</p:grpSp>
        </p:grpSp>
      </p:grpSp>
      <p:grpSp>
        <p:nvGrpSpPr>
          <p:cNvPr id="136" name="Group 104"/>
          <p:cNvGrpSpPr>
            <a:grpSpLocks/>
          </p:cNvGrpSpPr>
          <p:nvPr/>
        </p:nvGrpSpPr>
        <p:grpSpPr bwMode="auto">
          <a:xfrm rot="344040">
            <a:off x="6557088" y="4000439"/>
            <a:ext cx="1198563" cy="303213"/>
            <a:chOff x="2598" y="1026"/>
            <a:chExt cx="957" cy="242"/>
          </a:xfrm>
        </p:grpSpPr>
        <p:grpSp>
          <p:nvGrpSpPr>
            <p:cNvPr id="137" name="Group 105"/>
            <p:cNvGrpSpPr>
              <a:grpSpLocks/>
            </p:cNvGrpSpPr>
            <p:nvPr/>
          </p:nvGrpSpPr>
          <p:grpSpPr bwMode="auto">
            <a:xfrm rot="-9970459" flipH="1" flipV="1">
              <a:off x="2598" y="1026"/>
              <a:ext cx="957" cy="242"/>
              <a:chOff x="2532" y="1051"/>
              <a:chExt cx="893" cy="246"/>
            </a:xfrm>
          </p:grpSpPr>
          <p:grpSp>
            <p:nvGrpSpPr>
              <p:cNvPr id="149" name="Group 106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55" name="AutoShape 107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  <p:sp>
              <p:nvSpPr>
                <p:cNvPr id="156" name="AutoShape 108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  <p:sp>
              <p:nvSpPr>
                <p:cNvPr id="157" name="AutoShape 109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  <p:sp>
              <p:nvSpPr>
                <p:cNvPr id="158" name="AutoShape 110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</p:grpSp>
          <p:grpSp>
            <p:nvGrpSpPr>
              <p:cNvPr id="150" name="Group 111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51" name="AutoShape 112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  <p:sp>
              <p:nvSpPr>
                <p:cNvPr id="152" name="AutoShape 113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  <p:sp>
              <p:nvSpPr>
                <p:cNvPr id="153" name="AutoShape 114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  <p:sp>
              <p:nvSpPr>
                <p:cNvPr id="154" name="AutoShape 115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</p:grpSp>
        </p:grpSp>
        <p:grpSp>
          <p:nvGrpSpPr>
            <p:cNvPr id="138" name="Group 116"/>
            <p:cNvGrpSpPr>
              <a:grpSpLocks/>
            </p:cNvGrpSpPr>
            <p:nvPr/>
          </p:nvGrpSpPr>
          <p:grpSpPr bwMode="auto">
            <a:xfrm rot="-9970459" flipH="1" flipV="1">
              <a:off x="2688" y="1056"/>
              <a:ext cx="784" cy="198"/>
              <a:chOff x="2532" y="1051"/>
              <a:chExt cx="893" cy="246"/>
            </a:xfrm>
          </p:grpSpPr>
          <p:grpSp>
            <p:nvGrpSpPr>
              <p:cNvPr id="139" name="Group 117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45" name="AutoShape 118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  <p:sp>
              <p:nvSpPr>
                <p:cNvPr id="146" name="AutoShape 119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  <p:sp>
              <p:nvSpPr>
                <p:cNvPr id="147" name="AutoShape 120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  <p:sp>
              <p:nvSpPr>
                <p:cNvPr id="148" name="AutoShape 121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</p:grpSp>
          <p:grpSp>
            <p:nvGrpSpPr>
              <p:cNvPr id="140" name="Group 122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41" name="AutoShape 123"/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  <p:sp>
              <p:nvSpPr>
                <p:cNvPr id="142" name="AutoShape 124"/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  <p:sp>
              <p:nvSpPr>
                <p:cNvPr id="143" name="AutoShape 125"/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  <p:sp>
              <p:nvSpPr>
                <p:cNvPr id="144" name="AutoShape 126"/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1961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1125"/>
                </a:p>
              </p:txBody>
            </p:sp>
          </p:grpSp>
        </p:grpSp>
      </p:grpSp>
      <p:grpSp>
        <p:nvGrpSpPr>
          <p:cNvPr id="159" name="Group 127"/>
          <p:cNvGrpSpPr>
            <a:grpSpLocks/>
          </p:cNvGrpSpPr>
          <p:nvPr/>
        </p:nvGrpSpPr>
        <p:grpSpPr bwMode="auto">
          <a:xfrm rot="-232145">
            <a:off x="4150438" y="3973452"/>
            <a:ext cx="1235075" cy="331787"/>
            <a:chOff x="1824" y="2448"/>
            <a:chExt cx="987" cy="266"/>
          </a:xfrm>
        </p:grpSpPr>
        <p:grpSp>
          <p:nvGrpSpPr>
            <p:cNvPr id="160" name="Group 128"/>
            <p:cNvGrpSpPr>
              <a:grpSpLocks/>
            </p:cNvGrpSpPr>
            <p:nvPr/>
          </p:nvGrpSpPr>
          <p:grpSpPr bwMode="auto">
            <a:xfrm rot="513316">
              <a:off x="1824" y="2448"/>
              <a:ext cx="957" cy="242"/>
              <a:chOff x="2598" y="1026"/>
              <a:chExt cx="957" cy="242"/>
            </a:xfrm>
          </p:grpSpPr>
          <p:grpSp>
            <p:nvGrpSpPr>
              <p:cNvPr id="184" name="Group 129"/>
              <p:cNvGrpSpPr>
                <a:grpSpLocks/>
              </p:cNvGrpSpPr>
              <p:nvPr/>
            </p:nvGrpSpPr>
            <p:grpSpPr bwMode="auto">
              <a:xfrm rot="-9970459" flipH="1" flipV="1">
                <a:off x="2598" y="1026"/>
                <a:ext cx="957" cy="242"/>
                <a:chOff x="2532" y="1051"/>
                <a:chExt cx="893" cy="246"/>
              </a:xfrm>
            </p:grpSpPr>
            <p:grpSp>
              <p:nvGrpSpPr>
                <p:cNvPr id="196" name="Group 130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202" name="AutoShape 131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1125"/>
                  </a:p>
                </p:txBody>
              </p:sp>
              <p:sp>
                <p:nvSpPr>
                  <p:cNvPr id="203" name="AutoShape 132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1125"/>
                  </a:p>
                </p:txBody>
              </p:sp>
              <p:sp>
                <p:nvSpPr>
                  <p:cNvPr id="204" name="AutoShape 133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1125"/>
                  </a:p>
                </p:txBody>
              </p:sp>
              <p:sp>
                <p:nvSpPr>
                  <p:cNvPr id="205" name="AutoShape 134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1125"/>
                  </a:p>
                </p:txBody>
              </p:sp>
            </p:grpSp>
            <p:grpSp>
              <p:nvGrpSpPr>
                <p:cNvPr id="197" name="Group 135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198" name="AutoShape 136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1125"/>
                  </a:p>
                </p:txBody>
              </p:sp>
              <p:sp>
                <p:nvSpPr>
                  <p:cNvPr id="199" name="AutoShape 137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1125"/>
                  </a:p>
                </p:txBody>
              </p:sp>
              <p:sp>
                <p:nvSpPr>
                  <p:cNvPr id="200" name="AutoShape 138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1125"/>
                  </a:p>
                </p:txBody>
              </p:sp>
              <p:sp>
                <p:nvSpPr>
                  <p:cNvPr id="201" name="AutoShape 139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1125"/>
                  </a:p>
                </p:txBody>
              </p:sp>
            </p:grpSp>
          </p:grpSp>
          <p:grpSp>
            <p:nvGrpSpPr>
              <p:cNvPr id="185" name="Group 140"/>
              <p:cNvGrpSpPr>
                <a:grpSpLocks/>
              </p:cNvGrpSpPr>
              <p:nvPr/>
            </p:nvGrpSpPr>
            <p:grpSpPr bwMode="auto">
              <a:xfrm rot="-9970459" flipH="1" flipV="1">
                <a:off x="2688" y="1056"/>
                <a:ext cx="784" cy="198"/>
                <a:chOff x="2532" y="1051"/>
                <a:chExt cx="893" cy="246"/>
              </a:xfrm>
            </p:grpSpPr>
            <p:grpSp>
              <p:nvGrpSpPr>
                <p:cNvPr id="186" name="Group 141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192" name="AutoShape 142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1125"/>
                  </a:p>
                </p:txBody>
              </p:sp>
              <p:sp>
                <p:nvSpPr>
                  <p:cNvPr id="193" name="AutoShape 143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1125"/>
                  </a:p>
                </p:txBody>
              </p:sp>
              <p:sp>
                <p:nvSpPr>
                  <p:cNvPr id="194" name="AutoShape 144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1125"/>
                  </a:p>
                </p:txBody>
              </p:sp>
              <p:sp>
                <p:nvSpPr>
                  <p:cNvPr id="195" name="AutoShape 145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1125"/>
                  </a:p>
                </p:txBody>
              </p:sp>
            </p:grpSp>
            <p:grpSp>
              <p:nvGrpSpPr>
                <p:cNvPr id="187" name="Group 146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188" name="AutoShape 147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1125"/>
                  </a:p>
                </p:txBody>
              </p:sp>
              <p:sp>
                <p:nvSpPr>
                  <p:cNvPr id="189" name="AutoShape 148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1125"/>
                  </a:p>
                </p:txBody>
              </p:sp>
              <p:sp>
                <p:nvSpPr>
                  <p:cNvPr id="190" name="AutoShape 149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1125"/>
                  </a:p>
                </p:txBody>
              </p:sp>
              <p:sp>
                <p:nvSpPr>
                  <p:cNvPr id="191" name="AutoShape 150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1125"/>
                  </a:p>
                </p:txBody>
              </p:sp>
            </p:grpSp>
          </p:grpSp>
        </p:grpSp>
        <p:grpSp>
          <p:nvGrpSpPr>
            <p:cNvPr id="161" name="Group 151"/>
            <p:cNvGrpSpPr>
              <a:grpSpLocks/>
            </p:cNvGrpSpPr>
            <p:nvPr/>
          </p:nvGrpSpPr>
          <p:grpSpPr bwMode="auto">
            <a:xfrm rot="513316">
              <a:off x="1854" y="2472"/>
              <a:ext cx="957" cy="242"/>
              <a:chOff x="2598" y="1026"/>
              <a:chExt cx="957" cy="242"/>
            </a:xfrm>
          </p:grpSpPr>
          <p:grpSp>
            <p:nvGrpSpPr>
              <p:cNvPr id="162" name="Group 152"/>
              <p:cNvGrpSpPr>
                <a:grpSpLocks/>
              </p:cNvGrpSpPr>
              <p:nvPr/>
            </p:nvGrpSpPr>
            <p:grpSpPr bwMode="auto">
              <a:xfrm rot="-9970459" flipH="1" flipV="1">
                <a:off x="2598" y="1026"/>
                <a:ext cx="957" cy="242"/>
                <a:chOff x="2532" y="1051"/>
                <a:chExt cx="893" cy="246"/>
              </a:xfrm>
            </p:grpSpPr>
            <p:grpSp>
              <p:nvGrpSpPr>
                <p:cNvPr id="174" name="Group 153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180" name="AutoShape 154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196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1125"/>
                  </a:p>
                </p:txBody>
              </p:sp>
              <p:sp>
                <p:nvSpPr>
                  <p:cNvPr id="181" name="AutoShape 155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196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1125"/>
                  </a:p>
                </p:txBody>
              </p:sp>
              <p:sp>
                <p:nvSpPr>
                  <p:cNvPr id="182" name="AutoShape 156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196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1125"/>
                  </a:p>
                </p:txBody>
              </p:sp>
              <p:sp>
                <p:nvSpPr>
                  <p:cNvPr id="183" name="AutoShape 157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196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1125"/>
                  </a:p>
                </p:txBody>
              </p:sp>
            </p:grpSp>
            <p:grpSp>
              <p:nvGrpSpPr>
                <p:cNvPr id="175" name="Group 158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176" name="AutoShape 159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196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1125"/>
                  </a:p>
                </p:txBody>
              </p:sp>
              <p:sp>
                <p:nvSpPr>
                  <p:cNvPr id="177" name="AutoShape 160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196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1125"/>
                  </a:p>
                </p:txBody>
              </p:sp>
              <p:sp>
                <p:nvSpPr>
                  <p:cNvPr id="178" name="AutoShape 161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196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1125"/>
                  </a:p>
                </p:txBody>
              </p:sp>
              <p:sp>
                <p:nvSpPr>
                  <p:cNvPr id="179" name="AutoShape 162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196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1125"/>
                  </a:p>
                </p:txBody>
              </p:sp>
            </p:grpSp>
          </p:grpSp>
          <p:grpSp>
            <p:nvGrpSpPr>
              <p:cNvPr id="163" name="Group 163"/>
              <p:cNvGrpSpPr>
                <a:grpSpLocks/>
              </p:cNvGrpSpPr>
              <p:nvPr/>
            </p:nvGrpSpPr>
            <p:grpSpPr bwMode="auto">
              <a:xfrm rot="-9970459" flipH="1" flipV="1">
                <a:off x="2688" y="1056"/>
                <a:ext cx="784" cy="198"/>
                <a:chOff x="2532" y="1051"/>
                <a:chExt cx="893" cy="246"/>
              </a:xfrm>
            </p:grpSpPr>
            <p:grpSp>
              <p:nvGrpSpPr>
                <p:cNvPr id="164" name="Group 164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170" name="AutoShape 165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196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1125"/>
                  </a:p>
                </p:txBody>
              </p:sp>
              <p:sp>
                <p:nvSpPr>
                  <p:cNvPr id="171" name="AutoShape 166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196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1125"/>
                  </a:p>
                </p:txBody>
              </p:sp>
              <p:sp>
                <p:nvSpPr>
                  <p:cNvPr id="172" name="AutoShape 167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196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1125"/>
                  </a:p>
                </p:txBody>
              </p:sp>
              <p:sp>
                <p:nvSpPr>
                  <p:cNvPr id="173" name="AutoShape 168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196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1125"/>
                  </a:p>
                </p:txBody>
              </p:sp>
            </p:grpSp>
            <p:grpSp>
              <p:nvGrpSpPr>
                <p:cNvPr id="165" name="Group 169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166" name="AutoShape 170"/>
                  <p:cNvSpPr>
                    <a:spLocks noChangeArrowheads="1"/>
                  </p:cNvSpPr>
                  <p:nvPr/>
                </p:nvSpPr>
                <p:spPr bwMode="white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196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1125"/>
                  </a:p>
                </p:txBody>
              </p:sp>
              <p:sp>
                <p:nvSpPr>
                  <p:cNvPr id="167" name="AutoShape 171"/>
                  <p:cNvSpPr>
                    <a:spLocks noChangeArrowheads="1"/>
                  </p:cNvSpPr>
                  <p:nvPr/>
                </p:nvSpPr>
                <p:spPr bwMode="white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196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1125"/>
                  </a:p>
                </p:txBody>
              </p:sp>
              <p:sp>
                <p:nvSpPr>
                  <p:cNvPr id="168" name="AutoShape 172"/>
                  <p:cNvSpPr>
                    <a:spLocks noChangeArrowheads="1"/>
                  </p:cNvSpPr>
                  <p:nvPr/>
                </p:nvSpPr>
                <p:spPr bwMode="white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196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1125"/>
                  </a:p>
                </p:txBody>
              </p:sp>
              <p:sp>
                <p:nvSpPr>
                  <p:cNvPr id="169" name="AutoShape 173"/>
                  <p:cNvSpPr>
                    <a:spLocks noChangeArrowheads="1"/>
                  </p:cNvSpPr>
                  <p:nvPr/>
                </p:nvSpPr>
                <p:spPr bwMode="white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1961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1125"/>
                  </a:p>
                </p:txBody>
              </p:sp>
            </p:grpSp>
          </p:grpSp>
        </p:grpSp>
      </p:grpSp>
      <p:sp>
        <p:nvSpPr>
          <p:cNvPr id="206" name="Rectangle 183"/>
          <p:cNvSpPr>
            <a:spLocks noChangeArrowheads="1"/>
          </p:cNvSpPr>
          <p:nvPr/>
        </p:nvSpPr>
        <p:spPr bwMode="white">
          <a:xfrm>
            <a:off x="5190256" y="2512795"/>
            <a:ext cx="700829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rgbClr val="FFFFFF"/>
                </a:solidFill>
              </a:rPr>
              <a:t>渠道</a:t>
            </a:r>
            <a:endParaRPr lang="en-US" altLang="zh-CN" sz="2000" b="1" dirty="0">
              <a:solidFill>
                <a:srgbClr val="FFFFFF"/>
              </a:solidFill>
            </a:endParaRPr>
          </a:p>
        </p:txBody>
      </p:sp>
      <p:sp>
        <p:nvSpPr>
          <p:cNvPr id="207" name="Rectangle 184"/>
          <p:cNvSpPr>
            <a:spLocks noChangeArrowheads="1"/>
          </p:cNvSpPr>
          <p:nvPr/>
        </p:nvSpPr>
        <p:spPr bwMode="white">
          <a:xfrm>
            <a:off x="4110742" y="4347477"/>
            <a:ext cx="700829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rgbClr val="FFFFFF"/>
                </a:solidFill>
              </a:rPr>
              <a:t>产品</a:t>
            </a:r>
            <a:endParaRPr lang="en-US" altLang="zh-CN" sz="2000" b="1" dirty="0">
              <a:solidFill>
                <a:srgbClr val="FFFFFF"/>
              </a:solidFill>
            </a:endParaRPr>
          </a:p>
        </p:txBody>
      </p:sp>
      <p:sp>
        <p:nvSpPr>
          <p:cNvPr id="208" name="Rectangle 185"/>
          <p:cNvSpPr>
            <a:spLocks noChangeArrowheads="1"/>
          </p:cNvSpPr>
          <p:nvPr/>
        </p:nvSpPr>
        <p:spPr bwMode="white">
          <a:xfrm>
            <a:off x="6456074" y="4351788"/>
            <a:ext cx="700829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rgbClr val="FFFFFF"/>
                </a:solidFill>
              </a:rPr>
              <a:t>服务</a:t>
            </a:r>
            <a:endParaRPr lang="en-US" altLang="zh-CN" sz="2000" b="1" dirty="0">
              <a:solidFill>
                <a:srgbClr val="FFFFFF"/>
              </a:solidFill>
            </a:endParaRPr>
          </a:p>
        </p:txBody>
      </p:sp>
      <p:grpSp>
        <p:nvGrpSpPr>
          <p:cNvPr id="209" name="组合 208"/>
          <p:cNvGrpSpPr/>
          <p:nvPr/>
        </p:nvGrpSpPr>
        <p:grpSpPr>
          <a:xfrm>
            <a:off x="1628236" y="4316686"/>
            <a:ext cx="1828305" cy="821265"/>
            <a:chOff x="0" y="2637874"/>
            <a:chExt cx="1495437" cy="1511205"/>
          </a:xfrm>
        </p:grpSpPr>
        <p:sp>
          <p:nvSpPr>
            <p:cNvPr id="210" name="右箭头 209"/>
            <p:cNvSpPr/>
            <p:nvPr/>
          </p:nvSpPr>
          <p:spPr>
            <a:xfrm>
              <a:off x="0" y="2637874"/>
              <a:ext cx="1495437" cy="1511205"/>
            </a:xfrm>
            <a:prstGeom prst="rightArrow">
              <a:avLst>
                <a:gd name="adj1" fmla="val 74420"/>
                <a:gd name="adj2" fmla="val 42051"/>
              </a:avLst>
            </a:prstGeom>
            <a:solidFill>
              <a:srgbClr val="00823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1" dirty="0"/>
            </a:p>
          </p:txBody>
        </p:sp>
        <p:sp>
          <p:nvSpPr>
            <p:cNvPr id="211" name="TextBox 239"/>
            <p:cNvSpPr txBox="1"/>
            <p:nvPr/>
          </p:nvSpPr>
          <p:spPr>
            <a:xfrm>
              <a:off x="112475" y="3060608"/>
              <a:ext cx="1170967" cy="566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rgbClr val="CAE8A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以客户为中心</a:t>
              </a:r>
              <a:endParaRPr lang="zh-CN" altLang="en-US" sz="1400" b="1" dirty="0">
                <a:solidFill>
                  <a:srgbClr val="CAE8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12" name="Picture 3" descr="E:\进行中文件\海辉金信\2014年会PPT\设计文件\周亚贵\20140102104941558_easyicon_net_25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9502" y="3092004"/>
            <a:ext cx="1487103" cy="14871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738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942</TotalTime>
  <Words>3367</Words>
  <Application>Microsoft Office PowerPoint</Application>
  <PresentationFormat>全屏显示(4:3)</PresentationFormat>
  <Paragraphs>805</Paragraphs>
  <Slides>33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Apple Chancery</vt:lpstr>
      <vt:lpstr>Gulim</vt:lpstr>
      <vt:lpstr>Heiti SC Light</vt:lpstr>
      <vt:lpstr>宋体</vt:lpstr>
      <vt:lpstr>微软雅黑</vt:lpstr>
      <vt:lpstr>Arial</vt:lpstr>
      <vt:lpstr>Calibri</vt:lpstr>
      <vt:lpstr>Segoe UI</vt:lpstr>
      <vt:lpstr>Times New Roman</vt:lpstr>
      <vt:lpstr>Wingdings</vt:lpstr>
      <vt:lpstr>自定义设计</vt:lpstr>
      <vt:lpstr>PowerPoint 演示文稿</vt:lpstr>
      <vt:lpstr>Agenda</vt:lpstr>
      <vt:lpstr>利率市场化、互联网金融、自主可控等趋势对金融行业的深远影响</vt:lpstr>
      <vt:lpstr>金融行业商业模式在创新（资源+互联网+金融）</vt:lpstr>
      <vt:lpstr>商业银行数字化革命势在必行</vt:lpstr>
      <vt:lpstr>银行数字化战略--总体业务设计</vt:lpstr>
      <vt:lpstr>银行数字化战略—业务架构设计</vt:lpstr>
      <vt:lpstr>Agenda</vt:lpstr>
      <vt:lpstr>银行数字化战略—以客户为中心</vt:lpstr>
      <vt:lpstr>银行数字化战略—全渠道协同与交互</vt:lpstr>
      <vt:lpstr>银行数字化战略--互联网模式的客户管理体系</vt:lpstr>
      <vt:lpstr>银行数字化战略—数字化创新工厂</vt:lpstr>
      <vt:lpstr>银行数字化战略—业务流程服务化</vt:lpstr>
      <vt:lpstr>银行数字化战略—潮涌场景</vt:lpstr>
      <vt:lpstr>银行技术架构演变过程</vt:lpstr>
      <vt:lpstr>银行数字化战略—特点与要求</vt:lpstr>
      <vt:lpstr>架构设计理念（1）</vt:lpstr>
      <vt:lpstr>架构设计理念（2）</vt:lpstr>
      <vt:lpstr>自主可控的技术架构总体要求</vt:lpstr>
      <vt:lpstr>数字银行化战略—关键技术分析</vt:lpstr>
      <vt:lpstr>分布式数字银行核心—逻辑架构设计</vt:lpstr>
      <vt:lpstr>分布式数字银行核心—分布式服务化设计（1）</vt:lpstr>
      <vt:lpstr>分布式数字银行核心—分布式服务调度</vt:lpstr>
      <vt:lpstr>分布式数字银行核心—分布式服务治理</vt:lpstr>
      <vt:lpstr>分布式数字银行核心—分布式数据层</vt:lpstr>
      <vt:lpstr>分布式数字银行核心—分布式调度与计算</vt:lpstr>
      <vt:lpstr>分布式数字银行核心—分布式更新与发布</vt:lpstr>
      <vt:lpstr>潮涌示例 -秒杀场景技术策略</vt:lpstr>
      <vt:lpstr>Agenda</vt:lpstr>
      <vt:lpstr>快速上线、快速迭代</vt:lpstr>
      <vt:lpstr>基于SOA开发流程</vt:lpstr>
      <vt:lpstr>开发模式的创新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dido du</dc:creator>
  <cp:lastModifiedBy>nsc kc</cp:lastModifiedBy>
  <cp:revision>26</cp:revision>
  <dcterms:created xsi:type="dcterms:W3CDTF">2014-03-12T03:26:46Z</dcterms:created>
  <dcterms:modified xsi:type="dcterms:W3CDTF">2015-04-23T07:09:41Z</dcterms:modified>
</cp:coreProperties>
</file>