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30"/>
  </p:notesMasterIdLst>
  <p:handoutMasterIdLst>
    <p:handoutMasterId r:id="rId31"/>
  </p:handoutMasterIdLst>
  <p:sldIdLst>
    <p:sldId id="256" r:id="rId3"/>
    <p:sldId id="276" r:id="rId4"/>
    <p:sldId id="292" r:id="rId5"/>
    <p:sldId id="291" r:id="rId6"/>
    <p:sldId id="330" r:id="rId7"/>
    <p:sldId id="309" r:id="rId8"/>
    <p:sldId id="331" r:id="rId9"/>
    <p:sldId id="294" r:id="rId10"/>
    <p:sldId id="307" r:id="rId11"/>
    <p:sldId id="332" r:id="rId12"/>
    <p:sldId id="308" r:id="rId13"/>
    <p:sldId id="313" r:id="rId14"/>
    <p:sldId id="301" r:id="rId15"/>
    <p:sldId id="302" r:id="rId16"/>
    <p:sldId id="303" r:id="rId17"/>
    <p:sldId id="304" r:id="rId18"/>
    <p:sldId id="306" r:id="rId19"/>
    <p:sldId id="316" r:id="rId20"/>
    <p:sldId id="315" r:id="rId21"/>
    <p:sldId id="287" r:id="rId22"/>
    <p:sldId id="321" r:id="rId23"/>
    <p:sldId id="333" r:id="rId24"/>
    <p:sldId id="323" r:id="rId25"/>
    <p:sldId id="324" r:id="rId26"/>
    <p:sldId id="317" r:id="rId27"/>
    <p:sldId id="329" r:id="rId28"/>
    <p:sldId id="28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325D69"/>
    <a:srgbClr val="3C778A"/>
    <a:srgbClr val="83B93B"/>
    <a:srgbClr val="666C71"/>
    <a:srgbClr val="E5821C"/>
    <a:srgbClr val="741C6B"/>
    <a:srgbClr val="367639"/>
    <a:srgbClr val="7FB5CA"/>
    <a:srgbClr val="FDB913"/>
    <a:srgbClr val="B72F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25" autoAdjust="0"/>
  </p:normalViewPr>
  <p:slideViewPr>
    <p:cSldViewPr snapToGrid="0" snapToObjects="1">
      <p:cViewPr>
        <p:scale>
          <a:sx n="85" d="100"/>
          <a:sy n="85" d="100"/>
        </p:scale>
        <p:origin x="-3128" y="-5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9521B5-D789-B449-9366-51D48991BAD5}" type="datetimeFigureOut">
              <a:rPr lang="en-US" smtClean="0"/>
              <a:t>4/21/15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4D35E7-32E5-2947-9765-40A39331B9B7}" type="slidenum">
              <a:rPr lang="en-US" smtClean="0"/>
              <a:t>‹#›</a:t>
            </a:fld>
            <a:endParaRPr lang="en-US"/>
          </a:p>
        </p:txBody>
      </p:sp>
    </p:spTree>
    <p:extLst>
      <p:ext uri="{BB962C8B-B14F-4D97-AF65-F5344CB8AC3E}">
        <p14:creationId xmlns:p14="http://schemas.microsoft.com/office/powerpoint/2010/main" val="5095110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8DD51-AD07-2540-BE84-D584878007F7}" type="datetimeFigureOut">
              <a:rPr lang="en-US" smtClean="0"/>
              <a:t>4/21/15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A8039-D403-5F40-A75C-1347FF8D8839}" type="slidenum">
              <a:rPr lang="en-US" smtClean="0"/>
              <a:t>‹#›</a:t>
            </a:fld>
            <a:endParaRPr lang="en-US"/>
          </a:p>
        </p:txBody>
      </p:sp>
    </p:spTree>
    <p:extLst>
      <p:ext uri="{BB962C8B-B14F-4D97-AF65-F5344CB8AC3E}">
        <p14:creationId xmlns:p14="http://schemas.microsoft.com/office/powerpoint/2010/main" val="415061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大家上午好，欢迎大家来参加这个Session</a:t>
            </a:r>
            <a:r>
              <a:rPr lang="en-US" dirty="0" smtClean="0"/>
              <a:t>。</a:t>
            </a:r>
            <a:r>
              <a:rPr lang="zh-CN" altLang="en-US" dirty="0" smtClean="0"/>
              <a:t>我先自我介绍一下，我叫孙大伟，</a:t>
            </a:r>
            <a:r>
              <a:rPr lang="en-US" altLang="zh-CN" dirty="0" smtClean="0"/>
              <a:t>2010</a:t>
            </a:r>
            <a:r>
              <a:rPr lang="zh-CN" altLang="en-US" dirty="0" smtClean="0"/>
              <a:t>年八月份加入</a:t>
            </a:r>
            <a:r>
              <a:rPr lang="en-US" altLang="zh-CN" dirty="0" smtClean="0"/>
              <a:t>FreeWheel</a:t>
            </a:r>
            <a:r>
              <a:rPr lang="zh-CN" altLang="en-US" dirty="0" smtClean="0"/>
              <a:t>公司，现在任</a:t>
            </a:r>
            <a:r>
              <a:rPr lang="en-US" altLang="zh-CN" dirty="0" smtClean="0"/>
              <a:t>Principal</a:t>
            </a:r>
            <a:r>
              <a:rPr lang="zh-CN" altLang="en-US" dirty="0" smtClean="0"/>
              <a:t>工程师一职，负责我们公司广告投放预测和用户数据管理这两个系统。</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1</a:t>
            </a:fld>
            <a:endParaRPr lang="en-US"/>
          </a:p>
        </p:txBody>
      </p:sp>
    </p:spTree>
    <p:extLst>
      <p:ext uri="{BB962C8B-B14F-4D97-AF65-F5344CB8AC3E}">
        <p14:creationId xmlns:p14="http://schemas.microsoft.com/office/powerpoint/2010/main" val="322033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那么，上图里面的</a:t>
            </a:r>
            <a:r>
              <a:rPr lang="en-US" altLang="zh-CN" dirty="0" err="1" smtClean="0"/>
              <a:t>UserDB</a:t>
            </a:r>
            <a:r>
              <a:rPr lang="zh-CN" altLang="en-US" dirty="0" smtClean="0"/>
              <a:t>我们具体是怎样实现的呢？我们自己在</a:t>
            </a:r>
            <a:r>
              <a:rPr lang="en-US" altLang="zh-CN" dirty="0" err="1" smtClean="0"/>
              <a:t>Memcached</a:t>
            </a:r>
            <a:r>
              <a:rPr lang="zh-CN" altLang="en-US" dirty="0" smtClean="0"/>
              <a:t>和</a:t>
            </a:r>
            <a:r>
              <a:rPr lang="en-US" altLang="zh-CN" dirty="0" err="1" smtClean="0"/>
              <a:t>LevelDB</a:t>
            </a:r>
            <a:r>
              <a:rPr lang="zh-CN" altLang="en-US" dirty="0" smtClean="0"/>
              <a:t>的基础上，实现了一个被我们自己乘坐</a:t>
            </a:r>
            <a:r>
              <a:rPr lang="en-US" altLang="zh-CN" dirty="0" err="1" smtClean="0"/>
              <a:t>LevelMemcached</a:t>
            </a:r>
            <a:r>
              <a:rPr lang="zh-CN" altLang="en-US" dirty="0" smtClean="0"/>
              <a:t>的东西。</a:t>
            </a:r>
            <a:endParaRPr lang="en-US" altLang="zh-CN" dirty="0" smtClean="0"/>
          </a:p>
          <a:p>
            <a:r>
              <a:rPr lang="zh-CN" altLang="en-US" dirty="0" smtClean="0"/>
              <a:t>大家对</a:t>
            </a:r>
            <a:r>
              <a:rPr lang="en-US" altLang="zh-CN" dirty="0" err="1" smtClean="0"/>
              <a:t>Memcached</a:t>
            </a:r>
            <a:r>
              <a:rPr lang="zh-CN" altLang="en-US" dirty="0" smtClean="0"/>
              <a:t>都很熟悉了，这是一个内存对象缓存数据库，具有非常高的读取性能。按照</a:t>
            </a:r>
            <a:r>
              <a:rPr lang="en-US" altLang="zh-CN" dirty="0" err="1" smtClean="0"/>
              <a:t>Memcached</a:t>
            </a:r>
            <a:r>
              <a:rPr lang="zh-CN" altLang="en-US" dirty="0" smtClean="0"/>
              <a:t>的评测，单个</a:t>
            </a:r>
            <a:r>
              <a:rPr lang="en-US" altLang="zh-CN" dirty="0" smtClean="0"/>
              <a:t>instance</a:t>
            </a:r>
            <a:r>
              <a:rPr lang="zh-CN" altLang="en-US" dirty="0" smtClean="0"/>
              <a:t>可以达到数万次的读写。但是</a:t>
            </a:r>
            <a:r>
              <a:rPr lang="en-US" altLang="zh-CN" dirty="0" err="1" smtClean="0"/>
              <a:t>Memcached</a:t>
            </a:r>
            <a:r>
              <a:rPr lang="zh-CN" altLang="en-US" dirty="0" smtClean="0"/>
              <a:t>的问题是，它只是一个内存数据库，没有持久化的支持。那么我们怎么解决这个问题呢？</a:t>
            </a:r>
            <a:endParaRPr lang="en-US" altLang="zh-CN" dirty="0" smtClean="0"/>
          </a:p>
          <a:p>
            <a:r>
              <a:rPr lang="zh-CN" altLang="en-US" dirty="0" smtClean="0"/>
              <a:t>我们结合使用了</a:t>
            </a:r>
            <a:r>
              <a:rPr lang="en-US" altLang="zh-CN" dirty="0" err="1" smtClean="0"/>
              <a:t>LevelDB</a:t>
            </a:r>
            <a:r>
              <a:rPr lang="zh-CN" altLang="en-US" dirty="0" smtClean="0"/>
              <a:t>这样一个基础硬盘存储的</a:t>
            </a:r>
            <a:r>
              <a:rPr lang="en-US" altLang="zh-CN" dirty="0" smtClean="0"/>
              <a:t>KV</a:t>
            </a:r>
            <a:r>
              <a:rPr lang="zh-CN" altLang="en-US" dirty="0" smtClean="0"/>
              <a:t>数据库。</a:t>
            </a:r>
            <a:r>
              <a:rPr lang="en-US" altLang="zh-CN" dirty="0" err="1" smtClean="0"/>
              <a:t>LevelDB</a:t>
            </a:r>
            <a:r>
              <a:rPr lang="zh-CN" altLang="en-US" dirty="0" smtClean="0"/>
              <a:t>是</a:t>
            </a:r>
            <a:r>
              <a:rPr lang="en-US" altLang="zh-CN" dirty="0" smtClean="0"/>
              <a:t>Google</a:t>
            </a:r>
            <a:r>
              <a:rPr lang="zh-CN" altLang="en-US" dirty="0" smtClean="0"/>
              <a:t>开源的一个性能很高的</a:t>
            </a:r>
            <a:r>
              <a:rPr lang="en-US" altLang="zh-CN" dirty="0" smtClean="0"/>
              <a:t>Log</a:t>
            </a:r>
            <a:r>
              <a:rPr lang="zh-CN" altLang="en-US" dirty="0" smtClean="0"/>
              <a:t> </a:t>
            </a:r>
            <a:r>
              <a:rPr lang="en-US" altLang="zh-CN" dirty="0" smtClean="0"/>
              <a:t>Based</a:t>
            </a:r>
            <a:r>
              <a:rPr lang="zh-CN" altLang="en-US" dirty="0" smtClean="0"/>
              <a:t>数据库，读写性能非常优异。按照我们的评测，每秒钟可以达到上万次读写请求。</a:t>
            </a:r>
            <a:endParaRPr lang="en-US" altLang="zh-CN" dirty="0" smtClean="0"/>
          </a:p>
          <a:p>
            <a:r>
              <a:rPr lang="zh-CN" altLang="en-US" dirty="0" smtClean="0"/>
              <a:t>从他们各自的性能指标来看，如果把他们结合起来，看起来是能够符合我们的需求的。因此，我们修改了</a:t>
            </a:r>
            <a:r>
              <a:rPr lang="en-US" altLang="zh-CN" dirty="0" err="1" smtClean="0"/>
              <a:t>Memcached</a:t>
            </a:r>
            <a:r>
              <a:rPr lang="zh-CN" altLang="en-US" dirty="0" smtClean="0"/>
              <a:t>的代码，简单来说，就是在</a:t>
            </a:r>
            <a:r>
              <a:rPr lang="en-US" altLang="zh-CN" dirty="0" smtClean="0"/>
              <a:t>Get</a:t>
            </a:r>
            <a:r>
              <a:rPr lang="zh-CN" altLang="en-US" dirty="0" smtClean="0"/>
              <a:t> </a:t>
            </a:r>
            <a:r>
              <a:rPr lang="en-US" altLang="zh-CN" dirty="0" err="1" smtClean="0"/>
              <a:t>Memcached</a:t>
            </a:r>
            <a:r>
              <a:rPr lang="zh-CN" altLang="en-US" dirty="0" smtClean="0"/>
              <a:t>的时候，先在</a:t>
            </a:r>
            <a:r>
              <a:rPr lang="en-US" altLang="zh-CN" dirty="0" err="1" smtClean="0"/>
              <a:t>Memcached</a:t>
            </a:r>
            <a:r>
              <a:rPr lang="zh-CN" altLang="en-US" dirty="0" smtClean="0"/>
              <a:t>，如果不存在，则进入</a:t>
            </a:r>
            <a:r>
              <a:rPr lang="en-US" altLang="zh-CN" dirty="0" err="1" smtClean="0"/>
              <a:t>LevelDB</a:t>
            </a:r>
            <a:r>
              <a:rPr lang="zh-CN" altLang="en-US" dirty="0" smtClean="0"/>
              <a:t>查询；在</a:t>
            </a:r>
            <a:r>
              <a:rPr lang="en-US" altLang="zh-CN" dirty="0" smtClean="0"/>
              <a:t>set</a:t>
            </a:r>
            <a:r>
              <a:rPr lang="zh-CN" altLang="en-US" dirty="0" smtClean="0"/>
              <a:t> </a:t>
            </a:r>
            <a:r>
              <a:rPr lang="en-US" altLang="zh-CN" dirty="0" err="1" smtClean="0"/>
              <a:t>Memcached</a:t>
            </a:r>
            <a:r>
              <a:rPr lang="zh-CN" altLang="en-US" dirty="0" smtClean="0"/>
              <a:t>的时候，则写入</a:t>
            </a:r>
            <a:r>
              <a:rPr lang="en-US" altLang="zh-CN" dirty="0" err="1" smtClean="0"/>
              <a:t>Memcached</a:t>
            </a:r>
            <a:r>
              <a:rPr lang="zh-CN" altLang="en-US" dirty="0" smtClean="0"/>
              <a:t>和</a:t>
            </a:r>
            <a:r>
              <a:rPr lang="en-US" altLang="zh-CN" dirty="0" err="1" smtClean="0"/>
              <a:t>LevelDB</a:t>
            </a:r>
            <a:r>
              <a:rPr lang="zh-CN" altLang="en-US" dirty="0" smtClean="0"/>
              <a:t>。</a:t>
            </a:r>
            <a:endParaRPr lang="en-US" altLang="zh-CN" dirty="0" smtClean="0"/>
          </a:p>
          <a:p>
            <a:r>
              <a:rPr lang="zh-CN" altLang="en-US" dirty="0" smtClean="0"/>
              <a:t>下面这个是我们的数据格式。因为我们有数据隔离的需求，也就是说，我们不能混用不同客户、数据提供商的数据，因此我们以客户</a:t>
            </a:r>
            <a:r>
              <a:rPr lang="en-US" altLang="zh-CN" dirty="0" smtClean="0"/>
              <a:t>ID</a:t>
            </a:r>
            <a:r>
              <a:rPr lang="zh-CN" altLang="en-US" dirty="0" smtClean="0"/>
              <a:t>，数据提供商</a:t>
            </a:r>
            <a:r>
              <a:rPr lang="en-US" altLang="zh-CN" dirty="0" smtClean="0"/>
              <a:t>ID</a:t>
            </a:r>
            <a:r>
              <a:rPr lang="zh-CN" altLang="en-US" dirty="0" smtClean="0"/>
              <a:t>和</a:t>
            </a:r>
            <a:r>
              <a:rPr lang="en-US" altLang="zh-CN" dirty="0" smtClean="0"/>
              <a:t>User</a:t>
            </a:r>
            <a:r>
              <a:rPr lang="zh-CN" altLang="en-US" dirty="0" smtClean="0"/>
              <a:t> </a:t>
            </a:r>
            <a:r>
              <a:rPr lang="en-US" altLang="zh-CN" dirty="0" smtClean="0"/>
              <a:t>ID</a:t>
            </a:r>
            <a:r>
              <a:rPr lang="zh-CN" altLang="en-US" dirty="0" smtClean="0"/>
              <a:t>结合起来作为</a:t>
            </a:r>
            <a:r>
              <a:rPr lang="en-US" altLang="zh-CN" dirty="0" smtClean="0"/>
              <a:t>Key</a:t>
            </a:r>
            <a:r>
              <a:rPr lang="zh-CN" altLang="en-US" dirty="0" smtClean="0"/>
              <a:t>，而</a:t>
            </a:r>
            <a:r>
              <a:rPr lang="en-US" altLang="zh-CN" dirty="0" smtClean="0"/>
              <a:t>value</a:t>
            </a:r>
            <a:r>
              <a:rPr lang="zh-CN" altLang="en-US" dirty="0" smtClean="0"/>
              <a:t>则是一个</a:t>
            </a:r>
            <a:r>
              <a:rPr lang="en-US" altLang="zh-CN" dirty="0" smtClean="0"/>
              <a:t>CSV</a:t>
            </a:r>
            <a:r>
              <a:rPr lang="zh-CN" altLang="en-US" dirty="0" smtClean="0"/>
              <a:t>格式的字符串。</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11</a:t>
            </a:fld>
            <a:endParaRPr lang="en-US"/>
          </a:p>
        </p:txBody>
      </p:sp>
    </p:spTree>
    <p:extLst>
      <p:ext uri="{BB962C8B-B14F-4D97-AF65-F5344CB8AC3E}">
        <p14:creationId xmlns:p14="http://schemas.microsoft.com/office/powerpoint/2010/main" val="2737945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看起来很美好。但是当我们对</a:t>
            </a:r>
            <a:r>
              <a:rPr lang="en-US" altLang="zh-CN" dirty="0" err="1" smtClean="0"/>
              <a:t>LevelMemcached</a:t>
            </a:r>
            <a:r>
              <a:rPr lang="zh-CN" altLang="en-US" dirty="0" smtClean="0"/>
              <a:t>进行性能评测时候，发现</a:t>
            </a:r>
            <a:r>
              <a:rPr lang="en-US" altLang="zh-CN" dirty="0" smtClean="0"/>
              <a:t>QPS</a:t>
            </a:r>
            <a:r>
              <a:rPr lang="zh-CN" altLang="en-US" dirty="0" smtClean="0"/>
              <a:t>，就是每秒钟读写次数太低。尤其在流量压力下，</a:t>
            </a:r>
            <a:r>
              <a:rPr lang="en-US" altLang="zh-CN" dirty="0" smtClean="0"/>
              <a:t>QPS</a:t>
            </a:r>
            <a:r>
              <a:rPr lang="zh-CN" altLang="en-US" dirty="0" smtClean="0"/>
              <a:t>可能迅速由八千左右降低为几百，甚至几十。但是</a:t>
            </a:r>
            <a:r>
              <a:rPr lang="en-US" altLang="zh-CN" dirty="0" smtClean="0"/>
              <a:t>CPU</a:t>
            </a:r>
            <a:r>
              <a:rPr lang="zh-CN" altLang="en-US" dirty="0" smtClean="0"/>
              <a:t>利用率则非常高。这个就远远不能满足我们的需求了。经过一些调研和</a:t>
            </a:r>
            <a:r>
              <a:rPr lang="en-US" altLang="zh-CN" dirty="0" smtClean="0"/>
              <a:t>Profiling</a:t>
            </a:r>
            <a:r>
              <a:rPr lang="zh-CN" altLang="en-US" dirty="0" smtClean="0"/>
              <a:t>，我们最终发现了原因所在。其实，从根本上来说，</a:t>
            </a:r>
            <a:r>
              <a:rPr lang="en-US" altLang="zh-CN" dirty="0" err="1" smtClean="0"/>
              <a:t>Memcached</a:t>
            </a:r>
            <a:r>
              <a:rPr lang="zh-CN" altLang="en-US" dirty="0" smtClean="0"/>
              <a:t>和</a:t>
            </a:r>
            <a:r>
              <a:rPr lang="en-US" altLang="zh-CN" dirty="0" err="1" smtClean="0"/>
              <a:t>LevelDB</a:t>
            </a:r>
            <a:r>
              <a:rPr lang="zh-CN" altLang="en-US" dirty="0" smtClean="0"/>
              <a:t>分别作为内存型和硬盘型高性能数</a:t>
            </a:r>
            <a:r>
              <a:rPr lang="en-US" altLang="zh-CN" dirty="0" smtClean="0"/>
              <a:t>KV</a:t>
            </a:r>
            <a:r>
              <a:rPr lang="zh-CN" altLang="en-US" dirty="0" smtClean="0"/>
              <a:t>数据库的代表，二者分别在各自的应用场景中进行了很大的优化，优化方向不尽相同，而有些优化对对方则不够友好。</a:t>
            </a:r>
            <a:endParaRPr lang="en-US" altLang="zh-CN" dirty="0" smtClean="0"/>
          </a:p>
          <a:p>
            <a:r>
              <a:rPr lang="zh-CN" altLang="en-US" dirty="0" smtClean="0"/>
              <a:t>比如说这两个对锁的操作，都是尝试获取一把锁。都是如果能够获取到锁，则持有锁，直到释放。但是不同之处在于，前者是尝试获取，不能获取后马上返回一个非零值，而后者获取不成功则等待，直到成功为止。</a:t>
            </a:r>
            <a:r>
              <a:rPr lang="en-US" altLang="zh-CN" dirty="0" err="1" smtClean="0"/>
              <a:t>Memcached</a:t>
            </a:r>
            <a:r>
              <a:rPr lang="zh-CN" altLang="en-US" dirty="0" smtClean="0"/>
              <a:t>本质上内存操作，锁的粒度非常小，因此</a:t>
            </a:r>
            <a:r>
              <a:rPr lang="en-US" altLang="zh-CN" dirty="0" err="1" smtClean="0"/>
              <a:t>Memcached</a:t>
            </a:r>
            <a:r>
              <a:rPr lang="zh-CN" altLang="en-US" dirty="0" smtClean="0"/>
              <a:t>为了更高的性能，使用了这样一种模式</a:t>
            </a:r>
            <a:r>
              <a:rPr lang="en-US" altLang="zh-CN" dirty="0" smtClean="0"/>
              <a:t>，</a:t>
            </a:r>
            <a:r>
              <a:rPr lang="zh-CN" altLang="en-US" dirty="0" smtClean="0"/>
              <a:t>类似于轮询忙等待。但是当我们把</a:t>
            </a:r>
            <a:r>
              <a:rPr lang="en-US" altLang="zh-CN" dirty="0" err="1" smtClean="0"/>
              <a:t>Memcached</a:t>
            </a:r>
            <a:r>
              <a:rPr lang="zh-CN" altLang="en-US" dirty="0" smtClean="0"/>
              <a:t>和</a:t>
            </a:r>
            <a:r>
              <a:rPr lang="en-US" altLang="zh-CN" dirty="0" err="1" smtClean="0"/>
              <a:t>LevelDB</a:t>
            </a:r>
            <a:r>
              <a:rPr lang="zh-CN" altLang="en-US" dirty="0" smtClean="0"/>
              <a:t>结合在一起之后，就出现了一个问题，</a:t>
            </a:r>
            <a:r>
              <a:rPr lang="en-US" altLang="zh-CN" dirty="0" err="1" smtClean="0"/>
              <a:t>LevelDB</a:t>
            </a:r>
            <a:r>
              <a:rPr lang="zh-CN" altLang="en-US" dirty="0" smtClean="0"/>
              <a:t>要操作硬盘，这个相对于内存就是一个非常慢的操作了，而这种忙等待一直在尝试获取锁，疯狂占用</a:t>
            </a:r>
            <a:r>
              <a:rPr lang="en-US" altLang="zh-CN" dirty="0" smtClean="0"/>
              <a:t>CPU</a:t>
            </a:r>
            <a:r>
              <a:rPr lang="zh-CN" altLang="en-US" dirty="0" smtClean="0"/>
              <a:t>，导致</a:t>
            </a:r>
            <a:r>
              <a:rPr lang="en-US" altLang="zh-CN" dirty="0" err="1" smtClean="0"/>
              <a:t>LevelDB</a:t>
            </a:r>
            <a:r>
              <a:rPr lang="zh-CN" altLang="en-US" dirty="0" smtClean="0"/>
              <a:t>的硬盘操作更加慢。当然，我们发现了这个问题后，简单把这个忙等待，换成了直接调用</a:t>
            </a:r>
            <a:r>
              <a:rPr lang="en-US" altLang="zh-CN" dirty="0" err="1" smtClean="0"/>
              <a:t>pthread_mutex_lock</a:t>
            </a:r>
            <a:r>
              <a:rPr lang="zh-CN" altLang="en-US" dirty="0" smtClean="0"/>
              <a:t>，性能就稳定了下来，可以达到单</a:t>
            </a:r>
            <a:r>
              <a:rPr lang="en-US" altLang="zh-CN" dirty="0" smtClean="0"/>
              <a:t>instance</a:t>
            </a:r>
            <a:r>
              <a:rPr lang="zh-CN" altLang="en-US" dirty="0" smtClean="0"/>
              <a:t> </a:t>
            </a:r>
            <a:r>
              <a:rPr lang="en-US" altLang="zh-CN" dirty="0" smtClean="0"/>
              <a:t>8000</a:t>
            </a:r>
            <a:r>
              <a:rPr lang="zh-CN" altLang="en-US" dirty="0" smtClean="0"/>
              <a:t>读写，每次</a:t>
            </a:r>
            <a:r>
              <a:rPr lang="en-US" altLang="zh-CN" dirty="0" smtClean="0"/>
              <a:t>Read</a:t>
            </a:r>
            <a:r>
              <a:rPr lang="zh-CN" altLang="en-US" dirty="0" smtClean="0"/>
              <a:t>操作</a:t>
            </a:r>
            <a:r>
              <a:rPr lang="en-US" altLang="zh-CN" dirty="0" smtClean="0"/>
              <a:t>10</a:t>
            </a:r>
            <a:r>
              <a:rPr lang="zh-CN" altLang="en-US" dirty="0" smtClean="0"/>
              <a:t>毫秒以内返回这样一个量级。</a:t>
            </a:r>
            <a:endParaRPr lang="en-US" altLang="zh-CN" dirty="0" smtClean="0"/>
          </a:p>
          <a:p>
            <a:r>
              <a:rPr lang="zh-CN" altLang="en-US" dirty="0" smtClean="0"/>
              <a:t>当然，除了这些优化之外，我们还在单个进程的</a:t>
            </a:r>
            <a:r>
              <a:rPr lang="en-US" altLang="zh-CN" dirty="0" err="1" smtClean="0"/>
              <a:t>LevelDB</a:t>
            </a:r>
            <a:r>
              <a:rPr lang="zh-CN" altLang="en-US" dirty="0" smtClean="0"/>
              <a:t>数量，后台</a:t>
            </a:r>
            <a:r>
              <a:rPr lang="en-US" altLang="zh-CN" dirty="0" err="1" smtClean="0"/>
              <a:t>LevelDBcompaction</a:t>
            </a:r>
            <a:r>
              <a:rPr lang="zh-CN" altLang="en-US" dirty="0" smtClean="0"/>
              <a:t>的线程数量等进行了优化。最终使得我们单个</a:t>
            </a:r>
            <a:r>
              <a:rPr lang="en-US" altLang="zh-CN" dirty="0" smtClean="0"/>
              <a:t>instance</a:t>
            </a:r>
            <a:r>
              <a:rPr lang="zh-CN" altLang="en-US" dirty="0" smtClean="0"/>
              <a:t>，可以达到每秒钟</a:t>
            </a:r>
            <a:r>
              <a:rPr lang="en-US" altLang="zh-CN" dirty="0" smtClean="0"/>
              <a:t>8000</a:t>
            </a:r>
            <a:r>
              <a:rPr lang="zh-CN" altLang="en-US" dirty="0" smtClean="0"/>
              <a:t>次读写这样的一个量级。基本上满足了我们的性能需求。</a:t>
            </a:r>
            <a:endParaRPr lang="en-US" altLang="zh-CN" dirty="0" smtClean="0"/>
          </a:p>
          <a:p>
            <a:r>
              <a:rPr lang="zh-CN" altLang="en-US" dirty="0" smtClean="0"/>
              <a:t>但是，在我们进行性能评测的时候，就发现了这样一个问题，那就是</a:t>
            </a:r>
            <a:r>
              <a:rPr lang="en-US" altLang="zh-CN" dirty="0" err="1" smtClean="0"/>
              <a:t>LevelDB</a:t>
            </a:r>
            <a:r>
              <a:rPr lang="zh-CN" altLang="en-US" dirty="0" smtClean="0"/>
              <a:t>本身是对写非常有优化的。每当有新数据插入的时候，</a:t>
            </a:r>
            <a:r>
              <a:rPr lang="en-US" altLang="zh-CN" dirty="0" err="1" smtClean="0"/>
              <a:t>LevelDB</a:t>
            </a:r>
            <a:r>
              <a:rPr lang="zh-CN" altLang="en-US" dirty="0" smtClean="0"/>
              <a:t>会优先将其放在硬盘上，并且在合适的时机将相同</a:t>
            </a:r>
            <a:r>
              <a:rPr lang="en-US" altLang="zh-CN" dirty="0" smtClean="0"/>
              <a:t>Key</a:t>
            </a:r>
            <a:r>
              <a:rPr lang="zh-CN" altLang="en-US" dirty="0" smtClean="0"/>
              <a:t>对应的</a:t>
            </a:r>
            <a:r>
              <a:rPr lang="en-US" altLang="zh-CN" dirty="0" smtClean="0"/>
              <a:t>value</a:t>
            </a:r>
            <a:r>
              <a:rPr lang="zh-CN" altLang="en-US" dirty="0" smtClean="0"/>
              <a:t>清理，减少硬盘存储，这个过程就叫做</a:t>
            </a:r>
            <a:r>
              <a:rPr lang="en-US" altLang="zh-CN" dirty="0" smtClean="0"/>
              <a:t>compaction</a:t>
            </a:r>
            <a:r>
              <a:rPr lang="zh-CN" altLang="en-US" dirty="0" smtClean="0"/>
              <a:t>。但是问题也在这里，在</a:t>
            </a:r>
            <a:r>
              <a:rPr lang="en-US" altLang="zh-CN" dirty="0" err="1" smtClean="0"/>
              <a:t>LevelDB</a:t>
            </a:r>
            <a:r>
              <a:rPr lang="zh-CN" altLang="en-US" dirty="0" smtClean="0"/>
              <a:t>进行</a:t>
            </a:r>
            <a:r>
              <a:rPr lang="en-US" altLang="zh-CN" dirty="0" smtClean="0"/>
              <a:t>compaction</a:t>
            </a:r>
            <a:r>
              <a:rPr lang="zh-CN" altLang="en-US" dirty="0" smtClean="0"/>
              <a:t>的时候，读写操作是出于等待状态的。这就意味着前段广告服务器来请求用户数据时，很可能远远超过</a:t>
            </a:r>
            <a:r>
              <a:rPr lang="en-US" altLang="zh-CN" dirty="0" smtClean="0"/>
              <a:t>10</a:t>
            </a:r>
            <a:r>
              <a:rPr lang="zh-CN" altLang="en-US" dirty="0" smtClean="0"/>
              <a:t>毫秒。</a:t>
            </a:r>
            <a:endParaRPr lang="en-US" altLang="zh-CN" dirty="0" smtClean="0"/>
          </a:p>
          <a:p>
            <a:r>
              <a:rPr lang="zh-CN" altLang="en-US" dirty="0" smtClean="0"/>
              <a:t>我们看了</a:t>
            </a:r>
            <a:r>
              <a:rPr lang="en-US" altLang="zh-CN" dirty="0" err="1" smtClean="0"/>
              <a:t>LevelDB</a:t>
            </a:r>
            <a:r>
              <a:rPr lang="zh-CN" altLang="en-US" dirty="0" smtClean="0"/>
              <a:t>的</a:t>
            </a:r>
            <a:r>
              <a:rPr lang="en-US" altLang="zh-CN" dirty="0" smtClean="0"/>
              <a:t>code</a:t>
            </a:r>
            <a:r>
              <a:rPr lang="zh-CN" altLang="en-US" dirty="0" smtClean="0"/>
              <a:t>，也尝试做了一些改进，但是都没有彻底解决</a:t>
            </a:r>
            <a:r>
              <a:rPr lang="en-US" altLang="zh-CN" dirty="0" smtClean="0"/>
              <a:t>compaction</a:t>
            </a:r>
            <a:r>
              <a:rPr lang="zh-CN" altLang="en-US" dirty="0" smtClean="0"/>
              <a:t>时读写性能下降的问题。最终我们在客户端加了一些等待超时的设置，当请求时间超过</a:t>
            </a:r>
            <a:r>
              <a:rPr lang="zh-CN" altLang="zh-CN" dirty="0" smtClean="0"/>
              <a:t>5</a:t>
            </a:r>
            <a:r>
              <a:rPr lang="en-US" altLang="zh-CN" dirty="0" smtClean="0"/>
              <a:t>0</a:t>
            </a:r>
            <a:r>
              <a:rPr lang="zh-CN" altLang="en-US" dirty="0" smtClean="0"/>
              <a:t>毫秒还没有返回时，我们就中断当前请求，以保证服务质量。</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12</a:t>
            </a:fld>
            <a:endParaRPr lang="en-US"/>
          </a:p>
        </p:txBody>
      </p:sp>
    </p:spTree>
    <p:extLst>
      <p:ext uri="{BB962C8B-B14F-4D97-AF65-F5344CB8AC3E}">
        <p14:creationId xmlns:p14="http://schemas.microsoft.com/office/powerpoint/2010/main" val="2425422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在服务器端做了许多优化之后，已经能够完全保证我们的设计需求了。不过我们随后发现了一个空用户的问题。特别在系统上线之初的时候，有用户数据的请求量还是很少的。大量没有意义的请求，无疑会浪费我们的服务器资源。因此我们在客户端引入了一个叫做</a:t>
            </a:r>
            <a:r>
              <a:rPr lang="en-US" altLang="zh-CN" dirty="0" err="1" smtClean="0"/>
              <a:t>BloomFilter</a:t>
            </a:r>
            <a:r>
              <a:rPr lang="zh-CN" altLang="en-US" dirty="0" smtClean="0"/>
              <a:t>的技术。</a:t>
            </a:r>
            <a:r>
              <a:rPr lang="en-US" altLang="zh-CN" dirty="0" err="1" smtClean="0"/>
              <a:t>BloomFilter</a:t>
            </a:r>
            <a:r>
              <a:rPr lang="zh-CN" altLang="en-US" dirty="0" smtClean="0"/>
              <a:t>是一个空间效率很高的随机数据结构，使用位图和多次哈希判断集合中是否有某个元素。不过</a:t>
            </a:r>
            <a:r>
              <a:rPr lang="en-US" altLang="zh-CN" dirty="0" err="1" smtClean="0"/>
              <a:t>BloomFilter</a:t>
            </a:r>
            <a:r>
              <a:rPr lang="zh-CN" altLang="en-US" dirty="0" smtClean="0"/>
              <a:t>算法有一个局限，那就是可能会出现判断错误。具体来说，</a:t>
            </a:r>
            <a:r>
              <a:rPr lang="en-US" altLang="zh-CN" dirty="0" err="1" smtClean="0"/>
              <a:t>BloomFilter</a:t>
            </a:r>
            <a:r>
              <a:rPr lang="zh-CN" altLang="en-US" dirty="0" smtClean="0"/>
              <a:t>判断当前用户没有数据，那么一定没有用户数据；判断有数据，则未必有数据，这种情况则被我们称作</a:t>
            </a:r>
            <a:r>
              <a:rPr lang="en-US" altLang="zh-CN" dirty="0" smtClean="0"/>
              <a:t>miss</a:t>
            </a:r>
            <a:r>
              <a:rPr lang="zh-CN" altLang="en-US" dirty="0" smtClean="0"/>
              <a:t>。但是不管如何，在项目初期的时候，</a:t>
            </a:r>
            <a:r>
              <a:rPr lang="en-US" altLang="zh-CN" dirty="0" err="1" smtClean="0"/>
              <a:t>BloomFilter</a:t>
            </a:r>
            <a:r>
              <a:rPr lang="zh-CN" altLang="en-US" dirty="0" smtClean="0"/>
              <a:t>还是帮我们过滤大约</a:t>
            </a:r>
            <a:r>
              <a:rPr lang="en-US" altLang="zh-CN" dirty="0" smtClean="0"/>
              <a:t>90%</a:t>
            </a:r>
            <a:r>
              <a:rPr lang="zh-CN" altLang="en-US" dirty="0" smtClean="0"/>
              <a:t>的请求。</a:t>
            </a:r>
            <a:endParaRPr lang="en-US" altLang="zh-CN" dirty="0" smtClean="0"/>
          </a:p>
          <a:p>
            <a:r>
              <a:rPr lang="zh-CN" altLang="en-US" dirty="0" smtClean="0"/>
              <a:t>这样我们的服务器就很轻松了。</a:t>
            </a:r>
            <a:endParaRPr lang="en-US" altLang="zh-CN" dirty="0" smtClean="0"/>
          </a:p>
          <a:p>
            <a:r>
              <a:rPr lang="en-US" altLang="zh-CN" dirty="0" err="1" smtClean="0"/>
              <a:t>BloomFilter</a:t>
            </a:r>
            <a:r>
              <a:rPr lang="zh-CN" altLang="en-US" dirty="0" smtClean="0"/>
              <a:t>更大的好处是什么的，就是它是一个数学可计算、可计划的一个算法。给定元素数目、占用空间和哈希次数后，我们就可以计算出来相应的</a:t>
            </a:r>
            <a:r>
              <a:rPr lang="en-US" altLang="zh-CN" dirty="0" smtClean="0"/>
              <a:t>Miss</a:t>
            </a:r>
            <a:r>
              <a:rPr lang="zh-CN" altLang="en-US" dirty="0" smtClean="0"/>
              <a:t>率的高低。相应的，我们也可以计算出来，给定元素数目、占用空间后，多少次的哈希可以拿到最低的</a:t>
            </a:r>
            <a:r>
              <a:rPr lang="en-US" altLang="zh-CN" dirty="0" smtClean="0"/>
              <a:t>miss</a:t>
            </a:r>
            <a:r>
              <a:rPr lang="zh-CN" altLang="en-US" dirty="0" smtClean="0"/>
              <a:t>百分比。有了这样的公式后，我们就可以很方便计算出来我们需要多大的存储空间，以及最终给</a:t>
            </a:r>
            <a:r>
              <a:rPr lang="en-US" altLang="zh-CN" dirty="0" smtClean="0"/>
              <a:t>miss</a:t>
            </a:r>
            <a:r>
              <a:rPr lang="zh-CN" altLang="en-US" dirty="0" smtClean="0"/>
              <a:t>率的高低。</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13</a:t>
            </a:fld>
            <a:endParaRPr lang="en-US"/>
          </a:p>
        </p:txBody>
      </p:sp>
    </p:spTree>
    <p:extLst>
      <p:ext uri="{BB962C8B-B14F-4D97-AF65-F5344CB8AC3E}">
        <p14:creationId xmlns:p14="http://schemas.microsoft.com/office/powerpoint/2010/main" val="469830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经过各种各样的优化之后，我们安然无恙度过了第一个时代。但是流量总是在增长的、新的客户、数据提供商也在迁入，我们对系统就有了更高的设计目标。</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14</a:t>
            </a:fld>
            <a:endParaRPr lang="en-US"/>
          </a:p>
        </p:txBody>
      </p:sp>
    </p:spTree>
    <p:extLst>
      <p:ext uri="{BB962C8B-B14F-4D97-AF65-F5344CB8AC3E}">
        <p14:creationId xmlns:p14="http://schemas.microsoft.com/office/powerpoint/2010/main" val="3773070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我们在这个时代，整合了更多的数据提供商</a:t>
            </a:r>
            <a:r>
              <a:rPr lang="zh-CN" altLang="zh-CN" dirty="0" smtClean="0"/>
              <a:t>。</a:t>
            </a:r>
            <a:r>
              <a:rPr lang="zh-CN" altLang="en-US" dirty="0" smtClean="0"/>
              <a:t>这里</a:t>
            </a:r>
            <a:r>
              <a:rPr lang="en-US" altLang="zh-CN" dirty="0" smtClean="0"/>
              <a:t>Channel4</a:t>
            </a:r>
            <a:r>
              <a:rPr lang="zh-CN" altLang="en-US" dirty="0" smtClean="0"/>
              <a:t>是我们英国的一个客户，而</a:t>
            </a:r>
            <a:r>
              <a:rPr lang="en-US" altLang="zh-CN" dirty="0" smtClean="0"/>
              <a:t>Adobe</a:t>
            </a:r>
            <a:r>
              <a:rPr lang="zh-CN" altLang="en-US" dirty="0" smtClean="0"/>
              <a:t>，</a:t>
            </a:r>
            <a:r>
              <a:rPr lang="en-US" altLang="zh-CN" dirty="0" smtClean="0"/>
              <a:t>TWC</a:t>
            </a:r>
            <a:r>
              <a:rPr lang="zh-CN" altLang="en-US" dirty="0" smtClean="0"/>
              <a:t>等都是美国比较大的数据提供商。而更多的客户开始使用我们这个</a:t>
            </a:r>
            <a:r>
              <a:rPr lang="en-US" altLang="zh-CN" dirty="0" smtClean="0"/>
              <a:t>AMS</a:t>
            </a:r>
            <a:r>
              <a:rPr lang="zh-CN" altLang="en-US" dirty="0" smtClean="0"/>
              <a:t>。这就意味着随着流量的增长，更多客户的迁入，以及更多地数据提供商，我们服务器端需要应对的吞吐量需要有一个量级的提升。</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我们预估了一下我们用户数量大概是</a:t>
            </a:r>
            <a:r>
              <a:rPr lang="zh-CN" altLang="en-US" dirty="0" smtClean="0"/>
              <a:t>三</a:t>
            </a:r>
            <a:r>
              <a:rPr lang="zh-CN" altLang="en-US" dirty="0" smtClean="0"/>
              <a:t>亿左右，而要应对的读取频率平均是</a:t>
            </a:r>
            <a:r>
              <a:rPr lang="zh-CN" altLang="en-US" dirty="0" smtClean="0"/>
              <a:t>一万次</a:t>
            </a:r>
            <a:r>
              <a:rPr lang="zh-CN" altLang="en-US" dirty="0" smtClean="0"/>
              <a:t>每秒，而峰值设计为</a:t>
            </a:r>
            <a:r>
              <a:rPr lang="en-US" altLang="zh-CN" dirty="0" smtClean="0"/>
              <a:t>10</a:t>
            </a:r>
            <a:r>
              <a:rPr lang="zh-CN" altLang="en-US" dirty="0" smtClean="0"/>
              <a:t>万次</a:t>
            </a:r>
            <a:r>
              <a:rPr lang="zh-CN" altLang="en-US" dirty="0" smtClean="0"/>
              <a:t>每秒</a:t>
            </a:r>
            <a:r>
              <a:rPr lang="en-US" altLang="zh-CN" dirty="0" smtClean="0"/>
              <a:t>。</a:t>
            </a:r>
            <a:r>
              <a:rPr lang="en-US" altLang="en-US" dirty="0" smtClean="0"/>
              <a:t>存储用户数据约为</a:t>
            </a:r>
            <a:r>
              <a:rPr lang="en-US" altLang="zh-CN" dirty="0" smtClean="0"/>
              <a:t>5</a:t>
            </a:r>
            <a:r>
              <a:rPr lang="en-US" altLang="en-US" dirty="0" smtClean="0"/>
              <a:t>00G，每天更新为</a:t>
            </a:r>
            <a:r>
              <a:rPr lang="en-US" altLang="zh-CN" dirty="0" smtClean="0"/>
              <a:t>2</a:t>
            </a:r>
            <a:r>
              <a:rPr lang="en-US" altLang="en-US" dirty="0" smtClean="0"/>
              <a:t>00G（GZ压缩后）的样子。</a:t>
            </a:r>
            <a:r>
              <a:rPr lang="zh-CN" altLang="en-US" dirty="0" smtClean="0"/>
              <a:t>在这里可以看到，在这个时期，我们公司的流量增长情况，基本上在我们设计的范围之内。</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在这个阶段，大约</a:t>
            </a:r>
            <a:r>
              <a:rPr lang="en-US" altLang="zh-CN" dirty="0" smtClean="0"/>
              <a:t>2014</a:t>
            </a:r>
            <a:r>
              <a:rPr lang="zh-CN" altLang="en-US" dirty="0" smtClean="0"/>
              <a:t>年</a:t>
            </a:r>
            <a:r>
              <a:rPr lang="en-US" altLang="zh-CN" dirty="0" smtClean="0"/>
              <a:t>3</a:t>
            </a:r>
            <a:r>
              <a:rPr lang="zh-CN" altLang="en-US" dirty="0" smtClean="0"/>
              <a:t>月份的时候，我们有了一个流量尖峰是每秒钟</a:t>
            </a:r>
            <a:r>
              <a:rPr lang="en-US" altLang="zh-CN" dirty="0" smtClean="0"/>
              <a:t>4</a:t>
            </a:r>
            <a:r>
              <a:rPr lang="zh-CN" altLang="en-US" dirty="0" smtClean="0"/>
              <a:t>万次请求，尽管我们每次广告请求可能会带来数次的用户数据请求，我们后端的系统还是平稳应对了这样一个流量尖峰。</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不过，随着我们</a:t>
            </a:r>
            <a:r>
              <a:rPr lang="en-US" altLang="zh-CN" dirty="0" smtClean="0"/>
              <a:t>AMS</a:t>
            </a:r>
            <a:r>
              <a:rPr lang="zh-CN" altLang="en-US" dirty="0" smtClean="0"/>
              <a:t>系统的成功，业务上也有了一些新的需求。之前我们在浏览器</a:t>
            </a:r>
            <a:r>
              <a:rPr lang="en-US" altLang="zh-CN" dirty="0" smtClean="0"/>
              <a:t>Cookie</a:t>
            </a:r>
            <a:r>
              <a:rPr lang="zh-CN" altLang="en-US" dirty="0" smtClean="0"/>
              <a:t>记录了大量用户行为数据，而每次</a:t>
            </a:r>
            <a:r>
              <a:rPr lang="en-US" altLang="zh-CN" dirty="0" smtClean="0"/>
              <a:t>HTTP</a:t>
            </a:r>
            <a:r>
              <a:rPr lang="zh-CN" altLang="en-US" dirty="0" smtClean="0"/>
              <a:t> </a:t>
            </a:r>
            <a:r>
              <a:rPr lang="en-US" altLang="zh-CN" dirty="0" smtClean="0"/>
              <a:t>Request</a:t>
            </a:r>
            <a:r>
              <a:rPr lang="zh-CN" altLang="en-US" dirty="0" smtClean="0"/>
              <a:t>都会将</a:t>
            </a:r>
            <a:r>
              <a:rPr lang="en-US" altLang="zh-CN" dirty="0" smtClean="0"/>
              <a:t>Cookie</a:t>
            </a:r>
            <a:r>
              <a:rPr lang="zh-CN" altLang="en-US" dirty="0" smtClean="0"/>
              <a:t>数据传输，占用了大量的网络带宽。因此我们倾向在服务器端存储</a:t>
            </a:r>
            <a:r>
              <a:rPr lang="en-US" altLang="zh-CN" dirty="0" smtClean="0"/>
              <a:t>Cookie</a:t>
            </a:r>
            <a:r>
              <a:rPr lang="zh-CN" altLang="en-US" dirty="0" smtClean="0"/>
              <a:t>信息，同时也可以规避浏览器清理、禁用</a:t>
            </a:r>
            <a:r>
              <a:rPr lang="en-US" altLang="zh-CN" dirty="0" smtClean="0"/>
              <a:t>Cookie</a:t>
            </a:r>
            <a:r>
              <a:rPr lang="zh-CN" altLang="en-US" dirty="0" smtClean="0"/>
              <a:t>，</a:t>
            </a:r>
            <a:r>
              <a:rPr lang="en-US" altLang="zh-CN" dirty="0" smtClean="0"/>
              <a:t>Cookie</a:t>
            </a:r>
            <a:r>
              <a:rPr lang="zh-CN" altLang="en-US" dirty="0" smtClean="0"/>
              <a:t>安全，跨浏览器等问题。但是</a:t>
            </a:r>
            <a:r>
              <a:rPr lang="en-US" altLang="zh-CN" dirty="0" err="1" smtClean="0"/>
              <a:t>CookieDB</a:t>
            </a:r>
            <a:r>
              <a:rPr lang="zh-CN" altLang="en-US" dirty="0" smtClean="0"/>
              <a:t>对于时间延迟要求是非常高的，之前动辄几十分钟的延迟是绝对不可接受的。那么我们怎么解决这些问题呢？</a:t>
            </a:r>
            <a:endParaRPr lang="en-US" altLang="zh-CN" dirty="0" smtClean="0"/>
          </a:p>
        </p:txBody>
      </p:sp>
      <p:sp>
        <p:nvSpPr>
          <p:cNvPr id="4" name="Slide Number Placeholder 3"/>
          <p:cNvSpPr>
            <a:spLocks noGrp="1"/>
          </p:cNvSpPr>
          <p:nvPr>
            <p:ph type="sldNum" sz="quarter" idx="10"/>
          </p:nvPr>
        </p:nvSpPr>
        <p:spPr/>
        <p:txBody>
          <a:bodyPr/>
          <a:lstStyle/>
          <a:p>
            <a:fld id="{BD7A8039-D403-5F40-A75C-1347FF8D8839}" type="slidenum">
              <a:rPr lang="en-US" smtClean="0"/>
              <a:t>15</a:t>
            </a:fld>
            <a:endParaRPr lang="en-US"/>
          </a:p>
        </p:txBody>
      </p:sp>
    </p:spTree>
    <p:extLst>
      <p:ext uri="{BB962C8B-B14F-4D97-AF65-F5344CB8AC3E}">
        <p14:creationId xmlns:p14="http://schemas.microsoft.com/office/powerpoint/2010/main" val="3167316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我们提供了这样一个解决方案。首先在每个</a:t>
            </a:r>
            <a:r>
              <a:rPr lang="en-US" altLang="zh-CN" dirty="0" smtClean="0"/>
              <a:t>DC</a:t>
            </a:r>
            <a:r>
              <a:rPr lang="zh-CN" altLang="en-US" dirty="0" smtClean="0"/>
              <a:t>内部，配置不同的</a:t>
            </a:r>
            <a:r>
              <a:rPr lang="en-US" altLang="zh-CN" dirty="0" err="1" smtClean="0"/>
              <a:t>UserDB</a:t>
            </a:r>
            <a:r>
              <a:rPr lang="zh-CN" altLang="en-US" dirty="0" smtClean="0"/>
              <a:t>和</a:t>
            </a:r>
            <a:r>
              <a:rPr lang="en-US" altLang="zh-CN" dirty="0" err="1" smtClean="0"/>
              <a:t>CookieDB</a:t>
            </a:r>
            <a:r>
              <a:rPr lang="zh-CN" altLang="en-US" dirty="0" smtClean="0"/>
              <a:t>服务池。而每个服务池，可能有多个</a:t>
            </a:r>
            <a:r>
              <a:rPr lang="en-US" altLang="zh-CN" dirty="0" smtClean="0"/>
              <a:t>instance</a:t>
            </a:r>
            <a:r>
              <a:rPr lang="zh-CN" altLang="en-US" dirty="0" smtClean="0"/>
              <a:t>，我们在客户端使用一致性</a:t>
            </a:r>
            <a:r>
              <a:rPr lang="en-US" altLang="zh-CN" dirty="0" smtClean="0"/>
              <a:t>hash</a:t>
            </a:r>
            <a:r>
              <a:rPr lang="zh-CN" altLang="en-US" dirty="0" smtClean="0"/>
              <a:t>的方式进行读取操作。为了解决传播延迟的问题，我们引入了一个叫做</a:t>
            </a:r>
            <a:r>
              <a:rPr lang="en-US" altLang="zh-CN" dirty="0" smtClean="0"/>
              <a:t>Router</a:t>
            </a:r>
            <a:r>
              <a:rPr lang="zh-CN" altLang="en-US" dirty="0" smtClean="0"/>
              <a:t>的基础架构，这个我们在后面会具体解释。</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16</a:t>
            </a:fld>
            <a:endParaRPr lang="en-US"/>
          </a:p>
        </p:txBody>
      </p:sp>
    </p:spTree>
    <p:extLst>
      <p:ext uri="{BB962C8B-B14F-4D97-AF65-F5344CB8AC3E}">
        <p14:creationId xmlns:p14="http://schemas.microsoft.com/office/powerpoint/2010/main" val="2410256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首先，我们提高了单个</a:t>
            </a:r>
            <a:r>
              <a:rPr lang="en-US" altLang="zh-CN" dirty="0" smtClean="0"/>
              <a:t>instance</a:t>
            </a:r>
            <a:r>
              <a:rPr lang="zh-CN" altLang="en-US" dirty="0" smtClean="0"/>
              <a:t>的性能。首先在硬件上，我们从普通硬盘切换到</a:t>
            </a:r>
            <a:r>
              <a:rPr lang="en-US" altLang="zh-CN" dirty="0" smtClean="0"/>
              <a:t>SSD</a:t>
            </a:r>
            <a:r>
              <a:rPr lang="zh-CN" altLang="en-US" dirty="0" smtClean="0"/>
              <a:t>硬盘。</a:t>
            </a:r>
            <a:r>
              <a:rPr lang="en-US" altLang="zh-CN" dirty="0" smtClean="0"/>
              <a:t>SSD</a:t>
            </a:r>
            <a:r>
              <a:rPr lang="zh-CN" altLang="en-US" dirty="0" smtClean="0"/>
              <a:t>大家应该都十分熟悉，在随机读的性能上比普通硬盘要高一个数量级，我们就不详细说了。同时，我们调研了其他类似的</a:t>
            </a:r>
            <a:r>
              <a:rPr lang="en-US" altLang="zh-CN" dirty="0" smtClean="0"/>
              <a:t>KV</a:t>
            </a:r>
            <a:r>
              <a:rPr lang="zh-CN" altLang="en-US" dirty="0" smtClean="0"/>
              <a:t>数据实现，发现了</a:t>
            </a:r>
            <a:r>
              <a:rPr lang="en-US" altLang="zh-CN" dirty="0" err="1" smtClean="0"/>
              <a:t>RocksDB</a:t>
            </a:r>
            <a:r>
              <a:rPr lang="zh-CN" altLang="en-US" dirty="0" smtClean="0"/>
              <a:t>。</a:t>
            </a:r>
            <a:r>
              <a:rPr lang="en-US" altLang="zh-CN" dirty="0" err="1" smtClean="0"/>
              <a:t>LevelDB</a:t>
            </a:r>
            <a:r>
              <a:rPr lang="zh-CN" altLang="en-US" dirty="0" smtClean="0"/>
              <a:t>的性能已经很高，但是推出的时候，</a:t>
            </a:r>
            <a:r>
              <a:rPr lang="en-US" altLang="zh-CN" dirty="0" smtClean="0"/>
              <a:t>SSD</a:t>
            </a:r>
            <a:r>
              <a:rPr lang="zh-CN" altLang="en-US" dirty="0" smtClean="0"/>
              <a:t>还没有大行其道。在</a:t>
            </a:r>
            <a:r>
              <a:rPr lang="en-US" altLang="zh-CN" dirty="0" smtClean="0"/>
              <a:t>SSD</a:t>
            </a:r>
            <a:r>
              <a:rPr lang="zh-CN" altLang="en-US" dirty="0" smtClean="0"/>
              <a:t>火了之后，很多公司对</a:t>
            </a:r>
            <a:r>
              <a:rPr lang="en-US" altLang="zh-CN" dirty="0" err="1" smtClean="0"/>
              <a:t>LevelDB</a:t>
            </a:r>
            <a:r>
              <a:rPr lang="zh-CN" altLang="en-US" dirty="0" smtClean="0"/>
              <a:t>做了适合自己公司的优化，其中比较出色的就是</a:t>
            </a:r>
            <a:r>
              <a:rPr lang="en-US" altLang="zh-CN" dirty="0" smtClean="0"/>
              <a:t>Facebook</a:t>
            </a:r>
            <a:r>
              <a:rPr lang="zh-CN" altLang="en-US" dirty="0" smtClean="0"/>
              <a:t>的</a:t>
            </a:r>
            <a:r>
              <a:rPr lang="en-US" altLang="zh-CN" dirty="0" err="1" smtClean="0"/>
              <a:t>RocksDB</a:t>
            </a:r>
            <a:r>
              <a:rPr lang="zh-CN" altLang="en-US" dirty="0" smtClean="0"/>
              <a:t>。</a:t>
            </a:r>
            <a:r>
              <a:rPr lang="en-US" altLang="zh-CN" dirty="0" err="1" smtClean="0"/>
              <a:t>RocksDB</a:t>
            </a:r>
            <a:r>
              <a:rPr lang="zh-CN" altLang="en-US" dirty="0" smtClean="0"/>
              <a:t>比较适合高速度硬盘，尤其是</a:t>
            </a:r>
            <a:r>
              <a:rPr lang="en-US" altLang="zh-CN" dirty="0" smtClean="0"/>
              <a:t>SSD</a:t>
            </a:r>
            <a:r>
              <a:rPr lang="zh-CN" altLang="en-US" dirty="0" smtClean="0"/>
              <a:t>，我们经过评测之后，使用了</a:t>
            </a:r>
            <a:r>
              <a:rPr lang="en-US" altLang="zh-CN" dirty="0" err="1" smtClean="0"/>
              <a:t>RocksDB</a:t>
            </a:r>
            <a:r>
              <a:rPr lang="zh-CN" altLang="en-US" dirty="0" smtClean="0"/>
              <a:t>来替换</a:t>
            </a:r>
            <a:r>
              <a:rPr lang="en-US" altLang="zh-CN" dirty="0" err="1" smtClean="0"/>
              <a:t>LevelDB</a:t>
            </a:r>
            <a:r>
              <a:rPr lang="zh-CN" altLang="en-US" dirty="0" smtClean="0"/>
              <a:t>。经过这样的操作之后，我们单个</a:t>
            </a:r>
            <a:r>
              <a:rPr lang="en-US" altLang="zh-CN" dirty="0" smtClean="0"/>
              <a:t>instance</a:t>
            </a:r>
            <a:r>
              <a:rPr lang="zh-CN" altLang="en-US" dirty="0" smtClean="0"/>
              <a:t>的每秒最大读写数量基本提高到了两万次，请求延迟也降到了</a:t>
            </a:r>
            <a:r>
              <a:rPr lang="en-US" altLang="zh-CN" dirty="0" smtClean="0"/>
              <a:t>5</a:t>
            </a:r>
            <a:r>
              <a:rPr lang="zh-CN" altLang="en-US" dirty="0" smtClean="0"/>
              <a:t>毫秒以内。那么相应的，我们在客户端请求超时也由</a:t>
            </a:r>
            <a:r>
              <a:rPr lang="en-US" altLang="zh-CN" dirty="0" smtClean="0"/>
              <a:t>50</a:t>
            </a:r>
            <a:r>
              <a:rPr lang="zh-CN" altLang="en-US" dirty="0" smtClean="0"/>
              <a:t>毫秒设置改为了</a:t>
            </a:r>
            <a:r>
              <a:rPr lang="en-US" altLang="zh-CN" dirty="0" smtClean="0"/>
              <a:t>10</a:t>
            </a:r>
            <a:r>
              <a:rPr lang="zh-CN" altLang="en-US" dirty="0" smtClean="0"/>
              <a:t>毫秒。经过这样的改动之后，我们单个</a:t>
            </a:r>
            <a:r>
              <a:rPr lang="en-US" altLang="zh-CN" dirty="0" smtClean="0"/>
              <a:t>instance</a:t>
            </a:r>
            <a:r>
              <a:rPr lang="zh-CN" altLang="en-US" dirty="0" smtClean="0"/>
              <a:t>的服务质量有了较大提升，基本满足了我们之前的设计目标。</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17</a:t>
            </a:fld>
            <a:endParaRPr lang="en-US"/>
          </a:p>
        </p:txBody>
      </p:sp>
    </p:spTree>
    <p:extLst>
      <p:ext uri="{BB962C8B-B14F-4D97-AF65-F5344CB8AC3E}">
        <p14:creationId xmlns:p14="http://schemas.microsoft.com/office/powerpoint/2010/main" val="3950108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现在我们再来解释一下我们的</a:t>
            </a:r>
            <a:r>
              <a:rPr lang="en-US" altLang="zh-CN" dirty="0" smtClean="0"/>
              <a:t>Router</a:t>
            </a:r>
            <a:r>
              <a:rPr lang="zh-CN" altLang="en-US" dirty="0" smtClean="0"/>
              <a:t>是一个什么样的结构。其实</a:t>
            </a:r>
            <a:r>
              <a:rPr lang="en-US" altLang="zh-CN" dirty="0" smtClean="0"/>
              <a:t>Router</a:t>
            </a:r>
            <a:r>
              <a:rPr lang="zh-CN" altLang="en-US" dirty="0" smtClean="0"/>
              <a:t>是一个</a:t>
            </a:r>
            <a:r>
              <a:rPr lang="en-US" altLang="zh-CN" dirty="0" smtClean="0"/>
              <a:t>Message</a:t>
            </a:r>
            <a:r>
              <a:rPr lang="zh-CN" altLang="en-US" dirty="0" smtClean="0"/>
              <a:t> </a:t>
            </a:r>
            <a:r>
              <a:rPr lang="en-US" altLang="zh-CN" dirty="0" smtClean="0"/>
              <a:t>Queue</a:t>
            </a:r>
            <a:r>
              <a:rPr lang="zh-CN" altLang="en-US" dirty="0" smtClean="0"/>
              <a:t>，主要功能是能够快速跨数据中心进行数据同步，将一个数据中心发现的更新消息，快速同步到其他数据中心去。</a:t>
            </a:r>
            <a:r>
              <a:rPr lang="en-US" altLang="zh-CN" dirty="0" smtClean="0"/>
              <a:t>Router</a:t>
            </a:r>
            <a:r>
              <a:rPr lang="zh-CN" altLang="en-US" dirty="0" smtClean="0"/>
              <a:t>同时还具有这么几个特性，那就是可以按序发送，接收端按序接收，按序处理。同时我们使用流式传输数据、链接复用等方式，可以保证数据能够尽快同步跨过网络质量不能得到完全保证的跨数据中心，将消息传播到其他数据中心。相比于其他</a:t>
            </a:r>
            <a:r>
              <a:rPr lang="en-US" altLang="zh-CN" dirty="0" smtClean="0"/>
              <a:t>Message</a:t>
            </a:r>
            <a:r>
              <a:rPr lang="zh-CN" altLang="en-US" dirty="0" smtClean="0"/>
              <a:t> </a:t>
            </a:r>
            <a:r>
              <a:rPr lang="en-US" altLang="zh-CN" dirty="0" smtClean="0"/>
              <a:t>Queue</a:t>
            </a:r>
            <a:r>
              <a:rPr lang="zh-CN" altLang="en-US" dirty="0" smtClean="0"/>
              <a:t>，我们还进行了持久化的支持。如果某数据中心当前不在服务状态的话，我们还会缓存消息在内存和硬盘中，失败重发。这样我们就保证了用户更新数据可以不重不漏、按序更新到各个数据中心中。</a:t>
            </a:r>
            <a:endParaRPr lang="en-US" altLang="zh-CN" dirty="0" smtClean="0"/>
          </a:p>
          <a:p>
            <a:r>
              <a:rPr lang="zh-CN" altLang="en-US" dirty="0" smtClean="0"/>
              <a:t>这个图示了</a:t>
            </a:r>
            <a:r>
              <a:rPr lang="en-US" altLang="zh-CN" dirty="0" smtClean="0"/>
              <a:t>Router</a:t>
            </a:r>
            <a:r>
              <a:rPr lang="zh-CN" altLang="en-US" dirty="0" smtClean="0"/>
              <a:t>大致是怎么工作的。</a:t>
            </a:r>
            <a:endParaRPr lang="en-US" altLang="zh-CN" dirty="0" smtClean="0"/>
          </a:p>
          <a:p>
            <a:r>
              <a:rPr lang="zh-CN" altLang="en-US" dirty="0" smtClean="0"/>
              <a:t>在上线了</a:t>
            </a:r>
            <a:r>
              <a:rPr lang="en-US" altLang="zh-CN" dirty="0" smtClean="0"/>
              <a:t>Router</a:t>
            </a:r>
            <a:r>
              <a:rPr lang="zh-CN" altLang="en-US" dirty="0" smtClean="0"/>
              <a:t>之后，我们数据中心间的传播延迟由之前的几十分钟降低为不超过</a:t>
            </a:r>
            <a:r>
              <a:rPr lang="en-US" altLang="zh-CN" dirty="0" smtClean="0"/>
              <a:t>1</a:t>
            </a:r>
            <a:r>
              <a:rPr lang="zh-CN" altLang="en-US" dirty="0" smtClean="0"/>
              <a:t>秒钟，完全满足了我们在数据更新快速传播这样的一个要求。</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18</a:t>
            </a:fld>
            <a:endParaRPr lang="en-US"/>
          </a:p>
        </p:txBody>
      </p:sp>
    </p:spTree>
    <p:extLst>
      <p:ext uri="{BB962C8B-B14F-4D97-AF65-F5344CB8AC3E}">
        <p14:creationId xmlns:p14="http://schemas.microsoft.com/office/powerpoint/2010/main" val="2931885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同时，我们还进行了这样一个优化。</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19</a:t>
            </a:fld>
            <a:endParaRPr lang="en-US"/>
          </a:p>
        </p:txBody>
      </p:sp>
    </p:spTree>
    <p:extLst>
      <p:ext uri="{BB962C8B-B14F-4D97-AF65-F5344CB8AC3E}">
        <p14:creationId xmlns:p14="http://schemas.microsoft.com/office/powerpoint/2010/main" val="99599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白银时代我们持续了大约一年半的时间，接下来我们介绍现在所处的黄金时代是如何舒适</a:t>
            </a:r>
            <a:r>
              <a:rPr lang="zh-CN" altLang="zh-CN" dirty="0" smtClean="0"/>
              <a:t>。</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20</a:t>
            </a:fld>
            <a:endParaRPr lang="en-US"/>
          </a:p>
        </p:txBody>
      </p:sp>
    </p:spTree>
    <p:extLst>
      <p:ext uri="{BB962C8B-B14F-4D97-AF65-F5344CB8AC3E}">
        <p14:creationId xmlns:p14="http://schemas.microsoft.com/office/powerpoint/2010/main" val="132595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今天呢，我们主要讲述一下</a:t>
            </a:r>
            <a:r>
              <a:rPr lang="en-US" altLang="zh-CN" dirty="0" smtClean="0"/>
              <a:t>FreeWheel</a:t>
            </a:r>
            <a:r>
              <a:rPr lang="zh-CN" altLang="en-US" dirty="0" smtClean="0"/>
              <a:t>用户数据管理的前世今生，这里我们用了三个很俗、但是很有代表性的名字，分别阐释下我们在每个阶段面临的问题、解决方案以及成果。这里的</a:t>
            </a:r>
            <a:r>
              <a:rPr lang="en-US" altLang="zh-CN" dirty="0" err="1" smtClean="0"/>
              <a:t>LevelMemcached</a:t>
            </a:r>
            <a:r>
              <a:rPr lang="zh-CN" altLang="en-US" dirty="0" smtClean="0"/>
              <a:t>、</a:t>
            </a:r>
            <a:r>
              <a:rPr lang="en-US" altLang="zh-CN" dirty="0" err="1" smtClean="0"/>
              <a:t>RocksMemcache</a:t>
            </a:r>
            <a:r>
              <a:rPr lang="zh-CN" altLang="en-US" dirty="0" smtClean="0"/>
              <a:t>和</a:t>
            </a:r>
            <a:r>
              <a:rPr lang="en-US" altLang="zh-CN" dirty="0" err="1" smtClean="0"/>
              <a:t>AerospikeDB</a:t>
            </a:r>
            <a:r>
              <a:rPr lang="zh-CN" altLang="en-US" dirty="0" smtClean="0"/>
              <a:t>分别是我们服务器端进程的名字，之后我们会详细解释。最后，总结一下我们在这个项目中的经验教训，分享下我们在设计、评估这个项目的一些想法。</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2</a:t>
            </a:fld>
            <a:endParaRPr lang="en-US"/>
          </a:p>
        </p:txBody>
      </p:sp>
    </p:spTree>
    <p:extLst>
      <p:ext uri="{BB962C8B-B14F-4D97-AF65-F5344CB8AC3E}">
        <p14:creationId xmlns:p14="http://schemas.microsoft.com/office/powerpoint/2010/main" val="51294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首先话题继续，更多的客户和数据提供商开始与我们集成。这里面包括数据量巨大的</a:t>
            </a:r>
            <a:r>
              <a:rPr lang="en-US" altLang="zh-CN" dirty="0" err="1" smtClean="0"/>
              <a:t>Tubemogul</a:t>
            </a:r>
            <a:r>
              <a:rPr lang="zh-CN" altLang="en-US" dirty="0" smtClean="0"/>
              <a:t>和</a:t>
            </a:r>
            <a:r>
              <a:rPr lang="en-US" altLang="zh-CN" dirty="0" err="1" smtClean="0"/>
              <a:t>Adaptv</a:t>
            </a:r>
            <a:r>
              <a:rPr lang="zh-CN" altLang="en-US" dirty="0" smtClean="0"/>
              <a:t>。其中</a:t>
            </a:r>
            <a:r>
              <a:rPr lang="en-US" altLang="zh-CN" dirty="0" err="1" smtClean="0"/>
              <a:t>Adaptv</a:t>
            </a:r>
            <a:r>
              <a:rPr lang="zh-CN" altLang="en-US" dirty="0" smtClean="0"/>
              <a:t>是我们很有趣的一个客户。其实</a:t>
            </a:r>
            <a:r>
              <a:rPr lang="en-US" altLang="zh-CN" dirty="0" err="1" smtClean="0"/>
              <a:t>Adaptv</a:t>
            </a:r>
            <a:r>
              <a:rPr lang="zh-CN" altLang="en-US" dirty="0" smtClean="0"/>
              <a:t>是我们一个竞争对手，主要业务也是在线广告，但是</a:t>
            </a:r>
            <a:r>
              <a:rPr lang="en-US" altLang="zh-CN" dirty="0" err="1" smtClean="0"/>
              <a:t>Adaptv</a:t>
            </a:r>
            <a:r>
              <a:rPr lang="zh-CN" altLang="en-US" dirty="0" smtClean="0"/>
              <a:t>的老板</a:t>
            </a:r>
            <a:r>
              <a:rPr lang="en-US" altLang="zh-CN" dirty="0" smtClean="0"/>
              <a:t>AOL</a:t>
            </a:r>
            <a:r>
              <a:rPr lang="zh-CN" altLang="en-US" dirty="0" smtClean="0"/>
              <a:t>也是我们公司的深度客户，因此最终</a:t>
            </a:r>
            <a:r>
              <a:rPr lang="en-US" altLang="zh-CN" dirty="0" err="1" smtClean="0"/>
              <a:t>Adaptv</a:t>
            </a:r>
            <a:r>
              <a:rPr lang="zh-CN" altLang="en-US" dirty="0" smtClean="0"/>
              <a:t>也不得不成为了</a:t>
            </a:r>
            <a:r>
              <a:rPr lang="en-US" altLang="zh-CN" dirty="0" smtClean="0"/>
              <a:t>FreeWheel</a:t>
            </a:r>
            <a:r>
              <a:rPr lang="zh-CN" altLang="en-US" dirty="0" smtClean="0"/>
              <a:t>的客户，与我们进行了深度集成。这两家的数据规模，基本上导致我们的用户规模再次翻倍，大致达到了六亿左右</a:t>
            </a:r>
            <a:r>
              <a:rPr lang="zh-CN" altLang="en-US" dirty="0" smtClean="0"/>
              <a:t>，而要应对的读取频率平均是</a:t>
            </a:r>
            <a:r>
              <a:rPr lang="zh-CN" altLang="en-US" dirty="0" smtClean="0"/>
              <a:t>两</a:t>
            </a:r>
            <a:r>
              <a:rPr lang="zh-CN" altLang="en-US" dirty="0" smtClean="0"/>
              <a:t>万次每秒，</a:t>
            </a:r>
            <a:r>
              <a:rPr lang="zh-CN" altLang="en-US" dirty="0" smtClean="0"/>
              <a:t>因此我们设计峰值为</a:t>
            </a:r>
            <a:r>
              <a:rPr lang="zh-CN" altLang="zh-CN" dirty="0" smtClean="0"/>
              <a:t>2</a:t>
            </a:r>
            <a:r>
              <a:rPr lang="en-US" altLang="zh-CN" dirty="0" smtClean="0"/>
              <a:t>0</a:t>
            </a:r>
            <a:r>
              <a:rPr lang="zh-CN" altLang="en-US" dirty="0" smtClean="0"/>
              <a:t>万次每秒</a:t>
            </a:r>
            <a:r>
              <a:rPr lang="en-US" altLang="zh-CN" dirty="0" smtClean="0"/>
              <a:t>。</a:t>
            </a:r>
            <a:r>
              <a:rPr lang="en-US" altLang="en-US" dirty="0" smtClean="0"/>
              <a:t>存储用户数据约为</a:t>
            </a:r>
            <a:r>
              <a:rPr lang="zh-CN" altLang="en-US" dirty="0" smtClean="0"/>
              <a:t>一个</a:t>
            </a:r>
            <a:r>
              <a:rPr lang="en-US" altLang="zh-CN" dirty="0" err="1" smtClean="0"/>
              <a:t>T</a:t>
            </a:r>
            <a:r>
              <a:rPr lang="en-US" altLang="en-US" dirty="0" err="1" smtClean="0"/>
              <a:t>，每天更新为</a:t>
            </a:r>
            <a:r>
              <a:rPr lang="zh-CN" altLang="zh-CN" dirty="0" smtClean="0"/>
              <a:t>3</a:t>
            </a:r>
            <a:r>
              <a:rPr lang="en-US" altLang="en-US" dirty="0" smtClean="0"/>
              <a:t>00G（GZ压缩后）的样子。</a:t>
            </a:r>
          </a:p>
          <a:p>
            <a:r>
              <a:rPr lang="zh-CN" altLang="en-US" dirty="0" smtClean="0"/>
              <a:t>随着用户数据量越来越多，给我们带来了很大运行上的压力。比如我们将服务池中的数据由两个</a:t>
            </a:r>
            <a:r>
              <a:rPr lang="en-US" altLang="zh-CN" dirty="0" smtClean="0"/>
              <a:t>instance</a:t>
            </a:r>
            <a:r>
              <a:rPr lang="zh-CN" altLang="en-US" dirty="0" smtClean="0"/>
              <a:t>扩展为更多</a:t>
            </a:r>
            <a:r>
              <a:rPr lang="en-US" altLang="zh-CN" dirty="0" smtClean="0"/>
              <a:t>instance</a:t>
            </a:r>
            <a:r>
              <a:rPr lang="zh-CN" altLang="en-US" dirty="0" smtClean="0"/>
              <a:t>的时候，对数据的迁移，给我们带来了大量工作。我们需要在面对线上压力的同时，还要进行数据迁移，动作不善，可能会带来数据污染等风险。同时</a:t>
            </a:r>
            <a:r>
              <a:rPr lang="en-US" altLang="zh-CN" dirty="0" err="1" smtClean="0"/>
              <a:t>RocksDB</a:t>
            </a:r>
            <a:r>
              <a:rPr lang="zh-CN" altLang="en-US" dirty="0" smtClean="0"/>
              <a:t>在数据多次插入的时候，不会总是及时清理历史无用数据，我们需要定时做</a:t>
            </a:r>
            <a:r>
              <a:rPr lang="en-US" altLang="zh-CN" dirty="0" smtClean="0"/>
              <a:t>condense</a:t>
            </a:r>
            <a:r>
              <a:rPr lang="zh-CN" altLang="en-US" dirty="0" smtClean="0"/>
              <a:t>，以免无用数据占用大量硬盘空间带来的性能下降问题。再加上之前我们遇到的</a:t>
            </a:r>
            <a:r>
              <a:rPr lang="en-US" altLang="zh-CN" dirty="0" smtClean="0"/>
              <a:t>compaction</a:t>
            </a:r>
            <a:r>
              <a:rPr lang="zh-CN" altLang="en-US" dirty="0" smtClean="0"/>
              <a:t>时读写性能下降的问题，我们决定抛开</a:t>
            </a:r>
            <a:r>
              <a:rPr lang="en-US" altLang="zh-CN" dirty="0" err="1" smtClean="0"/>
              <a:t>RocksMemcached</a:t>
            </a:r>
            <a:r>
              <a:rPr lang="zh-CN" altLang="en-US" dirty="0" smtClean="0"/>
              <a:t>，寻找新的解决方案。</a:t>
            </a:r>
            <a:endParaRPr lang="en-US" altLang="zh-CN" dirty="0" smtClean="0"/>
          </a:p>
          <a:p>
            <a:r>
              <a:rPr lang="zh-CN" altLang="en-US" dirty="0" smtClean="0"/>
              <a:t>我们最终找到了</a:t>
            </a:r>
            <a:r>
              <a:rPr lang="en-US" altLang="zh-CN" dirty="0" err="1" smtClean="0"/>
              <a:t>AerospikeDB</a:t>
            </a:r>
            <a:r>
              <a:rPr lang="zh-CN" altLang="en-US" dirty="0" smtClean="0"/>
              <a:t>，决定切换到上面。这个是我们现在的架构图。</a:t>
            </a:r>
            <a:endParaRPr lang="zh-CN" altLang="en-US" dirty="0" smtClean="0"/>
          </a:p>
        </p:txBody>
      </p:sp>
      <p:sp>
        <p:nvSpPr>
          <p:cNvPr id="4" name="Slide Number Placeholder 3"/>
          <p:cNvSpPr>
            <a:spLocks noGrp="1"/>
          </p:cNvSpPr>
          <p:nvPr>
            <p:ph type="sldNum" sz="quarter" idx="10"/>
          </p:nvPr>
        </p:nvSpPr>
        <p:spPr/>
        <p:txBody>
          <a:bodyPr/>
          <a:lstStyle/>
          <a:p>
            <a:fld id="{BD7A8039-D403-5F40-A75C-1347FF8D8839}" type="slidenum">
              <a:rPr lang="en-US" smtClean="0"/>
              <a:t>21</a:t>
            </a:fld>
            <a:endParaRPr lang="en-US"/>
          </a:p>
        </p:txBody>
      </p:sp>
    </p:spTree>
    <p:extLst>
      <p:ext uri="{BB962C8B-B14F-4D97-AF65-F5344CB8AC3E}">
        <p14:creationId xmlns:p14="http://schemas.microsoft.com/office/powerpoint/2010/main" val="109255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具体说来，最大的改变就是用</a:t>
            </a:r>
            <a:r>
              <a:rPr lang="en-US" altLang="zh-CN" dirty="0" err="1" smtClean="0"/>
              <a:t>Aerospike</a:t>
            </a:r>
            <a:r>
              <a:rPr lang="zh-CN" altLang="en-US" dirty="0" smtClean="0"/>
              <a:t>代替了之前的</a:t>
            </a:r>
            <a:r>
              <a:rPr lang="en-US" altLang="zh-CN" dirty="0" err="1" smtClean="0"/>
              <a:t>RocksMemcached</a:t>
            </a:r>
            <a:r>
              <a:rPr lang="zh-CN" altLang="en-US" dirty="0" smtClean="0"/>
              <a:t>，使用</a:t>
            </a:r>
            <a:r>
              <a:rPr lang="en-US" altLang="zh-CN" dirty="0" err="1" smtClean="0"/>
              <a:t>Aerospike</a:t>
            </a:r>
            <a:r>
              <a:rPr lang="zh-CN" altLang="en-US" dirty="0" smtClean="0"/>
              <a:t>自带的跨</a:t>
            </a:r>
            <a:r>
              <a:rPr lang="en-US" altLang="zh-CN" dirty="0" smtClean="0"/>
              <a:t>DC</a:t>
            </a:r>
            <a:r>
              <a:rPr lang="zh-CN" altLang="en-US" dirty="0" smtClean="0"/>
              <a:t>数据同步的机制代替了之前的</a:t>
            </a:r>
            <a:r>
              <a:rPr lang="en-US" altLang="zh-CN" dirty="0" smtClean="0"/>
              <a:t>Router</a:t>
            </a:r>
            <a:r>
              <a:rPr lang="zh-CN" altLang="en-US" dirty="0" smtClean="0"/>
              <a:t>。</a:t>
            </a:r>
            <a:endParaRPr lang="en-US" altLang="zh-CN" dirty="0" smtClean="0"/>
          </a:p>
          <a:p>
            <a:r>
              <a:rPr lang="zh-CN" altLang="en-US" dirty="0" smtClean="0"/>
              <a:t>在数据格式上，进一步合并同一用户的数据，进一步降低广告服务器对后端</a:t>
            </a:r>
            <a:r>
              <a:rPr lang="en-US" altLang="zh-CN" dirty="0" smtClean="0"/>
              <a:t>AMS</a:t>
            </a:r>
            <a:r>
              <a:rPr lang="zh-CN" altLang="en-US" dirty="0" smtClean="0"/>
              <a:t>的读取压力。</a:t>
            </a:r>
            <a:endParaRPr lang="en-US" altLang="zh-CN" dirty="0" smtClean="0"/>
          </a:p>
        </p:txBody>
      </p:sp>
      <p:sp>
        <p:nvSpPr>
          <p:cNvPr id="4" name="Slide Number Placeholder 3"/>
          <p:cNvSpPr>
            <a:spLocks noGrp="1"/>
          </p:cNvSpPr>
          <p:nvPr>
            <p:ph type="sldNum" sz="quarter" idx="10"/>
          </p:nvPr>
        </p:nvSpPr>
        <p:spPr/>
        <p:txBody>
          <a:bodyPr/>
          <a:lstStyle/>
          <a:p>
            <a:fld id="{BD7A8039-D403-5F40-A75C-1347FF8D8839}" type="slidenum">
              <a:rPr lang="en-US" smtClean="0"/>
              <a:t>22</a:t>
            </a:fld>
            <a:endParaRPr lang="en-US"/>
          </a:p>
        </p:txBody>
      </p:sp>
    </p:spTree>
    <p:extLst>
      <p:ext uri="{BB962C8B-B14F-4D97-AF65-F5344CB8AC3E}">
        <p14:creationId xmlns:p14="http://schemas.microsoft.com/office/powerpoint/2010/main" val="2410256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下面详细介绍一下</a:t>
            </a:r>
            <a:r>
              <a:rPr lang="en-US" altLang="zh-CN" dirty="0" err="1" smtClean="0"/>
              <a:t>Aerospike</a:t>
            </a:r>
            <a:r>
              <a:rPr lang="zh-CN" altLang="en-US" dirty="0" smtClean="0"/>
              <a:t>。</a:t>
            </a:r>
            <a:endParaRPr lang="en-US" altLang="zh-CN" dirty="0" smtClean="0"/>
          </a:p>
          <a:p>
            <a:r>
              <a:rPr lang="en-US" altLang="zh-CN" dirty="0" err="1" smtClean="0"/>
              <a:t>Aerospike</a:t>
            </a:r>
            <a:r>
              <a:rPr lang="zh-CN" altLang="en-US" dirty="0" smtClean="0"/>
              <a:t>是一个高性能的分布式实时数据库，易扩展、易管理。其实这里面每个形容词都可以解释下</a:t>
            </a:r>
            <a:endParaRPr lang="en-US" altLang="zh-CN" dirty="0" smtClean="0"/>
          </a:p>
          <a:p>
            <a:r>
              <a:rPr lang="en-US" altLang="zh-CN" dirty="0" err="1" smtClean="0"/>
              <a:t>Aerospike</a:t>
            </a:r>
            <a:r>
              <a:rPr lang="zh-CN" altLang="en-US" dirty="0" smtClean="0"/>
              <a:t>的高性能实时用这个图就可以表现出来，在单个</a:t>
            </a:r>
            <a:r>
              <a:rPr lang="en-US" altLang="zh-CN" dirty="0" smtClean="0"/>
              <a:t>instance</a:t>
            </a:r>
            <a:r>
              <a:rPr lang="zh-CN" altLang="en-US" dirty="0" smtClean="0"/>
              <a:t>上，每秒钟</a:t>
            </a:r>
            <a:r>
              <a:rPr lang="en-US" altLang="zh-CN" dirty="0" smtClean="0"/>
              <a:t>24K</a:t>
            </a:r>
            <a:r>
              <a:rPr lang="zh-CN" altLang="en-US" dirty="0" smtClean="0"/>
              <a:t>次请求，基本所有请求都可以在</a:t>
            </a:r>
            <a:r>
              <a:rPr lang="en-US" altLang="zh-CN" dirty="0" smtClean="0"/>
              <a:t>1</a:t>
            </a:r>
            <a:r>
              <a:rPr lang="zh-CN" altLang="en-US" dirty="0" smtClean="0"/>
              <a:t>毫秒之内返回结果，没有</a:t>
            </a:r>
            <a:r>
              <a:rPr lang="en-US" altLang="zh-CN" dirty="0" smtClean="0"/>
              <a:t>compaction</a:t>
            </a:r>
            <a:r>
              <a:rPr lang="zh-CN" altLang="en-US" dirty="0" smtClean="0"/>
              <a:t>之类的带来的性能下降。这个对我们的广告服务器相当友好，更好的保障了服务质量。</a:t>
            </a:r>
            <a:endParaRPr lang="en-US" altLang="zh-CN" dirty="0" smtClean="0"/>
          </a:p>
          <a:p>
            <a:r>
              <a:rPr lang="zh-CN" altLang="en-US" dirty="0" smtClean="0"/>
              <a:t>而分布式主要体现在</a:t>
            </a:r>
            <a:r>
              <a:rPr lang="en-US" altLang="zh-CN" dirty="0" err="1" smtClean="0"/>
              <a:t>Aerospike</a:t>
            </a:r>
            <a:r>
              <a:rPr lang="zh-CN" altLang="en-US" dirty="0" smtClean="0"/>
              <a:t>支持一个</a:t>
            </a:r>
            <a:r>
              <a:rPr lang="en-US" altLang="zh-CN" dirty="0" smtClean="0"/>
              <a:t>cluster</a:t>
            </a:r>
            <a:r>
              <a:rPr lang="zh-CN" altLang="en-US" dirty="0" smtClean="0"/>
              <a:t>中多个</a:t>
            </a:r>
            <a:r>
              <a:rPr lang="en-US" altLang="zh-CN" dirty="0" smtClean="0"/>
              <a:t>instance</a:t>
            </a:r>
            <a:r>
              <a:rPr lang="zh-CN" altLang="en-US" dirty="0" smtClean="0"/>
              <a:t>，</a:t>
            </a:r>
            <a:r>
              <a:rPr lang="en-US" altLang="zh-CN" dirty="0" smtClean="0"/>
              <a:t>cluster</a:t>
            </a:r>
            <a:r>
              <a:rPr lang="zh-CN" altLang="en-US" dirty="0" smtClean="0"/>
              <a:t>之间的数据同步可以通过自带的</a:t>
            </a:r>
            <a:r>
              <a:rPr lang="en-US" altLang="zh-CN" dirty="0" smtClean="0"/>
              <a:t>XDR</a:t>
            </a:r>
            <a:r>
              <a:rPr lang="zh-CN" altLang="en-US" dirty="0" smtClean="0"/>
              <a:t>支持。我们不需要再去管理单个</a:t>
            </a:r>
            <a:r>
              <a:rPr lang="en-US" altLang="zh-CN" dirty="0" smtClean="0"/>
              <a:t>instance</a:t>
            </a:r>
            <a:r>
              <a:rPr lang="zh-CN" altLang="en-US" dirty="0" smtClean="0"/>
              <a:t>的状态，也不用管理跨数据中心的数据同步，给</a:t>
            </a:r>
            <a:r>
              <a:rPr lang="en-US" altLang="zh-CN" dirty="0" smtClean="0"/>
              <a:t>operation</a:t>
            </a:r>
            <a:r>
              <a:rPr lang="zh-CN" altLang="en-US" dirty="0" smtClean="0"/>
              <a:t>带来了很大便利。</a:t>
            </a:r>
            <a:endParaRPr lang="en-US" altLang="zh-CN" dirty="0" smtClean="0"/>
          </a:p>
          <a:p>
            <a:r>
              <a:rPr lang="zh-CN" altLang="en-US" dirty="0" smtClean="0"/>
              <a:t>易扩展也主要体现在，当我们对吞吐量有更高要求时，或者说数据量更发时，我们只用平行的增加</a:t>
            </a:r>
            <a:r>
              <a:rPr lang="en-US" altLang="zh-CN" dirty="0" smtClean="0"/>
              <a:t>instance</a:t>
            </a:r>
            <a:r>
              <a:rPr lang="zh-CN" altLang="en-US" dirty="0" smtClean="0"/>
              <a:t>即可。</a:t>
            </a:r>
            <a:r>
              <a:rPr lang="en-US" altLang="zh-CN" dirty="0" err="1" smtClean="0"/>
              <a:t>Aerospike</a:t>
            </a:r>
            <a:r>
              <a:rPr lang="zh-CN" altLang="en-US" dirty="0" smtClean="0"/>
              <a:t>会自动进行数据迁移，客户端也有自动发现的能力。</a:t>
            </a:r>
            <a:endParaRPr lang="en-US" altLang="zh-CN" dirty="0" smtClean="0"/>
          </a:p>
          <a:p>
            <a:r>
              <a:rPr lang="en-US" altLang="zh-CN" dirty="0" err="1" smtClean="0"/>
              <a:t>Aerospike</a:t>
            </a:r>
            <a:r>
              <a:rPr lang="zh-CN" altLang="en-US" dirty="0" smtClean="0"/>
              <a:t>提供了很方便的管理界面、</a:t>
            </a:r>
            <a:r>
              <a:rPr lang="en-US" altLang="zh-CN" dirty="0" smtClean="0"/>
              <a:t>telnet</a:t>
            </a:r>
            <a:r>
              <a:rPr lang="zh-CN" altLang="en-US" dirty="0" smtClean="0"/>
              <a:t>输出、</a:t>
            </a:r>
            <a:r>
              <a:rPr lang="en-US" altLang="zh-CN" dirty="0" err="1" smtClean="0"/>
              <a:t>Nagios</a:t>
            </a:r>
            <a:r>
              <a:rPr lang="zh-CN" altLang="en-US" dirty="0" smtClean="0"/>
              <a:t>集成等工具来管理、监控</a:t>
            </a:r>
            <a:r>
              <a:rPr lang="en-US" altLang="zh-CN" dirty="0" err="1" smtClean="0"/>
              <a:t>Aerospike</a:t>
            </a:r>
            <a:r>
              <a:rPr lang="zh-CN" altLang="en-US" dirty="0" smtClean="0"/>
              <a:t>的状态，都非常好用。</a:t>
            </a:r>
            <a:endParaRPr lang="en-US" altLang="zh-CN" dirty="0" smtClean="0"/>
          </a:p>
          <a:p>
            <a:r>
              <a:rPr lang="zh-CN" altLang="en-US" dirty="0" smtClean="0"/>
              <a:t>当然，我们之前的</a:t>
            </a:r>
            <a:r>
              <a:rPr lang="en-US" altLang="zh-CN" dirty="0" err="1" smtClean="0"/>
              <a:t>Rocksmemcached</a:t>
            </a:r>
            <a:r>
              <a:rPr lang="zh-CN" altLang="en-US" dirty="0" smtClean="0"/>
              <a:t>，基本都实现了类似的功能。在我看来，功能性的需求里面，</a:t>
            </a:r>
            <a:r>
              <a:rPr lang="en-US" altLang="zh-CN" dirty="0" err="1" smtClean="0"/>
              <a:t>Aerospike</a:t>
            </a:r>
            <a:r>
              <a:rPr lang="zh-CN" altLang="en-US" dirty="0" smtClean="0"/>
              <a:t>的实时性是比</a:t>
            </a:r>
            <a:r>
              <a:rPr lang="en-US" altLang="zh-CN" dirty="0" err="1" smtClean="0"/>
              <a:t>RocksMemcached</a:t>
            </a:r>
            <a:r>
              <a:rPr lang="zh-CN" altLang="en-US" dirty="0" smtClean="0"/>
              <a:t>要好的，这个也是我们切换到</a:t>
            </a:r>
            <a:r>
              <a:rPr lang="en-US" altLang="zh-CN" dirty="0" err="1" smtClean="0"/>
              <a:t>Aerospike</a:t>
            </a:r>
            <a:r>
              <a:rPr lang="zh-CN" altLang="en-US" dirty="0" smtClean="0"/>
              <a:t>的主要原因。再加上</a:t>
            </a:r>
            <a:r>
              <a:rPr lang="en-US" altLang="zh-CN" dirty="0" err="1" smtClean="0"/>
              <a:t>Aerospike</a:t>
            </a:r>
            <a:r>
              <a:rPr lang="zh-CN" altLang="en-US" dirty="0" smtClean="0"/>
              <a:t>在运营上的便利性，我们就进行了这样的一个切换。</a:t>
            </a:r>
            <a:endParaRPr lang="en-US" altLang="zh-CN" dirty="0" smtClean="0"/>
          </a:p>
        </p:txBody>
      </p:sp>
      <p:sp>
        <p:nvSpPr>
          <p:cNvPr id="4" name="Slide Number Placeholder 3"/>
          <p:cNvSpPr>
            <a:spLocks noGrp="1"/>
          </p:cNvSpPr>
          <p:nvPr>
            <p:ph type="sldNum" sz="quarter" idx="10"/>
          </p:nvPr>
        </p:nvSpPr>
        <p:spPr/>
        <p:txBody>
          <a:bodyPr/>
          <a:lstStyle/>
          <a:p>
            <a:fld id="{BD7A8039-D403-5F40-A75C-1347FF8D8839}" type="slidenum">
              <a:rPr lang="en-US" smtClean="0"/>
              <a:t>23</a:t>
            </a:fld>
            <a:endParaRPr lang="en-US"/>
          </a:p>
        </p:txBody>
      </p:sp>
    </p:spTree>
    <p:extLst>
      <p:ext uri="{BB962C8B-B14F-4D97-AF65-F5344CB8AC3E}">
        <p14:creationId xmlns:p14="http://schemas.microsoft.com/office/powerpoint/2010/main" val="241025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除了我们切换了服务器之外，我们还对数据进行了进一步的调整。我们集成了很多数据提供商，集成了很多客户，并且支持了多种设备，比如</a:t>
            </a:r>
            <a:r>
              <a:rPr lang="en-US" altLang="zh-CN" dirty="0" smtClean="0"/>
              <a:t>Android</a:t>
            </a:r>
            <a:r>
              <a:rPr lang="zh-CN" altLang="en-US" dirty="0" smtClean="0"/>
              <a:t>，</a:t>
            </a:r>
            <a:r>
              <a:rPr lang="en-US" altLang="zh-CN" dirty="0" err="1" smtClean="0"/>
              <a:t>iOS</a:t>
            </a:r>
            <a:r>
              <a:rPr lang="zh-CN" altLang="en-US" dirty="0" smtClean="0"/>
              <a:t>，</a:t>
            </a:r>
            <a:r>
              <a:rPr lang="en-US" altLang="zh-CN" dirty="0" err="1" smtClean="0"/>
              <a:t>roku</a:t>
            </a:r>
            <a:r>
              <a:rPr lang="zh-CN" altLang="en-US" dirty="0" smtClean="0"/>
              <a:t>等。但是我们之前主要使用</a:t>
            </a:r>
            <a:r>
              <a:rPr lang="en-US" altLang="zh-CN" dirty="0" smtClean="0"/>
              <a:t>Cookie</a:t>
            </a:r>
            <a:r>
              <a:rPr lang="zh-CN" altLang="en-US" dirty="0" smtClean="0"/>
              <a:t>进行用户追踪，这就造成了同一个用户，在我们系统里面其实有多个</a:t>
            </a:r>
            <a:r>
              <a:rPr lang="en-US" altLang="zh-CN" dirty="0" err="1" smtClean="0"/>
              <a:t>cookieid</a:t>
            </a:r>
            <a:r>
              <a:rPr lang="en-US" altLang="zh-CN" dirty="0" smtClean="0"/>
              <a:t>/device ID</a:t>
            </a:r>
            <a:r>
              <a:rPr lang="zh-CN" altLang="en-US" dirty="0" smtClean="0"/>
              <a:t>，我们系统也会存储多份数据。这些数据相对来说都不够完整。</a:t>
            </a:r>
            <a:endParaRPr lang="en-US" altLang="zh-CN" dirty="0" smtClean="0"/>
          </a:p>
          <a:p>
            <a:r>
              <a:rPr lang="zh-CN" altLang="en-US" dirty="0" smtClean="0"/>
              <a:t>为了解决这个问题，我们在</a:t>
            </a:r>
            <a:r>
              <a:rPr lang="en-US" altLang="zh-CN" dirty="0" smtClean="0"/>
              <a:t>Freewheel</a:t>
            </a:r>
            <a:r>
              <a:rPr lang="zh-CN" altLang="en-US" dirty="0" smtClean="0"/>
              <a:t>端进行了用户匹配。将相关数据存入用户匹配数据库中，这样来了用户信息之后，如果是第三方用户</a:t>
            </a:r>
            <a:r>
              <a:rPr lang="en-US" altLang="zh-CN" dirty="0" smtClean="0"/>
              <a:t>id</a:t>
            </a:r>
            <a:r>
              <a:rPr lang="zh-CN" altLang="en-US" dirty="0" smtClean="0"/>
              <a:t>，我们可以查询到关联的</a:t>
            </a:r>
            <a:r>
              <a:rPr lang="en-US" altLang="zh-CN" dirty="0" smtClean="0"/>
              <a:t>FreeWheel ID</a:t>
            </a:r>
            <a:r>
              <a:rPr lang="zh-CN" altLang="en-US" dirty="0" smtClean="0"/>
              <a:t>，并将想用的数据合并到这些</a:t>
            </a:r>
            <a:r>
              <a:rPr lang="en-US" altLang="zh-CN" dirty="0" smtClean="0"/>
              <a:t>FreeWheel</a:t>
            </a:r>
            <a:r>
              <a:rPr lang="zh-CN" altLang="en-US" dirty="0" smtClean="0"/>
              <a:t>用户里面。如果是</a:t>
            </a:r>
            <a:r>
              <a:rPr lang="en-US" altLang="zh-CN" dirty="0" smtClean="0"/>
              <a:t>FreeWheel Id</a:t>
            </a:r>
            <a:r>
              <a:rPr lang="zh-CN" altLang="en-US" dirty="0" smtClean="0"/>
              <a:t>，我们也会查询得到当前这个</a:t>
            </a:r>
            <a:r>
              <a:rPr lang="en-US" altLang="zh-CN" dirty="0" smtClean="0"/>
              <a:t>ID</a:t>
            </a:r>
            <a:r>
              <a:rPr lang="zh-CN" altLang="en-US" dirty="0" smtClean="0"/>
              <a:t>和哪些</a:t>
            </a:r>
            <a:r>
              <a:rPr lang="en-US" altLang="zh-CN" dirty="0" smtClean="0"/>
              <a:t>ID</a:t>
            </a:r>
            <a:r>
              <a:rPr lang="zh-CN" altLang="en-US" dirty="0" smtClean="0"/>
              <a:t>其实是同一用户，会将当前数据更新给所有这些用户。如果用户关联关系放生变化，我们也会相应调整用户数据。</a:t>
            </a:r>
            <a:endParaRPr lang="en-US" altLang="zh-CN" dirty="0" smtClean="0"/>
          </a:p>
          <a:p>
            <a:r>
              <a:rPr lang="zh-CN" altLang="en-US" dirty="0" smtClean="0"/>
              <a:t>经过这样的变化之后，我们的广告服务器也可以用</a:t>
            </a:r>
            <a:r>
              <a:rPr lang="en-US" altLang="zh-CN" dirty="0" smtClean="0"/>
              <a:t>FreeWheel ID</a:t>
            </a:r>
            <a:r>
              <a:rPr lang="zh-CN" altLang="en-US" dirty="0" smtClean="0"/>
              <a:t>来获取当前用户信息，而且可以拿到全量信息。不仅减少了请求数量，</a:t>
            </a:r>
            <a:r>
              <a:rPr lang="zh-CN" altLang="en-US" smtClean="0"/>
              <a:t>数据质量也得到了提升</a:t>
            </a:r>
            <a:endParaRPr lang="en-US" altLang="zh-CN" dirty="0" smtClean="0"/>
          </a:p>
        </p:txBody>
      </p:sp>
      <p:sp>
        <p:nvSpPr>
          <p:cNvPr id="4" name="Slide Number Placeholder 3"/>
          <p:cNvSpPr>
            <a:spLocks noGrp="1"/>
          </p:cNvSpPr>
          <p:nvPr>
            <p:ph type="sldNum" sz="quarter" idx="10"/>
          </p:nvPr>
        </p:nvSpPr>
        <p:spPr/>
        <p:txBody>
          <a:bodyPr/>
          <a:lstStyle/>
          <a:p>
            <a:fld id="{BD7A8039-D403-5F40-A75C-1347FF8D8839}" type="slidenum">
              <a:rPr lang="en-US" smtClean="0"/>
              <a:t>24</a:t>
            </a:fld>
            <a:endParaRPr lang="en-US"/>
          </a:p>
        </p:txBody>
      </p:sp>
    </p:spTree>
    <p:extLst>
      <p:ext uri="{BB962C8B-B14F-4D97-AF65-F5344CB8AC3E}">
        <p14:creationId xmlns:p14="http://schemas.microsoft.com/office/powerpoint/2010/main" val="2410256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总结一下这几年我们在用户数据管理系统上做的事情的话，有几点是想跟大家分享下的。</a:t>
            </a:r>
            <a:endParaRPr lang="en-US" altLang="zh-CN" dirty="0" smtClean="0"/>
          </a:p>
          <a:p>
            <a:r>
              <a:rPr lang="zh-CN" altLang="en-US" dirty="0" smtClean="0"/>
              <a:t>首先就是提前计划，设置容量。这个对于我们后端系统的开发是最重要的，要预估要正确的流量增长情况，业务的增长情况。在合适的时间做合适的事情，避免陷入过度设计、浪费资源，或者准备不足，手忙脚乱的情况。</a:t>
            </a:r>
            <a:endParaRPr lang="en-US" altLang="zh-CN" dirty="0" smtClean="0"/>
          </a:p>
          <a:p>
            <a:r>
              <a:rPr lang="zh-CN" altLang="en-US" dirty="0" smtClean="0"/>
              <a:t>其次就是生命不止、优化不息了。即使我们计划得再完美，现实总是会狠狠给我们一个教训的。我们要经常有系统化的思维，从硬件到软件、从客户端到服务器端，都要经常观察、推测、评测相应的性能瓶颈，以期做出优化。有时候一些很小的改动，比如我们提到的</a:t>
            </a:r>
            <a:r>
              <a:rPr lang="en-US" altLang="zh-CN" dirty="0" err="1" smtClean="0"/>
              <a:t>BloomFilter</a:t>
            </a:r>
            <a:r>
              <a:rPr lang="zh-CN" altLang="en-US" dirty="0" smtClean="0"/>
              <a:t>的引入，之前没提到的同步读取切换为基于</a:t>
            </a:r>
            <a:r>
              <a:rPr lang="en-US" altLang="zh-CN" dirty="0" err="1" smtClean="0"/>
              <a:t>libevent</a:t>
            </a:r>
            <a:r>
              <a:rPr lang="zh-CN" altLang="en-US" dirty="0" smtClean="0"/>
              <a:t>的异步读取，都很可能给我们带来巨大的性能提升。</a:t>
            </a:r>
            <a:endParaRPr lang="en-US" altLang="zh-CN" dirty="0" smtClean="0"/>
          </a:p>
          <a:p>
            <a:r>
              <a:rPr lang="zh-CN" altLang="en-US" dirty="0" smtClean="0"/>
              <a:t>对于系统简单、不断演化。其实我想说的是，在很多系统的初期，基本都是很小、很丑陋的，特别作为一个探索性产品，我们不希望占用太多的硬件，太多的开发资源，能够快速上线、验证一些产品和业务。那么快速完成简单的系统，并且能够不断演化就很重要了。</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Always</a:t>
            </a:r>
            <a:r>
              <a:rPr lang="zh-CN" altLang="en-US" dirty="0" smtClean="0"/>
              <a:t>并行切换，</a:t>
            </a:r>
            <a:r>
              <a:rPr lang="en-US" altLang="zh-CN" dirty="0" smtClean="0"/>
              <a:t>Always</a:t>
            </a:r>
            <a:r>
              <a:rPr lang="zh-CN" altLang="en-US" dirty="0" smtClean="0"/>
              <a:t> </a:t>
            </a:r>
            <a:r>
              <a:rPr lang="en-US" altLang="zh-CN" dirty="0" smtClean="0"/>
              <a:t>PLAN</a:t>
            </a:r>
            <a:r>
              <a:rPr lang="zh-CN" altLang="en-US" dirty="0" smtClean="0"/>
              <a:t> </a:t>
            </a:r>
            <a:r>
              <a:rPr lang="en-US" altLang="zh-CN" dirty="0" smtClean="0"/>
              <a:t>B</a:t>
            </a:r>
            <a:r>
              <a:rPr lang="zh-CN" altLang="en-US" dirty="0" smtClean="0"/>
              <a:t>这个主要是针对大规模数据处理而言，特别在做切换、数据转换的时候，经常会有各种意外发生，所以大家最好能够做好并行切换的</a:t>
            </a:r>
            <a:r>
              <a:rPr lang="en-US" altLang="zh-CN" dirty="0" smtClean="0"/>
              <a:t>plan</a:t>
            </a:r>
            <a:r>
              <a:rPr lang="zh-CN" altLang="en-US" dirty="0" smtClean="0"/>
              <a:t>、永远有</a:t>
            </a:r>
            <a:r>
              <a:rPr lang="en-US" altLang="zh-CN" dirty="0" smtClean="0"/>
              <a:t>back</a:t>
            </a:r>
            <a:r>
              <a:rPr lang="zh-CN" altLang="en-US" dirty="0" smtClean="0"/>
              <a:t>的</a:t>
            </a:r>
            <a:r>
              <a:rPr lang="en-US" altLang="zh-CN" dirty="0" smtClean="0"/>
              <a:t>plan</a:t>
            </a:r>
            <a:r>
              <a:rPr lang="zh-CN" altLang="en-US" dirty="0" smtClean="0"/>
              <a:t>，是非常重要的。</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对于将来，除了我们要集成更多的客户、数据提供商，并尝试收集更多用户行为之外，我们还想在用户匹配上做更多事情。现在我们基本是基于同一用户在不同</a:t>
            </a:r>
            <a:r>
              <a:rPr lang="en-US" altLang="zh-CN" dirty="0" smtClean="0"/>
              <a:t>ID</a:t>
            </a:r>
            <a:r>
              <a:rPr lang="zh-CN" altLang="en-US" dirty="0" smtClean="0"/>
              <a:t>下的映射做的这件事情，现在覆盖率还不够高。我们也希望在数据挖掘、机器学习等领域有丰富经验的朋友可以加盟</a:t>
            </a:r>
            <a:r>
              <a:rPr lang="en-US" altLang="zh-CN" dirty="0" smtClean="0"/>
              <a:t>FreeWheel</a:t>
            </a:r>
            <a:r>
              <a:rPr lang="zh-CN" altLang="en-US" dirty="0" smtClean="0"/>
              <a:t>，帮我们更好的改进这个问题。</a:t>
            </a:r>
            <a:endParaRPr lang="en-US" altLang="zh-CN" dirty="0" smtClean="0"/>
          </a:p>
        </p:txBody>
      </p:sp>
      <p:sp>
        <p:nvSpPr>
          <p:cNvPr id="4" name="Slide Number Placeholder 3"/>
          <p:cNvSpPr>
            <a:spLocks noGrp="1"/>
          </p:cNvSpPr>
          <p:nvPr>
            <p:ph type="sldNum" sz="quarter" idx="10"/>
          </p:nvPr>
        </p:nvSpPr>
        <p:spPr/>
        <p:txBody>
          <a:bodyPr/>
          <a:lstStyle/>
          <a:p>
            <a:fld id="{BD7A8039-D403-5F40-A75C-1347FF8D8839}" type="slidenum">
              <a:rPr lang="en-US" smtClean="0"/>
              <a:t>26</a:t>
            </a:fld>
            <a:endParaRPr lang="en-US"/>
          </a:p>
        </p:txBody>
      </p:sp>
    </p:spTree>
    <p:extLst>
      <p:ext uri="{BB962C8B-B14F-4D97-AF65-F5344CB8AC3E}">
        <p14:creationId xmlns:p14="http://schemas.microsoft.com/office/powerpoint/2010/main" val="2410256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好，这就是我今天要分享的主要内容，不知道大家有什么问题没有？</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27</a:t>
            </a:fld>
            <a:endParaRPr lang="en-US"/>
          </a:p>
        </p:txBody>
      </p:sp>
    </p:spTree>
    <p:extLst>
      <p:ext uri="{BB962C8B-B14F-4D97-AF65-F5344CB8AC3E}">
        <p14:creationId xmlns:p14="http://schemas.microsoft.com/office/powerpoint/2010/main" val="137839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首先我们介绍下</a:t>
            </a:r>
            <a:r>
              <a:rPr lang="en-US" altLang="zh-CN" dirty="0" smtClean="0"/>
              <a:t>FreeWheel</a:t>
            </a:r>
            <a:r>
              <a:rPr lang="zh-CN" altLang="en-US" dirty="0" smtClean="0"/>
              <a:t>公司。当然，这里不是在做广告了，或者说不只是在做广告吧，主要是介绍下我们为什么要做用户管理系统，这个系统对于我们公司的业务意义是怎样的。</a:t>
            </a:r>
            <a:r>
              <a:rPr lang="en-US" altLang="zh-CN" dirty="0" smtClean="0"/>
              <a:t>FreeWheel</a:t>
            </a:r>
            <a:r>
              <a:rPr lang="zh-CN" altLang="en-US" dirty="0" smtClean="0"/>
              <a:t>成立于</a:t>
            </a:r>
            <a:r>
              <a:rPr lang="en-US" altLang="zh-CN" dirty="0" smtClean="0"/>
              <a:t>2007</a:t>
            </a:r>
            <a:r>
              <a:rPr lang="zh-CN" altLang="en-US" dirty="0" smtClean="0"/>
              <a:t>年，一直关注于提供在线视频的广告解决方案。客户可以在我们的系统中对视频广告，以及广告资产进行管理，投放、检测、预测，以及获取咨询和增值服务。虽然</a:t>
            </a:r>
            <a:r>
              <a:rPr lang="en-US" altLang="zh-CN" dirty="0" smtClean="0"/>
              <a:t>FreeWheel</a:t>
            </a:r>
            <a:r>
              <a:rPr lang="zh-CN" altLang="en-US" dirty="0" smtClean="0"/>
              <a:t>在国内声名不彰，主要是因为我们暂时不做国内客户，不占有国内市场。但是在美国，或者说美加市场上，以及欧洲，我们公司占有非常主要的一席之地。基本上来说，我们支撑了美国在线视频广告</a:t>
            </a:r>
            <a:r>
              <a:rPr lang="en-US" altLang="zh-CN" dirty="0" smtClean="0"/>
              <a:t>30%</a:t>
            </a:r>
            <a:r>
              <a:rPr lang="zh-CN" altLang="en-US" dirty="0" smtClean="0"/>
              <a:t>的流量，平均来说，美国人在互联网上每观看三个视频广告，其中一个就是我们公司</a:t>
            </a:r>
            <a:r>
              <a:rPr lang="en-US" altLang="zh-CN" dirty="0" smtClean="0"/>
              <a:t>Serve</a:t>
            </a:r>
            <a:r>
              <a:rPr lang="zh-CN" altLang="en-US" dirty="0" smtClean="0"/>
              <a:t>的。而且</a:t>
            </a:r>
            <a:r>
              <a:rPr lang="en-US" altLang="zh-CN" dirty="0" smtClean="0"/>
              <a:t>FreeWheel</a:t>
            </a:r>
            <a:r>
              <a:rPr lang="zh-CN" altLang="en-US" dirty="0" smtClean="0"/>
              <a:t>更加关注高端视频内容，基本上大家熟悉的美国的大型电视台，比如</a:t>
            </a:r>
            <a:r>
              <a:rPr lang="en-US" altLang="zh-CN" dirty="0" smtClean="0"/>
              <a:t>FOX</a:t>
            </a:r>
            <a:r>
              <a:rPr lang="zh-CN" altLang="en-US" dirty="0" smtClean="0"/>
              <a:t>，</a:t>
            </a:r>
            <a:r>
              <a:rPr lang="en-US" altLang="zh-CN" dirty="0" smtClean="0"/>
              <a:t>ABC</a:t>
            </a:r>
            <a:r>
              <a:rPr lang="zh-CN" altLang="en-US" dirty="0" smtClean="0"/>
              <a:t>，</a:t>
            </a:r>
            <a:r>
              <a:rPr lang="en-US" altLang="zh-CN" dirty="0" smtClean="0"/>
              <a:t>NBC</a:t>
            </a:r>
            <a:r>
              <a:rPr lang="zh-CN" altLang="en-US" dirty="0" smtClean="0"/>
              <a:t>，都是我们公司的客户，大家经常上的</a:t>
            </a:r>
            <a:r>
              <a:rPr lang="en-US" altLang="zh-CN" dirty="0" err="1" smtClean="0"/>
              <a:t>Youbute</a:t>
            </a:r>
            <a:r>
              <a:rPr lang="zh-CN" altLang="en-US" dirty="0" smtClean="0"/>
              <a:t>、</a:t>
            </a:r>
            <a:r>
              <a:rPr lang="en-US" altLang="zh-CN" dirty="0" smtClean="0"/>
              <a:t>HULU</a:t>
            </a:r>
            <a:r>
              <a:rPr lang="zh-CN" altLang="en-US" dirty="0" smtClean="0"/>
              <a:t>网站，都是我们公司的合作伙伴。因此，虽然我们只占有视频的</a:t>
            </a:r>
            <a:r>
              <a:rPr lang="en-US" altLang="zh-CN" dirty="0" smtClean="0"/>
              <a:t>30%</a:t>
            </a:r>
            <a:r>
              <a:rPr lang="zh-CN" altLang="en-US" dirty="0" smtClean="0"/>
              <a:t>流量，但是高端在线视频中有</a:t>
            </a:r>
            <a:r>
              <a:rPr lang="en-US" altLang="zh-CN" dirty="0" smtClean="0"/>
              <a:t>70%</a:t>
            </a:r>
            <a:r>
              <a:rPr lang="zh-CN" altLang="en-US" dirty="0" smtClean="0"/>
              <a:t>都是由</a:t>
            </a:r>
            <a:r>
              <a:rPr lang="en-US" altLang="zh-CN" dirty="0" smtClean="0"/>
              <a:t>FreeWheel</a:t>
            </a:r>
            <a:r>
              <a:rPr lang="zh-CN" altLang="en-US" dirty="0" smtClean="0"/>
              <a:t>做的广告支持。很多大型赛事，包括</a:t>
            </a:r>
            <a:r>
              <a:rPr lang="en-US" altLang="zh-CN" dirty="0" smtClean="0"/>
              <a:t>NBA</a:t>
            </a:r>
            <a:r>
              <a:rPr lang="zh-CN" altLang="en-US" dirty="0" smtClean="0"/>
              <a:t>决赛、世界杯、奥运会转播等，都是</a:t>
            </a:r>
            <a:r>
              <a:rPr lang="en-US" altLang="zh-CN" dirty="0" smtClean="0"/>
              <a:t>FreeWheel</a:t>
            </a:r>
            <a:r>
              <a:rPr lang="zh-CN" altLang="en-US" dirty="0" smtClean="0"/>
              <a:t>做的广告支持。</a:t>
            </a:r>
            <a:endParaRPr lang="en-US" altLang="zh-CN" dirty="0" smtClean="0"/>
          </a:p>
          <a:p>
            <a:r>
              <a:rPr lang="zh-CN" altLang="en-US" dirty="0" smtClean="0"/>
              <a:t>而且随着互联网视频的发展，</a:t>
            </a:r>
            <a:r>
              <a:rPr lang="en-US" altLang="zh-CN" dirty="0" smtClean="0"/>
              <a:t>FreeWheel</a:t>
            </a:r>
            <a:r>
              <a:rPr lang="zh-CN" altLang="en-US" dirty="0" smtClean="0"/>
              <a:t>对于多屏化，从移动端、个人电脑、客厅点播等都有了跨网络、跨平台的支持。</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4</a:t>
            </a:fld>
            <a:endParaRPr lang="en-US"/>
          </a:p>
        </p:txBody>
      </p:sp>
    </p:spTree>
    <p:extLst>
      <p:ext uri="{BB962C8B-B14F-4D97-AF65-F5344CB8AC3E}">
        <p14:creationId xmlns:p14="http://schemas.microsoft.com/office/powerpoint/2010/main" val="237247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随着视频广告的发展，客户越来越看重用户数据。几乎每款广告都是有自己特定的受众需求的，比如说一款可口可乐的广告，更希望投放给年轻较轻的受众观看。因此就需要我们能够按照用户的静态属性、动态行为等对用户进行细分，是的广告主可以针对用户进行精准定位，并对用户群体进行管理、制定广告投放计划。</a:t>
            </a:r>
            <a:r>
              <a:rPr lang="en-US" altLang="zh-CN" dirty="0" smtClean="0"/>
              <a:t>FreeWheel</a:t>
            </a:r>
            <a:r>
              <a:rPr lang="zh-CN" altLang="en-US" dirty="0" smtClean="0"/>
              <a:t>呢，也随着广告业务的发展，适时推出了我们自己的用户数据管理系统，使得我们能够对上述需求进行支持。每当一个广告请求到达我们的服务器之后，我们可以很快分辨出当前用户的年龄、性别、家庭收入等静态属性，以及近期搜索、购买等动态行为，广告服务器就可以根据这些信息，为当前用户推送最合适的广告。</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5</a:t>
            </a:fld>
            <a:endParaRPr lang="en-US"/>
          </a:p>
        </p:txBody>
      </p:sp>
    </p:spTree>
    <p:extLst>
      <p:ext uri="{BB962C8B-B14F-4D97-AF65-F5344CB8AC3E}">
        <p14:creationId xmlns:p14="http://schemas.microsoft.com/office/powerpoint/2010/main" val="281725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在详细阐述我们的</a:t>
            </a:r>
            <a:r>
              <a:rPr lang="en-US" altLang="zh-CN" dirty="0" smtClean="0"/>
              <a:t>AMS</a:t>
            </a:r>
            <a:r>
              <a:rPr lang="zh-CN" altLang="en-US" dirty="0" smtClean="0"/>
              <a:t>之前，我们先简单说一下我们面临的技术挑战。而这些技术挑战，也是我们在设计系统时，需要重点考虑的事情。首先是数据量比较大。美国主要有</a:t>
            </a:r>
            <a:r>
              <a:rPr lang="en-US" altLang="zh-CN" dirty="0" smtClean="0"/>
              <a:t>3</a:t>
            </a:r>
            <a:r>
              <a:rPr lang="zh-CN" altLang="en-US" dirty="0" smtClean="0"/>
              <a:t>亿人，相应我们的用户数量，也在这个量级。而这些用户每天在互联网上有着各种各样的行为，静态属性和动态属性的变化都很大，我们的系统需要及时捕获这些变化，同时同步到所有的数据中心。而数据中心之间的网络状态延时、带宽都给跨数据中心数据同步带来了很大挑战。</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6</a:t>
            </a:fld>
            <a:endParaRPr lang="en-US"/>
          </a:p>
        </p:txBody>
      </p:sp>
    </p:spTree>
    <p:extLst>
      <p:ext uri="{BB962C8B-B14F-4D97-AF65-F5344CB8AC3E}">
        <p14:creationId xmlns:p14="http://schemas.microsoft.com/office/powerpoint/2010/main" val="311104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除此之外，我们后端服务器最重要的一个指标是查询时间，尤其是高流量压力下的查询时间。广告服务器对于广告请求的处理，我们是有返回时间的要求的，如果查询用户数据占用的时间过长，会影响我们的服务质量。因此在设计之初，查询时间就是我们首要的一个目标。对于一个系统而言，即使我们满足了上述技术挑战的所有目标，还有最重要的一个非功能性目标，那就是可扩展性。这幅图片展示了从</a:t>
            </a:r>
            <a:r>
              <a:rPr lang="zh-CN" altLang="zh-CN" dirty="0" smtClean="0"/>
              <a:t>2</a:t>
            </a:r>
            <a:r>
              <a:rPr lang="en-US" altLang="zh-CN" dirty="0" smtClean="0"/>
              <a:t>011</a:t>
            </a:r>
            <a:r>
              <a:rPr lang="zh-CN" altLang="en-US" dirty="0" smtClean="0"/>
              <a:t>年底到现在，我们流量的增长情况，基本上每天</a:t>
            </a:r>
            <a:r>
              <a:rPr lang="en-US" altLang="zh-CN" dirty="0" smtClean="0"/>
              <a:t>Video</a:t>
            </a:r>
            <a:r>
              <a:rPr lang="zh-CN" altLang="en-US" dirty="0" smtClean="0"/>
              <a:t> </a:t>
            </a:r>
            <a:r>
              <a:rPr lang="en-US" altLang="zh-CN" dirty="0" smtClean="0"/>
              <a:t>Views</a:t>
            </a:r>
            <a:r>
              <a:rPr lang="zh-CN" altLang="en-US" dirty="0" smtClean="0"/>
              <a:t>均值增长了五倍，而瞬间峰值则增长了更多。</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7</a:t>
            </a:fld>
            <a:endParaRPr lang="en-US"/>
          </a:p>
        </p:txBody>
      </p:sp>
    </p:spTree>
    <p:extLst>
      <p:ext uri="{BB962C8B-B14F-4D97-AF65-F5344CB8AC3E}">
        <p14:creationId xmlns:p14="http://schemas.microsoft.com/office/powerpoint/2010/main" val="3111048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好，那现在让我们回到历史，看一下我们</a:t>
            </a:r>
            <a:r>
              <a:rPr lang="en-US" altLang="zh-CN" dirty="0" smtClean="0"/>
              <a:t>FreeWheel</a:t>
            </a:r>
            <a:r>
              <a:rPr lang="zh-CN" altLang="en-US" dirty="0" smtClean="0"/>
              <a:t>的用户数据管理系统是怎么发源的。</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8</a:t>
            </a:fld>
            <a:endParaRPr lang="en-US"/>
          </a:p>
        </p:txBody>
      </p:sp>
    </p:spTree>
    <p:extLst>
      <p:ext uri="{BB962C8B-B14F-4D97-AF65-F5344CB8AC3E}">
        <p14:creationId xmlns:p14="http://schemas.microsoft.com/office/powerpoint/2010/main" val="2260509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我们前期重要的数据提供商是</a:t>
            </a:r>
            <a:r>
              <a:rPr lang="en-US" altLang="zh-CN" dirty="0" err="1" smtClean="0"/>
              <a:t>BlueKai</a:t>
            </a:r>
            <a:r>
              <a:rPr lang="zh-CN" altLang="en-US" dirty="0" smtClean="0"/>
              <a:t>和</a:t>
            </a:r>
            <a:r>
              <a:rPr lang="en-US" altLang="zh-CN" dirty="0" smtClean="0"/>
              <a:t>AOL</a:t>
            </a:r>
            <a:r>
              <a:rPr lang="zh-CN" altLang="en-US" dirty="0" smtClean="0"/>
              <a:t>。如果大家对</a:t>
            </a:r>
            <a:r>
              <a:rPr lang="en-US" altLang="zh-CN" dirty="0" err="1" smtClean="0"/>
              <a:t>BlueKai</a:t>
            </a:r>
            <a:r>
              <a:rPr lang="zh-CN" altLang="en-US" dirty="0" smtClean="0"/>
              <a:t>比较熟悉的话，都知道</a:t>
            </a:r>
            <a:r>
              <a:rPr lang="en-US" altLang="zh-CN" dirty="0" err="1" smtClean="0"/>
              <a:t>BlueKai</a:t>
            </a:r>
            <a:r>
              <a:rPr lang="zh-CN" altLang="en-US" dirty="0" smtClean="0"/>
              <a:t>是美国最大的用户数据提供商之一，我们在这个系统上线之前，就拟定了要和</a:t>
            </a:r>
            <a:r>
              <a:rPr lang="en-US" altLang="zh-CN" dirty="0" err="1" smtClean="0"/>
              <a:t>BlueKai</a:t>
            </a:r>
            <a:r>
              <a:rPr lang="zh-CN" altLang="en-US" dirty="0" smtClean="0"/>
              <a:t>的数据进行集成。</a:t>
            </a:r>
            <a:r>
              <a:rPr lang="en-US" altLang="zh-CN" dirty="0" smtClean="0"/>
              <a:t>AOL</a:t>
            </a:r>
            <a:r>
              <a:rPr lang="zh-CN" altLang="en-US" dirty="0" smtClean="0"/>
              <a:t>大家可能更熟悉，提供很多互联网服务，而娱乐也是</a:t>
            </a:r>
            <a:r>
              <a:rPr lang="en-US" altLang="zh-CN" dirty="0" smtClean="0"/>
              <a:t>AOL</a:t>
            </a:r>
            <a:r>
              <a:rPr lang="zh-CN" altLang="en-US" dirty="0" smtClean="0"/>
              <a:t>比较重要的收入来源。这里</a:t>
            </a:r>
            <a:r>
              <a:rPr lang="en-US" altLang="zh-CN" dirty="0" smtClean="0"/>
              <a:t>AOL</a:t>
            </a:r>
            <a:r>
              <a:rPr lang="zh-CN" altLang="en-US" dirty="0" smtClean="0"/>
              <a:t>其实是我们的客户，只是他们把自己的用户数据放在我们公司服务器上，提供给</a:t>
            </a:r>
            <a:r>
              <a:rPr lang="en-US" altLang="zh-CN" dirty="0" smtClean="0"/>
              <a:t>AOL</a:t>
            </a:r>
            <a:r>
              <a:rPr lang="zh-CN" altLang="en-US" dirty="0" smtClean="0"/>
              <a:t>自己的广告请求使用。通过各种调研，我们预估了一下我们用户数量大概是两亿左右，而要应对的读取频率平均是</a:t>
            </a:r>
            <a:r>
              <a:rPr lang="en-US" altLang="zh-CN" dirty="0" smtClean="0"/>
              <a:t>5000</a:t>
            </a:r>
            <a:r>
              <a:rPr lang="zh-CN" altLang="en-US" dirty="0" smtClean="0"/>
              <a:t>每秒，而峰值设计为</a:t>
            </a:r>
            <a:r>
              <a:rPr lang="zh-CN" altLang="zh-CN" dirty="0" smtClean="0"/>
              <a:t>15</a:t>
            </a:r>
            <a:r>
              <a:rPr lang="en-US" altLang="zh-CN" dirty="0" smtClean="0"/>
              <a:t>000</a:t>
            </a:r>
            <a:r>
              <a:rPr lang="zh-CN" altLang="en-US" dirty="0" smtClean="0"/>
              <a:t>每秒</a:t>
            </a:r>
            <a:r>
              <a:rPr lang="en-US" altLang="zh-CN" dirty="0" smtClean="0"/>
              <a:t>。</a:t>
            </a:r>
            <a:r>
              <a:rPr lang="en-US" altLang="en-US" dirty="0" smtClean="0"/>
              <a:t>存储用户数据约为300G，每天更新为100G（GZ压缩后）的样子。</a:t>
            </a:r>
            <a:r>
              <a:rPr lang="zh-CN" altLang="en-US" dirty="0" smtClean="0"/>
              <a:t>在这里可以看到，在这个时期，我们公司的流量增长情况，基本上在我们设计的范围之内。</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9</a:t>
            </a:fld>
            <a:endParaRPr lang="en-US"/>
          </a:p>
        </p:txBody>
      </p:sp>
    </p:spTree>
    <p:extLst>
      <p:ext uri="{BB962C8B-B14F-4D97-AF65-F5344CB8AC3E}">
        <p14:creationId xmlns:p14="http://schemas.microsoft.com/office/powerpoint/2010/main" val="3125581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基于上述设计，我们实现了这样一个基础架构。</a:t>
            </a:r>
            <a:endParaRPr lang="en-US" dirty="0"/>
          </a:p>
        </p:txBody>
      </p:sp>
      <p:sp>
        <p:nvSpPr>
          <p:cNvPr id="4" name="Slide Number Placeholder 3"/>
          <p:cNvSpPr>
            <a:spLocks noGrp="1"/>
          </p:cNvSpPr>
          <p:nvPr>
            <p:ph type="sldNum" sz="quarter" idx="10"/>
          </p:nvPr>
        </p:nvSpPr>
        <p:spPr/>
        <p:txBody>
          <a:bodyPr/>
          <a:lstStyle/>
          <a:p>
            <a:fld id="{BD7A8039-D403-5F40-A75C-1347FF8D8839}" type="slidenum">
              <a:rPr lang="en-US" smtClean="0"/>
              <a:t>10</a:t>
            </a:fld>
            <a:endParaRPr lang="en-US"/>
          </a:p>
        </p:txBody>
      </p:sp>
    </p:spTree>
    <p:extLst>
      <p:ext uri="{BB962C8B-B14F-4D97-AF65-F5344CB8AC3E}">
        <p14:creationId xmlns:p14="http://schemas.microsoft.com/office/powerpoint/2010/main" val="241025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userDrawn="1"/>
        </p:nvGrpSpPr>
        <p:grpSpPr>
          <a:xfrm>
            <a:off x="0" y="6534727"/>
            <a:ext cx="9144000" cy="336367"/>
            <a:chOff x="0" y="6361706"/>
            <a:chExt cx="9144000" cy="513353"/>
          </a:xfrm>
        </p:grpSpPr>
        <p:sp>
          <p:nvSpPr>
            <p:cNvPr id="12" name="Rectangle 11"/>
            <p:cNvSpPr/>
            <p:nvPr/>
          </p:nvSpPr>
          <p:spPr bwMode="auto">
            <a:xfrm>
              <a:off x="0" y="6361706"/>
              <a:ext cx="9144000" cy="513353"/>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3" name="Rectangle 12"/>
            <p:cNvSpPr/>
            <p:nvPr/>
          </p:nvSpPr>
          <p:spPr bwMode="auto">
            <a:xfrm>
              <a:off x="3451860" y="6361706"/>
              <a:ext cx="2240280" cy="513353"/>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grpSp>
      <p:sp>
        <p:nvSpPr>
          <p:cNvPr id="3" name="Subtitle 2"/>
          <p:cNvSpPr>
            <a:spLocks noGrp="1"/>
          </p:cNvSpPr>
          <p:nvPr>
            <p:ph type="subTitle" idx="1"/>
          </p:nvPr>
        </p:nvSpPr>
        <p:spPr>
          <a:xfrm>
            <a:off x="1263517" y="3840480"/>
            <a:ext cx="4572000" cy="640080"/>
          </a:xfrm>
        </p:spPr>
        <p:txBody>
          <a:bodyPr anchor="t">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1263517" y="2468880"/>
            <a:ext cx="7168896" cy="1691640"/>
          </a:xfrm>
        </p:spPr>
        <p:txBody>
          <a:bodyPr anchor="t">
            <a:normAutofit/>
          </a:bodyPr>
          <a:lstStyle>
            <a:lvl1pPr algn="l">
              <a:lnSpc>
                <a:spcPct val="90000"/>
              </a:lnSpc>
              <a:defRPr sz="4300"/>
            </a:lvl1pPr>
          </a:lstStyle>
          <a:p>
            <a:r>
              <a:rPr lang="en-US" smtClean="0"/>
              <a:t>Click to edit Master title style</a:t>
            </a:r>
            <a:endParaRPr lang="en-US" dirty="0"/>
          </a:p>
        </p:txBody>
      </p:sp>
      <p:cxnSp>
        <p:nvCxnSpPr>
          <p:cNvPr id="7" name="Straight Connector 6"/>
          <p:cNvCxnSpPr/>
          <p:nvPr userDrawn="1"/>
        </p:nvCxnSpPr>
        <p:spPr bwMode="auto">
          <a:xfrm>
            <a:off x="1387842" y="2560320"/>
            <a:ext cx="7772400" cy="0"/>
          </a:xfrm>
          <a:prstGeom prst="line">
            <a:avLst/>
          </a:prstGeom>
          <a:solidFill>
            <a:schemeClr val="accent1"/>
          </a:solidFill>
          <a:ln w="38100" cap="flat" cmpd="sng" algn="ctr">
            <a:solidFill>
              <a:srgbClr val="83B93B"/>
            </a:solidFill>
            <a:prstDash val="solid"/>
            <a:round/>
            <a:headEnd type="none" w="med" len="med"/>
            <a:tailEnd type="none" w="med" len="med"/>
          </a:ln>
          <a:effectLst/>
        </p:spPr>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74720" y="6065980"/>
            <a:ext cx="2194560" cy="335280"/>
          </a:xfrm>
          <a:prstGeom prst="rect">
            <a:avLst/>
          </a:prstGeom>
        </p:spPr>
      </p:pic>
      <p:sp>
        <p:nvSpPr>
          <p:cNvPr id="10" name="Text Box 7"/>
          <p:cNvSpPr txBox="1">
            <a:spLocks noChangeArrowheads="1"/>
          </p:cNvSpPr>
          <p:nvPr userDrawn="1"/>
        </p:nvSpPr>
        <p:spPr bwMode="auto">
          <a:xfrm>
            <a:off x="73851" y="6599332"/>
            <a:ext cx="2438400" cy="215444"/>
          </a:xfrm>
          <a:prstGeom prst="rect">
            <a:avLst/>
          </a:prstGeom>
          <a:noFill/>
          <a:ln w="9525">
            <a:noFill/>
            <a:miter lim="800000"/>
            <a:headEnd/>
            <a:tailEnd/>
          </a:ln>
          <a:effectLst/>
        </p:spPr>
        <p:txBody>
          <a:bodyPr wrap="square" anchor="ctr">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800" i="1" dirty="0" smtClean="0">
                <a:solidFill>
                  <a:schemeClr val="bg1"/>
                </a:solidFill>
                <a:latin typeface="Arial"/>
                <a:cs typeface="Arial"/>
              </a:rPr>
              <a:t>© 2014 FreeWheel</a:t>
            </a:r>
            <a:endParaRPr lang="en-US" sz="800" i="1" dirty="0">
              <a:solidFill>
                <a:schemeClr val="bg1"/>
              </a:solidFill>
              <a:latin typeface="Arial"/>
              <a:cs typeface="Arial"/>
            </a:endParaRPr>
          </a:p>
        </p:txBody>
      </p:sp>
    </p:spTree>
    <p:extLst>
      <p:ext uri="{BB962C8B-B14F-4D97-AF65-F5344CB8AC3E}">
        <p14:creationId xmlns:p14="http://schemas.microsoft.com/office/powerpoint/2010/main" val="39646933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1"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749246" y="6544274"/>
            <a:ext cx="311836" cy="172134"/>
          </a:xfrm>
          <a:prstGeom prst="rect">
            <a:avLst/>
          </a:prstGeom>
        </p:spPr>
        <p:txBody>
          <a:bodyPr/>
          <a:lstStyle>
            <a:lvl1pPr algn="ctr">
              <a:defRPr sz="800">
                <a:solidFill>
                  <a:schemeClr val="tx1"/>
                </a:solidFill>
              </a:defRPr>
            </a:lvl1pPr>
          </a:lstStyle>
          <a:p>
            <a:fld id="{2B06E569-7762-324F-9379-D39EEF344161}" type="slidenum">
              <a:rPr lang="en-US" smtClean="0"/>
              <a:pPr/>
              <a:t>‹#›</a:t>
            </a:fld>
            <a:endParaRPr lang="en-US"/>
          </a:p>
        </p:txBody>
      </p:sp>
      <p:grpSp>
        <p:nvGrpSpPr>
          <p:cNvPr id="9" name="Group 8"/>
          <p:cNvGrpSpPr/>
          <p:nvPr userDrawn="1"/>
        </p:nvGrpSpPr>
        <p:grpSpPr>
          <a:xfrm>
            <a:off x="1" y="-2"/>
            <a:ext cx="365760" cy="6867144"/>
            <a:chOff x="1" y="-2"/>
            <a:chExt cx="366814" cy="6858002"/>
          </a:xfrm>
        </p:grpSpPr>
        <p:sp>
          <p:nvSpPr>
            <p:cNvPr id="10" name="Rectangle 9"/>
            <p:cNvSpPr/>
            <p:nvPr userDrawn="1"/>
          </p:nvSpPr>
          <p:spPr bwMode="auto">
            <a:xfrm rot="16200000">
              <a:off x="-3268980" y="3268980"/>
              <a:ext cx="6858001" cy="320040"/>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1" name="Rectangle 10"/>
            <p:cNvSpPr/>
            <p:nvPr userDrawn="1"/>
          </p:nvSpPr>
          <p:spPr bwMode="auto">
            <a:xfrm rot="16200000">
              <a:off x="-3089618" y="3401567"/>
              <a:ext cx="6858001" cy="54864"/>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a:ea typeface="ＭＳ Ｐゴシック" pitchFamily="-65" charset="-128"/>
                <a:cs typeface="Arial"/>
              </a:endParaRPr>
            </a:p>
          </p:txBody>
        </p:sp>
      </p:grpSp>
    </p:spTree>
    <p:extLst>
      <p:ext uri="{BB962C8B-B14F-4D97-AF65-F5344CB8AC3E}">
        <p14:creationId xmlns:p14="http://schemas.microsoft.com/office/powerpoint/2010/main" val="2251571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Divider">
    <p:bg>
      <p:bgPr>
        <a:solidFill>
          <a:srgbClr val="3C778A"/>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3013" y="5025245"/>
            <a:ext cx="8421623" cy="0"/>
          </a:xfrm>
          <a:prstGeom prst="line">
            <a:avLst/>
          </a:prstGeom>
          <a:ln w="3810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FreeWheel-NEW REVERSE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85800"/>
            <a:ext cx="2194560" cy="335280"/>
          </a:xfrm>
          <a:prstGeom prst="rect">
            <a:avLst/>
          </a:prstGeom>
        </p:spPr>
      </p:pic>
      <p:sp>
        <p:nvSpPr>
          <p:cNvPr id="12" name="Title 11"/>
          <p:cNvSpPr>
            <a:spLocks noGrp="1"/>
          </p:cNvSpPr>
          <p:nvPr>
            <p:ph type="title"/>
          </p:nvPr>
        </p:nvSpPr>
        <p:spPr>
          <a:xfrm>
            <a:off x="543510" y="3956219"/>
            <a:ext cx="7961410" cy="1143000"/>
          </a:xfrm>
          <a:prstGeom prst="rect">
            <a:avLst/>
          </a:prstGeom>
        </p:spPr>
        <p:txBody>
          <a:bodyPr vert="horz" anchor="b"/>
          <a:lstStyle>
            <a:lvl1pPr algn="r">
              <a:defRPr sz="4000">
                <a:solidFill>
                  <a:schemeClr val="bg1"/>
                </a:solidFill>
                <a:latin typeface="Franklin Gothic Medium"/>
                <a:cs typeface="Franklin Gothic Medium"/>
              </a:defRPr>
            </a:lvl1pPr>
          </a:lstStyle>
          <a:p>
            <a:r>
              <a:rPr lang="en-US" smtClean="0"/>
              <a:t>Click to edit Master title style</a:t>
            </a:r>
            <a:endParaRPr lang="en-US"/>
          </a:p>
        </p:txBody>
      </p:sp>
      <p:cxnSp>
        <p:nvCxnSpPr>
          <p:cNvPr id="13" name="Straight Connector 12"/>
          <p:cNvCxnSpPr/>
          <p:nvPr userDrawn="1"/>
        </p:nvCxnSpPr>
        <p:spPr>
          <a:xfrm>
            <a:off x="9118287" y="-11442"/>
            <a:ext cx="0" cy="6867144"/>
          </a:xfrm>
          <a:prstGeom prst="line">
            <a:avLst/>
          </a:prstGeom>
          <a:ln w="114300">
            <a:solidFill>
              <a:srgbClr val="83B93B"/>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2481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3C778A"/>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3013" y="5025245"/>
            <a:ext cx="8421623" cy="0"/>
          </a:xfrm>
          <a:prstGeom prst="line">
            <a:avLst/>
          </a:prstGeom>
          <a:ln w="3810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FreeWheel-NEW REVERSE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85800"/>
            <a:ext cx="2194560" cy="335280"/>
          </a:xfrm>
          <a:prstGeom prst="rect">
            <a:avLst/>
          </a:prstGeom>
        </p:spPr>
      </p:pic>
      <p:sp>
        <p:nvSpPr>
          <p:cNvPr id="12" name="Title 11"/>
          <p:cNvSpPr>
            <a:spLocks noGrp="1"/>
          </p:cNvSpPr>
          <p:nvPr>
            <p:ph type="title"/>
          </p:nvPr>
        </p:nvSpPr>
        <p:spPr>
          <a:xfrm>
            <a:off x="543510" y="3956219"/>
            <a:ext cx="7961410" cy="1143000"/>
          </a:xfrm>
          <a:prstGeom prst="rect">
            <a:avLst/>
          </a:prstGeom>
        </p:spPr>
        <p:txBody>
          <a:bodyPr vert="horz" anchor="b"/>
          <a:lstStyle>
            <a:lvl1pPr algn="r">
              <a:defRPr sz="4000">
                <a:solidFill>
                  <a:schemeClr val="bg1"/>
                </a:solidFill>
                <a:latin typeface="Franklin Gothic Medium"/>
                <a:cs typeface="Franklin Gothic Medium"/>
              </a:defRPr>
            </a:lvl1pPr>
          </a:lstStyle>
          <a:p>
            <a:r>
              <a:rPr lang="en-US" smtClean="0"/>
              <a:t>Click to edit Master title style</a:t>
            </a:r>
            <a:endParaRPr lang="en-US"/>
          </a:p>
        </p:txBody>
      </p:sp>
      <p:cxnSp>
        <p:nvCxnSpPr>
          <p:cNvPr id="13" name="Straight Connector 12"/>
          <p:cNvCxnSpPr/>
          <p:nvPr userDrawn="1"/>
        </p:nvCxnSpPr>
        <p:spPr>
          <a:xfrm>
            <a:off x="9118287" y="-11442"/>
            <a:ext cx="0" cy="6867144"/>
          </a:xfrm>
          <a:prstGeom prst="line">
            <a:avLst/>
          </a:prstGeom>
          <a:ln w="114300">
            <a:solidFill>
              <a:srgbClr val="83B93B"/>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31341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6004" y="6074825"/>
            <a:ext cx="2277752" cy="347990"/>
          </a:xfrm>
          <a:prstGeom prst="rect">
            <a:avLst/>
          </a:prstGeom>
        </p:spPr>
      </p:pic>
      <p:sp>
        <p:nvSpPr>
          <p:cNvPr id="8" name="Text Placeholder 15"/>
          <p:cNvSpPr>
            <a:spLocks noGrp="1"/>
          </p:cNvSpPr>
          <p:nvPr>
            <p:ph type="body" sz="quarter" idx="13"/>
          </p:nvPr>
        </p:nvSpPr>
        <p:spPr>
          <a:xfrm>
            <a:off x="365761" y="3180186"/>
            <a:ext cx="8778239" cy="918450"/>
          </a:xfrm>
          <a:prstGeom prst="rect">
            <a:avLst/>
          </a:prstGeom>
        </p:spPr>
        <p:txBody>
          <a:bodyPr>
            <a:noAutofit/>
          </a:bodyPr>
          <a:lstStyle>
            <a:lvl1pPr marL="0" indent="0" algn="ctr">
              <a:lnSpc>
                <a:spcPct val="120000"/>
              </a:lnSpc>
              <a:buNone/>
              <a:defRPr sz="1800">
                <a:latin typeface="Franklin Gothic Book"/>
                <a:cs typeface="Franklin Gothic Book"/>
              </a:defRPr>
            </a:lvl1pPr>
            <a:lvl2pPr marL="457200" indent="0" algn="ctr">
              <a:lnSpc>
                <a:spcPct val="120000"/>
              </a:lnSpc>
              <a:buNone/>
              <a:defRPr sz="1600">
                <a:latin typeface="Franklin Gothic Book"/>
                <a:cs typeface="Franklin Gothic Book"/>
              </a:defRPr>
            </a:lvl2pPr>
            <a:lvl3pPr marL="914400" indent="0" algn="ctr">
              <a:lnSpc>
                <a:spcPct val="120000"/>
              </a:lnSpc>
              <a:buNone/>
              <a:defRPr sz="1400">
                <a:latin typeface="Franklin Gothic Book"/>
                <a:cs typeface="Franklin Gothic Book"/>
              </a:defRPr>
            </a:lvl3pPr>
            <a:lvl4pPr marL="1371600" indent="0" algn="ctr">
              <a:lnSpc>
                <a:spcPct val="120000"/>
              </a:lnSpc>
              <a:buNone/>
              <a:defRPr sz="1200">
                <a:latin typeface="Franklin Gothic Book"/>
                <a:cs typeface="Franklin Gothic Book"/>
              </a:defRPr>
            </a:lvl4pPr>
            <a:lvl5pPr marL="1828800" indent="0" algn="ctr">
              <a:lnSpc>
                <a:spcPct val="120000"/>
              </a:lnSpc>
              <a:buNone/>
              <a:defRPr sz="12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Box 7"/>
          <p:cNvSpPr txBox="1">
            <a:spLocks noChangeArrowheads="1"/>
          </p:cNvSpPr>
          <p:nvPr userDrawn="1"/>
        </p:nvSpPr>
        <p:spPr bwMode="auto">
          <a:xfrm>
            <a:off x="429261" y="2521059"/>
            <a:ext cx="8651239" cy="646331"/>
          </a:xfrm>
          <a:prstGeom prst="rect">
            <a:avLst/>
          </a:prstGeom>
          <a:noFill/>
          <a:ln w="9525">
            <a:noFill/>
            <a:miter lim="800000"/>
            <a:headEnd/>
            <a:tailEnd/>
          </a:ln>
          <a:effectLst/>
        </p:spPr>
        <p:txBody>
          <a:bodyPr wrap="square" anchor="ctr">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3600" i="0" dirty="0" smtClean="0">
                <a:solidFill>
                  <a:srgbClr val="3C778A"/>
                </a:solidFill>
                <a:latin typeface="Franklin Gothic Medium"/>
                <a:cs typeface="Franklin Gothic Medium"/>
              </a:rPr>
              <a:t>THANK YOU</a:t>
            </a:r>
            <a:endParaRPr lang="en-US" sz="3600" i="0" dirty="0">
              <a:solidFill>
                <a:srgbClr val="3C778A"/>
              </a:solidFill>
              <a:latin typeface="Franklin Gothic Medium"/>
              <a:cs typeface="Franklin Gothic Medium"/>
            </a:endParaRPr>
          </a:p>
        </p:txBody>
      </p:sp>
      <p:grpSp>
        <p:nvGrpSpPr>
          <p:cNvPr id="10" name="Group 9"/>
          <p:cNvGrpSpPr/>
          <p:nvPr userDrawn="1"/>
        </p:nvGrpSpPr>
        <p:grpSpPr>
          <a:xfrm>
            <a:off x="1" y="-2"/>
            <a:ext cx="365760" cy="6867144"/>
            <a:chOff x="1" y="-2"/>
            <a:chExt cx="366814" cy="6858002"/>
          </a:xfrm>
        </p:grpSpPr>
        <p:sp>
          <p:nvSpPr>
            <p:cNvPr id="11" name="Rectangle 10"/>
            <p:cNvSpPr/>
            <p:nvPr userDrawn="1"/>
          </p:nvSpPr>
          <p:spPr bwMode="auto">
            <a:xfrm rot="16200000">
              <a:off x="-3268980" y="3268980"/>
              <a:ext cx="6858001" cy="320040"/>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2" name="Rectangle 11"/>
            <p:cNvSpPr/>
            <p:nvPr userDrawn="1"/>
          </p:nvSpPr>
          <p:spPr bwMode="auto">
            <a:xfrm rot="16200000">
              <a:off x="-3089618" y="3401567"/>
              <a:ext cx="6858001" cy="54864"/>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a:ea typeface="ＭＳ Ｐゴシック" pitchFamily="-65" charset="-128"/>
                <a:cs typeface="Arial"/>
              </a:endParaRPr>
            </a:p>
          </p:txBody>
        </p:sp>
      </p:grpSp>
    </p:spTree>
    <p:extLst>
      <p:ext uri="{BB962C8B-B14F-4D97-AF65-F5344CB8AC3E}">
        <p14:creationId xmlns:p14="http://schemas.microsoft.com/office/powerpoint/2010/main" val="13661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3" name="Straight Connector 12"/>
          <p:cNvCxnSpPr/>
          <p:nvPr userDrawn="1"/>
        </p:nvCxnSpPr>
        <p:spPr>
          <a:xfrm>
            <a:off x="809296" y="706154"/>
            <a:ext cx="7863840" cy="0"/>
          </a:xfrm>
          <a:prstGeom prst="line">
            <a:avLst/>
          </a:prstGeom>
          <a:ln>
            <a:solidFill>
              <a:srgbClr val="8EC83F"/>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708342" y="1417320"/>
            <a:ext cx="795528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2"/>
          </p:nvPr>
        </p:nvSpPr>
        <p:spPr>
          <a:xfrm>
            <a:off x="8749246" y="6544274"/>
            <a:ext cx="311836" cy="172134"/>
          </a:xfrm>
          <a:prstGeom prst="rect">
            <a:avLst/>
          </a:prstGeom>
        </p:spPr>
        <p:txBody>
          <a:bodyPr/>
          <a:lstStyle>
            <a:lvl1pPr algn="ctr">
              <a:defRPr sz="800">
                <a:solidFill>
                  <a:schemeClr val="tx1"/>
                </a:solidFill>
              </a:defRPr>
            </a:lvl1pPr>
          </a:lstStyle>
          <a:p>
            <a:fld id="{2B06E569-7762-324F-9379-D39EEF344161}" type="slidenum">
              <a:rPr lang="en-US" smtClean="0"/>
              <a:pPr/>
              <a:t>‹#›</a:t>
            </a:fld>
            <a:endParaRPr lang="en-US"/>
          </a:p>
        </p:txBody>
      </p:sp>
      <p:sp>
        <p:nvSpPr>
          <p:cNvPr id="2" name="Title 1"/>
          <p:cNvSpPr>
            <a:spLocks noGrp="1"/>
          </p:cNvSpPr>
          <p:nvPr>
            <p:ph type="title"/>
          </p:nvPr>
        </p:nvSpPr>
        <p:spPr>
          <a:xfrm>
            <a:off x="697109" y="-45864"/>
            <a:ext cx="7955280" cy="813816"/>
          </a:xfrm>
        </p:spPr>
        <p:txBody>
          <a:bodyPr anchor="b"/>
          <a:lstStyle/>
          <a:p>
            <a:r>
              <a:rPr lang="en-US" smtClean="0"/>
              <a:t>Click to edit Master title style</a:t>
            </a:r>
            <a:endParaRPr lang="en-US"/>
          </a:p>
        </p:txBody>
      </p:sp>
      <p:sp>
        <p:nvSpPr>
          <p:cNvPr id="15" name="Text Placeholder 14"/>
          <p:cNvSpPr>
            <a:spLocks noGrp="1"/>
          </p:cNvSpPr>
          <p:nvPr>
            <p:ph type="body" sz="quarter" idx="13"/>
          </p:nvPr>
        </p:nvSpPr>
        <p:spPr>
          <a:xfrm>
            <a:off x="722376" y="693003"/>
            <a:ext cx="7955280" cy="704088"/>
          </a:xfrm>
        </p:spPr>
        <p:txBody>
          <a:bodyPr>
            <a:noAutofit/>
          </a:bodyPr>
          <a:lstStyle>
            <a:lvl1pPr marL="0" indent="0">
              <a:lnSpc>
                <a:spcPct val="90000"/>
              </a:lnSpc>
              <a:buFont typeface="Arial"/>
              <a:buNone/>
              <a:defRPr sz="2200">
                <a:solidFill>
                  <a:schemeClr val="accent1"/>
                </a:solidFill>
              </a:defRPr>
            </a:lvl1pPr>
            <a:lvl2pPr marL="457200" indent="0">
              <a:lnSpc>
                <a:spcPct val="90000"/>
              </a:lnSpc>
              <a:buFont typeface="Arial"/>
              <a:buNone/>
              <a:defRPr sz="2400">
                <a:solidFill>
                  <a:schemeClr val="accent1"/>
                </a:solidFill>
              </a:defRPr>
            </a:lvl2pPr>
            <a:lvl3pPr marL="914400" indent="0">
              <a:lnSpc>
                <a:spcPct val="90000"/>
              </a:lnSpc>
              <a:buFont typeface="Arial"/>
              <a:buNone/>
              <a:defRPr sz="2400">
                <a:solidFill>
                  <a:schemeClr val="accent1"/>
                </a:solidFill>
              </a:defRPr>
            </a:lvl3pPr>
            <a:lvl4pPr marL="1371600" indent="0">
              <a:lnSpc>
                <a:spcPct val="90000"/>
              </a:lnSpc>
              <a:buFont typeface="Arial"/>
              <a:buNone/>
              <a:defRPr sz="2400">
                <a:solidFill>
                  <a:schemeClr val="accent1"/>
                </a:solidFill>
              </a:defRPr>
            </a:lvl4pPr>
            <a:lvl5pPr marL="1828800" indent="0">
              <a:lnSpc>
                <a:spcPct val="90000"/>
              </a:lnSpc>
              <a:buFont typeface="Arial"/>
              <a:buNone/>
              <a:defRPr sz="24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4" name="Group 13"/>
          <p:cNvGrpSpPr/>
          <p:nvPr userDrawn="1"/>
        </p:nvGrpSpPr>
        <p:grpSpPr>
          <a:xfrm>
            <a:off x="1" y="-2"/>
            <a:ext cx="365760" cy="6867144"/>
            <a:chOff x="1" y="-2"/>
            <a:chExt cx="366814" cy="6858002"/>
          </a:xfrm>
        </p:grpSpPr>
        <p:sp>
          <p:nvSpPr>
            <p:cNvPr id="16" name="Rectangle 15"/>
            <p:cNvSpPr/>
            <p:nvPr userDrawn="1"/>
          </p:nvSpPr>
          <p:spPr bwMode="auto">
            <a:xfrm rot="16200000">
              <a:off x="-3268980" y="3268980"/>
              <a:ext cx="6858001" cy="320040"/>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7" name="Rectangle 16"/>
            <p:cNvSpPr/>
            <p:nvPr userDrawn="1"/>
          </p:nvSpPr>
          <p:spPr bwMode="auto">
            <a:xfrm rot="16200000">
              <a:off x="-3089618" y="3401567"/>
              <a:ext cx="6858001" cy="54864"/>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a:ea typeface="ＭＳ Ｐゴシック" pitchFamily="-65" charset="-128"/>
                <a:cs typeface="Arial"/>
              </a:endParaRPr>
            </a:p>
          </p:txBody>
        </p:sp>
      </p:grpSp>
    </p:spTree>
    <p:extLst>
      <p:ext uri="{BB962C8B-B14F-4D97-AF65-F5344CB8AC3E}">
        <p14:creationId xmlns:p14="http://schemas.microsoft.com/office/powerpoint/2010/main" val="1103672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4280" y="1535113"/>
            <a:ext cx="4040188" cy="63976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428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5925" y="1523568"/>
            <a:ext cx="3801731" cy="639762"/>
          </a:xfrm>
        </p:spPr>
        <p:txBody>
          <a:bodyPr anchor="b"/>
          <a:lstStyle>
            <a:lvl1pPr marL="0" indent="0">
              <a:buNone/>
              <a:defRPr sz="2400" b="0">
                <a:solidFill>
                  <a:srgbClr val="11131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5925" y="2174875"/>
            <a:ext cx="38017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2"/>
          </p:nvPr>
        </p:nvSpPr>
        <p:spPr>
          <a:xfrm>
            <a:off x="8749246" y="6544274"/>
            <a:ext cx="311836" cy="172134"/>
          </a:xfrm>
          <a:prstGeom prst="rect">
            <a:avLst/>
          </a:prstGeom>
        </p:spPr>
        <p:txBody>
          <a:bodyPr/>
          <a:lstStyle>
            <a:lvl1pPr algn="ctr">
              <a:defRPr sz="800">
                <a:solidFill>
                  <a:schemeClr val="tx1"/>
                </a:solidFill>
              </a:defRPr>
            </a:lvl1pPr>
          </a:lstStyle>
          <a:p>
            <a:fld id="{2B06E569-7762-324F-9379-D39EEF344161}" type="slidenum">
              <a:rPr lang="en-US" smtClean="0"/>
              <a:pPr/>
              <a:t>‹#›</a:t>
            </a:fld>
            <a:endParaRPr lang="en-US"/>
          </a:p>
        </p:txBody>
      </p:sp>
      <p:cxnSp>
        <p:nvCxnSpPr>
          <p:cNvPr id="14" name="Straight Connector 13"/>
          <p:cNvCxnSpPr/>
          <p:nvPr userDrawn="1"/>
        </p:nvCxnSpPr>
        <p:spPr>
          <a:xfrm>
            <a:off x="809296" y="706154"/>
            <a:ext cx="7863840" cy="0"/>
          </a:xfrm>
          <a:prstGeom prst="line">
            <a:avLst/>
          </a:prstGeom>
          <a:ln>
            <a:solidFill>
              <a:srgbClr val="8EC83F"/>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3"/>
          </p:nvPr>
        </p:nvSpPr>
        <p:spPr>
          <a:xfrm>
            <a:off x="722376" y="686919"/>
            <a:ext cx="7955280" cy="704088"/>
          </a:xfrm>
        </p:spPr>
        <p:txBody>
          <a:bodyPr>
            <a:noAutofit/>
          </a:bodyPr>
          <a:lstStyle>
            <a:lvl1pPr marL="0" indent="0">
              <a:lnSpc>
                <a:spcPct val="90000"/>
              </a:lnSpc>
              <a:buFontTx/>
              <a:buNone/>
              <a:defRPr sz="2200">
                <a:solidFill>
                  <a:schemeClr val="accent1"/>
                </a:solidFill>
              </a:defRPr>
            </a:lvl1pPr>
            <a:lvl2pPr marL="457200" indent="0">
              <a:lnSpc>
                <a:spcPct val="90000"/>
              </a:lnSpc>
              <a:buFontTx/>
              <a:buNone/>
              <a:defRPr sz="2400">
                <a:solidFill>
                  <a:schemeClr val="accent1"/>
                </a:solidFill>
              </a:defRPr>
            </a:lvl2pPr>
            <a:lvl3pPr marL="914400" indent="0">
              <a:lnSpc>
                <a:spcPct val="90000"/>
              </a:lnSpc>
              <a:buFontTx/>
              <a:buNone/>
              <a:defRPr sz="2400">
                <a:solidFill>
                  <a:schemeClr val="accent1"/>
                </a:solidFill>
              </a:defRPr>
            </a:lvl3pPr>
            <a:lvl4pPr marL="1371600" indent="0">
              <a:lnSpc>
                <a:spcPct val="90000"/>
              </a:lnSpc>
              <a:buFontTx/>
              <a:buNone/>
              <a:defRPr sz="2400">
                <a:solidFill>
                  <a:schemeClr val="accent1"/>
                </a:solidFill>
              </a:defRPr>
            </a:lvl4pPr>
            <a:lvl5pPr marL="1828800" indent="0">
              <a:lnSpc>
                <a:spcPct val="90000"/>
              </a:lnSpc>
              <a:buFontTx/>
              <a:buNone/>
              <a:defRPr sz="24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94944" y="-45720"/>
            <a:ext cx="7955280" cy="813816"/>
          </a:xfrm>
        </p:spPr>
        <p:txBody>
          <a:bodyPr anchor="b"/>
          <a:lstStyle>
            <a:lvl1pPr>
              <a:defRPr/>
            </a:lvl1pPr>
          </a:lstStyle>
          <a:p>
            <a:r>
              <a:rPr lang="en-US" smtClean="0"/>
              <a:t>Click to edit Master title style</a:t>
            </a:r>
            <a:endParaRPr lang="en-US"/>
          </a:p>
        </p:txBody>
      </p:sp>
      <p:grpSp>
        <p:nvGrpSpPr>
          <p:cNvPr id="16" name="Group 15"/>
          <p:cNvGrpSpPr/>
          <p:nvPr userDrawn="1"/>
        </p:nvGrpSpPr>
        <p:grpSpPr>
          <a:xfrm>
            <a:off x="1" y="-2"/>
            <a:ext cx="365760" cy="6867144"/>
            <a:chOff x="1" y="-2"/>
            <a:chExt cx="366814" cy="6858002"/>
          </a:xfrm>
        </p:grpSpPr>
        <p:sp>
          <p:nvSpPr>
            <p:cNvPr id="17" name="Rectangle 16"/>
            <p:cNvSpPr/>
            <p:nvPr userDrawn="1"/>
          </p:nvSpPr>
          <p:spPr bwMode="auto">
            <a:xfrm rot="16200000">
              <a:off x="-3268980" y="3268980"/>
              <a:ext cx="6858001" cy="320040"/>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8" name="Rectangle 17"/>
            <p:cNvSpPr/>
            <p:nvPr userDrawn="1"/>
          </p:nvSpPr>
          <p:spPr bwMode="auto">
            <a:xfrm rot="16200000">
              <a:off x="-3089618" y="3401567"/>
              <a:ext cx="6858001" cy="54864"/>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a:ea typeface="ＭＳ Ｐゴシック" pitchFamily="-65" charset="-128"/>
                <a:cs typeface="Arial"/>
              </a:endParaRPr>
            </a:p>
          </p:txBody>
        </p:sp>
      </p:grpSp>
    </p:spTree>
    <p:extLst>
      <p:ext uri="{BB962C8B-B14F-4D97-AF65-F5344CB8AC3E}">
        <p14:creationId xmlns:p14="http://schemas.microsoft.com/office/powerpoint/2010/main" val="3736746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12" name="Straight Connector 11"/>
          <p:cNvCxnSpPr/>
          <p:nvPr userDrawn="1"/>
        </p:nvCxnSpPr>
        <p:spPr>
          <a:xfrm>
            <a:off x="809296" y="706154"/>
            <a:ext cx="7863840" cy="0"/>
          </a:xfrm>
          <a:prstGeom prst="line">
            <a:avLst/>
          </a:prstGeom>
          <a:ln>
            <a:solidFill>
              <a:srgbClr val="8EC83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94944" y="-45720"/>
            <a:ext cx="7955280" cy="813816"/>
          </a:xfrm>
        </p:spPr>
        <p:txBody>
          <a:bodyPr anchor="b"/>
          <a:lstStyle/>
          <a:p>
            <a:r>
              <a:rPr lang="en-US" smtClean="0"/>
              <a:t>Click to edit Master title style</a:t>
            </a:r>
            <a:endParaRPr lang="en-US"/>
          </a:p>
        </p:txBody>
      </p:sp>
      <p:sp>
        <p:nvSpPr>
          <p:cNvPr id="3" name="Content Placeholder 2"/>
          <p:cNvSpPr>
            <a:spLocks noGrp="1"/>
          </p:cNvSpPr>
          <p:nvPr>
            <p:ph sz="half" idx="1"/>
          </p:nvPr>
        </p:nvSpPr>
        <p:spPr>
          <a:xfrm>
            <a:off x="722376" y="1600200"/>
            <a:ext cx="380390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7556" y="1600200"/>
            <a:ext cx="380390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12"/>
          </p:nvPr>
        </p:nvSpPr>
        <p:spPr>
          <a:xfrm>
            <a:off x="8749246" y="6544274"/>
            <a:ext cx="311836" cy="172134"/>
          </a:xfrm>
          <a:prstGeom prst="rect">
            <a:avLst/>
          </a:prstGeom>
        </p:spPr>
        <p:txBody>
          <a:bodyPr/>
          <a:lstStyle>
            <a:lvl1pPr algn="ctr">
              <a:defRPr sz="800">
                <a:solidFill>
                  <a:schemeClr val="tx1"/>
                </a:solidFill>
              </a:defRPr>
            </a:lvl1pPr>
          </a:lstStyle>
          <a:p>
            <a:fld id="{2B06E569-7762-324F-9379-D39EEF344161}" type="slidenum">
              <a:rPr lang="en-US" smtClean="0"/>
              <a:pPr/>
              <a:t>‹#›</a:t>
            </a:fld>
            <a:endParaRPr lang="en-US"/>
          </a:p>
        </p:txBody>
      </p:sp>
      <p:sp>
        <p:nvSpPr>
          <p:cNvPr id="13" name="Text Placeholder 14"/>
          <p:cNvSpPr>
            <a:spLocks noGrp="1"/>
          </p:cNvSpPr>
          <p:nvPr>
            <p:ph type="body" sz="quarter" idx="13"/>
          </p:nvPr>
        </p:nvSpPr>
        <p:spPr>
          <a:xfrm>
            <a:off x="722376" y="686921"/>
            <a:ext cx="7955280" cy="704088"/>
          </a:xfrm>
        </p:spPr>
        <p:txBody>
          <a:bodyPr>
            <a:noAutofit/>
          </a:bodyPr>
          <a:lstStyle>
            <a:lvl1pPr marL="0" indent="0">
              <a:lnSpc>
                <a:spcPct val="90000"/>
              </a:lnSpc>
              <a:buFontTx/>
              <a:buNone/>
              <a:defRPr sz="2200">
                <a:solidFill>
                  <a:schemeClr val="accent1"/>
                </a:solidFill>
              </a:defRPr>
            </a:lvl1pPr>
            <a:lvl2pPr marL="457200" indent="0">
              <a:lnSpc>
                <a:spcPct val="90000"/>
              </a:lnSpc>
              <a:buFontTx/>
              <a:buNone/>
              <a:defRPr sz="2400">
                <a:solidFill>
                  <a:schemeClr val="accent1"/>
                </a:solidFill>
              </a:defRPr>
            </a:lvl2pPr>
            <a:lvl3pPr marL="914400" indent="0">
              <a:lnSpc>
                <a:spcPct val="90000"/>
              </a:lnSpc>
              <a:buFontTx/>
              <a:buNone/>
              <a:defRPr sz="2400">
                <a:solidFill>
                  <a:schemeClr val="accent1"/>
                </a:solidFill>
              </a:defRPr>
            </a:lvl3pPr>
            <a:lvl4pPr marL="1371600" indent="0">
              <a:lnSpc>
                <a:spcPct val="90000"/>
              </a:lnSpc>
              <a:buFontTx/>
              <a:buNone/>
              <a:defRPr sz="2400">
                <a:solidFill>
                  <a:schemeClr val="accent1"/>
                </a:solidFill>
              </a:defRPr>
            </a:lvl4pPr>
            <a:lvl5pPr marL="1828800" indent="0">
              <a:lnSpc>
                <a:spcPct val="90000"/>
              </a:lnSpc>
              <a:buFontTx/>
              <a:buNone/>
              <a:defRPr sz="24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4" name="Group 13"/>
          <p:cNvGrpSpPr/>
          <p:nvPr userDrawn="1"/>
        </p:nvGrpSpPr>
        <p:grpSpPr>
          <a:xfrm>
            <a:off x="1" y="-2"/>
            <a:ext cx="365760" cy="6867144"/>
            <a:chOff x="1" y="-2"/>
            <a:chExt cx="366814" cy="6858002"/>
          </a:xfrm>
        </p:grpSpPr>
        <p:sp>
          <p:nvSpPr>
            <p:cNvPr id="15" name="Rectangle 14"/>
            <p:cNvSpPr/>
            <p:nvPr userDrawn="1"/>
          </p:nvSpPr>
          <p:spPr bwMode="auto">
            <a:xfrm rot="16200000">
              <a:off x="-3268980" y="3268980"/>
              <a:ext cx="6858001" cy="320040"/>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6" name="Rectangle 15"/>
            <p:cNvSpPr/>
            <p:nvPr userDrawn="1"/>
          </p:nvSpPr>
          <p:spPr bwMode="auto">
            <a:xfrm rot="16200000">
              <a:off x="-3089618" y="3401567"/>
              <a:ext cx="6858001" cy="54864"/>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a:ea typeface="ＭＳ Ｐゴシック" pitchFamily="-65" charset="-128"/>
                <a:cs typeface="Arial"/>
              </a:endParaRPr>
            </a:p>
          </p:txBody>
        </p:sp>
      </p:grpSp>
    </p:spTree>
    <p:extLst>
      <p:ext uri="{BB962C8B-B14F-4D97-AF65-F5344CB8AC3E}">
        <p14:creationId xmlns:p14="http://schemas.microsoft.com/office/powerpoint/2010/main" val="1017620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49246" y="6544274"/>
            <a:ext cx="311836" cy="172134"/>
          </a:xfrm>
          <a:prstGeom prst="rect">
            <a:avLst/>
          </a:prstGeom>
        </p:spPr>
        <p:txBody>
          <a:bodyPr/>
          <a:lstStyle>
            <a:lvl1pPr algn="ctr">
              <a:defRPr sz="800">
                <a:solidFill>
                  <a:schemeClr val="tx1"/>
                </a:solidFill>
              </a:defRPr>
            </a:lvl1pPr>
          </a:lstStyle>
          <a:p>
            <a:fld id="{2B06E569-7762-324F-9379-D39EEF344161}" type="slidenum">
              <a:rPr lang="en-US" smtClean="0"/>
              <a:pPr/>
              <a:t>‹#›</a:t>
            </a:fld>
            <a:endParaRPr lang="en-US"/>
          </a:p>
        </p:txBody>
      </p:sp>
      <p:cxnSp>
        <p:nvCxnSpPr>
          <p:cNvPr id="10" name="Straight Connector 9"/>
          <p:cNvCxnSpPr/>
          <p:nvPr userDrawn="1"/>
        </p:nvCxnSpPr>
        <p:spPr>
          <a:xfrm>
            <a:off x="809296" y="706154"/>
            <a:ext cx="7863840" cy="0"/>
          </a:xfrm>
          <a:prstGeom prst="line">
            <a:avLst/>
          </a:prstGeom>
          <a:ln>
            <a:solidFill>
              <a:srgbClr val="8EC83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4"/>
          <p:cNvSpPr>
            <a:spLocks noGrp="1"/>
          </p:cNvSpPr>
          <p:nvPr>
            <p:ph type="body" sz="quarter" idx="13"/>
          </p:nvPr>
        </p:nvSpPr>
        <p:spPr>
          <a:xfrm>
            <a:off x="722376" y="686921"/>
            <a:ext cx="7955280" cy="704088"/>
          </a:xfrm>
        </p:spPr>
        <p:txBody>
          <a:bodyPr>
            <a:noAutofit/>
          </a:bodyPr>
          <a:lstStyle>
            <a:lvl1pPr marL="0" indent="0">
              <a:lnSpc>
                <a:spcPct val="90000"/>
              </a:lnSpc>
              <a:buFontTx/>
              <a:buNone/>
              <a:defRPr sz="2200">
                <a:solidFill>
                  <a:schemeClr val="accent1"/>
                </a:solidFill>
              </a:defRPr>
            </a:lvl1pPr>
            <a:lvl2pPr marL="457200" indent="0">
              <a:lnSpc>
                <a:spcPct val="90000"/>
              </a:lnSpc>
              <a:buFontTx/>
              <a:buNone/>
              <a:defRPr sz="2400">
                <a:solidFill>
                  <a:schemeClr val="accent1"/>
                </a:solidFill>
              </a:defRPr>
            </a:lvl2pPr>
            <a:lvl3pPr marL="914400" indent="0">
              <a:lnSpc>
                <a:spcPct val="90000"/>
              </a:lnSpc>
              <a:buFontTx/>
              <a:buNone/>
              <a:defRPr sz="2400">
                <a:solidFill>
                  <a:schemeClr val="accent1"/>
                </a:solidFill>
              </a:defRPr>
            </a:lvl3pPr>
            <a:lvl4pPr marL="1371600" indent="0">
              <a:lnSpc>
                <a:spcPct val="90000"/>
              </a:lnSpc>
              <a:buFontTx/>
              <a:buNone/>
              <a:defRPr sz="2400">
                <a:solidFill>
                  <a:schemeClr val="accent1"/>
                </a:solidFill>
              </a:defRPr>
            </a:lvl4pPr>
            <a:lvl5pPr marL="1828800" indent="0">
              <a:lnSpc>
                <a:spcPct val="90000"/>
              </a:lnSpc>
              <a:buFontTx/>
              <a:buNone/>
              <a:defRPr sz="24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94944" y="-45720"/>
            <a:ext cx="7955280" cy="813816"/>
          </a:xfrm>
        </p:spPr>
        <p:txBody>
          <a:bodyPr anchor="b"/>
          <a:lstStyle/>
          <a:p>
            <a:r>
              <a:rPr lang="en-US" smtClean="0"/>
              <a:t>Click to edit Master title style</a:t>
            </a:r>
            <a:endParaRPr lang="en-US"/>
          </a:p>
        </p:txBody>
      </p:sp>
      <p:grpSp>
        <p:nvGrpSpPr>
          <p:cNvPr id="12" name="Group 11"/>
          <p:cNvGrpSpPr/>
          <p:nvPr userDrawn="1"/>
        </p:nvGrpSpPr>
        <p:grpSpPr>
          <a:xfrm>
            <a:off x="1" y="-2"/>
            <a:ext cx="365760" cy="6867144"/>
            <a:chOff x="1" y="-2"/>
            <a:chExt cx="366814" cy="6858002"/>
          </a:xfrm>
        </p:grpSpPr>
        <p:sp>
          <p:nvSpPr>
            <p:cNvPr id="13" name="Rectangle 12"/>
            <p:cNvSpPr/>
            <p:nvPr userDrawn="1"/>
          </p:nvSpPr>
          <p:spPr bwMode="auto">
            <a:xfrm rot="16200000">
              <a:off x="-3268980" y="3268980"/>
              <a:ext cx="6858001" cy="320040"/>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4" name="Rectangle 13"/>
            <p:cNvSpPr/>
            <p:nvPr userDrawn="1"/>
          </p:nvSpPr>
          <p:spPr bwMode="auto">
            <a:xfrm rot="16200000">
              <a:off x="-3089618" y="3401567"/>
              <a:ext cx="6858001" cy="54864"/>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a:ea typeface="ＭＳ Ｐゴシック" pitchFamily="-65" charset="-128"/>
                <a:cs typeface="Arial"/>
              </a:endParaRPr>
            </a:p>
          </p:txBody>
        </p:sp>
      </p:grpSp>
    </p:spTree>
    <p:extLst>
      <p:ext uri="{BB962C8B-B14F-4D97-AF65-F5344CB8AC3E}">
        <p14:creationId xmlns:p14="http://schemas.microsoft.com/office/powerpoint/2010/main" val="1149679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749246" y="6544274"/>
            <a:ext cx="311836" cy="172134"/>
          </a:xfrm>
          <a:prstGeom prst="rect">
            <a:avLst/>
          </a:prstGeom>
        </p:spPr>
        <p:txBody>
          <a:bodyPr/>
          <a:lstStyle>
            <a:lvl1pPr algn="ctr">
              <a:defRPr sz="800">
                <a:solidFill>
                  <a:schemeClr val="tx1"/>
                </a:solidFill>
              </a:defRPr>
            </a:lvl1pPr>
          </a:lstStyle>
          <a:p>
            <a:fld id="{2B06E569-7762-324F-9379-D39EEF344161}" type="slidenum">
              <a:rPr lang="en-US" smtClean="0"/>
              <a:pPr/>
              <a:t>‹#›</a:t>
            </a:fld>
            <a:endParaRPr lang="en-US"/>
          </a:p>
        </p:txBody>
      </p:sp>
      <p:sp>
        <p:nvSpPr>
          <p:cNvPr id="10" name="Table Placeholder 9"/>
          <p:cNvSpPr>
            <a:spLocks noGrp="1"/>
          </p:cNvSpPr>
          <p:nvPr>
            <p:ph type="tbl" sz="quarter" idx="14"/>
          </p:nvPr>
        </p:nvSpPr>
        <p:spPr>
          <a:xfrm>
            <a:off x="809296" y="1396999"/>
            <a:ext cx="7877416" cy="4572000"/>
          </a:xfrm>
        </p:spPr>
        <p:txBody>
          <a:bodyPr/>
          <a:lstStyle>
            <a:lvl1pPr marL="0" indent="0">
              <a:buFont typeface="Arial"/>
              <a:buNone/>
              <a:defRPr/>
            </a:lvl1pPr>
          </a:lstStyle>
          <a:p>
            <a:r>
              <a:rPr lang="en-US" smtClean="0"/>
              <a:t>Click icon to add table</a:t>
            </a:r>
            <a:endParaRPr lang="en-US"/>
          </a:p>
        </p:txBody>
      </p:sp>
      <p:cxnSp>
        <p:nvCxnSpPr>
          <p:cNvPr id="12" name="Straight Connector 11"/>
          <p:cNvCxnSpPr/>
          <p:nvPr userDrawn="1"/>
        </p:nvCxnSpPr>
        <p:spPr>
          <a:xfrm>
            <a:off x="809296" y="706154"/>
            <a:ext cx="7863840" cy="0"/>
          </a:xfrm>
          <a:prstGeom prst="line">
            <a:avLst/>
          </a:prstGeom>
          <a:ln>
            <a:solidFill>
              <a:srgbClr val="8EC83F"/>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4"/>
          <p:cNvSpPr>
            <a:spLocks noGrp="1"/>
          </p:cNvSpPr>
          <p:nvPr>
            <p:ph type="body" sz="quarter" idx="13"/>
          </p:nvPr>
        </p:nvSpPr>
        <p:spPr>
          <a:xfrm>
            <a:off x="722376" y="686920"/>
            <a:ext cx="7955280" cy="704088"/>
          </a:xfrm>
        </p:spPr>
        <p:txBody>
          <a:bodyPr>
            <a:noAutofit/>
          </a:bodyPr>
          <a:lstStyle>
            <a:lvl1pPr marL="0" indent="0">
              <a:lnSpc>
                <a:spcPct val="90000"/>
              </a:lnSpc>
              <a:buFontTx/>
              <a:buNone/>
              <a:defRPr sz="2200">
                <a:solidFill>
                  <a:schemeClr val="accent1"/>
                </a:solidFill>
              </a:defRPr>
            </a:lvl1pPr>
            <a:lvl2pPr marL="457200" indent="0">
              <a:lnSpc>
                <a:spcPct val="90000"/>
              </a:lnSpc>
              <a:buFontTx/>
              <a:buNone/>
              <a:defRPr sz="2400">
                <a:solidFill>
                  <a:schemeClr val="accent1"/>
                </a:solidFill>
              </a:defRPr>
            </a:lvl2pPr>
            <a:lvl3pPr marL="914400" indent="0">
              <a:lnSpc>
                <a:spcPct val="90000"/>
              </a:lnSpc>
              <a:buFontTx/>
              <a:buNone/>
              <a:defRPr sz="2400">
                <a:solidFill>
                  <a:schemeClr val="accent1"/>
                </a:solidFill>
              </a:defRPr>
            </a:lvl3pPr>
            <a:lvl4pPr marL="1371600" indent="0">
              <a:lnSpc>
                <a:spcPct val="90000"/>
              </a:lnSpc>
              <a:buFontTx/>
              <a:buNone/>
              <a:defRPr sz="2400">
                <a:solidFill>
                  <a:schemeClr val="accent1"/>
                </a:solidFill>
              </a:defRPr>
            </a:lvl4pPr>
            <a:lvl5pPr marL="1828800" indent="0">
              <a:lnSpc>
                <a:spcPct val="90000"/>
              </a:lnSpc>
              <a:buFontTx/>
              <a:buNone/>
              <a:defRPr sz="24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694944" y="-45720"/>
            <a:ext cx="7955280" cy="813816"/>
          </a:xfrm>
        </p:spPr>
        <p:txBody>
          <a:bodyPr anchor="b"/>
          <a:lstStyle>
            <a:lvl1pPr>
              <a:defRPr/>
            </a:lvl1pPr>
          </a:lstStyle>
          <a:p>
            <a:r>
              <a:rPr lang="en-US" smtClean="0"/>
              <a:t>Click to edit Master title style</a:t>
            </a:r>
            <a:endParaRPr lang="en-US"/>
          </a:p>
        </p:txBody>
      </p:sp>
      <p:grpSp>
        <p:nvGrpSpPr>
          <p:cNvPr id="14" name="Group 13"/>
          <p:cNvGrpSpPr/>
          <p:nvPr userDrawn="1"/>
        </p:nvGrpSpPr>
        <p:grpSpPr>
          <a:xfrm>
            <a:off x="1" y="-2"/>
            <a:ext cx="365760" cy="6867144"/>
            <a:chOff x="1" y="-2"/>
            <a:chExt cx="366814" cy="6858002"/>
          </a:xfrm>
        </p:grpSpPr>
        <p:sp>
          <p:nvSpPr>
            <p:cNvPr id="15" name="Rectangle 14"/>
            <p:cNvSpPr/>
            <p:nvPr userDrawn="1"/>
          </p:nvSpPr>
          <p:spPr bwMode="auto">
            <a:xfrm rot="16200000">
              <a:off x="-3268980" y="3268980"/>
              <a:ext cx="6858001" cy="320040"/>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6" name="Rectangle 15"/>
            <p:cNvSpPr/>
            <p:nvPr userDrawn="1"/>
          </p:nvSpPr>
          <p:spPr bwMode="auto">
            <a:xfrm rot="16200000">
              <a:off x="-3089618" y="3401567"/>
              <a:ext cx="6858001" cy="54864"/>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a:ea typeface="ＭＳ Ｐゴシック" pitchFamily="-65" charset="-128"/>
                <a:cs typeface="Arial"/>
              </a:endParaRPr>
            </a:p>
          </p:txBody>
        </p:sp>
      </p:grpSp>
    </p:spTree>
    <p:extLst>
      <p:ext uri="{BB962C8B-B14F-4D97-AF65-F5344CB8AC3E}">
        <p14:creationId xmlns:p14="http://schemas.microsoft.com/office/powerpoint/2010/main" val="24312995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94944" y="1417320"/>
            <a:ext cx="7991856" cy="4800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a:xfrm>
            <a:off x="8749246" y="6544274"/>
            <a:ext cx="311836" cy="172134"/>
          </a:xfrm>
          <a:prstGeom prst="rect">
            <a:avLst/>
          </a:prstGeom>
        </p:spPr>
        <p:txBody>
          <a:bodyPr/>
          <a:lstStyle>
            <a:lvl1pPr algn="ctr">
              <a:defRPr sz="800">
                <a:solidFill>
                  <a:schemeClr val="tx1"/>
                </a:solidFill>
              </a:defRPr>
            </a:lvl1pPr>
          </a:lstStyle>
          <a:p>
            <a:fld id="{2B06E569-7762-324F-9379-D39EEF344161}" type="slidenum">
              <a:rPr lang="en-US" smtClean="0"/>
              <a:pPr/>
              <a:t>‹#›</a:t>
            </a:fld>
            <a:endParaRPr lang="en-US"/>
          </a:p>
        </p:txBody>
      </p:sp>
      <p:grpSp>
        <p:nvGrpSpPr>
          <p:cNvPr id="8" name="Group 7"/>
          <p:cNvGrpSpPr/>
          <p:nvPr userDrawn="1"/>
        </p:nvGrpSpPr>
        <p:grpSpPr>
          <a:xfrm>
            <a:off x="1" y="-2"/>
            <a:ext cx="365760" cy="6867144"/>
            <a:chOff x="1" y="-2"/>
            <a:chExt cx="366814" cy="6858002"/>
          </a:xfrm>
        </p:grpSpPr>
        <p:sp>
          <p:nvSpPr>
            <p:cNvPr id="9" name="Rectangle 8"/>
            <p:cNvSpPr/>
            <p:nvPr userDrawn="1"/>
          </p:nvSpPr>
          <p:spPr bwMode="auto">
            <a:xfrm rot="16200000">
              <a:off x="-3268980" y="3268980"/>
              <a:ext cx="6858001" cy="320040"/>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0" name="Rectangle 9"/>
            <p:cNvSpPr/>
            <p:nvPr userDrawn="1"/>
          </p:nvSpPr>
          <p:spPr bwMode="auto">
            <a:xfrm rot="16200000">
              <a:off x="-3089618" y="3401567"/>
              <a:ext cx="6858001" cy="54864"/>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a:ea typeface="ＭＳ Ｐゴシック" pitchFamily="-65" charset="-128"/>
                <a:cs typeface="Arial"/>
              </a:endParaRPr>
            </a:p>
          </p:txBody>
        </p:sp>
      </p:grpSp>
      <p:cxnSp>
        <p:nvCxnSpPr>
          <p:cNvPr id="11" name="Straight Connector 10"/>
          <p:cNvCxnSpPr/>
          <p:nvPr userDrawn="1"/>
        </p:nvCxnSpPr>
        <p:spPr>
          <a:xfrm>
            <a:off x="809296" y="706154"/>
            <a:ext cx="7863840" cy="0"/>
          </a:xfrm>
          <a:prstGeom prst="line">
            <a:avLst/>
          </a:prstGeom>
          <a:ln>
            <a:solidFill>
              <a:srgbClr val="8EC83F"/>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4"/>
          <p:cNvSpPr>
            <a:spLocks noGrp="1"/>
          </p:cNvSpPr>
          <p:nvPr>
            <p:ph type="body" sz="quarter" idx="13"/>
          </p:nvPr>
        </p:nvSpPr>
        <p:spPr>
          <a:xfrm>
            <a:off x="722376" y="686920"/>
            <a:ext cx="7955280" cy="704088"/>
          </a:xfrm>
        </p:spPr>
        <p:txBody>
          <a:bodyPr>
            <a:noAutofit/>
          </a:bodyPr>
          <a:lstStyle>
            <a:lvl1pPr marL="0" indent="0">
              <a:lnSpc>
                <a:spcPct val="90000"/>
              </a:lnSpc>
              <a:buFontTx/>
              <a:buNone/>
              <a:defRPr sz="2200">
                <a:solidFill>
                  <a:schemeClr val="accent1"/>
                </a:solidFill>
              </a:defRPr>
            </a:lvl1pPr>
            <a:lvl2pPr marL="457200" indent="0">
              <a:lnSpc>
                <a:spcPct val="90000"/>
              </a:lnSpc>
              <a:buFontTx/>
              <a:buNone/>
              <a:defRPr sz="2400">
                <a:solidFill>
                  <a:schemeClr val="accent1"/>
                </a:solidFill>
              </a:defRPr>
            </a:lvl2pPr>
            <a:lvl3pPr marL="914400" indent="0">
              <a:lnSpc>
                <a:spcPct val="90000"/>
              </a:lnSpc>
              <a:buFontTx/>
              <a:buNone/>
              <a:defRPr sz="2400">
                <a:solidFill>
                  <a:schemeClr val="accent1"/>
                </a:solidFill>
              </a:defRPr>
            </a:lvl3pPr>
            <a:lvl4pPr marL="1371600" indent="0">
              <a:lnSpc>
                <a:spcPct val="90000"/>
              </a:lnSpc>
              <a:buFontTx/>
              <a:buNone/>
              <a:defRPr sz="2400">
                <a:solidFill>
                  <a:schemeClr val="accent1"/>
                </a:solidFill>
              </a:defRPr>
            </a:lvl4pPr>
            <a:lvl5pPr marL="1828800" indent="0">
              <a:lnSpc>
                <a:spcPct val="90000"/>
              </a:lnSpc>
              <a:buFontTx/>
              <a:buNone/>
              <a:defRPr sz="24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94944" y="-45720"/>
            <a:ext cx="7955280" cy="813816"/>
          </a:xfrm>
        </p:spPr>
        <p:txBody>
          <a:bodyPr anchor="b"/>
          <a:lstStyle/>
          <a:p>
            <a:r>
              <a:rPr lang="en-US" smtClean="0"/>
              <a:t>Click to edit Master title style</a:t>
            </a:r>
            <a:endParaRPr lang="en-US"/>
          </a:p>
        </p:txBody>
      </p:sp>
    </p:spTree>
    <p:extLst>
      <p:ext uri="{BB962C8B-B14F-4D97-AF65-F5344CB8AC3E}">
        <p14:creationId xmlns:p14="http://schemas.microsoft.com/office/powerpoint/2010/main" val="1648155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3C778A"/>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5"/>
          <p:cNvSpPr>
            <a:spLocks noGrp="1"/>
          </p:cNvSpPr>
          <p:nvPr>
            <p:ph type="sldNum" sz="quarter" idx="12"/>
          </p:nvPr>
        </p:nvSpPr>
        <p:spPr>
          <a:xfrm>
            <a:off x="8749246" y="6544274"/>
            <a:ext cx="311836" cy="172134"/>
          </a:xfrm>
          <a:prstGeom prst="rect">
            <a:avLst/>
          </a:prstGeom>
        </p:spPr>
        <p:txBody>
          <a:bodyPr/>
          <a:lstStyle>
            <a:lvl1pPr algn="ctr">
              <a:defRPr sz="800">
                <a:solidFill>
                  <a:schemeClr val="tx1"/>
                </a:solidFill>
              </a:defRPr>
            </a:lvl1pPr>
          </a:lstStyle>
          <a:p>
            <a:fld id="{2B06E569-7762-324F-9379-D39EEF344161}" type="slidenum">
              <a:rPr lang="en-US" smtClean="0"/>
              <a:pPr/>
              <a:t>‹#›</a:t>
            </a:fld>
            <a:endParaRPr lang="en-US"/>
          </a:p>
        </p:txBody>
      </p:sp>
      <p:grpSp>
        <p:nvGrpSpPr>
          <p:cNvPr id="12" name="Group 11"/>
          <p:cNvGrpSpPr/>
          <p:nvPr userDrawn="1"/>
        </p:nvGrpSpPr>
        <p:grpSpPr>
          <a:xfrm>
            <a:off x="1" y="-2"/>
            <a:ext cx="365760" cy="6867144"/>
            <a:chOff x="1" y="-2"/>
            <a:chExt cx="366814" cy="6858002"/>
          </a:xfrm>
        </p:grpSpPr>
        <p:sp>
          <p:nvSpPr>
            <p:cNvPr id="13" name="Rectangle 12"/>
            <p:cNvSpPr/>
            <p:nvPr userDrawn="1"/>
          </p:nvSpPr>
          <p:spPr bwMode="auto">
            <a:xfrm rot="16200000">
              <a:off x="-3268980" y="3268980"/>
              <a:ext cx="6858001" cy="320040"/>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4" name="Rectangle 13"/>
            <p:cNvSpPr/>
            <p:nvPr userDrawn="1"/>
          </p:nvSpPr>
          <p:spPr bwMode="auto">
            <a:xfrm rot="16200000">
              <a:off x="-3089618" y="3401567"/>
              <a:ext cx="6858001" cy="54864"/>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a:ea typeface="ＭＳ Ｐゴシック" pitchFamily="-65" charset="-128"/>
                <a:cs typeface="Arial"/>
              </a:endParaRPr>
            </a:p>
          </p:txBody>
        </p:sp>
      </p:grpSp>
    </p:spTree>
    <p:extLst>
      <p:ext uri="{BB962C8B-B14F-4D97-AF65-F5344CB8AC3E}">
        <p14:creationId xmlns:p14="http://schemas.microsoft.com/office/powerpoint/2010/main" val="28938748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5"/>
          <p:cNvSpPr>
            <a:spLocks noGrp="1"/>
          </p:cNvSpPr>
          <p:nvPr>
            <p:ph type="sldNum" sz="quarter" idx="12"/>
          </p:nvPr>
        </p:nvSpPr>
        <p:spPr>
          <a:xfrm>
            <a:off x="8749246" y="6544274"/>
            <a:ext cx="311836" cy="172134"/>
          </a:xfrm>
          <a:prstGeom prst="rect">
            <a:avLst/>
          </a:prstGeom>
        </p:spPr>
        <p:txBody>
          <a:bodyPr/>
          <a:lstStyle>
            <a:lvl1pPr algn="ctr">
              <a:defRPr sz="800">
                <a:solidFill>
                  <a:schemeClr val="tx1"/>
                </a:solidFill>
              </a:defRPr>
            </a:lvl1pPr>
          </a:lstStyle>
          <a:p>
            <a:fld id="{2B06E569-7762-324F-9379-D39EEF344161}" type="slidenum">
              <a:rPr lang="en-US" smtClean="0"/>
              <a:pPr/>
              <a:t>‹#›</a:t>
            </a:fld>
            <a:endParaRPr lang="en-US"/>
          </a:p>
        </p:txBody>
      </p:sp>
      <p:grpSp>
        <p:nvGrpSpPr>
          <p:cNvPr id="12" name="Group 11"/>
          <p:cNvGrpSpPr/>
          <p:nvPr userDrawn="1"/>
        </p:nvGrpSpPr>
        <p:grpSpPr>
          <a:xfrm>
            <a:off x="1" y="-2"/>
            <a:ext cx="365760" cy="6867144"/>
            <a:chOff x="1" y="-2"/>
            <a:chExt cx="366814" cy="6858002"/>
          </a:xfrm>
        </p:grpSpPr>
        <p:sp>
          <p:nvSpPr>
            <p:cNvPr id="13" name="Rectangle 12"/>
            <p:cNvSpPr/>
            <p:nvPr userDrawn="1"/>
          </p:nvSpPr>
          <p:spPr bwMode="auto">
            <a:xfrm rot="16200000">
              <a:off x="-3268980" y="3268980"/>
              <a:ext cx="6858001" cy="320040"/>
            </a:xfrm>
            <a:prstGeom prst="rect">
              <a:avLst/>
            </a:prstGeom>
            <a:solidFill>
              <a:srgbClr val="3C778A"/>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C778A"/>
                </a:solidFill>
                <a:effectLst/>
                <a:latin typeface="Arial"/>
                <a:ea typeface="ＭＳ Ｐゴシック" pitchFamily="-65" charset="-128"/>
                <a:cs typeface="Arial"/>
              </a:endParaRPr>
            </a:p>
          </p:txBody>
        </p:sp>
        <p:sp>
          <p:nvSpPr>
            <p:cNvPr id="14" name="Rectangle 13"/>
            <p:cNvSpPr/>
            <p:nvPr userDrawn="1"/>
          </p:nvSpPr>
          <p:spPr bwMode="auto">
            <a:xfrm rot="16200000">
              <a:off x="-3089618" y="3401567"/>
              <a:ext cx="6858001" cy="54864"/>
            </a:xfrm>
            <a:prstGeom prst="rect">
              <a:avLst/>
            </a:prstGeom>
            <a:solidFill>
              <a:srgbClr val="83B93B"/>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a:ea typeface="ＭＳ Ｐゴシック" pitchFamily="-65" charset="-128"/>
                <a:cs typeface="Arial"/>
              </a:endParaRPr>
            </a:p>
          </p:txBody>
        </p:sp>
      </p:grpSp>
    </p:spTree>
    <p:extLst>
      <p:ext uri="{BB962C8B-B14F-4D97-AF65-F5344CB8AC3E}">
        <p14:creationId xmlns:p14="http://schemas.microsoft.com/office/powerpoint/2010/main" val="116713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201168"/>
            <a:ext cx="8229600" cy="8138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41732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p:nvGrpSpPr>
        <p:grpSpPr>
          <a:xfrm>
            <a:off x="7497797" y="6569447"/>
            <a:ext cx="1408161" cy="185170"/>
            <a:chOff x="7718302" y="6569447"/>
            <a:chExt cx="1408161" cy="185170"/>
          </a:xfrm>
        </p:grpSpPr>
        <p:cxnSp>
          <p:nvCxnSpPr>
            <p:cNvPr id="8" name="Straight Connector 7"/>
            <p:cNvCxnSpPr/>
            <p:nvPr userDrawn="1"/>
          </p:nvCxnSpPr>
          <p:spPr bwMode="auto">
            <a:xfrm>
              <a:off x="9126463" y="6569447"/>
              <a:ext cx="0" cy="182880"/>
            </a:xfrm>
            <a:prstGeom prst="line">
              <a:avLst/>
            </a:prstGeom>
            <a:solidFill>
              <a:schemeClr val="accent1"/>
            </a:solidFill>
            <a:ln w="174625" cap="flat" cmpd="sng" algn="ctr">
              <a:solidFill>
                <a:srgbClr val="83B93B"/>
              </a:solidFill>
              <a:prstDash val="solid"/>
              <a:round/>
              <a:headEnd type="none" w="med" len="med"/>
              <a:tailEnd type="none" w="med" len="med"/>
            </a:ln>
            <a:effectLst/>
          </p:spPr>
        </p:cxn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18302" y="6571737"/>
              <a:ext cx="1197031" cy="182880"/>
            </a:xfrm>
            <a:prstGeom prst="rect">
              <a:avLst/>
            </a:prstGeom>
          </p:spPr>
        </p:pic>
      </p:grpSp>
      <p:sp>
        <p:nvSpPr>
          <p:cNvPr id="11" name="Slide Number Placeholder 5"/>
          <p:cNvSpPr>
            <a:spLocks noGrp="1"/>
          </p:cNvSpPr>
          <p:nvPr>
            <p:ph type="sldNum" sz="quarter" idx="4"/>
          </p:nvPr>
        </p:nvSpPr>
        <p:spPr>
          <a:xfrm>
            <a:off x="8749246" y="6544274"/>
            <a:ext cx="311836" cy="172134"/>
          </a:xfrm>
          <a:prstGeom prst="rect">
            <a:avLst/>
          </a:prstGeom>
        </p:spPr>
        <p:txBody>
          <a:bodyPr/>
          <a:lstStyle>
            <a:lvl1pPr algn="ctr">
              <a:defRPr sz="800">
                <a:solidFill>
                  <a:schemeClr val="tx1"/>
                </a:solidFill>
              </a:defRPr>
            </a:lvl1pPr>
          </a:lstStyle>
          <a:p>
            <a:fld id="{2B06E569-7762-324F-9379-D39EEF344161}" type="slidenum">
              <a:rPr lang="en-US" smtClean="0"/>
              <a:pPr/>
              <a:t>‹#›</a:t>
            </a:fld>
            <a:endParaRPr lang="en-US"/>
          </a:p>
        </p:txBody>
      </p:sp>
    </p:spTree>
    <p:extLst>
      <p:ext uri="{BB962C8B-B14F-4D97-AF65-F5344CB8AC3E}">
        <p14:creationId xmlns:p14="http://schemas.microsoft.com/office/powerpoint/2010/main" val="2906195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4" r:id="rId5"/>
    <p:sldLayoutId id="2147483660" r:id="rId6"/>
    <p:sldLayoutId id="2147483658" r:id="rId7"/>
    <p:sldLayoutId id="2147483656" r:id="rId8"/>
    <p:sldLayoutId id="2147483657" r:id="rId9"/>
    <p:sldLayoutId id="2147483655" r:id="rId10"/>
    <p:sldLayoutId id="2147483664" r:id="rId11"/>
  </p:sldLayoutIdLst>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34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1"/>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48291"/>
      </p:ext>
    </p:extLst>
  </p:cSld>
  <p:clrMap bg1="lt1" tx1="dk1" bg2="lt2" tx2="dk2" accent1="accent1" accent2="accent2" accent3="accent3" accent4="accent4" accent5="accent5" accent6="accent6" hlink="hlink" folHlink="folHlink"/>
  <p:sldLayoutIdLst>
    <p:sldLayoutId id="2147483662" r:id="rId1"/>
    <p:sldLayoutId id="2147483663" r:id="rId2"/>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0.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zh-CN" altLang="en-US" dirty="0" smtClean="0"/>
              <a:t>孙大伟</a:t>
            </a:r>
            <a:endParaRPr lang="en-US" dirty="0" smtClean="0"/>
          </a:p>
          <a:p>
            <a:r>
              <a:rPr lang="en-US" altLang="zh-CN" dirty="0" smtClean="0"/>
              <a:t>2015</a:t>
            </a:r>
            <a:r>
              <a:rPr lang="zh-CN" altLang="en-US" dirty="0" smtClean="0"/>
              <a:t>年</a:t>
            </a:r>
            <a:r>
              <a:rPr lang="en-US" altLang="zh-CN" dirty="0" smtClean="0"/>
              <a:t>4</a:t>
            </a:r>
            <a:r>
              <a:rPr lang="zh-CN" altLang="en-US" dirty="0" smtClean="0"/>
              <a:t>月</a:t>
            </a:r>
            <a:endParaRPr lang="en-US" dirty="0"/>
          </a:p>
        </p:txBody>
      </p:sp>
      <p:sp>
        <p:nvSpPr>
          <p:cNvPr id="2" name="Title 1"/>
          <p:cNvSpPr>
            <a:spLocks noGrp="1"/>
          </p:cNvSpPr>
          <p:nvPr>
            <p:ph type="ctrTitle"/>
          </p:nvPr>
        </p:nvSpPr>
        <p:spPr/>
        <p:txBody>
          <a:bodyPr>
            <a:normAutofit/>
          </a:bodyPr>
          <a:lstStyle/>
          <a:p>
            <a:r>
              <a:rPr lang="en-US" dirty="0" err="1" smtClean="0"/>
              <a:t>FreeWheel用户数据管理</a:t>
            </a:r>
            <a:r>
              <a:rPr lang="en-US" dirty="0" smtClean="0"/>
              <a:t/>
            </a:r>
            <a:br>
              <a:rPr lang="en-US" dirty="0" smtClean="0"/>
            </a:br>
            <a:r>
              <a:rPr lang="en-US" dirty="0" smtClean="0"/>
              <a:t>从0到10亿</a:t>
            </a:r>
            <a:endParaRPr lang="en-US" dirty="0"/>
          </a:p>
        </p:txBody>
      </p:sp>
    </p:spTree>
    <p:extLst>
      <p:ext uri="{BB962C8B-B14F-4D97-AF65-F5344CB8AC3E}">
        <p14:creationId xmlns:p14="http://schemas.microsoft.com/office/powerpoint/2010/main" val="3857763998"/>
      </p:ext>
    </p:extLst>
  </p:cSld>
  <p:clrMapOvr>
    <a:masterClrMapping/>
  </p:clrMapOvr>
  <mc:AlternateContent xmlns:mc="http://schemas.openxmlformats.org/markup-compatibility/2006" xmlns:p14="http://schemas.microsoft.com/office/powerpoint/2010/main">
    <mc:Choice Requires="p14">
      <p:transition p14:dur="250" advTm="15986">
        <p:fade/>
      </p:transition>
    </mc:Choice>
    <mc:Fallback xmlns="">
      <p:transition xmlns:p14="http://schemas.microsoft.com/office/powerpoint/2010/main" advTm="15986">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06E569-7762-324F-9379-D39EEF344161}" type="slidenum">
              <a:rPr lang="en-US" smtClean="0"/>
              <a:pPr/>
              <a:t>10</a:t>
            </a:fld>
            <a:endParaRPr lang="en-US"/>
          </a:p>
        </p:txBody>
      </p:sp>
      <p:sp>
        <p:nvSpPr>
          <p:cNvPr id="4" name="Title 3"/>
          <p:cNvSpPr>
            <a:spLocks noGrp="1"/>
          </p:cNvSpPr>
          <p:nvPr>
            <p:ph type="title"/>
          </p:nvPr>
        </p:nvSpPr>
        <p:spPr/>
        <p:txBody>
          <a:bodyPr/>
          <a:lstStyle/>
          <a:p>
            <a:r>
              <a:rPr lang="zh-CN" altLang="en-US" dirty="0"/>
              <a:t>青铜时代</a:t>
            </a:r>
            <a:endParaRPr lang="en-US" dirty="0"/>
          </a:p>
        </p:txBody>
      </p:sp>
      <p:sp>
        <p:nvSpPr>
          <p:cNvPr id="5" name="Text Placeholder 4"/>
          <p:cNvSpPr>
            <a:spLocks noGrp="1"/>
          </p:cNvSpPr>
          <p:nvPr>
            <p:ph type="body" sz="quarter" idx="13"/>
          </p:nvPr>
        </p:nvSpPr>
        <p:spPr/>
        <p:txBody>
          <a:bodyPr/>
          <a:lstStyle/>
          <a:p>
            <a:r>
              <a:rPr lang="en-US" altLang="zh-CN" dirty="0"/>
              <a:t>2011.12 - </a:t>
            </a:r>
            <a:r>
              <a:rPr lang="en-US" altLang="zh-CN" dirty="0" smtClean="0"/>
              <a:t>2012.10</a:t>
            </a:r>
            <a:endParaRPr lang="en-US" dirty="0"/>
          </a:p>
          <a:p>
            <a:endParaRPr lang="en-US" dirty="0"/>
          </a:p>
        </p:txBody>
      </p:sp>
      <p:sp>
        <p:nvSpPr>
          <p:cNvPr id="6" name="Rounded Rectangle 5"/>
          <p:cNvSpPr/>
          <p:nvPr/>
        </p:nvSpPr>
        <p:spPr>
          <a:xfrm>
            <a:off x="3270443" y="1942730"/>
            <a:ext cx="2024065" cy="82317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Master</a:t>
            </a:r>
          </a:p>
          <a:p>
            <a:pPr algn="ctr"/>
            <a:r>
              <a:rPr lang="en-US" altLang="zh-CN" dirty="0" smtClean="0"/>
              <a:t>Processor</a:t>
            </a:r>
          </a:p>
        </p:txBody>
      </p:sp>
      <p:cxnSp>
        <p:nvCxnSpPr>
          <p:cNvPr id="7" name="Straight Connector 6"/>
          <p:cNvCxnSpPr>
            <a:endCxn id="6" idx="1"/>
          </p:cNvCxnSpPr>
          <p:nvPr/>
        </p:nvCxnSpPr>
        <p:spPr>
          <a:xfrm flipV="1">
            <a:off x="1810217" y="2354316"/>
            <a:ext cx="1460226" cy="21110"/>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802309" y="2185039"/>
            <a:ext cx="1007908" cy="338554"/>
          </a:xfrm>
          <a:prstGeom prst="rect">
            <a:avLst/>
          </a:prstGeom>
          <a:noFill/>
        </p:spPr>
        <p:txBody>
          <a:bodyPr wrap="none" rtlCol="0">
            <a:spAutoFit/>
          </a:bodyPr>
          <a:lstStyle/>
          <a:p>
            <a:r>
              <a:rPr lang="en-US" sz="1600" dirty="0" smtClean="0">
                <a:latin typeface="+mn-lt"/>
                <a:cs typeface="Lucida Sans"/>
              </a:rPr>
              <a:t>User log</a:t>
            </a:r>
            <a:endParaRPr lang="en-US" sz="1600" dirty="0">
              <a:latin typeface="+mn-lt"/>
              <a:cs typeface="Lucida Sans"/>
            </a:endParaRPr>
          </a:p>
        </p:txBody>
      </p:sp>
      <p:sp>
        <p:nvSpPr>
          <p:cNvPr id="11" name="流程图: 磁盘 12"/>
          <p:cNvSpPr/>
          <p:nvPr/>
        </p:nvSpPr>
        <p:spPr>
          <a:xfrm>
            <a:off x="6555081" y="2073851"/>
            <a:ext cx="1177827" cy="603150"/>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t>U</a:t>
            </a:r>
            <a:r>
              <a:rPr lang="en-US" altLang="zh-CN" sz="1400" dirty="0" err="1" smtClean="0"/>
              <a:t>serDB</a:t>
            </a:r>
            <a:endParaRPr lang="zh-CN" altLang="en-US" sz="1400" dirty="0"/>
          </a:p>
        </p:txBody>
      </p:sp>
      <p:sp>
        <p:nvSpPr>
          <p:cNvPr id="13" name="TextBox 12"/>
          <p:cNvSpPr txBox="1"/>
          <p:nvPr/>
        </p:nvSpPr>
        <p:spPr>
          <a:xfrm>
            <a:off x="5421509" y="2054701"/>
            <a:ext cx="595035" cy="584776"/>
          </a:xfrm>
          <a:prstGeom prst="rect">
            <a:avLst/>
          </a:prstGeom>
          <a:noFill/>
        </p:spPr>
        <p:txBody>
          <a:bodyPr wrap="none" rtlCol="0">
            <a:spAutoFit/>
          </a:bodyPr>
          <a:lstStyle/>
          <a:p>
            <a:r>
              <a:rPr lang="zh-CN" altLang="en-US" sz="1600" dirty="0" smtClean="0">
                <a:cs typeface="Lucida Sans"/>
              </a:rPr>
              <a:t>处理</a:t>
            </a:r>
            <a:endParaRPr lang="en-US" altLang="zh-CN" sz="1600" dirty="0" smtClean="0">
              <a:cs typeface="Lucida Sans"/>
            </a:endParaRPr>
          </a:p>
          <a:p>
            <a:r>
              <a:rPr lang="zh-CN" altLang="en-US" sz="1600" dirty="0" smtClean="0">
                <a:latin typeface="+mn-lt"/>
                <a:cs typeface="Lucida Sans"/>
              </a:rPr>
              <a:t>更新</a:t>
            </a:r>
            <a:endParaRPr lang="en-US" altLang="zh-CN" sz="1600" dirty="0" smtClean="0">
              <a:latin typeface="+mn-lt"/>
              <a:cs typeface="Lucida Sans"/>
            </a:endParaRPr>
          </a:p>
        </p:txBody>
      </p:sp>
      <p:cxnSp>
        <p:nvCxnSpPr>
          <p:cNvPr id="14" name="Straight Connector 13"/>
          <p:cNvCxnSpPr>
            <a:stCxn id="6" idx="2"/>
            <a:endCxn id="56" idx="1"/>
          </p:cNvCxnSpPr>
          <p:nvPr/>
        </p:nvCxnSpPr>
        <p:spPr>
          <a:xfrm flipH="1">
            <a:off x="1655045" y="2765901"/>
            <a:ext cx="2627431" cy="1543941"/>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4812313" y="2829315"/>
            <a:ext cx="1210588" cy="338554"/>
          </a:xfrm>
          <a:prstGeom prst="rect">
            <a:avLst/>
          </a:prstGeom>
          <a:noFill/>
        </p:spPr>
        <p:txBody>
          <a:bodyPr wrap="none" rtlCol="0">
            <a:spAutoFit/>
          </a:bodyPr>
          <a:lstStyle/>
          <a:p>
            <a:r>
              <a:rPr lang="zh-CN" altLang="en-US" sz="1600" dirty="0" smtClean="0">
                <a:latin typeface="+mn-lt"/>
                <a:cs typeface="Lucida Sans"/>
              </a:rPr>
              <a:t>新数据文件</a:t>
            </a:r>
            <a:endParaRPr lang="en-US" altLang="zh-CN" sz="1600" dirty="0" smtClean="0">
              <a:latin typeface="+mn-lt"/>
              <a:cs typeface="Lucida Sans"/>
            </a:endParaRPr>
          </a:p>
        </p:txBody>
      </p:sp>
      <p:grpSp>
        <p:nvGrpSpPr>
          <p:cNvPr id="63" name="Group 62"/>
          <p:cNvGrpSpPr/>
          <p:nvPr/>
        </p:nvGrpSpPr>
        <p:grpSpPr>
          <a:xfrm>
            <a:off x="985076" y="3845040"/>
            <a:ext cx="1350597" cy="2017314"/>
            <a:chOff x="2785126" y="4450324"/>
            <a:chExt cx="1350597" cy="2017314"/>
          </a:xfrm>
        </p:grpSpPr>
        <p:sp>
          <p:nvSpPr>
            <p:cNvPr id="55" name="Rounded Rectangle 54"/>
            <p:cNvSpPr/>
            <p:nvPr/>
          </p:nvSpPr>
          <p:spPr>
            <a:xfrm>
              <a:off x="2785126" y="4450324"/>
              <a:ext cx="1350597" cy="2017314"/>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56" name="流程图: 磁盘 12"/>
            <p:cNvSpPr/>
            <p:nvPr/>
          </p:nvSpPr>
          <p:spPr>
            <a:xfrm>
              <a:off x="3070084" y="4915126"/>
              <a:ext cx="770021" cy="615016"/>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UserDB</a:t>
              </a:r>
              <a:endParaRPr lang="zh-CN" altLang="en-US" sz="1400" dirty="0"/>
            </a:p>
          </p:txBody>
        </p:sp>
        <p:sp>
          <p:nvSpPr>
            <p:cNvPr id="57" name="Rounded Rectangle 56"/>
            <p:cNvSpPr/>
            <p:nvPr/>
          </p:nvSpPr>
          <p:spPr bwMode="auto">
            <a:xfrm>
              <a:off x="2993155" y="5861801"/>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58" name="Straight Connector 57"/>
            <p:cNvCxnSpPr>
              <a:stCxn id="57" idx="0"/>
              <a:endCxn id="56" idx="3"/>
            </p:cNvCxnSpPr>
            <p:nvPr/>
          </p:nvCxnSpPr>
          <p:spPr>
            <a:xfrm flipH="1" flipV="1">
              <a:off x="3455095" y="5530142"/>
              <a:ext cx="5330" cy="331659"/>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61" name="TextBox 60"/>
            <p:cNvSpPr txBox="1"/>
            <p:nvPr/>
          </p:nvSpPr>
          <p:spPr>
            <a:xfrm>
              <a:off x="2872634" y="4545794"/>
              <a:ext cx="603050" cy="369332"/>
            </a:xfrm>
            <a:prstGeom prst="rect">
              <a:avLst/>
            </a:prstGeom>
            <a:noFill/>
          </p:spPr>
          <p:txBody>
            <a:bodyPr wrap="none" rtlCol="0">
              <a:spAutoFit/>
            </a:bodyPr>
            <a:lstStyle/>
            <a:p>
              <a:r>
                <a:rPr lang="en-US" dirty="0" smtClean="0"/>
                <a:t>DC1</a:t>
              </a:r>
              <a:endParaRPr lang="en-US" dirty="0"/>
            </a:p>
          </p:txBody>
        </p:sp>
      </p:grpSp>
      <p:grpSp>
        <p:nvGrpSpPr>
          <p:cNvPr id="64" name="Group 63"/>
          <p:cNvGrpSpPr/>
          <p:nvPr/>
        </p:nvGrpSpPr>
        <p:grpSpPr>
          <a:xfrm>
            <a:off x="2727520" y="3845040"/>
            <a:ext cx="1350597" cy="2017314"/>
            <a:chOff x="2785126" y="4450324"/>
            <a:chExt cx="1350597" cy="2017314"/>
          </a:xfrm>
        </p:grpSpPr>
        <p:sp>
          <p:nvSpPr>
            <p:cNvPr id="65" name="Rounded Rectangle 64"/>
            <p:cNvSpPr/>
            <p:nvPr/>
          </p:nvSpPr>
          <p:spPr>
            <a:xfrm>
              <a:off x="2785126" y="4450324"/>
              <a:ext cx="1350597" cy="2017314"/>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6" name="流程图: 磁盘 12"/>
            <p:cNvSpPr/>
            <p:nvPr/>
          </p:nvSpPr>
          <p:spPr>
            <a:xfrm>
              <a:off x="3070084" y="4915126"/>
              <a:ext cx="770021" cy="615016"/>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UserDB</a:t>
              </a:r>
              <a:endParaRPr lang="zh-CN" altLang="en-US" sz="1400" dirty="0"/>
            </a:p>
          </p:txBody>
        </p:sp>
        <p:sp>
          <p:nvSpPr>
            <p:cNvPr id="67" name="Rounded Rectangle 66"/>
            <p:cNvSpPr/>
            <p:nvPr/>
          </p:nvSpPr>
          <p:spPr bwMode="auto">
            <a:xfrm>
              <a:off x="2993155" y="5861801"/>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68" name="Straight Connector 67"/>
            <p:cNvCxnSpPr>
              <a:stCxn id="67" idx="0"/>
              <a:endCxn id="66" idx="3"/>
            </p:cNvCxnSpPr>
            <p:nvPr/>
          </p:nvCxnSpPr>
          <p:spPr>
            <a:xfrm flipH="1" flipV="1">
              <a:off x="3455095" y="5530142"/>
              <a:ext cx="5330" cy="331659"/>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69" name="TextBox 68"/>
            <p:cNvSpPr txBox="1"/>
            <p:nvPr/>
          </p:nvSpPr>
          <p:spPr>
            <a:xfrm>
              <a:off x="2872634" y="4545794"/>
              <a:ext cx="603050" cy="369332"/>
            </a:xfrm>
            <a:prstGeom prst="rect">
              <a:avLst/>
            </a:prstGeom>
            <a:noFill/>
          </p:spPr>
          <p:txBody>
            <a:bodyPr wrap="none" rtlCol="0">
              <a:spAutoFit/>
            </a:bodyPr>
            <a:lstStyle/>
            <a:p>
              <a:r>
                <a:rPr lang="en-US" dirty="0" smtClean="0"/>
                <a:t>DC2</a:t>
              </a:r>
              <a:endParaRPr lang="en-US" dirty="0"/>
            </a:p>
          </p:txBody>
        </p:sp>
      </p:grpSp>
      <p:grpSp>
        <p:nvGrpSpPr>
          <p:cNvPr id="70" name="Group 69"/>
          <p:cNvGrpSpPr/>
          <p:nvPr/>
        </p:nvGrpSpPr>
        <p:grpSpPr>
          <a:xfrm>
            <a:off x="4469964" y="3845040"/>
            <a:ext cx="1350597" cy="2017314"/>
            <a:chOff x="2785126" y="4450324"/>
            <a:chExt cx="1350597" cy="2017314"/>
          </a:xfrm>
        </p:grpSpPr>
        <p:sp>
          <p:nvSpPr>
            <p:cNvPr id="71" name="Rounded Rectangle 70"/>
            <p:cNvSpPr/>
            <p:nvPr/>
          </p:nvSpPr>
          <p:spPr>
            <a:xfrm>
              <a:off x="2785126" y="4450324"/>
              <a:ext cx="1350597" cy="2017314"/>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72" name="流程图: 磁盘 12"/>
            <p:cNvSpPr/>
            <p:nvPr/>
          </p:nvSpPr>
          <p:spPr>
            <a:xfrm>
              <a:off x="3070084" y="4915126"/>
              <a:ext cx="770021" cy="615016"/>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UserDB</a:t>
              </a:r>
              <a:endParaRPr lang="zh-CN" altLang="en-US" sz="1400" dirty="0"/>
            </a:p>
          </p:txBody>
        </p:sp>
        <p:sp>
          <p:nvSpPr>
            <p:cNvPr id="73" name="Rounded Rectangle 72"/>
            <p:cNvSpPr/>
            <p:nvPr/>
          </p:nvSpPr>
          <p:spPr bwMode="auto">
            <a:xfrm>
              <a:off x="2993155" y="5861801"/>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74" name="Straight Connector 73"/>
            <p:cNvCxnSpPr>
              <a:stCxn id="73" idx="0"/>
              <a:endCxn id="72" idx="3"/>
            </p:cNvCxnSpPr>
            <p:nvPr/>
          </p:nvCxnSpPr>
          <p:spPr>
            <a:xfrm flipH="1" flipV="1">
              <a:off x="3455095" y="5530142"/>
              <a:ext cx="5330" cy="331659"/>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75" name="TextBox 74"/>
            <p:cNvSpPr txBox="1"/>
            <p:nvPr/>
          </p:nvSpPr>
          <p:spPr>
            <a:xfrm>
              <a:off x="2872634" y="4545794"/>
              <a:ext cx="603050" cy="369332"/>
            </a:xfrm>
            <a:prstGeom prst="rect">
              <a:avLst/>
            </a:prstGeom>
            <a:noFill/>
          </p:spPr>
          <p:txBody>
            <a:bodyPr wrap="none" rtlCol="0">
              <a:spAutoFit/>
            </a:bodyPr>
            <a:lstStyle/>
            <a:p>
              <a:r>
                <a:rPr lang="en-US" dirty="0" smtClean="0"/>
                <a:t>DC3</a:t>
              </a:r>
              <a:endParaRPr lang="en-US" dirty="0"/>
            </a:p>
          </p:txBody>
        </p:sp>
      </p:grpSp>
      <p:grpSp>
        <p:nvGrpSpPr>
          <p:cNvPr id="76" name="Group 75"/>
          <p:cNvGrpSpPr/>
          <p:nvPr/>
        </p:nvGrpSpPr>
        <p:grpSpPr>
          <a:xfrm>
            <a:off x="6212407" y="3845040"/>
            <a:ext cx="1350597" cy="2017314"/>
            <a:chOff x="2785126" y="4450324"/>
            <a:chExt cx="1350597" cy="2017314"/>
          </a:xfrm>
        </p:grpSpPr>
        <p:sp>
          <p:nvSpPr>
            <p:cNvPr id="77" name="Rounded Rectangle 76"/>
            <p:cNvSpPr/>
            <p:nvPr/>
          </p:nvSpPr>
          <p:spPr>
            <a:xfrm>
              <a:off x="2785126" y="4450324"/>
              <a:ext cx="1350597" cy="2017314"/>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78" name="流程图: 磁盘 12"/>
            <p:cNvSpPr/>
            <p:nvPr/>
          </p:nvSpPr>
          <p:spPr>
            <a:xfrm>
              <a:off x="3070084" y="4915126"/>
              <a:ext cx="770021" cy="615016"/>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UserDB</a:t>
              </a:r>
              <a:endParaRPr lang="zh-CN" altLang="en-US" sz="1400" dirty="0"/>
            </a:p>
          </p:txBody>
        </p:sp>
        <p:sp>
          <p:nvSpPr>
            <p:cNvPr id="79" name="Rounded Rectangle 78"/>
            <p:cNvSpPr/>
            <p:nvPr/>
          </p:nvSpPr>
          <p:spPr bwMode="auto">
            <a:xfrm>
              <a:off x="2993155" y="5861801"/>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80" name="Straight Connector 79"/>
            <p:cNvCxnSpPr>
              <a:stCxn id="79" idx="0"/>
              <a:endCxn id="78" idx="3"/>
            </p:cNvCxnSpPr>
            <p:nvPr/>
          </p:nvCxnSpPr>
          <p:spPr>
            <a:xfrm flipH="1" flipV="1">
              <a:off x="3455095" y="5530142"/>
              <a:ext cx="5330" cy="331659"/>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81" name="TextBox 80"/>
            <p:cNvSpPr txBox="1"/>
            <p:nvPr/>
          </p:nvSpPr>
          <p:spPr>
            <a:xfrm>
              <a:off x="2872634" y="4545794"/>
              <a:ext cx="592793" cy="369332"/>
            </a:xfrm>
            <a:prstGeom prst="rect">
              <a:avLst/>
            </a:prstGeom>
            <a:noFill/>
          </p:spPr>
          <p:txBody>
            <a:bodyPr wrap="none" rtlCol="0">
              <a:spAutoFit/>
            </a:bodyPr>
            <a:lstStyle/>
            <a:p>
              <a:r>
                <a:rPr lang="en-US" dirty="0" err="1" smtClean="0"/>
                <a:t>DCn</a:t>
              </a:r>
              <a:endParaRPr lang="en-US" dirty="0"/>
            </a:p>
          </p:txBody>
        </p:sp>
      </p:grpSp>
      <p:cxnSp>
        <p:nvCxnSpPr>
          <p:cNvPr id="16" name="Straight Arrow Connector 15"/>
          <p:cNvCxnSpPr>
            <a:stCxn id="6" idx="3"/>
            <a:endCxn id="11" idx="2"/>
          </p:cNvCxnSpPr>
          <p:nvPr/>
        </p:nvCxnSpPr>
        <p:spPr>
          <a:xfrm>
            <a:off x="5294508" y="2354316"/>
            <a:ext cx="1260573" cy="2111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6" idx="2"/>
            <a:endCxn id="66" idx="1"/>
          </p:cNvCxnSpPr>
          <p:nvPr/>
        </p:nvCxnSpPr>
        <p:spPr>
          <a:xfrm flipH="1">
            <a:off x="3397489" y="2765901"/>
            <a:ext cx="884987" cy="1543941"/>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cxnSp>
        <p:nvCxnSpPr>
          <p:cNvPr id="42" name="Straight Connector 41"/>
          <p:cNvCxnSpPr>
            <a:stCxn id="6" idx="2"/>
            <a:endCxn id="72" idx="1"/>
          </p:cNvCxnSpPr>
          <p:nvPr/>
        </p:nvCxnSpPr>
        <p:spPr>
          <a:xfrm>
            <a:off x="4282476" y="2765901"/>
            <a:ext cx="857457" cy="1543941"/>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a:stCxn id="6" idx="2"/>
            <a:endCxn id="78" idx="1"/>
          </p:cNvCxnSpPr>
          <p:nvPr/>
        </p:nvCxnSpPr>
        <p:spPr>
          <a:xfrm>
            <a:off x="4282476" y="2765901"/>
            <a:ext cx="2599900" cy="1543941"/>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8901455"/>
      </p:ext>
    </p:extLst>
  </p:cSld>
  <p:clrMapOvr>
    <a:masterClrMapping/>
  </p:clrMapOvr>
  <mc:AlternateContent xmlns:mc="http://schemas.openxmlformats.org/markup-compatibility/2006" xmlns:p14="http://schemas.microsoft.com/office/powerpoint/2010/main">
    <mc:Choice Requires="p14">
      <p:transition p14:dur="250" advTm="53577">
        <p:fade/>
      </p:transition>
    </mc:Choice>
    <mc:Fallback xmlns="">
      <p:transition xmlns:p14="http://schemas.microsoft.com/office/powerpoint/2010/main" advTm="53577">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zh-CN" altLang="en-US" dirty="0" smtClean="0"/>
              <a:t>解决方案：</a:t>
            </a:r>
            <a:r>
              <a:rPr lang="en-US" dirty="0" err="1" smtClean="0"/>
              <a:t>Memcached</a:t>
            </a:r>
            <a:r>
              <a:rPr lang="en-US" dirty="0" smtClean="0"/>
              <a:t> + </a:t>
            </a:r>
            <a:r>
              <a:rPr lang="en-US" dirty="0" err="1" smtClean="0"/>
              <a:t>LevelDB</a:t>
            </a:r>
            <a:r>
              <a:rPr lang="en-US" dirty="0" smtClean="0"/>
              <a:t> -&gt; </a:t>
            </a:r>
            <a:r>
              <a:rPr lang="en-US" dirty="0" err="1" smtClean="0"/>
              <a:t>LevelMemcached</a:t>
            </a:r>
            <a:endParaRPr lang="en-US" dirty="0" smtClean="0"/>
          </a:p>
          <a:p>
            <a:pPr lvl="1"/>
            <a:r>
              <a:rPr lang="en-US" altLang="zh-CN" dirty="0" err="1" smtClean="0"/>
              <a:t>Memcached</a:t>
            </a:r>
            <a:r>
              <a:rPr lang="zh-CN" altLang="en-US" dirty="0" smtClean="0"/>
              <a:t>：内存对象缓存</a:t>
            </a:r>
            <a:r>
              <a:rPr lang="en-US" altLang="zh-CN" dirty="0" smtClean="0"/>
              <a:t>KV</a:t>
            </a:r>
            <a:r>
              <a:rPr lang="zh-CN" altLang="en-US" dirty="0" smtClean="0"/>
              <a:t>数据库</a:t>
            </a:r>
            <a:endParaRPr lang="en-US" altLang="zh-CN" dirty="0" smtClean="0"/>
          </a:p>
          <a:p>
            <a:pPr lvl="1"/>
            <a:r>
              <a:rPr lang="en-US" altLang="zh-CN" dirty="0" err="1" smtClean="0"/>
              <a:t>LevelDB</a:t>
            </a:r>
            <a:r>
              <a:rPr lang="zh-CN" altLang="en-US" dirty="0" smtClean="0"/>
              <a:t>：硬盘</a:t>
            </a:r>
            <a:r>
              <a:rPr lang="en-US" altLang="zh-CN" dirty="0" smtClean="0"/>
              <a:t>KV</a:t>
            </a:r>
            <a:r>
              <a:rPr lang="zh-CN" altLang="en-US" dirty="0" smtClean="0"/>
              <a:t>数据库</a:t>
            </a:r>
            <a:endParaRPr lang="en-US" altLang="zh-CN" dirty="0" smtClean="0"/>
          </a:p>
          <a:p>
            <a:pPr lvl="1"/>
            <a:endParaRPr lang="en-US" altLang="zh-CN" dirty="0"/>
          </a:p>
          <a:p>
            <a:pPr lvl="1"/>
            <a:r>
              <a:rPr lang="en-US" altLang="zh-CN" dirty="0" err="1"/>
              <a:t>Memcached.get</a:t>
            </a:r>
            <a:r>
              <a:rPr lang="zh-CN" altLang="en-US" dirty="0"/>
              <a:t>调用</a:t>
            </a:r>
            <a:r>
              <a:rPr lang="en-US" altLang="zh-CN" dirty="0" err="1"/>
              <a:t>LevelDB.Get</a:t>
            </a:r>
            <a:endParaRPr lang="en-US" altLang="zh-CN" dirty="0"/>
          </a:p>
          <a:p>
            <a:pPr lvl="1"/>
            <a:r>
              <a:rPr lang="en-US" altLang="zh-CN" dirty="0" err="1"/>
              <a:t>Memcached.set</a:t>
            </a:r>
            <a:r>
              <a:rPr lang="zh-CN" altLang="en-US" dirty="0"/>
              <a:t>调用</a:t>
            </a:r>
            <a:r>
              <a:rPr lang="en-US" altLang="zh-CN" dirty="0" err="1"/>
              <a:t>LevelDB.Put</a:t>
            </a:r>
            <a:endParaRPr lang="en-US" altLang="zh-CN" dirty="0"/>
          </a:p>
          <a:p>
            <a:pPr lvl="1"/>
            <a:endParaRPr lang="en-US" altLang="zh-CN" sz="1400" dirty="0" smtClean="0"/>
          </a:p>
          <a:p>
            <a:pPr lvl="1"/>
            <a:endParaRPr lang="en-US" altLang="zh-CN" sz="1400" dirty="0"/>
          </a:p>
          <a:p>
            <a:r>
              <a:rPr lang="zh-CN" altLang="en-US" dirty="0" smtClean="0"/>
              <a:t>数据格式：</a:t>
            </a:r>
            <a:endParaRPr lang="en-US" altLang="zh-CN" dirty="0" smtClean="0"/>
          </a:p>
        </p:txBody>
      </p:sp>
      <p:sp>
        <p:nvSpPr>
          <p:cNvPr id="3" name="Slide Number Placeholder 2"/>
          <p:cNvSpPr>
            <a:spLocks noGrp="1"/>
          </p:cNvSpPr>
          <p:nvPr>
            <p:ph type="sldNum" sz="quarter" idx="12"/>
          </p:nvPr>
        </p:nvSpPr>
        <p:spPr/>
        <p:txBody>
          <a:bodyPr/>
          <a:lstStyle/>
          <a:p>
            <a:fld id="{2B06E569-7762-324F-9379-D39EEF344161}" type="slidenum">
              <a:rPr lang="en-US" smtClean="0"/>
              <a:pPr/>
              <a:t>11</a:t>
            </a:fld>
            <a:endParaRPr lang="en-US"/>
          </a:p>
        </p:txBody>
      </p:sp>
      <p:sp>
        <p:nvSpPr>
          <p:cNvPr id="4" name="Title 3"/>
          <p:cNvSpPr>
            <a:spLocks noGrp="1"/>
          </p:cNvSpPr>
          <p:nvPr>
            <p:ph type="title"/>
          </p:nvPr>
        </p:nvSpPr>
        <p:spPr/>
        <p:txBody>
          <a:bodyPr/>
          <a:lstStyle/>
          <a:p>
            <a:r>
              <a:rPr lang="zh-CN" altLang="en-US" dirty="0" smtClean="0"/>
              <a:t>青铜时代</a:t>
            </a:r>
            <a:r>
              <a:rPr lang="zh-CN" altLang="en-US" dirty="0" smtClean="0"/>
              <a:t> </a:t>
            </a:r>
            <a:r>
              <a:rPr lang="en-US" altLang="zh-CN" dirty="0" smtClean="0"/>
              <a:t>-</a:t>
            </a:r>
            <a:r>
              <a:rPr lang="zh-CN" altLang="en-US" dirty="0" smtClean="0"/>
              <a:t> </a:t>
            </a:r>
            <a:r>
              <a:rPr lang="en-US" altLang="zh-CN" dirty="0" err="1" smtClean="0"/>
              <a:t>LevelMemcached</a:t>
            </a:r>
            <a:endParaRPr lang="en-US" dirty="0"/>
          </a:p>
        </p:txBody>
      </p:sp>
      <p:sp>
        <p:nvSpPr>
          <p:cNvPr id="5" name="Text Placeholder 4"/>
          <p:cNvSpPr>
            <a:spLocks noGrp="1"/>
          </p:cNvSpPr>
          <p:nvPr>
            <p:ph type="body" sz="quarter" idx="13"/>
          </p:nvPr>
        </p:nvSpPr>
        <p:spPr/>
        <p:txBody>
          <a:bodyPr/>
          <a:lstStyle/>
          <a:p>
            <a:r>
              <a:rPr lang="en-US" altLang="zh-CN" dirty="0"/>
              <a:t>2011.12 - </a:t>
            </a:r>
            <a:r>
              <a:rPr lang="en-US" altLang="zh-CN" dirty="0" smtClean="0"/>
              <a:t>2012.10</a:t>
            </a:r>
            <a:endParaRPr lang="en-US" dirty="0"/>
          </a:p>
        </p:txBody>
      </p:sp>
      <p:grpSp>
        <p:nvGrpSpPr>
          <p:cNvPr id="14" name="Group 13"/>
          <p:cNvGrpSpPr/>
          <p:nvPr/>
        </p:nvGrpSpPr>
        <p:grpSpPr>
          <a:xfrm>
            <a:off x="1318963" y="4775653"/>
            <a:ext cx="4166400" cy="873600"/>
            <a:chOff x="1318963" y="4038115"/>
            <a:chExt cx="4166400" cy="873600"/>
          </a:xfrm>
        </p:grpSpPr>
        <p:grpSp>
          <p:nvGrpSpPr>
            <p:cNvPr id="6" name="Group 5"/>
            <p:cNvGrpSpPr/>
            <p:nvPr/>
          </p:nvGrpSpPr>
          <p:grpSpPr>
            <a:xfrm>
              <a:off x="1318963" y="4038115"/>
              <a:ext cx="4166400" cy="873600"/>
              <a:chOff x="2785126" y="4450324"/>
              <a:chExt cx="1350597" cy="2017314"/>
            </a:xfrm>
          </p:grpSpPr>
          <p:sp>
            <p:nvSpPr>
              <p:cNvPr id="7" name="Rounded Rectangle 6"/>
              <p:cNvSpPr/>
              <p:nvPr/>
            </p:nvSpPr>
            <p:spPr>
              <a:xfrm>
                <a:off x="2785126" y="4450324"/>
                <a:ext cx="1350597" cy="2017314"/>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2" name="TextBox 11"/>
              <p:cNvSpPr txBox="1"/>
              <p:nvPr/>
            </p:nvSpPr>
            <p:spPr>
              <a:xfrm>
                <a:off x="2797964" y="4545793"/>
                <a:ext cx="872783" cy="852860"/>
              </a:xfrm>
              <a:prstGeom prst="rect">
                <a:avLst/>
              </a:prstGeom>
              <a:noFill/>
            </p:spPr>
            <p:txBody>
              <a:bodyPr wrap="none" rtlCol="0">
                <a:spAutoFit/>
              </a:bodyPr>
              <a:lstStyle/>
              <a:p>
                <a:r>
                  <a:rPr lang="en-US" altLang="zh-CN" dirty="0" smtClean="0"/>
                  <a:t>ABC,</a:t>
                </a:r>
                <a:r>
                  <a:rPr lang="en-US" altLang="zh-CN" dirty="0"/>
                  <a:t>BK, </a:t>
                </a:r>
                <a:r>
                  <a:rPr lang="en-US" altLang="zh-CN" dirty="0" smtClean="0"/>
                  <a:t>ltuwotu2mtk5mdcxmu</a:t>
                </a:r>
                <a:endParaRPr lang="en-US" dirty="0"/>
              </a:p>
            </p:txBody>
          </p:sp>
        </p:grpSp>
        <p:sp>
          <p:nvSpPr>
            <p:cNvPr id="13" name="TextBox 12"/>
            <p:cNvSpPr txBox="1"/>
            <p:nvPr/>
          </p:nvSpPr>
          <p:spPr>
            <a:xfrm>
              <a:off x="1791195" y="4506773"/>
              <a:ext cx="3517046" cy="307777"/>
            </a:xfrm>
            <a:prstGeom prst="rect">
              <a:avLst/>
            </a:prstGeom>
            <a:noFill/>
          </p:spPr>
          <p:txBody>
            <a:bodyPr wrap="none" rtlCol="0">
              <a:spAutoFit/>
            </a:bodyPr>
            <a:lstStyle/>
            <a:p>
              <a:r>
                <a:rPr lang="en-US" altLang="zh-CN" sz="1400" dirty="0"/>
                <a:t>Value</a:t>
              </a:r>
              <a:r>
                <a:rPr lang="zh-CN" altLang="en-US" sz="1400" dirty="0"/>
                <a:t>：</a:t>
              </a:r>
              <a:r>
                <a:rPr lang="en-US" altLang="zh-CN" sz="1400" dirty="0"/>
                <a:t>GENDER=M,AGE=18-24,HH_SIZE=2</a:t>
              </a:r>
              <a:endParaRPr lang="en-US" sz="1400" dirty="0"/>
            </a:p>
          </p:txBody>
        </p:sp>
      </p:grpSp>
    </p:spTree>
    <p:extLst>
      <p:ext uri="{BB962C8B-B14F-4D97-AF65-F5344CB8AC3E}">
        <p14:creationId xmlns:p14="http://schemas.microsoft.com/office/powerpoint/2010/main" val="2664019394"/>
      </p:ext>
    </p:extLst>
  </p:cSld>
  <p:clrMapOvr>
    <a:masterClrMapping/>
  </p:clrMapOvr>
  <mc:AlternateContent xmlns:mc="http://schemas.openxmlformats.org/markup-compatibility/2006" xmlns:p14="http://schemas.microsoft.com/office/powerpoint/2010/main">
    <mc:Choice Requires="p14">
      <p:transition p14:dur="250" advTm="128193">
        <p:fade/>
      </p:transition>
    </mc:Choice>
    <mc:Fallback xmlns="">
      <p:transition xmlns:p14="http://schemas.microsoft.com/office/powerpoint/2010/main" advTm="128194">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en-US" altLang="en-US" dirty="0"/>
              <a:t>忙等待</a:t>
            </a:r>
            <a:endParaRPr lang="en-US" altLang="zh-CN" dirty="0"/>
          </a:p>
          <a:p>
            <a:pPr lvl="1"/>
            <a:r>
              <a:rPr lang="zh-CN" altLang="en-US" dirty="0" smtClean="0"/>
              <a:t>内存型 </a:t>
            </a:r>
            <a:r>
              <a:rPr lang="en-US" altLang="zh-CN" dirty="0" smtClean="0"/>
              <a:t>vs. </a:t>
            </a:r>
            <a:r>
              <a:rPr lang="zh-CN" altLang="en-US" dirty="0" smtClean="0"/>
              <a:t>硬盘型</a:t>
            </a:r>
            <a:r>
              <a:rPr lang="en-US" altLang="zh-CN" dirty="0" smtClean="0"/>
              <a:t> </a:t>
            </a:r>
            <a:r>
              <a:rPr lang="zh-CN" altLang="en-US" dirty="0" smtClean="0"/>
              <a:t>目的</a:t>
            </a:r>
            <a:r>
              <a:rPr lang="zh-CN" altLang="en-US" dirty="0" smtClean="0"/>
              <a:t>不同，优化方向完全不同</a:t>
            </a:r>
            <a:endParaRPr lang="en-US" altLang="zh-CN" dirty="0" smtClean="0"/>
          </a:p>
          <a:p>
            <a:pPr lvl="1"/>
            <a:r>
              <a:rPr lang="en-US" altLang="zh-CN" dirty="0" err="1" smtClean="0"/>
              <a:t>pthread_mutex_trylock</a:t>
            </a:r>
            <a:r>
              <a:rPr lang="zh-CN" altLang="en-US" dirty="0" smtClean="0"/>
              <a:t> </a:t>
            </a:r>
            <a:r>
              <a:rPr lang="en-US" altLang="zh-CN" dirty="0" smtClean="0"/>
              <a:t>vs</a:t>
            </a:r>
            <a:r>
              <a:rPr lang="en-US" altLang="zh-CN" dirty="0"/>
              <a:t>. </a:t>
            </a:r>
            <a:r>
              <a:rPr lang="en-US" altLang="zh-CN" dirty="0" err="1" smtClean="0"/>
              <a:t>pthread_mutex_lock</a:t>
            </a:r>
            <a:endParaRPr lang="en-US" altLang="zh-CN" dirty="0" smtClean="0"/>
          </a:p>
          <a:p>
            <a:pPr lvl="1"/>
            <a:endParaRPr lang="en-US" altLang="zh-CN" sz="1400" dirty="0"/>
          </a:p>
          <a:p>
            <a:pPr lvl="1"/>
            <a:endParaRPr lang="en-US" altLang="zh-CN" dirty="0" smtClean="0"/>
          </a:p>
          <a:p>
            <a:pPr lvl="1"/>
            <a:endParaRPr lang="en-US" altLang="zh-CN" dirty="0"/>
          </a:p>
          <a:p>
            <a:pPr lvl="1"/>
            <a:endParaRPr lang="en-US" altLang="zh-CN" dirty="0" smtClean="0"/>
          </a:p>
          <a:p>
            <a:r>
              <a:rPr lang="en-US" altLang="zh-CN" dirty="0" err="1" smtClean="0"/>
              <a:t>LevelDB</a:t>
            </a:r>
            <a:endParaRPr lang="en-US" altLang="zh-CN" dirty="0" smtClean="0"/>
          </a:p>
          <a:p>
            <a:pPr lvl="1"/>
            <a:r>
              <a:rPr lang="zh-CN" altLang="en-US" dirty="0" smtClean="0"/>
              <a:t>数量</a:t>
            </a:r>
            <a:endParaRPr lang="en-US" altLang="zh-CN" dirty="0" smtClean="0"/>
          </a:p>
          <a:p>
            <a:pPr lvl="1"/>
            <a:r>
              <a:rPr lang="zh-CN" altLang="en-US" dirty="0" smtClean="0"/>
              <a:t>后台线程数</a:t>
            </a:r>
            <a:endParaRPr lang="en-US" altLang="zh-CN" dirty="0" smtClean="0"/>
          </a:p>
          <a:p>
            <a:pPr lvl="1"/>
            <a:endParaRPr lang="en-US" altLang="zh-CN" sz="1400" dirty="0"/>
          </a:p>
          <a:p>
            <a:r>
              <a:rPr lang="en-US" altLang="zh-CN" dirty="0" smtClean="0"/>
              <a:t>Compaction</a:t>
            </a:r>
            <a:r>
              <a:rPr lang="zh-CN" altLang="en-US" dirty="0" smtClean="0"/>
              <a:t>线程</a:t>
            </a:r>
            <a:endParaRPr lang="en-US" altLang="zh-CN" dirty="0" smtClean="0"/>
          </a:p>
          <a:p>
            <a:pPr lvl="1"/>
            <a:r>
              <a:rPr lang="zh-CN" altLang="zh-CN" dirty="0" smtClean="0"/>
              <a:t>5</a:t>
            </a:r>
            <a:r>
              <a:rPr lang="en-US" altLang="zh-CN" dirty="0" smtClean="0"/>
              <a:t>0ms</a:t>
            </a:r>
            <a:r>
              <a:rPr lang="zh-CN" altLang="en-US" dirty="0" smtClean="0"/>
              <a:t>请求</a:t>
            </a:r>
            <a:r>
              <a:rPr lang="zh-CN" altLang="en-US" dirty="0" smtClean="0"/>
              <a:t>超时</a:t>
            </a:r>
            <a:endParaRPr lang="en-US" altLang="zh-CN" dirty="0" smtClean="0"/>
          </a:p>
          <a:p>
            <a:pPr lvl="1"/>
            <a:endParaRPr lang="en-US" altLang="zh-CN" sz="1400" dirty="0"/>
          </a:p>
          <a:p>
            <a:pPr lvl="1"/>
            <a:endParaRPr lang="en-US" altLang="zh-CN" sz="1400" dirty="0" smtClean="0"/>
          </a:p>
          <a:p>
            <a:pPr lvl="1"/>
            <a:endParaRPr lang="en-US" sz="1400" dirty="0" smtClean="0"/>
          </a:p>
        </p:txBody>
      </p:sp>
      <p:sp>
        <p:nvSpPr>
          <p:cNvPr id="3" name="Slide Number Placeholder 2"/>
          <p:cNvSpPr>
            <a:spLocks noGrp="1"/>
          </p:cNvSpPr>
          <p:nvPr>
            <p:ph type="sldNum" sz="quarter" idx="12"/>
          </p:nvPr>
        </p:nvSpPr>
        <p:spPr/>
        <p:txBody>
          <a:bodyPr/>
          <a:lstStyle/>
          <a:p>
            <a:fld id="{2B06E569-7762-324F-9379-D39EEF344161}" type="slidenum">
              <a:rPr lang="en-US" smtClean="0"/>
              <a:pPr/>
              <a:t>12</a:t>
            </a:fld>
            <a:endParaRPr lang="en-US"/>
          </a:p>
        </p:txBody>
      </p:sp>
      <p:sp>
        <p:nvSpPr>
          <p:cNvPr id="4" name="Title 3"/>
          <p:cNvSpPr>
            <a:spLocks noGrp="1"/>
          </p:cNvSpPr>
          <p:nvPr>
            <p:ph type="title"/>
          </p:nvPr>
        </p:nvSpPr>
        <p:spPr/>
        <p:txBody>
          <a:bodyPr/>
          <a:lstStyle/>
          <a:p>
            <a:r>
              <a:rPr lang="zh-CN" altLang="en-US" dirty="0" smtClean="0"/>
              <a:t>青铜时代 </a:t>
            </a:r>
            <a:r>
              <a:rPr lang="en-US" altLang="zh-CN" dirty="0" smtClean="0"/>
              <a:t>–</a:t>
            </a:r>
            <a:r>
              <a:rPr lang="zh-CN" altLang="en-US" dirty="0" smtClean="0"/>
              <a:t> </a:t>
            </a:r>
            <a:r>
              <a:rPr lang="en-US" altLang="zh-CN" dirty="0" smtClean="0"/>
              <a:t>QPS</a:t>
            </a:r>
            <a:r>
              <a:rPr lang="zh-CN" altLang="en-US" dirty="0" smtClean="0"/>
              <a:t>太低</a:t>
            </a:r>
            <a:endParaRPr lang="en-US" dirty="0"/>
          </a:p>
        </p:txBody>
      </p:sp>
      <p:sp>
        <p:nvSpPr>
          <p:cNvPr id="5" name="Text Placeholder 4"/>
          <p:cNvSpPr>
            <a:spLocks noGrp="1"/>
          </p:cNvSpPr>
          <p:nvPr>
            <p:ph type="body" sz="quarter" idx="13"/>
          </p:nvPr>
        </p:nvSpPr>
        <p:spPr/>
        <p:txBody>
          <a:bodyPr/>
          <a:lstStyle/>
          <a:p>
            <a:r>
              <a:rPr lang="en-US" altLang="zh-CN" dirty="0"/>
              <a:t>2011.12 - </a:t>
            </a:r>
            <a:r>
              <a:rPr lang="en-US" altLang="zh-CN" dirty="0" smtClean="0"/>
              <a:t>2012.10</a:t>
            </a:r>
            <a:endParaRPr lang="en-US" dirty="0"/>
          </a:p>
        </p:txBody>
      </p:sp>
      <p:pic>
        <p:nvPicPr>
          <p:cNvPr id="7" name="Picture 6"/>
          <p:cNvPicPr>
            <a:picLocks noChangeAspect="1"/>
          </p:cNvPicPr>
          <p:nvPr/>
        </p:nvPicPr>
        <p:blipFill>
          <a:blip r:embed="rId4"/>
          <a:stretch>
            <a:fillRect/>
          </a:stretch>
        </p:blipFill>
        <p:spPr>
          <a:xfrm>
            <a:off x="1446090" y="2582641"/>
            <a:ext cx="5499100" cy="1270000"/>
          </a:xfrm>
          <a:prstGeom prst="rect">
            <a:avLst/>
          </a:prstGeom>
        </p:spPr>
      </p:pic>
      <p:pic>
        <p:nvPicPr>
          <p:cNvPr id="9" name="Picture 8"/>
          <p:cNvPicPr>
            <a:picLocks noChangeAspect="1"/>
          </p:cNvPicPr>
          <p:nvPr/>
        </p:nvPicPr>
        <p:blipFill>
          <a:blip r:embed="rId5"/>
          <a:stretch>
            <a:fillRect/>
          </a:stretch>
        </p:blipFill>
        <p:spPr>
          <a:xfrm>
            <a:off x="5996127" y="3934069"/>
            <a:ext cx="2857500" cy="2857500"/>
          </a:xfrm>
          <a:prstGeom prst="rect">
            <a:avLst/>
          </a:prstGeom>
        </p:spPr>
      </p:pic>
    </p:spTree>
    <p:custDataLst>
      <p:tags r:id="rId1"/>
    </p:custDataLst>
    <p:extLst>
      <p:ext uri="{BB962C8B-B14F-4D97-AF65-F5344CB8AC3E}">
        <p14:creationId xmlns:p14="http://schemas.microsoft.com/office/powerpoint/2010/main" val="3945013968"/>
      </p:ext>
    </p:extLst>
  </p:cSld>
  <p:clrMapOvr>
    <a:masterClrMapping/>
  </p:clrMapOvr>
  <mc:AlternateContent xmlns:mc="http://schemas.openxmlformats.org/markup-compatibility/2006" xmlns:p14="http://schemas.microsoft.com/office/powerpoint/2010/main">
    <mc:Choice Requires="p14">
      <p:transition p14:dur="250" advTm="456806">
        <p:fade/>
      </p:transition>
    </mc:Choice>
    <mc:Fallback xmlns="">
      <p:transition xmlns:p14="http://schemas.microsoft.com/office/powerpoint/2010/main" advTm="456806">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zh-CN" altLang="en-US" dirty="0" smtClean="0"/>
              <a:t>空用户</a:t>
            </a:r>
            <a:endParaRPr lang="en-US" altLang="zh-CN" dirty="0"/>
          </a:p>
          <a:p>
            <a:pPr lvl="1"/>
            <a:r>
              <a:rPr lang="zh-CN" altLang="en-US" dirty="0" smtClean="0"/>
              <a:t>引入</a:t>
            </a:r>
            <a:r>
              <a:rPr lang="en-US" altLang="zh-CN" dirty="0" err="1" smtClean="0"/>
              <a:t>BloomFilter</a:t>
            </a:r>
            <a:r>
              <a:rPr lang="zh-CN" altLang="en-US" dirty="0" smtClean="0"/>
              <a:t>减少读请求</a:t>
            </a:r>
            <a:endParaRPr lang="en-US" dirty="0" smtClean="0"/>
          </a:p>
        </p:txBody>
      </p:sp>
      <p:sp>
        <p:nvSpPr>
          <p:cNvPr id="3" name="Slide Number Placeholder 2"/>
          <p:cNvSpPr>
            <a:spLocks noGrp="1"/>
          </p:cNvSpPr>
          <p:nvPr>
            <p:ph type="sldNum" sz="quarter" idx="12"/>
          </p:nvPr>
        </p:nvSpPr>
        <p:spPr/>
        <p:txBody>
          <a:bodyPr/>
          <a:lstStyle/>
          <a:p>
            <a:fld id="{2B06E569-7762-324F-9379-D39EEF344161}" type="slidenum">
              <a:rPr lang="en-US" smtClean="0"/>
              <a:pPr/>
              <a:t>13</a:t>
            </a:fld>
            <a:endParaRPr lang="en-US"/>
          </a:p>
        </p:txBody>
      </p:sp>
      <p:sp>
        <p:nvSpPr>
          <p:cNvPr id="4" name="Title 3"/>
          <p:cNvSpPr>
            <a:spLocks noGrp="1"/>
          </p:cNvSpPr>
          <p:nvPr>
            <p:ph type="title"/>
          </p:nvPr>
        </p:nvSpPr>
        <p:spPr/>
        <p:txBody>
          <a:bodyPr/>
          <a:lstStyle/>
          <a:p>
            <a:r>
              <a:rPr lang="zh-CN" altLang="en-US" dirty="0" smtClean="0"/>
              <a:t>青铜时代 </a:t>
            </a:r>
            <a:r>
              <a:rPr lang="en-US" altLang="zh-CN" dirty="0" smtClean="0"/>
              <a:t>–</a:t>
            </a:r>
            <a:r>
              <a:rPr lang="zh-CN" altLang="en-US" dirty="0" smtClean="0"/>
              <a:t> 客户端优化</a:t>
            </a:r>
            <a:endParaRPr lang="en-US" dirty="0"/>
          </a:p>
        </p:txBody>
      </p:sp>
      <p:sp>
        <p:nvSpPr>
          <p:cNvPr id="5" name="Text Placeholder 4"/>
          <p:cNvSpPr>
            <a:spLocks noGrp="1"/>
          </p:cNvSpPr>
          <p:nvPr>
            <p:ph type="body" sz="quarter" idx="13"/>
          </p:nvPr>
        </p:nvSpPr>
        <p:spPr/>
        <p:txBody>
          <a:bodyPr/>
          <a:lstStyle/>
          <a:p>
            <a:r>
              <a:rPr lang="en-US" altLang="zh-CN" dirty="0"/>
              <a:t>2011.12 - </a:t>
            </a:r>
            <a:r>
              <a:rPr lang="en-US" altLang="zh-CN" dirty="0" smtClean="0"/>
              <a:t>2012.10</a:t>
            </a:r>
            <a:endParaRPr lang="en-US" dirty="0"/>
          </a:p>
        </p:txBody>
      </p:sp>
      <p:pic>
        <p:nvPicPr>
          <p:cNvPr id="6" name="Picture 5"/>
          <p:cNvPicPr>
            <a:picLocks noChangeAspect="1"/>
          </p:cNvPicPr>
          <p:nvPr/>
        </p:nvPicPr>
        <p:blipFill>
          <a:blip r:embed="rId4"/>
          <a:stretch>
            <a:fillRect/>
          </a:stretch>
        </p:blipFill>
        <p:spPr>
          <a:xfrm>
            <a:off x="919442" y="2188659"/>
            <a:ext cx="7829804" cy="4423190"/>
          </a:xfrm>
          <a:prstGeom prst="rect">
            <a:avLst/>
          </a:prstGeom>
        </p:spPr>
      </p:pic>
    </p:spTree>
    <p:custDataLst>
      <p:tags r:id="rId1"/>
    </p:custDataLst>
    <p:extLst>
      <p:ext uri="{BB962C8B-B14F-4D97-AF65-F5344CB8AC3E}">
        <p14:creationId xmlns:p14="http://schemas.microsoft.com/office/powerpoint/2010/main" val="684805755"/>
      </p:ext>
    </p:extLst>
  </p:cSld>
  <p:clrMapOvr>
    <a:masterClrMapping/>
  </p:clrMapOvr>
  <mc:AlternateContent xmlns:mc="http://schemas.openxmlformats.org/markup-compatibility/2006" xmlns:p14="http://schemas.microsoft.com/office/powerpoint/2010/main">
    <mc:Choice Requires="p14">
      <p:transition p14:dur="250" advTm="138625">
        <p:fade/>
      </p:transition>
    </mc:Choice>
    <mc:Fallback xmlns="">
      <p:transition xmlns:p14="http://schemas.microsoft.com/office/powerpoint/2010/main" advTm="138625">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白银时代</a:t>
            </a:r>
            <a:endParaRPr lang="en-US" dirty="0"/>
          </a:p>
        </p:txBody>
      </p:sp>
    </p:spTree>
    <p:extLst>
      <p:ext uri="{BB962C8B-B14F-4D97-AF65-F5344CB8AC3E}">
        <p14:creationId xmlns:p14="http://schemas.microsoft.com/office/powerpoint/2010/main" val="1908842457"/>
      </p:ext>
    </p:extLst>
  </p:cSld>
  <p:clrMapOvr>
    <a:masterClrMapping/>
  </p:clrMapOvr>
  <mc:AlternateContent xmlns:mc="http://schemas.openxmlformats.org/markup-compatibility/2006" xmlns:p14="http://schemas.microsoft.com/office/powerpoint/2010/main">
    <mc:Choice Requires="p14">
      <p:transition p14:dur="250" advTm="3187">
        <p:fade/>
      </p:transition>
    </mc:Choice>
    <mc:Fallback xmlns="">
      <p:transition xmlns:p14="http://schemas.microsoft.com/office/powerpoint/2010/main" advTm="3187">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06E569-7762-324F-9379-D39EEF344161}" type="slidenum">
              <a:rPr lang="en-US" smtClean="0"/>
              <a:pPr/>
              <a:t>15</a:t>
            </a:fld>
            <a:endParaRPr lang="en-US"/>
          </a:p>
        </p:txBody>
      </p:sp>
      <p:sp>
        <p:nvSpPr>
          <p:cNvPr id="4" name="Title 3"/>
          <p:cNvSpPr>
            <a:spLocks noGrp="1"/>
          </p:cNvSpPr>
          <p:nvPr>
            <p:ph type="title"/>
          </p:nvPr>
        </p:nvSpPr>
        <p:spPr/>
        <p:txBody>
          <a:bodyPr/>
          <a:lstStyle/>
          <a:p>
            <a:r>
              <a:rPr lang="zh-CN" altLang="en-US" dirty="0" smtClean="0"/>
              <a:t>白银时代</a:t>
            </a:r>
            <a:endParaRPr lang="en-US" dirty="0"/>
          </a:p>
        </p:txBody>
      </p:sp>
      <p:sp>
        <p:nvSpPr>
          <p:cNvPr id="5" name="Text Placeholder 4"/>
          <p:cNvSpPr>
            <a:spLocks noGrp="1"/>
          </p:cNvSpPr>
          <p:nvPr>
            <p:ph type="body" sz="quarter" idx="13"/>
          </p:nvPr>
        </p:nvSpPr>
        <p:spPr/>
        <p:txBody>
          <a:bodyPr/>
          <a:lstStyle/>
          <a:p>
            <a:r>
              <a:rPr lang="en-US" altLang="zh-CN" dirty="0" smtClean="0"/>
              <a:t>2012.10 – 2014.06</a:t>
            </a:r>
            <a:endParaRPr lang="en-US" dirty="0"/>
          </a:p>
        </p:txBody>
      </p:sp>
      <p:sp>
        <p:nvSpPr>
          <p:cNvPr id="9" name="Content Placeholder 7"/>
          <p:cNvSpPr txBox="1">
            <a:spLocks/>
          </p:cNvSpPr>
          <p:nvPr/>
        </p:nvSpPr>
        <p:spPr>
          <a:xfrm>
            <a:off x="860742" y="1569720"/>
            <a:ext cx="7955280" cy="48006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chemeClr val="accent1"/>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dirty="0" smtClean="0"/>
              <a:t>数据商：</a:t>
            </a:r>
            <a:r>
              <a:rPr lang="en-US" altLang="zh-CN" dirty="0" smtClean="0"/>
              <a:t>Channel4,</a:t>
            </a:r>
            <a:r>
              <a:rPr lang="zh-CN" altLang="en-US" dirty="0" smtClean="0"/>
              <a:t> </a:t>
            </a:r>
            <a:r>
              <a:rPr lang="en-US" altLang="zh-CN" dirty="0" smtClean="0"/>
              <a:t>Adobe,</a:t>
            </a:r>
            <a:r>
              <a:rPr lang="zh-CN" altLang="en-US" dirty="0" smtClean="0"/>
              <a:t> </a:t>
            </a:r>
            <a:r>
              <a:rPr lang="en-US" altLang="zh-CN" dirty="0" smtClean="0"/>
              <a:t>Verizon,</a:t>
            </a:r>
            <a:r>
              <a:rPr lang="zh-CN" altLang="en-US" dirty="0" smtClean="0"/>
              <a:t> </a:t>
            </a:r>
            <a:r>
              <a:rPr lang="en-US" altLang="zh-CN" dirty="0" smtClean="0"/>
              <a:t>Discovery,</a:t>
            </a:r>
            <a:r>
              <a:rPr lang="zh-CN" altLang="en-US" dirty="0" smtClean="0"/>
              <a:t> </a:t>
            </a:r>
            <a:r>
              <a:rPr lang="en-US" altLang="zh-CN" dirty="0" smtClean="0"/>
              <a:t>TWC</a:t>
            </a:r>
          </a:p>
          <a:p>
            <a:r>
              <a:rPr lang="zh-CN" altLang="en-US" dirty="0" smtClean="0"/>
              <a:t>客户：一半以上的客户</a:t>
            </a:r>
            <a:endParaRPr lang="en-US" altLang="zh-CN" dirty="0"/>
          </a:p>
          <a:p>
            <a:endParaRPr lang="en-US" altLang="zh-CN" sz="1800" dirty="0" smtClean="0"/>
          </a:p>
          <a:p>
            <a:r>
              <a:rPr lang="zh-CN" altLang="en-US" dirty="0" smtClean="0"/>
              <a:t>数据规模：</a:t>
            </a:r>
            <a:endParaRPr lang="en-US" altLang="en-US" dirty="0" smtClean="0"/>
          </a:p>
          <a:p>
            <a:pPr lvl="1"/>
            <a:r>
              <a:rPr lang="zh-CN" altLang="en-US" dirty="0"/>
              <a:t>用户总数</a:t>
            </a:r>
            <a:r>
              <a:rPr lang="zh-CN" altLang="en-US" dirty="0" smtClean="0"/>
              <a:t>：</a:t>
            </a:r>
            <a:r>
              <a:rPr lang="zh-CN" altLang="zh-CN" dirty="0" smtClean="0"/>
              <a:t>3</a:t>
            </a:r>
            <a:r>
              <a:rPr lang="zh-CN" altLang="en-US" dirty="0" smtClean="0"/>
              <a:t>亿</a:t>
            </a:r>
            <a:endParaRPr lang="en-US" altLang="zh-CN" dirty="0"/>
          </a:p>
          <a:p>
            <a:pPr lvl="1"/>
            <a:r>
              <a:rPr lang="zh-CN" altLang="en-US" dirty="0"/>
              <a:t>读取频率</a:t>
            </a:r>
            <a:r>
              <a:rPr lang="zh-CN" altLang="en-US" dirty="0" smtClean="0"/>
              <a:t>：</a:t>
            </a:r>
            <a:r>
              <a:rPr lang="en-US" altLang="zh-CN" dirty="0" smtClean="0"/>
              <a:t>10K</a:t>
            </a:r>
            <a:r>
              <a:rPr lang="zh-CN" altLang="en-US" dirty="0" smtClean="0"/>
              <a:t>每</a:t>
            </a:r>
            <a:r>
              <a:rPr lang="zh-CN" altLang="en-US" dirty="0"/>
              <a:t>秒</a:t>
            </a:r>
            <a:endParaRPr lang="en-US" altLang="zh-CN" dirty="0"/>
          </a:p>
          <a:p>
            <a:pPr lvl="1"/>
            <a:r>
              <a:rPr lang="zh-CN" altLang="en-US" dirty="0"/>
              <a:t>峰值频率</a:t>
            </a:r>
            <a:r>
              <a:rPr lang="zh-CN" altLang="en-US" dirty="0" smtClean="0"/>
              <a:t>：</a:t>
            </a:r>
            <a:r>
              <a:rPr lang="zh-CN" altLang="zh-CN" dirty="0" smtClean="0"/>
              <a:t>5</a:t>
            </a:r>
            <a:r>
              <a:rPr lang="zh-CN" altLang="zh-CN" dirty="0"/>
              <a:t>0</a:t>
            </a:r>
            <a:r>
              <a:rPr lang="en-US" altLang="zh-CN" dirty="0" smtClean="0"/>
              <a:t>K</a:t>
            </a:r>
            <a:endParaRPr lang="en-US" altLang="zh-CN" dirty="0"/>
          </a:p>
          <a:p>
            <a:pPr lvl="1"/>
            <a:r>
              <a:rPr lang="zh-CN" altLang="en-US" dirty="0"/>
              <a:t>写入频率</a:t>
            </a:r>
            <a:r>
              <a:rPr lang="zh-CN" altLang="en-US" dirty="0" smtClean="0"/>
              <a:t>：</a:t>
            </a:r>
            <a:r>
              <a:rPr lang="zh-CN" altLang="zh-CN" dirty="0" smtClean="0"/>
              <a:t>2</a:t>
            </a:r>
            <a:r>
              <a:rPr lang="en-US" altLang="zh-CN" dirty="0" smtClean="0"/>
              <a:t>000</a:t>
            </a:r>
            <a:r>
              <a:rPr lang="zh-CN" altLang="en-US" dirty="0"/>
              <a:t>每秒</a:t>
            </a:r>
            <a:endParaRPr lang="en-US" altLang="zh-CN" dirty="0"/>
          </a:p>
          <a:p>
            <a:pPr lvl="1"/>
            <a:r>
              <a:rPr lang="en-US" altLang="en-US" dirty="0"/>
              <a:t>更新频率：</a:t>
            </a:r>
            <a:r>
              <a:rPr lang="en-US" altLang="en-US" dirty="0" smtClean="0"/>
              <a:t>每天</a:t>
            </a:r>
            <a:r>
              <a:rPr lang="en-US" altLang="zh-CN" dirty="0" smtClean="0"/>
              <a:t>2</a:t>
            </a:r>
            <a:r>
              <a:rPr lang="en-US" altLang="en-US" dirty="0" smtClean="0"/>
              <a:t>00G</a:t>
            </a:r>
            <a:r>
              <a:rPr lang="en-US" altLang="en-US" dirty="0"/>
              <a:t>（GZ压缩后）</a:t>
            </a:r>
          </a:p>
          <a:p>
            <a:pPr marL="457200" lvl="1" indent="0">
              <a:buNone/>
            </a:pPr>
            <a:endParaRPr lang="en-US" sz="1400" dirty="0" smtClean="0"/>
          </a:p>
          <a:p>
            <a:r>
              <a:rPr lang="en-US" altLang="en-US" dirty="0" smtClean="0"/>
              <a:t>传播</a:t>
            </a:r>
            <a:r>
              <a:rPr lang="zh-CN" altLang="en-US" dirty="0" smtClean="0"/>
              <a:t>延迟</a:t>
            </a:r>
            <a:r>
              <a:rPr lang="zh-CN" altLang="en-US" dirty="0" smtClean="0"/>
              <a:t>：</a:t>
            </a:r>
            <a:r>
              <a:rPr lang="en-US" altLang="zh-CN" dirty="0" err="1" smtClean="0"/>
              <a:t>CookieDB</a:t>
            </a:r>
            <a:r>
              <a:rPr lang="zh-CN" altLang="en-US" dirty="0" smtClean="0"/>
              <a:t>的引入</a:t>
            </a:r>
            <a:endParaRPr lang="en-US" altLang="zh-CN" dirty="0" smtClean="0"/>
          </a:p>
          <a:p>
            <a:r>
              <a:rPr lang="zh-CN" altLang="en-US" dirty="0" smtClean="0"/>
              <a:t>多次请求</a:t>
            </a:r>
            <a:endParaRPr lang="en-US" altLang="zh-CN" dirty="0" smtClean="0"/>
          </a:p>
          <a:p>
            <a:pPr lvl="1"/>
            <a:endParaRPr lang="en-US" altLang="zh-CN" sz="1400" dirty="0"/>
          </a:p>
        </p:txBody>
      </p:sp>
      <p:pic>
        <p:nvPicPr>
          <p:cNvPr id="2" name="Picture 1"/>
          <p:cNvPicPr>
            <a:picLocks noChangeAspect="1"/>
          </p:cNvPicPr>
          <p:nvPr/>
        </p:nvPicPr>
        <p:blipFill>
          <a:blip r:embed="rId3"/>
          <a:stretch>
            <a:fillRect/>
          </a:stretch>
        </p:blipFill>
        <p:spPr>
          <a:xfrm>
            <a:off x="4381791" y="2060319"/>
            <a:ext cx="4679291" cy="2699346"/>
          </a:xfrm>
          <a:prstGeom prst="rect">
            <a:avLst/>
          </a:prstGeom>
        </p:spPr>
      </p:pic>
    </p:spTree>
    <p:extLst>
      <p:ext uri="{BB962C8B-B14F-4D97-AF65-F5344CB8AC3E}">
        <p14:creationId xmlns:p14="http://schemas.microsoft.com/office/powerpoint/2010/main" val="2025843633"/>
      </p:ext>
    </p:extLst>
  </p:cSld>
  <p:clrMapOvr>
    <a:masterClrMapping/>
  </p:clrMapOvr>
  <mc:AlternateContent xmlns:mc="http://schemas.openxmlformats.org/markup-compatibility/2006" xmlns:p14="http://schemas.microsoft.com/office/powerpoint/2010/main">
    <mc:Choice Requires="p14">
      <p:transition p14:dur="250" advTm="91">
        <p:fade/>
      </p:transition>
    </mc:Choice>
    <mc:Fallback xmlns="">
      <p:transition xmlns:p14="http://schemas.microsoft.com/office/powerpoint/2010/main" advTm="91">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77149" y="3501464"/>
            <a:ext cx="1350597" cy="2337337"/>
            <a:chOff x="447460" y="1996111"/>
            <a:chExt cx="1350597" cy="2337337"/>
          </a:xfrm>
        </p:grpSpPr>
        <p:grpSp>
          <p:nvGrpSpPr>
            <p:cNvPr id="45" name="Group 44"/>
            <p:cNvGrpSpPr/>
            <p:nvPr/>
          </p:nvGrpSpPr>
          <p:grpSpPr>
            <a:xfrm>
              <a:off x="447460" y="1996111"/>
              <a:ext cx="1350597" cy="2337337"/>
              <a:chOff x="1335086" y="3970288"/>
              <a:chExt cx="1350597" cy="2337337"/>
            </a:xfrm>
          </p:grpSpPr>
          <p:sp>
            <p:nvSpPr>
              <p:cNvPr id="46" name="Rounded Rectangle 45"/>
              <p:cNvSpPr/>
              <p:nvPr/>
            </p:nvSpPr>
            <p:spPr>
              <a:xfrm>
                <a:off x="1389617" y="4483463"/>
                <a:ext cx="1234756" cy="963852"/>
              </a:xfrm>
              <a:prstGeom prst="roundRect">
                <a:avLst/>
              </a:prstGeom>
              <a:solidFill>
                <a:schemeClr val="lt1">
                  <a:alpha val="6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7" name="Rounded Rectangle 46"/>
              <p:cNvSpPr/>
              <p:nvPr/>
            </p:nvSpPr>
            <p:spPr>
              <a:xfrm>
                <a:off x="1335086" y="3970288"/>
                <a:ext cx="1350597" cy="233733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8" name="Rounded Rectangle 47"/>
              <p:cNvSpPr/>
              <p:nvPr/>
            </p:nvSpPr>
            <p:spPr bwMode="auto">
              <a:xfrm>
                <a:off x="1543115" y="5701789"/>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49" name="Straight Connector 48"/>
              <p:cNvCxnSpPr>
                <a:stCxn id="48" idx="0"/>
              </p:cNvCxnSpPr>
              <p:nvPr/>
            </p:nvCxnSpPr>
            <p:spPr>
              <a:xfrm flipH="1" flipV="1">
                <a:off x="2005645" y="5447315"/>
                <a:ext cx="4740" cy="254474"/>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50" name="TextBox 49"/>
              <p:cNvSpPr txBox="1"/>
              <p:nvPr/>
            </p:nvSpPr>
            <p:spPr>
              <a:xfrm>
                <a:off x="1422594" y="4047954"/>
                <a:ext cx="603050" cy="369332"/>
              </a:xfrm>
              <a:prstGeom prst="rect">
                <a:avLst/>
              </a:prstGeom>
              <a:noFill/>
            </p:spPr>
            <p:txBody>
              <a:bodyPr wrap="none" rtlCol="0">
                <a:spAutoFit/>
              </a:bodyPr>
              <a:lstStyle/>
              <a:p>
                <a:r>
                  <a:rPr lang="en-US" dirty="0" smtClean="0"/>
                  <a:t>DC1</a:t>
                </a:r>
                <a:endParaRPr lang="en-US" dirty="0"/>
              </a:p>
            </p:txBody>
          </p:sp>
          <p:sp>
            <p:nvSpPr>
              <p:cNvPr id="51" name="TextBox 50"/>
              <p:cNvSpPr txBox="1"/>
              <p:nvPr/>
            </p:nvSpPr>
            <p:spPr>
              <a:xfrm>
                <a:off x="1372594" y="4463461"/>
                <a:ext cx="184666" cy="276999"/>
              </a:xfrm>
              <a:prstGeom prst="rect">
                <a:avLst/>
              </a:prstGeom>
              <a:noFill/>
            </p:spPr>
            <p:txBody>
              <a:bodyPr wrap="none" rtlCol="0">
                <a:spAutoFit/>
              </a:bodyPr>
              <a:lstStyle/>
              <a:p>
                <a:endParaRPr lang="en-US" sz="1200" dirty="0">
                  <a:solidFill>
                    <a:schemeClr val="accent4"/>
                  </a:solidFill>
                </a:endParaRPr>
              </a:p>
            </p:txBody>
          </p:sp>
        </p:grpSp>
        <p:grpSp>
          <p:nvGrpSpPr>
            <p:cNvPr id="52" name="Group 51"/>
            <p:cNvGrpSpPr/>
            <p:nvPr/>
          </p:nvGrpSpPr>
          <p:grpSpPr>
            <a:xfrm>
              <a:off x="578987" y="2638676"/>
              <a:ext cx="1118062" cy="771505"/>
              <a:chOff x="870424" y="2589224"/>
              <a:chExt cx="1245251" cy="595539"/>
            </a:xfrm>
          </p:grpSpPr>
          <p:sp>
            <p:nvSpPr>
              <p:cNvPr id="54" name="流程图: 磁盘 12"/>
              <p:cNvSpPr/>
              <p:nvPr/>
            </p:nvSpPr>
            <p:spPr>
              <a:xfrm>
                <a:off x="870424" y="2589224"/>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55" name="流程图: 磁盘 12"/>
              <p:cNvSpPr/>
              <p:nvPr/>
            </p:nvSpPr>
            <p:spPr>
              <a:xfrm>
                <a:off x="1479152" y="2589225"/>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56" name="流程图: 磁盘 12"/>
              <p:cNvSpPr/>
              <p:nvPr/>
            </p:nvSpPr>
            <p:spPr>
              <a:xfrm>
                <a:off x="918219" y="2772060"/>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smtClean="0"/>
                  <a:t>User</a:t>
                </a:r>
              </a:p>
              <a:p>
                <a:pPr algn="ctr"/>
                <a:r>
                  <a:rPr lang="en-US" altLang="zh-CN" sz="1000" dirty="0" smtClean="0"/>
                  <a:t>DB</a:t>
                </a:r>
                <a:endParaRPr lang="zh-CN" altLang="en-US" sz="1000" dirty="0"/>
              </a:p>
            </p:txBody>
          </p:sp>
          <p:sp>
            <p:nvSpPr>
              <p:cNvPr id="57" name="流程图: 磁盘 12"/>
              <p:cNvSpPr/>
              <p:nvPr/>
            </p:nvSpPr>
            <p:spPr>
              <a:xfrm>
                <a:off x="1526947" y="2772061"/>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err="1" smtClean="0"/>
                  <a:t>Cookie</a:t>
                </a:r>
                <a:r>
                  <a:rPr lang="en-US" altLang="zh-CN" sz="1000" dirty="0" err="1" smtClean="0"/>
                  <a:t>DB</a:t>
                </a:r>
                <a:endParaRPr lang="zh-CN" altLang="en-US" sz="1000" dirty="0"/>
              </a:p>
            </p:txBody>
          </p:sp>
        </p:grpSp>
      </p:grpSp>
      <p:grpSp>
        <p:nvGrpSpPr>
          <p:cNvPr id="58" name="Group 57"/>
          <p:cNvGrpSpPr/>
          <p:nvPr/>
        </p:nvGrpSpPr>
        <p:grpSpPr>
          <a:xfrm>
            <a:off x="3015293" y="3501464"/>
            <a:ext cx="1350597" cy="2337337"/>
            <a:chOff x="447460" y="1996111"/>
            <a:chExt cx="1350597" cy="2337337"/>
          </a:xfrm>
        </p:grpSpPr>
        <p:grpSp>
          <p:nvGrpSpPr>
            <p:cNvPr id="59" name="Group 58"/>
            <p:cNvGrpSpPr/>
            <p:nvPr/>
          </p:nvGrpSpPr>
          <p:grpSpPr>
            <a:xfrm>
              <a:off x="447460" y="1996111"/>
              <a:ext cx="1350597" cy="2337337"/>
              <a:chOff x="1335086" y="3970288"/>
              <a:chExt cx="1350597" cy="2337337"/>
            </a:xfrm>
          </p:grpSpPr>
          <p:sp>
            <p:nvSpPr>
              <p:cNvPr id="65" name="Rounded Rectangle 64"/>
              <p:cNvSpPr/>
              <p:nvPr/>
            </p:nvSpPr>
            <p:spPr>
              <a:xfrm>
                <a:off x="1389617" y="4483463"/>
                <a:ext cx="1234756" cy="963852"/>
              </a:xfrm>
              <a:prstGeom prst="roundRect">
                <a:avLst/>
              </a:prstGeom>
              <a:solidFill>
                <a:schemeClr val="lt1">
                  <a:alpha val="6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6" name="Rounded Rectangle 65"/>
              <p:cNvSpPr/>
              <p:nvPr/>
            </p:nvSpPr>
            <p:spPr>
              <a:xfrm>
                <a:off x="1335086" y="3970288"/>
                <a:ext cx="1350597" cy="233733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7" name="Rounded Rectangle 66"/>
              <p:cNvSpPr/>
              <p:nvPr/>
            </p:nvSpPr>
            <p:spPr bwMode="auto">
              <a:xfrm>
                <a:off x="1543115" y="5701789"/>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68" name="Straight Connector 67"/>
              <p:cNvCxnSpPr>
                <a:stCxn id="67" idx="0"/>
              </p:cNvCxnSpPr>
              <p:nvPr/>
            </p:nvCxnSpPr>
            <p:spPr>
              <a:xfrm flipH="1" flipV="1">
                <a:off x="2005645" y="5447315"/>
                <a:ext cx="4740" cy="254474"/>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69" name="TextBox 68"/>
              <p:cNvSpPr txBox="1"/>
              <p:nvPr/>
            </p:nvSpPr>
            <p:spPr>
              <a:xfrm>
                <a:off x="1422594" y="4047954"/>
                <a:ext cx="603050" cy="369332"/>
              </a:xfrm>
              <a:prstGeom prst="rect">
                <a:avLst/>
              </a:prstGeom>
              <a:noFill/>
            </p:spPr>
            <p:txBody>
              <a:bodyPr wrap="none" rtlCol="0">
                <a:spAutoFit/>
              </a:bodyPr>
              <a:lstStyle/>
              <a:p>
                <a:r>
                  <a:rPr lang="en-US" dirty="0" smtClean="0"/>
                  <a:t>DC</a:t>
                </a:r>
                <a:r>
                  <a:rPr lang="en-US" altLang="zh-CN" dirty="0" smtClean="0"/>
                  <a:t>2</a:t>
                </a:r>
                <a:endParaRPr lang="en-US" dirty="0"/>
              </a:p>
            </p:txBody>
          </p:sp>
          <p:sp>
            <p:nvSpPr>
              <p:cNvPr id="70" name="TextBox 69"/>
              <p:cNvSpPr txBox="1"/>
              <p:nvPr/>
            </p:nvSpPr>
            <p:spPr>
              <a:xfrm>
                <a:off x="1372594" y="4463461"/>
                <a:ext cx="184666" cy="276999"/>
              </a:xfrm>
              <a:prstGeom prst="rect">
                <a:avLst/>
              </a:prstGeom>
              <a:noFill/>
            </p:spPr>
            <p:txBody>
              <a:bodyPr wrap="none" rtlCol="0">
                <a:spAutoFit/>
              </a:bodyPr>
              <a:lstStyle/>
              <a:p>
                <a:endParaRPr lang="en-US" sz="1200" dirty="0">
                  <a:solidFill>
                    <a:schemeClr val="accent4"/>
                  </a:solidFill>
                </a:endParaRPr>
              </a:p>
            </p:txBody>
          </p:sp>
        </p:grpSp>
        <p:grpSp>
          <p:nvGrpSpPr>
            <p:cNvPr id="60" name="Group 59"/>
            <p:cNvGrpSpPr/>
            <p:nvPr/>
          </p:nvGrpSpPr>
          <p:grpSpPr>
            <a:xfrm>
              <a:off x="578987" y="2638676"/>
              <a:ext cx="1118062" cy="771505"/>
              <a:chOff x="870424" y="2589224"/>
              <a:chExt cx="1245251" cy="595539"/>
            </a:xfrm>
          </p:grpSpPr>
          <p:sp>
            <p:nvSpPr>
              <p:cNvPr id="61" name="流程图: 磁盘 12"/>
              <p:cNvSpPr/>
              <p:nvPr/>
            </p:nvSpPr>
            <p:spPr>
              <a:xfrm>
                <a:off x="870424" y="2589224"/>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62" name="流程图: 磁盘 12"/>
              <p:cNvSpPr/>
              <p:nvPr/>
            </p:nvSpPr>
            <p:spPr>
              <a:xfrm>
                <a:off x="1479152" y="2589225"/>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63" name="流程图: 磁盘 12"/>
              <p:cNvSpPr/>
              <p:nvPr/>
            </p:nvSpPr>
            <p:spPr>
              <a:xfrm>
                <a:off x="918219" y="2772060"/>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smtClean="0"/>
                  <a:t>User</a:t>
                </a:r>
              </a:p>
              <a:p>
                <a:pPr algn="ctr"/>
                <a:r>
                  <a:rPr lang="en-US" altLang="zh-CN" sz="1000" dirty="0" smtClean="0"/>
                  <a:t>DB</a:t>
                </a:r>
                <a:endParaRPr lang="zh-CN" altLang="en-US" sz="1000" dirty="0"/>
              </a:p>
            </p:txBody>
          </p:sp>
          <p:sp>
            <p:nvSpPr>
              <p:cNvPr id="64" name="流程图: 磁盘 12"/>
              <p:cNvSpPr/>
              <p:nvPr/>
            </p:nvSpPr>
            <p:spPr>
              <a:xfrm>
                <a:off x="1526947" y="2772061"/>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err="1" smtClean="0"/>
                  <a:t>Cookie</a:t>
                </a:r>
                <a:r>
                  <a:rPr lang="en-US" altLang="zh-CN" sz="1000" dirty="0" err="1" smtClean="0"/>
                  <a:t>DB</a:t>
                </a:r>
                <a:endParaRPr lang="zh-CN" altLang="en-US" sz="1000" dirty="0"/>
              </a:p>
            </p:txBody>
          </p:sp>
        </p:grpSp>
      </p:grpSp>
      <p:grpSp>
        <p:nvGrpSpPr>
          <p:cNvPr id="71" name="Group 70"/>
          <p:cNvGrpSpPr/>
          <p:nvPr/>
        </p:nvGrpSpPr>
        <p:grpSpPr>
          <a:xfrm>
            <a:off x="4853437" y="3501464"/>
            <a:ext cx="1350597" cy="2337337"/>
            <a:chOff x="447460" y="1996111"/>
            <a:chExt cx="1350597" cy="2337337"/>
          </a:xfrm>
        </p:grpSpPr>
        <p:grpSp>
          <p:nvGrpSpPr>
            <p:cNvPr id="72" name="Group 71"/>
            <p:cNvGrpSpPr/>
            <p:nvPr/>
          </p:nvGrpSpPr>
          <p:grpSpPr>
            <a:xfrm>
              <a:off x="447460" y="1996111"/>
              <a:ext cx="1350597" cy="2337337"/>
              <a:chOff x="1335086" y="3970288"/>
              <a:chExt cx="1350597" cy="2337337"/>
            </a:xfrm>
          </p:grpSpPr>
          <p:sp>
            <p:nvSpPr>
              <p:cNvPr id="78" name="Rounded Rectangle 77"/>
              <p:cNvSpPr/>
              <p:nvPr/>
            </p:nvSpPr>
            <p:spPr>
              <a:xfrm>
                <a:off x="1389617" y="4483463"/>
                <a:ext cx="1234756" cy="963852"/>
              </a:xfrm>
              <a:prstGeom prst="roundRect">
                <a:avLst/>
              </a:prstGeom>
              <a:solidFill>
                <a:schemeClr val="lt1">
                  <a:alpha val="6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9" name="Rounded Rectangle 78"/>
              <p:cNvSpPr/>
              <p:nvPr/>
            </p:nvSpPr>
            <p:spPr>
              <a:xfrm>
                <a:off x="1335086" y="3970288"/>
                <a:ext cx="1350597" cy="233733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07" name="Rounded Rectangle 106"/>
              <p:cNvSpPr/>
              <p:nvPr/>
            </p:nvSpPr>
            <p:spPr bwMode="auto">
              <a:xfrm>
                <a:off x="1543115" y="5701789"/>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08" name="Straight Connector 107"/>
              <p:cNvCxnSpPr>
                <a:stCxn id="107" idx="0"/>
              </p:cNvCxnSpPr>
              <p:nvPr/>
            </p:nvCxnSpPr>
            <p:spPr>
              <a:xfrm flipH="1" flipV="1">
                <a:off x="2005645" y="5447315"/>
                <a:ext cx="4740" cy="254474"/>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1422594" y="4047954"/>
                <a:ext cx="603050" cy="369332"/>
              </a:xfrm>
              <a:prstGeom prst="rect">
                <a:avLst/>
              </a:prstGeom>
              <a:noFill/>
            </p:spPr>
            <p:txBody>
              <a:bodyPr wrap="none" rtlCol="0">
                <a:spAutoFit/>
              </a:bodyPr>
              <a:lstStyle/>
              <a:p>
                <a:r>
                  <a:rPr lang="en-US" dirty="0" smtClean="0"/>
                  <a:t>DC</a:t>
                </a:r>
                <a:r>
                  <a:rPr lang="en-US" altLang="zh-CN" dirty="0" smtClean="0"/>
                  <a:t>3</a:t>
                </a:r>
                <a:endParaRPr lang="en-US" dirty="0"/>
              </a:p>
            </p:txBody>
          </p:sp>
          <p:sp>
            <p:nvSpPr>
              <p:cNvPr id="110" name="TextBox 109"/>
              <p:cNvSpPr txBox="1"/>
              <p:nvPr/>
            </p:nvSpPr>
            <p:spPr>
              <a:xfrm>
                <a:off x="1372594" y="4463461"/>
                <a:ext cx="184666" cy="276999"/>
              </a:xfrm>
              <a:prstGeom prst="rect">
                <a:avLst/>
              </a:prstGeom>
              <a:noFill/>
            </p:spPr>
            <p:txBody>
              <a:bodyPr wrap="none" rtlCol="0">
                <a:spAutoFit/>
              </a:bodyPr>
              <a:lstStyle/>
              <a:p>
                <a:endParaRPr lang="en-US" sz="1200" dirty="0">
                  <a:solidFill>
                    <a:schemeClr val="accent4"/>
                  </a:solidFill>
                </a:endParaRPr>
              </a:p>
            </p:txBody>
          </p:sp>
        </p:grpSp>
        <p:grpSp>
          <p:nvGrpSpPr>
            <p:cNvPr id="73" name="Group 72"/>
            <p:cNvGrpSpPr/>
            <p:nvPr/>
          </p:nvGrpSpPr>
          <p:grpSpPr>
            <a:xfrm>
              <a:off x="578987" y="2638676"/>
              <a:ext cx="1118062" cy="771505"/>
              <a:chOff x="870424" y="2589224"/>
              <a:chExt cx="1245251" cy="595539"/>
            </a:xfrm>
          </p:grpSpPr>
          <p:sp>
            <p:nvSpPr>
              <p:cNvPr id="74" name="流程图: 磁盘 12"/>
              <p:cNvSpPr/>
              <p:nvPr/>
            </p:nvSpPr>
            <p:spPr>
              <a:xfrm>
                <a:off x="870424" y="2589224"/>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75" name="流程图: 磁盘 12"/>
              <p:cNvSpPr/>
              <p:nvPr/>
            </p:nvSpPr>
            <p:spPr>
              <a:xfrm>
                <a:off x="1479152" y="2589225"/>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76" name="流程图: 磁盘 12"/>
              <p:cNvSpPr/>
              <p:nvPr/>
            </p:nvSpPr>
            <p:spPr>
              <a:xfrm>
                <a:off x="918219" y="2772060"/>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smtClean="0"/>
                  <a:t>User</a:t>
                </a:r>
              </a:p>
              <a:p>
                <a:pPr algn="ctr"/>
                <a:r>
                  <a:rPr lang="en-US" altLang="zh-CN" sz="1000" dirty="0" smtClean="0"/>
                  <a:t>DB</a:t>
                </a:r>
                <a:endParaRPr lang="zh-CN" altLang="en-US" sz="1000" dirty="0"/>
              </a:p>
            </p:txBody>
          </p:sp>
          <p:sp>
            <p:nvSpPr>
              <p:cNvPr id="77" name="流程图: 磁盘 12"/>
              <p:cNvSpPr/>
              <p:nvPr/>
            </p:nvSpPr>
            <p:spPr>
              <a:xfrm>
                <a:off x="1526947" y="2772061"/>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err="1" smtClean="0"/>
                  <a:t>Cookie</a:t>
                </a:r>
                <a:r>
                  <a:rPr lang="en-US" altLang="zh-CN" sz="1000" dirty="0" err="1" smtClean="0"/>
                  <a:t>DB</a:t>
                </a:r>
                <a:endParaRPr lang="zh-CN" altLang="en-US" sz="1000" dirty="0"/>
              </a:p>
            </p:txBody>
          </p:sp>
        </p:grpSp>
      </p:grpSp>
      <p:grpSp>
        <p:nvGrpSpPr>
          <p:cNvPr id="111" name="Group 110"/>
          <p:cNvGrpSpPr/>
          <p:nvPr/>
        </p:nvGrpSpPr>
        <p:grpSpPr>
          <a:xfrm>
            <a:off x="6691580" y="3501464"/>
            <a:ext cx="1350597" cy="2337337"/>
            <a:chOff x="447460" y="1996111"/>
            <a:chExt cx="1350597" cy="2337337"/>
          </a:xfrm>
        </p:grpSpPr>
        <p:grpSp>
          <p:nvGrpSpPr>
            <p:cNvPr id="112" name="Group 111"/>
            <p:cNvGrpSpPr/>
            <p:nvPr/>
          </p:nvGrpSpPr>
          <p:grpSpPr>
            <a:xfrm>
              <a:off x="447460" y="1996111"/>
              <a:ext cx="1350597" cy="2337337"/>
              <a:chOff x="1335086" y="3970288"/>
              <a:chExt cx="1350597" cy="2337337"/>
            </a:xfrm>
          </p:grpSpPr>
          <p:sp>
            <p:nvSpPr>
              <p:cNvPr id="118" name="Rounded Rectangle 117"/>
              <p:cNvSpPr/>
              <p:nvPr/>
            </p:nvSpPr>
            <p:spPr>
              <a:xfrm>
                <a:off x="1389617" y="4483463"/>
                <a:ext cx="1234756" cy="963852"/>
              </a:xfrm>
              <a:prstGeom prst="roundRect">
                <a:avLst/>
              </a:prstGeom>
              <a:solidFill>
                <a:schemeClr val="lt1">
                  <a:alpha val="6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9" name="Rounded Rectangle 118"/>
              <p:cNvSpPr/>
              <p:nvPr/>
            </p:nvSpPr>
            <p:spPr>
              <a:xfrm>
                <a:off x="1335086" y="3970288"/>
                <a:ext cx="1350597" cy="233733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20" name="Rounded Rectangle 119"/>
              <p:cNvSpPr/>
              <p:nvPr/>
            </p:nvSpPr>
            <p:spPr bwMode="auto">
              <a:xfrm>
                <a:off x="1543115" y="5701789"/>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21" name="Straight Connector 120"/>
              <p:cNvCxnSpPr>
                <a:stCxn id="120" idx="0"/>
              </p:cNvCxnSpPr>
              <p:nvPr/>
            </p:nvCxnSpPr>
            <p:spPr>
              <a:xfrm flipH="1" flipV="1">
                <a:off x="2005645" y="5447315"/>
                <a:ext cx="4740" cy="254474"/>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122" name="TextBox 121"/>
              <p:cNvSpPr txBox="1"/>
              <p:nvPr/>
            </p:nvSpPr>
            <p:spPr>
              <a:xfrm>
                <a:off x="1422594" y="4047954"/>
                <a:ext cx="603050" cy="369332"/>
              </a:xfrm>
              <a:prstGeom prst="rect">
                <a:avLst/>
              </a:prstGeom>
              <a:noFill/>
            </p:spPr>
            <p:txBody>
              <a:bodyPr wrap="none" rtlCol="0">
                <a:spAutoFit/>
              </a:bodyPr>
              <a:lstStyle/>
              <a:p>
                <a:r>
                  <a:rPr lang="en-US" dirty="0" smtClean="0"/>
                  <a:t>DC</a:t>
                </a:r>
                <a:r>
                  <a:rPr lang="en-US" altLang="zh-CN" dirty="0" smtClean="0"/>
                  <a:t>4</a:t>
                </a:r>
                <a:endParaRPr lang="en-US" dirty="0"/>
              </a:p>
            </p:txBody>
          </p:sp>
          <p:sp>
            <p:nvSpPr>
              <p:cNvPr id="123" name="TextBox 122"/>
              <p:cNvSpPr txBox="1"/>
              <p:nvPr/>
            </p:nvSpPr>
            <p:spPr>
              <a:xfrm>
                <a:off x="1372594" y="4463461"/>
                <a:ext cx="184666" cy="276999"/>
              </a:xfrm>
              <a:prstGeom prst="rect">
                <a:avLst/>
              </a:prstGeom>
              <a:noFill/>
            </p:spPr>
            <p:txBody>
              <a:bodyPr wrap="none" rtlCol="0">
                <a:spAutoFit/>
              </a:bodyPr>
              <a:lstStyle/>
              <a:p>
                <a:endParaRPr lang="en-US" sz="1200" dirty="0">
                  <a:solidFill>
                    <a:schemeClr val="accent4"/>
                  </a:solidFill>
                </a:endParaRPr>
              </a:p>
            </p:txBody>
          </p:sp>
        </p:grpSp>
        <p:grpSp>
          <p:nvGrpSpPr>
            <p:cNvPr id="113" name="Group 112"/>
            <p:cNvGrpSpPr/>
            <p:nvPr/>
          </p:nvGrpSpPr>
          <p:grpSpPr>
            <a:xfrm>
              <a:off x="578987" y="2638676"/>
              <a:ext cx="1118062" cy="771505"/>
              <a:chOff x="870424" y="2589224"/>
              <a:chExt cx="1245251" cy="595539"/>
            </a:xfrm>
          </p:grpSpPr>
          <p:sp>
            <p:nvSpPr>
              <p:cNvPr id="114" name="流程图: 磁盘 12"/>
              <p:cNvSpPr/>
              <p:nvPr/>
            </p:nvSpPr>
            <p:spPr>
              <a:xfrm>
                <a:off x="870424" y="2589224"/>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115" name="流程图: 磁盘 12"/>
              <p:cNvSpPr/>
              <p:nvPr/>
            </p:nvSpPr>
            <p:spPr>
              <a:xfrm>
                <a:off x="1479152" y="2589225"/>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116" name="流程图: 磁盘 12"/>
              <p:cNvSpPr/>
              <p:nvPr/>
            </p:nvSpPr>
            <p:spPr>
              <a:xfrm>
                <a:off x="918219" y="2772060"/>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smtClean="0"/>
                  <a:t>User</a:t>
                </a:r>
              </a:p>
              <a:p>
                <a:pPr algn="ctr"/>
                <a:r>
                  <a:rPr lang="en-US" altLang="zh-CN" sz="1000" dirty="0" smtClean="0"/>
                  <a:t>DB</a:t>
                </a:r>
                <a:endParaRPr lang="zh-CN" altLang="en-US" sz="1000" dirty="0"/>
              </a:p>
            </p:txBody>
          </p:sp>
          <p:sp>
            <p:nvSpPr>
              <p:cNvPr id="117" name="流程图: 磁盘 12"/>
              <p:cNvSpPr/>
              <p:nvPr/>
            </p:nvSpPr>
            <p:spPr>
              <a:xfrm>
                <a:off x="1526947" y="2772061"/>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err="1" smtClean="0"/>
                  <a:t>Cookie</a:t>
                </a:r>
                <a:r>
                  <a:rPr lang="en-US" altLang="zh-CN" sz="1000" dirty="0" err="1" smtClean="0"/>
                  <a:t>DB</a:t>
                </a:r>
                <a:endParaRPr lang="zh-CN" altLang="en-US" sz="1000" dirty="0"/>
              </a:p>
            </p:txBody>
          </p:sp>
        </p:grpSp>
      </p:grpSp>
      <p:sp>
        <p:nvSpPr>
          <p:cNvPr id="3" name="Slide Number Placeholder 2"/>
          <p:cNvSpPr>
            <a:spLocks noGrp="1"/>
          </p:cNvSpPr>
          <p:nvPr>
            <p:ph type="sldNum" sz="quarter" idx="12"/>
          </p:nvPr>
        </p:nvSpPr>
        <p:spPr/>
        <p:txBody>
          <a:bodyPr/>
          <a:lstStyle/>
          <a:p>
            <a:fld id="{2B06E569-7762-324F-9379-D39EEF344161}" type="slidenum">
              <a:rPr lang="en-US" smtClean="0"/>
              <a:pPr/>
              <a:t>16</a:t>
            </a:fld>
            <a:endParaRPr lang="en-US"/>
          </a:p>
        </p:txBody>
      </p:sp>
      <p:sp>
        <p:nvSpPr>
          <p:cNvPr id="4" name="Title 3"/>
          <p:cNvSpPr>
            <a:spLocks noGrp="1"/>
          </p:cNvSpPr>
          <p:nvPr>
            <p:ph type="title"/>
          </p:nvPr>
        </p:nvSpPr>
        <p:spPr/>
        <p:txBody>
          <a:bodyPr/>
          <a:lstStyle/>
          <a:p>
            <a:r>
              <a:rPr lang="zh-CN" altLang="en-US" dirty="0"/>
              <a:t>白银时代</a:t>
            </a:r>
            <a:endParaRPr lang="en-US" dirty="0"/>
          </a:p>
        </p:txBody>
      </p:sp>
      <p:sp>
        <p:nvSpPr>
          <p:cNvPr id="5" name="Text Placeholder 4"/>
          <p:cNvSpPr>
            <a:spLocks noGrp="1"/>
          </p:cNvSpPr>
          <p:nvPr>
            <p:ph type="body" sz="quarter" idx="13"/>
          </p:nvPr>
        </p:nvSpPr>
        <p:spPr/>
        <p:txBody>
          <a:bodyPr/>
          <a:lstStyle/>
          <a:p>
            <a:r>
              <a:rPr lang="en-US" altLang="zh-CN" dirty="0" smtClean="0"/>
              <a:t>2012.10 </a:t>
            </a:r>
            <a:r>
              <a:rPr lang="en-US" altLang="zh-CN" dirty="0"/>
              <a:t>– 2014.06</a:t>
            </a:r>
            <a:endParaRPr lang="en-US" dirty="0"/>
          </a:p>
          <a:p>
            <a:endParaRPr lang="en-US" dirty="0"/>
          </a:p>
        </p:txBody>
      </p:sp>
      <p:sp>
        <p:nvSpPr>
          <p:cNvPr id="6" name="Rounded Rectangle 5"/>
          <p:cNvSpPr/>
          <p:nvPr/>
        </p:nvSpPr>
        <p:spPr>
          <a:xfrm>
            <a:off x="3597350" y="1904405"/>
            <a:ext cx="2024065" cy="82317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Master</a:t>
            </a:r>
            <a:endParaRPr lang="en-US" dirty="0" smtClean="0"/>
          </a:p>
          <a:p>
            <a:pPr algn="ctr"/>
            <a:r>
              <a:rPr lang="en-US" altLang="zh-CN" dirty="0" smtClean="0"/>
              <a:t>Processor</a:t>
            </a:r>
            <a:endParaRPr lang="en-US" dirty="0" smtClean="0"/>
          </a:p>
        </p:txBody>
      </p:sp>
      <p:cxnSp>
        <p:nvCxnSpPr>
          <p:cNvPr id="7" name="Straight Connector 6"/>
          <p:cNvCxnSpPr>
            <a:endCxn id="6" idx="1"/>
          </p:cNvCxnSpPr>
          <p:nvPr/>
        </p:nvCxnSpPr>
        <p:spPr>
          <a:xfrm>
            <a:off x="2137124" y="2315991"/>
            <a:ext cx="1460226" cy="0"/>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129216" y="2098122"/>
            <a:ext cx="1007908" cy="338554"/>
          </a:xfrm>
          <a:prstGeom prst="rect">
            <a:avLst/>
          </a:prstGeom>
          <a:noFill/>
        </p:spPr>
        <p:txBody>
          <a:bodyPr wrap="none" rtlCol="0">
            <a:spAutoFit/>
          </a:bodyPr>
          <a:lstStyle/>
          <a:p>
            <a:r>
              <a:rPr lang="en-US" sz="1600" dirty="0" smtClean="0">
                <a:latin typeface="+mn-lt"/>
                <a:cs typeface="Lucida Sans"/>
              </a:rPr>
              <a:t>User log</a:t>
            </a:r>
            <a:endParaRPr lang="en-US" sz="1600" dirty="0">
              <a:latin typeface="+mn-lt"/>
              <a:cs typeface="Lucida Sans"/>
            </a:endParaRPr>
          </a:p>
        </p:txBody>
      </p:sp>
      <p:sp>
        <p:nvSpPr>
          <p:cNvPr id="11" name="流程图: 磁盘 12"/>
          <p:cNvSpPr/>
          <p:nvPr/>
        </p:nvSpPr>
        <p:spPr>
          <a:xfrm>
            <a:off x="6881988" y="2035526"/>
            <a:ext cx="1177827" cy="603150"/>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t>U</a:t>
            </a:r>
            <a:r>
              <a:rPr lang="en-US" altLang="zh-CN" sz="1400" dirty="0" err="1" smtClean="0"/>
              <a:t>serDB</a:t>
            </a:r>
            <a:endParaRPr lang="zh-CN" altLang="en-US" sz="1400" dirty="0"/>
          </a:p>
        </p:txBody>
      </p:sp>
      <p:cxnSp>
        <p:nvCxnSpPr>
          <p:cNvPr id="12" name="Straight Connector 11"/>
          <p:cNvCxnSpPr>
            <a:stCxn id="6" idx="3"/>
            <a:endCxn id="11" idx="2"/>
          </p:cNvCxnSpPr>
          <p:nvPr/>
        </p:nvCxnSpPr>
        <p:spPr>
          <a:xfrm>
            <a:off x="5621415" y="2315991"/>
            <a:ext cx="1260573" cy="21110"/>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748416" y="2016376"/>
            <a:ext cx="595035" cy="584776"/>
          </a:xfrm>
          <a:prstGeom prst="rect">
            <a:avLst/>
          </a:prstGeom>
          <a:noFill/>
        </p:spPr>
        <p:txBody>
          <a:bodyPr wrap="none" rtlCol="0">
            <a:spAutoFit/>
          </a:bodyPr>
          <a:lstStyle/>
          <a:p>
            <a:r>
              <a:rPr lang="zh-CN" altLang="en-US" sz="1600" dirty="0" smtClean="0">
                <a:cs typeface="Lucida Sans"/>
              </a:rPr>
              <a:t>处理</a:t>
            </a:r>
            <a:endParaRPr lang="en-US" altLang="zh-CN" sz="1600" dirty="0" smtClean="0">
              <a:cs typeface="Lucida Sans"/>
            </a:endParaRPr>
          </a:p>
          <a:p>
            <a:r>
              <a:rPr lang="zh-CN" altLang="en-US" sz="1600" dirty="0" smtClean="0">
                <a:latin typeface="+mn-lt"/>
                <a:cs typeface="Lucida Sans"/>
              </a:rPr>
              <a:t>更新</a:t>
            </a:r>
            <a:endParaRPr lang="en-US" altLang="zh-CN" sz="1600" dirty="0" smtClean="0">
              <a:latin typeface="+mn-lt"/>
              <a:cs typeface="Lucida Sans"/>
            </a:endParaRPr>
          </a:p>
        </p:txBody>
      </p:sp>
      <p:sp>
        <p:nvSpPr>
          <p:cNvPr id="80" name="Rounded Rectangle 79"/>
          <p:cNvSpPr/>
          <p:nvPr/>
        </p:nvSpPr>
        <p:spPr>
          <a:xfrm>
            <a:off x="1527811" y="3918651"/>
            <a:ext cx="6194579" cy="51003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smtClean="0">
                <a:solidFill>
                  <a:srgbClr val="741C6B"/>
                </a:solidFill>
              </a:rPr>
              <a:t>Router: Data Message Queue</a:t>
            </a:r>
            <a:endParaRPr lang="en-US" b="1" dirty="0">
              <a:solidFill>
                <a:srgbClr val="741C6B"/>
              </a:solidFill>
            </a:endParaRPr>
          </a:p>
        </p:txBody>
      </p:sp>
      <p:cxnSp>
        <p:nvCxnSpPr>
          <p:cNvPr id="106" name="Straight Connector 105"/>
          <p:cNvCxnSpPr>
            <a:stCxn id="6" idx="2"/>
            <a:endCxn id="80" idx="0"/>
          </p:cNvCxnSpPr>
          <p:nvPr/>
        </p:nvCxnSpPr>
        <p:spPr>
          <a:xfrm>
            <a:off x="4609383" y="2727576"/>
            <a:ext cx="15718" cy="1191075"/>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4131328"/>
      </p:ext>
    </p:extLst>
  </p:cSld>
  <p:clrMapOvr>
    <a:masterClrMapping/>
  </p:clrMapOvr>
  <mc:AlternateContent xmlns:mc="http://schemas.openxmlformats.org/markup-compatibility/2006" xmlns:p14="http://schemas.microsoft.com/office/powerpoint/2010/main">
    <mc:Choice Requires="p14">
      <p:transition p14:dur="250" advTm="26585">
        <p:fade/>
      </p:transition>
    </mc:Choice>
    <mc:Fallback xmlns="">
      <p:transition xmlns:p14="http://schemas.microsoft.com/office/powerpoint/2010/main" advTm="26585">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06E569-7762-324F-9379-D39EEF344161}" type="slidenum">
              <a:rPr lang="en-US" smtClean="0"/>
              <a:pPr/>
              <a:t>17</a:t>
            </a:fld>
            <a:endParaRPr lang="en-US"/>
          </a:p>
        </p:txBody>
      </p:sp>
      <p:sp>
        <p:nvSpPr>
          <p:cNvPr id="4" name="Title 3"/>
          <p:cNvSpPr>
            <a:spLocks noGrp="1"/>
          </p:cNvSpPr>
          <p:nvPr>
            <p:ph type="title"/>
          </p:nvPr>
        </p:nvSpPr>
        <p:spPr/>
        <p:txBody>
          <a:bodyPr/>
          <a:lstStyle/>
          <a:p>
            <a:r>
              <a:rPr lang="zh-CN" altLang="en-US" dirty="0" smtClean="0"/>
              <a:t>白银时代 </a:t>
            </a:r>
            <a:r>
              <a:rPr lang="en-US" altLang="zh-CN" dirty="0" smtClean="0"/>
              <a:t>–</a:t>
            </a:r>
            <a:r>
              <a:rPr lang="zh-CN" altLang="en-US" dirty="0" smtClean="0"/>
              <a:t> </a:t>
            </a:r>
            <a:r>
              <a:rPr lang="en-US" altLang="zh-CN" dirty="0" smtClean="0"/>
              <a:t>QPS</a:t>
            </a:r>
            <a:r>
              <a:rPr lang="zh-CN" altLang="en-US" dirty="0" smtClean="0"/>
              <a:t>太低</a:t>
            </a:r>
            <a:endParaRPr lang="en-US" dirty="0"/>
          </a:p>
        </p:txBody>
      </p:sp>
      <p:sp>
        <p:nvSpPr>
          <p:cNvPr id="5" name="Text Placeholder 4"/>
          <p:cNvSpPr>
            <a:spLocks noGrp="1"/>
          </p:cNvSpPr>
          <p:nvPr>
            <p:ph type="body" sz="quarter" idx="13"/>
          </p:nvPr>
        </p:nvSpPr>
        <p:spPr/>
        <p:txBody>
          <a:bodyPr/>
          <a:lstStyle/>
          <a:p>
            <a:r>
              <a:rPr lang="en-US" altLang="zh-CN" dirty="0" smtClean="0"/>
              <a:t>2012.10 – 2014.06</a:t>
            </a:r>
            <a:endParaRPr lang="en-US" dirty="0"/>
          </a:p>
        </p:txBody>
      </p:sp>
      <p:sp>
        <p:nvSpPr>
          <p:cNvPr id="9" name="Content Placeholder 7"/>
          <p:cNvSpPr txBox="1">
            <a:spLocks/>
          </p:cNvSpPr>
          <p:nvPr/>
        </p:nvSpPr>
        <p:spPr>
          <a:xfrm>
            <a:off x="860742" y="1569720"/>
            <a:ext cx="7955280" cy="48006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chemeClr val="accent1"/>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smtClean="0"/>
              <a:t>HDD</a:t>
            </a:r>
            <a:r>
              <a:rPr lang="zh-CN" altLang="en-US" dirty="0" smtClean="0"/>
              <a:t> </a:t>
            </a:r>
            <a:r>
              <a:rPr lang="en-US" altLang="zh-CN" dirty="0" smtClean="0"/>
              <a:t>-&gt; SSD</a:t>
            </a:r>
          </a:p>
          <a:p>
            <a:endParaRPr lang="en-US" altLang="zh-CN" dirty="0"/>
          </a:p>
          <a:p>
            <a:r>
              <a:rPr lang="en-US" altLang="zh-CN" dirty="0" err="1" smtClean="0"/>
              <a:t>RocksDB</a:t>
            </a:r>
            <a:r>
              <a:rPr lang="zh-CN" altLang="en-US" dirty="0" smtClean="0"/>
              <a:t>替换</a:t>
            </a:r>
            <a:r>
              <a:rPr lang="en-US" altLang="zh-CN" dirty="0" err="1" smtClean="0"/>
              <a:t>LevelDB</a:t>
            </a:r>
            <a:endParaRPr lang="en-US" altLang="zh-CN" dirty="0"/>
          </a:p>
          <a:p>
            <a:pPr lvl="1"/>
            <a:r>
              <a:rPr lang="en-US" altLang="zh-CN" dirty="0" err="1" smtClean="0"/>
              <a:t>RocksDB</a:t>
            </a:r>
            <a:r>
              <a:rPr lang="zh-CN" altLang="en-US" dirty="0" smtClean="0"/>
              <a:t>：硬盘</a:t>
            </a:r>
            <a:r>
              <a:rPr lang="en-US" altLang="zh-CN" dirty="0" smtClean="0"/>
              <a:t>KV</a:t>
            </a:r>
            <a:r>
              <a:rPr lang="zh-CN" altLang="en-US" dirty="0" smtClean="0"/>
              <a:t>数据库，</a:t>
            </a:r>
            <a:r>
              <a:rPr lang="en-US" altLang="zh-CN" dirty="0" err="1" smtClean="0"/>
              <a:t>LevelDB</a:t>
            </a:r>
            <a:r>
              <a:rPr lang="zh-CN" altLang="en-US" dirty="0" smtClean="0"/>
              <a:t>的基础上进行改进，适用于高速度硬盘</a:t>
            </a:r>
            <a:endParaRPr lang="en-US" altLang="zh-CN" dirty="0" smtClean="0"/>
          </a:p>
          <a:p>
            <a:pPr marL="0" indent="0">
              <a:buNone/>
            </a:pPr>
            <a:endParaRPr lang="en-US" altLang="zh-CN" sz="1800" dirty="0"/>
          </a:p>
          <a:p>
            <a:r>
              <a:rPr lang="zh-CN" altLang="en-US" dirty="0" smtClean="0"/>
              <a:t>请求</a:t>
            </a:r>
            <a:r>
              <a:rPr lang="zh-CN" altLang="en-US" dirty="0" smtClean="0"/>
              <a:t>超时</a:t>
            </a:r>
            <a:r>
              <a:rPr lang="zh-CN" altLang="en-US" dirty="0" smtClean="0"/>
              <a:t>：</a:t>
            </a:r>
            <a:r>
              <a:rPr lang="en-US" altLang="zh-CN" dirty="0" smtClean="0"/>
              <a:t>50ms -&gt; 10ms</a:t>
            </a:r>
            <a:endParaRPr lang="en-US" altLang="zh-CN" dirty="0"/>
          </a:p>
        </p:txBody>
      </p:sp>
    </p:spTree>
    <p:custDataLst>
      <p:tags r:id="rId1"/>
    </p:custDataLst>
    <p:extLst>
      <p:ext uri="{BB962C8B-B14F-4D97-AF65-F5344CB8AC3E}">
        <p14:creationId xmlns:p14="http://schemas.microsoft.com/office/powerpoint/2010/main" val="1910823490"/>
      </p:ext>
    </p:extLst>
  </p:cSld>
  <p:clrMapOvr>
    <a:masterClrMapping/>
  </p:clrMapOvr>
  <mc:AlternateContent xmlns:mc="http://schemas.openxmlformats.org/markup-compatibility/2006" xmlns:p14="http://schemas.microsoft.com/office/powerpoint/2010/main">
    <mc:Choice Requires="p14">
      <p:transition p14:dur="250" advTm="17889">
        <p:fade/>
      </p:transition>
    </mc:Choice>
    <mc:Fallback xmlns="">
      <p:transition xmlns:p14="http://schemas.microsoft.com/office/powerpoint/2010/main" advTm="17889">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06E569-7762-324F-9379-D39EEF344161}" type="slidenum">
              <a:rPr lang="en-US" smtClean="0"/>
              <a:pPr/>
              <a:t>18</a:t>
            </a:fld>
            <a:endParaRPr lang="en-US"/>
          </a:p>
        </p:txBody>
      </p:sp>
      <p:sp>
        <p:nvSpPr>
          <p:cNvPr id="4" name="Title 3"/>
          <p:cNvSpPr>
            <a:spLocks noGrp="1"/>
          </p:cNvSpPr>
          <p:nvPr>
            <p:ph type="title"/>
          </p:nvPr>
        </p:nvSpPr>
        <p:spPr/>
        <p:txBody>
          <a:bodyPr/>
          <a:lstStyle/>
          <a:p>
            <a:r>
              <a:rPr lang="zh-CN" altLang="en-US" dirty="0" smtClean="0"/>
              <a:t>白银时代</a:t>
            </a:r>
            <a:r>
              <a:rPr lang="en-US" altLang="zh-CN" dirty="0" smtClean="0"/>
              <a:t> – </a:t>
            </a:r>
            <a:r>
              <a:rPr lang="zh-CN" altLang="en-US" dirty="0" smtClean="0"/>
              <a:t>数据传播延迟</a:t>
            </a:r>
            <a:endParaRPr lang="en-US" dirty="0"/>
          </a:p>
        </p:txBody>
      </p:sp>
      <p:sp>
        <p:nvSpPr>
          <p:cNvPr id="5" name="Text Placeholder 4"/>
          <p:cNvSpPr>
            <a:spLocks noGrp="1"/>
          </p:cNvSpPr>
          <p:nvPr>
            <p:ph type="body" sz="quarter" idx="13"/>
          </p:nvPr>
        </p:nvSpPr>
        <p:spPr/>
        <p:txBody>
          <a:bodyPr/>
          <a:lstStyle/>
          <a:p>
            <a:r>
              <a:rPr lang="en-US" altLang="zh-CN" dirty="0" smtClean="0"/>
              <a:t>2012.10 – 2014.06</a:t>
            </a:r>
            <a:endParaRPr lang="en-US" dirty="0"/>
          </a:p>
        </p:txBody>
      </p:sp>
      <p:sp>
        <p:nvSpPr>
          <p:cNvPr id="9" name="Content Placeholder 7"/>
          <p:cNvSpPr txBox="1">
            <a:spLocks/>
          </p:cNvSpPr>
          <p:nvPr/>
        </p:nvSpPr>
        <p:spPr>
          <a:xfrm>
            <a:off x="860742" y="1569720"/>
            <a:ext cx="7955280" cy="48006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chemeClr val="accent1"/>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dirty="0" smtClean="0"/>
              <a:t>静态属性、动态属性</a:t>
            </a:r>
            <a:endParaRPr lang="en-US" altLang="zh-CN" dirty="0" smtClean="0"/>
          </a:p>
          <a:p>
            <a:r>
              <a:rPr lang="zh-CN" altLang="en-US" dirty="0" smtClean="0"/>
              <a:t>解决方案：</a:t>
            </a:r>
            <a:r>
              <a:rPr lang="en-US" altLang="zh-CN" dirty="0" smtClean="0"/>
              <a:t>Router</a:t>
            </a:r>
          </a:p>
          <a:p>
            <a:pPr lvl="1"/>
            <a:r>
              <a:rPr lang="zh-CN" altLang="en-US" dirty="0" smtClean="0"/>
              <a:t>跨</a:t>
            </a:r>
            <a:r>
              <a:rPr lang="en-US" altLang="zh-CN" dirty="0" smtClean="0"/>
              <a:t>DC</a:t>
            </a:r>
            <a:r>
              <a:rPr lang="zh-CN" altLang="en-US" dirty="0" smtClean="0"/>
              <a:t>数据传递</a:t>
            </a:r>
            <a:endParaRPr lang="en-US" altLang="zh-CN" dirty="0" smtClean="0"/>
          </a:p>
          <a:p>
            <a:pPr lvl="1"/>
            <a:r>
              <a:rPr lang="zh-CN" altLang="en-US" dirty="0" smtClean="0"/>
              <a:t>按序发送</a:t>
            </a:r>
            <a:endParaRPr lang="en-US" altLang="zh-CN" dirty="0" smtClean="0"/>
          </a:p>
          <a:p>
            <a:pPr lvl="1"/>
            <a:r>
              <a:rPr lang="zh-CN" altLang="en-US" dirty="0" smtClean="0"/>
              <a:t>快速同步</a:t>
            </a:r>
            <a:endParaRPr lang="en-US" altLang="zh-CN" dirty="0" smtClean="0"/>
          </a:p>
          <a:p>
            <a:pPr lvl="1"/>
            <a:r>
              <a:rPr lang="zh-CN" altLang="en-US" dirty="0" smtClean="0"/>
              <a:t>失败重发</a:t>
            </a:r>
            <a:endParaRPr lang="en-US" altLang="zh-CN" dirty="0" smtClean="0"/>
          </a:p>
          <a:p>
            <a:pPr lvl="1"/>
            <a:r>
              <a:rPr lang="zh-CN" altLang="en-US" dirty="0" smtClean="0"/>
              <a:t>持久化支持</a:t>
            </a:r>
            <a:endParaRPr lang="en-US" altLang="zh-CN" sz="1400" dirty="0"/>
          </a:p>
          <a:p>
            <a:pPr lvl="1"/>
            <a:endParaRPr lang="en-US" altLang="zh-CN" sz="1400" dirty="0"/>
          </a:p>
        </p:txBody>
      </p:sp>
      <p:grpSp>
        <p:nvGrpSpPr>
          <p:cNvPr id="28" name="Group 27"/>
          <p:cNvGrpSpPr/>
          <p:nvPr/>
        </p:nvGrpSpPr>
        <p:grpSpPr>
          <a:xfrm>
            <a:off x="944991" y="4410768"/>
            <a:ext cx="1350597" cy="1959552"/>
            <a:chOff x="1285086" y="3529317"/>
            <a:chExt cx="1350597" cy="1959552"/>
          </a:xfrm>
        </p:grpSpPr>
        <p:sp>
          <p:nvSpPr>
            <p:cNvPr id="29" name="Rounded Rectangle 28"/>
            <p:cNvSpPr/>
            <p:nvPr/>
          </p:nvSpPr>
          <p:spPr>
            <a:xfrm>
              <a:off x="1285086" y="3529317"/>
              <a:ext cx="1350597" cy="1959552"/>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0" name="Rounded Rectangle 29"/>
            <p:cNvSpPr/>
            <p:nvPr/>
          </p:nvSpPr>
          <p:spPr bwMode="auto">
            <a:xfrm>
              <a:off x="1508374" y="4968054"/>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1" name="TextBox 30"/>
            <p:cNvSpPr txBox="1"/>
            <p:nvPr/>
          </p:nvSpPr>
          <p:spPr>
            <a:xfrm>
              <a:off x="1372594" y="3529317"/>
              <a:ext cx="603050" cy="369332"/>
            </a:xfrm>
            <a:prstGeom prst="rect">
              <a:avLst/>
            </a:prstGeom>
            <a:noFill/>
          </p:spPr>
          <p:txBody>
            <a:bodyPr wrap="none" rtlCol="0">
              <a:spAutoFit/>
            </a:bodyPr>
            <a:lstStyle/>
            <a:p>
              <a:r>
                <a:rPr lang="en-US" dirty="0" smtClean="0"/>
                <a:t>DC1</a:t>
              </a:r>
              <a:endParaRPr lang="en-US" dirty="0"/>
            </a:p>
          </p:txBody>
        </p:sp>
      </p:grpSp>
      <p:grpSp>
        <p:nvGrpSpPr>
          <p:cNvPr id="32" name="Group 31"/>
          <p:cNvGrpSpPr/>
          <p:nvPr/>
        </p:nvGrpSpPr>
        <p:grpSpPr>
          <a:xfrm>
            <a:off x="2688457" y="4410768"/>
            <a:ext cx="1350597" cy="1959552"/>
            <a:chOff x="1285086" y="3529317"/>
            <a:chExt cx="1350597" cy="1959552"/>
          </a:xfrm>
        </p:grpSpPr>
        <p:sp>
          <p:nvSpPr>
            <p:cNvPr id="33" name="Rounded Rectangle 32"/>
            <p:cNvSpPr/>
            <p:nvPr/>
          </p:nvSpPr>
          <p:spPr>
            <a:xfrm>
              <a:off x="1285086" y="3529317"/>
              <a:ext cx="1350597" cy="1959552"/>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4" name="Rounded Rectangle 33"/>
            <p:cNvSpPr/>
            <p:nvPr/>
          </p:nvSpPr>
          <p:spPr bwMode="auto">
            <a:xfrm>
              <a:off x="1462471" y="4968054"/>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5" name="TextBox 34"/>
            <p:cNvSpPr txBox="1"/>
            <p:nvPr/>
          </p:nvSpPr>
          <p:spPr>
            <a:xfrm>
              <a:off x="1372594" y="3529317"/>
              <a:ext cx="603050" cy="369332"/>
            </a:xfrm>
            <a:prstGeom prst="rect">
              <a:avLst/>
            </a:prstGeom>
            <a:noFill/>
          </p:spPr>
          <p:txBody>
            <a:bodyPr wrap="none" rtlCol="0">
              <a:spAutoFit/>
            </a:bodyPr>
            <a:lstStyle/>
            <a:p>
              <a:r>
                <a:rPr lang="en-US" dirty="0" smtClean="0"/>
                <a:t>DC2</a:t>
              </a:r>
              <a:endParaRPr lang="en-US" dirty="0"/>
            </a:p>
          </p:txBody>
        </p:sp>
      </p:grpSp>
      <p:grpSp>
        <p:nvGrpSpPr>
          <p:cNvPr id="36" name="Group 35"/>
          <p:cNvGrpSpPr/>
          <p:nvPr/>
        </p:nvGrpSpPr>
        <p:grpSpPr>
          <a:xfrm>
            <a:off x="4431923" y="4410768"/>
            <a:ext cx="1350597" cy="1959552"/>
            <a:chOff x="1285086" y="3529317"/>
            <a:chExt cx="1350597" cy="1959552"/>
          </a:xfrm>
        </p:grpSpPr>
        <p:sp>
          <p:nvSpPr>
            <p:cNvPr id="37" name="Rounded Rectangle 36"/>
            <p:cNvSpPr/>
            <p:nvPr/>
          </p:nvSpPr>
          <p:spPr>
            <a:xfrm>
              <a:off x="1285086" y="3529317"/>
              <a:ext cx="1350597" cy="1959552"/>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8" name="Rounded Rectangle 37"/>
            <p:cNvSpPr/>
            <p:nvPr/>
          </p:nvSpPr>
          <p:spPr bwMode="auto">
            <a:xfrm>
              <a:off x="1493115" y="4968054"/>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9" name="TextBox 38"/>
            <p:cNvSpPr txBox="1"/>
            <p:nvPr/>
          </p:nvSpPr>
          <p:spPr>
            <a:xfrm>
              <a:off x="1372594" y="3529317"/>
              <a:ext cx="603050" cy="369332"/>
            </a:xfrm>
            <a:prstGeom prst="rect">
              <a:avLst/>
            </a:prstGeom>
            <a:noFill/>
          </p:spPr>
          <p:txBody>
            <a:bodyPr wrap="none" rtlCol="0">
              <a:spAutoFit/>
            </a:bodyPr>
            <a:lstStyle/>
            <a:p>
              <a:r>
                <a:rPr lang="en-US" dirty="0" smtClean="0"/>
                <a:t>DC3</a:t>
              </a:r>
              <a:endParaRPr lang="en-US" dirty="0"/>
            </a:p>
          </p:txBody>
        </p:sp>
      </p:grpSp>
      <p:grpSp>
        <p:nvGrpSpPr>
          <p:cNvPr id="40" name="Group 39"/>
          <p:cNvGrpSpPr/>
          <p:nvPr/>
        </p:nvGrpSpPr>
        <p:grpSpPr>
          <a:xfrm>
            <a:off x="6175388" y="4410768"/>
            <a:ext cx="1350597" cy="1959552"/>
            <a:chOff x="1285086" y="3529317"/>
            <a:chExt cx="1350597" cy="1959552"/>
          </a:xfrm>
        </p:grpSpPr>
        <p:sp>
          <p:nvSpPr>
            <p:cNvPr id="41" name="Rounded Rectangle 40"/>
            <p:cNvSpPr/>
            <p:nvPr/>
          </p:nvSpPr>
          <p:spPr>
            <a:xfrm>
              <a:off x="1285086" y="3529317"/>
              <a:ext cx="1350597" cy="1959552"/>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2" name="Rounded Rectangle 41"/>
            <p:cNvSpPr/>
            <p:nvPr/>
          </p:nvSpPr>
          <p:spPr bwMode="auto">
            <a:xfrm>
              <a:off x="1493115" y="4968054"/>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43" name="TextBox 42"/>
            <p:cNvSpPr txBox="1"/>
            <p:nvPr/>
          </p:nvSpPr>
          <p:spPr>
            <a:xfrm>
              <a:off x="1372594" y="3529317"/>
              <a:ext cx="603050" cy="369332"/>
            </a:xfrm>
            <a:prstGeom prst="rect">
              <a:avLst/>
            </a:prstGeom>
            <a:noFill/>
          </p:spPr>
          <p:txBody>
            <a:bodyPr wrap="none" rtlCol="0">
              <a:spAutoFit/>
            </a:bodyPr>
            <a:lstStyle/>
            <a:p>
              <a:r>
                <a:rPr lang="en-US" dirty="0" smtClean="0"/>
                <a:t>DC4</a:t>
              </a:r>
              <a:endParaRPr lang="en-US" dirty="0"/>
            </a:p>
          </p:txBody>
        </p:sp>
      </p:grpSp>
      <p:sp>
        <p:nvSpPr>
          <p:cNvPr id="44" name="Rounded Rectangle 43"/>
          <p:cNvSpPr/>
          <p:nvPr/>
        </p:nvSpPr>
        <p:spPr>
          <a:xfrm>
            <a:off x="1137716" y="4805333"/>
            <a:ext cx="6194579" cy="51003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b="1" dirty="0" smtClean="0">
                <a:solidFill>
                  <a:srgbClr val="741C6B"/>
                </a:solidFill>
              </a:rPr>
              <a:t>Router: Data Message Queue</a:t>
            </a:r>
            <a:endParaRPr lang="en-US" b="1" dirty="0">
              <a:solidFill>
                <a:srgbClr val="741C6B"/>
              </a:solidFill>
            </a:endParaRPr>
          </a:p>
        </p:txBody>
      </p:sp>
      <p:sp>
        <p:nvSpPr>
          <p:cNvPr id="45" name="Oval 44"/>
          <p:cNvSpPr/>
          <p:nvPr/>
        </p:nvSpPr>
        <p:spPr>
          <a:xfrm>
            <a:off x="3069373" y="5580999"/>
            <a:ext cx="525214" cy="31553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M</a:t>
            </a:r>
            <a:endParaRPr lang="en-US" sz="1400" dirty="0"/>
          </a:p>
        </p:txBody>
      </p:sp>
      <p:sp>
        <p:nvSpPr>
          <p:cNvPr id="46" name="Oval 45"/>
          <p:cNvSpPr/>
          <p:nvPr/>
        </p:nvSpPr>
        <p:spPr>
          <a:xfrm>
            <a:off x="3069373" y="4895211"/>
            <a:ext cx="525214" cy="31553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M</a:t>
            </a:r>
            <a:endParaRPr lang="en-US" sz="1400" dirty="0"/>
          </a:p>
        </p:txBody>
      </p:sp>
      <p:sp>
        <p:nvSpPr>
          <p:cNvPr id="47" name="Oval 46"/>
          <p:cNvSpPr/>
          <p:nvPr/>
        </p:nvSpPr>
        <p:spPr>
          <a:xfrm>
            <a:off x="3069373" y="4893657"/>
            <a:ext cx="525214" cy="31553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M</a:t>
            </a:r>
            <a:endParaRPr lang="en-US" sz="1400" dirty="0"/>
          </a:p>
        </p:txBody>
      </p:sp>
      <p:sp>
        <p:nvSpPr>
          <p:cNvPr id="48" name="Oval 47"/>
          <p:cNvSpPr/>
          <p:nvPr/>
        </p:nvSpPr>
        <p:spPr>
          <a:xfrm>
            <a:off x="3069373" y="4893203"/>
            <a:ext cx="525214" cy="31553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M</a:t>
            </a:r>
            <a:endParaRPr lang="en-US" sz="1400" dirty="0"/>
          </a:p>
        </p:txBody>
      </p:sp>
    </p:spTree>
    <p:custDataLst>
      <p:tags r:id="rId1"/>
    </p:custDataLst>
    <p:extLst>
      <p:ext uri="{BB962C8B-B14F-4D97-AF65-F5344CB8AC3E}">
        <p14:creationId xmlns:p14="http://schemas.microsoft.com/office/powerpoint/2010/main" val="2956355233"/>
      </p:ext>
    </p:extLst>
  </p:cSld>
  <p:clrMapOvr>
    <a:masterClrMapping/>
  </p:clrMapOvr>
  <mc:AlternateContent xmlns:mc="http://schemas.openxmlformats.org/markup-compatibility/2006" xmlns:p14="http://schemas.microsoft.com/office/powerpoint/2010/main">
    <mc:Choice Requires="p14">
      <p:transition p14:dur="250" advTm="35310">
        <p:fade/>
      </p:transition>
    </mc:Choice>
    <mc:Fallback xmlns="">
      <p:transition xmlns:p14="http://schemas.microsoft.com/office/powerpoint/2010/main" advTm="3531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00035 -0.00023 L 3.40448E-6 -0.10028 " pathEditMode="relative" rAng="0" ptsTypes="AA">
                                      <p:cBhvr>
                                        <p:cTn id="10" dur="2000" fill="hold"/>
                                        <p:tgtEl>
                                          <p:spTgt spid="45"/>
                                        </p:tgtEl>
                                        <p:attrNameLst>
                                          <p:attrName>ppt_x</p:attrName>
                                          <p:attrName>ppt_y</p:attrName>
                                        </p:attrNameLst>
                                      </p:cBhvr>
                                      <p:rCtr x="17" y="-5002"/>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xit" presetSubtype="0" fill="hold" grpId="2" nodeType="withEffect">
                                  <p:stCondLst>
                                    <p:cond delay="0"/>
                                  </p:stCondLst>
                                  <p:childTnLst>
                                    <p:set>
                                      <p:cBhvr>
                                        <p:cTn id="18" dur="1" fill="hold">
                                          <p:stCondLst>
                                            <p:cond delay="0"/>
                                          </p:stCondLst>
                                        </p:cTn>
                                        <p:tgtEl>
                                          <p:spTgt spid="45"/>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grpId="0" nodeType="clickEffect">
                                  <p:stCondLst>
                                    <p:cond delay="0"/>
                                  </p:stCondLst>
                                  <p:childTnLst>
                                    <p:animMotion origin="layout" path="M -3.07479E-6 -1.35248E-6 L -0.09804 -1.35248E-6 C -0.14211 -1.35248E-6 -0.1959 0.02756 -0.1959 0.05002 L -0.1959 0.10051 " pathEditMode="relative" rAng="0" ptsTypes="FfFF">
                                      <p:cBhvr>
                                        <p:cTn id="24" dur="2000" fill="hold"/>
                                        <p:tgtEl>
                                          <p:spTgt spid="47"/>
                                        </p:tgtEl>
                                        <p:attrNameLst>
                                          <p:attrName>ppt_x</p:attrName>
                                          <p:attrName>ppt_y</p:attrName>
                                        </p:attrNameLst>
                                      </p:cBhvr>
                                      <p:rCtr x="-9804" y="5025"/>
                                    </p:animMotion>
                                  </p:childTnLst>
                                </p:cTn>
                              </p:par>
                              <p:par>
                                <p:cTn id="25" presetID="0" presetClass="path" presetSubtype="0" accel="50000" decel="50000" fill="hold" grpId="0" nodeType="withEffect">
                                  <p:stCondLst>
                                    <p:cond delay="0"/>
                                  </p:stCondLst>
                                  <p:childTnLst>
                                    <p:animMotion origin="layout" path="M -3.07479E-6 -0.00023 L 0.09492 -0.00023 C 0.13778 -0.00023 0.1907 0.02733 0.1907 0.04979 L 0.1907 0.10028 " pathEditMode="relative" rAng="0" ptsTypes="FfFF">
                                      <p:cBhvr>
                                        <p:cTn id="26" dur="2000" fill="hold"/>
                                        <p:tgtEl>
                                          <p:spTgt spid="46"/>
                                        </p:tgtEl>
                                        <p:attrNameLst>
                                          <p:attrName>ppt_x</p:attrName>
                                          <p:attrName>ppt_y</p:attrName>
                                        </p:attrNameLst>
                                      </p:cBhvr>
                                      <p:rCtr x="9526" y="5025"/>
                                    </p:animMotion>
                                  </p:childTnLst>
                                </p:cTn>
                              </p:par>
                              <p:par>
                                <p:cTn id="27" presetID="50" presetClass="path" presetSubtype="0" accel="50000" decel="50000" fill="hold" grpId="0" nodeType="withEffect">
                                  <p:stCondLst>
                                    <p:cond delay="0"/>
                                  </p:stCondLst>
                                  <p:childTnLst>
                                    <p:animMotion origin="layout" path="M -3.07479E-6 -1.35248E-6 L 0.1907 -1.35248E-6 C 0.27642 -1.35248E-6 0.38158 0.02756 0.38158 0.04979 L 0.38158 0.10051 " pathEditMode="relative" rAng="0" ptsTypes="FfFF">
                                      <p:cBhvr>
                                        <p:cTn id="28" dur="2000" fill="hold"/>
                                        <p:tgtEl>
                                          <p:spTgt spid="48"/>
                                        </p:tgtEl>
                                        <p:attrNameLst>
                                          <p:attrName>ppt_x</p:attrName>
                                          <p:attrName>ppt_y</p:attrName>
                                        </p:attrNameLst>
                                      </p:cBhvr>
                                      <p:rCtr x="19070" y="50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6" grpId="0" animBg="1"/>
      <p:bldP spid="46" grpId="1" animBg="1"/>
      <p:bldP spid="47" grpId="0" animBg="1"/>
      <p:bldP spid="47" grpId="1" animBg="1"/>
      <p:bldP spid="48" grpId="0" animBg="1"/>
      <p:bldP spid="4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06E569-7762-324F-9379-D39EEF344161}" type="slidenum">
              <a:rPr lang="en-US" smtClean="0"/>
              <a:pPr/>
              <a:t>19</a:t>
            </a:fld>
            <a:endParaRPr lang="en-US"/>
          </a:p>
        </p:txBody>
      </p:sp>
      <p:sp>
        <p:nvSpPr>
          <p:cNvPr id="4" name="Title 3"/>
          <p:cNvSpPr>
            <a:spLocks noGrp="1"/>
          </p:cNvSpPr>
          <p:nvPr>
            <p:ph type="title"/>
          </p:nvPr>
        </p:nvSpPr>
        <p:spPr/>
        <p:txBody>
          <a:bodyPr/>
          <a:lstStyle/>
          <a:p>
            <a:r>
              <a:rPr lang="zh-CN" altLang="en-US" dirty="0" smtClean="0"/>
              <a:t>白银时代</a:t>
            </a:r>
            <a:r>
              <a:rPr lang="en-US" altLang="zh-CN" dirty="0" smtClean="0"/>
              <a:t> – </a:t>
            </a:r>
            <a:r>
              <a:rPr lang="en-US" altLang="en-US" dirty="0" smtClean="0"/>
              <a:t>同一用户多份数据</a:t>
            </a:r>
            <a:endParaRPr lang="en-US" dirty="0"/>
          </a:p>
        </p:txBody>
      </p:sp>
      <p:sp>
        <p:nvSpPr>
          <p:cNvPr id="5" name="Text Placeholder 4"/>
          <p:cNvSpPr>
            <a:spLocks noGrp="1"/>
          </p:cNvSpPr>
          <p:nvPr>
            <p:ph type="body" sz="quarter" idx="13"/>
          </p:nvPr>
        </p:nvSpPr>
        <p:spPr/>
        <p:txBody>
          <a:bodyPr/>
          <a:lstStyle/>
          <a:p>
            <a:r>
              <a:rPr lang="en-US" altLang="zh-CN" dirty="0" smtClean="0"/>
              <a:t>2012.10 – 2014.06</a:t>
            </a:r>
            <a:endParaRPr lang="en-US" dirty="0"/>
          </a:p>
        </p:txBody>
      </p:sp>
      <p:grpSp>
        <p:nvGrpSpPr>
          <p:cNvPr id="10" name="Group 9"/>
          <p:cNvGrpSpPr/>
          <p:nvPr/>
        </p:nvGrpSpPr>
        <p:grpSpPr>
          <a:xfrm>
            <a:off x="1166563" y="1833395"/>
            <a:ext cx="4166400" cy="718452"/>
            <a:chOff x="1318963" y="4038115"/>
            <a:chExt cx="4166400" cy="718452"/>
          </a:xfrm>
        </p:grpSpPr>
        <p:grpSp>
          <p:nvGrpSpPr>
            <p:cNvPr id="6" name="Group 5"/>
            <p:cNvGrpSpPr/>
            <p:nvPr/>
          </p:nvGrpSpPr>
          <p:grpSpPr>
            <a:xfrm>
              <a:off x="1318963" y="4038115"/>
              <a:ext cx="4166400" cy="718452"/>
              <a:chOff x="2785126" y="4450324"/>
              <a:chExt cx="1350597" cy="1659047"/>
            </a:xfrm>
          </p:grpSpPr>
          <p:sp>
            <p:nvSpPr>
              <p:cNvPr id="7" name="Rounded Rectangle 6"/>
              <p:cNvSpPr/>
              <p:nvPr/>
            </p:nvSpPr>
            <p:spPr>
              <a:xfrm>
                <a:off x="2785126" y="4450324"/>
                <a:ext cx="1350597" cy="165904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TextBox 7"/>
              <p:cNvSpPr txBox="1"/>
              <p:nvPr/>
            </p:nvSpPr>
            <p:spPr>
              <a:xfrm>
                <a:off x="2797964" y="4545793"/>
                <a:ext cx="872783" cy="852860"/>
              </a:xfrm>
              <a:prstGeom prst="rect">
                <a:avLst/>
              </a:prstGeom>
              <a:noFill/>
            </p:spPr>
            <p:txBody>
              <a:bodyPr wrap="none" rtlCol="0">
                <a:spAutoFit/>
              </a:bodyPr>
              <a:lstStyle/>
              <a:p>
                <a:r>
                  <a:rPr lang="en-US" altLang="zh-CN" dirty="0" smtClean="0"/>
                  <a:t>ABC,</a:t>
                </a:r>
                <a:r>
                  <a:rPr lang="en-US" altLang="zh-CN" dirty="0"/>
                  <a:t>BK, </a:t>
                </a:r>
                <a:r>
                  <a:rPr lang="en-US" altLang="zh-CN" dirty="0" smtClean="0"/>
                  <a:t>ltuwotu2mtk5mdcxmu</a:t>
                </a:r>
                <a:endParaRPr lang="en-US" dirty="0"/>
              </a:p>
            </p:txBody>
          </p:sp>
        </p:grpSp>
        <p:sp>
          <p:nvSpPr>
            <p:cNvPr id="2" name="Rectangle 1"/>
            <p:cNvSpPr/>
            <p:nvPr/>
          </p:nvSpPr>
          <p:spPr>
            <a:xfrm>
              <a:off x="1890383" y="4448790"/>
              <a:ext cx="3517046" cy="307777"/>
            </a:xfrm>
            <a:prstGeom prst="rect">
              <a:avLst/>
            </a:prstGeom>
          </p:spPr>
          <p:txBody>
            <a:bodyPr wrap="none">
              <a:spAutoFit/>
            </a:bodyPr>
            <a:lstStyle/>
            <a:p>
              <a:r>
                <a:rPr lang="en-US" altLang="zh-CN" sz="1400" dirty="0"/>
                <a:t>Value</a:t>
              </a:r>
              <a:r>
                <a:rPr lang="zh-CN" altLang="en-US" sz="1400" dirty="0"/>
                <a:t>：</a:t>
              </a:r>
              <a:r>
                <a:rPr lang="en-US" altLang="zh-CN" sz="1400" dirty="0"/>
                <a:t>GENDER=M,AGE=18-24,HH_SIZE=2</a:t>
              </a:r>
              <a:endParaRPr lang="en-US" sz="1400" dirty="0"/>
            </a:p>
          </p:txBody>
        </p:sp>
      </p:grpSp>
      <p:grpSp>
        <p:nvGrpSpPr>
          <p:cNvPr id="32" name="Group 31"/>
          <p:cNvGrpSpPr/>
          <p:nvPr/>
        </p:nvGrpSpPr>
        <p:grpSpPr>
          <a:xfrm>
            <a:off x="1166563" y="2818264"/>
            <a:ext cx="4166400" cy="718452"/>
            <a:chOff x="1318963" y="4038115"/>
            <a:chExt cx="4166400" cy="718452"/>
          </a:xfrm>
        </p:grpSpPr>
        <p:grpSp>
          <p:nvGrpSpPr>
            <p:cNvPr id="33" name="Group 32"/>
            <p:cNvGrpSpPr/>
            <p:nvPr/>
          </p:nvGrpSpPr>
          <p:grpSpPr>
            <a:xfrm>
              <a:off x="1318963" y="4038115"/>
              <a:ext cx="4166400" cy="718452"/>
              <a:chOff x="2785126" y="4450324"/>
              <a:chExt cx="1350597" cy="1659047"/>
            </a:xfrm>
          </p:grpSpPr>
          <p:sp>
            <p:nvSpPr>
              <p:cNvPr id="35" name="Rounded Rectangle 34"/>
              <p:cNvSpPr/>
              <p:nvPr/>
            </p:nvSpPr>
            <p:spPr>
              <a:xfrm>
                <a:off x="2785126" y="4450324"/>
                <a:ext cx="1350597" cy="165904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6" name="TextBox 35"/>
              <p:cNvSpPr txBox="1"/>
              <p:nvPr/>
            </p:nvSpPr>
            <p:spPr>
              <a:xfrm>
                <a:off x="2797964" y="4545793"/>
                <a:ext cx="1073862" cy="852860"/>
              </a:xfrm>
              <a:prstGeom prst="rect">
                <a:avLst/>
              </a:prstGeom>
              <a:noFill/>
            </p:spPr>
            <p:txBody>
              <a:bodyPr wrap="none" rtlCol="0">
                <a:spAutoFit/>
              </a:bodyPr>
              <a:lstStyle/>
              <a:p>
                <a:r>
                  <a:rPr lang="en-US" altLang="zh-CN" dirty="0" smtClean="0"/>
                  <a:t>AOL,AOL, ltuwotu2mtk5mdcxmu</a:t>
                </a:r>
                <a:endParaRPr lang="en-US" dirty="0"/>
              </a:p>
            </p:txBody>
          </p:sp>
        </p:grpSp>
        <p:sp>
          <p:nvSpPr>
            <p:cNvPr id="34" name="Rectangle 33"/>
            <p:cNvSpPr/>
            <p:nvPr/>
          </p:nvSpPr>
          <p:spPr>
            <a:xfrm>
              <a:off x="1890383" y="4448790"/>
              <a:ext cx="2789082" cy="307777"/>
            </a:xfrm>
            <a:prstGeom prst="rect">
              <a:avLst/>
            </a:prstGeom>
          </p:spPr>
          <p:txBody>
            <a:bodyPr wrap="none">
              <a:spAutoFit/>
            </a:bodyPr>
            <a:lstStyle/>
            <a:p>
              <a:r>
                <a:rPr lang="en-US" altLang="zh-CN" sz="1400" dirty="0" smtClean="0"/>
                <a:t>Value</a:t>
              </a:r>
              <a:r>
                <a:rPr lang="zh-CN" altLang="en-US" sz="1400" dirty="0" smtClean="0"/>
                <a:t>：</a:t>
              </a:r>
              <a:r>
                <a:rPr lang="en-US" altLang="zh-CN" sz="1400" dirty="0" smtClean="0"/>
                <a:t>MALE=</a:t>
              </a:r>
              <a:r>
                <a:rPr lang="en-US" altLang="zh-CN" sz="1400" dirty="0" err="1" smtClean="0"/>
                <a:t>true,Region</a:t>
              </a:r>
              <a:r>
                <a:rPr lang="en-US" altLang="zh-CN" sz="1400" dirty="0" smtClean="0"/>
                <a:t>=Pacific</a:t>
              </a:r>
              <a:endParaRPr lang="en-US" sz="1400" dirty="0"/>
            </a:p>
          </p:txBody>
        </p:sp>
      </p:grpSp>
      <p:grpSp>
        <p:nvGrpSpPr>
          <p:cNvPr id="37" name="Group 36"/>
          <p:cNvGrpSpPr/>
          <p:nvPr/>
        </p:nvGrpSpPr>
        <p:grpSpPr>
          <a:xfrm>
            <a:off x="1166563" y="3803133"/>
            <a:ext cx="4166400" cy="718452"/>
            <a:chOff x="1318963" y="4038115"/>
            <a:chExt cx="4166400" cy="718452"/>
          </a:xfrm>
        </p:grpSpPr>
        <p:grpSp>
          <p:nvGrpSpPr>
            <p:cNvPr id="38" name="Group 37"/>
            <p:cNvGrpSpPr/>
            <p:nvPr/>
          </p:nvGrpSpPr>
          <p:grpSpPr>
            <a:xfrm>
              <a:off x="1318963" y="4038115"/>
              <a:ext cx="4166400" cy="718452"/>
              <a:chOff x="2785126" y="4450324"/>
              <a:chExt cx="1350597" cy="1659047"/>
            </a:xfrm>
          </p:grpSpPr>
          <p:sp>
            <p:nvSpPr>
              <p:cNvPr id="40" name="Rounded Rectangle 39"/>
              <p:cNvSpPr/>
              <p:nvPr/>
            </p:nvSpPr>
            <p:spPr>
              <a:xfrm>
                <a:off x="2785126" y="4450324"/>
                <a:ext cx="1350597" cy="165904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1" name="TextBox 40"/>
              <p:cNvSpPr txBox="1"/>
              <p:nvPr/>
            </p:nvSpPr>
            <p:spPr>
              <a:xfrm>
                <a:off x="2797964" y="4545793"/>
                <a:ext cx="1222430" cy="852860"/>
              </a:xfrm>
              <a:prstGeom prst="rect">
                <a:avLst/>
              </a:prstGeom>
              <a:noFill/>
            </p:spPr>
            <p:txBody>
              <a:bodyPr wrap="none" rtlCol="0">
                <a:spAutoFit/>
              </a:bodyPr>
              <a:lstStyle/>
              <a:p>
                <a:r>
                  <a:rPr lang="en-US" altLang="zh-CN" dirty="0" smtClean="0"/>
                  <a:t>Channel4,</a:t>
                </a:r>
                <a:r>
                  <a:rPr lang="en-US" altLang="zh-CN" dirty="0"/>
                  <a:t>BK, </a:t>
                </a:r>
                <a:r>
                  <a:rPr lang="en-US" altLang="zh-CN" dirty="0" smtClean="0"/>
                  <a:t>ltuwotu2mtk5mdcxmu</a:t>
                </a:r>
                <a:endParaRPr lang="en-US" dirty="0"/>
              </a:p>
            </p:txBody>
          </p:sp>
        </p:grpSp>
        <p:sp>
          <p:nvSpPr>
            <p:cNvPr id="39" name="Rectangle 38"/>
            <p:cNvSpPr/>
            <p:nvPr/>
          </p:nvSpPr>
          <p:spPr>
            <a:xfrm>
              <a:off x="1890383" y="4448790"/>
              <a:ext cx="2035784" cy="307777"/>
            </a:xfrm>
            <a:prstGeom prst="rect">
              <a:avLst/>
            </a:prstGeom>
          </p:spPr>
          <p:txBody>
            <a:bodyPr wrap="none">
              <a:spAutoFit/>
            </a:bodyPr>
            <a:lstStyle/>
            <a:p>
              <a:r>
                <a:rPr lang="en-US" altLang="zh-CN" sz="1400" dirty="0" smtClean="0"/>
                <a:t>Value</a:t>
              </a:r>
              <a:r>
                <a:rPr lang="zh-CN" altLang="en-US" sz="1400" dirty="0" smtClean="0"/>
                <a:t>：</a:t>
              </a:r>
              <a:r>
                <a:rPr lang="en-US" altLang="zh-CN" sz="1400" dirty="0" smtClean="0"/>
                <a:t>HH_INCOME=10</a:t>
              </a:r>
              <a:endParaRPr lang="en-US" sz="1400" dirty="0"/>
            </a:p>
          </p:txBody>
        </p:sp>
      </p:grpSp>
      <p:grpSp>
        <p:nvGrpSpPr>
          <p:cNvPr id="42" name="Group 41"/>
          <p:cNvGrpSpPr/>
          <p:nvPr/>
        </p:nvGrpSpPr>
        <p:grpSpPr>
          <a:xfrm>
            <a:off x="1166563" y="4788001"/>
            <a:ext cx="4166400" cy="718452"/>
            <a:chOff x="1318963" y="4038115"/>
            <a:chExt cx="4166400" cy="718452"/>
          </a:xfrm>
        </p:grpSpPr>
        <p:grpSp>
          <p:nvGrpSpPr>
            <p:cNvPr id="43" name="Group 42"/>
            <p:cNvGrpSpPr/>
            <p:nvPr/>
          </p:nvGrpSpPr>
          <p:grpSpPr>
            <a:xfrm>
              <a:off x="1318963" y="4038115"/>
              <a:ext cx="4166400" cy="718452"/>
              <a:chOff x="2785126" y="4450324"/>
              <a:chExt cx="1350597" cy="1659047"/>
            </a:xfrm>
          </p:grpSpPr>
          <p:sp>
            <p:nvSpPr>
              <p:cNvPr id="45" name="Rounded Rectangle 44"/>
              <p:cNvSpPr/>
              <p:nvPr/>
            </p:nvSpPr>
            <p:spPr>
              <a:xfrm>
                <a:off x="2785126" y="4450324"/>
                <a:ext cx="1350597" cy="165904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6" name="TextBox 45"/>
              <p:cNvSpPr txBox="1"/>
              <p:nvPr/>
            </p:nvSpPr>
            <p:spPr>
              <a:xfrm>
                <a:off x="2797964" y="4545793"/>
                <a:ext cx="1018334" cy="852860"/>
              </a:xfrm>
              <a:prstGeom prst="rect">
                <a:avLst/>
              </a:prstGeom>
              <a:noFill/>
            </p:spPr>
            <p:txBody>
              <a:bodyPr wrap="none" rtlCol="0">
                <a:spAutoFit/>
              </a:bodyPr>
              <a:lstStyle/>
              <a:p>
                <a:r>
                  <a:rPr lang="en-US" altLang="zh-CN" dirty="0" smtClean="0"/>
                  <a:t>FW,FW, ltuwotu2mtk5mdcxmu</a:t>
                </a:r>
                <a:endParaRPr lang="en-US" dirty="0"/>
              </a:p>
            </p:txBody>
          </p:sp>
        </p:grpSp>
        <p:sp>
          <p:nvSpPr>
            <p:cNvPr id="44" name="Rectangle 43"/>
            <p:cNvSpPr/>
            <p:nvPr/>
          </p:nvSpPr>
          <p:spPr>
            <a:xfrm>
              <a:off x="1890383" y="4448790"/>
              <a:ext cx="2882795" cy="307777"/>
            </a:xfrm>
            <a:prstGeom prst="rect">
              <a:avLst/>
            </a:prstGeom>
          </p:spPr>
          <p:txBody>
            <a:bodyPr wrap="none">
              <a:spAutoFit/>
            </a:bodyPr>
            <a:lstStyle/>
            <a:p>
              <a:r>
                <a:rPr lang="en-US" altLang="zh-CN" sz="1400" dirty="0" smtClean="0"/>
                <a:t>Value</a:t>
              </a:r>
              <a:r>
                <a:rPr lang="zh-CN" altLang="en-US" sz="1400" dirty="0" smtClean="0"/>
                <a:t>：</a:t>
              </a:r>
              <a:r>
                <a:rPr lang="en-US" altLang="zh-CN" sz="1400" dirty="0" smtClean="0"/>
                <a:t>CONNECTION=BROADBAND</a:t>
              </a:r>
              <a:endParaRPr lang="en-US" sz="1400" dirty="0"/>
            </a:p>
          </p:txBody>
        </p:sp>
      </p:grpSp>
      <p:grpSp>
        <p:nvGrpSpPr>
          <p:cNvPr id="48" name="Group 47"/>
          <p:cNvGrpSpPr/>
          <p:nvPr/>
        </p:nvGrpSpPr>
        <p:grpSpPr>
          <a:xfrm>
            <a:off x="1166563" y="2897152"/>
            <a:ext cx="4169317" cy="1385437"/>
            <a:chOff x="1318963" y="4038114"/>
            <a:chExt cx="4169317" cy="1385437"/>
          </a:xfrm>
        </p:grpSpPr>
        <p:grpSp>
          <p:nvGrpSpPr>
            <p:cNvPr id="49" name="Group 48"/>
            <p:cNvGrpSpPr/>
            <p:nvPr/>
          </p:nvGrpSpPr>
          <p:grpSpPr>
            <a:xfrm>
              <a:off x="1318963" y="4038114"/>
              <a:ext cx="4166400" cy="1385437"/>
              <a:chOff x="2785126" y="4450322"/>
              <a:chExt cx="1350597" cy="3199247"/>
            </a:xfrm>
          </p:grpSpPr>
          <p:sp>
            <p:nvSpPr>
              <p:cNvPr id="51" name="Rounded Rectangle 50"/>
              <p:cNvSpPr/>
              <p:nvPr/>
            </p:nvSpPr>
            <p:spPr>
              <a:xfrm>
                <a:off x="2785126" y="4450322"/>
                <a:ext cx="1350597" cy="319924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52" name="TextBox 51"/>
              <p:cNvSpPr txBox="1"/>
              <p:nvPr/>
            </p:nvSpPr>
            <p:spPr>
              <a:xfrm>
                <a:off x="2797964" y="4545793"/>
                <a:ext cx="769591" cy="852860"/>
              </a:xfrm>
              <a:prstGeom prst="rect">
                <a:avLst/>
              </a:prstGeom>
              <a:noFill/>
            </p:spPr>
            <p:txBody>
              <a:bodyPr wrap="none" rtlCol="0">
                <a:spAutoFit/>
              </a:bodyPr>
              <a:lstStyle/>
              <a:p>
                <a:r>
                  <a:rPr lang="en-US" altLang="zh-CN" dirty="0" smtClean="0"/>
                  <a:t>ltuwotu2mtk5mdcxmu</a:t>
                </a:r>
                <a:endParaRPr lang="en-US" dirty="0"/>
              </a:p>
            </p:txBody>
          </p:sp>
        </p:grpSp>
        <p:sp>
          <p:nvSpPr>
            <p:cNvPr id="50" name="Rectangle 49"/>
            <p:cNvSpPr/>
            <p:nvPr/>
          </p:nvSpPr>
          <p:spPr>
            <a:xfrm>
              <a:off x="1890383" y="4448790"/>
              <a:ext cx="3597897" cy="954107"/>
            </a:xfrm>
            <a:prstGeom prst="rect">
              <a:avLst/>
            </a:prstGeom>
          </p:spPr>
          <p:txBody>
            <a:bodyPr wrap="none">
              <a:spAutoFit/>
            </a:bodyPr>
            <a:lstStyle/>
            <a:p>
              <a:r>
                <a:rPr lang="en-US" altLang="zh-CN" sz="1400" dirty="0" smtClean="0"/>
                <a:t>ABC,BK: GENDER</a:t>
              </a:r>
              <a:r>
                <a:rPr lang="en-US" altLang="zh-CN" sz="1400" dirty="0"/>
                <a:t>=M,AGE=18-24,HH_SIZE=</a:t>
              </a:r>
              <a:r>
                <a:rPr lang="en-US" altLang="zh-CN" sz="1400" dirty="0" smtClean="0"/>
                <a:t>2</a:t>
              </a:r>
            </a:p>
            <a:p>
              <a:r>
                <a:rPr lang="en-US" sz="1400" dirty="0" smtClean="0"/>
                <a:t>AOL,AOL: </a:t>
              </a:r>
              <a:r>
                <a:rPr lang="en-US" altLang="zh-CN" sz="1400" dirty="0"/>
                <a:t>MALE=</a:t>
              </a:r>
              <a:r>
                <a:rPr lang="en-US" altLang="zh-CN" sz="1400" dirty="0" err="1"/>
                <a:t>true,Region</a:t>
              </a:r>
              <a:r>
                <a:rPr lang="en-US" altLang="zh-CN" sz="1400" dirty="0"/>
                <a:t>=</a:t>
              </a:r>
              <a:r>
                <a:rPr lang="en-US" altLang="zh-CN" sz="1400" dirty="0" smtClean="0"/>
                <a:t>Pacific</a:t>
              </a:r>
              <a:endParaRPr lang="en-US" sz="1400" dirty="0" smtClean="0"/>
            </a:p>
            <a:p>
              <a:r>
                <a:rPr lang="en-US" sz="1400" dirty="0" smtClean="0"/>
                <a:t>Channel4,BK: </a:t>
              </a:r>
              <a:r>
                <a:rPr lang="en-US" altLang="zh-CN" sz="1400" dirty="0"/>
                <a:t>HH_INCOME=</a:t>
              </a:r>
              <a:r>
                <a:rPr lang="en-US" altLang="zh-CN" sz="1400" dirty="0" smtClean="0"/>
                <a:t>10</a:t>
              </a:r>
              <a:endParaRPr lang="en-US" sz="1400" dirty="0" smtClean="0"/>
            </a:p>
            <a:p>
              <a:r>
                <a:rPr lang="en-US" sz="1400" dirty="0" smtClean="0"/>
                <a:t>FW,FW: </a:t>
              </a:r>
              <a:r>
                <a:rPr lang="en-US" altLang="zh-CN" sz="1400" dirty="0"/>
                <a:t>CONNECTION=</a:t>
              </a:r>
              <a:r>
                <a:rPr lang="en-US" altLang="zh-CN" sz="1400" dirty="0" smtClean="0"/>
                <a:t>BROADBAND</a:t>
              </a:r>
              <a:endParaRPr lang="en-US" sz="1400" dirty="0"/>
            </a:p>
          </p:txBody>
        </p:sp>
      </p:grpSp>
      <p:sp>
        <p:nvSpPr>
          <p:cNvPr id="53" name="TextBox 52"/>
          <p:cNvSpPr txBox="1"/>
          <p:nvPr/>
        </p:nvSpPr>
        <p:spPr>
          <a:xfrm>
            <a:off x="11006313" y="1070001"/>
            <a:ext cx="184666"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2713317576"/>
      </p:ext>
    </p:extLst>
  </p:cSld>
  <p:clrMapOvr>
    <a:masterClrMapping/>
  </p:clrMapOvr>
  <mc:AlternateContent xmlns:mc="http://schemas.openxmlformats.org/markup-compatibility/2006" xmlns:p14="http://schemas.microsoft.com/office/powerpoint/2010/main">
    <mc:Choice Requires="p14">
      <p:transition p14:dur="250" advTm="84622">
        <p:fade/>
      </p:transition>
    </mc:Choice>
    <mc:Fallback xmlns="">
      <p:transition xmlns:p14="http://schemas.microsoft.com/office/powerpoint/2010/main" advTm="84622">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94444E-6 4.07407E-6 L 0.00104 0.22662 " pathEditMode="relative" rAng="0" ptsTypes="AA">
                                      <p:cBhvr>
                                        <p:cTn id="6" dur="2000" fill="hold"/>
                                        <p:tgtEl>
                                          <p:spTgt spid="10"/>
                                        </p:tgtEl>
                                        <p:attrNameLst>
                                          <p:attrName>ppt_x</p:attrName>
                                          <p:attrName>ppt_y</p:attrName>
                                        </p:attrNameLst>
                                      </p:cBhvr>
                                      <p:rCtr x="52" y="11319"/>
                                    </p:animMotion>
                                  </p:childTnLst>
                                </p:cTn>
                              </p:par>
                              <p:par>
                                <p:cTn id="7" presetID="42" presetClass="path" presetSubtype="0" accel="50000" decel="50000" fill="hold" nodeType="withEffect">
                                  <p:stCondLst>
                                    <p:cond delay="0"/>
                                  </p:stCondLst>
                                  <p:childTnLst>
                                    <p:animMotion origin="layout" path="M -1.94444E-6 -4.44444E-6 L -1.94444E-6 0.08334 " pathEditMode="relative" rAng="0" ptsTypes="AA">
                                      <p:cBhvr>
                                        <p:cTn id="8" dur="2000" fill="hold"/>
                                        <p:tgtEl>
                                          <p:spTgt spid="32"/>
                                        </p:tgtEl>
                                        <p:attrNameLst>
                                          <p:attrName>ppt_x</p:attrName>
                                          <p:attrName>ppt_y</p:attrName>
                                        </p:attrNameLst>
                                      </p:cBhvr>
                                      <p:rCtr x="0" y="4167"/>
                                    </p:animMotion>
                                  </p:childTnLst>
                                </p:cTn>
                              </p:par>
                              <p:par>
                                <p:cTn id="9" presetID="42" presetClass="path" presetSubtype="0" accel="50000" decel="50000" fill="hold" nodeType="withEffect">
                                  <p:stCondLst>
                                    <p:cond delay="0"/>
                                  </p:stCondLst>
                                  <p:childTnLst>
                                    <p:animMotion origin="layout" path="M -1.94444E-6 -4.44444E-6 L 0.00122 -0.06018 " pathEditMode="relative" rAng="0" ptsTypes="AA">
                                      <p:cBhvr>
                                        <p:cTn id="10" dur="2000" fill="hold"/>
                                        <p:tgtEl>
                                          <p:spTgt spid="37"/>
                                        </p:tgtEl>
                                        <p:attrNameLst>
                                          <p:attrName>ppt_x</p:attrName>
                                          <p:attrName>ppt_y</p:attrName>
                                        </p:attrNameLst>
                                      </p:cBhvr>
                                      <p:rCtr x="52" y="-3009"/>
                                    </p:animMotion>
                                  </p:childTnLst>
                                </p:cTn>
                              </p:par>
                              <p:par>
                                <p:cTn id="11" presetID="42" presetClass="path" presetSubtype="0" accel="50000" decel="50000" fill="hold" nodeType="withEffect">
                                  <p:stCondLst>
                                    <p:cond delay="0"/>
                                  </p:stCondLst>
                                  <p:childTnLst>
                                    <p:animMotion origin="layout" path="M 3.05396E-6 -5.60445E-7 L 0.00069 -0.2038 " pathEditMode="relative" rAng="0" ptsTypes="AA">
                                      <p:cBhvr>
                                        <p:cTn id="12" dur="2000" fill="hold"/>
                                        <p:tgtEl>
                                          <p:spTgt spid="42"/>
                                        </p:tgtEl>
                                        <p:attrNameLst>
                                          <p:attrName>ppt_x</p:attrName>
                                          <p:attrName>ppt_y</p:attrName>
                                        </p:attrNameLst>
                                      </p:cBhvr>
                                      <p:rCtr x="35" y="-10190"/>
                                    </p:animMotion>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10"/>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32"/>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37"/>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err="1" smtClean="0"/>
              <a:t>FreeWheel用户数据管理概述</a:t>
            </a:r>
            <a:endParaRPr lang="en-US" dirty="0" smtClean="0"/>
          </a:p>
          <a:p>
            <a:r>
              <a:rPr lang="en-US" dirty="0" smtClean="0"/>
              <a:t>系统演化</a:t>
            </a:r>
          </a:p>
          <a:p>
            <a:pPr lvl="1"/>
            <a:r>
              <a:rPr lang="zh-CN" altLang="en-US" dirty="0" smtClean="0"/>
              <a:t>青铜时代：</a:t>
            </a:r>
            <a:r>
              <a:rPr lang="en-US" dirty="0" err="1" smtClean="0"/>
              <a:t>LevelMemcached</a:t>
            </a:r>
            <a:endParaRPr lang="en-US" dirty="0" smtClean="0"/>
          </a:p>
          <a:p>
            <a:pPr lvl="1"/>
            <a:r>
              <a:rPr lang="zh-CN" altLang="en-US" dirty="0" smtClean="0"/>
              <a:t>白银时代：</a:t>
            </a:r>
            <a:r>
              <a:rPr lang="en-US" dirty="0" err="1" smtClean="0"/>
              <a:t>RocksMemcached</a:t>
            </a:r>
            <a:endParaRPr lang="en-US" dirty="0" smtClean="0"/>
          </a:p>
          <a:p>
            <a:pPr lvl="1"/>
            <a:r>
              <a:rPr lang="zh-CN" altLang="en-US" dirty="0" smtClean="0"/>
              <a:t>黄金时代：</a:t>
            </a:r>
            <a:r>
              <a:rPr lang="en-US" altLang="zh-CN" dirty="0" err="1" smtClean="0"/>
              <a:t>Aerospike</a:t>
            </a:r>
            <a:r>
              <a:rPr lang="en-US" altLang="zh-CN" dirty="0" err="1" smtClean="0"/>
              <a:t>DB</a:t>
            </a:r>
            <a:endParaRPr lang="en-US" dirty="0" smtClean="0"/>
          </a:p>
          <a:p>
            <a:r>
              <a:rPr lang="en-US" dirty="0" smtClean="0"/>
              <a:t>总结展望</a:t>
            </a:r>
            <a:endParaRPr lang="en-US" dirty="0"/>
          </a:p>
        </p:txBody>
      </p:sp>
      <p:sp>
        <p:nvSpPr>
          <p:cNvPr id="3" name="Slide Number Placeholder 2"/>
          <p:cNvSpPr>
            <a:spLocks noGrp="1"/>
          </p:cNvSpPr>
          <p:nvPr>
            <p:ph type="sldNum" sz="quarter" idx="12"/>
          </p:nvPr>
        </p:nvSpPr>
        <p:spPr/>
        <p:txBody>
          <a:bodyPr/>
          <a:lstStyle/>
          <a:p>
            <a:fld id="{2B06E569-7762-324F-9379-D39EEF344161}" type="slidenum">
              <a:rPr lang="en-US" smtClean="0"/>
              <a:pPr/>
              <a:t>2</a:t>
            </a:fld>
            <a:endParaRPr lang="en-US"/>
          </a:p>
        </p:txBody>
      </p:sp>
      <p:sp>
        <p:nvSpPr>
          <p:cNvPr id="6" name="Title 5"/>
          <p:cNvSpPr>
            <a:spLocks noGrp="1"/>
          </p:cNvSpPr>
          <p:nvPr>
            <p:ph type="title"/>
          </p:nvPr>
        </p:nvSpPr>
        <p:spPr/>
        <p:txBody>
          <a:bodyPr/>
          <a:lstStyle/>
          <a:p>
            <a:r>
              <a:rPr lang="en-US" dirty="0" smtClean="0"/>
              <a:t>主要内容</a:t>
            </a:r>
            <a:endParaRPr lang="en-US" dirty="0"/>
          </a:p>
        </p:txBody>
      </p:sp>
      <p:sp>
        <p:nvSpPr>
          <p:cNvPr id="8" name="Text Placeholder 7"/>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833166406"/>
      </p:ext>
    </p:extLst>
  </p:cSld>
  <p:clrMapOvr>
    <a:masterClrMapping/>
  </p:clrMapOvr>
  <mc:AlternateContent xmlns:mc="http://schemas.openxmlformats.org/markup-compatibility/2006" xmlns:p14="http://schemas.microsoft.com/office/powerpoint/2010/main">
    <mc:Choice Requires="p14">
      <p:transition p14:dur="250" advTm="24314">
        <p:fade/>
      </p:transition>
    </mc:Choice>
    <mc:Fallback xmlns="">
      <p:transition xmlns:p14="http://schemas.microsoft.com/office/powerpoint/2010/main" advTm="24314">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黄金时代</a:t>
            </a:r>
            <a:endParaRPr lang="en-US" dirty="0"/>
          </a:p>
        </p:txBody>
      </p:sp>
    </p:spTree>
    <p:extLst>
      <p:ext uri="{BB962C8B-B14F-4D97-AF65-F5344CB8AC3E}">
        <p14:creationId xmlns:p14="http://schemas.microsoft.com/office/powerpoint/2010/main" val="2408787711"/>
      </p:ext>
    </p:extLst>
  </p:cSld>
  <p:clrMapOvr>
    <a:masterClrMapping/>
  </p:clrMapOvr>
  <mc:AlternateContent xmlns:mc="http://schemas.openxmlformats.org/markup-compatibility/2006" xmlns:p14="http://schemas.microsoft.com/office/powerpoint/2010/main">
    <mc:Choice Requires="p14">
      <p:transition p14:dur="250" advTm="6967">
        <p:fade/>
      </p:transition>
    </mc:Choice>
    <mc:Fallback xmlns="">
      <p:transition xmlns:p14="http://schemas.microsoft.com/office/powerpoint/2010/main" advTm="6967">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06E569-7762-324F-9379-D39EEF344161}" type="slidenum">
              <a:rPr lang="en-US" smtClean="0"/>
              <a:pPr/>
              <a:t>21</a:t>
            </a:fld>
            <a:endParaRPr lang="en-US"/>
          </a:p>
        </p:txBody>
      </p:sp>
      <p:sp>
        <p:nvSpPr>
          <p:cNvPr id="4" name="Title 3"/>
          <p:cNvSpPr>
            <a:spLocks noGrp="1"/>
          </p:cNvSpPr>
          <p:nvPr>
            <p:ph type="title"/>
          </p:nvPr>
        </p:nvSpPr>
        <p:spPr/>
        <p:txBody>
          <a:bodyPr/>
          <a:lstStyle/>
          <a:p>
            <a:r>
              <a:rPr lang="zh-CN" altLang="en-US" dirty="0" smtClean="0"/>
              <a:t>黄金时代</a:t>
            </a:r>
            <a:endParaRPr lang="en-US" dirty="0"/>
          </a:p>
        </p:txBody>
      </p:sp>
      <p:sp>
        <p:nvSpPr>
          <p:cNvPr id="5" name="Text Placeholder 4"/>
          <p:cNvSpPr>
            <a:spLocks noGrp="1"/>
          </p:cNvSpPr>
          <p:nvPr>
            <p:ph type="body" sz="quarter" idx="13"/>
          </p:nvPr>
        </p:nvSpPr>
        <p:spPr/>
        <p:txBody>
          <a:bodyPr/>
          <a:lstStyle/>
          <a:p>
            <a:r>
              <a:rPr lang="en-US" altLang="zh-CN" dirty="0" smtClean="0"/>
              <a:t>2014.06 </a:t>
            </a:r>
            <a:r>
              <a:rPr lang="zh-CN" altLang="en-US" dirty="0" smtClean="0"/>
              <a:t>至今</a:t>
            </a:r>
            <a:endParaRPr lang="en-US" dirty="0"/>
          </a:p>
        </p:txBody>
      </p:sp>
      <p:sp>
        <p:nvSpPr>
          <p:cNvPr id="9" name="Content Placeholder 7"/>
          <p:cNvSpPr txBox="1">
            <a:spLocks/>
          </p:cNvSpPr>
          <p:nvPr/>
        </p:nvSpPr>
        <p:spPr>
          <a:xfrm>
            <a:off x="860742" y="1569720"/>
            <a:ext cx="7955280" cy="48006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chemeClr val="accent1"/>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000" dirty="0" smtClean="0"/>
              <a:t>数据商：</a:t>
            </a:r>
            <a:r>
              <a:rPr lang="en-US" altLang="zh-CN" sz="2000" dirty="0" err="1"/>
              <a:t>Quancast</a:t>
            </a:r>
            <a:r>
              <a:rPr lang="en-US" altLang="zh-CN" sz="2000" dirty="0"/>
              <a:t> SKY ESPN </a:t>
            </a:r>
            <a:r>
              <a:rPr lang="en-US" altLang="zh-CN" sz="2000" dirty="0" err="1"/>
              <a:t>Adaptv</a:t>
            </a:r>
            <a:r>
              <a:rPr lang="en-US" altLang="zh-CN" sz="2000" dirty="0"/>
              <a:t> </a:t>
            </a:r>
            <a:r>
              <a:rPr lang="en-US" altLang="zh-CN" sz="2000" dirty="0" err="1"/>
              <a:t>Krux</a:t>
            </a:r>
            <a:r>
              <a:rPr lang="en-US" altLang="zh-CN" sz="2000" dirty="0"/>
              <a:t> </a:t>
            </a:r>
            <a:r>
              <a:rPr lang="en-US" altLang="zh-CN" sz="2000" dirty="0" smtClean="0"/>
              <a:t>Turner</a:t>
            </a:r>
            <a:r>
              <a:rPr lang="zh-CN" altLang="en-US" sz="2000" dirty="0" smtClean="0"/>
              <a:t> </a:t>
            </a:r>
            <a:r>
              <a:rPr lang="en-US" altLang="zh-CN" sz="2000" dirty="0" err="1" smtClean="0"/>
              <a:t>Tubemogul</a:t>
            </a:r>
            <a:endParaRPr lang="en-US" altLang="zh-CN" sz="2000" dirty="0" smtClean="0"/>
          </a:p>
          <a:p>
            <a:r>
              <a:rPr lang="zh-CN" altLang="en-US" sz="2000" dirty="0" smtClean="0"/>
              <a:t>客户：一半以上的客户</a:t>
            </a:r>
            <a:endParaRPr lang="en-US" altLang="zh-CN" sz="2000" dirty="0"/>
          </a:p>
          <a:p>
            <a:endParaRPr lang="en-US" altLang="zh-CN" sz="2000" dirty="0" smtClean="0"/>
          </a:p>
          <a:p>
            <a:r>
              <a:rPr lang="zh-CN" altLang="en-US" sz="2000" dirty="0" smtClean="0"/>
              <a:t>数据规模：</a:t>
            </a:r>
            <a:endParaRPr lang="en-US" altLang="en-US" sz="2000" dirty="0" smtClean="0"/>
          </a:p>
          <a:p>
            <a:pPr lvl="1"/>
            <a:r>
              <a:rPr lang="zh-CN" altLang="en-US" dirty="0"/>
              <a:t>用户总数</a:t>
            </a:r>
            <a:r>
              <a:rPr lang="zh-CN" altLang="en-US" dirty="0" smtClean="0"/>
              <a:t>：</a:t>
            </a:r>
            <a:r>
              <a:rPr lang="en-US" altLang="zh-CN" dirty="0"/>
              <a:t>6</a:t>
            </a:r>
            <a:r>
              <a:rPr lang="zh-CN" altLang="en-US" dirty="0" smtClean="0"/>
              <a:t>亿</a:t>
            </a:r>
            <a:endParaRPr lang="en-US" altLang="zh-CN" dirty="0"/>
          </a:p>
          <a:p>
            <a:pPr lvl="1"/>
            <a:r>
              <a:rPr lang="zh-CN" altLang="en-US" dirty="0"/>
              <a:t>读取频率</a:t>
            </a:r>
            <a:r>
              <a:rPr lang="zh-CN" altLang="en-US" dirty="0" smtClean="0"/>
              <a:t>：</a:t>
            </a:r>
            <a:r>
              <a:rPr lang="en-US" altLang="zh-CN" dirty="0"/>
              <a:t>2</a:t>
            </a:r>
            <a:r>
              <a:rPr lang="en-US" altLang="zh-CN" dirty="0" smtClean="0"/>
              <a:t>0K</a:t>
            </a:r>
            <a:r>
              <a:rPr lang="zh-CN" altLang="en-US" dirty="0" smtClean="0"/>
              <a:t>每</a:t>
            </a:r>
            <a:r>
              <a:rPr lang="zh-CN" altLang="en-US" dirty="0"/>
              <a:t>秒</a:t>
            </a:r>
            <a:endParaRPr lang="en-US" altLang="zh-CN" dirty="0"/>
          </a:p>
          <a:p>
            <a:pPr lvl="1"/>
            <a:r>
              <a:rPr lang="zh-CN" altLang="en-US" dirty="0"/>
              <a:t>峰值频率</a:t>
            </a:r>
            <a:r>
              <a:rPr lang="zh-CN" altLang="en-US" dirty="0" smtClean="0"/>
              <a:t>：</a:t>
            </a:r>
            <a:r>
              <a:rPr lang="en-US" altLang="zh-CN" dirty="0" smtClean="0"/>
              <a:t>10</a:t>
            </a:r>
            <a:r>
              <a:rPr lang="zh-CN" altLang="zh-CN" dirty="0" smtClean="0"/>
              <a:t>0</a:t>
            </a:r>
            <a:r>
              <a:rPr lang="en-US" altLang="zh-CN" dirty="0" smtClean="0"/>
              <a:t>K</a:t>
            </a:r>
            <a:endParaRPr lang="en-US" altLang="zh-CN" dirty="0"/>
          </a:p>
          <a:p>
            <a:pPr lvl="1"/>
            <a:r>
              <a:rPr lang="zh-CN" altLang="en-US" dirty="0"/>
              <a:t>写入频率</a:t>
            </a:r>
            <a:r>
              <a:rPr lang="zh-CN" altLang="en-US" dirty="0" smtClean="0"/>
              <a:t>：</a:t>
            </a:r>
            <a:r>
              <a:rPr lang="en-US" altLang="zh-CN" dirty="0"/>
              <a:t>3</a:t>
            </a:r>
            <a:r>
              <a:rPr lang="en-US" altLang="zh-CN" dirty="0" smtClean="0"/>
              <a:t>000</a:t>
            </a:r>
            <a:r>
              <a:rPr lang="zh-CN" altLang="en-US" dirty="0"/>
              <a:t>每秒</a:t>
            </a:r>
            <a:endParaRPr lang="en-US" altLang="zh-CN" dirty="0"/>
          </a:p>
          <a:p>
            <a:pPr lvl="1"/>
            <a:r>
              <a:rPr lang="en-US" altLang="en-US" dirty="0"/>
              <a:t>更新频率：</a:t>
            </a:r>
            <a:r>
              <a:rPr lang="en-US" altLang="en-US" dirty="0" smtClean="0"/>
              <a:t>每天300G</a:t>
            </a:r>
            <a:endParaRPr lang="en-US" altLang="en-US" sz="2400" dirty="0" smtClean="0"/>
          </a:p>
          <a:p>
            <a:pPr lvl="1"/>
            <a:endParaRPr lang="en-US" sz="2400" dirty="0" smtClean="0"/>
          </a:p>
          <a:p>
            <a:pPr lvl="1"/>
            <a:endParaRPr lang="en-US" altLang="zh-CN" sz="1400" dirty="0"/>
          </a:p>
        </p:txBody>
      </p:sp>
      <p:pic>
        <p:nvPicPr>
          <p:cNvPr id="2" name="Picture 1"/>
          <p:cNvPicPr>
            <a:picLocks noChangeAspect="1"/>
          </p:cNvPicPr>
          <p:nvPr/>
        </p:nvPicPr>
        <p:blipFill>
          <a:blip r:embed="rId3"/>
          <a:stretch>
            <a:fillRect/>
          </a:stretch>
        </p:blipFill>
        <p:spPr>
          <a:xfrm>
            <a:off x="4248012" y="1966758"/>
            <a:ext cx="4895987" cy="2797707"/>
          </a:xfrm>
          <a:prstGeom prst="rect">
            <a:avLst/>
          </a:prstGeom>
        </p:spPr>
      </p:pic>
    </p:spTree>
    <p:extLst>
      <p:ext uri="{BB962C8B-B14F-4D97-AF65-F5344CB8AC3E}">
        <p14:creationId xmlns:p14="http://schemas.microsoft.com/office/powerpoint/2010/main" val="3600554952"/>
      </p:ext>
    </p:extLst>
  </p:cSld>
  <p:clrMapOvr>
    <a:masterClrMapping/>
  </p:clrMapOvr>
  <mc:AlternateContent xmlns:mc="http://schemas.openxmlformats.org/markup-compatibility/2006" xmlns:p14="http://schemas.microsoft.com/office/powerpoint/2010/main">
    <mc:Choice Requires="p14">
      <p:transition p14:dur="250" advTm="89662">
        <p:fade/>
      </p:transition>
    </mc:Choice>
    <mc:Fallback xmlns="">
      <p:transition xmlns:p14="http://schemas.microsoft.com/office/powerpoint/2010/main" advTm="89662">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06E569-7762-324F-9379-D39EEF344161}" type="slidenum">
              <a:rPr lang="en-US" smtClean="0"/>
              <a:pPr/>
              <a:t>22</a:t>
            </a:fld>
            <a:endParaRPr lang="en-US"/>
          </a:p>
        </p:txBody>
      </p:sp>
      <p:sp>
        <p:nvSpPr>
          <p:cNvPr id="4" name="Title 3"/>
          <p:cNvSpPr>
            <a:spLocks noGrp="1"/>
          </p:cNvSpPr>
          <p:nvPr>
            <p:ph type="title"/>
          </p:nvPr>
        </p:nvSpPr>
        <p:spPr/>
        <p:txBody>
          <a:bodyPr/>
          <a:lstStyle/>
          <a:p>
            <a:r>
              <a:rPr lang="zh-CN" altLang="en-US" dirty="0" smtClean="0"/>
              <a:t>黄金时代</a:t>
            </a:r>
            <a:endParaRPr lang="en-US" dirty="0"/>
          </a:p>
        </p:txBody>
      </p:sp>
      <p:sp>
        <p:nvSpPr>
          <p:cNvPr id="5" name="Text Placeholder 4"/>
          <p:cNvSpPr>
            <a:spLocks noGrp="1"/>
          </p:cNvSpPr>
          <p:nvPr>
            <p:ph type="body" sz="quarter" idx="13"/>
          </p:nvPr>
        </p:nvSpPr>
        <p:spPr/>
        <p:txBody>
          <a:bodyPr/>
          <a:lstStyle/>
          <a:p>
            <a:r>
              <a:rPr lang="en-US" altLang="zh-CN" dirty="0" smtClean="0"/>
              <a:t>2014.06 </a:t>
            </a:r>
            <a:r>
              <a:rPr lang="zh-CN" altLang="en-US" dirty="0" smtClean="0"/>
              <a:t>至今</a:t>
            </a:r>
            <a:endParaRPr lang="en-US" dirty="0"/>
          </a:p>
          <a:p>
            <a:endParaRPr lang="en-US" dirty="0"/>
          </a:p>
        </p:txBody>
      </p:sp>
      <p:sp>
        <p:nvSpPr>
          <p:cNvPr id="6" name="Rounded Rectangle 5"/>
          <p:cNvSpPr/>
          <p:nvPr/>
        </p:nvSpPr>
        <p:spPr>
          <a:xfrm>
            <a:off x="3597350" y="1384353"/>
            <a:ext cx="2024065" cy="82317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Master</a:t>
            </a:r>
            <a:endParaRPr lang="en-US" dirty="0" smtClean="0"/>
          </a:p>
          <a:p>
            <a:pPr algn="ctr"/>
            <a:r>
              <a:rPr lang="en-US" dirty="0" smtClean="0"/>
              <a:t>Processor</a:t>
            </a:r>
          </a:p>
        </p:txBody>
      </p:sp>
      <p:cxnSp>
        <p:nvCxnSpPr>
          <p:cNvPr id="7" name="Straight Connector 6"/>
          <p:cNvCxnSpPr>
            <a:endCxn id="6" idx="1"/>
          </p:cNvCxnSpPr>
          <p:nvPr/>
        </p:nvCxnSpPr>
        <p:spPr>
          <a:xfrm>
            <a:off x="2137124" y="1795939"/>
            <a:ext cx="1460226" cy="0"/>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059972" y="1626662"/>
            <a:ext cx="1007908" cy="338554"/>
          </a:xfrm>
          <a:prstGeom prst="rect">
            <a:avLst/>
          </a:prstGeom>
          <a:noFill/>
        </p:spPr>
        <p:txBody>
          <a:bodyPr wrap="none" rtlCol="0">
            <a:spAutoFit/>
          </a:bodyPr>
          <a:lstStyle/>
          <a:p>
            <a:r>
              <a:rPr lang="en-US" sz="1600" dirty="0" smtClean="0">
                <a:latin typeface="+mn-lt"/>
                <a:cs typeface="Lucida Sans"/>
              </a:rPr>
              <a:t>User log</a:t>
            </a:r>
            <a:endParaRPr lang="en-US" sz="1600" dirty="0">
              <a:latin typeface="+mn-lt"/>
              <a:cs typeface="Lucida Sans"/>
            </a:endParaRPr>
          </a:p>
        </p:txBody>
      </p:sp>
      <p:sp>
        <p:nvSpPr>
          <p:cNvPr id="11" name="流程图: 磁盘 12"/>
          <p:cNvSpPr/>
          <p:nvPr/>
        </p:nvSpPr>
        <p:spPr>
          <a:xfrm>
            <a:off x="4026756" y="2765573"/>
            <a:ext cx="1177827" cy="603150"/>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UserDB</a:t>
            </a:r>
            <a:endParaRPr lang="zh-CN" altLang="en-US" sz="1400" dirty="0"/>
          </a:p>
        </p:txBody>
      </p:sp>
      <p:cxnSp>
        <p:nvCxnSpPr>
          <p:cNvPr id="12" name="Straight Connector 11"/>
          <p:cNvCxnSpPr>
            <a:stCxn id="6" idx="2"/>
            <a:endCxn id="11" idx="1"/>
          </p:cNvCxnSpPr>
          <p:nvPr/>
        </p:nvCxnSpPr>
        <p:spPr>
          <a:xfrm>
            <a:off x="4609383" y="2207524"/>
            <a:ext cx="6287" cy="558049"/>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4615670" y="2210800"/>
            <a:ext cx="595035" cy="584776"/>
          </a:xfrm>
          <a:prstGeom prst="rect">
            <a:avLst/>
          </a:prstGeom>
          <a:noFill/>
        </p:spPr>
        <p:txBody>
          <a:bodyPr wrap="none" rtlCol="0">
            <a:spAutoFit/>
          </a:bodyPr>
          <a:lstStyle/>
          <a:p>
            <a:r>
              <a:rPr lang="zh-CN" altLang="en-US" sz="1600" dirty="0" smtClean="0">
                <a:cs typeface="Lucida Sans"/>
              </a:rPr>
              <a:t>处理</a:t>
            </a:r>
            <a:endParaRPr lang="en-US" altLang="zh-CN" sz="1600" dirty="0" smtClean="0">
              <a:cs typeface="Lucida Sans"/>
            </a:endParaRPr>
          </a:p>
          <a:p>
            <a:r>
              <a:rPr lang="zh-CN" altLang="en-US" sz="1600" dirty="0" smtClean="0">
                <a:latin typeface="+mn-lt"/>
                <a:cs typeface="Lucida Sans"/>
              </a:rPr>
              <a:t>更新</a:t>
            </a:r>
            <a:endParaRPr lang="en-US" altLang="zh-CN" sz="1600" dirty="0" smtClean="0">
              <a:latin typeface="+mn-lt"/>
              <a:cs typeface="Lucida Sans"/>
            </a:endParaRPr>
          </a:p>
        </p:txBody>
      </p:sp>
      <p:grpSp>
        <p:nvGrpSpPr>
          <p:cNvPr id="18" name="Group 17"/>
          <p:cNvGrpSpPr/>
          <p:nvPr/>
        </p:nvGrpSpPr>
        <p:grpSpPr>
          <a:xfrm>
            <a:off x="1335086" y="3840275"/>
            <a:ext cx="1363512" cy="2337337"/>
            <a:chOff x="1335086" y="3970288"/>
            <a:chExt cx="1363512" cy="2337337"/>
          </a:xfrm>
        </p:grpSpPr>
        <p:sp>
          <p:nvSpPr>
            <p:cNvPr id="56" name="Rounded Rectangle 55"/>
            <p:cNvSpPr/>
            <p:nvPr/>
          </p:nvSpPr>
          <p:spPr>
            <a:xfrm>
              <a:off x="1389617" y="4483463"/>
              <a:ext cx="1234756" cy="963852"/>
            </a:xfrm>
            <a:prstGeom prst="roundRect">
              <a:avLst/>
            </a:prstGeom>
            <a:solidFill>
              <a:schemeClr val="lt1">
                <a:alpha val="6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9" name="Rounded Rectangle 38"/>
            <p:cNvSpPr/>
            <p:nvPr/>
          </p:nvSpPr>
          <p:spPr>
            <a:xfrm>
              <a:off x="1335086" y="3970288"/>
              <a:ext cx="1350597" cy="233733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1" name="Rounded Rectangle 40"/>
            <p:cNvSpPr/>
            <p:nvPr/>
          </p:nvSpPr>
          <p:spPr bwMode="auto">
            <a:xfrm>
              <a:off x="1543115" y="5701789"/>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42" name="Straight Connector 41"/>
            <p:cNvCxnSpPr>
              <a:stCxn id="41" idx="0"/>
            </p:cNvCxnSpPr>
            <p:nvPr/>
          </p:nvCxnSpPr>
          <p:spPr>
            <a:xfrm flipH="1" flipV="1">
              <a:off x="2005645" y="5447315"/>
              <a:ext cx="4740" cy="254474"/>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1422594" y="4047954"/>
              <a:ext cx="603050" cy="369332"/>
            </a:xfrm>
            <a:prstGeom prst="rect">
              <a:avLst/>
            </a:prstGeom>
            <a:noFill/>
          </p:spPr>
          <p:txBody>
            <a:bodyPr wrap="none" rtlCol="0">
              <a:spAutoFit/>
            </a:bodyPr>
            <a:lstStyle/>
            <a:p>
              <a:r>
                <a:rPr lang="en-US" dirty="0" smtClean="0"/>
                <a:t>DC1</a:t>
              </a:r>
              <a:endParaRPr lang="en-US" dirty="0"/>
            </a:p>
          </p:txBody>
        </p:sp>
        <p:sp>
          <p:nvSpPr>
            <p:cNvPr id="14" name="TextBox 13"/>
            <p:cNvSpPr txBox="1"/>
            <p:nvPr/>
          </p:nvSpPr>
          <p:spPr>
            <a:xfrm>
              <a:off x="1372594" y="4463461"/>
              <a:ext cx="1326004" cy="276999"/>
            </a:xfrm>
            <a:prstGeom prst="rect">
              <a:avLst/>
            </a:prstGeom>
            <a:noFill/>
          </p:spPr>
          <p:txBody>
            <a:bodyPr wrap="none" rtlCol="0">
              <a:spAutoFit/>
            </a:bodyPr>
            <a:lstStyle/>
            <a:p>
              <a:r>
                <a:rPr lang="en-US" sz="1200" dirty="0" err="1" smtClean="0">
                  <a:solidFill>
                    <a:schemeClr val="accent4"/>
                  </a:solidFill>
                </a:rPr>
                <a:t>Aerospike</a:t>
              </a:r>
              <a:r>
                <a:rPr lang="en-US" sz="1200" dirty="0" smtClean="0">
                  <a:solidFill>
                    <a:schemeClr val="accent4"/>
                  </a:solidFill>
                </a:rPr>
                <a:t> Cluster</a:t>
              </a:r>
              <a:endParaRPr lang="en-US" sz="1200" dirty="0">
                <a:solidFill>
                  <a:schemeClr val="accent4"/>
                </a:solidFill>
              </a:endParaRPr>
            </a:p>
          </p:txBody>
        </p:sp>
      </p:grpSp>
      <p:grpSp>
        <p:nvGrpSpPr>
          <p:cNvPr id="62" name="Group 61"/>
          <p:cNvGrpSpPr/>
          <p:nvPr/>
        </p:nvGrpSpPr>
        <p:grpSpPr>
          <a:xfrm>
            <a:off x="3122158" y="3840275"/>
            <a:ext cx="1363512" cy="2337337"/>
            <a:chOff x="1335086" y="3970288"/>
            <a:chExt cx="1363512" cy="2337337"/>
          </a:xfrm>
        </p:grpSpPr>
        <p:sp>
          <p:nvSpPr>
            <p:cNvPr id="69" name="Rounded Rectangle 68"/>
            <p:cNvSpPr/>
            <p:nvPr/>
          </p:nvSpPr>
          <p:spPr>
            <a:xfrm>
              <a:off x="1389617" y="4483463"/>
              <a:ext cx="1234756" cy="963852"/>
            </a:xfrm>
            <a:prstGeom prst="roundRect">
              <a:avLst/>
            </a:prstGeom>
            <a:solidFill>
              <a:schemeClr val="lt1">
                <a:alpha val="6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3" name="Rounded Rectangle 62"/>
            <p:cNvSpPr/>
            <p:nvPr/>
          </p:nvSpPr>
          <p:spPr>
            <a:xfrm>
              <a:off x="1335086" y="3970288"/>
              <a:ext cx="1350597" cy="233733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5" name="Rounded Rectangle 64"/>
            <p:cNvSpPr/>
            <p:nvPr/>
          </p:nvSpPr>
          <p:spPr bwMode="auto">
            <a:xfrm>
              <a:off x="1543115" y="5701789"/>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66" name="Straight Connector 65"/>
            <p:cNvCxnSpPr>
              <a:stCxn id="65" idx="0"/>
            </p:cNvCxnSpPr>
            <p:nvPr/>
          </p:nvCxnSpPr>
          <p:spPr>
            <a:xfrm flipH="1" flipV="1">
              <a:off x="2005645" y="5447315"/>
              <a:ext cx="4740" cy="254474"/>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68" name="TextBox 67"/>
            <p:cNvSpPr txBox="1"/>
            <p:nvPr/>
          </p:nvSpPr>
          <p:spPr>
            <a:xfrm>
              <a:off x="1422594" y="4047954"/>
              <a:ext cx="603050" cy="369332"/>
            </a:xfrm>
            <a:prstGeom prst="rect">
              <a:avLst/>
            </a:prstGeom>
            <a:noFill/>
          </p:spPr>
          <p:txBody>
            <a:bodyPr wrap="none" rtlCol="0">
              <a:spAutoFit/>
            </a:bodyPr>
            <a:lstStyle/>
            <a:p>
              <a:r>
                <a:rPr lang="en-US" dirty="0" smtClean="0"/>
                <a:t>DC2</a:t>
              </a:r>
              <a:endParaRPr lang="en-US" dirty="0"/>
            </a:p>
          </p:txBody>
        </p:sp>
        <p:sp>
          <p:nvSpPr>
            <p:cNvPr id="70" name="TextBox 69"/>
            <p:cNvSpPr txBox="1"/>
            <p:nvPr/>
          </p:nvSpPr>
          <p:spPr>
            <a:xfrm>
              <a:off x="1372594" y="4463461"/>
              <a:ext cx="1326004" cy="276999"/>
            </a:xfrm>
            <a:prstGeom prst="rect">
              <a:avLst/>
            </a:prstGeom>
            <a:noFill/>
          </p:spPr>
          <p:txBody>
            <a:bodyPr wrap="none" rtlCol="0">
              <a:spAutoFit/>
            </a:bodyPr>
            <a:lstStyle/>
            <a:p>
              <a:r>
                <a:rPr lang="en-US" sz="1200" dirty="0" err="1">
                  <a:solidFill>
                    <a:schemeClr val="accent4"/>
                  </a:solidFill>
                </a:rPr>
                <a:t>Aerospike</a:t>
              </a:r>
              <a:r>
                <a:rPr lang="en-US" sz="1200" dirty="0">
                  <a:solidFill>
                    <a:schemeClr val="accent4"/>
                  </a:solidFill>
                </a:rPr>
                <a:t> Cluster</a:t>
              </a:r>
            </a:p>
          </p:txBody>
        </p:sp>
      </p:grpSp>
      <p:grpSp>
        <p:nvGrpSpPr>
          <p:cNvPr id="71" name="Group 70"/>
          <p:cNvGrpSpPr/>
          <p:nvPr/>
        </p:nvGrpSpPr>
        <p:grpSpPr>
          <a:xfrm>
            <a:off x="4909230" y="3840275"/>
            <a:ext cx="1363512" cy="2337337"/>
            <a:chOff x="1335086" y="3970288"/>
            <a:chExt cx="1363512" cy="2337337"/>
          </a:xfrm>
        </p:grpSpPr>
        <p:sp>
          <p:nvSpPr>
            <p:cNvPr id="78" name="Rounded Rectangle 77"/>
            <p:cNvSpPr/>
            <p:nvPr/>
          </p:nvSpPr>
          <p:spPr>
            <a:xfrm>
              <a:off x="1389617" y="4483463"/>
              <a:ext cx="1234756" cy="963852"/>
            </a:xfrm>
            <a:prstGeom prst="roundRect">
              <a:avLst/>
            </a:prstGeom>
            <a:solidFill>
              <a:schemeClr val="lt1">
                <a:alpha val="6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2" name="Rounded Rectangle 71"/>
            <p:cNvSpPr/>
            <p:nvPr/>
          </p:nvSpPr>
          <p:spPr>
            <a:xfrm>
              <a:off x="1335086" y="3970288"/>
              <a:ext cx="1350597" cy="233733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74" name="Rounded Rectangle 73"/>
            <p:cNvSpPr/>
            <p:nvPr/>
          </p:nvSpPr>
          <p:spPr bwMode="auto">
            <a:xfrm>
              <a:off x="1543115" y="5701789"/>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75" name="Straight Connector 74"/>
            <p:cNvCxnSpPr>
              <a:stCxn id="74" idx="0"/>
            </p:cNvCxnSpPr>
            <p:nvPr/>
          </p:nvCxnSpPr>
          <p:spPr>
            <a:xfrm flipH="1" flipV="1">
              <a:off x="2005645" y="5447315"/>
              <a:ext cx="4740" cy="254474"/>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77" name="TextBox 76"/>
            <p:cNvSpPr txBox="1"/>
            <p:nvPr/>
          </p:nvSpPr>
          <p:spPr>
            <a:xfrm>
              <a:off x="1422594" y="4047954"/>
              <a:ext cx="603050" cy="369332"/>
            </a:xfrm>
            <a:prstGeom prst="rect">
              <a:avLst/>
            </a:prstGeom>
            <a:noFill/>
          </p:spPr>
          <p:txBody>
            <a:bodyPr wrap="none" rtlCol="0">
              <a:spAutoFit/>
            </a:bodyPr>
            <a:lstStyle/>
            <a:p>
              <a:r>
                <a:rPr lang="en-US" dirty="0" smtClean="0"/>
                <a:t>DC3</a:t>
              </a:r>
              <a:endParaRPr lang="en-US" dirty="0"/>
            </a:p>
          </p:txBody>
        </p:sp>
        <p:sp>
          <p:nvSpPr>
            <p:cNvPr id="79" name="TextBox 78"/>
            <p:cNvSpPr txBox="1"/>
            <p:nvPr/>
          </p:nvSpPr>
          <p:spPr>
            <a:xfrm>
              <a:off x="1372594" y="4463461"/>
              <a:ext cx="1326004" cy="276999"/>
            </a:xfrm>
            <a:prstGeom prst="rect">
              <a:avLst/>
            </a:prstGeom>
            <a:noFill/>
          </p:spPr>
          <p:txBody>
            <a:bodyPr wrap="none" rtlCol="0">
              <a:spAutoFit/>
            </a:bodyPr>
            <a:lstStyle/>
            <a:p>
              <a:r>
                <a:rPr lang="en-US" sz="1200" dirty="0" err="1">
                  <a:solidFill>
                    <a:schemeClr val="accent4"/>
                  </a:solidFill>
                </a:rPr>
                <a:t>Aerospike</a:t>
              </a:r>
              <a:r>
                <a:rPr lang="en-US" sz="1200" dirty="0">
                  <a:solidFill>
                    <a:schemeClr val="accent4"/>
                  </a:solidFill>
                </a:rPr>
                <a:t> Cluster</a:t>
              </a:r>
            </a:p>
          </p:txBody>
        </p:sp>
      </p:grpSp>
      <p:grpSp>
        <p:nvGrpSpPr>
          <p:cNvPr id="107" name="Group 106"/>
          <p:cNvGrpSpPr/>
          <p:nvPr/>
        </p:nvGrpSpPr>
        <p:grpSpPr>
          <a:xfrm>
            <a:off x="6696303" y="3840275"/>
            <a:ext cx="1363512" cy="2337337"/>
            <a:chOff x="1335086" y="3970288"/>
            <a:chExt cx="1363512" cy="2337337"/>
          </a:xfrm>
        </p:grpSpPr>
        <p:sp>
          <p:nvSpPr>
            <p:cNvPr id="114" name="Rounded Rectangle 113"/>
            <p:cNvSpPr/>
            <p:nvPr/>
          </p:nvSpPr>
          <p:spPr>
            <a:xfrm>
              <a:off x="1389617" y="4483463"/>
              <a:ext cx="1234756" cy="963852"/>
            </a:xfrm>
            <a:prstGeom prst="roundRect">
              <a:avLst/>
            </a:prstGeom>
            <a:solidFill>
              <a:schemeClr val="lt1">
                <a:alpha val="6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5" name="TextBox 114"/>
            <p:cNvSpPr txBox="1"/>
            <p:nvPr/>
          </p:nvSpPr>
          <p:spPr>
            <a:xfrm>
              <a:off x="1372594" y="4463461"/>
              <a:ext cx="1326004" cy="276999"/>
            </a:xfrm>
            <a:prstGeom prst="rect">
              <a:avLst/>
            </a:prstGeom>
            <a:noFill/>
          </p:spPr>
          <p:txBody>
            <a:bodyPr wrap="none" rtlCol="0">
              <a:spAutoFit/>
            </a:bodyPr>
            <a:lstStyle/>
            <a:p>
              <a:r>
                <a:rPr lang="en-US" sz="1200" dirty="0" err="1">
                  <a:solidFill>
                    <a:schemeClr val="accent4"/>
                  </a:solidFill>
                </a:rPr>
                <a:t>Aerospike</a:t>
              </a:r>
              <a:r>
                <a:rPr lang="en-US" sz="1200" dirty="0">
                  <a:solidFill>
                    <a:schemeClr val="accent4"/>
                  </a:solidFill>
                </a:rPr>
                <a:t> Cluster</a:t>
              </a:r>
            </a:p>
          </p:txBody>
        </p:sp>
        <p:sp>
          <p:nvSpPr>
            <p:cNvPr id="108" name="Rounded Rectangle 107"/>
            <p:cNvSpPr/>
            <p:nvPr/>
          </p:nvSpPr>
          <p:spPr>
            <a:xfrm>
              <a:off x="1335086" y="3970288"/>
              <a:ext cx="1350597" cy="2337337"/>
            </a:xfrm>
            <a:prstGeom prst="roundRect">
              <a:avLst/>
            </a:prstGeom>
            <a:solidFill>
              <a:schemeClr val="accent1">
                <a:alpha val="16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10" name="Rounded Rectangle 109"/>
            <p:cNvSpPr/>
            <p:nvPr/>
          </p:nvSpPr>
          <p:spPr bwMode="auto">
            <a:xfrm>
              <a:off x="1543115" y="5701789"/>
              <a:ext cx="934539" cy="423428"/>
            </a:xfrm>
            <a:prstGeom prst="roundRect">
              <a:avLst/>
            </a:prstGeom>
            <a:solidFill>
              <a:schemeClr val="accent1">
                <a:lumMod val="75000"/>
                <a:alpha val="63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ADS</a:t>
              </a: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11" name="Straight Connector 110"/>
            <p:cNvCxnSpPr>
              <a:stCxn id="110" idx="0"/>
            </p:cNvCxnSpPr>
            <p:nvPr/>
          </p:nvCxnSpPr>
          <p:spPr>
            <a:xfrm flipH="1" flipV="1">
              <a:off x="2005645" y="5447315"/>
              <a:ext cx="4740" cy="254474"/>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113" name="TextBox 112"/>
            <p:cNvSpPr txBox="1"/>
            <p:nvPr/>
          </p:nvSpPr>
          <p:spPr>
            <a:xfrm>
              <a:off x="1422594" y="4047954"/>
              <a:ext cx="603050" cy="369332"/>
            </a:xfrm>
            <a:prstGeom prst="rect">
              <a:avLst/>
            </a:prstGeom>
            <a:noFill/>
          </p:spPr>
          <p:txBody>
            <a:bodyPr wrap="none" rtlCol="0">
              <a:spAutoFit/>
            </a:bodyPr>
            <a:lstStyle/>
            <a:p>
              <a:r>
                <a:rPr lang="en-US" dirty="0" smtClean="0"/>
                <a:t>DC4</a:t>
              </a:r>
              <a:endParaRPr lang="en-US" dirty="0"/>
            </a:p>
          </p:txBody>
        </p:sp>
      </p:grpSp>
      <p:cxnSp>
        <p:nvCxnSpPr>
          <p:cNvPr id="116" name="Straight Connector 115"/>
          <p:cNvCxnSpPr>
            <a:stCxn id="11" idx="3"/>
            <a:endCxn id="14" idx="0"/>
          </p:cNvCxnSpPr>
          <p:nvPr/>
        </p:nvCxnSpPr>
        <p:spPr>
          <a:xfrm flipH="1">
            <a:off x="2035596" y="3368723"/>
            <a:ext cx="2580074" cy="964725"/>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cxnSp>
        <p:nvCxnSpPr>
          <p:cNvPr id="117" name="Straight Connector 116"/>
          <p:cNvCxnSpPr>
            <a:stCxn id="11" idx="3"/>
            <a:endCxn id="70" idx="0"/>
          </p:cNvCxnSpPr>
          <p:nvPr/>
        </p:nvCxnSpPr>
        <p:spPr>
          <a:xfrm flipH="1">
            <a:off x="3822668" y="3368723"/>
            <a:ext cx="793002" cy="964725"/>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cxnSp>
        <p:nvCxnSpPr>
          <p:cNvPr id="118" name="Straight Connector 117"/>
          <p:cNvCxnSpPr>
            <a:stCxn id="11" idx="3"/>
            <a:endCxn id="79" idx="0"/>
          </p:cNvCxnSpPr>
          <p:nvPr/>
        </p:nvCxnSpPr>
        <p:spPr>
          <a:xfrm>
            <a:off x="4615670" y="3368723"/>
            <a:ext cx="994070" cy="964725"/>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cxnSp>
        <p:nvCxnSpPr>
          <p:cNvPr id="119" name="Straight Connector 118"/>
          <p:cNvCxnSpPr>
            <a:stCxn id="11" idx="3"/>
            <a:endCxn id="115" idx="0"/>
          </p:cNvCxnSpPr>
          <p:nvPr/>
        </p:nvCxnSpPr>
        <p:spPr>
          <a:xfrm>
            <a:off x="4615670" y="3368723"/>
            <a:ext cx="2781143" cy="964725"/>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54" name="流程图: 磁盘 12"/>
          <p:cNvSpPr/>
          <p:nvPr/>
        </p:nvSpPr>
        <p:spPr>
          <a:xfrm>
            <a:off x="6388532" y="2765573"/>
            <a:ext cx="1325294" cy="603150"/>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UserGroupDB</a:t>
            </a:r>
            <a:endParaRPr lang="zh-CN" altLang="en-US" sz="1400" dirty="0"/>
          </a:p>
        </p:txBody>
      </p:sp>
      <p:sp>
        <p:nvSpPr>
          <p:cNvPr id="55" name="流程图: 磁盘 12"/>
          <p:cNvSpPr/>
          <p:nvPr/>
        </p:nvSpPr>
        <p:spPr>
          <a:xfrm>
            <a:off x="5210705" y="2765573"/>
            <a:ext cx="1177827" cy="603150"/>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UserMapDB</a:t>
            </a:r>
            <a:endParaRPr lang="zh-CN" altLang="en-US" sz="1400" dirty="0"/>
          </a:p>
        </p:txBody>
      </p:sp>
      <p:sp>
        <p:nvSpPr>
          <p:cNvPr id="57" name="流程图: 磁盘 12"/>
          <p:cNvSpPr/>
          <p:nvPr/>
        </p:nvSpPr>
        <p:spPr>
          <a:xfrm>
            <a:off x="2706962" y="2765573"/>
            <a:ext cx="1325294" cy="603150"/>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CustomUserDB</a:t>
            </a:r>
            <a:endParaRPr lang="zh-CN" altLang="en-US" sz="1400" dirty="0"/>
          </a:p>
        </p:txBody>
      </p:sp>
      <p:grpSp>
        <p:nvGrpSpPr>
          <p:cNvPr id="100" name="Group 99"/>
          <p:cNvGrpSpPr/>
          <p:nvPr/>
        </p:nvGrpSpPr>
        <p:grpSpPr>
          <a:xfrm>
            <a:off x="1443095" y="4598689"/>
            <a:ext cx="1118062" cy="679570"/>
            <a:chOff x="870424" y="2589224"/>
            <a:chExt cx="1245251" cy="595539"/>
          </a:xfrm>
        </p:grpSpPr>
        <p:sp>
          <p:nvSpPr>
            <p:cNvPr id="101" name="流程图: 磁盘 12"/>
            <p:cNvSpPr/>
            <p:nvPr/>
          </p:nvSpPr>
          <p:spPr>
            <a:xfrm>
              <a:off x="870424" y="2589224"/>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102" name="流程图: 磁盘 12"/>
            <p:cNvSpPr/>
            <p:nvPr/>
          </p:nvSpPr>
          <p:spPr>
            <a:xfrm>
              <a:off x="1479152" y="2589225"/>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103" name="流程图: 磁盘 12"/>
            <p:cNvSpPr/>
            <p:nvPr/>
          </p:nvSpPr>
          <p:spPr>
            <a:xfrm>
              <a:off x="918219" y="2772060"/>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smtClean="0"/>
                <a:t>User</a:t>
              </a:r>
            </a:p>
            <a:p>
              <a:pPr algn="ctr"/>
              <a:r>
                <a:rPr lang="en-US" altLang="zh-CN" sz="1000" dirty="0" smtClean="0"/>
                <a:t>DB</a:t>
              </a:r>
              <a:endParaRPr lang="zh-CN" altLang="en-US" sz="1000" dirty="0"/>
            </a:p>
          </p:txBody>
        </p:sp>
        <p:sp>
          <p:nvSpPr>
            <p:cNvPr id="104" name="流程图: 磁盘 12"/>
            <p:cNvSpPr/>
            <p:nvPr/>
          </p:nvSpPr>
          <p:spPr>
            <a:xfrm>
              <a:off x="1526947" y="2772061"/>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err="1" smtClean="0"/>
                <a:t>Cookie</a:t>
              </a:r>
              <a:r>
                <a:rPr lang="en-US" altLang="zh-CN" sz="1000" dirty="0" err="1" smtClean="0"/>
                <a:t>DB</a:t>
              </a:r>
              <a:endParaRPr lang="zh-CN" altLang="en-US" sz="1000" dirty="0"/>
            </a:p>
          </p:txBody>
        </p:sp>
      </p:grpSp>
      <p:grpSp>
        <p:nvGrpSpPr>
          <p:cNvPr id="105" name="Group 104"/>
          <p:cNvGrpSpPr/>
          <p:nvPr/>
        </p:nvGrpSpPr>
        <p:grpSpPr>
          <a:xfrm>
            <a:off x="3222264" y="4598689"/>
            <a:ext cx="1118062" cy="679570"/>
            <a:chOff x="870424" y="2589224"/>
            <a:chExt cx="1245251" cy="595539"/>
          </a:xfrm>
        </p:grpSpPr>
        <p:sp>
          <p:nvSpPr>
            <p:cNvPr id="106" name="流程图: 磁盘 12"/>
            <p:cNvSpPr/>
            <p:nvPr/>
          </p:nvSpPr>
          <p:spPr>
            <a:xfrm>
              <a:off x="870424" y="2589224"/>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120" name="流程图: 磁盘 12"/>
            <p:cNvSpPr/>
            <p:nvPr/>
          </p:nvSpPr>
          <p:spPr>
            <a:xfrm>
              <a:off x="1479152" y="2589225"/>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121" name="流程图: 磁盘 12"/>
            <p:cNvSpPr/>
            <p:nvPr/>
          </p:nvSpPr>
          <p:spPr>
            <a:xfrm>
              <a:off x="918219" y="2772060"/>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smtClean="0"/>
                <a:t>User</a:t>
              </a:r>
            </a:p>
            <a:p>
              <a:pPr algn="ctr"/>
              <a:r>
                <a:rPr lang="en-US" altLang="zh-CN" sz="1000" dirty="0" smtClean="0"/>
                <a:t>DB</a:t>
              </a:r>
              <a:endParaRPr lang="zh-CN" altLang="en-US" sz="1000" dirty="0"/>
            </a:p>
          </p:txBody>
        </p:sp>
        <p:sp>
          <p:nvSpPr>
            <p:cNvPr id="122" name="流程图: 磁盘 12"/>
            <p:cNvSpPr/>
            <p:nvPr/>
          </p:nvSpPr>
          <p:spPr>
            <a:xfrm>
              <a:off x="1526947" y="2772061"/>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err="1" smtClean="0"/>
                <a:t>Cookie</a:t>
              </a:r>
              <a:r>
                <a:rPr lang="en-US" altLang="zh-CN" sz="1000" dirty="0" err="1" smtClean="0"/>
                <a:t>DB</a:t>
              </a:r>
              <a:endParaRPr lang="zh-CN" altLang="en-US" sz="1000" dirty="0"/>
            </a:p>
          </p:txBody>
        </p:sp>
      </p:grpSp>
      <p:grpSp>
        <p:nvGrpSpPr>
          <p:cNvPr id="123" name="Group 122"/>
          <p:cNvGrpSpPr/>
          <p:nvPr/>
        </p:nvGrpSpPr>
        <p:grpSpPr>
          <a:xfrm>
            <a:off x="5001433" y="4598689"/>
            <a:ext cx="1118062" cy="679570"/>
            <a:chOff x="870424" y="2589224"/>
            <a:chExt cx="1245251" cy="595539"/>
          </a:xfrm>
        </p:grpSpPr>
        <p:sp>
          <p:nvSpPr>
            <p:cNvPr id="124" name="流程图: 磁盘 12"/>
            <p:cNvSpPr/>
            <p:nvPr/>
          </p:nvSpPr>
          <p:spPr>
            <a:xfrm>
              <a:off x="870424" y="2589224"/>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125" name="流程图: 磁盘 12"/>
            <p:cNvSpPr/>
            <p:nvPr/>
          </p:nvSpPr>
          <p:spPr>
            <a:xfrm>
              <a:off x="1479152" y="2589225"/>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126" name="流程图: 磁盘 12"/>
            <p:cNvSpPr/>
            <p:nvPr/>
          </p:nvSpPr>
          <p:spPr>
            <a:xfrm>
              <a:off x="918219" y="2772060"/>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smtClean="0"/>
                <a:t>User</a:t>
              </a:r>
            </a:p>
            <a:p>
              <a:pPr algn="ctr"/>
              <a:r>
                <a:rPr lang="en-US" altLang="zh-CN" sz="1000" dirty="0" smtClean="0"/>
                <a:t>DB</a:t>
              </a:r>
              <a:endParaRPr lang="zh-CN" altLang="en-US" sz="1000" dirty="0"/>
            </a:p>
          </p:txBody>
        </p:sp>
        <p:sp>
          <p:nvSpPr>
            <p:cNvPr id="127" name="流程图: 磁盘 12"/>
            <p:cNvSpPr/>
            <p:nvPr/>
          </p:nvSpPr>
          <p:spPr>
            <a:xfrm>
              <a:off x="1526947" y="2772061"/>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err="1" smtClean="0"/>
                <a:t>CookieDB</a:t>
              </a:r>
              <a:endParaRPr lang="zh-CN" altLang="en-US" sz="1000" dirty="0"/>
            </a:p>
          </p:txBody>
        </p:sp>
      </p:grpSp>
      <p:grpSp>
        <p:nvGrpSpPr>
          <p:cNvPr id="128" name="Group 127"/>
          <p:cNvGrpSpPr/>
          <p:nvPr/>
        </p:nvGrpSpPr>
        <p:grpSpPr>
          <a:xfrm>
            <a:off x="6780601" y="4598689"/>
            <a:ext cx="1118062" cy="679570"/>
            <a:chOff x="870424" y="2589224"/>
            <a:chExt cx="1245251" cy="595539"/>
          </a:xfrm>
        </p:grpSpPr>
        <p:sp>
          <p:nvSpPr>
            <p:cNvPr id="129" name="流程图: 磁盘 12"/>
            <p:cNvSpPr/>
            <p:nvPr/>
          </p:nvSpPr>
          <p:spPr>
            <a:xfrm>
              <a:off x="870424" y="2589224"/>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130" name="流程图: 磁盘 12"/>
            <p:cNvSpPr/>
            <p:nvPr/>
          </p:nvSpPr>
          <p:spPr>
            <a:xfrm>
              <a:off x="1479152" y="2589225"/>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000" dirty="0"/>
            </a:p>
          </p:txBody>
        </p:sp>
        <p:sp>
          <p:nvSpPr>
            <p:cNvPr id="131" name="流程图: 磁盘 12"/>
            <p:cNvSpPr/>
            <p:nvPr/>
          </p:nvSpPr>
          <p:spPr>
            <a:xfrm>
              <a:off x="918219" y="2772060"/>
              <a:ext cx="588728" cy="412703"/>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smtClean="0"/>
                <a:t>User</a:t>
              </a:r>
            </a:p>
            <a:p>
              <a:pPr algn="ctr"/>
              <a:r>
                <a:rPr lang="en-US" altLang="zh-CN" sz="1000" dirty="0" smtClean="0"/>
                <a:t>DB</a:t>
              </a:r>
              <a:endParaRPr lang="zh-CN" altLang="en-US" sz="1000" dirty="0"/>
            </a:p>
          </p:txBody>
        </p:sp>
        <p:sp>
          <p:nvSpPr>
            <p:cNvPr id="132" name="流程图: 磁盘 12"/>
            <p:cNvSpPr/>
            <p:nvPr/>
          </p:nvSpPr>
          <p:spPr>
            <a:xfrm>
              <a:off x="1526947" y="2772061"/>
              <a:ext cx="588728" cy="412702"/>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000" dirty="0" err="1" smtClean="0"/>
                <a:t>CookieD</a:t>
              </a:r>
              <a:r>
                <a:rPr lang="zh-CN" altLang="en-US" sz="1000" dirty="0"/>
                <a:t>B</a:t>
              </a:r>
              <a:endParaRPr lang="en-US" altLang="zh-CN" sz="1000" dirty="0" smtClean="0"/>
            </a:p>
          </p:txBody>
        </p:sp>
      </p:grpSp>
    </p:spTree>
    <p:extLst>
      <p:ext uri="{BB962C8B-B14F-4D97-AF65-F5344CB8AC3E}">
        <p14:creationId xmlns:p14="http://schemas.microsoft.com/office/powerpoint/2010/main" val="112452370"/>
      </p:ext>
    </p:extLst>
  </p:cSld>
  <p:clrMapOvr>
    <a:masterClrMapping/>
  </p:clrMapOvr>
  <mc:AlternateContent xmlns:mc="http://schemas.openxmlformats.org/markup-compatibility/2006" xmlns:p14="http://schemas.microsoft.com/office/powerpoint/2010/main">
    <mc:Choice Requires="p14">
      <p:transition p14:dur="250" advTm="2633">
        <p:fade/>
      </p:transition>
    </mc:Choice>
    <mc:Fallback xmlns="">
      <p:transition xmlns:p14="http://schemas.microsoft.com/office/powerpoint/2010/main" advTm="2633">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06E569-7762-324F-9379-D39EEF344161}" type="slidenum">
              <a:rPr lang="en-US" smtClean="0"/>
              <a:pPr/>
              <a:t>23</a:t>
            </a:fld>
            <a:endParaRPr lang="en-US"/>
          </a:p>
        </p:txBody>
      </p:sp>
      <p:sp>
        <p:nvSpPr>
          <p:cNvPr id="4" name="Title 3"/>
          <p:cNvSpPr>
            <a:spLocks noGrp="1"/>
          </p:cNvSpPr>
          <p:nvPr>
            <p:ph type="title"/>
          </p:nvPr>
        </p:nvSpPr>
        <p:spPr/>
        <p:txBody>
          <a:bodyPr/>
          <a:lstStyle/>
          <a:p>
            <a:r>
              <a:rPr lang="zh-CN" altLang="en-US" dirty="0" smtClean="0"/>
              <a:t>黄金时代</a:t>
            </a:r>
            <a:r>
              <a:rPr lang="en-US" altLang="zh-CN" dirty="0" smtClean="0"/>
              <a:t> – QPS</a:t>
            </a:r>
            <a:r>
              <a:rPr lang="zh-CN" altLang="en-US" dirty="0" smtClean="0"/>
              <a:t>太低</a:t>
            </a:r>
            <a:endParaRPr lang="en-US" dirty="0"/>
          </a:p>
        </p:txBody>
      </p:sp>
      <p:sp>
        <p:nvSpPr>
          <p:cNvPr id="5" name="Text Placeholder 4"/>
          <p:cNvSpPr>
            <a:spLocks noGrp="1"/>
          </p:cNvSpPr>
          <p:nvPr>
            <p:ph type="body" sz="quarter" idx="13"/>
          </p:nvPr>
        </p:nvSpPr>
        <p:spPr/>
        <p:txBody>
          <a:bodyPr/>
          <a:lstStyle/>
          <a:p>
            <a:r>
              <a:rPr lang="en-US" altLang="zh-CN" dirty="0" smtClean="0"/>
              <a:t>2014.06 </a:t>
            </a:r>
            <a:r>
              <a:rPr lang="zh-CN" altLang="en-US" dirty="0" smtClean="0"/>
              <a:t>至今</a:t>
            </a:r>
            <a:endParaRPr lang="en-US" dirty="0"/>
          </a:p>
          <a:p>
            <a:endParaRPr lang="en-US" dirty="0"/>
          </a:p>
        </p:txBody>
      </p:sp>
      <p:sp>
        <p:nvSpPr>
          <p:cNvPr id="54" name="Content Placeholder 7"/>
          <p:cNvSpPr txBox="1">
            <a:spLocks/>
          </p:cNvSpPr>
          <p:nvPr/>
        </p:nvSpPr>
        <p:spPr>
          <a:xfrm>
            <a:off x="860742" y="1569720"/>
            <a:ext cx="7955280" cy="48006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chemeClr val="accent1"/>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err="1" smtClean="0"/>
              <a:t>RocksMemcached</a:t>
            </a:r>
            <a:r>
              <a:rPr lang="en-US" altLang="zh-CN" dirty="0" smtClean="0"/>
              <a:t> -&gt; </a:t>
            </a:r>
            <a:r>
              <a:rPr lang="en-US" altLang="zh-CN" dirty="0" err="1" smtClean="0"/>
              <a:t>AerospikeDB</a:t>
            </a:r>
            <a:endParaRPr lang="en-US" altLang="zh-CN" sz="1400" dirty="0"/>
          </a:p>
          <a:p>
            <a:pPr lvl="1"/>
            <a:r>
              <a:rPr lang="en-US" altLang="zh-CN" dirty="0" err="1" smtClean="0"/>
              <a:t>AerospikeDB</a:t>
            </a:r>
            <a:r>
              <a:rPr lang="zh-CN" altLang="en-US" dirty="0" smtClean="0"/>
              <a:t>：高性能分布式实时数据库，易扩展、易管理</a:t>
            </a:r>
            <a:endParaRPr lang="en-US" altLang="zh-CN" dirty="0" smtClean="0"/>
          </a:p>
        </p:txBody>
      </p:sp>
      <p:pic>
        <p:nvPicPr>
          <p:cNvPr id="6" name="Picture 5"/>
          <p:cNvPicPr>
            <a:picLocks noChangeAspect="1"/>
          </p:cNvPicPr>
          <p:nvPr/>
        </p:nvPicPr>
        <p:blipFill>
          <a:blip r:embed="rId3"/>
          <a:stretch>
            <a:fillRect/>
          </a:stretch>
        </p:blipFill>
        <p:spPr>
          <a:xfrm>
            <a:off x="472122" y="2381988"/>
            <a:ext cx="8343900" cy="3962400"/>
          </a:xfrm>
          <a:prstGeom prst="rect">
            <a:avLst/>
          </a:prstGeom>
        </p:spPr>
      </p:pic>
      <p:pic>
        <p:nvPicPr>
          <p:cNvPr id="2" name="Picture 1"/>
          <p:cNvPicPr>
            <a:picLocks noChangeAspect="1"/>
          </p:cNvPicPr>
          <p:nvPr/>
        </p:nvPicPr>
        <p:blipFill>
          <a:blip r:embed="rId4"/>
          <a:stretch>
            <a:fillRect/>
          </a:stretch>
        </p:blipFill>
        <p:spPr>
          <a:xfrm>
            <a:off x="5187117" y="857615"/>
            <a:ext cx="3721100" cy="635000"/>
          </a:xfrm>
          <a:prstGeom prst="rect">
            <a:avLst/>
          </a:prstGeom>
        </p:spPr>
      </p:pic>
    </p:spTree>
    <p:extLst>
      <p:ext uri="{BB962C8B-B14F-4D97-AF65-F5344CB8AC3E}">
        <p14:creationId xmlns:p14="http://schemas.microsoft.com/office/powerpoint/2010/main" val="2597062946"/>
      </p:ext>
    </p:extLst>
  </p:cSld>
  <p:clrMapOvr>
    <a:masterClrMapping/>
  </p:clrMapOvr>
  <mc:AlternateContent xmlns:mc="http://schemas.openxmlformats.org/markup-compatibility/2006" xmlns:p14="http://schemas.microsoft.com/office/powerpoint/2010/main">
    <mc:Choice Requires="p14">
      <p:transition p14:dur="250" advTm="351373">
        <p:fade/>
      </p:transition>
    </mc:Choice>
    <mc:Fallback xmlns="">
      <p:transition xmlns:p14="http://schemas.microsoft.com/office/powerpoint/2010/main" advTm="351373">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06E569-7762-324F-9379-D39EEF344161}" type="slidenum">
              <a:rPr lang="en-US" smtClean="0"/>
              <a:pPr/>
              <a:t>24</a:t>
            </a:fld>
            <a:endParaRPr lang="en-US"/>
          </a:p>
        </p:txBody>
      </p:sp>
      <p:sp>
        <p:nvSpPr>
          <p:cNvPr id="4" name="Title 3"/>
          <p:cNvSpPr>
            <a:spLocks noGrp="1"/>
          </p:cNvSpPr>
          <p:nvPr>
            <p:ph type="title"/>
          </p:nvPr>
        </p:nvSpPr>
        <p:spPr/>
        <p:txBody>
          <a:bodyPr/>
          <a:lstStyle/>
          <a:p>
            <a:r>
              <a:rPr lang="zh-CN" altLang="en-US" dirty="0" smtClean="0"/>
              <a:t>黄金时代</a:t>
            </a:r>
            <a:r>
              <a:rPr lang="en-US" altLang="zh-CN" dirty="0" smtClean="0"/>
              <a:t> – </a:t>
            </a:r>
            <a:r>
              <a:rPr lang="zh-CN" altLang="en-US" dirty="0" smtClean="0"/>
              <a:t>用户匹配</a:t>
            </a:r>
            <a:endParaRPr lang="en-US" dirty="0"/>
          </a:p>
        </p:txBody>
      </p:sp>
      <p:sp>
        <p:nvSpPr>
          <p:cNvPr id="5" name="Text Placeholder 4"/>
          <p:cNvSpPr>
            <a:spLocks noGrp="1"/>
          </p:cNvSpPr>
          <p:nvPr>
            <p:ph type="body" sz="quarter" idx="13"/>
          </p:nvPr>
        </p:nvSpPr>
        <p:spPr/>
        <p:txBody>
          <a:bodyPr/>
          <a:lstStyle/>
          <a:p>
            <a:r>
              <a:rPr lang="en-US" altLang="zh-CN" dirty="0" smtClean="0"/>
              <a:t>2014.06 </a:t>
            </a:r>
            <a:r>
              <a:rPr lang="zh-CN" altLang="en-US" dirty="0" smtClean="0"/>
              <a:t>至今</a:t>
            </a:r>
            <a:endParaRPr lang="en-US" dirty="0"/>
          </a:p>
          <a:p>
            <a:endParaRPr lang="en-US" dirty="0"/>
          </a:p>
        </p:txBody>
      </p:sp>
      <p:sp>
        <p:nvSpPr>
          <p:cNvPr id="54" name="Content Placeholder 7"/>
          <p:cNvSpPr txBox="1">
            <a:spLocks/>
          </p:cNvSpPr>
          <p:nvPr/>
        </p:nvSpPr>
        <p:spPr>
          <a:xfrm>
            <a:off x="860742" y="1569720"/>
            <a:ext cx="7955280" cy="48006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chemeClr val="accent1"/>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dirty="0" smtClean="0"/>
              <a:t>不同设备下的同一用户</a:t>
            </a:r>
            <a:endParaRPr lang="en-US" altLang="zh-CN" dirty="0" smtClean="0"/>
          </a:p>
          <a:p>
            <a:pPr lvl="1"/>
            <a:r>
              <a:rPr lang="en-US" altLang="zh-CN" dirty="0" smtClean="0"/>
              <a:t>Desktop</a:t>
            </a:r>
          </a:p>
          <a:p>
            <a:pPr lvl="1"/>
            <a:r>
              <a:rPr lang="en-US" altLang="zh-CN" dirty="0" err="1"/>
              <a:t>i</a:t>
            </a:r>
            <a:r>
              <a:rPr lang="en-US" altLang="zh-CN" dirty="0" err="1" smtClean="0"/>
              <a:t>OS</a:t>
            </a:r>
            <a:endParaRPr lang="en-US" altLang="zh-CN" dirty="0" smtClean="0"/>
          </a:p>
          <a:p>
            <a:pPr lvl="1"/>
            <a:r>
              <a:rPr lang="en-US" altLang="zh-CN" dirty="0" smtClean="0"/>
              <a:t>Android</a:t>
            </a:r>
          </a:p>
          <a:p>
            <a:pPr lvl="1"/>
            <a:r>
              <a:rPr lang="en-US" altLang="zh-CN" dirty="0" err="1" smtClean="0"/>
              <a:t>Roku</a:t>
            </a:r>
            <a:endParaRPr lang="en-US" altLang="zh-CN" dirty="0" smtClean="0"/>
          </a:p>
          <a:p>
            <a:pPr lvl="1"/>
            <a:r>
              <a:rPr lang="en-US" altLang="zh-CN" dirty="0" smtClean="0"/>
              <a:t>Xbox</a:t>
            </a:r>
          </a:p>
          <a:p>
            <a:r>
              <a:rPr lang="zh-CN" altLang="en-US" dirty="0" smtClean="0"/>
              <a:t>不同数据商的同一用户</a:t>
            </a:r>
            <a:endParaRPr lang="en-US" altLang="zh-CN" dirty="0" smtClean="0"/>
          </a:p>
          <a:p>
            <a:pPr lvl="1"/>
            <a:r>
              <a:rPr lang="en-US" altLang="zh-CN" dirty="0" smtClean="0"/>
              <a:t>FW</a:t>
            </a:r>
          </a:p>
          <a:p>
            <a:pPr lvl="1"/>
            <a:r>
              <a:rPr lang="en-US" altLang="zh-CN" dirty="0" smtClean="0"/>
              <a:t>BK</a:t>
            </a:r>
          </a:p>
          <a:p>
            <a:pPr lvl="1"/>
            <a:r>
              <a:rPr lang="en-US" altLang="zh-CN" dirty="0" err="1" smtClean="0"/>
              <a:t>Adaptv</a:t>
            </a:r>
            <a:endParaRPr lang="en-US" altLang="zh-CN" dirty="0" smtClean="0"/>
          </a:p>
          <a:p>
            <a:pPr lvl="1"/>
            <a:endParaRPr lang="en-US" altLang="zh-CN" sz="1400" dirty="0"/>
          </a:p>
        </p:txBody>
      </p:sp>
      <p:pic>
        <p:nvPicPr>
          <p:cNvPr id="7" name="Picture 6" descr="Device Grid.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037" y="1847124"/>
            <a:ext cx="1651293" cy="1651293"/>
          </a:xfrm>
          <a:prstGeom prst="rect">
            <a:avLst/>
          </a:prstGeom>
        </p:spPr>
      </p:pic>
      <p:sp>
        <p:nvSpPr>
          <p:cNvPr id="8" name="Rounded Rectangle 7"/>
          <p:cNvSpPr/>
          <p:nvPr/>
        </p:nvSpPr>
        <p:spPr>
          <a:xfrm>
            <a:off x="4944606" y="3834706"/>
            <a:ext cx="2024065" cy="82317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Master</a:t>
            </a:r>
            <a:endParaRPr lang="en-US" dirty="0" smtClean="0"/>
          </a:p>
          <a:p>
            <a:pPr algn="ctr"/>
            <a:r>
              <a:rPr lang="en-US" dirty="0" smtClean="0"/>
              <a:t>Processor</a:t>
            </a:r>
          </a:p>
        </p:txBody>
      </p:sp>
      <p:sp>
        <p:nvSpPr>
          <p:cNvPr id="9" name="流程图: 磁盘 12"/>
          <p:cNvSpPr/>
          <p:nvPr/>
        </p:nvSpPr>
        <p:spPr>
          <a:xfrm>
            <a:off x="5374012" y="5215926"/>
            <a:ext cx="1177827" cy="603150"/>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UserDB</a:t>
            </a:r>
            <a:endParaRPr lang="zh-CN" altLang="en-US" sz="1400" dirty="0"/>
          </a:p>
        </p:txBody>
      </p:sp>
      <p:cxnSp>
        <p:nvCxnSpPr>
          <p:cNvPr id="10" name="Straight Connector 9"/>
          <p:cNvCxnSpPr>
            <a:stCxn id="8" idx="2"/>
            <a:endCxn id="9" idx="1"/>
          </p:cNvCxnSpPr>
          <p:nvPr/>
        </p:nvCxnSpPr>
        <p:spPr>
          <a:xfrm>
            <a:off x="5956639" y="4657877"/>
            <a:ext cx="6287" cy="558049"/>
          </a:xfrm>
          <a:prstGeom prst="line">
            <a:avLst/>
          </a:prstGeom>
          <a:ln>
            <a:tailEnd type="triangle" w="lg"/>
          </a:ln>
        </p:spPr>
        <p:style>
          <a:lnRef idx="3">
            <a:schemeClr val="accent1"/>
          </a:lnRef>
          <a:fillRef idx="0">
            <a:schemeClr val="accent1"/>
          </a:fillRef>
          <a:effectRef idx="2">
            <a:schemeClr val="accent1"/>
          </a:effectRef>
          <a:fontRef idx="minor">
            <a:schemeClr val="tx1"/>
          </a:fontRef>
        </p:style>
      </p:cxnSp>
      <p:sp>
        <p:nvSpPr>
          <p:cNvPr id="11" name="流程图: 磁盘 12"/>
          <p:cNvSpPr/>
          <p:nvPr/>
        </p:nvSpPr>
        <p:spPr>
          <a:xfrm>
            <a:off x="7735788" y="5215926"/>
            <a:ext cx="1325294" cy="603150"/>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UserGroupDB</a:t>
            </a:r>
            <a:endParaRPr lang="zh-CN" altLang="en-US" sz="1400" dirty="0"/>
          </a:p>
        </p:txBody>
      </p:sp>
      <p:sp>
        <p:nvSpPr>
          <p:cNvPr id="12" name="流程图: 磁盘 12"/>
          <p:cNvSpPr/>
          <p:nvPr/>
        </p:nvSpPr>
        <p:spPr>
          <a:xfrm>
            <a:off x="6557961" y="5215926"/>
            <a:ext cx="1177827" cy="603150"/>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UserMapDB</a:t>
            </a:r>
            <a:endParaRPr lang="zh-CN" altLang="en-US" sz="1400" dirty="0"/>
          </a:p>
        </p:txBody>
      </p:sp>
      <p:sp>
        <p:nvSpPr>
          <p:cNvPr id="13" name="流程图: 磁盘 12"/>
          <p:cNvSpPr/>
          <p:nvPr/>
        </p:nvSpPr>
        <p:spPr>
          <a:xfrm>
            <a:off x="4054218" y="5215926"/>
            <a:ext cx="1325294" cy="603150"/>
          </a:xfrm>
          <a:prstGeom prst="flowChartMagneticDisk">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smtClean="0"/>
              <a:t>CustomUserDB</a:t>
            </a:r>
            <a:endParaRPr lang="zh-CN" altLang="en-US" sz="1400" dirty="0"/>
          </a:p>
        </p:txBody>
      </p:sp>
    </p:spTree>
    <p:extLst>
      <p:ext uri="{BB962C8B-B14F-4D97-AF65-F5344CB8AC3E}">
        <p14:creationId xmlns:p14="http://schemas.microsoft.com/office/powerpoint/2010/main" val="3384289176"/>
      </p:ext>
    </p:extLst>
  </p:cSld>
  <p:clrMapOvr>
    <a:masterClrMapping/>
  </p:clrMapOvr>
  <mc:AlternateContent xmlns:mc="http://schemas.openxmlformats.org/markup-compatibility/2006" xmlns:p14="http://schemas.microsoft.com/office/powerpoint/2010/main">
    <mc:Choice Requires="p14">
      <p:transition p14:dur="250" advTm="95539">
        <p:fade/>
      </p:transition>
    </mc:Choice>
    <mc:Fallback xmlns="">
      <p:transition xmlns:p14="http://schemas.microsoft.com/office/powerpoint/2010/main" advTm="95539">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总结展望</a:t>
            </a:r>
            <a:endParaRPr lang="en-US" dirty="0"/>
          </a:p>
        </p:txBody>
      </p:sp>
    </p:spTree>
    <p:extLst>
      <p:ext uri="{BB962C8B-B14F-4D97-AF65-F5344CB8AC3E}">
        <p14:creationId xmlns:p14="http://schemas.microsoft.com/office/powerpoint/2010/main" val="2941172798"/>
      </p:ext>
    </p:extLst>
  </p:cSld>
  <p:clrMapOvr>
    <a:masterClrMapping/>
  </p:clrMapOvr>
  <mc:AlternateContent xmlns:mc="http://schemas.openxmlformats.org/markup-compatibility/2006" xmlns:p14="http://schemas.microsoft.com/office/powerpoint/2010/main">
    <mc:Choice Requires="p14">
      <p:transition p14:dur="250" advTm="932">
        <p:fade/>
      </p:transition>
    </mc:Choice>
    <mc:Fallback xmlns="">
      <p:transition xmlns:p14="http://schemas.microsoft.com/office/powerpoint/2010/main" advTm="932">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06E569-7762-324F-9379-D39EEF344161}" type="slidenum">
              <a:rPr lang="en-US" smtClean="0"/>
              <a:pPr/>
              <a:t>26</a:t>
            </a:fld>
            <a:endParaRPr lang="en-US"/>
          </a:p>
        </p:txBody>
      </p:sp>
      <p:sp>
        <p:nvSpPr>
          <p:cNvPr id="4" name="Title 3"/>
          <p:cNvSpPr>
            <a:spLocks noGrp="1"/>
          </p:cNvSpPr>
          <p:nvPr>
            <p:ph type="title"/>
          </p:nvPr>
        </p:nvSpPr>
        <p:spPr/>
        <p:txBody>
          <a:bodyPr/>
          <a:lstStyle/>
          <a:p>
            <a:r>
              <a:rPr lang="zh-CN" altLang="en-US" dirty="0" smtClean="0"/>
              <a:t>总结展望</a:t>
            </a:r>
            <a:endParaRPr lang="en-US" dirty="0"/>
          </a:p>
        </p:txBody>
      </p:sp>
      <p:sp>
        <p:nvSpPr>
          <p:cNvPr id="5" name="Text Placeholder 4"/>
          <p:cNvSpPr>
            <a:spLocks noGrp="1"/>
          </p:cNvSpPr>
          <p:nvPr>
            <p:ph type="body" sz="quarter" idx="13"/>
          </p:nvPr>
        </p:nvSpPr>
        <p:spPr/>
        <p:txBody>
          <a:bodyPr/>
          <a:lstStyle/>
          <a:p>
            <a:endParaRPr lang="en-US" dirty="0"/>
          </a:p>
          <a:p>
            <a:endParaRPr lang="en-US" dirty="0"/>
          </a:p>
        </p:txBody>
      </p:sp>
      <p:sp>
        <p:nvSpPr>
          <p:cNvPr id="54" name="Content Placeholder 7"/>
          <p:cNvSpPr txBox="1">
            <a:spLocks/>
          </p:cNvSpPr>
          <p:nvPr/>
        </p:nvSpPr>
        <p:spPr>
          <a:xfrm>
            <a:off x="860742" y="1569720"/>
            <a:ext cx="7955280" cy="48006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chemeClr val="accent1"/>
              </a:buClr>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zh-CN" dirty="0" smtClean="0"/>
          </a:p>
          <a:p>
            <a:r>
              <a:rPr lang="zh-CN" altLang="en-US" dirty="0" smtClean="0"/>
              <a:t>提前计划，设置容量</a:t>
            </a:r>
            <a:endParaRPr lang="en-US" altLang="zh-CN" dirty="0" smtClean="0"/>
          </a:p>
          <a:p>
            <a:r>
              <a:rPr lang="zh-CN" altLang="en-US" dirty="0" smtClean="0"/>
              <a:t>生命不止，优化不息</a:t>
            </a:r>
            <a:endParaRPr lang="en-US" altLang="zh-CN" dirty="0" smtClean="0"/>
          </a:p>
          <a:p>
            <a:r>
              <a:rPr lang="en-US" altLang="en-US" dirty="0" smtClean="0"/>
              <a:t>系统</a:t>
            </a:r>
            <a:r>
              <a:rPr lang="en-US" altLang="en-US" dirty="0" smtClean="0"/>
              <a:t>简单，不断演化</a:t>
            </a:r>
          </a:p>
          <a:p>
            <a:pPr lvl="1"/>
            <a:r>
              <a:rPr lang="en-US" altLang="en-US" dirty="0" smtClean="0"/>
              <a:t>探索性</a:t>
            </a:r>
            <a:r>
              <a:rPr lang="en-US" altLang="en-US" dirty="0" smtClean="0"/>
              <a:t>产品</a:t>
            </a:r>
            <a:endParaRPr lang="en-US" altLang="zh-CN" dirty="0" smtClean="0"/>
          </a:p>
          <a:p>
            <a:r>
              <a:rPr lang="en-US" altLang="zh-CN" dirty="0" smtClean="0"/>
              <a:t>Always</a:t>
            </a:r>
            <a:r>
              <a:rPr lang="zh-CN" altLang="en-US" dirty="0" smtClean="0"/>
              <a:t>并行切换，</a:t>
            </a:r>
            <a:r>
              <a:rPr lang="en-US" altLang="zh-CN" dirty="0" smtClean="0"/>
              <a:t>Always</a:t>
            </a:r>
            <a:r>
              <a:rPr lang="zh-CN" altLang="en-US" dirty="0" smtClean="0"/>
              <a:t> </a:t>
            </a:r>
            <a:r>
              <a:rPr lang="en-US" altLang="zh-CN" dirty="0" smtClean="0"/>
              <a:t>PLAN</a:t>
            </a:r>
            <a:r>
              <a:rPr lang="zh-CN" altLang="en-US" dirty="0" smtClean="0"/>
              <a:t> </a:t>
            </a:r>
            <a:r>
              <a:rPr lang="en-US" altLang="zh-CN" dirty="0" smtClean="0"/>
              <a:t>B</a:t>
            </a:r>
          </a:p>
          <a:p>
            <a:endParaRPr lang="en-US" altLang="zh-CN" dirty="0"/>
          </a:p>
          <a:p>
            <a:r>
              <a:rPr lang="zh-CN" altLang="en-US" dirty="0" smtClean="0"/>
              <a:t>用户匹配</a:t>
            </a:r>
            <a:endParaRPr lang="en-US" altLang="zh-CN" dirty="0"/>
          </a:p>
          <a:p>
            <a:pPr lvl="1"/>
            <a:r>
              <a:rPr lang="en-US" altLang="zh-CN" dirty="0" smtClean="0"/>
              <a:t>Hiring</a:t>
            </a:r>
            <a:endParaRPr lang="en-US" altLang="zh-CN" dirty="0"/>
          </a:p>
        </p:txBody>
      </p:sp>
    </p:spTree>
    <p:extLst>
      <p:ext uri="{BB962C8B-B14F-4D97-AF65-F5344CB8AC3E}">
        <p14:creationId xmlns:p14="http://schemas.microsoft.com/office/powerpoint/2010/main" val="3097689175"/>
      </p:ext>
    </p:extLst>
  </p:cSld>
  <p:clrMapOvr>
    <a:masterClrMapping/>
  </p:clrMapOvr>
  <mc:AlternateContent xmlns:mc="http://schemas.openxmlformats.org/markup-compatibility/2006" xmlns:p14="http://schemas.microsoft.com/office/powerpoint/2010/main">
    <mc:Choice Requires="p14">
      <p:transition p14:dur="250" advTm="282329">
        <p:fade/>
      </p:transition>
    </mc:Choice>
    <mc:Fallback xmlns="">
      <p:transition xmlns:p14="http://schemas.microsoft.com/office/powerpoint/2010/main" advTm="282329">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zh-CN" altLang="en-US" sz="1900" dirty="0" smtClean="0">
                <a:solidFill>
                  <a:srgbClr val="83B93B"/>
                </a:solidFill>
                <a:latin typeface="Franklin Gothic Medium"/>
                <a:cs typeface="Franklin Gothic Medium"/>
              </a:rPr>
              <a:t>孙大伟</a:t>
            </a:r>
            <a:r>
              <a:rPr lang="en-US" sz="1900" dirty="0" smtClean="0">
                <a:solidFill>
                  <a:srgbClr val="83B93B"/>
                </a:solidFill>
                <a:latin typeface="Franklin Gothic Medium"/>
                <a:cs typeface="Franklin Gothic Medium"/>
              </a:rPr>
              <a:t>|</a:t>
            </a:r>
            <a:r>
              <a:rPr lang="en-US" sz="1900" dirty="0" smtClean="0"/>
              <a:t> </a:t>
            </a:r>
            <a:r>
              <a:rPr lang="en-US" altLang="zh-CN" sz="1900" dirty="0" smtClean="0"/>
              <a:t>Principal</a:t>
            </a:r>
            <a:r>
              <a:rPr lang="zh-CN" altLang="en-US" sz="1900" dirty="0" smtClean="0"/>
              <a:t> </a:t>
            </a:r>
            <a:r>
              <a:rPr lang="en-US" altLang="zh-CN" sz="1900" dirty="0" smtClean="0"/>
              <a:t>Engineer</a:t>
            </a:r>
            <a:endParaRPr lang="en-US" sz="1900" dirty="0" smtClean="0"/>
          </a:p>
          <a:p>
            <a:r>
              <a:rPr lang="en-US" altLang="zh-CN" sz="1600" dirty="0" err="1" smtClean="0">
                <a:solidFill>
                  <a:srgbClr val="83B93B"/>
                </a:solidFill>
                <a:latin typeface="Franklin Gothic Medium"/>
                <a:cs typeface="Franklin Gothic Medium"/>
              </a:rPr>
              <a:t>dsun</a:t>
            </a:r>
            <a:r>
              <a:rPr lang="en-US" sz="1600" dirty="0" err="1" smtClean="0"/>
              <a:t>@freewheel.tv</a:t>
            </a:r>
            <a:endParaRPr lang="en-US" sz="1600" dirty="0"/>
          </a:p>
        </p:txBody>
      </p:sp>
      <p:pic>
        <p:nvPicPr>
          <p:cNvPr id="4" name="Picture 3"/>
          <p:cNvPicPr>
            <a:picLocks noChangeAspect="1"/>
          </p:cNvPicPr>
          <p:nvPr/>
        </p:nvPicPr>
        <p:blipFill>
          <a:blip r:embed="rId3"/>
          <a:stretch>
            <a:fillRect/>
          </a:stretch>
        </p:blipFill>
        <p:spPr>
          <a:xfrm>
            <a:off x="6388100" y="3997805"/>
            <a:ext cx="2755900" cy="2781300"/>
          </a:xfrm>
          <a:prstGeom prst="rect">
            <a:avLst/>
          </a:prstGeom>
        </p:spPr>
      </p:pic>
    </p:spTree>
    <p:extLst>
      <p:ext uri="{BB962C8B-B14F-4D97-AF65-F5344CB8AC3E}">
        <p14:creationId xmlns:p14="http://schemas.microsoft.com/office/powerpoint/2010/main" val="4204662388"/>
      </p:ext>
    </p:extLst>
  </p:cSld>
  <p:clrMapOvr>
    <a:masterClrMapping/>
  </p:clrMapOvr>
  <mc:AlternateContent xmlns:mc="http://schemas.openxmlformats.org/markup-compatibility/2006" xmlns:p14="http://schemas.microsoft.com/office/powerpoint/2010/main">
    <mc:Choice Requires="p14">
      <p:transition p14:dur="250" advTm="11548">
        <p:fade/>
      </p:transition>
    </mc:Choice>
    <mc:Fallback xmlns="">
      <p:transition xmlns:p14="http://schemas.microsoft.com/office/powerpoint/2010/main" advTm="11548">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FreeWheel</a:t>
            </a:r>
            <a:r>
              <a:rPr lang="zh-CN" altLang="en-US" dirty="0" smtClean="0"/>
              <a:t>用户数据管理</a:t>
            </a:r>
            <a:endParaRPr lang="en-US" dirty="0"/>
          </a:p>
        </p:txBody>
      </p:sp>
    </p:spTree>
    <p:extLst>
      <p:ext uri="{BB962C8B-B14F-4D97-AF65-F5344CB8AC3E}">
        <p14:creationId xmlns:p14="http://schemas.microsoft.com/office/powerpoint/2010/main" val="2075344245"/>
      </p:ext>
    </p:extLst>
  </p:cSld>
  <p:clrMapOvr>
    <a:masterClrMapping/>
  </p:clrMapOvr>
  <mc:AlternateContent xmlns:mc="http://schemas.openxmlformats.org/markup-compatibility/2006" xmlns:p14="http://schemas.microsoft.com/office/powerpoint/2010/main">
    <mc:Choice Requires="p14">
      <p:transition p14:dur="250" advTm="800">
        <p:fade/>
      </p:transition>
    </mc:Choice>
    <mc:Fallback xmlns="">
      <p:transition xmlns:p14="http://schemas.microsoft.com/office/powerpoint/2010/main" advTm="800">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smtClean="0"/>
              <a:t>视频广告解决方案</a:t>
            </a:r>
            <a:endParaRPr lang="en-US" altLang="zh-CN" dirty="0" smtClean="0"/>
          </a:p>
          <a:p>
            <a:pPr lvl="1"/>
            <a:r>
              <a:rPr lang="zh-CN" altLang="en-US" dirty="0"/>
              <a:t>视频广告管理、投放、监测、预测、</a:t>
            </a:r>
            <a:r>
              <a:rPr lang="zh-CN" altLang="en-US" dirty="0" smtClean="0"/>
              <a:t>增值等业务</a:t>
            </a:r>
            <a:endParaRPr lang="en-US" altLang="zh-CN" dirty="0" smtClean="0"/>
          </a:p>
          <a:p>
            <a:pPr lvl="1"/>
            <a:r>
              <a:rPr lang="zh-CN" altLang="en-US" dirty="0" smtClean="0"/>
              <a:t>支撑美国在线视频广告</a:t>
            </a:r>
            <a:r>
              <a:rPr lang="en-US" altLang="zh-CN" dirty="0" smtClean="0"/>
              <a:t>30%</a:t>
            </a:r>
            <a:r>
              <a:rPr lang="zh-CN" altLang="en-US" dirty="0" smtClean="0"/>
              <a:t>流量</a:t>
            </a:r>
            <a:endParaRPr lang="en-US" altLang="zh-CN" dirty="0" smtClean="0"/>
          </a:p>
          <a:p>
            <a:pPr lvl="2"/>
            <a:r>
              <a:rPr lang="zh-CN" altLang="en-US" dirty="0" smtClean="0"/>
              <a:t>美国</a:t>
            </a:r>
            <a:r>
              <a:rPr lang="en-US" altLang="zh-CN" dirty="0" smtClean="0"/>
              <a:t>70%</a:t>
            </a:r>
            <a:r>
              <a:rPr lang="zh-CN" altLang="en-US" dirty="0" smtClean="0"/>
              <a:t>高端在线内容</a:t>
            </a:r>
            <a:endParaRPr lang="en-US" altLang="zh-CN" dirty="0" smtClean="0"/>
          </a:p>
          <a:p>
            <a:pPr lvl="2"/>
            <a:r>
              <a:rPr lang="zh-CN" altLang="en-US" dirty="0" smtClean="0"/>
              <a:t>美国几乎所有大型赛事网上直播的广告支持</a:t>
            </a:r>
            <a:endParaRPr lang="en-US" altLang="zh-CN" dirty="0" smtClean="0"/>
          </a:p>
          <a:p>
            <a:pPr lvl="1"/>
            <a:r>
              <a:rPr lang="en-US" dirty="0" smtClean="0"/>
              <a:t>跨网络、跨平台</a:t>
            </a:r>
          </a:p>
          <a:p>
            <a:pPr lvl="1"/>
            <a:endParaRPr lang="en-US" dirty="0" smtClean="0"/>
          </a:p>
          <a:p>
            <a:pPr lvl="1"/>
            <a:endParaRPr lang="en-US" altLang="zh-CN" dirty="0" smtClean="0"/>
          </a:p>
          <a:p>
            <a:pPr lvl="1"/>
            <a:endParaRPr lang="en-US" altLang="zh-CN" dirty="0" smtClean="0"/>
          </a:p>
          <a:p>
            <a:pPr lvl="1"/>
            <a:endParaRPr lang="en-US" dirty="0"/>
          </a:p>
        </p:txBody>
      </p:sp>
      <p:sp>
        <p:nvSpPr>
          <p:cNvPr id="3" name="Slide Number Placeholder 2"/>
          <p:cNvSpPr>
            <a:spLocks noGrp="1"/>
          </p:cNvSpPr>
          <p:nvPr>
            <p:ph type="sldNum" sz="quarter" idx="12"/>
          </p:nvPr>
        </p:nvSpPr>
        <p:spPr/>
        <p:txBody>
          <a:bodyPr/>
          <a:lstStyle/>
          <a:p>
            <a:fld id="{2B06E569-7762-324F-9379-D39EEF344161}" type="slidenum">
              <a:rPr lang="en-US" smtClean="0"/>
              <a:pPr/>
              <a:t>4</a:t>
            </a:fld>
            <a:endParaRPr lang="en-US"/>
          </a:p>
        </p:txBody>
      </p:sp>
      <p:sp>
        <p:nvSpPr>
          <p:cNvPr id="4" name="Title 3"/>
          <p:cNvSpPr>
            <a:spLocks noGrp="1"/>
          </p:cNvSpPr>
          <p:nvPr>
            <p:ph type="title"/>
          </p:nvPr>
        </p:nvSpPr>
        <p:spPr/>
        <p:txBody>
          <a:bodyPr/>
          <a:lstStyle/>
          <a:p>
            <a:r>
              <a:rPr lang="en-US" altLang="zh-CN" dirty="0" smtClean="0"/>
              <a:t>FreeWheel</a:t>
            </a:r>
            <a:endParaRPr lang="en-US" dirty="0"/>
          </a:p>
        </p:txBody>
      </p:sp>
      <p:sp>
        <p:nvSpPr>
          <p:cNvPr id="5" name="Text Placeholder 4"/>
          <p:cNvSpPr>
            <a:spLocks noGrp="1"/>
          </p:cNvSpPr>
          <p:nvPr>
            <p:ph type="body" sz="quarter" idx="13"/>
          </p:nvPr>
        </p:nvSpPr>
        <p:spPr/>
        <p:txBody>
          <a:bodyPr/>
          <a:lstStyle/>
          <a:p>
            <a:pPr marL="0" lvl="1"/>
            <a:r>
              <a:rPr lang="en-US" altLang="zh-CN" dirty="0"/>
              <a:t>Powering the</a:t>
            </a:r>
            <a:r>
              <a:rPr lang="zh-CN" altLang="en-US" dirty="0"/>
              <a:t> </a:t>
            </a:r>
            <a:r>
              <a:rPr lang="en-US" altLang="zh-CN" dirty="0"/>
              <a:t>Future of </a:t>
            </a:r>
            <a:r>
              <a:rPr lang="en-US" altLang="zh-CN" dirty="0" smtClean="0"/>
              <a:t>Television</a:t>
            </a:r>
            <a:endParaRPr lang="en-US" altLang="zh-CN" dirty="0"/>
          </a:p>
        </p:txBody>
      </p:sp>
      <p:pic>
        <p:nvPicPr>
          <p:cNvPr id="8" name="Picture 7" descr="FreeWheel-NE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69" y="4237238"/>
            <a:ext cx="3591098" cy="548640"/>
          </a:xfrm>
          <a:prstGeom prst="rect">
            <a:avLst/>
          </a:prstGeom>
        </p:spPr>
      </p:pic>
      <p:pic>
        <p:nvPicPr>
          <p:cNvPr id="10" name="Picture 9"/>
          <p:cNvPicPr>
            <a:picLocks noChangeAspect="1"/>
          </p:cNvPicPr>
          <p:nvPr/>
        </p:nvPicPr>
        <p:blipFill>
          <a:blip r:embed="rId4"/>
          <a:stretch>
            <a:fillRect/>
          </a:stretch>
        </p:blipFill>
        <p:spPr>
          <a:xfrm>
            <a:off x="4338442" y="3691999"/>
            <a:ext cx="4628569" cy="3106715"/>
          </a:xfrm>
          <a:prstGeom prst="rect">
            <a:avLst/>
          </a:prstGeom>
        </p:spPr>
      </p:pic>
    </p:spTree>
    <p:extLst>
      <p:ext uri="{BB962C8B-B14F-4D97-AF65-F5344CB8AC3E}">
        <p14:creationId xmlns:p14="http://schemas.microsoft.com/office/powerpoint/2010/main" val="289321945"/>
      </p:ext>
    </p:extLst>
  </p:cSld>
  <p:clrMapOvr>
    <a:masterClrMapping/>
  </p:clrMapOvr>
  <mc:AlternateContent xmlns:mc="http://schemas.openxmlformats.org/markup-compatibility/2006" xmlns:p14="http://schemas.microsoft.com/office/powerpoint/2010/main">
    <mc:Choice Requires="p14">
      <p:transition p14:dur="250" advTm="101021">
        <p:fade/>
      </p:transition>
    </mc:Choice>
    <mc:Fallback xmlns="">
      <p:transition xmlns:p14="http://schemas.microsoft.com/office/powerpoint/2010/main" advTm="101021">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smtClean="0"/>
              <a:t>用户数据管理（</a:t>
            </a:r>
            <a:r>
              <a:rPr lang="en-US" altLang="zh-CN" dirty="0" smtClean="0"/>
              <a:t>Audience</a:t>
            </a:r>
            <a:r>
              <a:rPr lang="zh-CN" altLang="en-US" dirty="0" smtClean="0"/>
              <a:t> </a:t>
            </a:r>
            <a:r>
              <a:rPr lang="en-US" altLang="zh-CN" dirty="0" smtClean="0"/>
              <a:t>Management System)</a:t>
            </a:r>
          </a:p>
          <a:p>
            <a:pPr lvl="1"/>
            <a:r>
              <a:rPr lang="zh-CN" altLang="en-US" dirty="0" smtClean="0"/>
              <a:t>用户群体细分</a:t>
            </a:r>
            <a:endParaRPr lang="en-US" altLang="zh-CN" dirty="0" smtClean="0"/>
          </a:p>
          <a:p>
            <a:pPr lvl="1"/>
            <a:r>
              <a:rPr lang="zh-CN" altLang="en-US" dirty="0" smtClean="0"/>
              <a:t>用户精准定位</a:t>
            </a:r>
            <a:endParaRPr lang="en-US" altLang="zh-CN" dirty="0" smtClean="0"/>
          </a:p>
          <a:p>
            <a:pPr lvl="1"/>
            <a:r>
              <a:rPr lang="zh-CN" altLang="en-US" dirty="0" smtClean="0"/>
              <a:t>对用户进行分组、管理、制定广告计划</a:t>
            </a:r>
            <a:endParaRPr lang="en-US" altLang="zh-CN" dirty="0" smtClean="0"/>
          </a:p>
          <a:p>
            <a:pPr lvl="1"/>
            <a:endParaRPr lang="en-US" altLang="zh-CN" dirty="0" smtClean="0"/>
          </a:p>
          <a:p>
            <a:pPr lvl="1"/>
            <a:endParaRPr lang="en-US" altLang="zh-CN" dirty="0" smtClean="0"/>
          </a:p>
          <a:p>
            <a:pPr lvl="1"/>
            <a:endParaRPr lang="en-US" dirty="0"/>
          </a:p>
        </p:txBody>
      </p:sp>
      <p:sp>
        <p:nvSpPr>
          <p:cNvPr id="3" name="Slide Number Placeholder 2"/>
          <p:cNvSpPr>
            <a:spLocks noGrp="1"/>
          </p:cNvSpPr>
          <p:nvPr>
            <p:ph type="sldNum" sz="quarter" idx="12"/>
          </p:nvPr>
        </p:nvSpPr>
        <p:spPr/>
        <p:txBody>
          <a:bodyPr/>
          <a:lstStyle/>
          <a:p>
            <a:fld id="{2B06E569-7762-324F-9379-D39EEF344161}" type="slidenum">
              <a:rPr lang="en-US" smtClean="0"/>
              <a:pPr/>
              <a:t>5</a:t>
            </a:fld>
            <a:endParaRPr lang="en-US"/>
          </a:p>
        </p:txBody>
      </p:sp>
      <p:sp>
        <p:nvSpPr>
          <p:cNvPr id="4" name="Title 3"/>
          <p:cNvSpPr>
            <a:spLocks noGrp="1"/>
          </p:cNvSpPr>
          <p:nvPr>
            <p:ph type="title"/>
          </p:nvPr>
        </p:nvSpPr>
        <p:spPr/>
        <p:txBody>
          <a:bodyPr/>
          <a:lstStyle/>
          <a:p>
            <a:r>
              <a:rPr lang="en-US" altLang="zh-CN" dirty="0" smtClean="0"/>
              <a:t>FreeWheel</a:t>
            </a:r>
            <a:r>
              <a:rPr lang="zh-CN" altLang="en-US" dirty="0" smtClean="0"/>
              <a:t> </a:t>
            </a:r>
            <a:r>
              <a:rPr lang="en-US" altLang="zh-CN" dirty="0" smtClean="0"/>
              <a:t>AMS</a:t>
            </a:r>
            <a:endParaRPr lang="en-US" dirty="0"/>
          </a:p>
        </p:txBody>
      </p:sp>
      <p:sp>
        <p:nvSpPr>
          <p:cNvPr id="5" name="Text Placeholder 4"/>
          <p:cNvSpPr>
            <a:spLocks noGrp="1"/>
          </p:cNvSpPr>
          <p:nvPr>
            <p:ph type="body" sz="quarter" idx="13"/>
          </p:nvPr>
        </p:nvSpPr>
        <p:spPr/>
        <p:txBody>
          <a:bodyPr/>
          <a:lstStyle/>
          <a:p>
            <a:pPr marL="0" lvl="1"/>
            <a:r>
              <a:rPr lang="en-US" altLang="zh-CN" dirty="0"/>
              <a:t>Powering the</a:t>
            </a:r>
            <a:r>
              <a:rPr lang="zh-CN" altLang="en-US" dirty="0"/>
              <a:t> </a:t>
            </a:r>
            <a:r>
              <a:rPr lang="en-US" altLang="zh-CN" dirty="0"/>
              <a:t>Future of </a:t>
            </a:r>
            <a:r>
              <a:rPr lang="en-US" altLang="zh-CN" dirty="0" smtClean="0"/>
              <a:t>Television</a:t>
            </a:r>
            <a:endParaRPr lang="en-US" altLang="zh-CN" dirty="0"/>
          </a:p>
        </p:txBody>
      </p:sp>
      <p:pic>
        <p:nvPicPr>
          <p:cNvPr id="7" name="Picture 6"/>
          <p:cNvPicPr>
            <a:picLocks noChangeAspect="1"/>
          </p:cNvPicPr>
          <p:nvPr/>
        </p:nvPicPr>
        <p:blipFill>
          <a:blip r:embed="rId3"/>
          <a:stretch>
            <a:fillRect/>
          </a:stretch>
        </p:blipFill>
        <p:spPr>
          <a:xfrm>
            <a:off x="4621746" y="4249420"/>
            <a:ext cx="4127500" cy="1968500"/>
          </a:xfrm>
          <a:prstGeom prst="rect">
            <a:avLst/>
          </a:prstGeom>
        </p:spPr>
      </p:pic>
    </p:spTree>
    <p:extLst>
      <p:ext uri="{BB962C8B-B14F-4D97-AF65-F5344CB8AC3E}">
        <p14:creationId xmlns:p14="http://schemas.microsoft.com/office/powerpoint/2010/main" val="715027338"/>
      </p:ext>
    </p:extLst>
  </p:cSld>
  <p:clrMapOvr>
    <a:masterClrMapping/>
  </p:clrMapOvr>
  <mc:AlternateContent xmlns:mc="http://schemas.openxmlformats.org/markup-compatibility/2006" xmlns:p14="http://schemas.microsoft.com/office/powerpoint/2010/main">
    <mc:Choice Requires="p14">
      <p:transition p14:dur="250" advTm="51936">
        <p:fade/>
      </p:transition>
    </mc:Choice>
    <mc:Fallback xmlns="">
      <p:transition xmlns:p14="http://schemas.microsoft.com/office/powerpoint/2010/main" advTm="51936">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smtClean="0"/>
              <a:t>用户数量</a:t>
            </a:r>
            <a:endParaRPr lang="en-US" altLang="zh-CN" dirty="0" smtClean="0"/>
          </a:p>
          <a:p>
            <a:pPr lvl="1"/>
            <a:r>
              <a:rPr lang="zh-CN" altLang="zh-CN" dirty="0" smtClean="0"/>
              <a:t>3</a:t>
            </a:r>
            <a:r>
              <a:rPr lang="zh-CN" altLang="en-US" dirty="0" smtClean="0"/>
              <a:t>亿美国人</a:t>
            </a:r>
            <a:endParaRPr lang="en-US" altLang="zh-CN" dirty="0" smtClean="0"/>
          </a:p>
          <a:p>
            <a:r>
              <a:rPr lang="zh-CN" altLang="en-US" dirty="0" smtClean="0"/>
              <a:t>更新快速</a:t>
            </a:r>
            <a:endParaRPr lang="en-US" altLang="zh-CN" dirty="0" smtClean="0"/>
          </a:p>
          <a:p>
            <a:r>
              <a:rPr lang="zh-CN" altLang="en-US" dirty="0" smtClean="0"/>
              <a:t>跨</a:t>
            </a:r>
            <a:r>
              <a:rPr lang="en-US" altLang="zh-CN" dirty="0" smtClean="0"/>
              <a:t>DC</a:t>
            </a:r>
            <a:r>
              <a:rPr lang="zh-CN" altLang="en-US" dirty="0" smtClean="0"/>
              <a:t>同步</a:t>
            </a:r>
            <a:endParaRPr lang="en-US" altLang="zh-CN" dirty="0" smtClean="0"/>
          </a:p>
          <a:p>
            <a:pPr lvl="1"/>
            <a:r>
              <a:rPr lang="zh-CN" altLang="en-US" dirty="0" smtClean="0"/>
              <a:t>美国：四个</a:t>
            </a:r>
            <a:r>
              <a:rPr lang="en-US" altLang="zh-CN" dirty="0" smtClean="0"/>
              <a:t>DC</a:t>
            </a:r>
          </a:p>
          <a:p>
            <a:pPr lvl="1"/>
            <a:r>
              <a:rPr lang="zh-CN" altLang="en-US" dirty="0" smtClean="0"/>
              <a:t>欧洲：一个</a:t>
            </a:r>
            <a:endParaRPr lang="en-US" altLang="zh-CN" dirty="0" smtClean="0"/>
          </a:p>
          <a:p>
            <a:pPr lvl="1"/>
            <a:r>
              <a:rPr lang="zh-CN" altLang="en-US" dirty="0" smtClean="0"/>
              <a:t>在建：澳洲、南美</a:t>
            </a:r>
            <a:endParaRPr lang="en-US" altLang="zh-CN" dirty="0" smtClean="0"/>
          </a:p>
        </p:txBody>
      </p:sp>
      <p:sp>
        <p:nvSpPr>
          <p:cNvPr id="3" name="Slide Number Placeholder 2"/>
          <p:cNvSpPr>
            <a:spLocks noGrp="1"/>
          </p:cNvSpPr>
          <p:nvPr>
            <p:ph type="sldNum" sz="quarter" idx="12"/>
          </p:nvPr>
        </p:nvSpPr>
        <p:spPr/>
        <p:txBody>
          <a:bodyPr/>
          <a:lstStyle/>
          <a:p>
            <a:fld id="{2B06E569-7762-324F-9379-D39EEF344161}" type="slidenum">
              <a:rPr lang="en-US" smtClean="0"/>
              <a:pPr/>
              <a:t>6</a:t>
            </a:fld>
            <a:endParaRPr lang="en-US"/>
          </a:p>
        </p:txBody>
      </p:sp>
      <p:sp>
        <p:nvSpPr>
          <p:cNvPr id="4" name="Title 3"/>
          <p:cNvSpPr>
            <a:spLocks noGrp="1"/>
          </p:cNvSpPr>
          <p:nvPr>
            <p:ph type="title"/>
          </p:nvPr>
        </p:nvSpPr>
        <p:spPr/>
        <p:txBody>
          <a:bodyPr/>
          <a:lstStyle/>
          <a:p>
            <a:r>
              <a:rPr lang="zh-CN" altLang="en-US" dirty="0" smtClean="0"/>
              <a:t>技术挑战</a:t>
            </a:r>
            <a:r>
              <a:rPr lang="en-US" altLang="zh-CN" dirty="0" smtClean="0"/>
              <a:t> –</a:t>
            </a:r>
            <a:r>
              <a:rPr lang="zh-CN" altLang="en-US" dirty="0" smtClean="0"/>
              <a:t> 数据量大</a:t>
            </a:r>
            <a:endParaRPr lang="en-US" dirty="0"/>
          </a:p>
        </p:txBody>
      </p:sp>
      <p:sp>
        <p:nvSpPr>
          <p:cNvPr id="5" name="Text Placeholder 4"/>
          <p:cNvSpPr>
            <a:spLocks noGrp="1"/>
          </p:cNvSpPr>
          <p:nvPr>
            <p:ph type="body" sz="quarter" idx="13"/>
          </p:nvPr>
        </p:nvSpPr>
        <p:spPr/>
        <p:txBody>
          <a:bodyPr/>
          <a:lstStyle/>
          <a:p>
            <a:pPr marL="0" lvl="1"/>
            <a:endParaRPr lang="en-US" altLang="zh-CN" dirty="0"/>
          </a:p>
        </p:txBody>
      </p:sp>
    </p:spTree>
    <p:extLst>
      <p:ext uri="{BB962C8B-B14F-4D97-AF65-F5344CB8AC3E}">
        <p14:creationId xmlns:p14="http://schemas.microsoft.com/office/powerpoint/2010/main" val="793292972"/>
      </p:ext>
    </p:extLst>
  </p:cSld>
  <p:clrMapOvr>
    <a:masterClrMapping/>
  </p:clrMapOvr>
  <mc:AlternateContent xmlns:mc="http://schemas.openxmlformats.org/markup-compatibility/2006" xmlns:p14="http://schemas.microsoft.com/office/powerpoint/2010/main">
    <mc:Choice Requires="p14">
      <p:transition p14:dur="250" advTm="175307">
        <p:fade/>
      </p:transition>
    </mc:Choice>
    <mc:Fallback xmlns="">
      <p:transition xmlns:p14="http://schemas.microsoft.com/office/powerpoint/2010/main" advTm="175307">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smtClean="0"/>
              <a:t>查询时间</a:t>
            </a:r>
            <a:endParaRPr lang="en-US" altLang="zh-CN" dirty="0" smtClean="0"/>
          </a:p>
          <a:p>
            <a:r>
              <a:rPr lang="zh-CN" altLang="en-US" dirty="0" smtClean="0"/>
              <a:t>可扩展性</a:t>
            </a:r>
            <a:endParaRPr lang="en-US" altLang="zh-CN" dirty="0" smtClean="0"/>
          </a:p>
          <a:p>
            <a:pPr lvl="1"/>
            <a:r>
              <a:rPr lang="zh-CN" altLang="en-US" dirty="0" smtClean="0"/>
              <a:t>流量增长</a:t>
            </a:r>
            <a:endParaRPr lang="en-US" altLang="zh-CN" dirty="0" smtClean="0"/>
          </a:p>
          <a:p>
            <a:pPr lvl="1"/>
            <a:r>
              <a:rPr lang="zh-CN" altLang="en-US" dirty="0" smtClean="0"/>
              <a:t>用户量增长</a:t>
            </a:r>
            <a:endParaRPr lang="en-US" dirty="0"/>
          </a:p>
        </p:txBody>
      </p:sp>
      <p:sp>
        <p:nvSpPr>
          <p:cNvPr id="3" name="Slide Number Placeholder 2"/>
          <p:cNvSpPr>
            <a:spLocks noGrp="1"/>
          </p:cNvSpPr>
          <p:nvPr>
            <p:ph type="sldNum" sz="quarter" idx="12"/>
          </p:nvPr>
        </p:nvSpPr>
        <p:spPr/>
        <p:txBody>
          <a:bodyPr/>
          <a:lstStyle/>
          <a:p>
            <a:fld id="{2B06E569-7762-324F-9379-D39EEF344161}" type="slidenum">
              <a:rPr lang="en-US" smtClean="0"/>
              <a:pPr/>
              <a:t>7</a:t>
            </a:fld>
            <a:endParaRPr lang="en-US"/>
          </a:p>
        </p:txBody>
      </p:sp>
      <p:sp>
        <p:nvSpPr>
          <p:cNvPr id="4" name="Title 3"/>
          <p:cNvSpPr>
            <a:spLocks noGrp="1"/>
          </p:cNvSpPr>
          <p:nvPr>
            <p:ph type="title"/>
          </p:nvPr>
        </p:nvSpPr>
        <p:spPr/>
        <p:txBody>
          <a:bodyPr/>
          <a:lstStyle/>
          <a:p>
            <a:r>
              <a:rPr lang="zh-CN" altLang="en-US" dirty="0" smtClean="0"/>
              <a:t>技术挑战</a:t>
            </a:r>
            <a:endParaRPr lang="en-US" dirty="0"/>
          </a:p>
        </p:txBody>
      </p:sp>
      <p:sp>
        <p:nvSpPr>
          <p:cNvPr id="5" name="Text Placeholder 4"/>
          <p:cNvSpPr>
            <a:spLocks noGrp="1"/>
          </p:cNvSpPr>
          <p:nvPr>
            <p:ph type="body" sz="quarter" idx="13"/>
          </p:nvPr>
        </p:nvSpPr>
        <p:spPr/>
        <p:txBody>
          <a:bodyPr/>
          <a:lstStyle/>
          <a:p>
            <a:pPr marL="0" lvl="1"/>
            <a:endParaRPr lang="en-US" altLang="zh-CN" dirty="0"/>
          </a:p>
        </p:txBody>
      </p:sp>
      <p:pic>
        <p:nvPicPr>
          <p:cNvPr id="6" name="Content Placeholder 5"/>
          <p:cNvPicPr>
            <a:picLocks noChangeAspect="1"/>
          </p:cNvPicPr>
          <p:nvPr/>
        </p:nvPicPr>
        <p:blipFill rotWithShape="1">
          <a:blip r:embed="rId3"/>
          <a:srcRect l="-354" r="-229"/>
          <a:stretch/>
        </p:blipFill>
        <p:spPr>
          <a:xfrm>
            <a:off x="1195291" y="2297404"/>
            <a:ext cx="7417553" cy="4239708"/>
          </a:xfrm>
          <a:prstGeom prst="rect">
            <a:avLst/>
          </a:prstGeom>
        </p:spPr>
      </p:pic>
    </p:spTree>
    <p:extLst>
      <p:ext uri="{BB962C8B-B14F-4D97-AF65-F5344CB8AC3E}">
        <p14:creationId xmlns:p14="http://schemas.microsoft.com/office/powerpoint/2010/main" val="2273961210"/>
      </p:ext>
    </p:extLst>
  </p:cSld>
  <p:clrMapOvr>
    <a:masterClrMapping/>
  </p:clrMapOvr>
  <mc:AlternateContent xmlns:mc="http://schemas.openxmlformats.org/markup-compatibility/2006" xmlns:p14="http://schemas.microsoft.com/office/powerpoint/2010/main">
    <mc:Choice Requires="p14">
      <p:transition p14:dur="250" advTm="175307">
        <p:fade/>
      </p:transition>
    </mc:Choice>
    <mc:Fallback xmlns="">
      <p:transition xmlns:p14="http://schemas.microsoft.com/office/powerpoint/2010/main" advTm="175307">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青铜时代</a:t>
            </a:r>
            <a:endParaRPr lang="en-US" dirty="0"/>
          </a:p>
        </p:txBody>
      </p:sp>
    </p:spTree>
    <p:extLst>
      <p:ext uri="{BB962C8B-B14F-4D97-AF65-F5344CB8AC3E}">
        <p14:creationId xmlns:p14="http://schemas.microsoft.com/office/powerpoint/2010/main" val="68685093"/>
      </p:ext>
    </p:extLst>
  </p:cSld>
  <p:clrMapOvr>
    <a:masterClrMapping/>
  </p:clrMapOvr>
  <mc:AlternateContent xmlns:mc="http://schemas.openxmlformats.org/markup-compatibility/2006" xmlns:p14="http://schemas.microsoft.com/office/powerpoint/2010/main">
    <mc:Choice Requires="p14">
      <p:transition p14:dur="250" advTm="6855">
        <p:fade/>
      </p:transition>
    </mc:Choice>
    <mc:Fallback xmlns="">
      <p:transition xmlns:p14="http://schemas.microsoft.com/office/powerpoint/2010/main" advTm="6855">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zh-CN" altLang="en-US" dirty="0" smtClean="0"/>
              <a:t>数据商：</a:t>
            </a:r>
            <a:r>
              <a:rPr lang="en-US" altLang="zh-CN" dirty="0" err="1" smtClean="0"/>
              <a:t>Bluekai，AOL</a:t>
            </a:r>
            <a:endParaRPr lang="en-US" altLang="zh-CN" dirty="0" smtClean="0"/>
          </a:p>
          <a:p>
            <a:r>
              <a:rPr lang="zh-CN" altLang="en-US" dirty="0" smtClean="0"/>
              <a:t>客户：</a:t>
            </a:r>
            <a:r>
              <a:rPr lang="en-US" altLang="zh-CN" dirty="0" smtClean="0"/>
              <a:t>AOL</a:t>
            </a:r>
            <a:r>
              <a:rPr lang="zh-CN" altLang="en-US" dirty="0" smtClean="0"/>
              <a:t>，</a:t>
            </a:r>
            <a:r>
              <a:rPr lang="en-US" altLang="zh-CN" dirty="0" smtClean="0"/>
              <a:t>ABC</a:t>
            </a:r>
          </a:p>
          <a:p>
            <a:endParaRPr lang="en-US" altLang="zh-CN" sz="1800" dirty="0" smtClean="0"/>
          </a:p>
          <a:p>
            <a:r>
              <a:rPr lang="zh-CN" altLang="en-US" dirty="0" smtClean="0"/>
              <a:t>数据规模</a:t>
            </a:r>
            <a:endParaRPr lang="en-US" altLang="zh-CN" dirty="0" smtClean="0"/>
          </a:p>
          <a:p>
            <a:pPr lvl="1"/>
            <a:r>
              <a:rPr lang="zh-CN" altLang="en-US" dirty="0" smtClean="0"/>
              <a:t>用户总数：</a:t>
            </a:r>
            <a:r>
              <a:rPr lang="zh-CN" altLang="zh-CN" dirty="0"/>
              <a:t>2</a:t>
            </a:r>
            <a:r>
              <a:rPr lang="zh-CN" altLang="en-US" dirty="0" smtClean="0"/>
              <a:t>亿</a:t>
            </a:r>
            <a:endParaRPr lang="en-US" altLang="zh-CN" dirty="0" smtClean="0"/>
          </a:p>
          <a:p>
            <a:pPr lvl="1"/>
            <a:r>
              <a:rPr lang="zh-CN" altLang="en-US" dirty="0" smtClean="0"/>
              <a:t>读取频率：</a:t>
            </a:r>
            <a:r>
              <a:rPr lang="zh-CN" altLang="zh-CN" dirty="0"/>
              <a:t>5</a:t>
            </a:r>
            <a:r>
              <a:rPr lang="en-US" altLang="zh-CN" dirty="0" smtClean="0"/>
              <a:t>000</a:t>
            </a:r>
            <a:r>
              <a:rPr lang="zh-CN" altLang="en-US" dirty="0" smtClean="0"/>
              <a:t>每秒</a:t>
            </a:r>
            <a:endParaRPr lang="en-US" altLang="zh-CN" dirty="0" smtClean="0"/>
          </a:p>
          <a:p>
            <a:pPr lvl="1"/>
            <a:r>
              <a:rPr lang="zh-CN" altLang="en-US" dirty="0" smtClean="0"/>
              <a:t>峰值频率：</a:t>
            </a:r>
            <a:r>
              <a:rPr lang="zh-CN" altLang="zh-CN" dirty="0" smtClean="0"/>
              <a:t>1</a:t>
            </a:r>
            <a:r>
              <a:rPr lang="en-US" altLang="zh-CN" dirty="0" smtClean="0"/>
              <a:t>1K</a:t>
            </a:r>
          </a:p>
          <a:p>
            <a:pPr lvl="1"/>
            <a:r>
              <a:rPr lang="zh-CN" altLang="en-US" dirty="0" smtClean="0"/>
              <a:t>写入频率：</a:t>
            </a:r>
            <a:r>
              <a:rPr lang="en-US" altLang="zh-CN" dirty="0" smtClean="0"/>
              <a:t>1000</a:t>
            </a:r>
            <a:r>
              <a:rPr lang="zh-CN" altLang="en-US" dirty="0" smtClean="0"/>
              <a:t>每秒</a:t>
            </a:r>
            <a:endParaRPr lang="en-US" altLang="zh-CN" dirty="0" smtClean="0"/>
          </a:p>
          <a:p>
            <a:pPr lvl="1"/>
            <a:r>
              <a:rPr lang="en-US" altLang="en-US" dirty="0" smtClean="0"/>
              <a:t>更新频率：每天100G（GZ压缩后）</a:t>
            </a:r>
          </a:p>
        </p:txBody>
      </p:sp>
      <p:sp>
        <p:nvSpPr>
          <p:cNvPr id="3" name="Slide Number Placeholder 2"/>
          <p:cNvSpPr>
            <a:spLocks noGrp="1"/>
          </p:cNvSpPr>
          <p:nvPr>
            <p:ph type="sldNum" sz="quarter" idx="12"/>
          </p:nvPr>
        </p:nvSpPr>
        <p:spPr/>
        <p:txBody>
          <a:bodyPr/>
          <a:lstStyle/>
          <a:p>
            <a:fld id="{2B06E569-7762-324F-9379-D39EEF344161}" type="slidenum">
              <a:rPr lang="en-US" smtClean="0"/>
              <a:pPr/>
              <a:t>9</a:t>
            </a:fld>
            <a:endParaRPr lang="en-US"/>
          </a:p>
        </p:txBody>
      </p:sp>
      <p:sp>
        <p:nvSpPr>
          <p:cNvPr id="4" name="Title 3"/>
          <p:cNvSpPr>
            <a:spLocks noGrp="1"/>
          </p:cNvSpPr>
          <p:nvPr>
            <p:ph type="title"/>
          </p:nvPr>
        </p:nvSpPr>
        <p:spPr/>
        <p:txBody>
          <a:bodyPr/>
          <a:lstStyle/>
          <a:p>
            <a:r>
              <a:rPr lang="zh-CN" altLang="en-US" dirty="0" smtClean="0"/>
              <a:t>青铜时代</a:t>
            </a:r>
            <a:endParaRPr lang="en-US" dirty="0"/>
          </a:p>
        </p:txBody>
      </p:sp>
      <p:sp>
        <p:nvSpPr>
          <p:cNvPr id="5" name="Text Placeholder 4"/>
          <p:cNvSpPr>
            <a:spLocks noGrp="1"/>
          </p:cNvSpPr>
          <p:nvPr>
            <p:ph type="body" sz="quarter" idx="13"/>
          </p:nvPr>
        </p:nvSpPr>
        <p:spPr/>
        <p:txBody>
          <a:bodyPr/>
          <a:lstStyle/>
          <a:p>
            <a:r>
              <a:rPr lang="en-US" altLang="zh-CN" dirty="0"/>
              <a:t>2011.12 - </a:t>
            </a:r>
            <a:r>
              <a:rPr lang="en-US" altLang="zh-CN" dirty="0" smtClean="0"/>
              <a:t>2012.10</a:t>
            </a:r>
            <a:endParaRPr lang="en-US" dirty="0"/>
          </a:p>
        </p:txBody>
      </p:sp>
      <p:pic>
        <p:nvPicPr>
          <p:cNvPr id="7" name="Picture 6"/>
          <p:cNvPicPr>
            <a:picLocks noChangeAspect="1"/>
          </p:cNvPicPr>
          <p:nvPr/>
        </p:nvPicPr>
        <p:blipFill>
          <a:blip r:embed="rId3"/>
          <a:stretch>
            <a:fillRect/>
          </a:stretch>
        </p:blipFill>
        <p:spPr>
          <a:xfrm>
            <a:off x="4027653" y="1778529"/>
            <a:ext cx="4927599" cy="2838725"/>
          </a:xfrm>
          <a:prstGeom prst="rect">
            <a:avLst/>
          </a:prstGeom>
        </p:spPr>
      </p:pic>
    </p:spTree>
    <p:extLst>
      <p:ext uri="{BB962C8B-B14F-4D97-AF65-F5344CB8AC3E}">
        <p14:creationId xmlns:p14="http://schemas.microsoft.com/office/powerpoint/2010/main" val="3707579190"/>
      </p:ext>
    </p:extLst>
  </p:cSld>
  <p:clrMapOvr>
    <a:masterClrMapping/>
  </p:clrMapOvr>
  <mc:AlternateContent xmlns:mc="http://schemas.openxmlformats.org/markup-compatibility/2006" xmlns:p14="http://schemas.microsoft.com/office/powerpoint/2010/main">
    <mc:Choice Requires="p14">
      <p:transition p14:dur="250" advTm="76415">
        <p:fade/>
      </p:transition>
    </mc:Choice>
    <mc:Fallback xmlns="">
      <p:transition xmlns:p14="http://schemas.microsoft.com/office/powerpoint/2010/main" advTm="76415">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4|25.9|48.1|116.6|103.7"/>
</p:tagLst>
</file>

<file path=ppt/tags/tag2.xml><?xml version="1.0" encoding="utf-8"?>
<p:tagLst xmlns:a="http://schemas.openxmlformats.org/drawingml/2006/main" xmlns:r="http://schemas.openxmlformats.org/officeDocument/2006/relationships" xmlns:p="http://schemas.openxmlformats.org/presentationml/2006/main">
  <p:tag name="TIMING" val="|5.5|32.5"/>
</p:tagLst>
</file>

<file path=ppt/tags/tag3.xml><?xml version="1.0" encoding="utf-8"?>
<p:tagLst xmlns:a="http://schemas.openxmlformats.org/drawingml/2006/main" xmlns:r="http://schemas.openxmlformats.org/officeDocument/2006/relationships" xmlns:p="http://schemas.openxmlformats.org/presentationml/2006/main">
  <p:tag name="TIMING" val="|0.7|0.3"/>
</p:tagLst>
</file>

<file path=ppt/tags/tag4.xml><?xml version="1.0" encoding="utf-8"?>
<p:tagLst xmlns:a="http://schemas.openxmlformats.org/drawingml/2006/main" xmlns:r="http://schemas.openxmlformats.org/officeDocument/2006/relationships" xmlns:p="http://schemas.openxmlformats.org/presentationml/2006/main">
  <p:tag name="TIMING" val="|33.2|0.7|0.5|0.1"/>
</p:tagLst>
</file>

<file path=ppt/tags/tag5.xml><?xml version="1.0" encoding="utf-8"?>
<p:tagLst xmlns:a="http://schemas.openxmlformats.org/drawingml/2006/main" xmlns:r="http://schemas.openxmlformats.org/officeDocument/2006/relationships" xmlns:p="http://schemas.openxmlformats.org/presentationml/2006/main">
  <p:tag name="TIMING" val="|34.6"/>
</p:tagLst>
</file>

<file path=ppt/theme/theme1.xml><?xml version="1.0" encoding="utf-8"?>
<a:theme xmlns:a="http://schemas.openxmlformats.org/drawingml/2006/main" name="QCon_PPT_V2">
  <a:themeElements>
    <a:clrScheme name="FreeWheel">
      <a:dk1>
        <a:srgbClr val="111314"/>
      </a:dk1>
      <a:lt1>
        <a:sysClr val="window" lastClr="FFFFFF"/>
      </a:lt1>
      <a:dk2>
        <a:srgbClr val="1F497D"/>
      </a:dk2>
      <a:lt2>
        <a:srgbClr val="EEECE1"/>
      </a:lt2>
      <a:accent1>
        <a:srgbClr val="3C778A"/>
      </a:accent1>
      <a:accent2>
        <a:srgbClr val="83B93B"/>
      </a:accent2>
      <a:accent3>
        <a:srgbClr val="E5821C"/>
      </a:accent3>
      <a:accent4>
        <a:srgbClr val="B72F2A"/>
      </a:accent4>
      <a:accent5>
        <a:srgbClr val="FDB913"/>
      </a:accent5>
      <a:accent6>
        <a:srgbClr val="7FB5CA"/>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Divi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QCon_PPT_V2.potx</Template>
  <TotalTime>9793</TotalTime>
  <Words>3260</Words>
  <Application>Microsoft Macintosh PowerPoint</Application>
  <PresentationFormat>On-screen Show (4:3)</PresentationFormat>
  <Paragraphs>381</Paragraphs>
  <Slides>27</Slides>
  <Notes>25</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QCon_PPT_V2</vt:lpstr>
      <vt:lpstr>Section Divider</vt:lpstr>
      <vt:lpstr>FreeWheel用户数据管理 从0到10亿</vt:lpstr>
      <vt:lpstr>主要内容</vt:lpstr>
      <vt:lpstr>FreeWheel用户数据管理</vt:lpstr>
      <vt:lpstr>FreeWheel</vt:lpstr>
      <vt:lpstr>FreeWheel AMS</vt:lpstr>
      <vt:lpstr>技术挑战 – 数据量大</vt:lpstr>
      <vt:lpstr>技术挑战</vt:lpstr>
      <vt:lpstr>青铜时代</vt:lpstr>
      <vt:lpstr>青铜时代</vt:lpstr>
      <vt:lpstr>青铜时代</vt:lpstr>
      <vt:lpstr>青铜时代 - LevelMemcached</vt:lpstr>
      <vt:lpstr>青铜时代 – QPS太低</vt:lpstr>
      <vt:lpstr>青铜时代 – 客户端优化</vt:lpstr>
      <vt:lpstr>白银时代</vt:lpstr>
      <vt:lpstr>白银时代</vt:lpstr>
      <vt:lpstr>白银时代</vt:lpstr>
      <vt:lpstr>白银时代 – QPS太低</vt:lpstr>
      <vt:lpstr>白银时代 – 数据传播延迟</vt:lpstr>
      <vt:lpstr>白银时代 – 同一用户多份数据</vt:lpstr>
      <vt:lpstr>黄金时代</vt:lpstr>
      <vt:lpstr>黄金时代</vt:lpstr>
      <vt:lpstr>黄金时代</vt:lpstr>
      <vt:lpstr>黄金时代 – QPS太低</vt:lpstr>
      <vt:lpstr>黄金时代 – 用户匹配</vt:lpstr>
      <vt:lpstr>总结展望</vt:lpstr>
      <vt:lpstr>总结展望</vt:lpstr>
      <vt:lpstr>PowerPoint Presentation</vt:lpstr>
    </vt:vector>
  </TitlesOfParts>
  <Company>FreeWheel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Soler</dc:creator>
  <cp:lastModifiedBy>david</cp:lastModifiedBy>
  <cp:revision>434</cp:revision>
  <cp:lastPrinted>2014-07-15T14:39:53Z</cp:lastPrinted>
  <dcterms:created xsi:type="dcterms:W3CDTF">2014-07-14T16:38:55Z</dcterms:created>
  <dcterms:modified xsi:type="dcterms:W3CDTF">2015-04-22T17:39:38Z</dcterms:modified>
</cp:coreProperties>
</file>