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3" r:id="rId2"/>
    <p:sldMasterId id="2147483735" r:id="rId3"/>
    <p:sldMasterId id="2147483747" r:id="rId4"/>
  </p:sldMasterIdLst>
  <p:notesMasterIdLst>
    <p:notesMasterId r:id="rId32"/>
  </p:notesMasterIdLst>
  <p:sldIdLst>
    <p:sldId id="308" r:id="rId5"/>
    <p:sldId id="386" r:id="rId6"/>
    <p:sldId id="385" r:id="rId7"/>
    <p:sldId id="343" r:id="rId8"/>
    <p:sldId id="345" r:id="rId9"/>
    <p:sldId id="344" r:id="rId10"/>
    <p:sldId id="378" r:id="rId11"/>
    <p:sldId id="362" r:id="rId12"/>
    <p:sldId id="368" r:id="rId13"/>
    <p:sldId id="391" r:id="rId14"/>
    <p:sldId id="392" r:id="rId15"/>
    <p:sldId id="390" r:id="rId16"/>
    <p:sldId id="369" r:id="rId17"/>
    <p:sldId id="399" r:id="rId18"/>
    <p:sldId id="366" r:id="rId19"/>
    <p:sldId id="367" r:id="rId20"/>
    <p:sldId id="372" r:id="rId21"/>
    <p:sldId id="371" r:id="rId22"/>
    <p:sldId id="400" r:id="rId23"/>
    <p:sldId id="401" r:id="rId24"/>
    <p:sldId id="402" r:id="rId25"/>
    <p:sldId id="388" r:id="rId26"/>
    <p:sldId id="348" r:id="rId27"/>
    <p:sldId id="356" r:id="rId28"/>
    <p:sldId id="384" r:id="rId29"/>
    <p:sldId id="394" r:id="rId30"/>
    <p:sldId id="31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fei L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3DD"/>
    <a:srgbClr val="AF1634"/>
    <a:srgbClr val="AF1844"/>
    <a:srgbClr val="000000"/>
    <a:srgbClr val="FAFAFA"/>
    <a:srgbClr val="B6B6B6"/>
    <a:srgbClr val="9E0404"/>
    <a:srgbClr val="DF8787"/>
    <a:srgbClr val="9E0505"/>
    <a:srgbClr val="00A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5847" autoAdjust="0"/>
  </p:normalViewPr>
  <p:slideViewPr>
    <p:cSldViewPr>
      <p:cViewPr>
        <p:scale>
          <a:sx n="100" d="100"/>
          <a:sy n="100" d="100"/>
        </p:scale>
        <p:origin x="-1920" y="-144"/>
      </p:cViewPr>
      <p:guideLst>
        <p:guide orient="horz" pos="162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DE37-43F7-4604-816C-F893C41AD182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AA32-727F-4FBA-A354-574E5A5F1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5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5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47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701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2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90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788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0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532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17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6F4D-AB37-479B-99B3-67D2F0F08D57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3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D9DB-E2BC-45C3-978F-68BA62F9574B}" type="datetimeFigureOut">
              <a:rPr lang="zh-CN" altLang="en-US" smtClean="0"/>
              <a:t>15-4-24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8.xml"/><Relationship Id="rId3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8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8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1619672" y="256490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noProof="0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分钟级故障恢复的高可用保障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1835696" y="37170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zh-CN" altLang="en-US" b="1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梁耀斌  </a:t>
            </a:r>
          </a:p>
          <a:p>
            <a:pPr lvl="0" algn="ctr">
              <a:defRPr/>
            </a:pPr>
            <a:r>
              <a:rPr kumimoji="1" lang="en-US" altLang="zh-CN" dirty="0" err="1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QCon</a:t>
            </a:r>
            <a:r>
              <a:rPr kumimoji="1" lang="en-US" altLang="zh-CN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/2015</a:t>
            </a:r>
            <a:r>
              <a:rPr kumimoji="1" lang="en-US" altLang="en-US" dirty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04</a:t>
            </a:r>
            <a:r>
              <a:rPr kumimoji="1" lang="zh-CN" altLang="en-US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 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456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73"/>
    </mc:Choice>
    <mc:Fallback xmlns="">
      <p:transition xmlns:p14="http://schemas.microsoft.com/office/powerpoint/2010/main" spd="slow" advTm="40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无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状态单实例故障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健康发现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负载均衡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快速失败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超时时间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控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制重试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自动恢复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635896" y="2852936"/>
            <a:ext cx="1224136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6" y="1988840"/>
            <a:ext cx="115212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6176" y="2852936"/>
            <a:ext cx="1224136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136"/>
          <p:cNvCxnSpPr>
            <a:endCxn id="24" idx="1"/>
          </p:cNvCxnSpPr>
          <p:nvPr/>
        </p:nvCxnSpPr>
        <p:spPr>
          <a:xfrm>
            <a:off x="6012160" y="1916832"/>
            <a:ext cx="1224136" cy="32403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79"/>
          <p:cNvCxnSpPr/>
          <p:nvPr/>
        </p:nvCxnSpPr>
        <p:spPr>
          <a:xfrm flipH="1">
            <a:off x="4427984" y="2060848"/>
            <a:ext cx="864096" cy="5760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" name="Picture 2" descr="D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4784"/>
            <a:ext cx="778192" cy="984696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4499992" y="1556792"/>
            <a:ext cx="204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item.taobao.com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79"/>
          <p:cNvCxnSpPr/>
          <p:nvPr/>
        </p:nvCxnSpPr>
        <p:spPr>
          <a:xfrm>
            <a:off x="5508104" y="2060848"/>
            <a:ext cx="864096" cy="5760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771800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7904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44008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24128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660232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596336" y="3933056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79"/>
          <p:cNvCxnSpPr/>
          <p:nvPr/>
        </p:nvCxnSpPr>
        <p:spPr>
          <a:xfrm flipH="1">
            <a:off x="3275856" y="3429000"/>
            <a:ext cx="648072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79"/>
          <p:cNvCxnSpPr/>
          <p:nvPr/>
        </p:nvCxnSpPr>
        <p:spPr>
          <a:xfrm flipH="1">
            <a:off x="4067944" y="3429000"/>
            <a:ext cx="14401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79"/>
          <p:cNvCxnSpPr/>
          <p:nvPr/>
        </p:nvCxnSpPr>
        <p:spPr>
          <a:xfrm>
            <a:off x="4499992" y="3429000"/>
            <a:ext cx="50405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79"/>
          <p:cNvCxnSpPr/>
          <p:nvPr/>
        </p:nvCxnSpPr>
        <p:spPr>
          <a:xfrm flipH="1">
            <a:off x="6012160" y="3429000"/>
            <a:ext cx="432048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79"/>
          <p:cNvCxnSpPr/>
          <p:nvPr/>
        </p:nvCxnSpPr>
        <p:spPr>
          <a:xfrm>
            <a:off x="6732240" y="3429000"/>
            <a:ext cx="288032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79"/>
          <p:cNvCxnSpPr/>
          <p:nvPr/>
        </p:nvCxnSpPr>
        <p:spPr>
          <a:xfrm>
            <a:off x="7092280" y="3429000"/>
            <a:ext cx="864096" cy="36004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乘 7"/>
          <p:cNvSpPr/>
          <p:nvPr/>
        </p:nvSpPr>
        <p:spPr>
          <a:xfrm>
            <a:off x="2339752" y="3573016"/>
            <a:ext cx="1512168" cy="1224136"/>
          </a:xfrm>
          <a:prstGeom prst="mathMultiply">
            <a:avLst>
              <a:gd name="adj1" fmla="val 1729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乘 47"/>
          <p:cNvSpPr/>
          <p:nvPr/>
        </p:nvSpPr>
        <p:spPr>
          <a:xfrm>
            <a:off x="3131840" y="3212976"/>
            <a:ext cx="1008112" cy="720080"/>
          </a:xfrm>
          <a:prstGeom prst="mathMultiply">
            <a:avLst>
              <a:gd name="adj1" fmla="val 1729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79"/>
          <p:cNvCxnSpPr/>
          <p:nvPr/>
        </p:nvCxnSpPr>
        <p:spPr>
          <a:xfrm flipH="1">
            <a:off x="3779912" y="4581128"/>
            <a:ext cx="14401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79"/>
          <p:cNvCxnSpPr/>
          <p:nvPr/>
        </p:nvCxnSpPr>
        <p:spPr>
          <a:xfrm>
            <a:off x="4211960" y="4581128"/>
            <a:ext cx="50405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347864" y="5085184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427984" y="5085184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79"/>
          <p:cNvCxnSpPr/>
          <p:nvPr/>
        </p:nvCxnSpPr>
        <p:spPr>
          <a:xfrm flipH="1">
            <a:off x="6732240" y="4581128"/>
            <a:ext cx="14401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79"/>
          <p:cNvCxnSpPr/>
          <p:nvPr/>
        </p:nvCxnSpPr>
        <p:spPr>
          <a:xfrm>
            <a:off x="7164288" y="4581128"/>
            <a:ext cx="504056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300192" y="5085184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80312" y="5085184"/>
            <a:ext cx="720080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5085184"/>
            <a:ext cx="37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5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841"/>
    </mc:Choice>
    <mc:Fallback xmlns="">
      <p:transition xmlns:p14="http://schemas.microsoft.com/office/powerpoint/2010/main" spd="slow" advTm="5928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8" grpId="0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有状态单实例故障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第三方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仲裁者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HA</a:t>
            </a:r>
          </a:p>
          <a:p>
            <a:pPr lvl="1">
              <a:buFont typeface="Wingdings" charset="2"/>
              <a:buChar char="u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数据库的主备切换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自动选举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Paxos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Raft</a:t>
            </a: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27984" y="2708920"/>
            <a:ext cx="1224136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92080" y="1556792"/>
            <a:ext cx="122413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28184" y="2708920"/>
            <a:ext cx="1224136" cy="50405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136"/>
          <p:cNvCxnSpPr>
            <a:stCxn id="8" idx="2"/>
            <a:endCxn id="4" idx="0"/>
          </p:cNvCxnSpPr>
          <p:nvPr/>
        </p:nvCxnSpPr>
        <p:spPr>
          <a:xfrm flipH="1">
            <a:off x="5040052" y="2060848"/>
            <a:ext cx="864096" cy="64807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36"/>
          <p:cNvCxnSpPr>
            <a:stCxn id="8" idx="2"/>
            <a:endCxn id="9" idx="0"/>
          </p:cNvCxnSpPr>
          <p:nvPr/>
        </p:nvCxnSpPr>
        <p:spPr>
          <a:xfrm>
            <a:off x="5904148" y="2060848"/>
            <a:ext cx="936104" cy="64807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79"/>
          <p:cNvCxnSpPr>
            <a:stCxn id="4" idx="3"/>
            <a:endCxn id="9" idx="1"/>
          </p:cNvCxnSpPr>
          <p:nvPr/>
        </p:nvCxnSpPr>
        <p:spPr>
          <a:xfrm>
            <a:off x="5652120" y="2960948"/>
            <a:ext cx="57606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76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51"/>
    </mc:Choice>
    <mc:Fallback xmlns="">
      <p:transition xmlns:p14="http://schemas.microsoft.com/office/powerpoint/2010/main" spd="slow" advTm="675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服务集群故障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原因：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容量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不足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变更引起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网络故障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程序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bug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。。</a:t>
            </a:r>
            <a:endParaRPr lang="en-US" altLang="en-US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6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3"/>
    </mc:Choice>
    <mc:Fallback xmlns="">
      <p:transition xmlns:p14="http://schemas.microsoft.com/office/powerpoint/2010/main" spd="slow" advTm="243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微软雅黑"/>
                <a:ea typeface="微软雅黑"/>
                <a:cs typeface="微软雅黑"/>
              </a:rPr>
              <a:t>服务集群故障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自我保护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限流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学会拒绝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按系统负载限流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按业务优先限流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降级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有舍有得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依赖模块的降级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业务功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能的降级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692695"/>
            <a:ext cx="5254054" cy="36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91600" y="3140968"/>
            <a:ext cx="5252400" cy="36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96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89"/>
    </mc:Choice>
    <mc:Fallback xmlns="">
      <p:transition xmlns:p14="http://schemas.microsoft.com/office/powerpoint/2010/main" spd="slow" advTm="1623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微软雅黑"/>
                <a:ea typeface="微软雅黑"/>
                <a:cs typeface="微软雅黑"/>
              </a:rPr>
              <a:t>服务集群故障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快速变更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容量伸缩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应用规范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自动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部署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变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更管理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变更记录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快速回滚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40"/>
    </mc:Choice>
    <mc:Fallback xmlns="">
      <p:transition xmlns:p14="http://schemas.microsoft.com/office/powerpoint/2010/main" spd="slow" advTm="615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机房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层面故障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网络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故障</a:t>
            </a: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接入层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故障</a:t>
            </a:r>
            <a:endParaRPr lang="en-US" altLang="en-US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机房断电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 。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。。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以不变应万变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多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IDC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容灾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8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36"/>
    </mc:Choice>
    <mc:Fallback xmlns="">
      <p:transition xmlns:p14="http://schemas.microsoft.com/office/powerpoint/2010/main" spd="slow" advTm="3553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同城容灾</a:t>
            </a: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数据主备切换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DNS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导流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2852936"/>
            <a:ext cx="2448272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4139952" y="2852936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419872" y="4221088"/>
            <a:ext cx="1224136" cy="432048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53"/>
          <p:cNvSpPr/>
          <p:nvPr/>
        </p:nvSpPr>
        <p:spPr>
          <a:xfrm>
            <a:off x="3419872" y="5589240"/>
            <a:ext cx="1224136" cy="504056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292080" y="2852936"/>
            <a:ext cx="2520280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6228184" y="2852936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5508104" y="4221088"/>
            <a:ext cx="1224136" cy="432048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柱形 53"/>
          <p:cNvSpPr/>
          <p:nvPr/>
        </p:nvSpPr>
        <p:spPr>
          <a:xfrm>
            <a:off x="5508104" y="5589240"/>
            <a:ext cx="1224136" cy="504056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endParaRPr lang="zh-CN" altLang="en-US" sz="1600" dirty="0"/>
          </a:p>
        </p:txBody>
      </p:sp>
      <p:cxnSp>
        <p:nvCxnSpPr>
          <p:cNvPr id="12" name="直接箭头连接符 79"/>
          <p:cNvCxnSpPr>
            <a:stCxn id="7" idx="4"/>
            <a:endCxn id="11" idx="2"/>
          </p:cNvCxnSpPr>
          <p:nvPr/>
        </p:nvCxnSpPr>
        <p:spPr>
          <a:xfrm>
            <a:off x="4644008" y="5841268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 rot="5400000">
            <a:off x="3755910" y="2444890"/>
            <a:ext cx="528057" cy="4800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13"/>
          <p:cNvSpPr/>
          <p:nvPr/>
        </p:nvSpPr>
        <p:spPr>
          <a:xfrm rot="5400000">
            <a:off x="5844142" y="2444890"/>
            <a:ext cx="528057" cy="4800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3203848" y="2348880"/>
            <a:ext cx="62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50%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300192" y="2420888"/>
            <a:ext cx="62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50%</a:t>
            </a:r>
            <a:endParaRPr lang="zh-CN" altLang="en-US" sz="2000" dirty="0"/>
          </a:p>
        </p:txBody>
      </p:sp>
      <p:sp>
        <p:nvSpPr>
          <p:cNvPr id="39" name="圆角矩形 38"/>
          <p:cNvSpPr/>
          <p:nvPr/>
        </p:nvSpPr>
        <p:spPr>
          <a:xfrm>
            <a:off x="3419872" y="3212976"/>
            <a:ext cx="1224136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508104" y="3212976"/>
            <a:ext cx="1224136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云形 45"/>
          <p:cNvSpPr/>
          <p:nvPr/>
        </p:nvSpPr>
        <p:spPr>
          <a:xfrm>
            <a:off x="2555776" y="4941168"/>
            <a:ext cx="1224136" cy="504056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6444208" y="4869160"/>
            <a:ext cx="1224136" cy="504056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136"/>
          <p:cNvCxnSpPr>
            <a:stCxn id="10" idx="2"/>
            <a:endCxn id="7" idx="1"/>
          </p:cNvCxnSpPr>
          <p:nvPr/>
        </p:nvCxnSpPr>
        <p:spPr>
          <a:xfrm flipH="1">
            <a:off x="4031940" y="4653136"/>
            <a:ext cx="2088232" cy="936104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36"/>
          <p:cNvCxnSpPr>
            <a:stCxn id="11" idx="1"/>
            <a:endCxn id="6" idx="2"/>
          </p:cNvCxnSpPr>
          <p:nvPr/>
        </p:nvCxnSpPr>
        <p:spPr>
          <a:xfrm flipH="1" flipV="1">
            <a:off x="4031940" y="4653136"/>
            <a:ext cx="2088232" cy="936104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36"/>
          <p:cNvCxnSpPr>
            <a:stCxn id="6" idx="2"/>
            <a:endCxn id="7" idx="1"/>
          </p:cNvCxnSpPr>
          <p:nvPr/>
        </p:nvCxnSpPr>
        <p:spPr>
          <a:xfrm>
            <a:off x="4031940" y="46531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36"/>
          <p:cNvCxnSpPr>
            <a:stCxn id="10" idx="2"/>
            <a:endCxn id="11" idx="1"/>
          </p:cNvCxnSpPr>
          <p:nvPr/>
        </p:nvCxnSpPr>
        <p:spPr>
          <a:xfrm>
            <a:off x="6120172" y="46531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36"/>
          <p:cNvCxnSpPr>
            <a:stCxn id="39" idx="2"/>
            <a:endCxn id="6" idx="0"/>
          </p:cNvCxnSpPr>
          <p:nvPr/>
        </p:nvCxnSpPr>
        <p:spPr>
          <a:xfrm>
            <a:off x="4031940" y="3636789"/>
            <a:ext cx="0" cy="584299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136"/>
          <p:cNvCxnSpPr>
            <a:stCxn id="45" idx="2"/>
            <a:endCxn id="10" idx="0"/>
          </p:cNvCxnSpPr>
          <p:nvPr/>
        </p:nvCxnSpPr>
        <p:spPr>
          <a:xfrm>
            <a:off x="6120172" y="3636789"/>
            <a:ext cx="0" cy="584299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75856" y="1916832"/>
            <a:ext cx="3672408" cy="5040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DNS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0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56"/>
    </mc:Choice>
    <mc:Fallback xmlns="">
      <p:transition xmlns:p14="http://schemas.microsoft.com/office/powerpoint/2010/main" spd="slow" advTm="1377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/>
      <p:bldP spid="16" grpId="0"/>
      <p:bldP spid="39" grpId="0" animBg="1"/>
      <p:bldP spid="45" grpId="0" animBg="1"/>
      <p:bldP spid="46" grpId="0" animBg="1"/>
      <p:bldP spid="51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异地容灾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659777015556369583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651161" cy="3096344"/>
          </a:xfrm>
          <a:prstGeom prst="rect">
            <a:avLst/>
          </a:prstGeom>
        </p:spPr>
      </p:pic>
      <p:pic>
        <p:nvPicPr>
          <p:cNvPr id="4" name="图片 3" descr="d192c7cd6361402f730a3b558aa33cbc_980_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24744"/>
            <a:ext cx="4728883" cy="3168352"/>
          </a:xfrm>
          <a:prstGeom prst="rect">
            <a:avLst/>
          </a:prstGeom>
        </p:spPr>
      </p:pic>
      <p:pic>
        <p:nvPicPr>
          <p:cNvPr id="5" name="图片 4" descr="e198f8b9gx6CCtX8L2Uc0&amp;69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5008087" cy="2636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1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18"/>
    </mc:Choice>
    <mc:Fallback xmlns="">
      <p:transition xmlns:p14="http://schemas.microsoft.com/office/powerpoint/2010/main" spd="slow" advTm="735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异地容灾</a:t>
            </a: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跨地域部署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秒级切换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06908" y="2933730"/>
            <a:ext cx="2525532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3563888" y="1772816"/>
            <a:ext cx="3672408" cy="7680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2267744" y="2933730"/>
            <a:ext cx="2515029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左右箭头 22"/>
          <p:cNvSpPr/>
          <p:nvPr/>
        </p:nvSpPr>
        <p:spPr bwMode="auto">
          <a:xfrm>
            <a:off x="4860032" y="5661248"/>
            <a:ext cx="1080120" cy="479696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08104" y="198884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60032" y="60932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</a:t>
            </a:r>
          </a:p>
        </p:txBody>
      </p:sp>
      <p:sp>
        <p:nvSpPr>
          <p:cNvPr id="26" name="矩形 25"/>
          <p:cNvSpPr/>
          <p:nvPr/>
        </p:nvSpPr>
        <p:spPr>
          <a:xfrm>
            <a:off x="2339752" y="2924944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7884368" y="2924944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236296" y="2492896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按用户分流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07904" y="1988840"/>
            <a:ext cx="758739" cy="38404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300192" y="1988840"/>
            <a:ext cx="758739" cy="392829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cdnN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柱形 53"/>
          <p:cNvSpPr/>
          <p:nvPr/>
        </p:nvSpPr>
        <p:spPr>
          <a:xfrm>
            <a:off x="6294940" y="5622027"/>
            <a:ext cx="1229387" cy="543277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3342613" y="3413784"/>
            <a:ext cx="1224136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347864" y="4365104"/>
            <a:ext cx="1224136" cy="432048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云形 40"/>
          <p:cNvSpPr/>
          <p:nvPr/>
        </p:nvSpPr>
        <p:spPr>
          <a:xfrm>
            <a:off x="2339752" y="4941168"/>
            <a:ext cx="1224136" cy="576064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柱形 53"/>
          <p:cNvSpPr/>
          <p:nvPr/>
        </p:nvSpPr>
        <p:spPr>
          <a:xfrm>
            <a:off x="3347864" y="5589240"/>
            <a:ext cx="1224136" cy="573694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cxnSp>
        <p:nvCxnSpPr>
          <p:cNvPr id="58" name="直接箭头连接符 79"/>
          <p:cNvCxnSpPr>
            <a:endCxn id="67" idx="0"/>
          </p:cNvCxnSpPr>
          <p:nvPr/>
        </p:nvCxnSpPr>
        <p:spPr>
          <a:xfrm>
            <a:off x="6012160" y="2564904"/>
            <a:ext cx="900100" cy="86409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79"/>
          <p:cNvCxnSpPr>
            <a:endCxn id="39" idx="0"/>
          </p:cNvCxnSpPr>
          <p:nvPr/>
        </p:nvCxnSpPr>
        <p:spPr>
          <a:xfrm flipH="1">
            <a:off x="3954681" y="2564904"/>
            <a:ext cx="761335" cy="84888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00192" y="3429000"/>
            <a:ext cx="1224136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300192" y="4365104"/>
            <a:ext cx="1224136" cy="432048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136"/>
          <p:cNvCxnSpPr>
            <a:stCxn id="39" idx="2"/>
            <a:endCxn id="40" idx="0"/>
          </p:cNvCxnSpPr>
          <p:nvPr/>
        </p:nvCxnSpPr>
        <p:spPr>
          <a:xfrm>
            <a:off x="3954681" y="3837597"/>
            <a:ext cx="5251" cy="52750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136"/>
          <p:cNvCxnSpPr>
            <a:stCxn id="67" idx="2"/>
            <a:endCxn id="68" idx="0"/>
          </p:cNvCxnSpPr>
          <p:nvPr/>
        </p:nvCxnSpPr>
        <p:spPr>
          <a:xfrm>
            <a:off x="6912260" y="3852813"/>
            <a:ext cx="0" cy="51229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136"/>
          <p:cNvCxnSpPr>
            <a:stCxn id="40" idx="2"/>
            <a:endCxn id="42" idx="1"/>
          </p:cNvCxnSpPr>
          <p:nvPr/>
        </p:nvCxnSpPr>
        <p:spPr>
          <a:xfrm>
            <a:off x="3959932" y="4797152"/>
            <a:ext cx="0" cy="79208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136"/>
          <p:cNvCxnSpPr>
            <a:stCxn id="68" idx="2"/>
            <a:endCxn id="33" idx="1"/>
          </p:cNvCxnSpPr>
          <p:nvPr/>
        </p:nvCxnSpPr>
        <p:spPr>
          <a:xfrm flipH="1">
            <a:off x="6909634" y="4797152"/>
            <a:ext cx="2626" cy="824875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4644008" y="1988840"/>
            <a:ext cx="758739" cy="38404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云形 91"/>
          <p:cNvSpPr/>
          <p:nvPr/>
        </p:nvSpPr>
        <p:spPr>
          <a:xfrm>
            <a:off x="7164288" y="4941168"/>
            <a:ext cx="1224136" cy="576064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9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68"/>
    </mc:Choice>
    <mc:Fallback xmlns="">
      <p:transition xmlns:p14="http://schemas.microsoft.com/office/powerpoint/2010/main" spd="slow" advTm="7666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556792"/>
            <a:ext cx="7285729" cy="5184576"/>
          </a:xfrm>
          <a:prstGeom prst="rect">
            <a:avLst/>
          </a:prstGeom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可靠性保障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快速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定位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：接入链路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3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0"/>
    </mc:Choice>
    <mc:Fallback xmlns="">
      <p:transition xmlns:p14="http://schemas.microsoft.com/office/powerpoint/2010/main" spd="slow" advTm="269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两个例子：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011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上半年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Gmail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正常运行时间超过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99.99%</a:t>
            </a: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2013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年微博平台核心服务接口的可用性指标：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全年平均接口请求性能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&lt;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100ms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的比例为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99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991%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3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15"/>
    </mc:Choice>
    <mc:Fallback xmlns="">
      <p:transition xmlns:p14="http://schemas.microsoft.com/office/powerpoint/2010/main" spd="slow" advTm="1327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可靠性保障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快速定位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：接入链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路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2" y="3933056"/>
            <a:ext cx="8579246" cy="6217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04864"/>
            <a:ext cx="8579246" cy="6335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54" y="3068960"/>
            <a:ext cx="8579246" cy="627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51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3"/>
    </mc:Choice>
    <mc:Fallback xmlns="">
      <p:transition xmlns:p14="http://schemas.microsoft.com/office/powerpoint/2010/main" spd="slow" advTm="360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可靠性保障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快速定位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：内部链路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6" y="2060848"/>
            <a:ext cx="9012058" cy="3240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1"/>
    </mc:Choice>
    <mc:Fallback xmlns="">
      <p:transition xmlns:p14="http://schemas.microsoft.com/office/powerpoint/2010/main" spd="slow" advTm="247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可靠性保障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快速定位</a:t>
            </a: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故障恢复平台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定期演练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真实环境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提前通知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不提前通知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50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75"/>
    </mc:Choice>
    <mc:Fallback xmlns="">
      <p:transition xmlns:p14="http://schemas.microsoft.com/office/powerpoint/2010/main" spd="slow" advTm="627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单实例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层面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无状态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有状态</a:t>
            </a:r>
            <a:endParaRPr lang="en-US" altLang="en-US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自动恢复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集群层面</a:t>
            </a:r>
            <a:endParaRPr lang="en-US" altLang="en-US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自我保护：降级，限流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快速变更：伸缩，变更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机房和地域层面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切库，引流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跨地域容灾切换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全局服务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dns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故障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骨干网故障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4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4"/>
    </mc:Choice>
    <mc:Fallback xmlns="">
      <p:transition xmlns:p14="http://schemas.microsoft.com/office/powerpoint/2010/main" spd="slow" advTm="390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灾难恢复标准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国际标准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SHARE78</a:t>
            </a:r>
          </a:p>
          <a:p>
            <a:pPr>
              <a:buFont typeface="Wingdings" charset="2"/>
              <a:buChar char="u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国家标准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u"/>
            </a:pP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信息系统灾难恢复规范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》GB/T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20988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2007</a:t>
            </a:r>
          </a:p>
          <a:p>
            <a:pPr>
              <a:buFont typeface="Wingdings" charset="2"/>
              <a:buChar char="u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01"/>
    </mc:Choice>
    <mc:Fallback xmlns="">
      <p:transition xmlns:p14="http://schemas.microsoft.com/office/powerpoint/2010/main" spd="slow" advTm="432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48680"/>
            <a:ext cx="6696744" cy="61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5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7"/>
    </mc:Choice>
    <mc:Fallback xmlns="">
      <p:transition xmlns:p14="http://schemas.microsoft.com/office/powerpoint/2010/main" spd="slow" advTm="55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服务容灾等级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011642"/>
              </p:ext>
            </p:extLst>
          </p:nvPr>
        </p:nvGraphicFramePr>
        <p:xfrm>
          <a:off x="755576" y="1700808"/>
          <a:ext cx="7632848" cy="41227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4882"/>
                <a:gridCol w="1327767"/>
                <a:gridCol w="1327767"/>
                <a:gridCol w="1343364"/>
                <a:gridCol w="1273918"/>
                <a:gridCol w="1195150"/>
              </a:tblGrid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单实例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集群层面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机房层面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地域层面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全局服务</a:t>
                      </a:r>
                    </a:p>
                  </a:txBody>
                  <a:tcPr marL="111876" marR="111876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</a:tr>
              <a:tr h="56312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</a:p>
                  </a:txBody>
                  <a:tcPr marL="111876" marR="111876" anchor="ctr"/>
                </a:tc>
              </a:tr>
              <a:tr h="56312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</a:p>
                  </a:txBody>
                  <a:tcPr marL="111876" marR="111876" anchor="ctr"/>
                </a:tc>
              </a:tr>
              <a:tr h="566898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</a:tr>
              <a:tr h="56312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人工恢复</a:t>
                      </a:r>
                    </a:p>
                  </a:txBody>
                  <a:tcPr marL="111876" marR="111876" anchor="ctr"/>
                </a:tc>
              </a:tr>
              <a:tr h="56312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自动恢复</a:t>
                      </a:r>
                    </a:p>
                  </a:txBody>
                  <a:tcPr marL="111876" marR="111876" anchor="ctr"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755576" y="2348880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79512" y="980728"/>
            <a:ext cx="8424936" cy="576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6" y="2924944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5576" y="3501008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5576" y="4077072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55576" y="4653136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55576" y="5229200"/>
            <a:ext cx="1152128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4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"/>
    </mc:Choice>
    <mc:Fallback xmlns="">
      <p:transition xmlns:p14="http://schemas.microsoft.com/office/powerpoint/2010/main" spd="slow" advTm="1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87" y="5017724"/>
            <a:ext cx="3117266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8" y="1268760"/>
            <a:ext cx="3607339" cy="3748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5004048" cy="6858000"/>
          </a:xfrm>
          <a:prstGeom prst="rect">
            <a:avLst/>
          </a:prstGeom>
          <a:solidFill>
            <a:srgbClr val="5C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/>
              <a:t>Thank You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636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"/>
    </mc:Choice>
    <mc:Fallback xmlns="">
      <p:transition xmlns:p14="http://schemas.microsoft.com/office/powerpoint/2010/main" spd="slow" advTm="14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衡量系统可用性的指标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服务平均无故障时间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MTBF</a:t>
            </a: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服务平均恢复时间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MTTR</a:t>
            </a: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可用性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=(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MTBF/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MTBF+MTTR)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100%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661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42"/>
    </mc:Choice>
    <mc:Fallback xmlns="">
      <p:transition xmlns:p14="http://schemas.microsoft.com/office/powerpoint/2010/main" spd="slow" advTm="898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常常碰到的场景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场景一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28800"/>
            <a:ext cx="427924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51"/>
    </mc:Choice>
    <mc:Fallback xmlns="">
      <p:transition xmlns:p14="http://schemas.microsoft.com/office/powerpoint/2010/main" spd="slow" advTm="582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常常碰到的场景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场景二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e0a3e0e25231fe333077f27c3893af8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430057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9"/>
    </mc:Choice>
    <mc:Fallback xmlns="">
      <p:transition xmlns:p14="http://schemas.microsoft.com/office/powerpoint/2010/main" spd="slow" advTm="47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常常碰到的场景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场景三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28800"/>
            <a:ext cx="434067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12"/>
    </mc:Choice>
    <mc:Fallback xmlns="">
      <p:transition xmlns:p14="http://schemas.microsoft.com/office/powerpoint/2010/main" spd="slow" advTm="1747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解决系统可用性的手段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减少故障出现次数</a:t>
            </a:r>
          </a:p>
          <a:p>
            <a:pPr marL="0" indent="0">
              <a:buNone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——不出问题</a:t>
            </a: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缩短故障处理时间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尽快解决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419872" y="2276872"/>
            <a:ext cx="648072" cy="648072"/>
          </a:xfrm>
          <a:prstGeom prst="star5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1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16"/>
    </mc:Choice>
    <mc:Fallback xmlns="">
      <p:transition xmlns:p14="http://schemas.microsoft.com/office/powerpoint/2010/main" spd="slow" advTm="1273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微软雅黑"/>
                <a:ea typeface="微软雅黑"/>
                <a:cs typeface="微软雅黑"/>
              </a:rPr>
              <a:t>天下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武功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唯</a:t>
            </a:r>
            <a:r>
              <a:rPr lang="en-US" altLang="en-US" dirty="0">
                <a:latin typeface="微软雅黑"/>
                <a:ea typeface="微软雅黑"/>
                <a:cs typeface="微软雅黑"/>
              </a:rPr>
              <a:t>快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不破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自动恢复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是最快的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恢复</a:t>
            </a:r>
            <a:endParaRPr lang="en-US" altLang="en-US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一键操作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60848"/>
            <a:ext cx="4889498" cy="42504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869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81"/>
    </mc:Choice>
    <mc:Fallback xmlns="">
      <p:transition xmlns:p14="http://schemas.microsoft.com/office/powerpoint/2010/main" spd="slow" advTm="1004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单实例故障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原因：</a:t>
            </a:r>
            <a:endParaRPr lang="en-US" altLang="en-US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网络中断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机器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故障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程序崩溃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。。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4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67"/>
    </mc:Choice>
    <mc:Fallback xmlns="">
      <p:transition xmlns:p14="http://schemas.microsoft.com/office/powerpoint/2010/main" spd="slow" advTm="593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3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2|1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3.4|14.9|2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3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2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5|4.7|3.7|3.1|26.8|43.3|67.3|47.6|83.7|15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45.7|50.8|2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1.3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5687</TotalTime>
  <Words>413</Words>
  <Application>Microsoft Macintosh PowerPoint</Application>
  <PresentationFormat>全屏显示(4:3)</PresentationFormat>
  <Paragraphs>256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1_自定义设计方案</vt:lpstr>
      <vt:lpstr>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锦木</dc:creator>
  <cp:lastModifiedBy>liang yaobin</cp:lastModifiedBy>
  <cp:revision>1354</cp:revision>
  <cp:lastPrinted>2014-12-08T01:53:09Z</cp:lastPrinted>
  <dcterms:created xsi:type="dcterms:W3CDTF">2014-07-02T09:09:29Z</dcterms:created>
  <dcterms:modified xsi:type="dcterms:W3CDTF">2015-04-23T16:50:20Z</dcterms:modified>
</cp:coreProperties>
</file>