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9"/>
  </p:notesMasterIdLst>
  <p:sldIdLst>
    <p:sldId id="257" r:id="rId2"/>
    <p:sldId id="301" r:id="rId3"/>
    <p:sldId id="265" r:id="rId4"/>
    <p:sldId id="263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302" r:id="rId27"/>
    <p:sldId id="291" r:id="rId28"/>
    <p:sldId id="292" r:id="rId29"/>
    <p:sldId id="293" r:id="rId30"/>
    <p:sldId id="294" r:id="rId31"/>
    <p:sldId id="296" r:id="rId32"/>
    <p:sldId id="297" r:id="rId33"/>
    <p:sldId id="298" r:id="rId34"/>
    <p:sldId id="299" r:id="rId35"/>
    <p:sldId id="300" r:id="rId36"/>
    <p:sldId id="303" r:id="rId37"/>
    <p:sldId id="259" r:id="rId38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98" autoAdjust="0"/>
  </p:normalViewPr>
  <p:slideViewPr>
    <p:cSldViewPr snapToGrid="0" snapToObjects="1">
      <p:cViewPr varScale="1">
        <p:scale>
          <a:sx n="56" d="100"/>
          <a:sy n="56" d="100"/>
        </p:scale>
        <p:origin x="-17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616FF-F9F8-4472-A33F-E668ED37DA04}" type="datetimeFigureOut">
              <a:rPr lang="zh-CN" altLang="en-US" smtClean="0"/>
              <a:t>2015/4/22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77058-F5F7-4A7E-8481-1EF21B9052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24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9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09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09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latin typeface="Arial" charset="0"/>
              <a:ea typeface="ＭＳ Ｐゴシック" pitchFamily="34" charset="-128"/>
            </a:endParaRPr>
          </a:p>
          <a:p>
            <a:endParaRPr lang="en-US" altLang="en-US" dirty="0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381000"/>
            <a:ext cx="3432175" cy="2573338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53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91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91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99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77058-F5F7-4A7E-8481-1EF21B9052A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06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9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27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3807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141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24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381000"/>
            <a:ext cx="3432175" cy="2573338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1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18303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0" y="381000"/>
            <a:ext cx="3432175" cy="2573338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1100" baseline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18303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9141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Oracle Confidential - For Internal Use Only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87FD523-6A9D-431F-9006-8F984D4E0CC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524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381000"/>
            <a:ext cx="3432175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23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4088" y="381000"/>
            <a:ext cx="3430587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 smtClean="0"/>
          </a:p>
          <a:p>
            <a:endParaRPr lang="en-US" sz="11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09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09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100" baseline="0" dirty="0" smtClean="0"/>
          </a:p>
          <a:p>
            <a:endParaRPr lang="en-US" sz="11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09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0" y="381000"/>
            <a:ext cx="3430588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E82501-53DA-4152-84B0-51135B15EEA8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790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09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2D9AE-7182-4680-8F79-479C4181FF0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0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4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3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68C42-C07D-B745-AB5E-E43FB52A65C3}" type="datetimeFigureOut">
              <a:rPr kumimoji="1" lang="zh-CN" altLang="en-US" smtClean="0"/>
              <a:pPr/>
              <a:t>2015/4/22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2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ew Template_Content 1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04347" y="327387"/>
            <a:ext cx="8229586" cy="541860"/>
          </a:xfrm>
        </p:spPr>
        <p:txBody>
          <a:bodyPr anchor="t" anchorCtr="0"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804347" y="2029470"/>
            <a:ext cx="8229600" cy="40834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347" y="864288"/>
            <a:ext cx="8229600" cy="406400"/>
          </a:xfrm>
        </p:spPr>
        <p:txBody>
          <a:bodyPr anchor="t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sz="2700">
                <a:solidFill>
                  <a:schemeClr val="accent1"/>
                </a:solidFill>
              </a:defRPr>
            </a:lvl1pPr>
            <a:lvl2pPr marL="609443" indent="0">
              <a:buFontTx/>
              <a:buNone/>
              <a:defRPr/>
            </a:lvl2pPr>
            <a:lvl3pPr marL="1218885" indent="0">
              <a:buFontTx/>
              <a:buNone/>
              <a:defRPr/>
            </a:lvl3pPr>
            <a:lvl4pPr marL="1828328" indent="0">
              <a:buFontTx/>
              <a:buNone/>
              <a:defRPr/>
            </a:lvl4pPr>
            <a:lvl5pPr marL="2437771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944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137415" y="6556248"/>
            <a:ext cx="920038" cy="182880"/>
          </a:xfrm>
          <a:prstGeom prst="rect">
            <a:avLst/>
          </a:prstGeom>
        </p:spPr>
        <p:txBody>
          <a:bodyPr/>
          <a:lstStyle/>
          <a:p>
            <a:fld id="{C8A1F17C-4AFE-4B02-9BD6-67CB04075FF1}" type="datetime1">
              <a:rPr lang="en-US" smtClean="0"/>
              <a:pPr/>
              <a:t>4/22/2015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67752" y="6556248"/>
            <a:ext cx="2057936" cy="182880"/>
          </a:xfrm>
          <a:prstGeom prst="rect">
            <a:avLst/>
          </a:prstGeom>
        </p:spPr>
        <p:txBody>
          <a:bodyPr/>
          <a:lstStyle/>
          <a:p>
            <a:r>
              <a:rPr dirty="0"/>
              <a:t>Oracle Confidential – Internal/Restricted/Highly Restricted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99734" y="1905000"/>
            <a:ext cx="6344112" cy="2209800"/>
          </a:xfrm>
        </p:spPr>
        <p:txBody>
          <a:bodyPr anchor="t"/>
          <a:lstStyle>
            <a:lvl1pPr marL="228581" indent="-228581" algn="l">
              <a:defRPr sz="4000" b="0"/>
            </a:lvl1pPr>
          </a:lstStyle>
          <a:p>
            <a:r>
              <a:rPr dirty="0"/>
              <a:t>“Click to type customer or partner quote surrounded by quotation marks.”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628393" y="4191000"/>
            <a:ext cx="6115452" cy="762000"/>
          </a:xfrm>
        </p:spPr>
        <p:txBody>
          <a:bodyPr>
            <a:noAutofit/>
          </a:bodyPr>
          <a:lstStyle>
            <a:lvl1pPr marL="292076" indent="-292076">
              <a:spcBef>
                <a:spcPts val="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2400"/>
            </a:lvl1pPr>
            <a:lvl2pPr marL="457161" indent="0">
              <a:buNone/>
              <a:defRPr sz="1200"/>
            </a:lvl2pPr>
            <a:lvl3pPr marL="914323" indent="0">
              <a:buNone/>
              <a:defRPr sz="1100"/>
            </a:lvl3pPr>
            <a:lvl4pPr marL="1371485" indent="0">
              <a:buNone/>
              <a:defRPr sz="900"/>
            </a:lvl4pPr>
            <a:lvl5pPr marL="1828648" indent="0">
              <a:buNone/>
              <a:defRPr sz="900"/>
            </a:lvl5pPr>
            <a:lvl6pPr marL="2285809" indent="0">
              <a:buNone/>
              <a:defRPr sz="900"/>
            </a:lvl6pPr>
            <a:lvl7pPr marL="2742971" indent="0">
              <a:buNone/>
              <a:defRPr sz="900"/>
            </a:lvl7pPr>
            <a:lvl8pPr marL="3200133" indent="0">
              <a:buNone/>
              <a:defRPr sz="900"/>
            </a:lvl8pPr>
            <a:lvl9pPr marL="3657296" indent="0">
              <a:buNone/>
              <a:defRPr sz="900"/>
            </a:lvl9pPr>
          </a:lstStyle>
          <a:p>
            <a:pPr lvl="0"/>
            <a:r>
              <a:rPr dirty="0"/>
              <a:t>Click to add Name, Title, Company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137415" y="6556248"/>
            <a:ext cx="920038" cy="182880"/>
          </a:xfrm>
          <a:prstGeom prst="rect">
            <a:avLst/>
          </a:prstGeom>
        </p:spPr>
        <p:txBody>
          <a:bodyPr/>
          <a:lstStyle/>
          <a:p>
            <a:fld id="{B4BFE1CA-6658-4197-8E4E-2C35AF1F1E72}" type="datetime1">
              <a:rPr lang="en-US" smtClean="0"/>
              <a:pPr/>
              <a:t>4/22/2015</a:t>
            </a:fld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67752" y="6556248"/>
            <a:ext cx="2057936" cy="182880"/>
          </a:xfrm>
          <a:prstGeom prst="rect">
            <a:avLst/>
          </a:prstGeom>
        </p:spPr>
        <p:txBody>
          <a:bodyPr/>
          <a:lstStyle/>
          <a:p>
            <a:r>
              <a:rPr dirty="0"/>
              <a:t>Oracle Confidential – Internal/Restricted/Highly Restricted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/>
              <a:pPr/>
              <a:t>‹#›</a:t>
            </a:fld>
            <a:endParaRPr dirty="0"/>
          </a:p>
        </p:txBody>
      </p:sp>
      <p:sp>
        <p:nvSpPr>
          <p:cNvPr id="8" name="Picture Placeholder 15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398964" y="1905000"/>
            <a:ext cx="1646349" cy="3072384"/>
          </a:xfrm>
          <a:solidFill>
            <a:schemeClr val="bg2"/>
          </a:solidFill>
        </p:spPr>
        <p:txBody>
          <a:bodyPr tIns="91432">
            <a:noAutofit/>
          </a:bodyPr>
          <a:lstStyle>
            <a:lvl1pPr marL="0" indent="0" algn="ctr">
              <a:spcBef>
                <a:spcPts val="0"/>
              </a:spcBef>
              <a:buNone/>
              <a:defRPr sz="1900" baseline="0">
                <a:solidFill>
                  <a:schemeClr val="tx1"/>
                </a:solidFill>
              </a:defRPr>
            </a:lvl1pPr>
          </a:lstStyle>
          <a:p>
            <a:r>
              <a:rPr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88973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68C42-C07D-B745-AB5E-E43FB52A65C3}" type="datetimeFigureOut">
              <a:rPr kumimoji="1" lang="zh-CN" altLang="en-US" smtClean="0"/>
              <a:pPr/>
              <a:t>2015/4/22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25BC6-F960-7E49-9DEA-DF63A07FAC1D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pic>
        <p:nvPicPr>
          <p:cNvPr id="7" name="图片 6" descr="20131228_PPT模板_QCon-01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0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82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4" r:id="rId3"/>
    <p:sldLayoutId id="2147483675" r:id="rId4"/>
    <p:sldLayoutId id="2147483677" r:id="rId5"/>
    <p:sldLayoutId id="2147483678" r:id="rId6"/>
    <p:sldLayoutId id="2147483679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17.png"/><Relationship Id="rId3" Type="http://schemas.openxmlformats.org/officeDocument/2006/relationships/image" Target="../media/image25.png"/><Relationship Id="rId21" Type="http://schemas.openxmlformats.org/officeDocument/2006/relationships/image" Target="../media/image2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1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23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22.png"/><Relationship Id="rId10" Type="http://schemas.openxmlformats.org/officeDocument/2006/relationships/image" Target="../media/image35.png"/><Relationship Id="rId19" Type="http://schemas.openxmlformats.org/officeDocument/2006/relationships/image" Target="../media/image18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23.png"/><Relationship Id="rId3" Type="http://schemas.openxmlformats.org/officeDocument/2006/relationships/image" Target="../media/image25.png"/><Relationship Id="rId21" Type="http://schemas.openxmlformats.org/officeDocument/2006/relationships/image" Target="../media/image1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1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21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2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4.png"/><Relationship Id="rId3" Type="http://schemas.openxmlformats.org/officeDocument/2006/relationships/image" Target="../media/image17.png"/><Relationship Id="rId21" Type="http://schemas.openxmlformats.org/officeDocument/2006/relationships/image" Target="../media/image38.png"/><Relationship Id="rId7" Type="http://schemas.openxmlformats.org/officeDocument/2006/relationships/image" Target="../media/image21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42.png"/><Relationship Id="rId5" Type="http://schemas.openxmlformats.org/officeDocument/2006/relationships/image" Target="../media/image19.png"/><Relationship Id="rId15" Type="http://schemas.openxmlformats.org/officeDocument/2006/relationships/image" Target="../media/image32.png"/><Relationship Id="rId23" Type="http://schemas.openxmlformats.org/officeDocument/2006/relationships/image" Target="../media/image41.png"/><Relationship Id="rId10" Type="http://schemas.openxmlformats.org/officeDocument/2006/relationships/image" Target="../media/image24.png"/><Relationship Id="rId19" Type="http://schemas.openxmlformats.org/officeDocument/2006/relationships/image" Target="../media/image36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png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2.png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5" Type="http://schemas.openxmlformats.org/officeDocument/2006/relationships/image" Target="../media/image72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jpeg"/><Relationship Id="rId13" Type="http://schemas.openxmlformats.org/officeDocument/2006/relationships/image" Target="../media/image62.png"/><Relationship Id="rId18" Type="http://schemas.openxmlformats.org/officeDocument/2006/relationships/image" Target="../media/image126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61.png"/><Relationship Id="rId17" Type="http://schemas.openxmlformats.org/officeDocument/2006/relationships/image" Target="../media/image125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5" Type="http://schemas.openxmlformats.org/officeDocument/2006/relationships/image" Target="../media/image116.png"/><Relationship Id="rId15" Type="http://schemas.openxmlformats.org/officeDocument/2006/relationships/image" Target="../media/image123.png"/><Relationship Id="rId10" Type="http://schemas.openxmlformats.org/officeDocument/2006/relationships/image" Target="../media/image63.png"/><Relationship Id="rId19" Type="http://schemas.openxmlformats.org/officeDocument/2006/relationships/image" Target="../media/image127.png"/><Relationship Id="rId4" Type="http://schemas.openxmlformats.org/officeDocument/2006/relationships/image" Target="../media/image115.jpeg"/><Relationship Id="rId9" Type="http://schemas.openxmlformats.org/officeDocument/2006/relationships/image" Target="../media/image120.png"/><Relationship Id="rId14" Type="http://schemas.openxmlformats.org/officeDocument/2006/relationships/image" Target="../media/image1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2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27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zh-CN" altLang="zh-CN" dirty="0" smtClean="0"/>
              <a:t>平</a:t>
            </a:r>
            <a:r>
              <a:rPr lang="zh-CN" altLang="zh-CN" dirty="0"/>
              <a:t>台即服务（</a:t>
            </a:r>
            <a:r>
              <a:rPr lang="en-US" altLang="zh-CN" dirty="0" err="1"/>
              <a:t>PaaS</a:t>
            </a:r>
            <a:r>
              <a:rPr lang="zh-CN" altLang="zh-CN" dirty="0" smtClean="0"/>
              <a:t>）</a:t>
            </a:r>
            <a:r>
              <a:rPr lang="zh-CN" altLang="en-US" dirty="0" smtClean="0"/>
              <a:t>上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zh-CN" dirty="0"/>
              <a:t>部署和优</a:t>
            </a:r>
            <a:r>
              <a:rPr lang="zh-CN" altLang="zh-CN" dirty="0" smtClean="0"/>
              <a:t>化应</a:t>
            </a:r>
            <a:r>
              <a:rPr lang="zh-CN" altLang="zh-CN" dirty="0" smtClean="0"/>
              <a:t>用</a:t>
            </a:r>
            <a:r>
              <a:rPr lang="zh-CN" altLang="en-US" dirty="0" smtClean="0"/>
              <a:t>与</a:t>
            </a:r>
            <a:r>
              <a:rPr lang="zh-CN" altLang="zh-CN" dirty="0" smtClean="0"/>
              <a:t>数</a:t>
            </a:r>
            <a:r>
              <a:rPr lang="zh-CN" altLang="zh-CN" dirty="0"/>
              <a:t>据</a:t>
            </a:r>
            <a:r>
              <a:rPr lang="zh-CN" altLang="zh-CN" dirty="0" smtClean="0"/>
              <a:t>库</a:t>
            </a:r>
            <a:endParaRPr lang="zh-CN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800" b="1" dirty="0">
                <a:latin typeface="+mj-ea"/>
              </a:rPr>
              <a:t>包</a:t>
            </a:r>
            <a:r>
              <a:rPr lang="zh-CN" altLang="en-US" sz="2800" b="1" dirty="0" smtClean="0">
                <a:latin typeface="+mj-ea"/>
              </a:rPr>
              <a:t>彤</a:t>
            </a:r>
            <a:endParaRPr lang="en-US" altLang="zh-CN" sz="2800" b="1" dirty="0" smtClean="0">
              <a:latin typeface="+mj-ea"/>
            </a:endParaRPr>
          </a:p>
          <a:p>
            <a:r>
              <a:rPr lang="en-US" altLang="zh-CN" sz="2400" i="1" dirty="0" smtClean="0"/>
              <a:t>tony.bao@oracle.com</a:t>
            </a:r>
            <a:endParaRPr lang="en-US" altLang="zh-CN" sz="2400" i="1" dirty="0"/>
          </a:p>
          <a:p>
            <a:r>
              <a:rPr lang="zh-CN" altLang="en-US" sz="2400" b="1" dirty="0" smtClean="0"/>
              <a:t>甲</a:t>
            </a:r>
            <a:r>
              <a:rPr lang="zh-CN" altLang="en-US" sz="2400" b="1" dirty="0"/>
              <a:t>骨文（中国）软件系统有限公司</a:t>
            </a:r>
          </a:p>
        </p:txBody>
      </p:sp>
      <p:pic>
        <p:nvPicPr>
          <p:cNvPr id="1026" name="Picture 2" descr="cid:image001.png@01CEF4D9.8E8DEEB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5" y="2522596"/>
            <a:ext cx="127635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6530" y="2832649"/>
            <a:ext cx="6655672" cy="2653166"/>
          </a:xfrm>
          <a:prstGeom prst="rect">
            <a:avLst/>
          </a:prstGeom>
        </p:spPr>
      </p:pic>
      <p:sp>
        <p:nvSpPr>
          <p:cNvPr id="67" name="Oval 66"/>
          <p:cNvSpPr/>
          <p:nvPr/>
        </p:nvSpPr>
        <p:spPr>
          <a:xfrm>
            <a:off x="1588181" y="2958328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513628" y="4241871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4757004" y="4245157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6316496" y="4242297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462361" y="2958887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705738" y="2953926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1613881" y="4265843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6265230" y="2959313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386563" y="4254150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144352" y="2955636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2387728" y="2958922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947220" y="2956062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4000" dirty="0" smtClean="0"/>
              <a:t>Oracle Cloud</a:t>
            </a:r>
            <a:r>
              <a:rPr lang="en-US" dirty="0" smtClean="0"/>
              <a:t> - </a:t>
            </a:r>
            <a:r>
              <a:rPr lang="en-US" sz="3200" dirty="0" smtClean="0">
                <a:solidFill>
                  <a:srgbClr val="FF0000"/>
                </a:solidFill>
              </a:rPr>
              <a:t>Platform Services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99326" y="3819927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200" dirty="0" smtClean="0"/>
              <a:t>Java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3162843" y="3819927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200" dirty="0" smtClean="0"/>
              <a:t>EM</a:t>
            </a:r>
            <a:endParaRPr lang="en-US" sz="1200" dirty="0"/>
          </a:p>
        </p:txBody>
      </p:sp>
      <p:sp>
        <p:nvSpPr>
          <p:cNvPr id="64" name="TextBox 63"/>
          <p:cNvSpPr txBox="1"/>
          <p:nvPr/>
        </p:nvSpPr>
        <p:spPr>
          <a:xfrm>
            <a:off x="3966121" y="3827486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200" dirty="0" smtClean="0"/>
              <a:t>Node.js</a:t>
            </a:r>
            <a:endParaRPr 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761362" y="5084036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200" dirty="0" smtClean="0">
                <a:solidFill>
                  <a:srgbClr val="5F5F5F"/>
                </a:solidFill>
                <a:latin typeface="+mn-lt"/>
              </a:rPr>
              <a:t>Messaging</a:t>
            </a:r>
            <a:endParaRPr lang="en-US" sz="1200" dirty="0">
              <a:solidFill>
                <a:srgbClr val="5F5F5F"/>
              </a:solidFill>
              <a:latin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519192" y="5085214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200" dirty="0" smtClean="0">
                <a:solidFill>
                  <a:srgbClr val="5F5F5F"/>
                </a:solidFill>
                <a:latin typeface="+mn-lt"/>
              </a:rPr>
              <a:t>Process</a:t>
            </a:r>
            <a:endParaRPr lang="en-US" sz="1200" dirty="0">
              <a:solidFill>
                <a:srgbClr val="5F5F5F"/>
              </a:solidFill>
              <a:latin typeface="+mn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79423" y="3858329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200" dirty="0" smtClean="0"/>
              <a:t>Business</a:t>
            </a:r>
          </a:p>
          <a:p>
            <a:pPr algn="ctr">
              <a:lnSpc>
                <a:spcPts val="1100"/>
              </a:lnSpc>
            </a:pPr>
            <a:r>
              <a:rPr lang="en-US" sz="1200" dirty="0" smtClean="0"/>
              <a:t>Intelligence</a:t>
            </a:r>
            <a:endParaRPr 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6079919" y="5132790"/>
            <a:ext cx="1139701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200" dirty="0" smtClean="0">
                <a:solidFill>
                  <a:srgbClr val="5F5F5F"/>
                </a:solidFill>
                <a:latin typeface="+mn-lt"/>
              </a:rPr>
              <a:t>Database</a:t>
            </a:r>
          </a:p>
          <a:p>
            <a:pPr algn="ctr">
              <a:lnSpc>
                <a:spcPts val="1100"/>
              </a:lnSpc>
            </a:pPr>
            <a:r>
              <a:rPr lang="en-US" sz="1200" dirty="0" smtClean="0">
                <a:solidFill>
                  <a:srgbClr val="5F5F5F"/>
                </a:solidFill>
                <a:latin typeface="+mn-lt"/>
              </a:rPr>
              <a:t>Backup</a:t>
            </a:r>
            <a:endParaRPr lang="en-US" sz="1200" dirty="0">
              <a:solidFill>
                <a:srgbClr val="5F5F5F"/>
              </a:solidFill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707936" y="3821950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200" dirty="0" smtClean="0"/>
              <a:t>Big Data</a:t>
            </a:r>
            <a:endParaRPr 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5473076" y="3859077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200" dirty="0" smtClean="0"/>
              <a:t>Big Data</a:t>
            </a:r>
          </a:p>
          <a:p>
            <a:pPr algn="ctr">
              <a:lnSpc>
                <a:spcPts val="1100"/>
              </a:lnSpc>
            </a:pPr>
            <a:r>
              <a:rPr lang="en-US" sz="1200" dirty="0" smtClean="0"/>
              <a:t>Discovery</a:t>
            </a:r>
            <a:endParaRPr 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1641480" y="5129655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200" dirty="0" smtClean="0"/>
              <a:t>Mobile</a:t>
            </a:r>
            <a:endParaRPr lang="en-US" sz="1200" dirty="0"/>
          </a:p>
        </p:txBody>
      </p:sp>
      <p:pic>
        <p:nvPicPr>
          <p:cNvPr id="50" name="Picture 49" descr="67_173_Java_w_7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63" y="3207628"/>
            <a:ext cx="330014" cy="439904"/>
          </a:xfrm>
          <a:prstGeom prst="rect">
            <a:avLst/>
          </a:prstGeom>
        </p:spPr>
      </p:pic>
      <p:pic>
        <p:nvPicPr>
          <p:cNvPr id="8" name="Picture 7" descr="329_785_javaSE_w_72,0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07" y="3198471"/>
            <a:ext cx="330700" cy="4408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7176" y="3177409"/>
            <a:ext cx="329489" cy="4392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7996" y="4474944"/>
            <a:ext cx="323215" cy="4308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21714" y="4457793"/>
            <a:ext cx="331501" cy="4418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22068" y="3177817"/>
            <a:ext cx="330708" cy="4408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30923" y="3190799"/>
            <a:ext cx="326640" cy="4354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64775" y="3182552"/>
            <a:ext cx="331500" cy="44188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76537" y="4474063"/>
            <a:ext cx="324899" cy="43308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67501" y="4483757"/>
            <a:ext cx="324826" cy="43298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39828" y="4475802"/>
            <a:ext cx="328242" cy="437542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2395846" y="5126935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200" dirty="0" smtClean="0"/>
              <a:t>Integration</a:t>
            </a:r>
            <a:endParaRPr lang="en-US" sz="1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36304" y="3163352"/>
            <a:ext cx="324782" cy="432930"/>
          </a:xfrm>
          <a:prstGeom prst="rect">
            <a:avLst/>
          </a:prstGeom>
        </p:spPr>
      </p:pic>
      <p:sp>
        <p:nvSpPr>
          <p:cNvPr id="68" name="Oval 67"/>
          <p:cNvSpPr/>
          <p:nvPr/>
        </p:nvSpPr>
        <p:spPr>
          <a:xfrm>
            <a:off x="3965575" y="4210657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90392" y="5084525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200" dirty="0" smtClean="0"/>
              <a:t>Documents</a:t>
            </a:r>
            <a:endParaRPr lang="en-US" sz="1200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123816" y="4442940"/>
            <a:ext cx="335177" cy="446786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576798" y="3819337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200" dirty="0" smtClean="0"/>
              <a:t>Database</a:t>
            </a:r>
            <a:endParaRPr lang="en-US" sz="1200" dirty="0"/>
          </a:p>
        </p:txBody>
      </p:sp>
      <p:sp>
        <p:nvSpPr>
          <p:cNvPr id="72" name="Oval 71"/>
          <p:cNvSpPr/>
          <p:nvPr/>
        </p:nvSpPr>
        <p:spPr>
          <a:xfrm>
            <a:off x="3192418" y="4237054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5278" y="5096646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200" dirty="0" smtClean="0"/>
              <a:t>Developer</a:t>
            </a:r>
            <a:endParaRPr lang="en-US" sz="12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358071" y="4462208"/>
            <a:ext cx="329097" cy="43868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950575" y="3270266"/>
            <a:ext cx="685979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126592" y="6128967"/>
            <a:ext cx="1734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 smtClean="0"/>
              <a:t>cloud.oracle.com</a:t>
            </a:r>
            <a:endParaRPr lang="en-US" sz="1200" dirty="0"/>
          </a:p>
        </p:txBody>
      </p:sp>
      <p:sp>
        <p:nvSpPr>
          <p:cNvPr id="80" name="Oval 79"/>
          <p:cNvSpPr/>
          <p:nvPr/>
        </p:nvSpPr>
        <p:spPr>
          <a:xfrm>
            <a:off x="3708889" y="1625238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132463" y="1616641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924436" y="1625934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1380474" y="1624890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375800" y="2494842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CX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2100680" y="2486246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2946328" y="2495538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ERP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724883" y="2486942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Supply Chain</a:t>
            </a:r>
            <a:endParaRPr lang="en-US" sz="1400" dirty="0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789566" y="1800880"/>
            <a:ext cx="465372" cy="5427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pic>
        <p:nvPicPr>
          <p:cNvPr id="105" name="Picture 10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71988" y="1791588"/>
            <a:ext cx="441750" cy="5152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pic>
        <p:nvPicPr>
          <p:cNvPr id="106" name="Picture 10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236853" y="1809476"/>
            <a:ext cx="433466" cy="5055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107" name="Oval 106"/>
          <p:cNvSpPr/>
          <p:nvPr/>
        </p:nvSpPr>
        <p:spPr>
          <a:xfrm>
            <a:off x="4487444" y="1625587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5232452" y="1616991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6024425" y="1626282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589194" y="1810871"/>
            <a:ext cx="415980" cy="4851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119" name="TextBox 118"/>
          <p:cNvSpPr txBox="1"/>
          <p:nvPr/>
        </p:nvSpPr>
        <p:spPr>
          <a:xfrm>
            <a:off x="4456473" y="2478346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EPM</a:t>
            </a:r>
            <a:endParaRPr lang="en-US" sz="1400" dirty="0"/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354555" y="1767635"/>
            <a:ext cx="412605" cy="549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121" name="TextBox 120"/>
          <p:cNvSpPr txBox="1"/>
          <p:nvPr/>
        </p:nvSpPr>
        <p:spPr>
          <a:xfrm>
            <a:off x="5235030" y="2487638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Analytics</a:t>
            </a:r>
            <a:endParaRPr lang="en-US" sz="1400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112960" y="1791590"/>
            <a:ext cx="470252" cy="5484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123" name="TextBox 122"/>
          <p:cNvSpPr txBox="1"/>
          <p:nvPr/>
        </p:nvSpPr>
        <p:spPr>
          <a:xfrm>
            <a:off x="6027003" y="2479041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Social</a:t>
            </a:r>
            <a:endParaRPr lang="en-US" sz="1400" dirty="0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015140" y="1791590"/>
            <a:ext cx="451662" cy="5268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125" name="Oval 124"/>
          <p:cNvSpPr/>
          <p:nvPr/>
        </p:nvSpPr>
        <p:spPr>
          <a:xfrm>
            <a:off x="6802980" y="1626630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886431" y="1773701"/>
            <a:ext cx="474189" cy="553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127" name="TextBox 126"/>
          <p:cNvSpPr txBox="1"/>
          <p:nvPr/>
        </p:nvSpPr>
        <p:spPr>
          <a:xfrm>
            <a:off x="6812266" y="2479388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40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6530" y="2832649"/>
            <a:ext cx="6655672" cy="2653166"/>
          </a:xfrm>
          <a:prstGeom prst="rect">
            <a:avLst/>
          </a:prstGeom>
        </p:spPr>
      </p:pic>
      <p:sp>
        <p:nvSpPr>
          <p:cNvPr id="67" name="Oval 66"/>
          <p:cNvSpPr/>
          <p:nvPr/>
        </p:nvSpPr>
        <p:spPr>
          <a:xfrm>
            <a:off x="1588181" y="2958328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513628" y="4241871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4757004" y="4245157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6316496" y="4242297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462361" y="2958887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705738" y="2953926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1613881" y="4265843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6265230" y="2959313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386563" y="4254150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144352" y="2955636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2387728" y="2958922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947220" y="2956062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4000" dirty="0" smtClean="0"/>
              <a:t>Oracle Cloud </a:t>
            </a:r>
            <a:r>
              <a:rPr lang="en-US" dirty="0" smtClean="0"/>
              <a:t>- </a:t>
            </a:r>
            <a:r>
              <a:rPr lang="en-US" sz="3200" dirty="0" smtClean="0">
                <a:solidFill>
                  <a:srgbClr val="FF0000"/>
                </a:solidFill>
              </a:rPr>
              <a:t>Infrastructure Services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399326" y="3819927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Java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162843" y="3819927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EM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966121" y="3827486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Node.js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4761362" y="5084036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>
                <a:solidFill>
                  <a:srgbClr val="5F5F5F"/>
                </a:solidFill>
                <a:latin typeface="+mn-lt"/>
              </a:rPr>
              <a:t>Messaging</a:t>
            </a:r>
            <a:endParaRPr lang="en-US" sz="1400" dirty="0">
              <a:solidFill>
                <a:srgbClr val="5F5F5F"/>
              </a:solidFill>
              <a:latin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519192" y="5085214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>
                <a:solidFill>
                  <a:srgbClr val="5F5F5F"/>
                </a:solidFill>
                <a:latin typeface="+mn-lt"/>
              </a:rPr>
              <a:t>Process</a:t>
            </a:r>
            <a:endParaRPr lang="en-US" sz="1400" dirty="0">
              <a:solidFill>
                <a:srgbClr val="5F5F5F"/>
              </a:solidFill>
              <a:latin typeface="+mn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79423" y="3858329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Business</a:t>
            </a:r>
          </a:p>
          <a:p>
            <a:pPr algn="ctr">
              <a:lnSpc>
                <a:spcPts val="1100"/>
              </a:lnSpc>
            </a:pPr>
            <a:r>
              <a:rPr lang="en-US" sz="1400" dirty="0" smtClean="0"/>
              <a:t>Intelligence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6079919" y="5132790"/>
            <a:ext cx="1139701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>
                <a:solidFill>
                  <a:srgbClr val="5F5F5F"/>
                </a:solidFill>
                <a:latin typeface="+mn-lt"/>
              </a:rPr>
              <a:t>Database</a:t>
            </a:r>
          </a:p>
          <a:p>
            <a:pPr algn="ctr">
              <a:lnSpc>
                <a:spcPts val="1100"/>
              </a:lnSpc>
            </a:pPr>
            <a:r>
              <a:rPr lang="en-US" sz="1400" dirty="0" smtClean="0">
                <a:solidFill>
                  <a:srgbClr val="5F5F5F"/>
                </a:solidFill>
                <a:latin typeface="+mn-lt"/>
              </a:rPr>
              <a:t>Backup</a:t>
            </a:r>
            <a:endParaRPr lang="en-US" sz="1400" dirty="0">
              <a:solidFill>
                <a:srgbClr val="5F5F5F"/>
              </a:solidFill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707936" y="3821950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Big Data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5473076" y="3859077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Big Data</a:t>
            </a:r>
          </a:p>
          <a:p>
            <a:pPr algn="ctr">
              <a:lnSpc>
                <a:spcPts val="1100"/>
              </a:lnSpc>
            </a:pPr>
            <a:r>
              <a:rPr lang="en-US" sz="1400" dirty="0" smtClean="0"/>
              <a:t>Discovery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1641480" y="5129655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Mobile</a:t>
            </a:r>
            <a:endParaRPr lang="en-US" sz="1400" dirty="0"/>
          </a:p>
        </p:txBody>
      </p:sp>
      <p:pic>
        <p:nvPicPr>
          <p:cNvPr id="50" name="Picture 49" descr="67_173_Java_w_7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63" y="3207628"/>
            <a:ext cx="330014" cy="439904"/>
          </a:xfrm>
          <a:prstGeom prst="rect">
            <a:avLst/>
          </a:prstGeom>
        </p:spPr>
      </p:pic>
      <p:pic>
        <p:nvPicPr>
          <p:cNvPr id="8" name="Picture 7" descr="329_785_javaSE_w_72,0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07" y="3198471"/>
            <a:ext cx="330700" cy="4408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17176" y="3177409"/>
            <a:ext cx="329489" cy="4392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7996" y="4474944"/>
            <a:ext cx="323215" cy="4308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921714" y="4457793"/>
            <a:ext cx="331501" cy="4418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22068" y="3177817"/>
            <a:ext cx="330708" cy="4408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30923" y="3190799"/>
            <a:ext cx="326640" cy="4354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64775" y="3182552"/>
            <a:ext cx="331500" cy="44188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476537" y="4474063"/>
            <a:ext cx="324899" cy="43308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67501" y="4483757"/>
            <a:ext cx="324826" cy="43298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539828" y="4475802"/>
            <a:ext cx="328242" cy="437542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2395846" y="5126935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Integration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36304" y="3163352"/>
            <a:ext cx="324782" cy="432930"/>
          </a:xfrm>
          <a:prstGeom prst="rect">
            <a:avLst/>
          </a:prstGeom>
        </p:spPr>
      </p:pic>
      <p:sp>
        <p:nvSpPr>
          <p:cNvPr id="68" name="Oval 67"/>
          <p:cNvSpPr/>
          <p:nvPr/>
        </p:nvSpPr>
        <p:spPr>
          <a:xfrm>
            <a:off x="3965575" y="4210657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90392" y="5084525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Documents</a:t>
            </a:r>
            <a:endParaRPr lang="en-US" sz="1400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123816" y="4442940"/>
            <a:ext cx="335177" cy="446786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576798" y="3819337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72" name="Oval 71"/>
          <p:cNvSpPr/>
          <p:nvPr/>
        </p:nvSpPr>
        <p:spPr>
          <a:xfrm>
            <a:off x="3192418" y="4237054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5278" y="5096646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Developer</a:t>
            </a:r>
            <a:endParaRPr lang="en-US" sz="14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358071" y="4462208"/>
            <a:ext cx="329097" cy="43868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950575" y="3270266"/>
            <a:ext cx="685979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126592" y="6128967"/>
            <a:ext cx="1734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 smtClean="0"/>
              <a:t>cloud.oracle.com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1031045" y="5441340"/>
            <a:ext cx="3262801" cy="717493"/>
          </a:xfrm>
          <a:prstGeom prst="roundRect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4447330" y="5445858"/>
            <a:ext cx="3262801" cy="717493"/>
          </a:xfrm>
          <a:prstGeom prst="roundRect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4456987" y="5563125"/>
            <a:ext cx="3217122" cy="60892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Storage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47491" y="5597920"/>
            <a:ext cx="3217122" cy="56994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Compute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73090" y="5611912"/>
            <a:ext cx="341900" cy="45574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05554" y="5585816"/>
            <a:ext cx="373480" cy="497843"/>
          </a:xfrm>
          <a:prstGeom prst="rect">
            <a:avLst/>
          </a:prstGeom>
        </p:spPr>
      </p:pic>
      <p:sp>
        <p:nvSpPr>
          <p:cNvPr id="80" name="Oval 79"/>
          <p:cNvSpPr/>
          <p:nvPr/>
        </p:nvSpPr>
        <p:spPr>
          <a:xfrm>
            <a:off x="3708889" y="1625238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132463" y="1616641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2924436" y="1625934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1380474" y="1624890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375800" y="2494842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CX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2100680" y="2486246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2946328" y="2495538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ERP</a:t>
            </a:r>
            <a:endParaRPr lang="en-US" sz="1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3724883" y="2486942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Supply Chain</a:t>
            </a:r>
            <a:endParaRPr lang="en-US" sz="1400" dirty="0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789566" y="1800880"/>
            <a:ext cx="465372" cy="5427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71988" y="1791588"/>
            <a:ext cx="441750" cy="5152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pic>
        <p:nvPicPr>
          <p:cNvPr id="116" name="Picture 11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236853" y="1809476"/>
            <a:ext cx="433466" cy="5055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118" name="Oval 117"/>
          <p:cNvSpPr/>
          <p:nvPr/>
        </p:nvSpPr>
        <p:spPr>
          <a:xfrm>
            <a:off x="4487444" y="1625587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5232452" y="1616991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024425" y="1626282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589194" y="1810871"/>
            <a:ext cx="415980" cy="4851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122" name="TextBox 121"/>
          <p:cNvSpPr txBox="1"/>
          <p:nvPr/>
        </p:nvSpPr>
        <p:spPr>
          <a:xfrm>
            <a:off x="4456473" y="2478346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EPM</a:t>
            </a:r>
            <a:endParaRPr lang="en-US" sz="1400" dirty="0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354555" y="1767635"/>
            <a:ext cx="412605" cy="549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124" name="TextBox 123"/>
          <p:cNvSpPr txBox="1"/>
          <p:nvPr/>
        </p:nvSpPr>
        <p:spPr>
          <a:xfrm>
            <a:off x="5235030" y="2487638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Analytics</a:t>
            </a:r>
            <a:endParaRPr lang="en-US" sz="1400" dirty="0"/>
          </a:p>
        </p:txBody>
      </p:sp>
      <p:pic>
        <p:nvPicPr>
          <p:cNvPr id="125" name="Picture 12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6112960" y="1791590"/>
            <a:ext cx="470252" cy="5484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126" name="TextBox 125"/>
          <p:cNvSpPr txBox="1"/>
          <p:nvPr/>
        </p:nvSpPr>
        <p:spPr>
          <a:xfrm>
            <a:off x="6027003" y="2479041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Social</a:t>
            </a:r>
            <a:endParaRPr lang="en-US" sz="1400" dirty="0"/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3015140" y="1791590"/>
            <a:ext cx="451662" cy="5268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128" name="Oval 127"/>
          <p:cNvSpPr/>
          <p:nvPr/>
        </p:nvSpPr>
        <p:spPr>
          <a:xfrm>
            <a:off x="6802980" y="1626630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29" name="Picture 12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6886431" y="1773701"/>
            <a:ext cx="474189" cy="553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130" name="TextBox 129"/>
          <p:cNvSpPr txBox="1"/>
          <p:nvPr/>
        </p:nvSpPr>
        <p:spPr>
          <a:xfrm>
            <a:off x="6812266" y="2479388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448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78"/>
          <p:cNvSpPr/>
          <p:nvPr/>
        </p:nvSpPr>
        <p:spPr>
          <a:xfrm>
            <a:off x="3708889" y="1666803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2132463" y="1658206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2924436" y="1667499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1380474" y="1666455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75800" y="2536407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CX</a:t>
            </a:r>
            <a:endParaRPr 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2100680" y="2527811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2946328" y="2537103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ERP</a:t>
            </a:r>
            <a:endParaRPr lang="en-US" sz="1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3724883" y="2528507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Supply Chain</a:t>
            </a:r>
            <a:endParaRPr lang="en-US" sz="1400" dirty="0"/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9566" y="1842445"/>
            <a:ext cx="465372" cy="5427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pic>
        <p:nvPicPr>
          <p:cNvPr id="107" name="Picture 10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1988" y="1833153"/>
            <a:ext cx="441750" cy="5152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36853" y="1851041"/>
            <a:ext cx="433466" cy="5055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116" name="Oval 115"/>
          <p:cNvSpPr/>
          <p:nvPr/>
        </p:nvSpPr>
        <p:spPr>
          <a:xfrm>
            <a:off x="4487444" y="1667152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5232452" y="1658556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6024425" y="1667847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20" name="Picture 11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89194" y="1852436"/>
            <a:ext cx="415980" cy="4851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121" name="TextBox 120"/>
          <p:cNvSpPr txBox="1"/>
          <p:nvPr/>
        </p:nvSpPr>
        <p:spPr>
          <a:xfrm>
            <a:off x="4456473" y="2519911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EPM</a:t>
            </a:r>
            <a:endParaRPr lang="en-US" sz="1400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54555" y="1809200"/>
            <a:ext cx="412605" cy="549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123" name="TextBox 122"/>
          <p:cNvSpPr txBox="1"/>
          <p:nvPr/>
        </p:nvSpPr>
        <p:spPr>
          <a:xfrm>
            <a:off x="5235030" y="2529203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Analytics</a:t>
            </a:r>
            <a:endParaRPr lang="en-US" sz="1400" dirty="0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12960" y="1833155"/>
            <a:ext cx="470252" cy="5484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125" name="TextBox 124"/>
          <p:cNvSpPr txBox="1"/>
          <p:nvPr/>
        </p:nvSpPr>
        <p:spPr>
          <a:xfrm>
            <a:off x="6027003" y="2520606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Social</a:t>
            </a:r>
            <a:endParaRPr lang="en-US" sz="1400" dirty="0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15140" y="1833155"/>
            <a:ext cx="451662" cy="5268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127" name="Oval 126"/>
          <p:cNvSpPr/>
          <p:nvPr/>
        </p:nvSpPr>
        <p:spPr>
          <a:xfrm>
            <a:off x="6802980" y="1668195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86431" y="1815266"/>
            <a:ext cx="474189" cy="553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129" name="TextBox 128"/>
          <p:cNvSpPr txBox="1"/>
          <p:nvPr/>
        </p:nvSpPr>
        <p:spPr>
          <a:xfrm>
            <a:off x="6812266" y="2520953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Data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6530" y="2874214"/>
            <a:ext cx="6655672" cy="2653166"/>
          </a:xfrm>
          <a:prstGeom prst="rect">
            <a:avLst/>
          </a:prstGeom>
        </p:spPr>
      </p:pic>
      <p:sp>
        <p:nvSpPr>
          <p:cNvPr id="114" name="Oval 113"/>
          <p:cNvSpPr/>
          <p:nvPr/>
        </p:nvSpPr>
        <p:spPr>
          <a:xfrm>
            <a:off x="5513628" y="4283436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4757004" y="4286722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6316496" y="4283862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5462361" y="3000452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705738" y="2995491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1613881" y="4307408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6265230" y="3000878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386563" y="4295715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144352" y="2997201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2387728" y="3000487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947220" y="2997627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4000" dirty="0" smtClean="0"/>
              <a:t>Oracle Cloud </a:t>
            </a:r>
            <a:r>
              <a:rPr lang="en-US" dirty="0" smtClean="0"/>
              <a:t>- </a:t>
            </a:r>
            <a:r>
              <a:rPr lang="en-US" sz="3200" dirty="0" smtClean="0">
                <a:solidFill>
                  <a:srgbClr val="FF0000"/>
                </a:solidFill>
              </a:rPr>
              <a:t>Database Cloud Services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399326" y="3861492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Java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162843" y="3861492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EM</a:t>
            </a:r>
            <a:endParaRPr lang="en-US" sz="1400" dirty="0"/>
          </a:p>
        </p:txBody>
      </p:sp>
      <p:sp>
        <p:nvSpPr>
          <p:cNvPr id="64" name="TextBox 63"/>
          <p:cNvSpPr txBox="1"/>
          <p:nvPr/>
        </p:nvSpPr>
        <p:spPr>
          <a:xfrm>
            <a:off x="3966121" y="3869051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Node.js</a:t>
            </a:r>
            <a:endParaRPr lang="en-US" sz="1400" dirty="0"/>
          </a:p>
        </p:txBody>
      </p:sp>
      <p:sp>
        <p:nvSpPr>
          <p:cNvPr id="75" name="TextBox 74"/>
          <p:cNvSpPr txBox="1"/>
          <p:nvPr/>
        </p:nvSpPr>
        <p:spPr>
          <a:xfrm>
            <a:off x="4761362" y="5125601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>
                <a:solidFill>
                  <a:srgbClr val="5F5F5F"/>
                </a:solidFill>
                <a:latin typeface="+mn-lt"/>
              </a:rPr>
              <a:t>Messaging</a:t>
            </a:r>
            <a:endParaRPr lang="en-US" sz="1400" dirty="0">
              <a:solidFill>
                <a:srgbClr val="5F5F5F"/>
              </a:solidFill>
              <a:latin typeface="+mn-l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519192" y="5126779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>
                <a:solidFill>
                  <a:srgbClr val="5F5F5F"/>
                </a:solidFill>
                <a:latin typeface="+mn-lt"/>
              </a:rPr>
              <a:t>Process</a:t>
            </a:r>
            <a:endParaRPr lang="en-US" sz="1400" dirty="0">
              <a:solidFill>
                <a:srgbClr val="5F5F5F"/>
              </a:solidFill>
              <a:latin typeface="+mn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79423" y="3899894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Business</a:t>
            </a:r>
          </a:p>
          <a:p>
            <a:pPr algn="ctr">
              <a:lnSpc>
                <a:spcPts val="1100"/>
              </a:lnSpc>
            </a:pPr>
            <a:r>
              <a:rPr lang="en-US" sz="1400" dirty="0" smtClean="0"/>
              <a:t>Intelligence</a:t>
            </a:r>
            <a:endParaRPr lang="en-US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6079919" y="5174355"/>
            <a:ext cx="1139701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>
                <a:solidFill>
                  <a:srgbClr val="5F5F5F"/>
                </a:solidFill>
                <a:latin typeface="+mn-lt"/>
              </a:rPr>
              <a:t>Database</a:t>
            </a:r>
          </a:p>
          <a:p>
            <a:pPr algn="ctr">
              <a:lnSpc>
                <a:spcPts val="1100"/>
              </a:lnSpc>
            </a:pPr>
            <a:r>
              <a:rPr lang="en-US" sz="1400" dirty="0" smtClean="0">
                <a:solidFill>
                  <a:srgbClr val="5F5F5F"/>
                </a:solidFill>
                <a:latin typeface="+mn-lt"/>
              </a:rPr>
              <a:t>Backup</a:t>
            </a:r>
            <a:endParaRPr lang="en-US" sz="1400" dirty="0">
              <a:solidFill>
                <a:srgbClr val="5F5F5F"/>
              </a:solidFill>
              <a:latin typeface="+mn-lt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707936" y="3863515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Big Data</a:t>
            </a:r>
            <a:endParaRPr lang="en-US" sz="1400" dirty="0"/>
          </a:p>
        </p:txBody>
      </p:sp>
      <p:sp>
        <p:nvSpPr>
          <p:cNvPr id="86" name="TextBox 85"/>
          <p:cNvSpPr txBox="1"/>
          <p:nvPr/>
        </p:nvSpPr>
        <p:spPr>
          <a:xfrm>
            <a:off x="5473076" y="3900642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Big Data</a:t>
            </a:r>
          </a:p>
          <a:p>
            <a:pPr algn="ctr">
              <a:lnSpc>
                <a:spcPts val="1100"/>
              </a:lnSpc>
            </a:pPr>
            <a:r>
              <a:rPr lang="en-US" sz="1400" dirty="0" smtClean="0"/>
              <a:t>Discovery</a:t>
            </a:r>
            <a:endParaRPr lang="en-US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1641480" y="5171220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Mobile</a:t>
            </a:r>
            <a:endParaRPr lang="en-US" sz="1400" dirty="0"/>
          </a:p>
        </p:txBody>
      </p:sp>
      <p:pic>
        <p:nvPicPr>
          <p:cNvPr id="50" name="Picture 49" descr="67_173_Java_w_72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863" y="3249193"/>
            <a:ext cx="330014" cy="439904"/>
          </a:xfrm>
          <a:prstGeom prst="rect">
            <a:avLst/>
          </a:prstGeom>
        </p:spPr>
      </p:pic>
      <p:pic>
        <p:nvPicPr>
          <p:cNvPr id="8" name="Picture 7" descr="329_785_javaSE_w_72,0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807" y="3240036"/>
            <a:ext cx="330700" cy="44081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117176" y="3218974"/>
            <a:ext cx="329489" cy="4392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767996" y="4516509"/>
            <a:ext cx="323215" cy="4308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921714" y="4499358"/>
            <a:ext cx="331501" cy="44188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422068" y="3219382"/>
            <a:ext cx="330708" cy="44082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630923" y="3232364"/>
            <a:ext cx="326640" cy="4354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864775" y="3224117"/>
            <a:ext cx="331500" cy="44188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476537" y="4515628"/>
            <a:ext cx="324899" cy="43308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667501" y="4525322"/>
            <a:ext cx="324826" cy="432989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539828" y="4517367"/>
            <a:ext cx="328242" cy="437542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2395846" y="5168500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Integration</a:t>
            </a:r>
            <a:endParaRPr lang="en-US" sz="1400" dirty="0"/>
          </a:p>
        </p:txBody>
      </p:sp>
      <p:sp>
        <p:nvSpPr>
          <p:cNvPr id="68" name="Oval 67"/>
          <p:cNvSpPr/>
          <p:nvPr/>
        </p:nvSpPr>
        <p:spPr>
          <a:xfrm>
            <a:off x="3965575" y="4252222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90392" y="5126090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Documents</a:t>
            </a:r>
            <a:endParaRPr lang="en-US" sz="1400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123816" y="4484505"/>
            <a:ext cx="335177" cy="446786"/>
          </a:xfrm>
          <a:prstGeom prst="rect">
            <a:avLst/>
          </a:prstGeom>
        </p:spPr>
      </p:pic>
      <p:sp>
        <p:nvSpPr>
          <p:cNvPr id="72" name="Oval 71"/>
          <p:cNvSpPr/>
          <p:nvPr/>
        </p:nvSpPr>
        <p:spPr>
          <a:xfrm>
            <a:off x="3192418" y="4278619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205278" y="5138211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Developer</a:t>
            </a:r>
            <a:endParaRPr lang="en-US" sz="1400" dirty="0"/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358071" y="4503773"/>
            <a:ext cx="329097" cy="43868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950575" y="3311831"/>
            <a:ext cx="685979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1031045" y="5649165"/>
            <a:ext cx="3262801" cy="717493"/>
          </a:xfrm>
          <a:prstGeom prst="roundRect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4447330" y="5653683"/>
            <a:ext cx="3262801" cy="717493"/>
          </a:xfrm>
          <a:prstGeom prst="roundRect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4456987" y="5770950"/>
            <a:ext cx="3217122" cy="608924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Storage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047491" y="5805745"/>
            <a:ext cx="3217122" cy="569948"/>
          </a:xfrm>
          <a:prstGeom prst="rect">
            <a:avLst/>
          </a:prstGeom>
          <a:solidFill>
            <a:schemeClr val="tx1"/>
          </a:solidFill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Compute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73090" y="5819737"/>
            <a:ext cx="341900" cy="45574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605554" y="5793641"/>
            <a:ext cx="373480" cy="49784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Rectangle 3"/>
          <p:cNvSpPr/>
          <p:nvPr/>
        </p:nvSpPr>
        <p:spPr>
          <a:xfrm>
            <a:off x="994556" y="1612878"/>
            <a:ext cx="6884511" cy="4906183"/>
          </a:xfrm>
          <a:prstGeom prst="rect">
            <a:avLst/>
          </a:prstGeom>
          <a:solidFill>
            <a:schemeClr val="bg1">
              <a:alpha val="87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588181" y="2999893"/>
            <a:ext cx="636943" cy="849036"/>
          </a:xfrm>
          <a:prstGeom prst="ellipse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736304" y="3204917"/>
            <a:ext cx="324782" cy="432930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1576798" y="3860902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Database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551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1447152" y="5720856"/>
            <a:ext cx="6105487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96" name="Title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 smtClean="0"/>
              <a:t>Oracle </a:t>
            </a:r>
            <a:r>
              <a:rPr lang="en-US" altLang="zh-CN" sz="4000" dirty="0" smtClean="0"/>
              <a:t>Database </a:t>
            </a:r>
            <a:r>
              <a:rPr lang="en-US" altLang="zh-CN" sz="4000" dirty="0"/>
              <a:t>Cloud </a:t>
            </a:r>
            <a:r>
              <a:rPr lang="en-US" altLang="zh-CN" sz="4000" dirty="0" smtClean="0"/>
              <a:t>Services</a:t>
            </a:r>
            <a:endParaRPr lang="en-US" altLang="en-US" sz="4000" dirty="0" smtClean="0"/>
          </a:p>
        </p:txBody>
      </p:sp>
      <p:sp>
        <p:nvSpPr>
          <p:cNvPr id="3379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en-US" b="0" dirty="0" smtClean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3430" y="3665353"/>
            <a:ext cx="2808749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/>
              <a:t>Same Architecture</a:t>
            </a:r>
          </a:p>
          <a:p>
            <a:pPr algn="ctr"/>
            <a:r>
              <a:rPr lang="en-US" altLang="en-US" sz="2400" dirty="0" smtClean="0"/>
              <a:t>Same Software</a:t>
            </a:r>
          </a:p>
          <a:p>
            <a:pPr algn="ctr"/>
            <a:r>
              <a:rPr lang="en-US" altLang="en-US" sz="2400" dirty="0" smtClean="0"/>
              <a:t>Same Skills</a:t>
            </a:r>
            <a:endParaRPr lang="en-US" altLang="en-US" sz="2400" dirty="0"/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394454" y="4618925"/>
            <a:ext cx="2032588" cy="49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8" tIns="60944" rIns="121888" bIns="60944">
            <a:spAutoFit/>
          </a:bodyPr>
          <a:lstStyle/>
          <a:p>
            <a:pPr algn="ctr"/>
            <a:r>
              <a:rPr lang="en-US" altLang="en-US" sz="2400" dirty="0" smtClean="0"/>
              <a:t>On-Premises</a:t>
            </a:r>
          </a:p>
        </p:txBody>
      </p:sp>
      <p:sp>
        <p:nvSpPr>
          <p:cNvPr id="30" name="Rectangle 40"/>
          <p:cNvSpPr>
            <a:spLocks noChangeArrowheads="1"/>
          </p:cNvSpPr>
          <p:nvPr/>
        </p:nvSpPr>
        <p:spPr bwMode="auto">
          <a:xfrm>
            <a:off x="6590976" y="4616103"/>
            <a:ext cx="1778901" cy="86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8" tIns="60944" rIns="121888" bIns="60944">
            <a:spAutoFit/>
          </a:bodyPr>
          <a:lstStyle/>
          <a:p>
            <a:pPr algn="ctr"/>
            <a:r>
              <a:rPr lang="en-US" altLang="en-US" sz="2400" dirty="0" smtClean="0"/>
              <a:t>Oracle Cloud</a:t>
            </a:r>
          </a:p>
        </p:txBody>
      </p:sp>
      <p:sp>
        <p:nvSpPr>
          <p:cNvPr id="7" name="Rectangle 6"/>
          <p:cNvSpPr/>
          <p:nvPr/>
        </p:nvSpPr>
        <p:spPr>
          <a:xfrm>
            <a:off x="2094258" y="5348437"/>
            <a:ext cx="4570809" cy="86793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/>
              <a:t>Unified Management</a:t>
            </a:r>
            <a:endParaRPr lang="en-US" sz="2000" dirty="0"/>
          </a:p>
          <a:p>
            <a:pPr algn="ctr">
              <a:lnSpc>
                <a:spcPct val="90000"/>
              </a:lnSpc>
            </a:pPr>
            <a:r>
              <a:rPr lang="en-US" dirty="0">
                <a:solidFill>
                  <a:srgbClr val="7F7F7F"/>
                </a:solidFill>
              </a:rPr>
              <a:t>Enterprise Manager manages both On Premise and Cloud*</a:t>
            </a:r>
          </a:p>
        </p:txBody>
      </p:sp>
      <p:pic>
        <p:nvPicPr>
          <p:cNvPr id="16" name="Picture 15" descr="cloud-private-puzzle-male-gr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29" y="3140465"/>
            <a:ext cx="1529928" cy="1457833"/>
          </a:xfrm>
          <a:prstGeom prst="rect">
            <a:avLst/>
          </a:prstGeom>
        </p:spPr>
      </p:pic>
      <p:pic>
        <p:nvPicPr>
          <p:cNvPr id="17" name="Picture 16" descr="cloud-private-public-female-re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10" y="3140469"/>
            <a:ext cx="1529924" cy="1457829"/>
          </a:xfrm>
          <a:prstGeom prst="rect">
            <a:avLst/>
          </a:prstGeom>
        </p:spPr>
      </p:pic>
      <p:sp>
        <p:nvSpPr>
          <p:cNvPr id="15" name="Left Arrow 14"/>
          <p:cNvSpPr/>
          <p:nvPr/>
        </p:nvSpPr>
        <p:spPr>
          <a:xfrm>
            <a:off x="2800645" y="2691486"/>
            <a:ext cx="795982" cy="570664"/>
          </a:xfrm>
          <a:prstGeom prst="leftArrow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8" name="Left Arrow 17"/>
          <p:cNvSpPr/>
          <p:nvPr/>
        </p:nvSpPr>
        <p:spPr>
          <a:xfrm flipH="1">
            <a:off x="5026946" y="2691174"/>
            <a:ext cx="795982" cy="570664"/>
          </a:xfrm>
          <a:prstGeom prst="leftArrow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48" y="2067446"/>
            <a:ext cx="1199430" cy="159882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1456227" y="5364476"/>
            <a:ext cx="0" cy="35532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48497" y="5358956"/>
            <a:ext cx="0" cy="35532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90528" y="6267618"/>
            <a:ext cx="31082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* Planned for a future release. </a:t>
            </a:r>
          </a:p>
        </p:txBody>
      </p:sp>
    </p:spTree>
    <p:extLst>
      <p:ext uri="{BB962C8B-B14F-4D97-AF65-F5344CB8AC3E}">
        <p14:creationId xmlns:p14="http://schemas.microsoft.com/office/powerpoint/2010/main" val="303730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Oracle </a:t>
            </a:r>
            <a:r>
              <a:rPr lang="en-US" altLang="zh-CN" sz="4000" dirty="0"/>
              <a:t>Database Cloud Services</a:t>
            </a:r>
            <a:endParaRPr lang="en-US" altLang="en-US" sz="4000" dirty="0" smtClean="0"/>
          </a:p>
        </p:txBody>
      </p:sp>
      <p:sp>
        <p:nvSpPr>
          <p:cNvPr id="3379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endParaRPr lang="en-US" sz="2400" b="0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0" dirty="0" smtClean="0">
                <a:solidFill>
                  <a:srgbClr val="FF0000"/>
                </a:solidFill>
              </a:rPr>
              <a:t>Gracefully </a:t>
            </a:r>
            <a:r>
              <a:rPr lang="en-US" sz="2400" b="0" dirty="0" smtClean="0">
                <a:solidFill>
                  <a:srgbClr val="FF0000"/>
                </a:solidFill>
              </a:rPr>
              <a:t>move workloads between </a:t>
            </a:r>
            <a:r>
              <a:rPr lang="en-US" sz="2400" b="0" dirty="0" err="1" smtClean="0">
                <a:solidFill>
                  <a:srgbClr val="FF0000"/>
                </a:solidFill>
              </a:rPr>
              <a:t>on-premise</a:t>
            </a:r>
            <a:r>
              <a:rPr lang="en-US" sz="2400" b="0" dirty="0" smtClean="0">
                <a:solidFill>
                  <a:srgbClr val="FF0000"/>
                </a:solidFill>
              </a:rPr>
              <a:t> and the cloud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78905" y="3563445"/>
            <a:ext cx="38773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Quickly create databases using automated provisioning.</a:t>
            </a:r>
          </a:p>
        </p:txBody>
      </p:sp>
      <p:pic>
        <p:nvPicPr>
          <p:cNvPr id="16" name="Picture 15" descr="cloud-private-puzzle-male-gr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29" y="3155380"/>
            <a:ext cx="1529928" cy="1457833"/>
          </a:xfrm>
          <a:prstGeom prst="rect">
            <a:avLst/>
          </a:prstGeom>
        </p:spPr>
      </p:pic>
      <p:pic>
        <p:nvPicPr>
          <p:cNvPr id="17" name="Picture 16" descr="cloud-private-public-female-re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10" y="3155384"/>
            <a:ext cx="1529924" cy="1457829"/>
          </a:xfrm>
          <a:prstGeom prst="rect">
            <a:avLst/>
          </a:prstGeom>
        </p:spPr>
      </p:pic>
      <p:pic>
        <p:nvPicPr>
          <p:cNvPr id="2" name="Picture 1" descr="downloa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898" y="4710235"/>
            <a:ext cx="500465" cy="667113"/>
          </a:xfrm>
          <a:prstGeom prst="rect">
            <a:avLst/>
          </a:prstGeom>
        </p:spPr>
      </p:pic>
      <p:pic>
        <p:nvPicPr>
          <p:cNvPr id="8" name="Picture 7" descr="download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26" y="3749161"/>
            <a:ext cx="429633" cy="572695"/>
          </a:xfrm>
          <a:prstGeom prst="rect">
            <a:avLst/>
          </a:prstGeom>
        </p:spPr>
      </p:pic>
      <p:sp>
        <p:nvSpPr>
          <p:cNvPr id="12" name="Left Arrow 11"/>
          <p:cNvSpPr/>
          <p:nvPr/>
        </p:nvSpPr>
        <p:spPr>
          <a:xfrm>
            <a:off x="2773882" y="2825808"/>
            <a:ext cx="795982" cy="570664"/>
          </a:xfrm>
          <a:prstGeom prst="leftArrow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3" name="Left Arrow 22"/>
          <p:cNvSpPr/>
          <p:nvPr/>
        </p:nvSpPr>
        <p:spPr>
          <a:xfrm flipH="1">
            <a:off x="5059062" y="2793344"/>
            <a:ext cx="795982" cy="570664"/>
          </a:xfrm>
          <a:prstGeom prst="leftArrow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pic>
        <p:nvPicPr>
          <p:cNvPr id="14" name="Picture 13" descr="downloa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231" y="2592720"/>
            <a:ext cx="753772" cy="1004767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3008815" y="4752690"/>
            <a:ext cx="353995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Easily move data and workloads.</a:t>
            </a:r>
          </a:p>
        </p:txBody>
      </p:sp>
      <p:pic>
        <p:nvPicPr>
          <p:cNvPr id="4" name="Picture 3" descr="download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91" y="2606505"/>
            <a:ext cx="749907" cy="999615"/>
          </a:xfrm>
          <a:prstGeom prst="rect">
            <a:avLst/>
          </a:prstGeom>
        </p:spPr>
      </p:pic>
      <p:sp>
        <p:nvSpPr>
          <p:cNvPr id="19" name="Rectangle 40"/>
          <p:cNvSpPr>
            <a:spLocks noChangeArrowheads="1"/>
          </p:cNvSpPr>
          <p:nvPr/>
        </p:nvSpPr>
        <p:spPr bwMode="auto">
          <a:xfrm>
            <a:off x="394454" y="4633840"/>
            <a:ext cx="2032588" cy="49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8" tIns="60944" rIns="121888" bIns="60944">
            <a:spAutoFit/>
          </a:bodyPr>
          <a:lstStyle/>
          <a:p>
            <a:pPr algn="ctr"/>
            <a:r>
              <a:rPr lang="en-US" altLang="en-US" sz="2400" dirty="0" smtClean="0"/>
              <a:t>Data Center</a:t>
            </a:r>
          </a:p>
        </p:txBody>
      </p:sp>
      <p:sp>
        <p:nvSpPr>
          <p:cNvPr id="20" name="Rectangle 40"/>
          <p:cNvSpPr>
            <a:spLocks noChangeArrowheads="1"/>
          </p:cNvSpPr>
          <p:nvPr/>
        </p:nvSpPr>
        <p:spPr bwMode="auto">
          <a:xfrm>
            <a:off x="6590976" y="4631018"/>
            <a:ext cx="1778901" cy="86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8" tIns="60944" rIns="121888" bIns="60944">
            <a:spAutoFit/>
          </a:bodyPr>
          <a:lstStyle/>
          <a:p>
            <a:pPr algn="ctr"/>
            <a:r>
              <a:rPr lang="en-US" altLang="en-US" sz="2400" dirty="0" smtClean="0"/>
              <a:t>Oracle Cloud</a:t>
            </a:r>
          </a:p>
        </p:txBody>
      </p:sp>
    </p:spTree>
    <p:extLst>
      <p:ext uri="{BB962C8B-B14F-4D97-AF65-F5344CB8AC3E}">
        <p14:creationId xmlns:p14="http://schemas.microsoft.com/office/powerpoint/2010/main" val="28039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itle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Oracle </a:t>
            </a:r>
            <a:r>
              <a:rPr lang="en-US" altLang="zh-CN" sz="4000" dirty="0"/>
              <a:t>Database Cloud </a:t>
            </a:r>
            <a:r>
              <a:rPr lang="en-US" altLang="zh-CN" sz="4000" dirty="0" smtClean="0"/>
              <a:t>Services</a:t>
            </a:r>
            <a:endParaRPr lang="en-US" altLang="en-US" sz="4000" dirty="0" smtClean="0"/>
          </a:p>
        </p:txBody>
      </p:sp>
      <p:sp>
        <p:nvSpPr>
          <p:cNvPr id="3379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endParaRPr lang="en-US" sz="2400" b="0" dirty="0" smtClean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</a:pPr>
            <a:r>
              <a:rPr lang="en-US" sz="2400" b="0" dirty="0" smtClean="0">
                <a:solidFill>
                  <a:srgbClr val="FF0000"/>
                </a:solidFill>
              </a:rPr>
              <a:t>Extend </a:t>
            </a:r>
            <a:r>
              <a:rPr lang="en-US" sz="2400" b="0" dirty="0" smtClean="0">
                <a:solidFill>
                  <a:srgbClr val="FF0000"/>
                </a:solidFill>
              </a:rPr>
              <a:t>the enterprise data center to the cloud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35313" y="2570932"/>
            <a:ext cx="411828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Wingdings" charset="2"/>
              <a:buChar char="ü"/>
            </a:pPr>
            <a:r>
              <a:rPr lang="en-US" altLang="en-US" sz="2000" dirty="0" smtClean="0">
                <a:solidFill>
                  <a:srgbClr val="5F5F5F"/>
                </a:solidFill>
              </a:rPr>
              <a:t>Instantly gain access to infrastructure</a:t>
            </a:r>
          </a:p>
          <a:p>
            <a:pPr marL="342900" indent="-342900">
              <a:lnSpc>
                <a:spcPct val="120000"/>
              </a:lnSpc>
              <a:buFont typeface="Wingdings" charset="2"/>
              <a:buChar char="ü"/>
            </a:pPr>
            <a:r>
              <a:rPr lang="en-US" altLang="en-US" sz="2000" dirty="0" smtClean="0">
                <a:solidFill>
                  <a:srgbClr val="5F5F5F"/>
                </a:solidFill>
              </a:rPr>
              <a:t>Elastic CPU and memory</a:t>
            </a:r>
          </a:p>
          <a:p>
            <a:pPr marL="342900" indent="-342900">
              <a:lnSpc>
                <a:spcPct val="120000"/>
              </a:lnSpc>
              <a:buFont typeface="Wingdings" charset="2"/>
              <a:buChar char="ü"/>
            </a:pPr>
            <a:r>
              <a:rPr lang="en-US" altLang="en-US" sz="2000" dirty="0" smtClean="0">
                <a:solidFill>
                  <a:srgbClr val="5F5F5F"/>
                </a:solidFill>
              </a:rPr>
              <a:t>Elastic block and object storage</a:t>
            </a:r>
          </a:p>
          <a:p>
            <a:pPr marL="342900" indent="-342900">
              <a:lnSpc>
                <a:spcPct val="120000"/>
              </a:lnSpc>
              <a:buFont typeface="Wingdings" charset="2"/>
              <a:buChar char="ü"/>
            </a:pPr>
            <a:r>
              <a:rPr lang="en-US" altLang="en-US" sz="2000" dirty="0" smtClean="0">
                <a:solidFill>
                  <a:srgbClr val="5F5F5F"/>
                </a:solidFill>
              </a:rPr>
              <a:t>Backup database to the cloud</a:t>
            </a:r>
          </a:p>
        </p:txBody>
      </p:sp>
      <p:pic>
        <p:nvPicPr>
          <p:cNvPr id="16" name="Picture 15" descr="cloud-private-puzzle-male-gray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29" y="3155380"/>
            <a:ext cx="1529928" cy="1457833"/>
          </a:xfrm>
          <a:prstGeom prst="rect">
            <a:avLst/>
          </a:prstGeom>
        </p:spPr>
      </p:pic>
      <p:pic>
        <p:nvPicPr>
          <p:cNvPr id="17" name="Picture 16" descr="cloud-private-public-female-re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10" y="3155384"/>
            <a:ext cx="1529924" cy="1457829"/>
          </a:xfrm>
          <a:prstGeom prst="rect">
            <a:avLst/>
          </a:prstGeom>
        </p:spPr>
      </p:pic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884" y="5156640"/>
            <a:ext cx="657237" cy="876088"/>
          </a:xfrm>
          <a:prstGeom prst="rect">
            <a:avLst/>
          </a:prstGeom>
        </p:spPr>
      </p:pic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749" y="5100401"/>
            <a:ext cx="753695" cy="1004665"/>
          </a:xfrm>
          <a:prstGeom prst="rect">
            <a:avLst/>
          </a:prstGeom>
        </p:spPr>
      </p:pic>
      <p:pic>
        <p:nvPicPr>
          <p:cNvPr id="20" name="Picture 19" descr="server-netapp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144" y="4859275"/>
            <a:ext cx="301329" cy="1224131"/>
          </a:xfrm>
          <a:prstGeom prst="rect">
            <a:avLst/>
          </a:prstGeom>
        </p:spPr>
      </p:pic>
      <p:pic>
        <p:nvPicPr>
          <p:cNvPr id="21" name="Picture 20" descr="server-x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096" y="4865738"/>
            <a:ext cx="352999" cy="1295256"/>
          </a:xfrm>
          <a:prstGeom prst="rect">
            <a:avLst/>
          </a:prstGeom>
        </p:spPr>
      </p:pic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394454" y="4633840"/>
            <a:ext cx="2032588" cy="49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8" tIns="60944" rIns="121888" bIns="60944">
            <a:spAutoFit/>
          </a:bodyPr>
          <a:lstStyle/>
          <a:p>
            <a:pPr algn="ctr"/>
            <a:r>
              <a:rPr lang="en-US" altLang="en-US" sz="2400" dirty="0" smtClean="0"/>
              <a:t>On Premises</a:t>
            </a:r>
          </a:p>
        </p:txBody>
      </p:sp>
      <p:sp>
        <p:nvSpPr>
          <p:cNvPr id="15" name="Rectangle 40"/>
          <p:cNvSpPr>
            <a:spLocks noChangeArrowheads="1"/>
          </p:cNvSpPr>
          <p:nvPr/>
        </p:nvSpPr>
        <p:spPr bwMode="auto">
          <a:xfrm>
            <a:off x="6590976" y="4631018"/>
            <a:ext cx="1778901" cy="861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8" tIns="60944" rIns="121888" bIns="60944">
            <a:spAutoFit/>
          </a:bodyPr>
          <a:lstStyle/>
          <a:p>
            <a:pPr algn="ctr"/>
            <a:r>
              <a:rPr lang="en-US" altLang="en-US" sz="2400" dirty="0" smtClean="0"/>
              <a:t>Oracle Cloud</a:t>
            </a:r>
          </a:p>
        </p:txBody>
      </p:sp>
    </p:spTree>
    <p:extLst>
      <p:ext uri="{BB962C8B-B14F-4D97-AF65-F5344CB8AC3E}">
        <p14:creationId xmlns:p14="http://schemas.microsoft.com/office/powerpoint/2010/main" val="356931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Oracle </a:t>
            </a:r>
            <a:r>
              <a:rPr lang="en-US" altLang="zh-CN" sz="4000" dirty="0"/>
              <a:t>Database Cloud </a:t>
            </a:r>
            <a:r>
              <a:rPr lang="en-US" altLang="zh-CN" sz="4000" dirty="0" smtClean="0"/>
              <a:t>Services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One </a:t>
            </a:r>
            <a:r>
              <a:rPr lang="en-US" altLang="zh-CN" sz="2400" dirty="0">
                <a:solidFill>
                  <a:srgbClr val="FF0000"/>
                </a:solidFill>
              </a:rPr>
              <a:t>Database Cloud Solution</a:t>
            </a:r>
            <a:endParaRPr lang="en-US" altLang="zh-CN" sz="2400" dirty="0"/>
          </a:p>
          <a:p>
            <a:endParaRPr lang="en-US" b="0" dirty="0"/>
          </a:p>
        </p:txBody>
      </p:sp>
      <p:sp>
        <p:nvSpPr>
          <p:cNvPr id="44" name="TextBox 43"/>
          <p:cNvSpPr txBox="1"/>
          <p:nvPr/>
        </p:nvSpPr>
        <p:spPr>
          <a:xfrm>
            <a:off x="4259589" y="5047575"/>
            <a:ext cx="1478588" cy="16154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00584" indent="-100584">
              <a:lnSpc>
                <a:spcPct val="90000"/>
              </a:lnSpc>
              <a:buFont typeface="Arial"/>
              <a:buChar char="•"/>
            </a:pP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44563" y="2054687"/>
            <a:ext cx="1055645" cy="1407160"/>
          </a:xfrm>
          <a:prstGeom prst="rect">
            <a:avLst/>
          </a:prstGeom>
        </p:spPr>
      </p:pic>
      <p:sp>
        <p:nvSpPr>
          <p:cNvPr id="59" name="Rectangle 40"/>
          <p:cNvSpPr>
            <a:spLocks noChangeArrowheads="1"/>
          </p:cNvSpPr>
          <p:nvPr/>
        </p:nvSpPr>
        <p:spPr bwMode="auto">
          <a:xfrm>
            <a:off x="6270590" y="4659433"/>
            <a:ext cx="2276075" cy="160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8" tIns="60944" rIns="121888" bIns="60944">
            <a:spAutoFit/>
          </a:bodyPr>
          <a:lstStyle/>
          <a:p>
            <a:pPr algn="ctr"/>
            <a:r>
              <a:rPr lang="en-US" altLang="en-US" sz="1600" dirty="0" smtClean="0">
                <a:solidFill>
                  <a:schemeClr val="tx2"/>
                </a:solidFill>
              </a:rPr>
              <a:t>Amazon, Microsoft Azure, Verizon, </a:t>
            </a:r>
            <a:r>
              <a:rPr lang="en-US" altLang="en-US" sz="1600" dirty="0" err="1" smtClean="0">
                <a:solidFill>
                  <a:schemeClr val="tx2"/>
                </a:solidFill>
              </a:rPr>
              <a:t>CenturyLink</a:t>
            </a:r>
            <a:r>
              <a:rPr lang="en-US" altLang="en-US" sz="1600" dirty="0" smtClean="0">
                <a:solidFill>
                  <a:schemeClr val="tx2"/>
                </a:solidFill>
              </a:rPr>
              <a:t>, Infosys, Wipro, </a:t>
            </a:r>
            <a:r>
              <a:rPr lang="en-US" altLang="en-US" sz="1600" dirty="0" err="1" smtClean="0">
                <a:solidFill>
                  <a:schemeClr val="tx2"/>
                </a:solidFill>
              </a:rPr>
              <a:t>Nuvola</a:t>
            </a:r>
            <a:r>
              <a:rPr lang="en-US" altLang="en-US" sz="1600" dirty="0" smtClean="0">
                <a:solidFill>
                  <a:schemeClr val="tx2"/>
                </a:solidFill>
              </a:rPr>
              <a:t> </a:t>
            </a:r>
            <a:r>
              <a:rPr lang="en-US" altLang="en-US" sz="1600" dirty="0" err="1" smtClean="0">
                <a:solidFill>
                  <a:schemeClr val="tx2"/>
                </a:solidFill>
              </a:rPr>
              <a:t>Italiana</a:t>
            </a:r>
            <a:r>
              <a:rPr lang="en-US" altLang="en-US" sz="1600" dirty="0" smtClean="0">
                <a:solidFill>
                  <a:schemeClr val="tx2"/>
                </a:solidFill>
              </a:rPr>
              <a:t>, </a:t>
            </a:r>
            <a:r>
              <a:rPr lang="en-US" altLang="en-US" sz="1600" dirty="0" err="1" smtClean="0">
                <a:solidFill>
                  <a:schemeClr val="tx2"/>
                </a:solidFill>
              </a:rPr>
              <a:t>eDBA</a:t>
            </a:r>
            <a:r>
              <a:rPr lang="en-US" altLang="en-US" sz="1600" dirty="0" smtClean="0">
                <a:solidFill>
                  <a:schemeClr val="tx2"/>
                </a:solidFill>
              </a:rPr>
              <a:t>, </a:t>
            </a:r>
            <a:r>
              <a:rPr lang="en-US" altLang="en-US" sz="1600" dirty="0" err="1" smtClean="0">
                <a:solidFill>
                  <a:schemeClr val="tx2"/>
                </a:solidFill>
              </a:rPr>
              <a:t>Ativas</a:t>
            </a:r>
            <a:r>
              <a:rPr lang="en-US" altLang="en-US" sz="1600" dirty="0" smtClean="0">
                <a:solidFill>
                  <a:schemeClr val="tx2"/>
                </a:solidFill>
              </a:rPr>
              <a:t>, Dimension Data, …</a:t>
            </a:r>
            <a:endParaRPr lang="en-US" altLang="en-US" sz="160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81288" y="2514998"/>
            <a:ext cx="2667695" cy="673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3557" y="2555920"/>
            <a:ext cx="2696277" cy="660400"/>
          </a:xfrm>
          <a:prstGeom prst="rect">
            <a:avLst/>
          </a:prstGeom>
        </p:spPr>
      </p:pic>
      <p:pic>
        <p:nvPicPr>
          <p:cNvPr id="21" name="Picture 20" descr="circle-red-cloud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67" y="3309456"/>
            <a:ext cx="1207238" cy="1609231"/>
          </a:xfrm>
          <a:prstGeom prst="rect">
            <a:avLst/>
          </a:prstGeom>
        </p:spPr>
      </p:pic>
      <p:pic>
        <p:nvPicPr>
          <p:cNvPr id="24" name="Picture 23" descr="circle-gray-clou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38" y="3281233"/>
            <a:ext cx="971802" cy="1295399"/>
          </a:xfrm>
          <a:prstGeom prst="rect">
            <a:avLst/>
          </a:prstGeom>
        </p:spPr>
      </p:pic>
      <p:pic>
        <p:nvPicPr>
          <p:cNvPr id="35" name="Picture 34" descr="circle-gray-clou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112" y="3306634"/>
            <a:ext cx="971802" cy="1295399"/>
          </a:xfrm>
          <a:prstGeom prst="rect">
            <a:avLst/>
          </a:prstGeom>
        </p:spPr>
      </p:pic>
      <p:pic>
        <p:nvPicPr>
          <p:cNvPr id="36" name="Picture 35" descr="circle-gray-clou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77" y="3275590"/>
            <a:ext cx="971802" cy="129539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886407" y="4647510"/>
            <a:ext cx="15687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chemeClr val="tx2"/>
                </a:solidFill>
              </a:rPr>
              <a:t>Private Cloud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715733" y="4997465"/>
            <a:ext cx="15163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>
                <a:solidFill>
                  <a:schemeClr val="accent1"/>
                </a:solidFill>
              </a:rPr>
              <a:t>Oracle Cloud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49460" y="4701133"/>
            <a:ext cx="14129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chemeClr val="tx2"/>
                </a:solidFill>
              </a:rPr>
              <a:t>Oracle Managed Cloud Services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98505" y="6183265"/>
            <a:ext cx="4803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Preserve investment with any deployment choice</a:t>
            </a:r>
          </a:p>
        </p:txBody>
      </p:sp>
    </p:spTree>
    <p:extLst>
      <p:ext uri="{BB962C8B-B14F-4D97-AF65-F5344CB8AC3E}">
        <p14:creationId xmlns:p14="http://schemas.microsoft.com/office/powerpoint/2010/main" val="133296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cloud-background-51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315" y="2046680"/>
            <a:ext cx="1553892" cy="2071316"/>
          </a:xfrm>
          <a:prstGeom prst="rect">
            <a:avLst/>
          </a:prstGeom>
        </p:spPr>
      </p:pic>
      <p:pic>
        <p:nvPicPr>
          <p:cNvPr id="14" name="Picture 13" descr="cloud-background-51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66" y="4222263"/>
            <a:ext cx="1553892" cy="207131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64597" y="321058"/>
            <a:ext cx="8229586" cy="54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1217339" eaLnBrk="0" hangingPunct="0">
              <a:defRPr/>
            </a:pPr>
            <a:endParaRPr lang="en-US" sz="3600" kern="0" dirty="0">
              <a:solidFill>
                <a:schemeClr val="tx2"/>
              </a:solidFill>
              <a:latin typeface="+mj-lt"/>
              <a:cs typeface="ＭＳ Ｐゴシック" charset="-128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kern="0" dirty="0" smtClean="0">
                <a:cs typeface="ＭＳ Ｐゴシック" charset="-128"/>
              </a:rPr>
              <a:t>Oracle Database Cloud Strategy</a:t>
            </a:r>
            <a:endParaRPr lang="en-US" sz="4000" dirty="0"/>
          </a:p>
        </p:txBody>
      </p:sp>
      <p:sp>
        <p:nvSpPr>
          <p:cNvPr id="19" name="Tex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6" name="TextBox 315"/>
          <p:cNvSpPr txBox="1"/>
          <p:nvPr/>
        </p:nvSpPr>
        <p:spPr>
          <a:xfrm>
            <a:off x="3894411" y="3664772"/>
            <a:ext cx="1470811" cy="294065"/>
          </a:xfrm>
          <a:prstGeom prst="rect">
            <a:avLst/>
          </a:prstGeom>
          <a:noFill/>
        </p:spPr>
        <p:txBody>
          <a:bodyPr wrap="square" lIns="45700" tIns="22849" rIns="45700" bIns="22849" rtlCol="0">
            <a:spAutoFit/>
          </a:bodyPr>
          <a:lstStyle/>
          <a:p>
            <a:pPr algn="ctr"/>
            <a:r>
              <a:rPr lang="en-US" sz="1600" dirty="0" smtClean="0"/>
              <a:t>Exadata</a:t>
            </a:r>
            <a:endParaRPr lang="en-US" sz="1600" dirty="0"/>
          </a:p>
        </p:txBody>
      </p:sp>
      <p:sp>
        <p:nvSpPr>
          <p:cNvPr id="318" name="TextBox 317"/>
          <p:cNvSpPr txBox="1"/>
          <p:nvPr/>
        </p:nvSpPr>
        <p:spPr>
          <a:xfrm>
            <a:off x="5735237" y="2548278"/>
            <a:ext cx="1239551" cy="369310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en-US" sz="1600" dirty="0"/>
              <a:t>Big Data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5069209" y="6219346"/>
            <a:ext cx="1333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General Purpose</a:t>
            </a:r>
            <a:endParaRPr lang="en-US" sz="1600" dirty="0"/>
          </a:p>
        </p:txBody>
      </p:sp>
      <p:pic>
        <p:nvPicPr>
          <p:cNvPr id="7" name="Picture 6" descr="cloud-general-purpose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906" y="4931165"/>
            <a:ext cx="1372109" cy="1307451"/>
          </a:xfrm>
          <a:prstGeom prst="rect">
            <a:avLst/>
          </a:prstGeom>
        </p:spPr>
      </p:pic>
      <p:pic>
        <p:nvPicPr>
          <p:cNvPr id="10" name="Picture 9" descr="cloud-database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160" y="2017000"/>
            <a:ext cx="1526312" cy="1668969"/>
          </a:xfrm>
          <a:prstGeom prst="rect">
            <a:avLst/>
          </a:prstGeom>
        </p:spPr>
      </p:pic>
      <p:pic>
        <p:nvPicPr>
          <p:cNvPr id="176" name="Picture 175" descr="bracket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13627" y="1882620"/>
            <a:ext cx="351034" cy="4418724"/>
          </a:xfrm>
          <a:prstGeom prst="rect">
            <a:avLst/>
          </a:prstGeom>
        </p:spPr>
      </p:pic>
      <p:pic>
        <p:nvPicPr>
          <p:cNvPr id="12" name="Picture 11" descr="cloud-backup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302" y="2997178"/>
            <a:ext cx="1389341" cy="878964"/>
          </a:xfrm>
          <a:prstGeom prst="rect">
            <a:avLst/>
          </a:prstGeom>
        </p:spPr>
      </p:pic>
      <p:pic>
        <p:nvPicPr>
          <p:cNvPr id="13" name="Picture 12" descr="cloud-bigdata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321" y="1789821"/>
            <a:ext cx="1304968" cy="825585"/>
          </a:xfrm>
          <a:prstGeom prst="rect">
            <a:avLst/>
          </a:prstGeom>
        </p:spPr>
      </p:pic>
      <p:pic>
        <p:nvPicPr>
          <p:cNvPr id="15" name="Picture 14" descr="cloud-private-public-female-re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835" y="3558329"/>
            <a:ext cx="977353" cy="93129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883242" y="3822952"/>
            <a:ext cx="1295053" cy="369310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algn="ctr"/>
            <a:r>
              <a:rPr lang="en-US" sz="1600" dirty="0" smtClean="0"/>
              <a:t>Backup</a:t>
            </a:r>
            <a:endParaRPr lang="en-US" sz="1600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3896212" y="4410161"/>
            <a:ext cx="3211495" cy="0"/>
          </a:xfrm>
          <a:prstGeom prst="line">
            <a:avLst/>
          </a:prstGeom>
          <a:ln w="3175" cmpd="sng">
            <a:solidFill>
              <a:schemeClr val="accent6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12676" y="4420439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Commodity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27668" y="4014950"/>
            <a:ext cx="124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Engineered</a:t>
            </a:r>
            <a:endParaRPr lang="en-US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2" name="Picture 21" descr="cloud-private-puzzle-male-gray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00" y="3563237"/>
            <a:ext cx="972199" cy="9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29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64597" y="321058"/>
            <a:ext cx="8229586" cy="541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defTabSz="1217339" eaLnBrk="0" hangingPunct="0">
              <a:defRPr/>
            </a:pPr>
            <a:endParaRPr lang="en-US" sz="3600" kern="0" dirty="0">
              <a:solidFill>
                <a:schemeClr val="tx2"/>
              </a:solidFill>
              <a:latin typeface="+mj-lt"/>
              <a:cs typeface="ＭＳ Ｐゴシック" charset="-128"/>
            </a:endParaRPr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62653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kern="0" dirty="0" smtClean="0">
                <a:cs typeface="ＭＳ Ｐゴシック" charset="-128"/>
              </a:rPr>
              <a:t>Oracle Cloud - </a:t>
            </a:r>
            <a:r>
              <a:rPr lang="en-US" altLang="zh-CN" sz="3600" kern="0" dirty="0">
                <a:solidFill>
                  <a:srgbClr val="FF0000"/>
                </a:solidFill>
                <a:cs typeface="ＭＳ Ｐゴシック" charset="-128"/>
              </a:rPr>
              <a:t>Large and Rapidly </a:t>
            </a:r>
            <a:r>
              <a:rPr lang="en-US" altLang="zh-CN" sz="3600" kern="0" dirty="0" smtClean="0">
                <a:solidFill>
                  <a:srgbClr val="FF0000"/>
                </a:solidFill>
                <a:cs typeface="ＭＳ Ｐゴシック" charset="-128"/>
              </a:rPr>
              <a:t>Growing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kern="0" dirty="0">
              <a:solidFill>
                <a:srgbClr val="FF0000"/>
              </a:solidFill>
              <a:cs typeface="ＭＳ Ｐゴシック" charset="-128"/>
            </a:endParaRPr>
          </a:p>
          <a:p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60733" y="2000222"/>
            <a:ext cx="4869843" cy="3052342"/>
            <a:chOff x="0" y="1130189"/>
            <a:chExt cx="12188825" cy="5731317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3" t="17645" r="5457" b="-1217"/>
            <a:stretch/>
          </p:blipFill>
          <p:spPr>
            <a:xfrm>
              <a:off x="0" y="1130189"/>
              <a:ext cx="12188825" cy="5731317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1625111" y="1287348"/>
              <a:ext cx="9001687" cy="3076776"/>
              <a:chOff x="1625111" y="1287348"/>
              <a:chExt cx="9001687" cy="3076776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3222799" y="3419100"/>
                <a:ext cx="0" cy="33527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3970" y="1692718"/>
                <a:ext cx="170145" cy="413657"/>
              </a:xfrm>
              <a:prstGeom prst="rect">
                <a:avLst/>
              </a:prstGeom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2286" y="1975782"/>
                <a:ext cx="170145" cy="413657"/>
              </a:xfrm>
              <a:prstGeom prst="rect">
                <a:avLst/>
              </a:prstGeom>
            </p:spPr>
          </p:pic>
          <p:pic>
            <p:nvPicPr>
              <p:cNvPr id="43" name="Picture 4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9336" y="1375508"/>
                <a:ext cx="158536" cy="385433"/>
              </a:xfrm>
              <a:prstGeom prst="rect">
                <a:avLst/>
              </a:prstGeom>
            </p:spPr>
          </p:pic>
          <p:pic>
            <p:nvPicPr>
              <p:cNvPr id="44" name="Picture 4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3690" y="1472536"/>
                <a:ext cx="158536" cy="385433"/>
              </a:xfrm>
              <a:prstGeom prst="rect">
                <a:avLst/>
              </a:prstGeom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37854" y="2894218"/>
                <a:ext cx="158536" cy="385433"/>
              </a:xfrm>
              <a:prstGeom prst="rect">
                <a:avLst/>
              </a:prstGeom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68262" y="3978691"/>
                <a:ext cx="158536" cy="385433"/>
              </a:xfrm>
              <a:prstGeom prst="rect">
                <a:avLst/>
              </a:prstGeom>
            </p:spPr>
          </p:pic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5111" y="1951763"/>
                <a:ext cx="170145" cy="413657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4047" y="1822150"/>
                <a:ext cx="170145" cy="413657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1104" y="1491003"/>
                <a:ext cx="170145" cy="413657"/>
              </a:xfrm>
              <a:prstGeom prst="rect">
                <a:avLst/>
              </a:prstGeom>
            </p:spPr>
          </p:pic>
          <p:pic>
            <p:nvPicPr>
              <p:cNvPr id="50" name="Picture 49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70109" y="1579944"/>
                <a:ext cx="170145" cy="413657"/>
              </a:xfrm>
              <a:prstGeom prst="rect">
                <a:avLst/>
              </a:prstGeom>
            </p:spPr>
          </p:pic>
          <p:pic>
            <p:nvPicPr>
              <p:cNvPr id="51" name="Picture 5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2799" y="1594811"/>
                <a:ext cx="170145" cy="413657"/>
              </a:xfrm>
              <a:prstGeom prst="rect">
                <a:avLst/>
              </a:prstGeom>
            </p:spPr>
          </p:pic>
          <p:pic>
            <p:nvPicPr>
              <p:cNvPr id="52" name="Picture 51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2710" y="1577564"/>
                <a:ext cx="158536" cy="385433"/>
              </a:xfrm>
              <a:prstGeom prst="rect">
                <a:avLst/>
              </a:prstGeom>
            </p:spPr>
          </p:pic>
          <p:pic>
            <p:nvPicPr>
              <p:cNvPr id="53" name="Picture 5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7185" y="1499596"/>
                <a:ext cx="158536" cy="385433"/>
              </a:xfrm>
              <a:prstGeom prst="rect">
                <a:avLst/>
              </a:prstGeom>
            </p:spPr>
          </p:pic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27804" y="1287348"/>
                <a:ext cx="158536" cy="385433"/>
              </a:xfrm>
              <a:prstGeom prst="rect">
                <a:avLst/>
              </a:prstGeom>
            </p:spPr>
          </p:pic>
          <p:pic>
            <p:nvPicPr>
              <p:cNvPr id="55" name="Picture 5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3496" y="1593755"/>
                <a:ext cx="158536" cy="385433"/>
              </a:xfrm>
              <a:prstGeom prst="rect">
                <a:avLst/>
              </a:prstGeom>
            </p:spPr>
          </p:pic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96571" y="1864807"/>
                <a:ext cx="158536" cy="385433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49596" y="1859316"/>
                <a:ext cx="158536" cy="385433"/>
              </a:xfrm>
              <a:prstGeom prst="rect">
                <a:avLst/>
              </a:prstGeom>
            </p:spPr>
          </p:pic>
          <p:cxnSp>
            <p:nvCxnSpPr>
              <p:cNvPr id="58" name="Straight Connector 57"/>
              <p:cNvCxnSpPr/>
              <p:nvPr/>
            </p:nvCxnSpPr>
            <p:spPr>
              <a:xfrm>
                <a:off x="3330892" y="3485881"/>
                <a:ext cx="0" cy="335277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9061" y="3439263"/>
                <a:ext cx="158536" cy="385433"/>
              </a:xfrm>
              <a:prstGeom prst="rect">
                <a:avLst/>
              </a:prstGeom>
            </p:spPr>
          </p:pic>
          <p:cxnSp>
            <p:nvCxnSpPr>
              <p:cNvPr id="60" name="Straight Connector 59"/>
              <p:cNvCxnSpPr/>
              <p:nvPr/>
            </p:nvCxnSpPr>
            <p:spPr>
              <a:xfrm>
                <a:off x="3200414" y="3421668"/>
                <a:ext cx="0" cy="335277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  <a:alpha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1146" y="3368947"/>
                <a:ext cx="158536" cy="385433"/>
              </a:xfrm>
              <a:prstGeom prst="rect">
                <a:avLst/>
              </a:prstGeom>
            </p:spPr>
          </p:pic>
        </p:grpSp>
      </p:grpSp>
      <p:sp>
        <p:nvSpPr>
          <p:cNvPr id="62" name="Rectangle 61"/>
          <p:cNvSpPr/>
          <p:nvPr/>
        </p:nvSpPr>
        <p:spPr>
          <a:xfrm>
            <a:off x="401479" y="4236548"/>
            <a:ext cx="46542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33" indent="-152373">
              <a:buClr>
                <a:srgbClr val="FF1414"/>
              </a:buClr>
              <a:buFont typeface="Arial" pitchFamily="34" charset="0"/>
              <a:buChar char="•"/>
            </a:pPr>
            <a:r>
              <a:rPr lang="en-US" sz="2000" kern="1200" dirty="0">
                <a:latin typeface="Arial"/>
              </a:rPr>
              <a:t> </a:t>
            </a:r>
            <a:r>
              <a:rPr lang="en-US" sz="2000" b="1" kern="1200" dirty="0">
                <a:solidFill>
                  <a:srgbClr val="FF0000"/>
                </a:solidFill>
                <a:latin typeface="Arial"/>
              </a:rPr>
              <a:t>19</a:t>
            </a:r>
            <a:r>
              <a:rPr lang="en-US" sz="2000" kern="1200" dirty="0">
                <a:latin typeface="Arial"/>
              </a:rPr>
              <a:t> Tier 4 Data </a:t>
            </a:r>
            <a:r>
              <a:rPr lang="en-US" sz="2000" kern="1200" dirty="0" smtClean="0">
                <a:latin typeface="Arial"/>
              </a:rPr>
              <a:t>Centers</a:t>
            </a:r>
          </a:p>
          <a:p>
            <a:pPr marL="380933" indent="-152373">
              <a:buClr>
                <a:srgbClr val="FF1414"/>
              </a:buClr>
              <a:buFont typeface="Arial" pitchFamily="34" charset="0"/>
              <a:buChar char="•"/>
            </a:pPr>
            <a:r>
              <a:rPr lang="en-US" sz="2000" b="1" kern="1200" dirty="0" smtClean="0">
                <a:solidFill>
                  <a:srgbClr val="FF0000"/>
                </a:solidFill>
                <a:latin typeface="Arial"/>
              </a:rPr>
              <a:t> 540 </a:t>
            </a:r>
            <a:r>
              <a:rPr lang="en-US" sz="2000" b="1" kern="1200" dirty="0">
                <a:solidFill>
                  <a:srgbClr val="FF0000"/>
                </a:solidFill>
                <a:latin typeface="Arial"/>
              </a:rPr>
              <a:t>PB+ </a:t>
            </a:r>
            <a:r>
              <a:rPr lang="en-US" sz="2000" kern="1200" dirty="0" smtClean="0">
                <a:latin typeface="Arial"/>
              </a:rPr>
              <a:t>storage</a:t>
            </a:r>
          </a:p>
          <a:p>
            <a:pPr marL="380933" indent="-152373">
              <a:buClr>
                <a:srgbClr val="FF1414"/>
              </a:buClr>
              <a:buFont typeface="Arial" pitchFamily="34" charset="0"/>
              <a:buChar char="•"/>
            </a:pPr>
            <a:r>
              <a:rPr lang="en-US" sz="2000" kern="1200" dirty="0" smtClean="0">
                <a:latin typeface="Arial"/>
              </a:rPr>
              <a:t> </a:t>
            </a:r>
            <a:r>
              <a:rPr lang="en-US" sz="2000" b="1" kern="1200" dirty="0" smtClean="0">
                <a:solidFill>
                  <a:srgbClr val="FF0000"/>
                </a:solidFill>
                <a:latin typeface="Arial"/>
              </a:rPr>
              <a:t>34 Million+ </a:t>
            </a:r>
            <a:r>
              <a:rPr lang="en-US" sz="2000" kern="1200" dirty="0" smtClean="0">
                <a:latin typeface="Arial"/>
              </a:rPr>
              <a:t>SaaS users/day</a:t>
            </a:r>
          </a:p>
          <a:p>
            <a:pPr marL="380933" indent="-152373">
              <a:buClr>
                <a:srgbClr val="FF1414"/>
              </a:buClr>
              <a:buFont typeface="Arial" pitchFamily="34" charset="0"/>
              <a:buChar char="•"/>
            </a:pPr>
            <a:r>
              <a:rPr lang="en-US" sz="2000" kern="1200" dirty="0" smtClean="0">
                <a:latin typeface="Arial"/>
              </a:rPr>
              <a:t> </a:t>
            </a:r>
            <a:r>
              <a:rPr lang="en-US" sz="2000" b="1" kern="1200" dirty="0">
                <a:solidFill>
                  <a:srgbClr val="FF0000"/>
                </a:solidFill>
                <a:latin typeface="Arial"/>
              </a:rPr>
              <a:t>23 Billion+ </a:t>
            </a:r>
            <a:r>
              <a:rPr lang="en-US" sz="2000" kern="1200" dirty="0" smtClean="0">
                <a:latin typeface="Arial"/>
              </a:rPr>
              <a:t>Database </a:t>
            </a:r>
            <a:r>
              <a:rPr lang="en-US" sz="2000" kern="1200" dirty="0">
                <a:latin typeface="Arial"/>
              </a:rPr>
              <a:t>transactions/day</a:t>
            </a:r>
          </a:p>
          <a:p>
            <a:pPr marL="380933" indent="-152373">
              <a:buClr>
                <a:srgbClr val="FF1414"/>
              </a:buClr>
              <a:buFont typeface="Arial" pitchFamily="34" charset="0"/>
              <a:buChar char="•"/>
            </a:pPr>
            <a:r>
              <a:rPr lang="en-US" sz="2000" dirty="0" smtClean="0">
                <a:latin typeface="Arial"/>
              </a:rPr>
              <a:t> Very Large Exadata Deployment</a:t>
            </a:r>
            <a:endParaRPr lang="en-US" sz="2000" kern="1200" dirty="0">
              <a:latin typeface="Arial"/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39371" y="1251814"/>
            <a:ext cx="1404763" cy="758064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40241" y="1246612"/>
            <a:ext cx="1404763" cy="75806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49387" y="2108787"/>
            <a:ext cx="1404763" cy="75806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50256" y="2103585"/>
            <a:ext cx="1404763" cy="75806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52448" y="2947219"/>
            <a:ext cx="1404763" cy="758064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53318" y="2942017"/>
            <a:ext cx="1404763" cy="758064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48555" y="3776380"/>
            <a:ext cx="1404763" cy="758064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49425" y="3771178"/>
            <a:ext cx="1404763" cy="758064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48555" y="4592202"/>
            <a:ext cx="1404763" cy="758064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49425" y="4587000"/>
            <a:ext cx="1404763" cy="758064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44663" y="5421363"/>
            <a:ext cx="1404763" cy="758064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45532" y="5416161"/>
            <a:ext cx="1404763" cy="75806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09852" y="1246612"/>
            <a:ext cx="1404763" cy="758064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19868" y="2103585"/>
            <a:ext cx="1404763" cy="75806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22929" y="2942017"/>
            <a:ext cx="1404763" cy="758064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19036" y="3771178"/>
            <a:ext cx="1404763" cy="75806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19036" y="4587000"/>
            <a:ext cx="1404763" cy="758064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15144" y="5416161"/>
            <a:ext cx="1404763" cy="75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1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1195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Oracle Database </a:t>
            </a:r>
            <a:r>
              <a:rPr lang="en-US" sz="4000" dirty="0"/>
              <a:t>Cloud </a:t>
            </a:r>
            <a:r>
              <a:rPr lang="en-US" dirty="0" smtClean="0"/>
              <a:t>– </a:t>
            </a:r>
            <a:r>
              <a:rPr lang="en-US" sz="3200" dirty="0" smtClean="0">
                <a:solidFill>
                  <a:srgbClr val="FF0000"/>
                </a:solidFill>
              </a:rPr>
              <a:t>Infrastructure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419257" y="3976866"/>
            <a:ext cx="4246089" cy="2123310"/>
          </a:xfrm>
          <a:prstGeom prst="rect">
            <a:avLst/>
          </a:prstGeom>
        </p:spPr>
        <p:txBody>
          <a:bodyPr/>
          <a:lstStyle>
            <a:lvl1pPr marL="228581" indent="-228581" algn="l" defTabSz="914323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879" indent="-228581" algn="l" defTabSz="914323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459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40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621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201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784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363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2944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General Purpose </a:t>
            </a:r>
            <a:r>
              <a:rPr lang="en-US" sz="1600" dirty="0"/>
              <a:t>I</a:t>
            </a:r>
            <a:r>
              <a:rPr lang="en-US" sz="1600" dirty="0" smtClean="0"/>
              <a:t>nfrastructure</a:t>
            </a:r>
          </a:p>
          <a:p>
            <a:r>
              <a:rPr lang="en-US" sz="1600" dirty="0" smtClean="0"/>
              <a:t>Test, Development, Departmental Applications</a:t>
            </a:r>
          </a:p>
          <a:p>
            <a:r>
              <a:rPr lang="en-US" sz="1600" dirty="0" smtClean="0"/>
              <a:t>Compute Shapes - by OCPU, Standard or High RAM</a:t>
            </a:r>
          </a:p>
          <a:p>
            <a:r>
              <a:rPr lang="en-US" sz="1600" dirty="0" smtClean="0"/>
              <a:t>Block Storage – by the </a:t>
            </a:r>
            <a:r>
              <a:rPr lang="en-US" sz="1600" dirty="0" smtClean="0"/>
              <a:t>GB, Up </a:t>
            </a:r>
            <a:r>
              <a:rPr lang="en-US" sz="1600" dirty="0" smtClean="0"/>
              <a:t>to 5TB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4484589" y="1675949"/>
            <a:ext cx="0" cy="3874882"/>
          </a:xfrm>
          <a:prstGeom prst="line">
            <a:avLst/>
          </a:prstGeom>
          <a:ln w="3175" cmpd="sng">
            <a:solidFill>
              <a:schemeClr val="accent6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 descr="oracle-server-x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487" y="2409331"/>
            <a:ext cx="370524" cy="1505231"/>
          </a:xfrm>
          <a:prstGeom prst="rect">
            <a:avLst/>
          </a:prstGeom>
        </p:spPr>
      </p:pic>
      <p:pic>
        <p:nvPicPr>
          <p:cNvPr id="110" name="Picture 109" descr="server-netap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70" y="2425303"/>
            <a:ext cx="364274" cy="1479840"/>
          </a:xfrm>
          <a:prstGeom prst="rect">
            <a:avLst/>
          </a:prstGeom>
        </p:spPr>
      </p:pic>
      <p:pic>
        <p:nvPicPr>
          <p:cNvPr id="26" name="Picture 25" descr="oracle-server-x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85" y="2421438"/>
            <a:ext cx="370524" cy="1505231"/>
          </a:xfrm>
          <a:prstGeom prst="rect">
            <a:avLst/>
          </a:prstGeom>
        </p:spPr>
      </p:pic>
      <p:pic>
        <p:nvPicPr>
          <p:cNvPr id="27" name="Picture 26" descr="oracle-server-x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300" y="2416237"/>
            <a:ext cx="370524" cy="1505231"/>
          </a:xfrm>
          <a:prstGeom prst="rect">
            <a:avLst/>
          </a:prstGeom>
        </p:spPr>
      </p:pic>
      <p:pic>
        <p:nvPicPr>
          <p:cNvPr id="28" name="Picture 27" descr="oracle-server-x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69" y="2420306"/>
            <a:ext cx="370524" cy="1505231"/>
          </a:xfrm>
          <a:prstGeom prst="rect">
            <a:avLst/>
          </a:prstGeom>
        </p:spPr>
      </p:pic>
      <p:pic>
        <p:nvPicPr>
          <p:cNvPr id="29" name="Picture 28" descr="server-netap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22" y="2429371"/>
            <a:ext cx="364274" cy="1479840"/>
          </a:xfrm>
          <a:prstGeom prst="rect">
            <a:avLst/>
          </a:prstGeom>
        </p:spPr>
      </p:pic>
      <p:pic>
        <p:nvPicPr>
          <p:cNvPr id="30" name="Picture 29" descr="server-netap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399" y="2424169"/>
            <a:ext cx="364274" cy="1479840"/>
          </a:xfrm>
          <a:prstGeom prst="rect">
            <a:avLst/>
          </a:prstGeom>
        </p:spPr>
      </p:pic>
      <p:pic>
        <p:nvPicPr>
          <p:cNvPr id="31" name="Picture 30" descr="server-netapp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077" y="2410929"/>
            <a:ext cx="364274" cy="1479840"/>
          </a:xfrm>
          <a:prstGeom prst="rect">
            <a:avLst/>
          </a:prstGeom>
        </p:spPr>
      </p:pic>
      <p:sp>
        <p:nvSpPr>
          <p:cNvPr id="34" name="Content Placeholder 2"/>
          <p:cNvSpPr txBox="1">
            <a:spLocks/>
          </p:cNvSpPr>
          <p:nvPr/>
        </p:nvSpPr>
        <p:spPr>
          <a:xfrm>
            <a:off x="4766820" y="3968142"/>
            <a:ext cx="4260778" cy="1920348"/>
          </a:xfrm>
          <a:prstGeom prst="rect">
            <a:avLst/>
          </a:prstGeom>
        </p:spPr>
        <p:txBody>
          <a:bodyPr/>
          <a:lstStyle>
            <a:lvl1pPr marL="228581" indent="-228581" algn="l" defTabSz="914323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879" indent="-228581" algn="l" defTabSz="914323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459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40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621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201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784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363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2944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Engineered Infrastructure</a:t>
            </a:r>
          </a:p>
          <a:p>
            <a:r>
              <a:rPr lang="en-US" sz="1600" dirty="0" smtClean="0"/>
              <a:t>Mission Critical, Intensive OLTP and Decision Support</a:t>
            </a:r>
          </a:p>
          <a:p>
            <a:r>
              <a:rPr lang="en-US" sz="1600" dirty="0" smtClean="0"/>
              <a:t>¼, ½ and Full Rack Shapes</a:t>
            </a:r>
          </a:p>
          <a:p>
            <a:r>
              <a:rPr lang="en-US" sz="1600" dirty="0" smtClean="0"/>
              <a:t>Fixed Storage and Memory by Shape</a:t>
            </a:r>
          </a:p>
          <a:p>
            <a:r>
              <a:rPr lang="en-US" sz="1600" dirty="0" smtClean="0"/>
              <a:t>5TB +, mission critical, intensive OLTP, DSS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27915" y="1600774"/>
            <a:ext cx="3559382" cy="556880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400" b="1"/>
          </a:p>
        </p:txBody>
      </p:sp>
      <p:sp>
        <p:nvSpPr>
          <p:cNvPr id="21" name="Rectangle 20"/>
          <p:cNvSpPr/>
          <p:nvPr/>
        </p:nvSpPr>
        <p:spPr>
          <a:xfrm>
            <a:off x="433549" y="1608826"/>
            <a:ext cx="3719956" cy="556880"/>
          </a:xfrm>
          <a:prstGeom prst="rect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400" b="1"/>
          </a:p>
        </p:txBody>
      </p:sp>
      <p:sp>
        <p:nvSpPr>
          <p:cNvPr id="23" name="Rectangle 22"/>
          <p:cNvSpPr/>
          <p:nvPr/>
        </p:nvSpPr>
        <p:spPr>
          <a:xfrm flipH="1">
            <a:off x="604827" y="1641676"/>
            <a:ext cx="3024137" cy="457200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 flipH="1">
            <a:off x="701170" y="1671955"/>
            <a:ext cx="3029488" cy="457200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General Purpose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 flipH="1">
            <a:off x="4994505" y="1652752"/>
            <a:ext cx="3247646" cy="457200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Engineered Systems*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448002" y="6269645"/>
            <a:ext cx="93494" cy="14020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7075605" y="6189286"/>
            <a:ext cx="18555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Greater Capabilities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729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 smtClean="0"/>
              <a:t>Database Application Development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0322" y="5798479"/>
            <a:ext cx="8862433" cy="491848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05004" y="5936301"/>
            <a:ext cx="672068" cy="344562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1990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43407" y="5931187"/>
            <a:ext cx="672068" cy="344562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2015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73726" y="5945764"/>
            <a:ext cx="672068" cy="344562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2000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175618" y="5940649"/>
            <a:ext cx="672068" cy="344562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1995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31469" y="5940649"/>
            <a:ext cx="672068" cy="344562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2005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0284" y="5925689"/>
            <a:ext cx="672068" cy="344562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2010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915739" y="5665267"/>
            <a:ext cx="0" cy="265975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658853" y="5658081"/>
            <a:ext cx="0" cy="265975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266745" y="5670846"/>
            <a:ext cx="0" cy="265975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070116" y="5670843"/>
            <a:ext cx="0" cy="265975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507870" y="5670309"/>
            <a:ext cx="0" cy="265975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0704" y="5669774"/>
            <a:ext cx="0" cy="265975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759394" y="1498100"/>
            <a:ext cx="7473079" cy="4182599"/>
            <a:chOff x="570202" y="851694"/>
            <a:chExt cx="7763906" cy="4675019"/>
          </a:xfrm>
        </p:grpSpPr>
        <p:sp>
          <p:nvSpPr>
            <p:cNvPr id="42" name="Rectangle 41"/>
            <p:cNvSpPr/>
            <p:nvPr/>
          </p:nvSpPr>
          <p:spPr>
            <a:xfrm>
              <a:off x="6054548" y="1219199"/>
              <a:ext cx="2054252" cy="1790903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/>
            </a:p>
          </p:txBody>
        </p:sp>
        <p:pic>
          <p:nvPicPr>
            <p:cNvPr id="35" name="Picture 34" descr="cloud-background-512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9389" y="851694"/>
              <a:ext cx="1553892" cy="2071316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>
            <a:xfrm>
              <a:off x="3319016" y="2395176"/>
              <a:ext cx="2114246" cy="1836905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0202" y="3345171"/>
              <a:ext cx="2212221" cy="1802540"/>
            </a:xfrm>
            <a:prstGeom prst="rect">
              <a:avLst/>
            </a:prstGeom>
            <a:solidFill>
              <a:schemeClr val="bg2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837956" y="4108015"/>
              <a:ext cx="1259405" cy="492420"/>
            </a:xfrm>
            <a:prstGeom prst="rect">
              <a:avLst/>
            </a:prstGeom>
          </p:spPr>
          <p:txBody>
            <a:bodyPr wrap="none" lIns="121899" tIns="60949" rIns="121899" bIns="60949">
              <a:spAutoFit/>
            </a:bodyPr>
            <a:lstStyle/>
            <a:p>
              <a:r>
                <a:rPr lang="en-US" sz="2400" dirty="0" smtClean="0"/>
                <a:t>Internet</a:t>
              </a: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67814" y="5034293"/>
              <a:ext cx="1838153" cy="492420"/>
            </a:xfrm>
            <a:prstGeom prst="rect">
              <a:avLst/>
            </a:prstGeom>
          </p:spPr>
          <p:txBody>
            <a:bodyPr wrap="none" lIns="121899" tIns="60949" rIns="121899" bIns="60949">
              <a:spAutoFit/>
            </a:bodyPr>
            <a:lstStyle/>
            <a:p>
              <a:r>
                <a:rPr lang="en-US" sz="2400" dirty="0" smtClean="0"/>
                <a:t>Client Server</a:t>
              </a: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91833" y="2920230"/>
              <a:ext cx="2142275" cy="492420"/>
            </a:xfrm>
            <a:prstGeom prst="rect">
              <a:avLst/>
            </a:prstGeom>
          </p:spPr>
          <p:txBody>
            <a:bodyPr wrap="none" lIns="121899" tIns="60949" rIns="121899" bIns="60949">
              <a:spAutoFit/>
            </a:bodyPr>
            <a:lstStyle/>
            <a:p>
              <a:r>
                <a:rPr lang="en-US" sz="2400" dirty="0"/>
                <a:t>Big </a:t>
              </a:r>
              <a:r>
                <a:rPr lang="en-US" sz="2400" dirty="0" smtClean="0"/>
                <a:t>Data, Cloud</a:t>
              </a:r>
              <a:endParaRPr lang="en-US" sz="2400" dirty="0"/>
            </a:p>
          </p:txBody>
        </p:sp>
        <p:pic>
          <p:nvPicPr>
            <p:cNvPr id="8" name="Picture 7" descr="download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28" y="3345171"/>
              <a:ext cx="1816799" cy="1961048"/>
            </a:xfrm>
            <a:prstGeom prst="rect">
              <a:avLst/>
            </a:prstGeom>
          </p:spPr>
        </p:pic>
        <p:pic>
          <p:nvPicPr>
            <p:cNvPr id="10" name="Picture 9" descr="download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8397" y="2395176"/>
              <a:ext cx="1872221" cy="1980774"/>
            </a:xfrm>
            <a:prstGeom prst="rect">
              <a:avLst/>
            </a:prstGeom>
          </p:spPr>
        </p:pic>
        <p:pic>
          <p:nvPicPr>
            <p:cNvPr id="15" name="Picture 14" descr="download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0945" y="1219199"/>
              <a:ext cx="1797452" cy="1765987"/>
            </a:xfrm>
            <a:prstGeom prst="rect">
              <a:avLst/>
            </a:prstGeom>
          </p:spPr>
        </p:pic>
        <p:sp>
          <p:nvSpPr>
            <p:cNvPr id="18" name="Isosceles Triangle 17"/>
            <p:cNvSpPr/>
            <p:nvPr/>
          </p:nvSpPr>
          <p:spPr>
            <a:xfrm rot="3478096">
              <a:off x="2811164" y="3543984"/>
              <a:ext cx="730864" cy="472664"/>
            </a:xfrm>
            <a:prstGeom prst="triangle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/>
            </a:p>
          </p:txBody>
        </p:sp>
        <p:sp>
          <p:nvSpPr>
            <p:cNvPr id="20" name="Isosceles Triangle 19"/>
            <p:cNvSpPr/>
            <p:nvPr/>
          </p:nvSpPr>
          <p:spPr>
            <a:xfrm rot="3478096">
              <a:off x="5582378" y="2158844"/>
              <a:ext cx="730864" cy="472664"/>
            </a:xfrm>
            <a:prstGeom prst="triangle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/>
            </a:p>
          </p:txBody>
        </p:sp>
        <p:sp>
          <p:nvSpPr>
            <p:cNvPr id="21" name="Rectangle 20"/>
            <p:cNvSpPr/>
            <p:nvPr/>
          </p:nvSpPr>
          <p:spPr>
            <a:xfrm rot="19475189">
              <a:off x="2680892" y="3918137"/>
              <a:ext cx="376653" cy="236271"/>
            </a:xfrm>
            <a:prstGeom prst="rect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/>
            </a:p>
          </p:txBody>
        </p:sp>
        <p:sp>
          <p:nvSpPr>
            <p:cNvPr id="22" name="Rectangle 21"/>
            <p:cNvSpPr/>
            <p:nvPr/>
          </p:nvSpPr>
          <p:spPr>
            <a:xfrm rot="19475189">
              <a:off x="5466876" y="2532996"/>
              <a:ext cx="376653" cy="236271"/>
            </a:xfrm>
            <a:prstGeom prst="rect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/>
            </a:p>
          </p:txBody>
        </p:sp>
        <p:pic>
          <p:nvPicPr>
            <p:cNvPr id="36" name="Picture 35" descr="download.pn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3332" y="2025318"/>
              <a:ext cx="535468" cy="713771"/>
            </a:xfrm>
            <a:prstGeom prst="rect">
              <a:avLst/>
            </a:prstGeom>
          </p:spPr>
        </p:pic>
        <p:pic>
          <p:nvPicPr>
            <p:cNvPr id="7" name="Picture 6" descr="2000px-Tux.svg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3480" y="3317640"/>
              <a:ext cx="520019" cy="804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06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29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Oracle Database Cloud </a:t>
            </a:r>
            <a:r>
              <a:rPr lang="en-US" sz="2800" dirty="0" smtClean="0">
                <a:solidFill>
                  <a:srgbClr val="FF0000"/>
                </a:solidFill>
              </a:rPr>
              <a:t> – Management </a:t>
            </a:r>
            <a:r>
              <a:rPr lang="en-US" sz="2800" dirty="0" smtClean="0">
                <a:solidFill>
                  <a:srgbClr val="FF0000"/>
                </a:solidFill>
              </a:rPr>
              <a:t>Levels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8" name="Rectangle 107"/>
          <p:cNvSpPr/>
          <p:nvPr/>
        </p:nvSpPr>
        <p:spPr>
          <a:xfrm flipH="1">
            <a:off x="328173" y="4828344"/>
            <a:ext cx="1630306" cy="457200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General</a:t>
            </a:r>
          </a:p>
          <a:p>
            <a:pPr algn="ctr">
              <a:lnSpc>
                <a:spcPct val="90000"/>
              </a:lnSpc>
            </a:pPr>
            <a:r>
              <a:rPr lang="en-US" sz="2800" dirty="0" smtClean="0"/>
              <a:t>Purpose</a:t>
            </a:r>
            <a:endParaRPr lang="en-US" sz="2800" dirty="0"/>
          </a:p>
        </p:txBody>
      </p:sp>
      <p:sp>
        <p:nvSpPr>
          <p:cNvPr id="123" name="Rectangle 122"/>
          <p:cNvSpPr/>
          <p:nvPr/>
        </p:nvSpPr>
        <p:spPr>
          <a:xfrm flipH="1">
            <a:off x="707983" y="1908425"/>
            <a:ext cx="1820960" cy="457200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Virtual Image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3048137" y="2793474"/>
            <a:ext cx="0" cy="3023545"/>
          </a:xfrm>
          <a:prstGeom prst="line">
            <a:avLst/>
          </a:prstGeom>
          <a:ln w="3175" cmpd="sng">
            <a:solidFill>
              <a:schemeClr val="accent6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433076" y="2353172"/>
            <a:ext cx="2322372" cy="1774498"/>
          </a:xfrm>
          <a:prstGeom prst="rect">
            <a:avLst/>
          </a:prstGeom>
        </p:spPr>
        <p:txBody>
          <a:bodyPr/>
          <a:lstStyle>
            <a:lvl1pPr marL="228581" indent="-228581" algn="l" defTabSz="914323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879" indent="-228581" algn="l" defTabSz="914323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459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40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621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201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784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363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2944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Database software ready for install</a:t>
            </a:r>
          </a:p>
          <a:p>
            <a:r>
              <a:rPr lang="en-US" sz="1600" dirty="0" smtClean="0"/>
              <a:t>Tenant has </a:t>
            </a:r>
            <a:r>
              <a:rPr lang="en-US" sz="1600" dirty="0" smtClean="0"/>
              <a:t> root </a:t>
            </a:r>
            <a:r>
              <a:rPr lang="en-US" sz="1600" dirty="0" smtClean="0"/>
              <a:t>privilege</a:t>
            </a:r>
          </a:p>
          <a:p>
            <a:r>
              <a:rPr lang="en-US" sz="1600" dirty="0" smtClean="0"/>
              <a:t>Does not provide automated orchestrations</a:t>
            </a:r>
          </a:p>
          <a:p>
            <a:r>
              <a:rPr lang="en-US" sz="1600" dirty="0" smtClean="0"/>
              <a:t>Only available on general purpose infrastructure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3228315" y="2347965"/>
            <a:ext cx="2423329" cy="1774498"/>
          </a:xfrm>
          <a:prstGeom prst="rect">
            <a:avLst/>
          </a:prstGeom>
        </p:spPr>
        <p:txBody>
          <a:bodyPr/>
          <a:lstStyle>
            <a:lvl1pPr marL="228581" indent="-228581" algn="l" defTabSz="914323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879" indent="-228581" algn="l" defTabSz="914323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459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40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621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201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784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363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2944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81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Automated </a:t>
            </a:r>
            <a:r>
              <a:rPr lang="en-US" sz="1600" dirty="0"/>
              <a:t>install, patch, upgrade, upsize/downsize, backup/restore, recovery, data guard </a:t>
            </a:r>
            <a:r>
              <a:rPr lang="en-US" sz="1600" dirty="0" smtClean="0"/>
              <a:t>configuration, </a:t>
            </a:r>
            <a:r>
              <a:rPr lang="en-US" sz="1600" dirty="0"/>
              <a:t>TDE </a:t>
            </a:r>
            <a:r>
              <a:rPr lang="en-US" sz="1600" dirty="0" smtClean="0"/>
              <a:t>encryption, monitoring…</a:t>
            </a:r>
            <a:endParaRPr lang="en-US" sz="1600" dirty="0"/>
          </a:p>
          <a:p>
            <a:r>
              <a:rPr lang="en-US" sz="1600" dirty="0" smtClean="0"/>
              <a:t>Tenant has root privilege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6027744" y="2352029"/>
            <a:ext cx="2520098" cy="1774498"/>
          </a:xfrm>
          <a:prstGeom prst="rect">
            <a:avLst/>
          </a:prstGeom>
        </p:spPr>
        <p:txBody>
          <a:bodyPr/>
          <a:lstStyle>
            <a:lvl1pPr marL="228581" indent="-228581" algn="l" defTabSz="914323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879" indent="-228581" algn="l" defTabSz="914323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459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40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621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201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784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363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2944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/>
              <a:t>Oracle monitors and is responsible for keeping the database available</a:t>
            </a:r>
          </a:p>
          <a:p>
            <a:pPr marL="228581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Oracle </a:t>
            </a:r>
            <a:r>
              <a:rPr lang="en-US" sz="1600" dirty="0"/>
              <a:t>manages install, patch, upgrade, upsize/downsize, backup/restore, recovery</a:t>
            </a:r>
          </a:p>
          <a:p>
            <a:pPr marL="228581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 smtClean="0"/>
              <a:t>Oracle maintains privileged user access, tenant controls data.</a:t>
            </a:r>
            <a:endParaRPr lang="en-US" sz="1600" dirty="0"/>
          </a:p>
        </p:txBody>
      </p:sp>
      <p:cxnSp>
        <p:nvCxnSpPr>
          <p:cNvPr id="37" name="Straight Connector 36"/>
          <p:cNvCxnSpPr/>
          <p:nvPr/>
        </p:nvCxnSpPr>
        <p:spPr>
          <a:xfrm>
            <a:off x="5782579" y="2794335"/>
            <a:ext cx="0" cy="3023545"/>
          </a:xfrm>
          <a:prstGeom prst="line">
            <a:avLst/>
          </a:prstGeom>
          <a:ln w="3175" cmpd="sng">
            <a:solidFill>
              <a:schemeClr val="accent6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882809" y="1653529"/>
            <a:ext cx="2309188" cy="556880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400" b="1"/>
          </a:p>
        </p:txBody>
      </p:sp>
      <p:sp>
        <p:nvSpPr>
          <p:cNvPr id="38" name="Rectangle 37"/>
          <p:cNvSpPr/>
          <p:nvPr/>
        </p:nvSpPr>
        <p:spPr>
          <a:xfrm>
            <a:off x="433549" y="1661581"/>
            <a:ext cx="2413362" cy="556880"/>
          </a:xfrm>
          <a:prstGeom prst="rect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400" b="1"/>
          </a:p>
        </p:txBody>
      </p:sp>
      <p:sp>
        <p:nvSpPr>
          <p:cNvPr id="39" name="Rectangle 38"/>
          <p:cNvSpPr/>
          <p:nvPr/>
        </p:nvSpPr>
        <p:spPr>
          <a:xfrm flipH="1">
            <a:off x="6080849" y="1689483"/>
            <a:ext cx="1965414" cy="457200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Managed*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flipH="1">
            <a:off x="604826" y="1724667"/>
            <a:ext cx="1961942" cy="457200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Virtual Image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18227" y="1662306"/>
            <a:ext cx="2309188" cy="556880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2400" b="1"/>
          </a:p>
        </p:txBody>
      </p:sp>
      <p:sp>
        <p:nvSpPr>
          <p:cNvPr id="42" name="Rectangle 41"/>
          <p:cNvSpPr/>
          <p:nvPr/>
        </p:nvSpPr>
        <p:spPr>
          <a:xfrm flipH="1">
            <a:off x="3399252" y="1713378"/>
            <a:ext cx="1965414" cy="457200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Automated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Picture 3" descr="database-symbol-blank-51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9" y="5056944"/>
            <a:ext cx="1054970" cy="1085922"/>
          </a:xfrm>
          <a:prstGeom prst="rect">
            <a:avLst/>
          </a:prstGeom>
        </p:spPr>
      </p:pic>
      <p:pic>
        <p:nvPicPr>
          <p:cNvPr id="6" name="Picture 5" descr="database-symbol-gear-51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918" y="5056944"/>
            <a:ext cx="1058832" cy="1124198"/>
          </a:xfrm>
          <a:prstGeom prst="rect">
            <a:avLst/>
          </a:prstGeom>
        </p:spPr>
      </p:pic>
      <p:pic>
        <p:nvPicPr>
          <p:cNvPr id="7" name="Picture 6" descr="database-symbol-dba-51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300" y="5056944"/>
            <a:ext cx="1054970" cy="1130096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890528" y="6267618"/>
            <a:ext cx="31082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* Planned for a future release. 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465587" y="6128965"/>
            <a:ext cx="93494" cy="14020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075605" y="6048606"/>
            <a:ext cx="18555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Greater Capabilities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324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758" y="5180713"/>
            <a:ext cx="1393342" cy="137237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827915" y="1519593"/>
            <a:ext cx="3559382" cy="556880"/>
          </a:xfrm>
          <a:prstGeom prst="rect">
            <a:avLst/>
          </a:prstGeom>
          <a:solidFill>
            <a:srgbClr val="FF00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3549" y="1527645"/>
            <a:ext cx="3719956" cy="556880"/>
          </a:xfrm>
          <a:prstGeom prst="rect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Oracle Database </a:t>
            </a:r>
            <a:r>
              <a:rPr lang="en-US" sz="3600" dirty="0"/>
              <a:t>Cloud </a:t>
            </a:r>
            <a:r>
              <a:rPr lang="en-US" sz="3600" dirty="0" smtClean="0"/>
              <a:t>– Service Types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2" name="Content Placeholder 2"/>
          <p:cNvSpPr txBox="1">
            <a:spLocks/>
          </p:cNvSpPr>
          <p:nvPr/>
        </p:nvSpPr>
        <p:spPr>
          <a:xfrm>
            <a:off x="355022" y="2203285"/>
            <a:ext cx="3937647" cy="1774498"/>
          </a:xfrm>
          <a:prstGeom prst="rect">
            <a:avLst/>
          </a:prstGeom>
        </p:spPr>
        <p:txBody>
          <a:bodyPr/>
          <a:lstStyle>
            <a:lvl1pPr marL="228581" indent="-228581" algn="l" defTabSz="914323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879" indent="-228581" algn="l" defTabSz="914323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459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40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621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201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784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363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2944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600" dirty="0" smtClean="0"/>
              <a:t>Single database Schema available as a monthly Subscription by Size (5, 20, 50 GB)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Fully Managed Service on Engineered Systems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Database patches and upgrades performed during scheduled maintenance windows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Editions: Modified (security locked down) EE</a:t>
            </a:r>
          </a:p>
          <a:p>
            <a:pPr>
              <a:lnSpc>
                <a:spcPct val="80000"/>
              </a:lnSpc>
            </a:pPr>
            <a:r>
              <a:rPr lang="en-US" sz="1600" dirty="0"/>
              <a:t>A</a:t>
            </a:r>
            <a:r>
              <a:rPr lang="en-US" sz="1600" dirty="0" smtClean="0"/>
              <a:t>lso underpins</a:t>
            </a:r>
            <a:r>
              <a:rPr lang="en-US" sz="1600" dirty="0"/>
              <a:t> </a:t>
            </a:r>
            <a:r>
              <a:rPr lang="en-US" sz="1600" dirty="0" smtClean="0"/>
              <a:t>the BI, Document, Mobile, Java SaaS </a:t>
            </a:r>
            <a:r>
              <a:rPr lang="en-US" sz="1600" dirty="0" err="1" smtClean="0"/>
              <a:t>Extension,Developer</a:t>
            </a:r>
            <a:r>
              <a:rPr lang="en-US" sz="1600" dirty="0" smtClean="0"/>
              <a:t> Messaging, </a:t>
            </a:r>
            <a:r>
              <a:rPr lang="en-US" sz="1600" dirty="0" err="1" smtClean="0"/>
              <a:t>JaaS</a:t>
            </a:r>
            <a:r>
              <a:rPr lang="en-US" sz="1600" dirty="0" smtClean="0"/>
              <a:t> </a:t>
            </a:r>
            <a:r>
              <a:rPr lang="en-US" sz="1600" dirty="0" smtClean="0"/>
              <a:t>Extension…</a:t>
            </a:r>
            <a:endParaRPr lang="en-US" sz="1600" dirty="0" smtClean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484589" y="2259727"/>
            <a:ext cx="0" cy="3090316"/>
          </a:xfrm>
          <a:prstGeom prst="line">
            <a:avLst/>
          </a:prstGeom>
          <a:ln w="3175" cmpd="sng">
            <a:solidFill>
              <a:schemeClr val="accent6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 flipH="1">
            <a:off x="5025954" y="1555547"/>
            <a:ext cx="3029490" cy="457200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Full Instance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 flipH="1">
            <a:off x="604827" y="1560495"/>
            <a:ext cx="3024137" cy="457200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3200" dirty="0" smtClean="0">
                <a:solidFill>
                  <a:schemeClr val="bg1">
                    <a:lumMod val="95000"/>
                  </a:schemeClr>
                </a:solidFill>
              </a:rPr>
              <a:t>Schema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782875" y="2208844"/>
            <a:ext cx="3722173" cy="2580596"/>
          </a:xfrm>
          <a:prstGeom prst="rect">
            <a:avLst/>
          </a:prstGeom>
        </p:spPr>
        <p:txBody>
          <a:bodyPr/>
          <a:lstStyle>
            <a:lvl1pPr marL="228581" indent="-228581" algn="l" defTabSz="914323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879" indent="-228581" algn="l" defTabSz="914323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459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40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621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201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784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363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2944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1600" dirty="0" smtClean="0"/>
              <a:t>Full Database available as a metered </a:t>
            </a:r>
            <a:r>
              <a:rPr lang="en-US" sz="1600" dirty="0"/>
              <a:t>s</a:t>
            </a:r>
            <a:r>
              <a:rPr lang="en-US" sz="1600" dirty="0" smtClean="0"/>
              <a:t>ervice (Hourly or Monthly)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Available as a Virtual </a:t>
            </a:r>
            <a:r>
              <a:rPr lang="en-US" sz="1600" dirty="0"/>
              <a:t>I</a:t>
            </a:r>
            <a:r>
              <a:rPr lang="en-US" sz="1600" dirty="0" smtClean="0"/>
              <a:t>mage, Automated, or Managed Service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Tenant controls patch and upgrade schedule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Available on general purpose and engineered systems</a:t>
            </a:r>
          </a:p>
          <a:p>
            <a:pPr>
              <a:lnSpc>
                <a:spcPct val="80000"/>
              </a:lnSpc>
            </a:pPr>
            <a:r>
              <a:rPr lang="en-US" sz="1600" dirty="0" smtClean="0"/>
              <a:t>Editions: SE1, EE, EE High Performance, EE Extreme Performance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82326" y="5180713"/>
            <a:ext cx="1393342" cy="137237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9465" y="6368985"/>
            <a:ext cx="93494" cy="14020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137068" y="6288626"/>
            <a:ext cx="18555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Greater Capabilities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807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6756114" y="2156210"/>
            <a:ext cx="0" cy="194734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489345" y="2196708"/>
            <a:ext cx="0" cy="194734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17490" y="3122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Oracle Database </a:t>
            </a:r>
            <a:r>
              <a:rPr lang="en-US" dirty="0" smtClean="0"/>
              <a:t>Cloud – </a:t>
            </a:r>
            <a:r>
              <a:rPr lang="en-US" sz="2700" dirty="0" smtClean="0"/>
              <a:t>Full Instance </a:t>
            </a:r>
            <a:r>
              <a:rPr lang="en-US" sz="2700" dirty="0" smtClean="0"/>
              <a:t>Editions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8" name="Rectangle 117"/>
          <p:cNvSpPr/>
          <p:nvPr/>
        </p:nvSpPr>
        <p:spPr>
          <a:xfrm>
            <a:off x="6297393" y="1305328"/>
            <a:ext cx="2313308" cy="522836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264884" y="1294285"/>
            <a:ext cx="2625850" cy="541439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20" name="Rectangle 119"/>
          <p:cNvSpPr/>
          <p:nvPr/>
        </p:nvSpPr>
        <p:spPr>
          <a:xfrm flipH="1">
            <a:off x="6305857" y="1346182"/>
            <a:ext cx="2303678" cy="457200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EE Extreme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 flipH="1">
            <a:off x="3273287" y="1339621"/>
            <a:ext cx="2623256" cy="457200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EE High Performance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95346" y="1293431"/>
            <a:ext cx="2269393" cy="541438"/>
          </a:xfrm>
          <a:prstGeom prst="rect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23" name="Rectangle 122"/>
          <p:cNvSpPr/>
          <p:nvPr/>
        </p:nvSpPr>
        <p:spPr>
          <a:xfrm flipH="1">
            <a:off x="595171" y="1342961"/>
            <a:ext cx="2263042" cy="457200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Enterprise Edition (EE)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412834" y="2114187"/>
            <a:ext cx="2348670" cy="3805149"/>
          </a:xfrm>
          <a:prstGeom prst="rect">
            <a:avLst/>
          </a:prstGeom>
        </p:spPr>
        <p:txBody>
          <a:bodyPr/>
          <a:lstStyle>
            <a:lvl1pPr marL="228581" indent="-228581" algn="l" defTabSz="914323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879" indent="-228581" algn="l" defTabSz="914323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459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40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621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201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784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363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2944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581" lvl="1">
              <a:lnSpc>
                <a:spcPct val="4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822" y="2135347"/>
            <a:ext cx="498894" cy="83127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6292" y="2265517"/>
            <a:ext cx="335883" cy="447727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93615" y="2266470"/>
            <a:ext cx="335883" cy="4477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62793" y="2856751"/>
            <a:ext cx="247249" cy="537386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3272268" y="2575726"/>
            <a:ext cx="490422" cy="492346"/>
            <a:chOff x="6281346" y="2827466"/>
            <a:chExt cx="801914" cy="603952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35533" y="2827466"/>
              <a:ext cx="447727" cy="447727"/>
            </a:xfrm>
            <a:prstGeom prst="rect">
              <a:avLst/>
            </a:prstGeom>
          </p:spPr>
        </p:pic>
        <p:sp>
          <p:nvSpPr>
            <p:cNvPr id="9" name="Bent Arrow 8"/>
            <p:cNvSpPr/>
            <p:nvPr/>
          </p:nvSpPr>
          <p:spPr>
            <a:xfrm rot="16200000" flipV="1">
              <a:off x="6673849" y="3093113"/>
              <a:ext cx="190501" cy="287865"/>
            </a:xfrm>
            <a:prstGeom prst="bentArrow">
              <a:avLst>
                <a:gd name="adj1" fmla="val 25000"/>
                <a:gd name="adj2" fmla="val 25909"/>
                <a:gd name="adj3" fmla="val 25000"/>
                <a:gd name="adj4" fmla="val 43750"/>
              </a:avLst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400">
                <a:solidFill>
                  <a:schemeClr val="tx1"/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1346" y="2983691"/>
              <a:ext cx="447727" cy="447727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3303389" y="3144310"/>
            <a:ext cx="525577" cy="301999"/>
            <a:chOff x="6113013" y="3484394"/>
            <a:chExt cx="872943" cy="24050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6214584" y="3389462"/>
              <a:ext cx="233869" cy="437011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6200000">
              <a:off x="6645656" y="3381352"/>
              <a:ext cx="237257" cy="443342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79024" y="1966930"/>
            <a:ext cx="491951" cy="65576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98130" y="3516999"/>
            <a:ext cx="335883" cy="447727"/>
          </a:xfrm>
          <a:prstGeom prst="rect">
            <a:avLst/>
          </a:prstGeom>
        </p:spPr>
      </p:pic>
      <p:sp>
        <p:nvSpPr>
          <p:cNvPr id="43" name="Bent Arrow 42"/>
          <p:cNvSpPr/>
          <p:nvPr/>
        </p:nvSpPr>
        <p:spPr>
          <a:xfrm rot="16200000" flipV="1">
            <a:off x="6603081" y="3818601"/>
            <a:ext cx="190501" cy="215955"/>
          </a:xfrm>
          <a:prstGeom prst="bentArrow">
            <a:avLst>
              <a:gd name="adj1" fmla="val 25000"/>
              <a:gd name="adj2" fmla="val 25909"/>
              <a:gd name="adj3" fmla="val 25000"/>
              <a:gd name="adj4" fmla="val 43750"/>
            </a:avLst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32421" y="3673224"/>
            <a:ext cx="335883" cy="4477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32293" y="3554818"/>
            <a:ext cx="181862" cy="4113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293661" y="4067168"/>
            <a:ext cx="409370" cy="54568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124" y="6170477"/>
            <a:ext cx="4570809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</a:rPr>
              <a:t>Reference: http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://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www.oracle.com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/us/products/database/enterprise-edition/comparisons/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04407" y="1760880"/>
            <a:ext cx="854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adds…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59537" y="1782020"/>
            <a:ext cx="854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adds…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02959" y="1778062"/>
            <a:ext cx="8547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adds…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3838" y="2148946"/>
            <a:ext cx="1177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Multitenant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87824" y="2610567"/>
            <a:ext cx="1129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Data Guard</a:t>
            </a:r>
            <a:endParaRPr lang="en-US" sz="1600" dirty="0"/>
          </a:p>
        </p:txBody>
      </p:sp>
      <p:sp>
        <p:nvSpPr>
          <p:cNvPr id="49" name="Rectangle 48"/>
          <p:cNvSpPr/>
          <p:nvPr/>
        </p:nvSpPr>
        <p:spPr>
          <a:xfrm>
            <a:off x="3886171" y="3099863"/>
            <a:ext cx="11532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Partitioning</a:t>
            </a:r>
            <a:endParaRPr lang="en-US" sz="1600" dirty="0"/>
          </a:p>
        </p:txBody>
      </p:sp>
      <p:sp>
        <p:nvSpPr>
          <p:cNvPr id="50" name="Rectangle 49"/>
          <p:cNvSpPr/>
          <p:nvPr/>
        </p:nvSpPr>
        <p:spPr>
          <a:xfrm>
            <a:off x="3887508" y="3546135"/>
            <a:ext cx="1974174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Advanced Compression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3882865" y="3962302"/>
            <a:ext cx="21531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Advanced Security, Label Security, Database Vault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6886605" y="2060876"/>
            <a:ext cx="1589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Real Application Clusters (RAC)</a:t>
            </a:r>
            <a:endParaRPr lang="en-US" sz="1600" dirty="0"/>
          </a:p>
        </p:txBody>
      </p:sp>
      <p:sp>
        <p:nvSpPr>
          <p:cNvPr id="53" name="Rectangle 52"/>
          <p:cNvSpPr/>
          <p:nvPr/>
        </p:nvSpPr>
        <p:spPr>
          <a:xfrm>
            <a:off x="6893237" y="2924394"/>
            <a:ext cx="11058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In Memory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899870" y="3589482"/>
            <a:ext cx="16902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Active Data Guard</a:t>
            </a:r>
          </a:p>
        </p:txBody>
      </p:sp>
      <p:sp>
        <p:nvSpPr>
          <p:cNvPr id="55" name="Content Placeholder 2"/>
          <p:cNvSpPr txBox="1">
            <a:spLocks/>
          </p:cNvSpPr>
          <p:nvPr/>
        </p:nvSpPr>
        <p:spPr>
          <a:xfrm>
            <a:off x="586285" y="4813852"/>
            <a:ext cx="2011346" cy="969827"/>
          </a:xfrm>
          <a:prstGeom prst="rect">
            <a:avLst/>
          </a:prstGeom>
        </p:spPr>
        <p:txBody>
          <a:bodyPr/>
          <a:lstStyle>
            <a:lvl1pPr marL="228581" indent="-228581" algn="l" defTabSz="914323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879" indent="-228581" algn="l" defTabSz="914323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459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40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621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201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784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363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2944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 smtClean="0"/>
              <a:t>Full database instance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Up to 16 OCPUs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48301" y="3987428"/>
            <a:ext cx="2209350" cy="530352"/>
          </a:xfrm>
          <a:prstGeom prst="rect">
            <a:avLst/>
          </a:prstGeom>
          <a:solidFill>
            <a:schemeClr val="tx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57" name="Rectangle 56"/>
          <p:cNvSpPr/>
          <p:nvPr/>
        </p:nvSpPr>
        <p:spPr>
          <a:xfrm flipH="1">
            <a:off x="648300" y="4029267"/>
            <a:ext cx="2209913" cy="457200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Standard Edition 1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0" name="Content Placeholder 2"/>
          <p:cNvSpPr txBox="1">
            <a:spLocks/>
          </p:cNvSpPr>
          <p:nvPr/>
        </p:nvSpPr>
        <p:spPr>
          <a:xfrm>
            <a:off x="592481" y="2051233"/>
            <a:ext cx="2166985" cy="1393853"/>
          </a:xfrm>
          <a:prstGeom prst="rect">
            <a:avLst/>
          </a:prstGeom>
        </p:spPr>
        <p:txBody>
          <a:bodyPr/>
          <a:lstStyle>
            <a:lvl1pPr marL="228581" indent="-228581" algn="l" defTabSz="914323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879" indent="-228581" algn="l" defTabSz="914323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459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40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621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201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784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363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2944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 smtClean="0"/>
              <a:t>Transparent Data Encryption (TDE)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All standard EE features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889086" y="4633595"/>
            <a:ext cx="192031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Real Application Testing</a:t>
            </a:r>
            <a:endParaRPr lang="en-US" sz="1600" dirty="0"/>
          </a:p>
        </p:txBody>
      </p:sp>
      <p:sp>
        <p:nvSpPr>
          <p:cNvPr id="62" name="Rectangle 61"/>
          <p:cNvSpPr/>
          <p:nvPr/>
        </p:nvSpPr>
        <p:spPr>
          <a:xfrm>
            <a:off x="3879045" y="5130829"/>
            <a:ext cx="22034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OLAP, Analytics, Spatial and Graph</a:t>
            </a:r>
            <a:endParaRPr lang="en-US" sz="1600" dirty="0"/>
          </a:p>
        </p:txBody>
      </p:sp>
      <p:pic>
        <p:nvPicPr>
          <p:cNvPr id="11" name="Picture 10" descr="download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928" y="5197341"/>
            <a:ext cx="434086" cy="358254"/>
          </a:xfrm>
          <a:prstGeom prst="rect">
            <a:avLst/>
          </a:prstGeom>
        </p:spPr>
      </p:pic>
      <p:pic>
        <p:nvPicPr>
          <p:cNvPr id="16" name="Picture 15" descr="download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292" y="4693995"/>
            <a:ext cx="321336" cy="428337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9336" y="2858859"/>
            <a:ext cx="247249" cy="537386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3881258" y="5717782"/>
            <a:ext cx="2003662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Management Packs</a:t>
            </a:r>
            <a:endParaRPr lang="en-US" sz="1600" dirty="0"/>
          </a:p>
        </p:txBody>
      </p:sp>
      <p:pic>
        <p:nvPicPr>
          <p:cNvPr id="13" name="Picture 12" descr="download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574" y="5695103"/>
            <a:ext cx="304610" cy="40604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509465" y="6210720"/>
            <a:ext cx="93494" cy="140204"/>
          </a:xfrm>
          <a:prstGeom prst="rect">
            <a:avLst/>
          </a:prstGeom>
        </p:spPr>
      </p:pic>
      <p:sp>
        <p:nvSpPr>
          <p:cNvPr id="64" name="Rectangle 63"/>
          <p:cNvSpPr/>
          <p:nvPr/>
        </p:nvSpPr>
        <p:spPr>
          <a:xfrm>
            <a:off x="7137068" y="6130361"/>
            <a:ext cx="18555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Greater Capabilities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939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Database Cloud Delivery </a:t>
            </a:r>
            <a:r>
              <a:rPr lang="en-US" sz="4000" dirty="0" smtClean="0"/>
              <a:t>Strategy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8" name="Rectangle 87"/>
          <p:cNvSpPr/>
          <p:nvPr/>
        </p:nvSpPr>
        <p:spPr>
          <a:xfrm flipH="1">
            <a:off x="31744" y="3245554"/>
            <a:ext cx="1589984" cy="457200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 smtClean="0">
                <a:solidFill>
                  <a:schemeClr val="accent1"/>
                </a:solidFill>
              </a:rPr>
              <a:t>Engineered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 flipH="1">
            <a:off x="-16" y="4847443"/>
            <a:ext cx="1630306" cy="457200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 smtClean="0"/>
              <a:t>General</a:t>
            </a:r>
          </a:p>
          <a:p>
            <a:pPr algn="ctr">
              <a:lnSpc>
                <a:spcPct val="90000"/>
              </a:lnSpc>
            </a:pPr>
            <a:r>
              <a:rPr lang="en-US" sz="2800" dirty="0" smtClean="0"/>
              <a:t>Purpose</a:t>
            </a:r>
            <a:endParaRPr lang="en-US" sz="2800" dirty="0"/>
          </a:p>
        </p:txBody>
      </p:sp>
      <p:pic>
        <p:nvPicPr>
          <p:cNvPr id="94" name="Picture 93" descr="server-netapp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7" y="4012565"/>
            <a:ext cx="377382" cy="1533092"/>
          </a:xfrm>
          <a:prstGeom prst="rect">
            <a:avLst/>
          </a:prstGeom>
        </p:spPr>
      </p:pic>
      <p:pic>
        <p:nvPicPr>
          <p:cNvPr id="127" name="Picture 126" descr="server-x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38" y="1693336"/>
            <a:ext cx="442259" cy="1622777"/>
          </a:xfrm>
          <a:prstGeom prst="rect">
            <a:avLst/>
          </a:prstGeom>
        </p:spPr>
      </p:pic>
      <p:sp>
        <p:nvSpPr>
          <p:cNvPr id="129" name="Content Placeholder 2"/>
          <p:cNvSpPr txBox="1">
            <a:spLocks/>
          </p:cNvSpPr>
          <p:nvPr/>
        </p:nvSpPr>
        <p:spPr>
          <a:xfrm>
            <a:off x="3758168" y="1340558"/>
            <a:ext cx="4912762" cy="4419600"/>
          </a:xfrm>
          <a:prstGeom prst="rect">
            <a:avLst/>
          </a:prstGeom>
        </p:spPr>
        <p:txBody>
          <a:bodyPr/>
          <a:lstStyle>
            <a:lvl1pPr marL="228581" indent="-228581" algn="l" defTabSz="914323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879" indent="-228581" algn="l" defTabSz="914323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459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040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621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7201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784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74363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2944" indent="-182864" algn="l" defTabSz="914323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>
              <a:solidFill>
                <a:srgbClr val="232C2F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Engineered infrastructure </a:t>
            </a:r>
            <a:r>
              <a:rPr lang="en-US" dirty="0" smtClean="0">
                <a:solidFill>
                  <a:schemeClr val="tx2"/>
                </a:solidFill>
              </a:rPr>
              <a:t>for highest performance, scalability, and availability</a:t>
            </a:r>
          </a:p>
          <a:p>
            <a:pPr>
              <a:buFont typeface="Arial" panose="020B0604020202020204" pitchFamily="34" charset="0"/>
              <a:buNone/>
            </a:pPr>
            <a:endParaRPr lang="en-US" dirty="0" smtClean="0">
              <a:solidFill>
                <a:srgbClr val="232C2F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 smtClean="0">
              <a:solidFill>
                <a:srgbClr val="232C2F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 smtClean="0">
              <a:solidFill>
                <a:srgbClr val="232C2F"/>
              </a:solidFill>
            </a:endParaRPr>
          </a:p>
          <a:p>
            <a:r>
              <a:rPr lang="en-US" b="1" dirty="0" smtClean="0"/>
              <a:t>General purpose infrastructure </a:t>
            </a:r>
            <a:r>
              <a:rPr lang="en-US" dirty="0" smtClean="0">
                <a:solidFill>
                  <a:schemeClr val="tx2"/>
                </a:solidFill>
              </a:rPr>
              <a:t>for test, development, departmental applications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30" name="Straight Connector 129"/>
          <p:cNvCxnSpPr/>
          <p:nvPr/>
        </p:nvCxnSpPr>
        <p:spPr>
          <a:xfrm>
            <a:off x="3969881" y="3584223"/>
            <a:ext cx="3842861" cy="0"/>
          </a:xfrm>
          <a:prstGeom prst="line">
            <a:avLst/>
          </a:prstGeom>
          <a:ln w="3175" cmpd="sng">
            <a:solidFill>
              <a:schemeClr val="accent6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flipH="1">
            <a:off x="203391" y="5656970"/>
            <a:ext cx="1247122" cy="457200"/>
          </a:xfrm>
          <a:prstGeom prst="rect">
            <a:avLst/>
          </a:prstGeom>
          <a:noFill/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General</a:t>
            </a:r>
          </a:p>
          <a:p>
            <a:pPr algn="ctr">
              <a:lnSpc>
                <a:spcPct val="8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Purpose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5380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Oracle Database Cloud </a:t>
            </a:r>
            <a:r>
              <a:rPr lang="en-US" sz="4000" dirty="0" smtClean="0"/>
              <a:t>Backup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" name="Picture 3" descr="database-cloud-backup-service-51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830" y="1319929"/>
            <a:ext cx="1889854" cy="251914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526100" y="2897921"/>
            <a:ext cx="874083" cy="0"/>
          </a:xfrm>
          <a:prstGeom prst="line">
            <a:avLst/>
          </a:prstGeom>
          <a:ln w="38100" cmpd="sng">
            <a:solidFill>
              <a:schemeClr val="accent5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datastream-fullcolo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30" y="2488699"/>
            <a:ext cx="970576" cy="222365"/>
          </a:xfrm>
          <a:prstGeom prst="rect">
            <a:avLst/>
          </a:prstGeom>
        </p:spPr>
      </p:pic>
      <p:pic>
        <p:nvPicPr>
          <p:cNvPr id="11" name="Picture 10" descr="cloud-private-puzzle-male-gray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29" y="1884300"/>
            <a:ext cx="1529928" cy="1457833"/>
          </a:xfrm>
          <a:prstGeom prst="rect">
            <a:avLst/>
          </a:prstGeom>
        </p:spPr>
      </p:pic>
      <p:pic>
        <p:nvPicPr>
          <p:cNvPr id="12" name="Picture 11" descr="cloud-private-public-female-re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10" y="1884304"/>
            <a:ext cx="1529924" cy="1457829"/>
          </a:xfrm>
          <a:prstGeom prst="rect">
            <a:avLst/>
          </a:prstGeom>
        </p:spPr>
      </p:pic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394454" y="3362760"/>
            <a:ext cx="2032588" cy="98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8" tIns="60944" rIns="121888" bIns="60944">
            <a:spAutoFit/>
          </a:bodyPr>
          <a:lstStyle/>
          <a:p>
            <a:pPr algn="ctr"/>
            <a:r>
              <a:rPr lang="en-US" altLang="en-US" sz="2800" dirty="0"/>
              <a:t>On Premises</a:t>
            </a:r>
          </a:p>
        </p:txBody>
      </p:sp>
      <p:sp>
        <p:nvSpPr>
          <p:cNvPr id="14" name="Rectangle 40"/>
          <p:cNvSpPr>
            <a:spLocks noChangeArrowheads="1"/>
          </p:cNvSpPr>
          <p:nvPr/>
        </p:nvSpPr>
        <p:spPr bwMode="auto">
          <a:xfrm>
            <a:off x="6590976" y="3359938"/>
            <a:ext cx="1778901" cy="984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8" tIns="60944" rIns="121888" bIns="60944">
            <a:spAutoFit/>
          </a:bodyPr>
          <a:lstStyle/>
          <a:p>
            <a:pPr algn="ctr"/>
            <a:r>
              <a:rPr lang="en-US" altLang="en-US" sz="2800" dirty="0" smtClean="0"/>
              <a:t>Oracle Cloud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489940" y="2840605"/>
            <a:ext cx="874083" cy="0"/>
          </a:xfrm>
          <a:prstGeom prst="line">
            <a:avLst/>
          </a:prstGeom>
          <a:ln w="38100" cmpd="sng">
            <a:solidFill>
              <a:schemeClr val="accent5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datastream-fullcolo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670" y="2431383"/>
            <a:ext cx="970576" cy="222365"/>
          </a:xfrm>
          <a:prstGeom prst="rect">
            <a:avLst/>
          </a:prstGeom>
        </p:spPr>
      </p:pic>
      <p:sp>
        <p:nvSpPr>
          <p:cNvPr id="18" name="Rectangle 40"/>
          <p:cNvSpPr>
            <a:spLocks noChangeArrowheads="1"/>
          </p:cNvSpPr>
          <p:nvPr/>
        </p:nvSpPr>
        <p:spPr bwMode="auto">
          <a:xfrm>
            <a:off x="3116633" y="3631669"/>
            <a:ext cx="2542844" cy="1415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888" tIns="60944" rIns="121888" bIns="60944">
            <a:spAutoFit/>
          </a:bodyPr>
          <a:lstStyle/>
          <a:p>
            <a:pPr algn="ctr"/>
            <a:r>
              <a:rPr lang="en-US" altLang="en-US" sz="2800" dirty="0" smtClean="0"/>
              <a:t>Oracle Database</a:t>
            </a:r>
          </a:p>
          <a:p>
            <a:pPr algn="ctr"/>
            <a:r>
              <a:rPr lang="en-US" altLang="en-US" sz="2800" dirty="0" smtClean="0"/>
              <a:t>Backup Service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890528" y="6144523"/>
            <a:ext cx="31082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Available Today</a:t>
            </a:r>
          </a:p>
        </p:txBody>
      </p:sp>
    </p:spTree>
    <p:extLst>
      <p:ext uri="{BB962C8B-B14F-4D97-AF65-F5344CB8AC3E}">
        <p14:creationId xmlns:p14="http://schemas.microsoft.com/office/powerpoint/2010/main" val="113135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4000" dirty="0" smtClean="0"/>
              <a:t>Oracle Database Cloud</a:t>
            </a:r>
            <a:r>
              <a:rPr lang="en-US" dirty="0" smtClean="0"/>
              <a:t> - </a:t>
            </a:r>
            <a:r>
              <a:rPr lang="en-US" sz="3200" dirty="0" smtClean="0">
                <a:solidFill>
                  <a:srgbClr val="FF0000"/>
                </a:solidFill>
              </a:rPr>
              <a:t>Capabilities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Automated Provisioning</a:t>
            </a:r>
          </a:p>
          <a:p>
            <a:r>
              <a:rPr lang="en-US" sz="2400" dirty="0" smtClean="0"/>
              <a:t>Automated Infrastructure and Database Administration</a:t>
            </a:r>
          </a:p>
          <a:p>
            <a:r>
              <a:rPr lang="en-US" sz="2400" dirty="0" smtClean="0"/>
              <a:t>Data Transfer and Connectivity</a:t>
            </a:r>
          </a:p>
          <a:p>
            <a:r>
              <a:rPr lang="en-US" sz="2400" dirty="0" smtClean="0"/>
              <a:t>Security</a:t>
            </a:r>
          </a:p>
          <a:p>
            <a:r>
              <a:rPr lang="en-US" sz="2400" dirty="0" smtClean="0"/>
              <a:t>High Availability</a:t>
            </a:r>
          </a:p>
          <a:p>
            <a:r>
              <a:rPr lang="en-US" sz="2400" dirty="0" smtClean="0"/>
              <a:t>High Performance</a:t>
            </a:r>
          </a:p>
          <a:p>
            <a:r>
              <a:rPr lang="en-US" sz="2400" dirty="0" smtClean="0"/>
              <a:t>Simplified consolidation, deployment, and integration (Multitenant)</a:t>
            </a:r>
          </a:p>
          <a:p>
            <a:r>
              <a:rPr lang="en-US" sz="2400" dirty="0" smtClean="0"/>
              <a:t>Database Application Development features</a:t>
            </a:r>
          </a:p>
          <a:p>
            <a:r>
              <a:rPr lang="en-US" sz="2400" dirty="0" smtClean="0"/>
              <a:t>Application Development Frameworks Support</a:t>
            </a:r>
          </a:p>
        </p:txBody>
      </p:sp>
    </p:spTree>
    <p:extLst>
      <p:ext uri="{BB962C8B-B14F-4D97-AF65-F5344CB8AC3E}">
        <p14:creationId xmlns:p14="http://schemas.microsoft.com/office/powerpoint/2010/main" val="233633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/>
        </p:nvCxnSpPr>
        <p:spPr>
          <a:xfrm>
            <a:off x="963443" y="2593865"/>
            <a:ext cx="7134822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818" y="3850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Automated Provisioning</a:t>
            </a:r>
            <a:endParaRPr lang="en-US" altLang="zh-CN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7749" y="1868972"/>
            <a:ext cx="1043041" cy="1835436"/>
          </a:xfrm>
          <a:prstGeom prst="rect">
            <a:avLst/>
          </a:prstGeom>
          <a:solidFill>
            <a:schemeClr val="accent1"/>
          </a:solidFill>
          <a:ln>
            <a:noFill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739" tIns="60869" rIns="121739" bIns="60869" anchor="ctr"/>
          <a:lstStyle/>
          <a:p>
            <a:pPr algn="ctr">
              <a:defRPr/>
            </a:pPr>
            <a:r>
              <a:rPr lang="en-US" sz="1100" dirty="0">
                <a:solidFill>
                  <a:prstClr val="white"/>
                </a:solidFill>
                <a:latin typeface="Arial"/>
              </a:rPr>
              <a:t>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77208" y="1864354"/>
            <a:ext cx="6175393" cy="18354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739" tIns="60869" rIns="121739" bIns="60869" anchor="ctr"/>
          <a:lstStyle/>
          <a:p>
            <a:pPr algn="ctr">
              <a:defRPr/>
            </a:pPr>
            <a:r>
              <a:rPr lang="en-US" sz="1100" dirty="0">
                <a:solidFill>
                  <a:prstClr val="white"/>
                </a:solidFill>
                <a:latin typeface="Arial"/>
              </a:rPr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90387" y="1881726"/>
            <a:ext cx="1016705" cy="1812636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1739" tIns="60869" rIns="121739" bIns="60869" rtlCol="0" anchor="ctr"/>
          <a:lstStyle/>
          <a:p>
            <a:pPr algn="ctr"/>
            <a:r>
              <a:rPr lang="en-US" sz="1400" dirty="0" smtClean="0">
                <a:solidFill>
                  <a:prstClr val="white"/>
                </a:solidFill>
                <a:latin typeface="Arial"/>
              </a:rPr>
              <a:t>Database</a:t>
            </a:r>
          </a:p>
          <a:p>
            <a:pPr algn="ctr"/>
            <a:r>
              <a:rPr lang="en-US" sz="1400" dirty="0" smtClean="0">
                <a:solidFill>
                  <a:prstClr val="white"/>
                </a:solidFill>
                <a:latin typeface="Arial"/>
              </a:rPr>
              <a:t>Ready for Use</a:t>
            </a:r>
            <a:endParaRPr 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86887" y="2987263"/>
            <a:ext cx="752212" cy="400087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Allocate Compute</a:t>
            </a:r>
            <a:endParaRPr 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49906" y="2989571"/>
            <a:ext cx="681116" cy="400087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Allocate Storage</a:t>
            </a:r>
            <a:endParaRPr 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3105" y="2964175"/>
            <a:ext cx="803955" cy="584753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algn="ctr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Set Keys &amp;</a:t>
            </a:r>
          </a:p>
          <a:p>
            <a:pPr algn="ctr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Privileges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7749" y="2316581"/>
            <a:ext cx="1043876" cy="923330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Request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for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Arial" charset="0"/>
              </a:rPr>
              <a:t>Service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 descr="downloa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563" y="2168075"/>
            <a:ext cx="493695" cy="658089"/>
          </a:xfrm>
          <a:prstGeom prst="rect">
            <a:avLst/>
          </a:prstGeom>
        </p:spPr>
      </p:pic>
      <p:pic>
        <p:nvPicPr>
          <p:cNvPr id="20" name="Picture 19" descr="downloa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033" y="2295093"/>
            <a:ext cx="450379" cy="600349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031873" y="2108859"/>
            <a:ext cx="190542" cy="532573"/>
            <a:chOff x="11268097" y="2817091"/>
            <a:chExt cx="357900" cy="750454"/>
          </a:xfrm>
        </p:grpSpPr>
        <p:sp>
          <p:nvSpPr>
            <p:cNvPr id="22" name="Rectangle 21"/>
            <p:cNvSpPr/>
            <p:nvPr/>
          </p:nvSpPr>
          <p:spPr>
            <a:xfrm>
              <a:off x="11268097" y="3059545"/>
              <a:ext cx="357900" cy="508000"/>
            </a:xfrm>
            <a:prstGeom prst="rect">
              <a:avLst/>
            </a:prstGeom>
            <a:solidFill>
              <a:srgbClr val="41555E"/>
            </a:solidFill>
            <a:ln w="19050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/>
            </a:p>
          </p:txBody>
        </p:sp>
        <p:pic>
          <p:nvPicPr>
            <p:cNvPr id="23" name="Picture 22" descr="download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1933" y="2817091"/>
              <a:ext cx="327783" cy="729672"/>
            </a:xfrm>
            <a:prstGeom prst="rect">
              <a:avLst/>
            </a:prstGeom>
          </p:spPr>
        </p:pic>
      </p:grpSp>
      <p:pic>
        <p:nvPicPr>
          <p:cNvPr id="25" name="Picture 24" descr="download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03" y="2267378"/>
            <a:ext cx="502347" cy="669621"/>
          </a:xfrm>
          <a:prstGeom prst="rect">
            <a:avLst/>
          </a:prstGeom>
        </p:spPr>
      </p:pic>
      <p:pic>
        <p:nvPicPr>
          <p:cNvPr id="26" name="Picture 25" descr="downloa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307" y="1947063"/>
            <a:ext cx="311808" cy="415636"/>
          </a:xfrm>
          <a:prstGeom prst="rect">
            <a:avLst/>
          </a:prstGeom>
        </p:spPr>
      </p:pic>
      <p:pic>
        <p:nvPicPr>
          <p:cNvPr id="27" name="Picture 26" descr="download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774" y="2549070"/>
            <a:ext cx="320470" cy="427182"/>
          </a:xfrm>
          <a:prstGeom prst="rect">
            <a:avLst/>
          </a:prstGeom>
        </p:spPr>
      </p:pic>
      <p:pic>
        <p:nvPicPr>
          <p:cNvPr id="28" name="Picture 27" descr="download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07" y="2463643"/>
            <a:ext cx="485023" cy="646529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2820264" y="2991879"/>
            <a:ext cx="1095116" cy="400087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Provision</a:t>
            </a:r>
          </a:p>
          <a:p>
            <a:pPr algn="ctr"/>
            <a:r>
              <a:rPr lang="en-US" sz="900" dirty="0" smtClean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OS</a:t>
            </a:r>
            <a:endParaRPr 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55228" y="2930733"/>
            <a:ext cx="836816" cy="584753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algn="ctr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Install &amp;</a:t>
            </a:r>
          </a:p>
          <a:p>
            <a:pPr algn="ctr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Configure</a:t>
            </a:r>
          </a:p>
          <a:p>
            <a:pPr algn="ctr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Database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057845" y="3018407"/>
            <a:ext cx="898468" cy="430865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algn="ctr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Configure</a:t>
            </a:r>
          </a:p>
          <a:p>
            <a:pPr algn="ctr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Tools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702832" y="2295072"/>
            <a:ext cx="472909" cy="630381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6877335" y="3016497"/>
            <a:ext cx="810668" cy="430865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algn="ctr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(configure</a:t>
            </a:r>
          </a:p>
          <a:p>
            <a:pPr algn="ctr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Access)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13213" y="2998426"/>
            <a:ext cx="896927" cy="430865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algn="ctr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Configure </a:t>
            </a:r>
          </a:p>
          <a:p>
            <a:pPr algn="ctr"/>
            <a:r>
              <a:rPr lang="en-US" sz="1000" dirty="0" smtClean="0">
                <a:solidFill>
                  <a:schemeClr val="bg2">
                    <a:lumMod val="10000"/>
                  </a:schemeClr>
                </a:solidFill>
                <a:latin typeface="Arial" charset="0"/>
              </a:rPr>
              <a:t>Backups</a:t>
            </a:r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25263" y="2248964"/>
            <a:ext cx="513016" cy="683843"/>
          </a:xfrm>
          <a:prstGeom prst="rect">
            <a:avLst/>
          </a:prstGeom>
        </p:spPr>
      </p:pic>
      <p:pic>
        <p:nvPicPr>
          <p:cNvPr id="63" name="Picture 62" descr="doc-java-512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611" y="2187173"/>
            <a:ext cx="560995" cy="747799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18638" y="2189028"/>
            <a:ext cx="466757" cy="734174"/>
          </a:xfrm>
          <a:prstGeom prst="rect">
            <a:avLst/>
          </a:prstGeom>
        </p:spPr>
      </p:pic>
      <p:sp>
        <p:nvSpPr>
          <p:cNvPr id="3" name="Isosceles Triangle 2"/>
          <p:cNvSpPr/>
          <p:nvPr/>
        </p:nvSpPr>
        <p:spPr>
          <a:xfrm rot="5400000">
            <a:off x="2189236" y="2507496"/>
            <a:ext cx="253426" cy="163896"/>
          </a:xfrm>
          <a:prstGeom prst="triangle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36" name="Isosceles Triangle 35"/>
          <p:cNvSpPr/>
          <p:nvPr/>
        </p:nvSpPr>
        <p:spPr>
          <a:xfrm rot="5400000">
            <a:off x="2854869" y="2502938"/>
            <a:ext cx="253426" cy="163896"/>
          </a:xfrm>
          <a:prstGeom prst="triangle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39" name="Isosceles Triangle 38"/>
          <p:cNvSpPr/>
          <p:nvPr/>
        </p:nvSpPr>
        <p:spPr>
          <a:xfrm rot="5400000">
            <a:off x="3648960" y="2505515"/>
            <a:ext cx="253426" cy="163896"/>
          </a:xfrm>
          <a:prstGeom prst="triangle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40" name="Isosceles Triangle 39"/>
          <p:cNvSpPr/>
          <p:nvPr/>
        </p:nvSpPr>
        <p:spPr>
          <a:xfrm rot="5400000">
            <a:off x="4437699" y="2493824"/>
            <a:ext cx="253426" cy="163896"/>
          </a:xfrm>
          <a:prstGeom prst="triangle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5400000">
            <a:off x="5226438" y="2496402"/>
            <a:ext cx="253426" cy="163896"/>
          </a:xfrm>
          <a:prstGeom prst="triangle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 rot="5400000">
            <a:off x="5988414" y="2484710"/>
            <a:ext cx="253426" cy="163896"/>
          </a:xfrm>
          <a:prstGeom prst="triangle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 rot="5400000">
            <a:off x="6819973" y="2480153"/>
            <a:ext cx="253426" cy="163896"/>
          </a:xfrm>
          <a:prstGeom prst="triangle">
            <a:avLst/>
          </a:prstGeom>
          <a:solidFill>
            <a:srgbClr val="41555E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2140" y="4984023"/>
            <a:ext cx="24888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Reduced time and complexity to provision database services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3426425" y="5010713"/>
            <a:ext cx="22233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ncreased standardization of the “fleet”</a:t>
            </a:r>
            <a:endParaRPr lang="en-US" sz="1600" dirty="0"/>
          </a:p>
        </p:txBody>
      </p:sp>
      <p:sp>
        <p:nvSpPr>
          <p:cNvPr id="47" name="Rectangle 46"/>
          <p:cNvSpPr/>
          <p:nvPr/>
        </p:nvSpPr>
        <p:spPr>
          <a:xfrm>
            <a:off x="6269011" y="5015284"/>
            <a:ext cx="2437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New use cases that were not practical before.</a:t>
            </a:r>
            <a:endParaRPr lang="en-US" sz="1600" dirty="0"/>
          </a:p>
        </p:txBody>
      </p:sp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74" y="4409097"/>
            <a:ext cx="443404" cy="591052"/>
          </a:xfrm>
          <a:prstGeom prst="rect">
            <a:avLst/>
          </a:prstGeom>
        </p:spPr>
      </p:pic>
      <p:pic>
        <p:nvPicPr>
          <p:cNvPr id="48" name="Picture 47" descr="download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975" y="4404539"/>
            <a:ext cx="443404" cy="591052"/>
          </a:xfrm>
          <a:prstGeom prst="rect">
            <a:avLst/>
          </a:prstGeom>
        </p:spPr>
      </p:pic>
      <p:pic>
        <p:nvPicPr>
          <p:cNvPr id="49" name="Picture 48" descr="download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22" y="4407114"/>
            <a:ext cx="443404" cy="591052"/>
          </a:xfrm>
          <a:prstGeom prst="rect">
            <a:avLst/>
          </a:prstGeom>
        </p:spPr>
      </p:pic>
      <p:pic>
        <p:nvPicPr>
          <p:cNvPr id="50" name="Picture 49" descr="download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79" y="4402556"/>
            <a:ext cx="443404" cy="591052"/>
          </a:xfrm>
          <a:prstGeom prst="rect">
            <a:avLst/>
          </a:prstGeom>
        </p:spPr>
      </p:pic>
      <p:grpSp>
        <p:nvGrpSpPr>
          <p:cNvPr id="56" name="Group 55"/>
          <p:cNvGrpSpPr/>
          <p:nvPr/>
        </p:nvGrpSpPr>
        <p:grpSpPr>
          <a:xfrm>
            <a:off x="7241902" y="4364309"/>
            <a:ext cx="1464403" cy="574521"/>
            <a:chOff x="7241903" y="4364309"/>
            <a:chExt cx="1300470" cy="574521"/>
          </a:xfrm>
        </p:grpSpPr>
        <p:pic>
          <p:nvPicPr>
            <p:cNvPr id="9" name="Picture 8" descr="download.png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903" y="4373425"/>
              <a:ext cx="424164" cy="565405"/>
            </a:xfrm>
            <a:prstGeom prst="rect">
              <a:avLst/>
            </a:prstGeom>
          </p:spPr>
        </p:pic>
        <p:pic>
          <p:nvPicPr>
            <p:cNvPr id="51" name="Picture 50" descr="download.png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2027" y="4368867"/>
              <a:ext cx="424164" cy="565405"/>
            </a:xfrm>
            <a:prstGeom prst="rect">
              <a:avLst/>
            </a:prstGeom>
          </p:spPr>
        </p:pic>
        <p:pic>
          <p:nvPicPr>
            <p:cNvPr id="52" name="Picture 51" descr="download.png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8209" y="4364309"/>
              <a:ext cx="424164" cy="565405"/>
            </a:xfrm>
            <a:prstGeom prst="rect">
              <a:avLst/>
            </a:prstGeom>
          </p:spPr>
        </p:pic>
      </p:grpSp>
      <p:pic>
        <p:nvPicPr>
          <p:cNvPr id="10" name="Picture 9" descr="download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284" y="4397474"/>
            <a:ext cx="422179" cy="562759"/>
          </a:xfrm>
          <a:prstGeom prst="rect">
            <a:avLst/>
          </a:prstGeom>
        </p:spPr>
      </p:pic>
      <p:pic>
        <p:nvPicPr>
          <p:cNvPr id="13" name="Picture 12" descr="download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736" y="4380558"/>
            <a:ext cx="422480" cy="563160"/>
          </a:xfrm>
          <a:prstGeom prst="rect">
            <a:avLst/>
          </a:prstGeom>
        </p:spPr>
      </p:pic>
      <p:cxnSp>
        <p:nvCxnSpPr>
          <p:cNvPr id="55" name="Straight Connector 54"/>
          <p:cNvCxnSpPr/>
          <p:nvPr/>
        </p:nvCxnSpPr>
        <p:spPr>
          <a:xfrm flipH="1">
            <a:off x="408332" y="4161866"/>
            <a:ext cx="8326875" cy="0"/>
          </a:xfrm>
          <a:prstGeom prst="line">
            <a:avLst/>
          </a:prstGeom>
          <a:ln w="3175" cmpd="sng">
            <a:solidFill>
              <a:schemeClr val="accent6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472875" y="4003222"/>
            <a:ext cx="731427" cy="305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739" tIns="60869" rIns="121739" bIns="60869" anchor="ctr"/>
          <a:lstStyle/>
          <a:p>
            <a:pPr algn="ctr">
              <a:defRPr/>
            </a:pPr>
            <a:r>
              <a:rPr lang="en-US" sz="1100" dirty="0">
                <a:solidFill>
                  <a:prstClr val="white"/>
                </a:solidFill>
                <a:latin typeface="Arial"/>
              </a:rPr>
              <a:t>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4533" y="3972050"/>
            <a:ext cx="7825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Benefits</a:t>
            </a:r>
            <a:endParaRPr lang="en-US" sz="1400" dirty="0"/>
          </a:p>
        </p:txBody>
      </p:sp>
      <p:pic>
        <p:nvPicPr>
          <p:cNvPr id="53" name="Picture 52" descr="download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43" y="4403721"/>
            <a:ext cx="661820" cy="59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856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 descr="downloa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407" y="1750786"/>
            <a:ext cx="589530" cy="785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dirty="0" smtClean="0"/>
              <a:t>Oracle Database as a Service</a:t>
            </a:r>
            <a:endParaRPr lang="en-US" sz="4000" dirty="0"/>
          </a:p>
        </p:txBody>
      </p:sp>
      <p:sp>
        <p:nvSpPr>
          <p:cNvPr id="107" name="Text Placeholder 10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</p:txBody>
      </p:sp>
      <p:sp>
        <p:nvSpPr>
          <p:cNvPr id="42" name="Title 1"/>
          <p:cNvSpPr txBox="1">
            <a:spLocks/>
          </p:cNvSpPr>
          <p:nvPr/>
        </p:nvSpPr>
        <p:spPr>
          <a:xfrm>
            <a:off x="804347" y="327385"/>
            <a:ext cx="8229586" cy="541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defTabSz="1218987">
              <a:lnSpc>
                <a:spcPct val="90000"/>
              </a:lnSpc>
              <a:spcBef>
                <a:spcPct val="0"/>
              </a:spcBef>
              <a:defRPr/>
            </a:pPr>
            <a:endParaRPr lang="en-US" sz="3700" b="1" dirty="0"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37957" y="5717035"/>
            <a:ext cx="8099660" cy="523198"/>
          </a:xfrm>
          <a:prstGeom prst="rect">
            <a:avLst/>
          </a:prstGeom>
        </p:spPr>
        <p:txBody>
          <a:bodyPr wrap="square" lIns="121899" tIns="60949" rIns="121899" bIns="60949">
            <a:spAutoFit/>
          </a:bodyPr>
          <a:lstStyle/>
          <a:p>
            <a:pPr algn="ctr"/>
            <a:r>
              <a:rPr lang="en-US" sz="1300" dirty="0" smtClean="0"/>
              <a:t>Robust automation reduces administrative time and promotes standardization improving manageability and availability.  Available with all cloud editions.</a:t>
            </a:r>
          </a:p>
        </p:txBody>
      </p:sp>
      <p:sp>
        <p:nvSpPr>
          <p:cNvPr id="3" name="Rectangle 2"/>
          <p:cNvSpPr/>
          <p:nvPr/>
        </p:nvSpPr>
        <p:spPr>
          <a:xfrm>
            <a:off x="687981" y="2942692"/>
            <a:ext cx="2141698" cy="600142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</a:rPr>
              <a:t>Compute Shape</a:t>
            </a:r>
          </a:p>
          <a:p>
            <a:pPr algn="ctr"/>
            <a:r>
              <a:rPr lang="en-US" sz="1200" dirty="0" smtClean="0"/>
              <a:t>CPU and Memory On-Demand</a:t>
            </a:r>
            <a:endParaRPr lang="en-US" sz="1200" dirty="0"/>
          </a:p>
        </p:txBody>
      </p:sp>
      <p:sp>
        <p:nvSpPr>
          <p:cNvPr id="62" name="Rectangle 61"/>
          <p:cNvSpPr/>
          <p:nvPr/>
        </p:nvSpPr>
        <p:spPr>
          <a:xfrm>
            <a:off x="3030341" y="2948829"/>
            <a:ext cx="2719806" cy="600142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</a:rPr>
              <a:t>Block and Object Storage</a:t>
            </a:r>
          </a:p>
          <a:p>
            <a:pPr algn="ctr"/>
            <a:r>
              <a:rPr lang="en-US" sz="1200" dirty="0" smtClean="0"/>
              <a:t>Upsize, add archives all with encryption</a:t>
            </a:r>
            <a:endParaRPr lang="en-US" sz="1200" dirty="0"/>
          </a:p>
        </p:txBody>
      </p:sp>
      <p:sp>
        <p:nvSpPr>
          <p:cNvPr id="26" name="Right Arrow 25"/>
          <p:cNvSpPr/>
          <p:nvPr/>
        </p:nvSpPr>
        <p:spPr>
          <a:xfrm>
            <a:off x="4119218" y="2062639"/>
            <a:ext cx="353392" cy="3386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84" name="Right Arrow 83"/>
          <p:cNvSpPr/>
          <p:nvPr/>
        </p:nvSpPr>
        <p:spPr>
          <a:xfrm>
            <a:off x="1507803" y="2096288"/>
            <a:ext cx="291883" cy="2797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878841" y="2945885"/>
            <a:ext cx="2122270" cy="600142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</a:rPr>
              <a:t>Upgrade and Patch</a:t>
            </a:r>
          </a:p>
          <a:p>
            <a:pPr algn="ctr"/>
            <a:r>
              <a:rPr lang="en-US" sz="1200" dirty="0" smtClean="0">
                <a:solidFill>
                  <a:srgbClr val="5F5F5F"/>
                </a:solidFill>
              </a:rPr>
              <a:t>Upgrade automation</a:t>
            </a:r>
            <a:endParaRPr lang="en-US" sz="1200" dirty="0">
              <a:solidFill>
                <a:srgbClr val="5F5F5F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036798" y="1768056"/>
            <a:ext cx="755898" cy="802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1739" tIns="60869" rIns="121739" bIns="60869" rtlCol="0" anchor="ctr"/>
          <a:lstStyle/>
          <a:p>
            <a:pPr algn="ctr"/>
            <a:endParaRPr lang="en-US" sz="19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046698" y="1809140"/>
            <a:ext cx="970736" cy="692475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r>
              <a:rPr lang="en-US" sz="3700" dirty="0" smtClean="0">
                <a:solidFill>
                  <a:schemeClr val="bg1"/>
                </a:solidFill>
              </a:rPr>
              <a:t>11</a:t>
            </a:r>
            <a:r>
              <a:rPr lang="en-US" sz="3700" i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93" name="Rectangle 92"/>
          <p:cNvSpPr/>
          <p:nvPr/>
        </p:nvSpPr>
        <p:spPr>
          <a:xfrm>
            <a:off x="7067159" y="1765111"/>
            <a:ext cx="755898" cy="80281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1739" tIns="60869" rIns="121739" bIns="60869" rtlCol="0" anchor="ctr"/>
          <a:lstStyle/>
          <a:p>
            <a:pPr algn="ctr"/>
            <a:endParaRPr lang="en-US" sz="19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77061" y="1806195"/>
            <a:ext cx="924250" cy="692475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r>
              <a:rPr lang="en-US" sz="3700" dirty="0" smtClean="0">
                <a:solidFill>
                  <a:schemeClr val="bg1"/>
                </a:solidFill>
              </a:rPr>
              <a:t>12</a:t>
            </a:r>
            <a:r>
              <a:rPr lang="en-US" sz="3700" i="1" dirty="0" smtClean="0">
                <a:solidFill>
                  <a:schemeClr val="bg1"/>
                </a:solidFill>
              </a:rPr>
              <a:t>c</a:t>
            </a:r>
            <a:endParaRPr lang="en-US" sz="3700" i="1" dirty="0">
              <a:solidFill>
                <a:schemeClr val="bg1"/>
              </a:solidFill>
            </a:endParaRPr>
          </a:p>
        </p:txBody>
      </p:sp>
      <p:sp>
        <p:nvSpPr>
          <p:cNvPr id="95" name="Right Arrow 94"/>
          <p:cNvSpPr/>
          <p:nvPr/>
        </p:nvSpPr>
        <p:spPr>
          <a:xfrm>
            <a:off x="6756402" y="2037607"/>
            <a:ext cx="353392" cy="33866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3381" y="4182133"/>
            <a:ext cx="208020" cy="386831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646533" y="4868375"/>
            <a:ext cx="2508338" cy="600142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</a:rPr>
              <a:t>Point-in-time Recovery</a:t>
            </a:r>
          </a:p>
          <a:p>
            <a:pPr algn="ctr"/>
            <a:r>
              <a:rPr lang="en-US" sz="1200" dirty="0" smtClean="0">
                <a:solidFill>
                  <a:srgbClr val="5F5F5F"/>
                </a:solidFill>
              </a:rPr>
              <a:t>Recover from human error</a:t>
            </a:r>
            <a:endParaRPr lang="en-US" sz="1200" dirty="0">
              <a:solidFill>
                <a:srgbClr val="5F5F5F"/>
              </a:solidFill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2973" y="4173672"/>
            <a:ext cx="208020" cy="386831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2968033" y="4859913"/>
            <a:ext cx="2848623" cy="600142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</a:rPr>
              <a:t>Point-to-point Networking</a:t>
            </a:r>
          </a:p>
          <a:p>
            <a:pPr algn="ctr"/>
            <a:r>
              <a:rPr lang="en-US" sz="1200" dirty="0" smtClean="0">
                <a:solidFill>
                  <a:srgbClr val="5F5F5F"/>
                </a:solidFill>
              </a:rPr>
              <a:t>Open just the ports you need</a:t>
            </a:r>
            <a:endParaRPr lang="en-US" sz="1200" dirty="0">
              <a:solidFill>
                <a:srgbClr val="5F5F5F"/>
              </a:solidFill>
            </a:endParaRPr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3782686" y="4043459"/>
            <a:ext cx="454360" cy="284647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4226098" y="3875587"/>
            <a:ext cx="164226" cy="218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3634004" y="4253953"/>
            <a:ext cx="164226" cy="218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4225221" y="4341537"/>
            <a:ext cx="164226" cy="218968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/>
          <p:cNvCxnSpPr>
            <a:stCxn id="115" idx="0"/>
          </p:cNvCxnSpPr>
          <p:nvPr/>
        </p:nvCxnSpPr>
        <p:spPr>
          <a:xfrm flipV="1">
            <a:off x="4307333" y="4093390"/>
            <a:ext cx="5474" cy="248151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4646737" y="4341537"/>
            <a:ext cx="164226" cy="218968"/>
          </a:xfrm>
          <a:prstGeom prst="ellipse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5034528" y="4084923"/>
            <a:ext cx="164226" cy="2189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4394043" y="4444885"/>
            <a:ext cx="242621" cy="12273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3" idx="6"/>
            <a:endCxn id="119" idx="2"/>
          </p:cNvCxnSpPr>
          <p:nvPr/>
        </p:nvCxnSpPr>
        <p:spPr>
          <a:xfrm>
            <a:off x="4390324" y="3985071"/>
            <a:ext cx="644203" cy="209336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5839871" y="4856971"/>
            <a:ext cx="2318221" cy="600142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pPr algn="ctr"/>
            <a:r>
              <a:rPr lang="en-US" sz="1900" dirty="0" smtClean="0">
                <a:solidFill>
                  <a:schemeClr val="bg2">
                    <a:lumMod val="10000"/>
                  </a:schemeClr>
                </a:solidFill>
              </a:rPr>
              <a:t>Service Integration</a:t>
            </a:r>
          </a:p>
          <a:p>
            <a:pPr algn="ctr"/>
            <a:r>
              <a:rPr lang="en-US" sz="1200" dirty="0" smtClean="0">
                <a:solidFill>
                  <a:srgbClr val="5F5F5F"/>
                </a:solidFill>
              </a:rPr>
              <a:t>Add </a:t>
            </a:r>
            <a:r>
              <a:rPr lang="en-US" sz="1200" dirty="0" err="1" smtClean="0">
                <a:solidFill>
                  <a:srgbClr val="5F5F5F"/>
                </a:solidFill>
              </a:rPr>
              <a:t>PaaS</a:t>
            </a:r>
            <a:r>
              <a:rPr lang="en-US" sz="1200" dirty="0" smtClean="0">
                <a:solidFill>
                  <a:srgbClr val="5F5F5F"/>
                </a:solidFill>
              </a:rPr>
              <a:t> offerings when Needed</a:t>
            </a:r>
            <a:endParaRPr lang="en-US" sz="1200" dirty="0">
              <a:solidFill>
                <a:srgbClr val="5F5F5F"/>
              </a:solidFill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6748837" y="4319647"/>
            <a:ext cx="482609" cy="8459"/>
          </a:xfrm>
          <a:prstGeom prst="line">
            <a:avLst/>
          </a:prstGeom>
          <a:ln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ownloa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392" y="1847388"/>
            <a:ext cx="589530" cy="785835"/>
          </a:xfrm>
          <a:prstGeom prst="rect">
            <a:avLst/>
          </a:prstGeom>
        </p:spPr>
      </p:pic>
      <p:pic>
        <p:nvPicPr>
          <p:cNvPr id="45" name="Picture 44" descr="downloa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43" y="2082789"/>
            <a:ext cx="589530" cy="785835"/>
          </a:xfrm>
          <a:prstGeom prst="rect">
            <a:avLst/>
          </a:prstGeom>
        </p:spPr>
      </p:pic>
      <p:pic>
        <p:nvPicPr>
          <p:cNvPr id="50" name="Picture 49" descr="downloa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08" y="3983524"/>
            <a:ext cx="589530" cy="785835"/>
          </a:xfrm>
          <a:prstGeom prst="rect">
            <a:avLst/>
          </a:prstGeom>
        </p:spPr>
      </p:pic>
      <p:pic>
        <p:nvPicPr>
          <p:cNvPr id="51" name="Picture 50" descr="downloa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199" y="3895219"/>
            <a:ext cx="589530" cy="785835"/>
          </a:xfrm>
          <a:prstGeom prst="rect">
            <a:avLst/>
          </a:prstGeom>
        </p:spPr>
      </p:pic>
      <p:pic>
        <p:nvPicPr>
          <p:cNvPr id="6" name="Picture 5" descr="downloa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28" y="3880918"/>
            <a:ext cx="658029" cy="877144"/>
          </a:xfrm>
          <a:prstGeom prst="rect">
            <a:avLst/>
          </a:prstGeom>
        </p:spPr>
      </p:pic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87" y="4042175"/>
            <a:ext cx="505922" cy="674387"/>
          </a:xfrm>
          <a:prstGeom prst="rect">
            <a:avLst/>
          </a:prstGeom>
        </p:spPr>
      </p:pic>
      <p:pic>
        <p:nvPicPr>
          <p:cNvPr id="9" name="Picture 8" descr="downloa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50" y="1953883"/>
            <a:ext cx="286455" cy="381841"/>
          </a:xfrm>
          <a:prstGeom prst="rect">
            <a:avLst/>
          </a:prstGeom>
        </p:spPr>
      </p:pic>
      <p:pic>
        <p:nvPicPr>
          <p:cNvPr id="53" name="Picture 52" descr="downloa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90" y="1948580"/>
            <a:ext cx="286455" cy="381841"/>
          </a:xfrm>
          <a:prstGeom prst="rect">
            <a:avLst/>
          </a:prstGeom>
        </p:spPr>
      </p:pic>
      <p:pic>
        <p:nvPicPr>
          <p:cNvPr id="10" name="Picture 9" descr="download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704" y="2321836"/>
            <a:ext cx="315528" cy="420595"/>
          </a:xfrm>
          <a:prstGeom prst="rect">
            <a:avLst/>
          </a:prstGeom>
        </p:spPr>
      </p:pic>
      <p:pic>
        <p:nvPicPr>
          <p:cNvPr id="55" name="Picture 54" descr="download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989" y="2324833"/>
            <a:ext cx="315528" cy="420595"/>
          </a:xfrm>
          <a:prstGeom prst="rect">
            <a:avLst/>
          </a:prstGeom>
        </p:spPr>
      </p:pic>
      <p:pic>
        <p:nvPicPr>
          <p:cNvPr id="56" name="Picture 55" descr="download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241" y="1956880"/>
            <a:ext cx="286455" cy="381841"/>
          </a:xfrm>
          <a:prstGeom prst="rect">
            <a:avLst/>
          </a:prstGeom>
        </p:spPr>
      </p:pic>
      <p:pic>
        <p:nvPicPr>
          <p:cNvPr id="57" name="Picture 56" descr="download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95" y="2324833"/>
            <a:ext cx="315528" cy="420595"/>
          </a:xfrm>
          <a:prstGeom prst="rect">
            <a:avLst/>
          </a:prstGeom>
        </p:spPr>
      </p:pic>
      <p:sp>
        <p:nvSpPr>
          <p:cNvPr id="58" name="Right Arrow 57"/>
          <p:cNvSpPr/>
          <p:nvPr/>
        </p:nvSpPr>
        <p:spPr>
          <a:xfrm flipH="1" flipV="1">
            <a:off x="1510042" y="2356590"/>
            <a:ext cx="291883" cy="27972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4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129" descr="imgre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953" y="2437214"/>
            <a:ext cx="463946" cy="618434"/>
          </a:xfrm>
          <a:prstGeom prst="rect">
            <a:avLst/>
          </a:prstGeom>
        </p:spPr>
      </p:pic>
      <p:pic>
        <p:nvPicPr>
          <p:cNvPr id="16" name="Picture 15" descr="golang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557" y="2433215"/>
            <a:ext cx="435954" cy="581121"/>
          </a:xfrm>
          <a:prstGeom prst="rect">
            <a:avLst/>
          </a:prstGeom>
        </p:spPr>
      </p:pic>
      <p:pic>
        <p:nvPicPr>
          <p:cNvPr id="10" name="Picture 9" descr="download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473" y="2220335"/>
            <a:ext cx="626279" cy="834821"/>
          </a:xfrm>
          <a:prstGeom prst="rect">
            <a:avLst/>
          </a:prstGeom>
        </p:spPr>
      </p:pic>
      <p:sp>
        <p:nvSpPr>
          <p:cNvPr id="193" name="Rectangle 192"/>
          <p:cNvSpPr/>
          <p:nvPr/>
        </p:nvSpPr>
        <p:spPr>
          <a:xfrm>
            <a:off x="859515" y="4349099"/>
            <a:ext cx="7300702" cy="2088393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7F7F7F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12793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Application </a:t>
            </a:r>
            <a:r>
              <a:rPr lang="en-US" altLang="zh-CN" sz="3200" dirty="0"/>
              <a:t>Development Framework </a:t>
            </a:r>
            <a:r>
              <a:rPr lang="en-US" altLang="zh-CN" sz="3200" dirty="0" smtClean="0"/>
              <a:t>Support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20" name="Picture 119" descr="community-nod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294" y="2258090"/>
            <a:ext cx="510317" cy="680245"/>
          </a:xfrm>
          <a:prstGeom prst="rect">
            <a:avLst/>
          </a:prstGeom>
        </p:spPr>
      </p:pic>
      <p:pic>
        <p:nvPicPr>
          <p:cNvPr id="121" name="Picture 12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23510" y="2487619"/>
            <a:ext cx="698494" cy="451356"/>
          </a:xfrm>
          <a:prstGeom prst="rect">
            <a:avLst/>
          </a:prstGeom>
        </p:spPr>
      </p:pic>
      <p:pic>
        <p:nvPicPr>
          <p:cNvPr id="129" name="Picture 128" descr="imgres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173" y="2350626"/>
            <a:ext cx="500212" cy="666776"/>
          </a:xfrm>
          <a:prstGeom prst="rect">
            <a:avLst/>
          </a:prstGeom>
        </p:spPr>
      </p:pic>
      <p:pic>
        <p:nvPicPr>
          <p:cNvPr id="150" name="Picture 149" descr="community-apex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260" y="2277975"/>
            <a:ext cx="678582" cy="9045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907683" y="2946571"/>
            <a:ext cx="8210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Oracle APEX</a:t>
            </a:r>
            <a:endParaRPr lang="en-US" sz="1000" dirty="0"/>
          </a:p>
        </p:txBody>
      </p:sp>
      <p:sp>
        <p:nvSpPr>
          <p:cNvPr id="151" name="Rectangle 150"/>
          <p:cNvSpPr/>
          <p:nvPr/>
        </p:nvSpPr>
        <p:spPr>
          <a:xfrm>
            <a:off x="4424755" y="2950422"/>
            <a:ext cx="44595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Ruby</a:t>
            </a:r>
            <a:endParaRPr lang="en-US" sz="1000" dirty="0"/>
          </a:p>
        </p:txBody>
      </p:sp>
      <p:pic>
        <p:nvPicPr>
          <p:cNvPr id="167" name="Picture 166" descr="bracket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44584" y="1613997"/>
            <a:ext cx="467923" cy="3438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40460" y="4475389"/>
            <a:ext cx="2362815" cy="1892300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15824" y="4390584"/>
            <a:ext cx="2362815" cy="1892300"/>
          </a:xfrm>
          <a:prstGeom prst="rect">
            <a:avLst/>
          </a:prstGeom>
        </p:spPr>
      </p:pic>
      <p:pic>
        <p:nvPicPr>
          <p:cNvPr id="162" name="Picture 161" descr="cloud-general-purpose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83" y="4726756"/>
            <a:ext cx="1209295" cy="1152309"/>
          </a:xfrm>
          <a:prstGeom prst="rect">
            <a:avLst/>
          </a:prstGeom>
        </p:spPr>
      </p:pic>
      <p:pic>
        <p:nvPicPr>
          <p:cNvPr id="163" name="Picture 162" descr="cloud-databas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805" y="4592272"/>
            <a:ext cx="1293305" cy="1414183"/>
          </a:xfrm>
          <a:prstGeom prst="rect">
            <a:avLst/>
          </a:prstGeom>
        </p:spPr>
      </p:pic>
      <p:sp>
        <p:nvSpPr>
          <p:cNvPr id="186" name="Rectangle 185"/>
          <p:cNvSpPr/>
          <p:nvPr/>
        </p:nvSpPr>
        <p:spPr>
          <a:xfrm>
            <a:off x="1387653" y="3553644"/>
            <a:ext cx="23196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Available as a PaaS Service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7" name="Picture 186" descr="bracket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45101" y="1461453"/>
            <a:ext cx="467923" cy="3734494"/>
          </a:xfrm>
          <a:prstGeom prst="rect">
            <a:avLst/>
          </a:prstGeom>
        </p:spPr>
      </p:pic>
      <p:sp>
        <p:nvSpPr>
          <p:cNvPr id="190" name="Rectangle 189"/>
          <p:cNvSpPr/>
          <p:nvPr/>
        </p:nvSpPr>
        <p:spPr>
          <a:xfrm>
            <a:off x="4276550" y="3554180"/>
            <a:ext cx="38578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Available on Oracle Cloud via Compute Service*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2" name="Picture 191" descr="community-rest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362" y="2248148"/>
            <a:ext cx="477526" cy="636535"/>
          </a:xfrm>
          <a:prstGeom prst="rect">
            <a:avLst/>
          </a:prstGeom>
        </p:spPr>
      </p:pic>
      <p:sp>
        <p:nvSpPr>
          <p:cNvPr id="191" name="Rectangle 190"/>
          <p:cNvSpPr/>
          <p:nvPr/>
        </p:nvSpPr>
        <p:spPr>
          <a:xfrm>
            <a:off x="3564456" y="2889259"/>
            <a:ext cx="880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Oracle REST</a:t>
            </a:r>
          </a:p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Data Services</a:t>
            </a:r>
            <a:endParaRPr lang="en-US" sz="1000" dirty="0"/>
          </a:p>
        </p:txBody>
      </p:sp>
      <p:sp>
        <p:nvSpPr>
          <p:cNvPr id="196" name="Rectangle 195"/>
          <p:cNvSpPr/>
          <p:nvPr/>
        </p:nvSpPr>
        <p:spPr>
          <a:xfrm>
            <a:off x="6924541" y="4234435"/>
            <a:ext cx="983026" cy="258532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chemeClr val="bg1"/>
                </a:solidFill>
              </a:rPr>
              <a:t>Oracle Cloud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27647" y="2212004"/>
            <a:ext cx="585590" cy="732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 flipH="1">
            <a:off x="2089236" y="2166197"/>
            <a:ext cx="2066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  <a:endParaRPr lang="en-US" sz="1200" dirty="0"/>
          </a:p>
        </p:txBody>
      </p:sp>
      <p:sp>
        <p:nvSpPr>
          <p:cNvPr id="32" name="Rectangle 31"/>
          <p:cNvSpPr/>
          <p:nvPr/>
        </p:nvSpPr>
        <p:spPr>
          <a:xfrm flipH="1">
            <a:off x="2696253" y="2197731"/>
            <a:ext cx="2066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*</a:t>
            </a:r>
            <a:endParaRPr lang="en-US" sz="1200" dirty="0"/>
          </a:p>
        </p:txBody>
      </p:sp>
      <p:pic>
        <p:nvPicPr>
          <p:cNvPr id="9" name="Picture 8" descr="net-512.png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69" y="2359460"/>
            <a:ext cx="497458" cy="663104"/>
          </a:xfrm>
          <a:prstGeom prst="rect">
            <a:avLst/>
          </a:prstGeom>
        </p:spPr>
      </p:pic>
      <p:pic>
        <p:nvPicPr>
          <p:cNvPr id="11" name="Picture 10" descr="diamond-512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84" y="2449821"/>
            <a:ext cx="389192" cy="518787"/>
          </a:xfrm>
          <a:prstGeom prst="rect">
            <a:avLst/>
          </a:prstGeom>
        </p:spPr>
      </p:pic>
      <p:pic>
        <p:nvPicPr>
          <p:cNvPr id="2" name="Picture 1" descr="download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359" y="2411198"/>
            <a:ext cx="450059" cy="599922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4875024" y="2948667"/>
            <a:ext cx="5533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1058542" y="2956000"/>
            <a:ext cx="4058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1674026" y="2954247"/>
            <a:ext cx="5790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Node.js</a:t>
            </a:r>
            <a:endParaRPr lang="en-US" sz="1000" dirty="0"/>
          </a:p>
        </p:txBody>
      </p:sp>
      <p:pic>
        <p:nvPicPr>
          <p:cNvPr id="13" name="Picture 12" descr="Perl-camel-small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01" y="2470559"/>
            <a:ext cx="355547" cy="490395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5396886" y="2954255"/>
            <a:ext cx="3882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Perl</a:t>
            </a:r>
            <a:endParaRPr lang="en-US" sz="1000" dirty="0"/>
          </a:p>
        </p:txBody>
      </p:sp>
      <p:sp>
        <p:nvSpPr>
          <p:cNvPr id="43" name="Rectangle 42"/>
          <p:cNvSpPr/>
          <p:nvPr/>
        </p:nvSpPr>
        <p:spPr>
          <a:xfrm>
            <a:off x="5770053" y="2959842"/>
            <a:ext cx="33214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Go</a:t>
            </a:r>
            <a:endParaRPr lang="en-US" sz="1000" dirty="0"/>
          </a:p>
        </p:txBody>
      </p:sp>
      <p:sp>
        <p:nvSpPr>
          <p:cNvPr id="40" name="Rectangle 39"/>
          <p:cNvSpPr/>
          <p:nvPr/>
        </p:nvSpPr>
        <p:spPr>
          <a:xfrm>
            <a:off x="5890528" y="6144523"/>
            <a:ext cx="31082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* Planned for a future release. </a:t>
            </a:r>
          </a:p>
        </p:txBody>
      </p:sp>
    </p:spTree>
    <p:extLst>
      <p:ext uri="{BB962C8B-B14F-4D97-AF65-F5344CB8AC3E}">
        <p14:creationId xmlns:p14="http://schemas.microsoft.com/office/powerpoint/2010/main" val="7099574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endParaRPr lang="en-ZA" altLang="zh-CN" dirty="0" smtClean="0"/>
          </a:p>
          <a:p>
            <a:pPr>
              <a:lnSpc>
                <a:spcPct val="110000"/>
              </a:lnSpc>
            </a:pPr>
            <a:r>
              <a:rPr lang="en-ZA" altLang="zh-CN" dirty="0" smtClean="0"/>
              <a:t>Cloud.oracle.com </a:t>
            </a:r>
            <a:r>
              <a:rPr lang="en-ZA" altLang="zh-CN" dirty="0"/>
              <a:t>Database Service console  </a:t>
            </a:r>
          </a:p>
          <a:p>
            <a:pPr>
              <a:lnSpc>
                <a:spcPct val="110000"/>
              </a:lnSpc>
            </a:pPr>
            <a:r>
              <a:rPr lang="en-ZA" altLang="zh-CN" dirty="0"/>
              <a:t>Storage console</a:t>
            </a:r>
          </a:p>
          <a:p>
            <a:pPr>
              <a:lnSpc>
                <a:spcPct val="110000"/>
              </a:lnSpc>
            </a:pPr>
            <a:r>
              <a:rPr lang="en-ZA" altLang="zh-CN" dirty="0"/>
              <a:t>Networking console</a:t>
            </a:r>
          </a:p>
          <a:p>
            <a:pPr>
              <a:lnSpc>
                <a:spcPct val="110000"/>
              </a:lnSpc>
            </a:pPr>
            <a:r>
              <a:rPr lang="en-ZA" altLang="zh-CN" dirty="0" err="1"/>
              <a:t>Enteprise</a:t>
            </a:r>
            <a:r>
              <a:rPr lang="en-ZA" altLang="zh-CN" dirty="0"/>
              <a:t> Manager Express</a:t>
            </a:r>
          </a:p>
          <a:p>
            <a:pPr>
              <a:lnSpc>
                <a:spcPct val="110000"/>
              </a:lnSpc>
            </a:pPr>
            <a:r>
              <a:rPr lang="en-ZA" altLang="zh-CN" dirty="0"/>
              <a:t>Full Enterprise Manager from On Premise</a:t>
            </a:r>
          </a:p>
          <a:p>
            <a:pPr>
              <a:lnSpc>
                <a:spcPct val="110000"/>
              </a:lnSpc>
            </a:pPr>
            <a:r>
              <a:rPr lang="en-ZA" altLang="zh-CN" dirty="0"/>
              <a:t>Database Cloud Services monitor</a:t>
            </a:r>
          </a:p>
          <a:p>
            <a:pPr>
              <a:lnSpc>
                <a:spcPct val="110000"/>
              </a:lnSpc>
            </a:pPr>
            <a:r>
              <a:rPr lang="en-ZA" altLang="zh-CN" dirty="0" err="1"/>
              <a:t>GlassFish</a:t>
            </a:r>
            <a:r>
              <a:rPr lang="en-ZA" altLang="zh-CN" dirty="0"/>
              <a:t> Administration console</a:t>
            </a:r>
          </a:p>
          <a:p>
            <a:pPr>
              <a:lnSpc>
                <a:spcPct val="110000"/>
              </a:lnSpc>
            </a:pPr>
            <a:r>
              <a:rPr lang="en-ZA" altLang="zh-CN" dirty="0"/>
              <a:t>SQL Developer</a:t>
            </a:r>
          </a:p>
          <a:p>
            <a:pPr>
              <a:lnSpc>
                <a:spcPct val="110000"/>
              </a:lnSpc>
            </a:pPr>
            <a:r>
              <a:rPr lang="en-ZA" altLang="zh-CN" dirty="0"/>
              <a:t>REST Data Services</a:t>
            </a:r>
          </a:p>
          <a:p>
            <a:pPr>
              <a:lnSpc>
                <a:spcPct val="110000"/>
              </a:lnSpc>
            </a:pPr>
            <a:r>
              <a:rPr lang="en-ZA" altLang="zh-CN" dirty="0" err="1"/>
              <a:t>Appliction</a:t>
            </a:r>
            <a:r>
              <a:rPr lang="en-ZA" altLang="zh-CN" dirty="0"/>
              <a:t> Express (APEX</a:t>
            </a:r>
            <a:r>
              <a:rPr lang="en-ZA" altLang="zh-CN" dirty="0" smtClean="0"/>
              <a:t>)</a:t>
            </a:r>
            <a:endParaRPr lang="en-ZA" altLang="zh-CN" dirty="0"/>
          </a:p>
        </p:txBody>
      </p:sp>
      <p:pic>
        <p:nvPicPr>
          <p:cNvPr id="25" name="Picture 24" descr="screencapture-slc06cql-us-oracle-com-dbaas_monitor_prod (1).png"/>
          <p:cNvPicPr>
            <a:picLocks noChangeAspect="1"/>
          </p:cNvPicPr>
          <p:nvPr/>
        </p:nvPicPr>
        <p:blipFill>
          <a:blip r:embed="rId3" cstate="print"/>
          <a:srcRect b="16061"/>
          <a:stretch>
            <a:fillRect/>
          </a:stretch>
        </p:blipFill>
        <p:spPr>
          <a:xfrm>
            <a:off x="6656107" y="4918017"/>
            <a:ext cx="1967899" cy="149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Picture 25" descr="screencapture-slc06cql-us-oracle-com-dbaas_monitor_prod (2).png"/>
          <p:cNvPicPr>
            <a:picLocks noChangeAspect="1"/>
          </p:cNvPicPr>
          <p:nvPr/>
        </p:nvPicPr>
        <p:blipFill>
          <a:blip r:embed="rId4" cstate="print"/>
          <a:srcRect b="51076"/>
          <a:stretch>
            <a:fillRect/>
          </a:stretch>
        </p:blipFill>
        <p:spPr>
          <a:xfrm>
            <a:off x="6656107" y="3193514"/>
            <a:ext cx="1956884" cy="1385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107" y="1692447"/>
            <a:ext cx="1962392" cy="1111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5867" y="194733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Development and Administration Consoles /Tools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948246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 smtClean="0"/>
              <a:t>Cloud Services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6" name="Picture 5" descr="cloud-infrastructure-51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010" y="2105890"/>
            <a:ext cx="2343150" cy="2682921"/>
          </a:xfrm>
          <a:prstGeom prst="rect">
            <a:avLst/>
          </a:prstGeom>
        </p:spPr>
      </p:pic>
      <p:pic>
        <p:nvPicPr>
          <p:cNvPr id="7" name="Picture 6" descr="cloud-apps-51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0" y="2105890"/>
            <a:ext cx="2286000" cy="2809922"/>
          </a:xfrm>
          <a:prstGeom prst="rect">
            <a:avLst/>
          </a:prstGeom>
        </p:spPr>
      </p:pic>
      <p:pic>
        <p:nvPicPr>
          <p:cNvPr id="8" name="Picture 7" descr="cloud-platform-51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60" y="2105890"/>
            <a:ext cx="2088584" cy="255577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84954" y="4772199"/>
            <a:ext cx="1687727" cy="615531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r>
              <a:rPr lang="en-US" sz="3200" dirty="0" smtClean="0"/>
              <a:t>Platform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1176417" y="4783375"/>
            <a:ext cx="1074547" cy="615531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r>
              <a:rPr lang="en-US" sz="3200" dirty="0" smtClean="0"/>
              <a:t>Apps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6289960" y="4728169"/>
            <a:ext cx="2541679" cy="615531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r>
              <a:rPr lang="en-US" sz="3200" dirty="0" smtClean="0"/>
              <a:t>Infrastructure</a:t>
            </a:r>
            <a:endParaRPr lang="en-US" sz="3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3024620" y="1663929"/>
            <a:ext cx="0" cy="4420181"/>
          </a:xfrm>
          <a:prstGeom prst="line">
            <a:avLst/>
          </a:prstGeom>
          <a:ln w="3175" cmpd="sng">
            <a:solidFill>
              <a:schemeClr val="accent6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23299" y="1677267"/>
            <a:ext cx="0" cy="4380746"/>
          </a:xfrm>
          <a:prstGeom prst="line">
            <a:avLst/>
          </a:prstGeom>
          <a:ln w="3175" cmpd="sng">
            <a:solidFill>
              <a:schemeClr val="accent6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915082" y="5751922"/>
            <a:ext cx="2921078" cy="369310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Infrastructure as a Service (</a:t>
            </a:r>
            <a:r>
              <a:rPr lang="en-US" sz="1600" dirty="0" err="1" smtClean="0">
                <a:solidFill>
                  <a:schemeClr val="bg1">
                    <a:lumMod val="65000"/>
                  </a:schemeClr>
                </a:solidFill>
              </a:rPr>
              <a:t>IaaS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14974" y="5764640"/>
            <a:ext cx="2544180" cy="369310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Platform as a Service (PaaS)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10244" y="5766609"/>
            <a:ext cx="2567455" cy="369310"/>
          </a:xfrm>
          <a:prstGeom prst="rect">
            <a:avLst/>
          </a:prstGeom>
        </p:spPr>
        <p:txBody>
          <a:bodyPr wrap="none" lIns="121899" tIns="60949" rIns="121899" bIns="60949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Software as a Service (SaaS)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95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8736" y="1811214"/>
            <a:ext cx="8427563" cy="421923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Provision Database for: development, test, production, feature evaluation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Migration of on premise data to the cloud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Protect data with Backup &amp; Recovery Service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Deploy a database application in the cloud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Change compute shape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Add Storage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atch and upgrade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Clone 12c Pluggable Database (PDB)</a:t>
            </a:r>
          </a:p>
        </p:txBody>
      </p:sp>
      <p:sp>
        <p:nvSpPr>
          <p:cNvPr id="8" name="Title 5"/>
          <p:cNvSpPr>
            <a:spLocks noGrp="1"/>
          </p:cNvSpPr>
          <p:nvPr>
            <p:ph type="title"/>
          </p:nvPr>
        </p:nvSpPr>
        <p:spPr>
          <a:xfrm>
            <a:off x="398965" y="406400"/>
            <a:ext cx="8346073" cy="889000"/>
          </a:xfrm>
        </p:spPr>
        <p:txBody>
          <a:bodyPr anchor="t">
            <a:normAutofit/>
          </a:bodyPr>
          <a:lstStyle/>
          <a:p>
            <a:r>
              <a:rPr lang="en-US" sz="4000" dirty="0" smtClean="0"/>
              <a:t>Oracle Database Cloud </a:t>
            </a:r>
            <a:r>
              <a:rPr lang="en-US" dirty="0" smtClean="0"/>
              <a:t>- </a:t>
            </a:r>
            <a:r>
              <a:rPr lang="en-US" sz="3200" dirty="0" smtClean="0">
                <a:solidFill>
                  <a:srgbClr val="FF0000"/>
                </a:solidFill>
              </a:rPr>
              <a:t>Use Cases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6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65" y="197412"/>
            <a:ext cx="8346073" cy="889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Oracle </a:t>
            </a:r>
            <a:r>
              <a:rPr lang="en-US" sz="3200" dirty="0"/>
              <a:t>Database </a:t>
            </a:r>
            <a:r>
              <a:rPr lang="en-US" sz="3200" dirty="0" smtClean="0"/>
              <a:t>Provisioning </a:t>
            </a:r>
            <a:r>
              <a:rPr lang="en-US" sz="3200" dirty="0" smtClean="0"/>
              <a:t>comparison</a:t>
            </a:r>
            <a:endParaRPr lang="en-US" sz="3200" dirty="0"/>
          </a:p>
        </p:txBody>
      </p:sp>
      <p:sp>
        <p:nvSpPr>
          <p:cNvPr id="35" name="Rectangle 34"/>
          <p:cNvSpPr/>
          <p:nvPr/>
        </p:nvSpPr>
        <p:spPr>
          <a:xfrm>
            <a:off x="431525" y="1308454"/>
            <a:ext cx="203433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On-Premise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27896" y="1682246"/>
            <a:ext cx="417718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600" dirty="0" smtClean="0"/>
              <a:t>Procure Data Center Floor space</a:t>
            </a:r>
          </a:p>
          <a:p>
            <a:pPr marL="342900" indent="-342900">
              <a:buAutoNum type="arabicPeriod"/>
            </a:pPr>
            <a:r>
              <a:rPr lang="en-US" sz="600" dirty="0" smtClean="0"/>
              <a:t>Procure Servers</a:t>
            </a:r>
          </a:p>
          <a:p>
            <a:pPr marL="342900" indent="-342900">
              <a:buAutoNum type="arabicPeriod"/>
            </a:pPr>
            <a:r>
              <a:rPr lang="en-US" sz="600" dirty="0" smtClean="0"/>
              <a:t>Procure Storage Devices</a:t>
            </a:r>
          </a:p>
          <a:p>
            <a:pPr marL="342900" indent="-342900">
              <a:buAutoNum type="arabicPeriod"/>
            </a:pPr>
            <a:r>
              <a:rPr lang="en-US" sz="600" dirty="0" smtClean="0"/>
              <a:t>Procure SSL Certificates &amp; Keys</a:t>
            </a:r>
          </a:p>
          <a:p>
            <a:pPr marL="342900" indent="-342900">
              <a:buAutoNum type="arabicPeriod"/>
            </a:pPr>
            <a:r>
              <a:rPr lang="en-US" sz="600" dirty="0" smtClean="0"/>
              <a:t>Procure HSM Devices (for encryption)</a:t>
            </a:r>
          </a:p>
          <a:p>
            <a:pPr marL="342900" indent="-342900">
              <a:buAutoNum type="arabicPeriod"/>
            </a:pPr>
            <a:r>
              <a:rPr lang="en-US" sz="600" dirty="0" smtClean="0"/>
              <a:t>Procure OS Licenses</a:t>
            </a:r>
          </a:p>
          <a:p>
            <a:pPr marL="342900" indent="-342900">
              <a:buAutoNum type="arabicPeriod"/>
            </a:pPr>
            <a:r>
              <a:rPr lang="en-US" sz="600" dirty="0" smtClean="0"/>
              <a:t>Procure Anti-Virus Licenses</a:t>
            </a:r>
          </a:p>
          <a:p>
            <a:pPr marL="342900" indent="-342900">
              <a:buAutoNum type="arabicPeriod"/>
            </a:pPr>
            <a:r>
              <a:rPr lang="en-US" sz="600" dirty="0" smtClean="0"/>
              <a:t>Procure SIEM Licenses</a:t>
            </a:r>
          </a:p>
          <a:p>
            <a:pPr marL="342900" indent="-342900">
              <a:buAutoNum type="arabicPeriod"/>
            </a:pPr>
            <a:r>
              <a:rPr lang="en-US" sz="600" dirty="0" smtClean="0"/>
              <a:t>Allocate Storage Admin</a:t>
            </a:r>
          </a:p>
          <a:p>
            <a:pPr marL="342900" indent="-342900">
              <a:buAutoNum type="arabicPeriod"/>
            </a:pPr>
            <a:r>
              <a:rPr lang="en-US" sz="600" dirty="0" smtClean="0"/>
              <a:t>Allocate System Admin</a:t>
            </a:r>
          </a:p>
          <a:p>
            <a:pPr marL="342900" indent="-342900">
              <a:buAutoNum type="arabicPeriod"/>
            </a:pPr>
            <a:r>
              <a:rPr lang="en-US" sz="600" dirty="0" smtClean="0"/>
              <a:t>Allocate Database Admin</a:t>
            </a:r>
          </a:p>
          <a:p>
            <a:pPr marL="342900" indent="-342900">
              <a:buAutoNum type="arabicPeriod"/>
            </a:pPr>
            <a:r>
              <a:rPr lang="en-US" sz="600" dirty="0" smtClean="0"/>
              <a:t>Allocate Network Admin</a:t>
            </a:r>
          </a:p>
          <a:p>
            <a:pPr marL="342900" indent="-342900">
              <a:buAutoNum type="arabicPeriod"/>
            </a:pPr>
            <a:r>
              <a:rPr lang="en-US" sz="600" dirty="0" smtClean="0"/>
              <a:t>Install Server</a:t>
            </a:r>
          </a:p>
          <a:p>
            <a:pPr marL="342900" indent="-342900">
              <a:buAutoNum type="arabicPeriod"/>
            </a:pPr>
            <a:r>
              <a:rPr lang="en-US" sz="600" dirty="0" smtClean="0"/>
              <a:t>Cable Server to Network</a:t>
            </a:r>
          </a:p>
          <a:p>
            <a:pPr marL="342900" indent="-342900">
              <a:buAutoNum type="arabicPeriod"/>
            </a:pPr>
            <a:r>
              <a:rPr lang="en-US" sz="600" dirty="0" smtClean="0"/>
              <a:t>Install SSL Certificates &amp; Keys</a:t>
            </a:r>
          </a:p>
          <a:p>
            <a:pPr marL="342900" indent="-342900">
              <a:buAutoNum type="arabicPeriod"/>
            </a:pPr>
            <a:r>
              <a:rPr lang="en-US" sz="600" dirty="0" smtClean="0"/>
              <a:t>Acquire Public/Private IP Addresses</a:t>
            </a:r>
          </a:p>
          <a:p>
            <a:pPr marL="342900" indent="-342900">
              <a:buAutoNum type="arabicPeriod"/>
            </a:pPr>
            <a:r>
              <a:rPr lang="en-US" sz="600" dirty="0" smtClean="0"/>
              <a:t>Acquire Domain Name (from internal DNS)</a:t>
            </a:r>
          </a:p>
          <a:p>
            <a:pPr marL="342900" indent="-342900">
              <a:buAutoNum type="arabicPeriod"/>
            </a:pPr>
            <a:r>
              <a:rPr lang="en-US" sz="600" dirty="0" smtClean="0"/>
              <a:t>Install Storage Devices</a:t>
            </a:r>
          </a:p>
          <a:p>
            <a:pPr marL="342900" indent="-342900">
              <a:buAutoNum type="arabicPeriod"/>
            </a:pPr>
            <a:r>
              <a:rPr lang="en-US" sz="600" dirty="0" smtClean="0"/>
              <a:t>Acquire IP Addresses</a:t>
            </a:r>
          </a:p>
          <a:p>
            <a:pPr marL="342900" indent="-342900">
              <a:buAutoNum type="arabicPeriod"/>
            </a:pPr>
            <a:r>
              <a:rPr lang="en-US" sz="600" dirty="0" smtClean="0"/>
              <a:t>Install SSL </a:t>
            </a:r>
            <a:r>
              <a:rPr lang="en-US" sz="600" dirty="0"/>
              <a:t>Certificates </a:t>
            </a:r>
            <a:r>
              <a:rPr lang="en-US" sz="600" dirty="0" smtClean="0"/>
              <a:t>and Keys</a:t>
            </a:r>
          </a:p>
          <a:p>
            <a:pPr marL="342900" indent="-342900">
              <a:buFont typeface="+mj-lt"/>
              <a:buAutoNum type="arabicPeriod" startAt="21"/>
            </a:pPr>
            <a:r>
              <a:rPr lang="en-US" sz="600" dirty="0"/>
              <a:t>Create Physical Storage Volumes</a:t>
            </a:r>
          </a:p>
          <a:p>
            <a:pPr marL="342900" indent="-342900">
              <a:buAutoNum type="arabicPeriod" startAt="21"/>
            </a:pPr>
            <a:r>
              <a:rPr lang="en-US" sz="600" dirty="0"/>
              <a:t>Register Storage Devices with Server</a:t>
            </a:r>
          </a:p>
          <a:p>
            <a:pPr marL="342900" indent="-342900">
              <a:buAutoNum type="arabicPeriod" startAt="21"/>
            </a:pPr>
            <a:r>
              <a:rPr lang="en-US" sz="600" dirty="0"/>
              <a:t>Install Operating System</a:t>
            </a:r>
          </a:p>
          <a:p>
            <a:pPr marL="342900" indent="-342900">
              <a:buAutoNum type="arabicPeriod" startAt="21"/>
            </a:pPr>
            <a:r>
              <a:rPr lang="en-US" sz="600" dirty="0"/>
              <a:t>Create System Administrator Accounts</a:t>
            </a:r>
          </a:p>
          <a:p>
            <a:pPr marL="342900" indent="-342900">
              <a:buAutoNum type="arabicPeriod" startAt="21"/>
            </a:pPr>
            <a:r>
              <a:rPr lang="en-US" sz="600" dirty="0"/>
              <a:t>Register with Corporate LDAP Directory</a:t>
            </a:r>
          </a:p>
          <a:p>
            <a:pPr marL="342900" indent="-342900">
              <a:buAutoNum type="arabicPeriod" startAt="21"/>
            </a:pPr>
            <a:r>
              <a:rPr lang="en-US" sz="600" dirty="0"/>
              <a:t>Register with Audit Software</a:t>
            </a:r>
          </a:p>
          <a:p>
            <a:pPr marL="342900" indent="-342900">
              <a:buAutoNum type="arabicPeriod" startAt="21"/>
            </a:pPr>
            <a:r>
              <a:rPr lang="en-US" sz="600" dirty="0"/>
              <a:t>Add Users to System Administration Accounts</a:t>
            </a:r>
          </a:p>
          <a:p>
            <a:pPr marL="342900" indent="-342900">
              <a:buAutoNum type="arabicPeriod" startAt="21"/>
            </a:pPr>
            <a:r>
              <a:rPr lang="en-US" sz="600" dirty="0"/>
              <a:t>Register Servers with Redhat Administrative Console</a:t>
            </a:r>
          </a:p>
          <a:p>
            <a:pPr marL="342900" indent="-342900">
              <a:buAutoNum type="arabicPeriod" startAt="21"/>
            </a:pPr>
            <a:r>
              <a:rPr lang="en-US" sz="600" dirty="0"/>
              <a:t>Install Hypervisor</a:t>
            </a:r>
          </a:p>
          <a:p>
            <a:pPr marL="342900" indent="-342900">
              <a:buAutoNum type="arabicPeriod" startAt="21"/>
            </a:pPr>
            <a:r>
              <a:rPr lang="en-US" sz="600" dirty="0"/>
              <a:t>Create Virtual LAN Partitions</a:t>
            </a:r>
          </a:p>
          <a:p>
            <a:pPr marL="342900" indent="-342900">
              <a:buAutoNum type="arabicPeriod" startAt="21"/>
            </a:pPr>
            <a:r>
              <a:rPr lang="en-US" sz="600" dirty="0"/>
              <a:t>Allocate IP Addresses (Private)</a:t>
            </a:r>
          </a:p>
          <a:p>
            <a:pPr marL="342900" indent="-342900">
              <a:buAutoNum type="arabicPeriod" startAt="21"/>
            </a:pPr>
            <a:r>
              <a:rPr lang="en-US" sz="600" dirty="0"/>
              <a:t>Carry out Network Address Translation (NAT)</a:t>
            </a:r>
          </a:p>
          <a:p>
            <a:pPr marL="342900" indent="-342900">
              <a:buAutoNum type="arabicPeriod" startAt="21"/>
            </a:pPr>
            <a:r>
              <a:rPr lang="en-US" sz="600" dirty="0"/>
              <a:t>Register Virtual LANs with Network Switch</a:t>
            </a:r>
          </a:p>
          <a:p>
            <a:pPr marL="342900" indent="-342900">
              <a:buAutoNum type="arabicPeriod" startAt="21"/>
            </a:pPr>
            <a:r>
              <a:rPr lang="en-US" sz="600" dirty="0"/>
              <a:t>Add Users to Hypervisor Administrator Accounts</a:t>
            </a:r>
          </a:p>
          <a:p>
            <a:pPr marL="342900" indent="-342900">
              <a:buAutoNum type="arabicPeriod" startAt="21"/>
            </a:pPr>
            <a:r>
              <a:rPr lang="en-US" sz="600" dirty="0"/>
              <a:t>Register Guests with </a:t>
            </a:r>
            <a:r>
              <a:rPr lang="en-US" sz="600" dirty="0" err="1"/>
              <a:t>VMWare</a:t>
            </a:r>
            <a:r>
              <a:rPr lang="en-US" sz="600" dirty="0"/>
              <a:t> ESX Console</a:t>
            </a:r>
          </a:p>
          <a:p>
            <a:pPr marL="342900" indent="-342900">
              <a:buAutoNum type="arabicPeriod" startAt="21"/>
            </a:pPr>
            <a:r>
              <a:rPr lang="en-US" sz="600" dirty="0"/>
              <a:t>Run </a:t>
            </a:r>
            <a:r>
              <a:rPr lang="en-US" sz="600" dirty="0" err="1"/>
              <a:t>Clusterware</a:t>
            </a:r>
            <a:r>
              <a:rPr lang="en-US" sz="600" dirty="0"/>
              <a:t> Pre-requisite checks</a:t>
            </a:r>
          </a:p>
          <a:p>
            <a:pPr marL="342900" indent="-342900">
              <a:buAutoNum type="arabicPeriod" startAt="21"/>
            </a:pPr>
            <a:r>
              <a:rPr lang="en-US" sz="600" dirty="0"/>
              <a:t>Run Oracle DBMS Install Pre-requisite checks</a:t>
            </a:r>
          </a:p>
          <a:p>
            <a:pPr marL="342900" indent="-342900">
              <a:buAutoNum type="arabicPeriod" startAt="21"/>
            </a:pPr>
            <a:r>
              <a:rPr lang="en-US" sz="600" dirty="0"/>
              <a:t>Read database installation guild</a:t>
            </a:r>
          </a:p>
          <a:p>
            <a:pPr marL="342900" indent="-342900">
              <a:buAutoNum type="arabicPeriod" startAt="21"/>
            </a:pPr>
            <a:r>
              <a:rPr lang="en-US" sz="600" dirty="0"/>
              <a:t>Stage Oracle Database software</a:t>
            </a:r>
          </a:p>
          <a:p>
            <a:pPr marL="342900" indent="-342900">
              <a:buAutoNum type="arabicPeriod" startAt="21"/>
            </a:pPr>
            <a:r>
              <a:rPr lang="en-US" sz="600" dirty="0"/>
              <a:t>Configure Oracle </a:t>
            </a:r>
            <a:r>
              <a:rPr lang="en-US" sz="600" dirty="0" smtClean="0"/>
              <a:t>Database</a:t>
            </a:r>
          </a:p>
          <a:p>
            <a:pPr marL="342900" indent="-342900">
              <a:buFont typeface="+mj-lt"/>
              <a:buAutoNum type="arabicPeriod" startAt="41"/>
            </a:pPr>
            <a:r>
              <a:rPr lang="en-US" sz="600" dirty="0"/>
              <a:t>Log in to the system as root</a:t>
            </a:r>
          </a:p>
          <a:p>
            <a:pPr marL="342900" indent="-342900">
              <a:buFont typeface="+mj-lt"/>
              <a:buAutoNum type="arabicPeriod" startAt="41"/>
            </a:pPr>
            <a:r>
              <a:rPr lang="en-US" sz="600" dirty="0"/>
              <a:t>Check HW, Memory, System, Disk, software, OS, OS Kernel, package, compiler, and additional software requirements</a:t>
            </a:r>
          </a:p>
          <a:p>
            <a:pPr marL="342900" indent="-342900">
              <a:buFont typeface="+mj-lt"/>
              <a:buAutoNum type="arabicPeriod" startAt="41"/>
            </a:pPr>
            <a:r>
              <a:rPr lang="en-US" sz="600" dirty="0"/>
              <a:t>Create required OS Groups and Users, Oracle Inventory group, oracle software owner, OSDBA group, OSOPER group</a:t>
            </a:r>
          </a:p>
          <a:p>
            <a:pPr marL="342900" indent="-342900">
              <a:buFont typeface="+mj-lt"/>
              <a:buAutoNum type="arabicPeriod" startAt="41"/>
            </a:pPr>
            <a:r>
              <a:rPr lang="en-US" sz="600" dirty="0"/>
              <a:t>Synchronize groups with LDAP repository</a:t>
            </a:r>
          </a:p>
          <a:p>
            <a:pPr marL="342900" indent="-342900">
              <a:buFont typeface="+mj-lt"/>
              <a:buAutoNum type="arabicPeriod" startAt="41"/>
            </a:pPr>
            <a:r>
              <a:rPr lang="en-US" sz="600" dirty="0"/>
              <a:t>Configure Kernel parameters and resource limits, create required directories, configure user</a:t>
            </a:r>
          </a:p>
          <a:p>
            <a:pPr marL="342900" indent="-342900">
              <a:buFont typeface="+mj-lt"/>
              <a:buAutoNum type="arabicPeriod" startAt="41"/>
            </a:pPr>
            <a:r>
              <a:rPr lang="en-US" sz="600" dirty="0"/>
              <a:t>Install oracle database; select </a:t>
            </a:r>
            <a:r>
              <a:rPr lang="en-US" sz="600" dirty="0" err="1"/>
              <a:t>clusterware</a:t>
            </a:r>
            <a:r>
              <a:rPr lang="en-US" sz="600" dirty="0"/>
              <a:t>/grid installation, specify base installation pathname</a:t>
            </a:r>
          </a:p>
          <a:p>
            <a:pPr marL="342900" indent="-342900">
              <a:buFont typeface="+mj-lt"/>
              <a:buAutoNum type="arabicPeriod" startAt="41"/>
            </a:pPr>
            <a:r>
              <a:rPr lang="en-US" sz="600" dirty="0"/>
              <a:t>Specify software location, choose file system or ASM, specify file location, specify ASNSNMP password, database edition, OSDBA group, </a:t>
            </a:r>
            <a:r>
              <a:rPr lang="en-US" sz="600" dirty="0" smtClean="0"/>
              <a:t>global name </a:t>
            </a:r>
            <a:endParaRPr lang="en-US" sz="600" dirty="0"/>
          </a:p>
          <a:p>
            <a:pPr marL="342900" indent="-342900">
              <a:buFont typeface="+mj-lt"/>
              <a:buAutoNum type="arabicPeriod" startAt="41"/>
            </a:pPr>
            <a:r>
              <a:rPr lang="en-US" sz="600" dirty="0"/>
              <a:t>Specify database name, database name domain, administrative password, confirm password</a:t>
            </a:r>
          </a:p>
          <a:p>
            <a:pPr marL="342900" indent="-342900">
              <a:buFont typeface="+mj-lt"/>
              <a:buAutoNum type="arabicPeriod" startAt="41"/>
            </a:pPr>
            <a:r>
              <a:rPr lang="en-US" sz="600" dirty="0"/>
              <a:t>Verify database is functioning properly</a:t>
            </a:r>
          </a:p>
          <a:p>
            <a:pPr marL="342900" indent="-342900">
              <a:buFont typeface="+mj-lt"/>
              <a:buAutoNum type="arabicPeriod" startAt="41"/>
            </a:pPr>
            <a:r>
              <a:rPr lang="en-US" sz="600" dirty="0"/>
              <a:t>Email developers access credentials and configuration </a:t>
            </a:r>
            <a:r>
              <a:rPr lang="en-US" sz="600" dirty="0" smtClean="0"/>
              <a:t>details</a:t>
            </a:r>
            <a:endParaRPr lang="en-US" sz="600" dirty="0"/>
          </a:p>
          <a:p>
            <a:pPr marL="342900" indent="-342900">
              <a:buAutoNum type="arabicPeriod"/>
            </a:pPr>
            <a:endParaRPr lang="en-US" sz="600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4951874" y="1716029"/>
            <a:ext cx="38718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Choose version of DBMS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Choose Edition SE, EE, EE High, EE Extreme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Choose Shape – storage, cores, memory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Choose Backup and Patching windows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Upload Key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Press Go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949812" y="1312687"/>
            <a:ext cx="203433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Oracle Cloud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3711525" y="1681130"/>
            <a:ext cx="689320" cy="0"/>
          </a:xfrm>
          <a:prstGeom prst="line">
            <a:avLst/>
          </a:prstGeom>
          <a:ln w="12700" cmpd="sng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65786" y="1684865"/>
            <a:ext cx="0" cy="4566605"/>
          </a:xfrm>
          <a:prstGeom prst="line">
            <a:avLst/>
          </a:prstGeom>
          <a:ln w="19050">
            <a:solidFill>
              <a:schemeClr val="accent5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702561" y="6254458"/>
            <a:ext cx="689320" cy="0"/>
          </a:xfrm>
          <a:prstGeom prst="line">
            <a:avLst/>
          </a:prstGeom>
          <a:ln w="12700" cmpd="sng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191632" y="6176750"/>
            <a:ext cx="1704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Days or Weeks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002183" y="1685363"/>
            <a:ext cx="689320" cy="0"/>
          </a:xfrm>
          <a:prstGeom prst="line">
            <a:avLst/>
          </a:prstGeom>
          <a:ln w="12700" cmpd="sng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556445" y="1689097"/>
            <a:ext cx="0" cy="1705012"/>
          </a:xfrm>
          <a:prstGeom prst="line">
            <a:avLst/>
          </a:prstGeom>
          <a:ln w="19050">
            <a:solidFill>
              <a:schemeClr val="accent5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987931" y="3408934"/>
            <a:ext cx="689320" cy="0"/>
          </a:xfrm>
          <a:prstGeom prst="line">
            <a:avLst/>
          </a:prstGeom>
          <a:ln w="12700" cmpd="sng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311722" y="3331226"/>
            <a:ext cx="1363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 smtClean="0"/>
              <a:t>30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0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92" y="197412"/>
            <a:ext cx="8346073" cy="889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Oracle </a:t>
            </a:r>
            <a:r>
              <a:rPr lang="en-US" sz="2400" dirty="0" smtClean="0"/>
              <a:t>Database Total Cost of Ownership (TCO) cost breakdown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963976" y="2152181"/>
            <a:ext cx="683807" cy="1812755"/>
          </a:xfrm>
          <a:prstGeom prst="rect">
            <a:avLst/>
          </a:prstGeom>
          <a:solidFill>
            <a:srgbClr val="0080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70741" y="3995660"/>
            <a:ext cx="683807" cy="921748"/>
          </a:xfrm>
          <a:prstGeom prst="rect">
            <a:avLst/>
          </a:prstGeom>
          <a:solidFill>
            <a:srgbClr val="0000FF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7505" y="4948131"/>
            <a:ext cx="683807" cy="348213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76587" y="5327063"/>
            <a:ext cx="683807" cy="2523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69769" y="2161851"/>
            <a:ext cx="4570809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Backup, patching, hardware upgrade, OS upgrade, firmware upgrade, software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upgrade, storage management, Test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-Dev synchronization, cloning, data masking,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security policies and auditing,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configuration checks,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monitoring,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diagnosability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72605" y="4008909"/>
            <a:ext cx="4570809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License, installation, configuration,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security, high availability setup…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978586" y="4923835"/>
            <a:ext cx="2730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Server, storage, network, …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978712" y="5250229"/>
            <a:ext cx="2871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center, ISP, CDN, DNS,…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1315" y="6135452"/>
            <a:ext cx="8826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Based on costs incurred by Oracle managed cloud services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417538" y="2160184"/>
            <a:ext cx="2474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Ongoing Maintenance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24303" y="4009713"/>
            <a:ext cx="2473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0363" y="4906828"/>
            <a:ext cx="2482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Hardware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19439" y="5221354"/>
            <a:ext cx="24778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Facilities</a:t>
            </a:r>
          </a:p>
        </p:txBody>
      </p:sp>
    </p:spTree>
    <p:extLst>
      <p:ext uri="{BB962C8B-B14F-4D97-AF65-F5344CB8AC3E}">
        <p14:creationId xmlns:p14="http://schemas.microsoft.com/office/powerpoint/2010/main" val="145754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65" y="197412"/>
            <a:ext cx="8346073" cy="889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Oracle </a:t>
            </a:r>
            <a:r>
              <a:rPr lang="en-US" sz="3600" dirty="0"/>
              <a:t>Database </a:t>
            </a:r>
            <a:r>
              <a:rPr lang="en-US" sz="3600" dirty="0" smtClean="0"/>
              <a:t>TCO </a:t>
            </a:r>
            <a:r>
              <a:rPr lang="en-US" sz="3600" dirty="0" smtClean="0"/>
              <a:t>comparison</a:t>
            </a:r>
            <a:endParaRPr lang="en-US" sz="3600" dirty="0"/>
          </a:p>
        </p:txBody>
      </p:sp>
      <p:sp>
        <p:nvSpPr>
          <p:cNvPr id="12" name="Rectangle 11"/>
          <p:cNvSpPr/>
          <p:nvPr/>
        </p:nvSpPr>
        <p:spPr>
          <a:xfrm>
            <a:off x="2963976" y="2315377"/>
            <a:ext cx="683807" cy="1812755"/>
          </a:xfrm>
          <a:prstGeom prst="rect">
            <a:avLst/>
          </a:prstGeom>
          <a:solidFill>
            <a:srgbClr val="0080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70741" y="4158856"/>
            <a:ext cx="683807" cy="921748"/>
          </a:xfrm>
          <a:prstGeom prst="rect">
            <a:avLst/>
          </a:prstGeom>
          <a:solidFill>
            <a:srgbClr val="0000FF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7505" y="5111327"/>
            <a:ext cx="683807" cy="348213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76587" y="5490259"/>
            <a:ext cx="683807" cy="2523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7538" y="2323380"/>
            <a:ext cx="2474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Ongoing Maintenance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4303" y="4172909"/>
            <a:ext cx="2473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20363" y="5070024"/>
            <a:ext cx="2482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Hardware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439" y="5384550"/>
            <a:ext cx="24778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Facilities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51315" y="6381642"/>
            <a:ext cx="8826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Based on costs incurred by Oracle managed cloud services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5633771" y="3742113"/>
            <a:ext cx="683807" cy="784386"/>
          </a:xfrm>
          <a:prstGeom prst="rect">
            <a:avLst/>
          </a:prstGeom>
          <a:solidFill>
            <a:srgbClr val="0080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34932" y="4563852"/>
            <a:ext cx="683807" cy="519741"/>
          </a:xfrm>
          <a:prstGeom prst="rect">
            <a:avLst/>
          </a:prstGeom>
          <a:solidFill>
            <a:srgbClr val="0000FF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47301" y="5355738"/>
            <a:ext cx="683807" cy="203912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646382" y="5587321"/>
            <a:ext cx="683807" cy="15829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626582" y="2330145"/>
            <a:ext cx="689320" cy="0"/>
          </a:xfrm>
          <a:prstGeom prst="line">
            <a:avLst/>
          </a:prstGeom>
          <a:ln w="12700" cmpd="sng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180844" y="2336883"/>
            <a:ext cx="0" cy="1397733"/>
          </a:xfrm>
          <a:prstGeom prst="line">
            <a:avLst/>
          </a:prstGeom>
          <a:ln w="19050">
            <a:solidFill>
              <a:schemeClr val="accent5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419369" y="2802891"/>
            <a:ext cx="2091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PaaS Cost Reduction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488866" y="5076942"/>
            <a:ext cx="2035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IaaS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Cost Reduction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5645640" y="5164486"/>
            <a:ext cx="689320" cy="0"/>
          </a:xfrm>
          <a:prstGeom prst="line">
            <a:avLst/>
          </a:prstGeom>
          <a:ln w="12700" cmpd="sng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83089" y="5161499"/>
            <a:ext cx="0" cy="197223"/>
          </a:xfrm>
          <a:prstGeom prst="line">
            <a:avLst/>
          </a:prstGeom>
          <a:ln w="19050">
            <a:solidFill>
              <a:schemeClr val="accent5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964637" y="1779426"/>
            <a:ext cx="203433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On-Premise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612067" y="1774944"/>
            <a:ext cx="203433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Oracle Cloud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66746" y="6067647"/>
            <a:ext cx="2091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PaaS Cost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1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26" y="197412"/>
            <a:ext cx="8346073" cy="889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Oracle </a:t>
            </a:r>
            <a:r>
              <a:rPr lang="en-US" sz="2800" dirty="0" smtClean="0"/>
              <a:t>Database </a:t>
            </a:r>
            <a:r>
              <a:rPr lang="en-US" sz="2800" dirty="0" smtClean="0"/>
              <a:t>TCO </a:t>
            </a:r>
            <a:r>
              <a:rPr lang="en-US" sz="2800" dirty="0" smtClean="0"/>
              <a:t>comparison; per core per month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2963976" y="2315377"/>
            <a:ext cx="683807" cy="1812755"/>
          </a:xfrm>
          <a:prstGeom prst="rect">
            <a:avLst/>
          </a:prstGeom>
          <a:solidFill>
            <a:srgbClr val="0080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$980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70741" y="4158856"/>
            <a:ext cx="683807" cy="921748"/>
          </a:xfrm>
          <a:prstGeom prst="rect">
            <a:avLst/>
          </a:prstGeom>
          <a:solidFill>
            <a:srgbClr val="0000FF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$400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77505" y="5111327"/>
            <a:ext cx="683807" cy="348213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$100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976587" y="5490259"/>
            <a:ext cx="683807" cy="2523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$50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1315" y="6135452"/>
            <a:ext cx="88266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</a:rPr>
              <a:t>Based on costs incurred by Oracle managed cloud services</a:t>
            </a:r>
            <a:endParaRPr lang="en-US" sz="10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309652" y="2330145"/>
            <a:ext cx="689320" cy="0"/>
          </a:xfrm>
          <a:prstGeom prst="line">
            <a:avLst/>
          </a:prstGeom>
          <a:ln w="12700" cmpd="sng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63913" y="2336882"/>
            <a:ext cx="0" cy="3392380"/>
          </a:xfrm>
          <a:prstGeom prst="line">
            <a:avLst/>
          </a:prstGeom>
          <a:ln w="19050">
            <a:solidFill>
              <a:schemeClr val="accent5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964637" y="1779426"/>
            <a:ext cx="203433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On-Premise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300688" y="5732251"/>
            <a:ext cx="689320" cy="0"/>
          </a:xfrm>
          <a:prstGeom prst="line">
            <a:avLst/>
          </a:prstGeom>
          <a:ln w="12700" cmpd="sng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201458" y="5738381"/>
            <a:ext cx="898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$1,550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11406" y="3577746"/>
            <a:ext cx="683807" cy="851647"/>
          </a:xfrm>
          <a:prstGeom prst="rect">
            <a:avLst/>
          </a:prstGeom>
          <a:solidFill>
            <a:srgbClr val="0080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$550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18171" y="4459262"/>
            <a:ext cx="683807" cy="773750"/>
          </a:xfrm>
          <a:prstGeom prst="rect">
            <a:avLst/>
          </a:prstGeom>
          <a:solidFill>
            <a:srgbClr val="0000FF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$350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624936" y="5266087"/>
            <a:ext cx="683807" cy="263681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smtClean="0"/>
              <a:t>$75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624018" y="5557439"/>
            <a:ext cx="683807" cy="1807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 smtClean="0"/>
              <a:t>$25</a:t>
            </a: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957082" y="3581772"/>
            <a:ext cx="689320" cy="0"/>
          </a:xfrm>
          <a:prstGeom prst="line">
            <a:avLst/>
          </a:prstGeom>
          <a:ln w="12700" cmpd="sng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511344" y="3590780"/>
            <a:ext cx="0" cy="2134001"/>
          </a:xfrm>
          <a:prstGeom prst="line">
            <a:avLst/>
          </a:prstGeom>
          <a:ln w="19050">
            <a:solidFill>
              <a:schemeClr val="accent5"/>
            </a:solidFill>
            <a:miter lim="800000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12067" y="1774944"/>
            <a:ext cx="203433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Oracle Cloud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948119" y="5727769"/>
            <a:ext cx="689320" cy="0"/>
          </a:xfrm>
          <a:prstGeom prst="line">
            <a:avLst/>
          </a:prstGeom>
          <a:ln w="12700" cmpd="sng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848888" y="5733899"/>
            <a:ext cx="898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$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1,000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17538" y="2323380"/>
            <a:ext cx="2474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Ongoing Maintenance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24303" y="4172909"/>
            <a:ext cx="2473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Software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20363" y="5070024"/>
            <a:ext cx="24823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Hardware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19439" y="5384550"/>
            <a:ext cx="24778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Facilities</a:t>
            </a:r>
          </a:p>
        </p:txBody>
      </p:sp>
    </p:spTree>
    <p:extLst>
      <p:ext uri="{BB962C8B-B14F-4D97-AF65-F5344CB8AC3E}">
        <p14:creationId xmlns:p14="http://schemas.microsoft.com/office/powerpoint/2010/main" val="201076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65" y="197412"/>
            <a:ext cx="8346073" cy="889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Oracle Database </a:t>
            </a:r>
            <a:r>
              <a:rPr lang="en-US" sz="4000" dirty="0" smtClean="0"/>
              <a:t>Cloud</a:t>
            </a:r>
            <a:r>
              <a:rPr lang="en-US" dirty="0" smtClean="0"/>
              <a:t> - </a:t>
            </a:r>
            <a:r>
              <a:rPr lang="en-US" sz="3200" dirty="0" smtClean="0">
                <a:solidFill>
                  <a:srgbClr val="FF0000"/>
                </a:solidFill>
              </a:rPr>
              <a:t>Summary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68" y="1339127"/>
            <a:ext cx="8538244" cy="4970302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Extend Enterprise Data Center to the Cloud</a:t>
            </a:r>
          </a:p>
          <a:p>
            <a:pPr lvl="1"/>
            <a:r>
              <a:rPr lang="en-US" sz="1900" dirty="0" smtClean="0"/>
              <a:t>Same database software and unified management on premises and cloud</a:t>
            </a:r>
          </a:p>
          <a:p>
            <a:pPr lvl="1"/>
            <a:r>
              <a:rPr lang="en-US" sz="1900" dirty="0" smtClean="0"/>
              <a:t>Freedom of choice to deploy on premises, on Oracle Cloud, and 3</a:t>
            </a:r>
            <a:r>
              <a:rPr lang="en-US" sz="1900" baseline="30000" dirty="0" smtClean="0"/>
              <a:t>rd</a:t>
            </a:r>
            <a:r>
              <a:rPr lang="en-US" sz="1900" dirty="0" smtClean="0"/>
              <a:t> party clouds</a:t>
            </a:r>
          </a:p>
          <a:p>
            <a:pPr lvl="1"/>
            <a:r>
              <a:rPr lang="en-US" sz="1900" dirty="0" smtClean="0"/>
              <a:t>Gracefully move workloads between on-premise and public cloud, and back</a:t>
            </a:r>
          </a:p>
          <a:p>
            <a:pPr lvl="1"/>
            <a:r>
              <a:rPr lang="en-US" sz="1900" dirty="0" smtClean="0"/>
              <a:t>Easily offload availability, management and security services</a:t>
            </a:r>
          </a:p>
          <a:p>
            <a:pPr marL="274298" lvl="1" indent="0">
              <a:buNone/>
            </a:pPr>
            <a:endParaRPr lang="en-US" sz="2000" dirty="0" smtClean="0"/>
          </a:p>
          <a:p>
            <a:r>
              <a:rPr lang="en-US" dirty="0" smtClean="0"/>
              <a:t>Take Advantage of Cloud Computing</a:t>
            </a:r>
          </a:p>
          <a:p>
            <a:pPr lvl="1"/>
            <a:r>
              <a:rPr lang="en-US" sz="2000" dirty="0" smtClean="0"/>
              <a:t>Choice of general purpose and engineered infrastructure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hoice of management levels; virtual image, automated and fully managed</a:t>
            </a:r>
          </a:p>
          <a:p>
            <a:pPr lvl="1"/>
            <a:r>
              <a:rPr lang="en-US" sz="2000" dirty="0"/>
              <a:t>C</a:t>
            </a:r>
            <a:r>
              <a:rPr lang="en-US" sz="2000" dirty="0" smtClean="0"/>
              <a:t>hoice of editions, Oracle 11</a:t>
            </a:r>
            <a:r>
              <a:rPr lang="en-US" sz="2000" i="1" dirty="0" smtClean="0"/>
              <a:t>g</a:t>
            </a:r>
            <a:r>
              <a:rPr lang="en-US" sz="2000" dirty="0" smtClean="0"/>
              <a:t> or Oracle 12</a:t>
            </a:r>
            <a:r>
              <a:rPr lang="en-US" sz="2000" i="1" dirty="0" smtClean="0"/>
              <a:t>c</a:t>
            </a:r>
          </a:p>
          <a:p>
            <a:pPr lvl="1"/>
            <a:r>
              <a:rPr lang="en-US" sz="2000" dirty="0" smtClean="0"/>
              <a:t>Large portfolio of complementary platform, data and infrastructure services</a:t>
            </a:r>
          </a:p>
        </p:txBody>
      </p:sp>
      <p:pic>
        <p:nvPicPr>
          <p:cNvPr id="6" name="Picture 5" descr="cloud-private-puzzle-male-gra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568" y="3076965"/>
            <a:ext cx="811612" cy="773366"/>
          </a:xfrm>
          <a:prstGeom prst="rect">
            <a:avLst/>
          </a:prstGeom>
        </p:spPr>
      </p:pic>
      <p:pic>
        <p:nvPicPr>
          <p:cNvPr id="7" name="Picture 6" descr="cloud-private-public-female-re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793" y="3061666"/>
            <a:ext cx="811610" cy="773364"/>
          </a:xfrm>
          <a:prstGeom prst="rect">
            <a:avLst/>
          </a:prstGeom>
        </p:spPr>
      </p:pic>
      <p:pic>
        <p:nvPicPr>
          <p:cNvPr id="8" name="Picture 7" descr="database-symbol-gear-512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500" y="5761464"/>
            <a:ext cx="627019" cy="835808"/>
          </a:xfrm>
          <a:prstGeom prst="rect">
            <a:avLst/>
          </a:prstGeom>
        </p:spPr>
      </p:pic>
      <p:pic>
        <p:nvPicPr>
          <p:cNvPr id="9" name="Picture 8" descr="database-symbol-dba-512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047" y="5367411"/>
            <a:ext cx="624733" cy="832760"/>
          </a:xfrm>
          <a:prstGeom prst="rect">
            <a:avLst/>
          </a:prstGeom>
        </p:spPr>
      </p:pic>
      <p:pic>
        <p:nvPicPr>
          <p:cNvPr id="10" name="Picture 9" descr="database-symbol-blank-51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65" y="6051909"/>
            <a:ext cx="624733" cy="8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1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991708" y="1600200"/>
            <a:ext cx="4695092" cy="4525963"/>
          </a:xfrm>
        </p:spPr>
        <p:txBody>
          <a:bodyPr>
            <a:normAutofit fontScale="62500" lnSpcReduction="20000"/>
          </a:bodyPr>
          <a:lstStyle/>
          <a:p>
            <a:pPr algn="r">
              <a:buNone/>
            </a:pPr>
            <a:endParaRPr lang="en-US" dirty="0" smtClean="0"/>
          </a:p>
          <a:p>
            <a:pPr algn="ctr">
              <a:buNone/>
            </a:pPr>
            <a:r>
              <a:rPr lang="en-US" altLang="zh-CN" sz="5800" dirty="0"/>
              <a:t>“Database is our largest software business and Database will be our largest cloud service business.”</a:t>
            </a:r>
            <a:endParaRPr lang="en-US" sz="5800" dirty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endParaRPr lang="en-US" dirty="0"/>
          </a:p>
          <a:p>
            <a:pPr algn="r">
              <a:buNone/>
            </a:pPr>
            <a:r>
              <a:rPr lang="en-US" dirty="0" smtClean="0"/>
              <a:t>Larry </a:t>
            </a:r>
            <a:r>
              <a:rPr lang="en-US" dirty="0" smtClean="0"/>
              <a:t>Ellison, CTO, Oracle </a:t>
            </a:r>
            <a:br>
              <a:rPr lang="en-US" dirty="0" smtClean="0"/>
            </a:br>
            <a:r>
              <a:rPr lang="en-US" dirty="0" smtClean="0"/>
              <a:t>Q1 2015 Earnings Call on 9/18/2014</a:t>
            </a:r>
            <a:endParaRPr lang="en-US" dirty="0"/>
          </a:p>
        </p:txBody>
      </p:sp>
      <p:pic>
        <p:nvPicPr>
          <p:cNvPr id="171010" name="Picture 2" descr="http://i.telegraph.co.uk/multimedia/archive/02255/LarryEllison_2255331b.jpg"/>
          <p:cNvPicPr>
            <a:picLocks noChangeAspect="1" noChangeArrowheads="1"/>
          </p:cNvPicPr>
          <p:nvPr/>
        </p:nvPicPr>
        <p:blipFill>
          <a:blip r:embed="rId3" cstate="print"/>
          <a:srcRect l="7385" r="843"/>
          <a:stretch>
            <a:fillRect/>
          </a:stretch>
        </p:blipFill>
        <p:spPr bwMode="auto">
          <a:xfrm>
            <a:off x="437144" y="2063024"/>
            <a:ext cx="3322288" cy="30120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68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6704"/>
            <a:ext cx="9144000" cy="225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3782" y="4100886"/>
            <a:ext cx="24851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Thank You!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5" name="AutoShape 13" descr="data:image/jpeg;base64,/9j/4AAQSkZJRgABAQAAAQABAAD/2wCEAAkGBxAQEBQUDxQVEBUQGA8PFA8PGRcUEBQUFREWFxQUFBQYHCggGBwlHRQUITEhJSkrLi4uFx80ODMsNygtLisBCgoKDg0OGxAQGiwdHRwwLDQtLiwwLDcsLC8sKy0sLDcwLCwsKywsLCwsLCwsLCwsLCwsKywsLCwsLCw3NzcsLP/AABEIAMwAzAMBIgACEQEDEQH/xAAbAAABBQEBAAAAAAAAAAAAAAAAAwQFBgcCAf/EAEcQAAECAwIHCA4KAwEBAAAAAAEAAgMEERIhBSIxUXGRsgYHExQVMjNSFiNBU1RhY3KDk7HR0uEXNUJigZKhorPBJYLCQ3P/xAAZAQEBAQEBAQAAAAAAAAAAAAAAAQIDBAX/xAApEQEBAAICAQIEBgMAAAAAAAAAAQIRAyExEkEEUWFiIiQyQsHwExQz/9oADAMBAAIRAxEAPwDcUIQgEIQgEIQgEIQgEIQgEIQgEIQgEIQgEIQgEIQgEIQgEIQgEIQg8caKKOG2mtlj3AEi0BdcaFSUwcU6FUsHzb2wwAbqxP5HIJvlrycTV80cteTiavmo3j8TOjj8TOgkuWvJxNXzRy15OJq+ajeUImdHKETOgkuWvJxNXzRy15OJq+ajePxM6OPxM6CS5a8nE1fNHLXk4mr5qN4/Ezo4/EzoJLlrycTV80cteTiavmo3j8TOjj8TOgkuWvJxNXzRy15OJq+ajePxM6OUImdBJcteTiavmjlrycTV81G8oRM6OPxM6CS5a8nE1fNHLXkomr5qN4/Ezo4/EzoJLlrycTV80cteTiavmo3j8TOjj8TOgkuWvJxNXzRy15OJq+ajePxM6OUImdBJcteTiavmjlrycTV81G8fiZ0cfiZ0E5IT7Y1aAgtNC11xF1U8Ve3PxC6NGJ7pZsBWFAlM8w6FSpU4g0xNtyus1zDoVJlTiDTE23IIvdphSLKSEaNAID4dgtLgHC94BuKzdu77Cpr2yDdf0LVet8z6qmdEP+QLJYLDjXHIfaES3Sf+kDCvfIPqWruDu9wq5wbwkHGIFeBb3SqxZOZLyLTwjLvtM2giW9J76QcK98g+pavPpBwr3yD6lqrjmleWShtZnb4GFR/6QO4ehb3QufpCwr3yD6lqr8dhBFQcjfYk7JQlWd273CoaHcJAvLhTgW9ynj8a4+kLCvfIPqWqIgS7nthtAOM54/RqbTUAse5pHNJCJM/ZYRvgYVIPbIN1/Qtzgf2ufpCwr3yD6lqr0Nho643AbTUnZOZF2tEHd9hVzgOEgivkW+9cfSFhXvkH1TVAyDTwjbjlSBaUT1drJ9IWFe+QfVNXr98HCo/9IPcPRN7oqqzZOZdzDDW8HIzZCLtYfpDwr3yD6pq7fu+wqGtPCQcav/k3uFVaycycRmng4dx+37US5Jz6Q8K98g+qavRvg4VIPbIN1/RNz0/tVktOZdw2Gy643AbQRbV63HbtZ+Zn4MGO+G5kThKhkNrTisJF+lajVYdvfD/Ky3p/41t9UaSW5vpYvo9gKyKtbmumi+j2ArKgRmuYdBVIlDiDTE23K7zfMOgqjShxBpibbkEDvlfVUzoh/wAgWTwJl4DqOIq0g3m8VFy1ffJ+qpnRD/kCyKF9rQfaEZyHCuznWl5CO4RYZDiCHMIvPWCaJeS6RnnM2gjOXhy+M4nnHWueFdnOtcuXKLIczMw9xFXE4rBeTkDRRJcK7Oda8jZRob7AuAiTWlu3DQnRpmXY5xLQ+K+lbua1Mt3UEwZ6M0E0rUfiFNb1cOs3DObhfY1Nd9aHZwg45w0q+zx45fmNfRVoMw8NeA5wDgARU347SkTFdnOsoh5HaP8AoJNR7JIeYOjvEVpDiCDlBKbujOznWV3I9I3SkCidbd8K7OdaUmpl7nVc4k0YKknuMACbLuPl/BmyEXXY4Z2c6ynUeYfwUMWjQcJQVOdMU4jdGz/f2oWeCXDOznWUrCmXhrwHEBwFRU30cMqbFdw+a7QNoItkT29+8nCstU16fL/81ttViG959aS+iPsLbUaiT3Mnt0X0ewFZ1V9zB7dF9HsBWhFIznMdoKokocQaYm25Xuc5jtBVClDiDS/bcgg98b6rmdDP5AsqgTTQH9rYatIvt3Xi8Yy1TfF+q5nzWbYWQQvtaD7QjGc2V4wO9s/f8ScSEy0RYZ4NhxmXG3TnD7yjkvJdIzzmbQRm4zRR8wK9Gz9/xLnjA72z9/xJuSvEWYw+mZppI7WwYrBQW+qPvJLjA72z9/xJKNlGhvsSaJMZppm9O8OjDEa2zwhq21XI3OSmu+6Q2cBstdVovdazeIhKb1z7DIr+oHnZH9pvvqOtmBE6zAf6/pX2fNl/Na/vhToM00NeODYagXm3UY7cmMkeMDvbP3/Ek4eR2j/oJNR9KYxI4OmWiK08Gw35DbptJs6YHe2fv+JeSPSN0pByJ6Zstxgd7Z+/4krNTTS6vBQxcy4W6cwffTJdxsv4M2Qi+mbK8YHe2fv+JOo8y3goY4Nl3CX49cvnKMrTKlpiKODh93n7SFxnTozDe9s/f8SVhTbQ1/aod4bebdRjDJjqLdFOhesJo7QNoItxi0738YOwpL0a1tBH5tq/E8ZK2lYdvafWkHRG2Ft6NzwlNy3TRfR7AVpVU3LHt8X0ewFa0UhO9G7QVQZM4g0xNtyv070btBWfyfMGl+25BC74f1XM+a3bCyeXEOj7VrmmlKZajKtX3wfqyZ81u21ZFC+1oPtCM5DE+9+icYP4PhYdbVLbK0pXnBM0vJdIzzmbQRnKdOX2K3Wv0XmJ979FwV4hIdTQh1FkupZZlplsiqRxPvfovI2UaG+xcISdNE3FFrMHzDhXIRfpb7k23bEPk5V5rzSLvE93vXWAnWMDxz1nAJDDxt4Klz1XPGytPlT/AL+r7tKlBEOy+pdWyLNKUrbbl/CqQxPH+iGG52j/AKCQdFGlZfVkSGDeD4Vlq1St9KVTZ5hjun9FxIxCYjdP9JzJ7nZuM21DhPcMtaIzcpje7o0MWH3LX6LucfDtYpdSzDy0rWwK/rVITMq+E6zEaWOHcdcuY2X8GbIRrz3K9xPvfoncdsLgYVC6vbK5Kc66iZNankZna4f++0iZexrRn3v0S0FsKxErbrRtmgFOeK1SRYumNxXaBtBCp/e4s8qQbNebHy06i2qqxTe3H+Tg+bH2FtNUdIldyh7fG9HsBWxVLcn08b0ewFbUUhPdG7QVnsme1jS/bctCnujdoKzuT5g0v/kcgh98D6smfNbttWWS8mSHY0MUaTe9l94yXrUd3/1ZM+a3bCyiDDdjXHIfaEYz8Dipzs/Oz3pzg+UJiwxaYKuZleynOHjTUSsQ5GnUnUlIxeEZiOuc05PGEc8spryQfKnOz87PepLc1gjh5qGwlpBIqA5pNNAKZ8lTByQ3alcNw+DuKB83MiyIQNkO7ru4q483NMcLq9q9urwMZeaezFAFKVc0XU8ZUQJY52fnZ71oWHGQcMMEWCWtjtywzdaHcI9youEdz83B6SGQM4yIzwfESz05XVnzWuljAxFRVz84pkz1okI9X4HABbVsSlatpeM9adxI4ZxMEwG5LTnmmiz81zgoW8ERgL7L2nXVV5P2+r71WhSbi15tQ7mg3xGVOO0XXpDipzs/Oz4k+gYEmSxzhDdQjLT7wTSJg+M03sdqWX0pyY2/qid3F4E4aZbbLbDKvcQ5rrgL8hU/h3drHhxeDkzDhQoWKBaYCaZ6lJbnYJk5F8R4svjng21y0yu/ofiVQIj6kk92pVeTHGc/Llcu5j1Gk4ehMwnJCO0NEaFQRLJFD4yQaKhzMg5rqWoZuZkiMI5g8am9wOFWwoxhRD2uMCw1yX932H8E13R4EiwZhzQ0kEihGSlLkXht4uS8dvXmGEKRcchYf92e9P42DnCFDNpl/CXW2Vy929WjBctAwfKNizMNsSJGpZY+tA3uuoCD4tadYVwFCnYDY8iMnSQBe5hPdHdLfH3O6mk/2t5fT5qGZE52fnZ8S6h4PcWPNqHcBcYjKnGGS9SUXAcYAmw6gymmRRb4dA7QNoI748nq8VLbgYJZhOBUtNWzHNc132O7Q3LYKrHN7/6zg+bH2FsNVHqx8Jbcke3xvR7AVvVP3I9PG9HsBXBGiE90btBWcyZxBpibblos90btBWbyhxBpifyOQRO736smfMbthZfLRIuNZtXAm4ZLwtO3efVsz5g22rKoMZwDsYirSDflFRcjGc3DlmEZgZCdSeyOGprhGC0b3NFKZyAq+6YPcJSkhFdwsM1NQ9l9fvBHHLhw14ia7LJ1uRx/EJphPdDOTLLEVzi3q0uUQ6Ic5XNs5yhjwYTuYw7Lo0JwLbTDZYbqj7Iop3A+6ybY5rYpMRhIDmxBUEeMFV2ZjOJFXE4rBeczQkQ85yhnw48k/FI0XfOiwzClxAbZYWB9ltTRziS4V1J3vRyrI0ONDjAltA+mTmmv9rP52eiRIMMOJxS8ag1XrebjG3HFfsP2fkr7vFycVw+H9N9r/KMw1uqnGx4oglzWQ8jWg2QLQAyZMqbQ93U19uGyJ43sa46y1QeForhHmACRUkEA5aPaou2c5Tbvx/C8dwm8Vhm8NzM5GYHg0Bo1jRQDxAAKAMJ2Y6inGDYrhFYQSDXLXxJs6I7OVHowwmHWM1HUNrwQQCCO7Qq3wd2E1Ca1j4YeWtZZMVjXOALQbrQuyqmiIc5S8xGcXVLibmXknqCiM8vDjyfqm0phXCsxNPtRanMO4FLYGwrMSghvhFzOffQ0ONkVUbFOc60/izDuChi0aDhKCt3OVZy4pqYydNNib5ER8u+G+C0ueC22BQ6aLOY4c4PIaTQCpANBjhMeMOzldQ5l9l4DjQgVFTQ4wyok47O01uAaRhODUUxY+XzFrtVj+988nCUKp+zH2Fr1VHrx8Jncf08b0ewFcVTdx3TxvR7AVyRTef6N2grNZQ4g0xP5HLSp/o3aCs0leYNMTbcgid3f1bM+YNsLH4Zra0H2ha9u6+rZnzBthZXLzgAf2uGatIvDrrxkxkYzMUvIjtrPOZtBe8ZHUZ+74k4wfNARYZ4OGaPZcQ6nOH3kYyt14MHBcp0+aFejZqd8S54yOozU74kWW/InGF40N9iTon01OAkdrhjFYLg7qj7yR4yOozU74kJbrwIg7UzzonsYrPvbYXbLTD7Vwex4/aVBRZscCwcHD50Q1o6uRn3k2bOWTUMYPzfEq554f5MLjZ5dz8bhIsZw+0Sf3hMaJ9BnAGv7XDNQLyHVGO03YyR4yO9s1O+JR0x3JrQweO2N0/0m7lJYNmwIrDwcM35CHUyecmzpod7Zqd8SG7vwahKxsv4M2Qu+NDvbNTviS01OgurwcMYrLgHU5g+8i7u/BoCnkY9qh/77SRE0O9s1O+JPI86OBhDg4d3CX0dXnecjOW9zowtLthxXaBtBembHe2anfElYU8Ax44OGaht5DqjHGTGQu/klt7v6yhebH2FsCyLe/i2sJQsVraNj82t+J3akrW6o6zwm9xnTxvR7AVzVL3F9PG9HsBXRFN5/o3aCsxlTiDTE/kctOn+jdoKy2XOL+MT+RyCM3bn/AB0z5g2wsihfa0H2ha1u1P8AjpnzBtBZZLGFR9oP5ppQjLUZbsiM5GiXkelZ5zNoLirMztY9ycYOMPhodQ6ltlaEVpaGS5Gcr0aOXKWeWVuDqeMj3LmrMztY9yEoj5Rob7Ak06mzCqLIfSyznEVrZFcgyJGrMztY9yEvRSJ0TPOiexibJ/FMPgWXOrai1vFKUZ4k0JZmdrHuQxryHkdoG01Jp3AMKy+ofWyLNCKVtty3ZqpCrMztY9yLKUwf0rdP9Ju5PsGGHwzLQdSt9CK5NCauLMztY9yJv8RJdx8v4M2QvaszO1j3JWcMK1ih9LMPnEVrYbXuZ6ou+zUFOo57VD9JtJGrMztY9ydzBhcDCoH17ZW8U511LkS3wYVXcM4rtA2gglmZ2se5LwDCsRKh9aNs0IpzxWt2ZC1Nb3J/yMPzI2wtdtLIt70t5Rh0rzI+XzVrNpG4sO4k9vjej2ArqqRuHPb43o9gK7opvP8ARu0FZTAdi/jE/kctWn+jdoKyOE67/aJ/I5BH7sj/AI+Z8z/oLJ4ThjaD7QtqiNY9pa9rXtcKOY8WmkeMJpyRJeCS3q2olm2OWktJPHCsv+0zaC13kiR8ElvVNRyRI+CS3qmoWbY4XBeWlsnJEl4JLerajkmR8ElvVNQ0x6M4VGhuyEnaWy8kSPgkt6pqOSJHwSW9W1DTIojxwTL/ALUT2MTa0tm5JkfBJb1bUckSXgkt6tqEmmOQ3CjtA2mpO0tn5JkvBJb1bUckyXgkt6pqGmQSDwIrb+7/AEm5cFs/JEj4JLerajkiS8ElvVtQ13ti9pdx3X/gzYC2XkiR8ElvVtRyRI+CS3q2oaYtaTmM8cHDv75tLYOSZHwSW9W1HJMj4JLerahYxW0lIbsV2gbQWzckSPgkt6tqOSJHwSW9U1DTOd7o/wCQZ5kbZWsVTGXkZaG61CgQYTrxbhsDXUOWhCcWkVaNwh7dG9HsBXlUTcAe3RtLNgK9oEJxtWOGcFY3MsEJzhFbEBDn3gVBBcSCD+K2pwqFFTWB2PN7QfwQZHxuDmiaijjcHNE1Fan2OQuqNSOxyD1RqQZZxuDmiaijjcHNE/KVqfY5B6o1I7HIPVGpBlnGoOaJ+Uo43BzRNRWp9jkHqjUjschdUakGWcbg5on5SjjcHNE1Fan2OQuqNSOxyD1RqQZZxuDmiaijjUHNE1Fan2OQeqNSOxyD1RqQZbxqDmiaivONQc0TUVqfY5C6o1I7HIXVGpBlvGoOaJqKONQc0TUVqXY7C6o1L3sdhdUakGWcag5on5SvONQc0TUVqnY7C6o1I7HYXVGpBlnGoOaJ+Uo41BzRPylan2OwuqNSOx2D1RqQZZxqDmiaivONQc0TUVqnY7C6o1I7HYXVGpBlnGoOaJ+Ur1sxCOQRNRWpdjsLqjUu2YAhDI0akEDvdy7gYry0tDi2zauJAaArym8rLBguFE4QCEIQCEIQCEIQCEIQCEIQCEIQCEIQCEIQCEIQCEIQCEIQCEIQCEIQf//Z"/>
          <p:cNvSpPr>
            <a:spLocks noChangeAspect="1" noChangeArrowheads="1"/>
          </p:cNvSpPr>
          <p:nvPr/>
        </p:nvSpPr>
        <p:spPr bwMode="auto">
          <a:xfrm>
            <a:off x="155575" y="852104"/>
            <a:ext cx="304800" cy="406401"/>
          </a:xfrm>
          <a:prstGeom prst="rect">
            <a:avLst/>
          </a:prstGeom>
          <a:noFill/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defTabSz="913320"/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69647" name="AutoShape 15" descr="data:image/jpeg;base64,/9j/4AAQSkZJRgABAQAAAQABAAD/2wCEAAkGBxAQEBQUDxQVEBUQGA8PFA8PGRcUEBQUFREWFxQUFBQYHCggGBwlHRQUITEhJSkrLi4uFx80ODMsNygtLisBCgoKDg0OGxAQGiwdHRwwLDQtLiwwLDcsLC8sKy0sLDcwLCwsKywsLCwsLCwsLCwsLCwsKywsLCwsLCw3NzcsLP/AABEIAMwAzAMBIgACEQEDEQH/xAAbAAABBQEBAAAAAAAAAAAAAAAAAwQFBgcCAf/EAEcQAAECAwIHCA4KAwEBAAAAAAEAAgMEERIhBSIxUXGRsgYHExQVMjNSFiNBU1RhY3KDk7HR0uEXNUJigZKhorPBJYLCQ3P/xAAZAQEBAQEBAQAAAAAAAAAAAAAAAQIDBAX/xAApEQEBAAICAQIEBgMAAAAAAAAAAQIRAyExEkEEUWFiIiQyQsHwExQz/9oADAMBAAIRAxEAPwDcUIQgEIQgEIQgEIQgEIQgEIQgEIQgEIQgEIQgEIQgEIQgEIQgEIQg8caKKOG2mtlj3AEi0BdcaFSUwcU6FUsHzb2wwAbqxP5HIJvlrycTV80cteTiavmo3j8TOjj8TOgkuWvJxNXzRy15OJq+ajeUImdHKETOgkuWvJxNXzRy15OJq+ajePxM6OPxM6CS5a8nE1fNHLXk4mr5qN4/Ezo4/EzoJLlrycTV80cteTiavmo3j8TOjj8TOgkuWvJxNXzRy15OJq+ajePxM6OUImdBJcteTiavmjlrycTV81G8oRM6OPxM6CS5a8nE1fNHLXkomr5qN4/Ezo4/EzoJLlrycTV80cteTiavmo3j8TOjj8TOgkuWvJxNXzRy15OJq+ajePxM6OUImdBJcteTiavmjlrycTV81G8fiZ0cfiZ0E5IT7Y1aAgtNC11xF1U8Ve3PxC6NGJ7pZsBWFAlM8w6FSpU4g0xNtyus1zDoVJlTiDTE23IIvdphSLKSEaNAID4dgtLgHC94BuKzdu77Cpr2yDdf0LVet8z6qmdEP+QLJYLDjXHIfaES3Sf+kDCvfIPqWruDu9wq5wbwkHGIFeBb3SqxZOZLyLTwjLvtM2giW9J76QcK98g+pavPpBwr3yD6lqrjmleWShtZnb4GFR/6QO4ehb3QufpCwr3yD6lqr8dhBFQcjfYk7JQlWd273CoaHcJAvLhTgW9ynj8a4+kLCvfIPqWqIgS7nthtAOM54/RqbTUAse5pHNJCJM/ZYRvgYVIPbIN1/Qtzgf2ufpCwr3yD6lqr0Nho643AbTUnZOZF2tEHd9hVzgOEgivkW+9cfSFhXvkH1TVAyDTwjbjlSBaUT1drJ9IWFe+QfVNXr98HCo/9IPcPRN7oqqzZOZdzDDW8HIzZCLtYfpDwr3yD6pq7fu+wqGtPCQcav/k3uFVaycycRmng4dx+37US5Jz6Q8K98g+qavRvg4VIPbIN1/RNz0/tVktOZdw2Gy643AbQRbV63HbtZ+Zn4MGO+G5kThKhkNrTisJF+lajVYdvfD/Ky3p/41t9UaSW5vpYvo9gKyKtbmumi+j2ArKgRmuYdBVIlDiDTE23K7zfMOgqjShxBpibbkEDvlfVUzoh/wAgWTwJl4DqOIq0g3m8VFy1ffJ+qpnRD/kCyKF9rQfaEZyHCuznWl5CO4RYZDiCHMIvPWCaJeS6RnnM2gjOXhy+M4nnHWueFdnOtcuXKLIczMw9xFXE4rBeTkDRRJcK7Oda8jZRob7AuAiTWlu3DQnRpmXY5xLQ+K+lbua1Mt3UEwZ6M0E0rUfiFNb1cOs3DObhfY1Nd9aHZwg45w0q+zx45fmNfRVoMw8NeA5wDgARU347SkTFdnOsoh5HaP8AoJNR7JIeYOjvEVpDiCDlBKbujOznWV3I9I3SkCidbd8K7OdaUmpl7nVc4k0YKknuMACbLuPl/BmyEXXY4Z2c6ynUeYfwUMWjQcJQVOdMU4jdGz/f2oWeCXDOznWUrCmXhrwHEBwFRU30cMqbFdw+a7QNoItkT29+8nCstU16fL/81ttViG959aS+iPsLbUaiT3Mnt0X0ewFZ1V9zB7dF9HsBWhFIznMdoKokocQaYm25Xuc5jtBVClDiDS/bcgg98b6rmdDP5AsqgTTQH9rYatIvt3Xi8Yy1TfF+q5nzWbYWQQvtaD7QjGc2V4wO9s/f8ScSEy0RYZ4NhxmXG3TnD7yjkvJdIzzmbQRm4zRR8wK9Gz9/xLnjA72z9/xJuSvEWYw+mZppI7WwYrBQW+qPvJLjA72z9/xJKNlGhvsSaJMZppm9O8OjDEa2zwhq21XI3OSmu+6Q2cBstdVovdazeIhKb1z7DIr+oHnZH9pvvqOtmBE6zAf6/pX2fNl/Na/vhToM00NeODYagXm3UY7cmMkeMDvbP3/Ek4eR2j/oJNR9KYxI4OmWiK08Gw35DbptJs6YHe2fv+JeSPSN0pByJ6Zstxgd7Z+/4krNTTS6vBQxcy4W6cwffTJdxsv4M2Qi+mbK8YHe2fv+JOo8y3goY4Nl3CX49cvnKMrTKlpiKODh93n7SFxnTozDe9s/f8SVhTbQ1/aod4bebdRjDJjqLdFOhesJo7QNoItxi0738YOwpL0a1tBH5tq/E8ZK2lYdvafWkHRG2Ft6NzwlNy3TRfR7AVpVU3LHt8X0ewFa0UhO9G7QVQZM4g0xNtyv070btBWfyfMGl+25BC74f1XM+a3bCyeXEOj7VrmmlKZajKtX3wfqyZ81u21ZFC+1oPtCM5DE+9+icYP4PhYdbVLbK0pXnBM0vJdIzzmbQRnKdOX2K3Wv0XmJ979FwV4hIdTQh1FkupZZlplsiqRxPvfovI2UaG+xcISdNE3FFrMHzDhXIRfpb7k23bEPk5V5rzSLvE93vXWAnWMDxz1nAJDDxt4Klz1XPGytPlT/AL+r7tKlBEOy+pdWyLNKUrbbl/CqQxPH+iGG52j/AKCQdFGlZfVkSGDeD4Vlq1St9KVTZ5hjun9FxIxCYjdP9JzJ7nZuM21DhPcMtaIzcpje7o0MWH3LX6LucfDtYpdSzDy0rWwK/rVITMq+E6zEaWOHcdcuY2X8GbIRrz3K9xPvfoncdsLgYVC6vbK5Kc66iZNankZna4f++0iZexrRn3v0S0FsKxErbrRtmgFOeK1SRYumNxXaBtBCp/e4s8qQbNebHy06i2qqxTe3H+Tg+bH2FtNUdIldyh7fG9HsBWxVLcn08b0ewFbUUhPdG7QVnsme1jS/bctCnujdoKzuT5g0v/kcgh98D6smfNbttWWS8mSHY0MUaTe9l94yXrUd3/1ZM+a3bCyiDDdjXHIfaEYz8Dipzs/Oz3pzg+UJiwxaYKuZleynOHjTUSsQ5GnUnUlIxeEZiOuc05PGEc8spryQfKnOz87PepLc1gjh5qGwlpBIqA5pNNAKZ8lTByQ3alcNw+DuKB83MiyIQNkO7ru4q483NMcLq9q9urwMZeaezFAFKVc0XU8ZUQJY52fnZ71oWHGQcMMEWCWtjtywzdaHcI9youEdz83B6SGQM4yIzwfESz05XVnzWuljAxFRVz84pkz1okI9X4HABbVsSlatpeM9adxI4ZxMEwG5LTnmmiz81zgoW8ERgL7L2nXVV5P2+r71WhSbi15tQ7mg3xGVOO0XXpDipzs/Oz4k+gYEmSxzhDdQjLT7wTSJg+M03sdqWX0pyY2/qid3F4E4aZbbLbDKvcQ5rrgL8hU/h3drHhxeDkzDhQoWKBaYCaZ6lJbnYJk5F8R4svjng21y0yu/ofiVQIj6kk92pVeTHGc/Llcu5j1Gk4ehMwnJCO0NEaFQRLJFD4yQaKhzMg5rqWoZuZkiMI5g8am9wOFWwoxhRD2uMCw1yX932H8E13R4EiwZhzQ0kEihGSlLkXht4uS8dvXmGEKRcchYf92e9P42DnCFDNpl/CXW2Vy929WjBctAwfKNizMNsSJGpZY+tA3uuoCD4tadYVwFCnYDY8iMnSQBe5hPdHdLfH3O6mk/2t5fT5qGZE52fnZ8S6h4PcWPNqHcBcYjKnGGS9SUXAcYAmw6gymmRRb4dA7QNoI748nq8VLbgYJZhOBUtNWzHNc132O7Q3LYKrHN7/6zg+bH2FsNVHqx8Jbcke3xvR7AVvVP3I9PG9HsBXBGiE90btBWcyZxBpibblos90btBWbyhxBpifyOQRO736smfMbthZfLRIuNZtXAm4ZLwtO3efVsz5g22rKoMZwDsYirSDflFRcjGc3DlmEZgZCdSeyOGprhGC0b3NFKZyAq+6YPcJSkhFdwsM1NQ9l9fvBHHLhw14ia7LJ1uRx/EJphPdDOTLLEVzi3q0uUQ6Ic5XNs5yhjwYTuYw7Lo0JwLbTDZYbqj7Iop3A+6ybY5rYpMRhIDmxBUEeMFV2ZjOJFXE4rBeczQkQ85yhnw48k/FI0XfOiwzClxAbZYWB9ltTRziS4V1J3vRyrI0ONDjAltA+mTmmv9rP52eiRIMMOJxS8ag1XrebjG3HFfsP2fkr7vFycVw+H9N9r/KMw1uqnGx4oglzWQ8jWg2QLQAyZMqbQ93U19uGyJ43sa46y1QeForhHmACRUkEA5aPaou2c5Tbvx/C8dwm8Vhm8NzM5GYHg0Bo1jRQDxAAKAMJ2Y6inGDYrhFYQSDXLXxJs6I7OVHowwmHWM1HUNrwQQCCO7Qq3wd2E1Ca1j4YeWtZZMVjXOALQbrQuyqmiIc5S8xGcXVLibmXknqCiM8vDjyfqm0phXCsxNPtRanMO4FLYGwrMSghvhFzOffQ0ONkVUbFOc60/izDuChi0aDhKCt3OVZy4pqYydNNib5ER8u+G+C0ueC22BQ6aLOY4c4PIaTQCpANBjhMeMOzldQ5l9l4DjQgVFTQ4wyok47O01uAaRhODUUxY+XzFrtVj+988nCUKp+zH2Fr1VHrx8Jncf08b0ewFcVTdx3TxvR7AVyRTef6N2grNZQ4g0xP5HLSp/o3aCs0leYNMTbcgid3f1bM+YNsLH4Zra0H2ha9u6+rZnzBthZXLzgAf2uGatIvDrrxkxkYzMUvIjtrPOZtBe8ZHUZ+74k4wfNARYZ4OGaPZcQ6nOH3kYyt14MHBcp0+aFejZqd8S54yOozU74kWW/InGF40N9iTon01OAkdrhjFYLg7qj7yR4yOozU74kJbrwIg7UzzonsYrPvbYXbLTD7Vwex4/aVBRZscCwcHD50Q1o6uRn3k2bOWTUMYPzfEq554f5MLjZ5dz8bhIsZw+0Sf3hMaJ9BnAGv7XDNQLyHVGO03YyR4yO9s1O+JR0x3JrQweO2N0/0m7lJYNmwIrDwcM35CHUyecmzpod7Zqd8SG7vwahKxsv4M2Qu+NDvbNTviS01OgurwcMYrLgHU5g+8i7u/BoCnkY9qh/77SRE0O9s1O+JPI86OBhDg4d3CX0dXnecjOW9zowtLthxXaBtBembHe2anfElYU8Ax44OGaht5DqjHGTGQu/klt7v6yhebH2FsCyLe/i2sJQsVraNj82t+J3akrW6o6zwm9xnTxvR7AVzVL3F9PG9HsBXRFN5/o3aCsxlTiDTE/kctOn+jdoKy2XOL+MT+RyCM3bn/AB0z5g2wsihfa0H2ha1u1P8AjpnzBtBZZLGFR9oP5ppQjLUZbsiM5GiXkelZ5zNoLirMztY9ycYOMPhodQ6ltlaEVpaGS5Gcr0aOXKWeWVuDqeMj3LmrMztY9yEoj5Rob7Ak06mzCqLIfSyznEVrZFcgyJGrMztY9yEvRSJ0TPOiexibJ/FMPgWXOrai1vFKUZ4k0JZmdrHuQxryHkdoG01Jp3AMKy+ofWyLNCKVtty3ZqpCrMztY9yLKUwf0rdP9Ju5PsGGHwzLQdSt9CK5NCauLMztY9yJv8RJdx8v4M2QvaszO1j3JWcMK1ih9LMPnEVrYbXuZ6ou+zUFOo57VD9JtJGrMztY9ydzBhcDCoH17ZW8U511LkS3wYVXcM4rtA2gglmZ2se5LwDCsRKh9aNs0IpzxWt2ZC1Nb3J/yMPzI2wtdtLIt70t5Rh0rzI+XzVrNpG4sO4k9vjej2ArqqRuHPb43o9gK7opvP8ARu0FZTAdi/jE/kctWn+jdoKyOE67/aJ/I5BH7sj/AI+Z8z/oLJ4ThjaD7QtqiNY9pa9rXtcKOY8WmkeMJpyRJeCS3q2olm2OWktJPHCsv+0zaC13kiR8ElvVNRyRI+CS3qmoWbY4XBeWlsnJEl4JLerajkmR8ElvVNQ0x6M4VGhuyEnaWy8kSPgkt6pqOSJHwSW9W1DTIojxwTL/ALUT2MTa0tm5JkfBJb1bUckSXgkt6tqEmmOQ3CjtA2mpO0tn5JkvBJb1bUckyXgkt6pqGmQSDwIrb+7/AEm5cFs/JEj4JLerajkiS8ElvVtQ13ti9pdx3X/gzYC2XkiR8ElvVtRyRI+CS3q2oaYtaTmM8cHDv75tLYOSZHwSW9W1HJMj4JLerahYxW0lIbsV2gbQWzckSPgkt6tqOSJHwSW9U1DTOd7o/wCQZ5kbZWsVTGXkZaG61CgQYTrxbhsDXUOWhCcWkVaNwh7dG9HsBXlUTcAe3RtLNgK9oEJxtWOGcFY3MsEJzhFbEBDn3gVBBcSCD+K2pwqFFTWB2PN7QfwQZHxuDmiaijjcHNE1Fan2OQuqNSOxyD1RqQZZxuDmiaijjcHNE/KVqfY5B6o1I7HIPVGpBlnGoOaJ+Uo43BzRNRWp9jkHqjUjschdUakGWcbg5on5SjjcHNE1Fan2OQuqNSOxyD1RqQZZxuDmiaijjUHNE1Fan2OQeqNSOxyD1RqQZbxqDmiaivONQc0TUVqfY5C6o1I7HIXVGpBlvGoOaJqKONQc0TUVqXY7C6o1L3sdhdUakGWcag5on5SvONQc0TUVqnY7C6o1I7HYXVGpBlnGoOaJ+Uo41BzRPylan2OwuqNSOx2D1RqQZZxqDmiaivONQc0TUVqnY7C6o1I7HYXVGpBlnGoOaJ+Ur1sxCOQRNRWpdjsLqjUu2YAhDI0akEDvdy7gYry0tDi2zauJAaArym8rLBguFE4QCEIQCEIQCEIQCEIQCEIQCEIQCEIQCEIQCEIQCEIQCEIQCEIQCEIQf//Z"/>
          <p:cNvSpPr>
            <a:spLocks noChangeAspect="1" noChangeArrowheads="1"/>
          </p:cNvSpPr>
          <p:nvPr/>
        </p:nvSpPr>
        <p:spPr bwMode="auto">
          <a:xfrm>
            <a:off x="155575" y="852104"/>
            <a:ext cx="304800" cy="406401"/>
          </a:xfrm>
          <a:prstGeom prst="rect">
            <a:avLst/>
          </a:prstGeom>
          <a:noFill/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defTabSz="913320"/>
            <a:endParaRPr lang="en-US" dirty="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50" name="AutoShape 15" descr="data:image/jpeg;base64,/9j/4AAQSkZJRgABAQAAAQABAAD/2wCEAAkGBxAQEBQUDxQVEBUQGA8PFA8PGRcUEBQUFREWFxQUFBQYHCggGBwlHRQUITEhJSkrLi4uFx80ODMsNygtLisBCgoKDg0OGxAQGiwdHRwwLDQtLiwwLDcsLC8sKy0sLDcwLCwsKywsLCwsLCwsLCwsLCwsKywsLCwsLCw3NzcsLP/AABEIAMwAzAMBIgACEQEDEQH/xAAbAAABBQEBAAAAAAAAAAAAAAAAAwQFBgcCAf/EAEcQAAECAwIHCA4KAwEBAAAAAAEAAgMEERIhBSIxUXGRsgYHExQVMjNSFiNBU1RhY3KDk7HR0uEXNUJigZKhorPBJYLCQ3P/xAAZAQEBAQEBAQAAAAAAAAAAAAAAAQIDBAX/xAApEQEBAAICAQIEBgMAAAAAAAAAAQIRAyExEkEEUWFiIiQyQsHwExQz/9oADAMBAAIRAxEAPwDcUIQgEIQgEIQgEIQgEIQgEIQgEIQgEIQgEIQgEIQgEIQgEIQgEIQg8caKKOG2mtlj3AEi0BdcaFSUwcU6FUsHzb2wwAbqxP5HIJvlrycTV80cteTiavmo3j8TOjj8TOgkuWvJxNXzRy15OJq+ajeUImdHKETOgkuWvJxNXzRy15OJq+ajePxM6OPxM6CS5a8nE1fNHLXk4mr5qN4/Ezo4/EzoJLlrycTV80cteTiavmo3j8TOjj8TOgkuWvJxNXzRy15OJq+ajePxM6OUImdBJcteTiavmjlrycTV81G8oRM6OPxM6CS5a8nE1fNHLXkomr5qN4/Ezo4/EzoJLlrycTV80cteTiavmo3j8TOjj8TOgkuWvJxNXzRy15OJq+ajePxM6OUImdBJcteTiavmjlrycTV81G8fiZ0cfiZ0E5IT7Y1aAgtNC11xF1U8Ve3PxC6NGJ7pZsBWFAlM8w6FSpU4g0xNtyus1zDoVJlTiDTE23IIvdphSLKSEaNAID4dgtLgHC94BuKzdu77Cpr2yDdf0LVet8z6qmdEP+QLJYLDjXHIfaES3Sf+kDCvfIPqWruDu9wq5wbwkHGIFeBb3SqxZOZLyLTwjLvtM2giW9J76QcK98g+pavPpBwr3yD6lqrjmleWShtZnb4GFR/6QO4ehb3QufpCwr3yD6lqr8dhBFQcjfYk7JQlWd273CoaHcJAvLhTgW9ynj8a4+kLCvfIPqWqIgS7nthtAOM54/RqbTUAse5pHNJCJM/ZYRvgYVIPbIN1/Qtzgf2ufpCwr3yD6lqr0Nho643AbTUnZOZF2tEHd9hVzgOEgivkW+9cfSFhXvkH1TVAyDTwjbjlSBaUT1drJ9IWFe+QfVNXr98HCo/9IPcPRN7oqqzZOZdzDDW8HIzZCLtYfpDwr3yD6pq7fu+wqGtPCQcav/k3uFVaycycRmng4dx+37US5Jz6Q8K98g+qavRvg4VIPbIN1/RNz0/tVktOZdw2Gy643AbQRbV63HbtZ+Zn4MGO+G5kThKhkNrTisJF+lajVYdvfD/Ky3p/41t9UaSW5vpYvo9gKyKtbmumi+j2ArKgRmuYdBVIlDiDTE23K7zfMOgqjShxBpibbkEDvlfVUzoh/wAgWTwJl4DqOIq0g3m8VFy1ffJ+qpnRD/kCyKF9rQfaEZyHCuznWl5CO4RYZDiCHMIvPWCaJeS6RnnM2gjOXhy+M4nnHWueFdnOtcuXKLIczMw9xFXE4rBeTkDRRJcK7Oda8jZRob7AuAiTWlu3DQnRpmXY5xLQ+K+lbua1Mt3UEwZ6M0E0rUfiFNb1cOs3DObhfY1Nd9aHZwg45w0q+zx45fmNfRVoMw8NeA5wDgARU347SkTFdnOsoh5HaP8AoJNR7JIeYOjvEVpDiCDlBKbujOznWV3I9I3SkCidbd8K7OdaUmpl7nVc4k0YKknuMACbLuPl/BmyEXXY4Z2c6ynUeYfwUMWjQcJQVOdMU4jdGz/f2oWeCXDOznWUrCmXhrwHEBwFRU30cMqbFdw+a7QNoItkT29+8nCstU16fL/81ttViG959aS+iPsLbUaiT3Mnt0X0ewFZ1V9zB7dF9HsBWhFIznMdoKokocQaYm25Xuc5jtBVClDiDS/bcgg98b6rmdDP5AsqgTTQH9rYatIvt3Xi8Yy1TfF+q5nzWbYWQQvtaD7QjGc2V4wO9s/f8ScSEy0RYZ4NhxmXG3TnD7yjkvJdIzzmbQRm4zRR8wK9Gz9/xLnjA72z9/xJuSvEWYw+mZppI7WwYrBQW+qPvJLjA72z9/xJKNlGhvsSaJMZppm9O8OjDEa2zwhq21XI3OSmu+6Q2cBstdVovdazeIhKb1z7DIr+oHnZH9pvvqOtmBE6zAf6/pX2fNl/Na/vhToM00NeODYagXm3UY7cmMkeMDvbP3/Ek4eR2j/oJNR9KYxI4OmWiK08Gw35DbptJs6YHe2fv+JeSPSN0pByJ6Zstxgd7Z+/4krNTTS6vBQxcy4W6cwffTJdxsv4M2Qi+mbK8YHe2fv+JOo8y3goY4Nl3CX49cvnKMrTKlpiKODh93n7SFxnTozDe9s/f8SVhTbQ1/aod4bebdRjDJjqLdFOhesJo7QNoItxi0738YOwpL0a1tBH5tq/E8ZK2lYdvafWkHRG2Ft6NzwlNy3TRfR7AVpVU3LHt8X0ewFa0UhO9G7QVQZM4g0xNtyv070btBWfyfMGl+25BC74f1XM+a3bCyeXEOj7VrmmlKZajKtX3wfqyZ81u21ZFC+1oPtCM5DE+9+icYP4PhYdbVLbK0pXnBM0vJdIzzmbQRnKdOX2K3Wv0XmJ979FwV4hIdTQh1FkupZZlplsiqRxPvfovI2UaG+xcISdNE3FFrMHzDhXIRfpb7k23bEPk5V5rzSLvE93vXWAnWMDxz1nAJDDxt4Klz1XPGytPlT/AL+r7tKlBEOy+pdWyLNKUrbbl/CqQxPH+iGG52j/AKCQdFGlZfVkSGDeD4Vlq1St9KVTZ5hjun9FxIxCYjdP9JzJ7nZuM21DhPcMtaIzcpje7o0MWH3LX6LucfDtYpdSzDy0rWwK/rVITMq+E6zEaWOHcdcuY2X8GbIRrz3K9xPvfoncdsLgYVC6vbK5Kc66iZNankZna4f++0iZexrRn3v0S0FsKxErbrRtmgFOeK1SRYumNxXaBtBCp/e4s8qQbNebHy06i2qqxTe3H+Tg+bH2FtNUdIldyh7fG9HsBWxVLcn08b0ewFbUUhPdG7QVnsme1jS/bctCnujdoKzuT5g0v/kcgh98D6smfNbttWWS8mSHY0MUaTe9l94yXrUd3/1ZM+a3bCyiDDdjXHIfaEYz8Dipzs/Oz3pzg+UJiwxaYKuZleynOHjTUSsQ5GnUnUlIxeEZiOuc05PGEc8spryQfKnOz87PepLc1gjh5qGwlpBIqA5pNNAKZ8lTByQ3alcNw+DuKB83MiyIQNkO7ru4q483NMcLq9q9urwMZeaezFAFKVc0XU8ZUQJY52fnZ71oWHGQcMMEWCWtjtywzdaHcI9youEdz83B6SGQM4yIzwfESz05XVnzWuljAxFRVz84pkz1okI9X4HABbVsSlatpeM9adxI4ZxMEwG5LTnmmiz81zgoW8ERgL7L2nXVV5P2+r71WhSbi15tQ7mg3xGVOO0XXpDipzs/Oz4k+gYEmSxzhDdQjLT7wTSJg+M03sdqWX0pyY2/qid3F4E4aZbbLbDKvcQ5rrgL8hU/h3drHhxeDkzDhQoWKBaYCaZ6lJbnYJk5F8R4svjng21y0yu/ofiVQIj6kk92pVeTHGc/Llcu5j1Gk4ehMwnJCO0NEaFQRLJFD4yQaKhzMg5rqWoZuZkiMI5g8am9wOFWwoxhRD2uMCw1yX932H8E13R4EiwZhzQ0kEihGSlLkXht4uS8dvXmGEKRcchYf92e9P42DnCFDNpl/CXW2Vy929WjBctAwfKNizMNsSJGpZY+tA3uuoCD4tadYVwFCnYDY8iMnSQBe5hPdHdLfH3O6mk/2t5fT5qGZE52fnZ8S6h4PcWPNqHcBcYjKnGGS9SUXAcYAmw6gymmRRb4dA7QNoI748nq8VLbgYJZhOBUtNWzHNc132O7Q3LYKrHN7/6zg+bH2FsNVHqx8Jbcke3xvR7AVvVP3I9PG9HsBXBGiE90btBWcyZxBpibblos90btBWbyhxBpifyOQRO736smfMbthZfLRIuNZtXAm4ZLwtO3efVsz5g22rKoMZwDsYirSDflFRcjGc3DlmEZgZCdSeyOGprhGC0b3NFKZyAq+6YPcJSkhFdwsM1NQ9l9fvBHHLhw14ia7LJ1uRx/EJphPdDOTLLEVzi3q0uUQ6Ic5XNs5yhjwYTuYw7Lo0JwLbTDZYbqj7Iop3A+6ybY5rYpMRhIDmxBUEeMFV2ZjOJFXE4rBeczQkQ85yhnw48k/FI0XfOiwzClxAbZYWB9ltTRziS4V1J3vRyrI0ONDjAltA+mTmmv9rP52eiRIMMOJxS8ag1XrebjG3HFfsP2fkr7vFycVw+H9N9r/KMw1uqnGx4oglzWQ8jWg2QLQAyZMqbQ93U19uGyJ43sa46y1QeForhHmACRUkEA5aPaou2c5Tbvx/C8dwm8Vhm8NzM5GYHg0Bo1jRQDxAAKAMJ2Y6inGDYrhFYQSDXLXxJs6I7OVHowwmHWM1HUNrwQQCCO7Qq3wd2E1Ca1j4YeWtZZMVjXOALQbrQuyqmiIc5S8xGcXVLibmXknqCiM8vDjyfqm0phXCsxNPtRanMO4FLYGwrMSghvhFzOffQ0ONkVUbFOc60/izDuChi0aDhKCt3OVZy4pqYydNNib5ER8u+G+C0ueC22BQ6aLOY4c4PIaTQCpANBjhMeMOzldQ5l9l4DjQgVFTQ4wyok47O01uAaRhODUUxY+XzFrtVj+988nCUKp+zH2Fr1VHrx8Jncf08b0ewFcVTdx3TxvR7AVyRTef6N2grNZQ4g0xP5HLSp/o3aCs0leYNMTbcgid3f1bM+YNsLH4Zra0H2ha9u6+rZnzBthZXLzgAf2uGatIvDrrxkxkYzMUvIjtrPOZtBe8ZHUZ+74k4wfNARYZ4OGaPZcQ6nOH3kYyt14MHBcp0+aFejZqd8S54yOozU74kWW/InGF40N9iTon01OAkdrhjFYLg7qj7yR4yOozU74kJbrwIg7UzzonsYrPvbYXbLTD7Vwex4/aVBRZscCwcHD50Q1o6uRn3k2bOWTUMYPzfEq554f5MLjZ5dz8bhIsZw+0Sf3hMaJ9BnAGv7XDNQLyHVGO03YyR4yO9s1O+JR0x3JrQweO2N0/0m7lJYNmwIrDwcM35CHUyecmzpod7Zqd8SG7vwahKxsv4M2Qu+NDvbNTviS01OgurwcMYrLgHU5g+8i7u/BoCnkY9qh/77SRE0O9s1O+JPI86OBhDg4d3CX0dXnecjOW9zowtLthxXaBtBembHe2anfElYU8Ax44OGaht5DqjHGTGQu/klt7v6yhebH2FsCyLe/i2sJQsVraNj82t+J3akrW6o6zwm9xnTxvR7AVzVL3F9PG9HsBXRFN5/o3aCsxlTiDTE/kctOn+jdoKy2XOL+MT+RyCM3bn/AB0z5g2wsihfa0H2ha1u1P8AjpnzBtBZZLGFR9oP5ppQjLUZbsiM5GiXkelZ5zNoLirMztY9ycYOMPhodQ6ltlaEVpaGS5Gcr0aOXKWeWVuDqeMj3LmrMztY9yEoj5Rob7Ak06mzCqLIfSyznEVrZFcgyJGrMztY9yEvRSJ0TPOiexibJ/FMPgWXOrai1vFKUZ4k0JZmdrHuQxryHkdoG01Jp3AMKy+ofWyLNCKVtty3ZqpCrMztY9yLKUwf0rdP9Ju5PsGGHwzLQdSt9CK5NCauLMztY9yJv8RJdx8v4M2QvaszO1j3JWcMK1ih9LMPnEVrYbXuZ6ou+zUFOo57VD9JtJGrMztY9ydzBhcDCoH17ZW8U511LkS3wYVXcM4rtA2gglmZ2se5LwDCsRKh9aNs0IpzxWt2ZC1Nb3J/yMPzI2wtdtLIt70t5Rh0rzI+XzVrNpG4sO4k9vjej2ArqqRuHPb43o9gK7opvP8ARu0FZTAdi/jE/kctWn+jdoKyOE67/aJ/I5BH7sj/AI+Z8z/oLJ4ThjaD7QtqiNY9pa9rXtcKOY8WmkeMJpyRJeCS3q2olm2OWktJPHCsv+0zaC13kiR8ElvVNRyRI+CS3qmoWbY4XBeWlsnJEl4JLerajkmR8ElvVNQ0x6M4VGhuyEnaWy8kSPgkt6pqOSJHwSW9W1DTIojxwTL/ALUT2MTa0tm5JkfBJb1bUckSXgkt6tqEmmOQ3CjtA2mpO0tn5JkvBJb1bUckyXgkt6pqGmQSDwIrb+7/AEm5cFs/JEj4JLerajkiS8ElvVtQ13ti9pdx3X/gzYC2XkiR8ElvVtRyRI+CS3q2oaYtaTmM8cHDv75tLYOSZHwSW9W1HJMj4JLerahYxW0lIbsV2gbQWzckSPgkt6tqOSJHwSW9U1DTOd7o/wCQZ5kbZWsVTGXkZaG61CgQYTrxbhsDXUOWhCcWkVaNwh7dG9HsBXlUTcAe3RtLNgK9oEJxtWOGcFY3MsEJzhFbEBDn3gVBBcSCD+K2pwqFFTWB2PN7QfwQZHxuDmiaijjcHNE1Fan2OQuqNSOxyD1RqQZZxuDmiaijjcHNE/KVqfY5B6o1I7HIPVGpBlnGoOaJ+Uo43BzRNRWp9jkHqjUjschdUakGWcbg5on5SjjcHNE1Fan2OQuqNSOxyD1RqQZZxuDmiaijjUHNE1Fan2OQeqNSOxyD1RqQZbxqDmiaivONQc0TUVqfY5C6o1I7HIXVGpBlvGoOaJqKONQc0TUVqXY7C6o1L3sdhdUakGWcag5on5SvONQc0TUVqnY7C6o1I7HYXVGpBlnGoOaJ+Uo41BzRPylan2OwuqNSOx2D1RqQZZxqDmiaivONQc0TUVqnY7C6o1I7HYXVGpBlnGoOaJ+Ur1sxCOQRNRWpdjsLqjUu2YAhDI0akEDvdy7gYry0tDi2zauJAaArym8rLBguFE4QCEIQCEIQCEIQCEIQCEIQCEIQCEIQCEIQCEIQCEIQCEIQCEIQCEIQf//Z"/>
          <p:cNvSpPr>
            <a:spLocks noChangeAspect="1" noChangeArrowheads="1"/>
          </p:cNvSpPr>
          <p:nvPr/>
        </p:nvSpPr>
        <p:spPr bwMode="auto">
          <a:xfrm>
            <a:off x="278954" y="442128"/>
            <a:ext cx="304800" cy="406401"/>
          </a:xfrm>
          <a:prstGeom prst="rect">
            <a:avLst/>
          </a:prstGeom>
          <a:noFill/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defTabSz="913320"/>
            <a:endParaRPr lang="en-US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" name="Group 36"/>
          <p:cNvGrpSpPr/>
          <p:nvPr/>
        </p:nvGrpSpPr>
        <p:grpSpPr>
          <a:xfrm>
            <a:off x="798438" y="2064327"/>
            <a:ext cx="2386959" cy="3946491"/>
            <a:chOff x="1321653" y="1328997"/>
            <a:chExt cx="2966037" cy="4706757"/>
          </a:xfrm>
        </p:grpSpPr>
        <p:grpSp>
          <p:nvGrpSpPr>
            <p:cNvPr id="3" name="Group 17"/>
            <p:cNvGrpSpPr/>
            <p:nvPr/>
          </p:nvGrpSpPr>
          <p:grpSpPr>
            <a:xfrm>
              <a:off x="1321653" y="1328997"/>
              <a:ext cx="2966037" cy="4706757"/>
              <a:chOff x="1321653" y="1183341"/>
              <a:chExt cx="2966037" cy="4706757"/>
            </a:xfrm>
          </p:grpSpPr>
          <p:pic>
            <p:nvPicPr>
              <p:cNvPr id="65" name="Picture 9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861"/>
              <a:stretch/>
            </p:blipFill>
            <p:spPr bwMode="gray">
              <a:xfrm rot="16200000" flipH="1">
                <a:off x="891988" y="2494395"/>
                <a:ext cx="3825368" cy="2966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4" name="Group 14"/>
              <p:cNvGrpSpPr/>
              <p:nvPr/>
            </p:nvGrpSpPr>
            <p:grpSpPr>
              <a:xfrm>
                <a:off x="1478537" y="1183341"/>
                <a:ext cx="2590492" cy="2573618"/>
                <a:chOff x="1478537" y="1183341"/>
                <a:chExt cx="2590492" cy="2573618"/>
              </a:xfrm>
            </p:grpSpPr>
            <p:sp>
              <p:nvSpPr>
                <p:cNvPr id="67" name="Rectangle 3"/>
                <p:cNvSpPr/>
                <p:nvPr/>
              </p:nvSpPr>
              <p:spPr>
                <a:xfrm>
                  <a:off x="1478537" y="3202961"/>
                  <a:ext cx="2590492" cy="55399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US" b="1" dirty="0">
                      <a:solidFill>
                        <a:schemeClr val="accent3"/>
                      </a:solidFill>
                      <a:latin typeface="+mj-lt"/>
                    </a:rPr>
                    <a:t>Cloud is Mainstream</a:t>
                  </a:r>
                </a:p>
              </p:txBody>
            </p:sp>
            <p:grpSp>
              <p:nvGrpSpPr>
                <p:cNvPr id="5" name="Group 67"/>
                <p:cNvGrpSpPr/>
                <p:nvPr/>
              </p:nvGrpSpPr>
              <p:grpSpPr>
                <a:xfrm>
                  <a:off x="1790379" y="1183341"/>
                  <a:ext cx="1982481" cy="1982481"/>
                  <a:chOff x="1790379" y="1183341"/>
                  <a:chExt cx="1982481" cy="1982481"/>
                </a:xfrm>
              </p:grpSpPr>
              <p:sp>
                <p:nvSpPr>
                  <p:cNvPr id="69" name="Oval 2"/>
                  <p:cNvSpPr/>
                  <p:nvPr/>
                </p:nvSpPr>
                <p:spPr>
                  <a:xfrm>
                    <a:off x="1790379" y="1183341"/>
                    <a:ext cx="1982481" cy="1982481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/>
                  </a:p>
                </p:txBody>
              </p:sp>
              <p:pic>
                <p:nvPicPr>
                  <p:cNvPr id="70" name="Picture 2" descr="\\psf\Home\Desktop\slide 5 icons (white)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79662"/>
                  <a:stretch/>
                </p:blipFill>
                <p:spPr bwMode="auto">
                  <a:xfrm>
                    <a:off x="2006349" y="1411258"/>
                    <a:ext cx="1612832" cy="146901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sp>
          <p:nvSpPr>
            <p:cNvPr id="57" name="Rectangle 56"/>
            <p:cNvSpPr/>
            <p:nvPr/>
          </p:nvSpPr>
          <p:spPr>
            <a:xfrm>
              <a:off x="1559860" y="4817899"/>
              <a:ext cx="2474258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6138" indent="-126138">
                <a:lnSpc>
                  <a:spcPct val="90000"/>
                </a:lnSpc>
                <a:buFont typeface="Arial" pitchFamily="34" charset="0"/>
                <a:buChar char="•"/>
              </a:pPr>
              <a:r>
                <a:rPr lang="en-US" sz="1600" dirty="0"/>
                <a:t>Using Cloud today </a:t>
              </a:r>
              <a:r>
                <a:rPr lang="en-US" sz="1600" dirty="0" smtClean="0"/>
                <a:t/>
              </a:r>
              <a:br>
                <a:rPr lang="en-US" sz="1600" dirty="0" smtClean="0"/>
              </a:br>
              <a:r>
                <a:rPr lang="en-US" sz="1600" dirty="0" smtClean="0"/>
                <a:t>or </a:t>
              </a:r>
              <a:r>
                <a:rPr lang="en-US" sz="1600" dirty="0"/>
                <a:t>will be in Two Years</a:t>
              </a:r>
            </a:p>
          </p:txBody>
        </p:sp>
        <p:grpSp>
          <p:nvGrpSpPr>
            <p:cNvPr id="6" name="Group 10"/>
            <p:cNvGrpSpPr/>
            <p:nvPr/>
          </p:nvGrpSpPr>
          <p:grpSpPr>
            <a:xfrm>
              <a:off x="1498387" y="4100155"/>
              <a:ext cx="2587525" cy="676907"/>
              <a:chOff x="1498387" y="3954499"/>
              <a:chExt cx="2587525" cy="676907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2006812" y="3995697"/>
                <a:ext cx="1512474" cy="60703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 bwMode="gray">
              <a:xfrm>
                <a:off x="1498387" y="3954499"/>
                <a:ext cx="2587525" cy="676907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3000" b="1" dirty="0" smtClean="0"/>
                  <a:t>84</a:t>
                </a:r>
                <a:r>
                  <a:rPr lang="en-US" sz="1200" dirty="0" smtClean="0"/>
                  <a:t>%</a:t>
                </a:r>
                <a:endParaRPr lang="en-US" sz="3600" dirty="0"/>
              </a:p>
            </p:txBody>
          </p:sp>
        </p:grpSp>
      </p:grpSp>
      <p:grpSp>
        <p:nvGrpSpPr>
          <p:cNvPr id="7" name="Group 38"/>
          <p:cNvGrpSpPr/>
          <p:nvPr/>
        </p:nvGrpSpPr>
        <p:grpSpPr>
          <a:xfrm>
            <a:off x="3223206" y="2076100"/>
            <a:ext cx="2403719" cy="3941124"/>
            <a:chOff x="4555349" y="1341804"/>
            <a:chExt cx="2986863" cy="4700356"/>
          </a:xfrm>
        </p:grpSpPr>
        <p:grpSp>
          <p:nvGrpSpPr>
            <p:cNvPr id="8" name="Group 18"/>
            <p:cNvGrpSpPr/>
            <p:nvPr/>
          </p:nvGrpSpPr>
          <p:grpSpPr>
            <a:xfrm>
              <a:off x="4555349" y="1341804"/>
              <a:ext cx="2966037" cy="4700356"/>
              <a:chOff x="4555349" y="1196148"/>
              <a:chExt cx="2966037" cy="4700356"/>
            </a:xfrm>
          </p:grpSpPr>
          <p:pic>
            <p:nvPicPr>
              <p:cNvPr id="78" name="Picture 9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212"/>
              <a:stretch/>
            </p:blipFill>
            <p:spPr bwMode="gray">
              <a:xfrm rot="16200000" flipH="1">
                <a:off x="4134272" y="2509390"/>
                <a:ext cx="3808191" cy="2966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9" name="Group 15"/>
              <p:cNvGrpSpPr/>
              <p:nvPr/>
            </p:nvGrpSpPr>
            <p:grpSpPr>
              <a:xfrm>
                <a:off x="4693579" y="1196148"/>
                <a:ext cx="2590492" cy="2578260"/>
                <a:chOff x="4693579" y="1196148"/>
                <a:chExt cx="2590492" cy="257826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4693579" y="3220410"/>
                  <a:ext cx="2590492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US" b="1" dirty="0" smtClean="0">
                      <a:solidFill>
                        <a:srgbClr val="FF0000"/>
                      </a:solidFill>
                      <a:latin typeface="+mj-lt"/>
                    </a:rPr>
                    <a:t>SaaS is        Exploding</a:t>
                  </a:r>
                  <a:endParaRPr lang="en-US" b="1" dirty="0">
                    <a:solidFill>
                      <a:srgbClr val="FF0000"/>
                    </a:solidFill>
                    <a:latin typeface="+mj-lt"/>
                  </a:endParaRPr>
                </a:p>
              </p:txBody>
            </p:sp>
            <p:grpSp>
              <p:nvGrpSpPr>
                <p:cNvPr id="10" name="Group 12"/>
                <p:cNvGrpSpPr/>
                <p:nvPr/>
              </p:nvGrpSpPr>
              <p:grpSpPr>
                <a:xfrm>
                  <a:off x="5038163" y="1196148"/>
                  <a:ext cx="1982481" cy="1982481"/>
                  <a:chOff x="5038163" y="1196148"/>
                  <a:chExt cx="1982481" cy="1982481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5038163" y="1196148"/>
                    <a:ext cx="1982481" cy="1982481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/>
                  </a:p>
                </p:txBody>
              </p:sp>
              <p:pic>
                <p:nvPicPr>
                  <p:cNvPr id="87" name="Picture 2" descr="\\psf\Home\Desktop\slide 5 icons (white)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0217" r="38175"/>
                  <a:stretch/>
                </p:blipFill>
                <p:spPr bwMode="auto">
                  <a:xfrm>
                    <a:off x="5202090" y="1409978"/>
                    <a:ext cx="1713539" cy="146901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sp>
          <p:nvSpPr>
            <p:cNvPr id="73" name="Rectangle 72"/>
            <p:cNvSpPr/>
            <p:nvPr/>
          </p:nvSpPr>
          <p:spPr>
            <a:xfrm>
              <a:off x="4650616" y="4807788"/>
              <a:ext cx="2891596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30884" indent="-130884">
                <a:lnSpc>
                  <a:spcPct val="90000"/>
                </a:lnSpc>
              </a:pPr>
              <a:r>
                <a:rPr lang="en-US" sz="1600" dirty="0" smtClean="0"/>
                <a:t> Total spending on </a:t>
              </a:r>
              <a:r>
                <a:rPr lang="en-US" sz="1600" dirty="0" err="1" smtClean="0"/>
                <a:t>SaaS</a:t>
              </a:r>
              <a:r>
                <a:rPr lang="en-US" sz="1600" dirty="0" smtClean="0"/>
                <a:t> by 2018 at 20% CAGR</a:t>
              </a:r>
              <a:endParaRPr lang="en-US" sz="1600" dirty="0"/>
            </a:p>
          </p:txBody>
        </p:sp>
        <p:grpSp>
          <p:nvGrpSpPr>
            <p:cNvPr id="11" name="Group 9"/>
            <p:cNvGrpSpPr/>
            <p:nvPr/>
          </p:nvGrpSpPr>
          <p:grpSpPr>
            <a:xfrm>
              <a:off x="4767223" y="4091252"/>
              <a:ext cx="2590492" cy="676907"/>
              <a:chOff x="4678211" y="3945596"/>
              <a:chExt cx="2590492" cy="676907"/>
            </a:xfrm>
          </p:grpSpPr>
          <p:sp>
            <p:nvSpPr>
              <p:cNvPr id="75" name="Rounded Rectangle 74"/>
              <p:cNvSpPr/>
              <p:nvPr/>
            </p:nvSpPr>
            <p:spPr>
              <a:xfrm>
                <a:off x="5186722" y="3986732"/>
                <a:ext cx="1512474" cy="60703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 bwMode="gray">
              <a:xfrm>
                <a:off x="4678211" y="3945596"/>
                <a:ext cx="2590492" cy="676907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3000" b="1" dirty="0" smtClean="0"/>
                  <a:t>$56</a:t>
                </a:r>
                <a:r>
                  <a:rPr lang="en-US" sz="1200" dirty="0" smtClean="0"/>
                  <a:t>B</a:t>
                </a:r>
                <a:endParaRPr lang="en-US" sz="3600" dirty="0"/>
              </a:p>
            </p:txBody>
          </p:sp>
        </p:grpSp>
      </p:grpSp>
      <p:grpSp>
        <p:nvGrpSpPr>
          <p:cNvPr id="12" name="Group 39"/>
          <p:cNvGrpSpPr/>
          <p:nvPr/>
        </p:nvGrpSpPr>
        <p:grpSpPr>
          <a:xfrm>
            <a:off x="5661777" y="2043003"/>
            <a:ext cx="2386959" cy="3951862"/>
            <a:chOff x="7804416" y="1327717"/>
            <a:chExt cx="2966037" cy="4713162"/>
          </a:xfrm>
        </p:grpSpPr>
        <p:grpSp>
          <p:nvGrpSpPr>
            <p:cNvPr id="13" name="Group 19"/>
            <p:cNvGrpSpPr/>
            <p:nvPr/>
          </p:nvGrpSpPr>
          <p:grpSpPr>
            <a:xfrm>
              <a:off x="7804416" y="1327717"/>
              <a:ext cx="2966037" cy="4713162"/>
              <a:chOff x="7804416" y="1182061"/>
              <a:chExt cx="2966037" cy="4713162"/>
            </a:xfrm>
          </p:grpSpPr>
          <p:pic>
            <p:nvPicPr>
              <p:cNvPr id="94" name="Picture 9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373"/>
              <a:stretch/>
            </p:blipFill>
            <p:spPr bwMode="gray">
              <a:xfrm rot="16200000" flipH="1">
                <a:off x="7411746" y="2536515"/>
                <a:ext cx="3751378" cy="2966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14" name="Group 16"/>
              <p:cNvGrpSpPr/>
              <p:nvPr/>
            </p:nvGrpSpPr>
            <p:grpSpPr>
              <a:xfrm>
                <a:off x="7947709" y="1182061"/>
                <a:ext cx="2590800" cy="2593567"/>
                <a:chOff x="7947709" y="1182061"/>
                <a:chExt cx="2590800" cy="2593567"/>
              </a:xfrm>
            </p:grpSpPr>
            <p:sp>
              <p:nvSpPr>
                <p:cNvPr id="96" name="Rectangle 95"/>
                <p:cNvSpPr/>
                <p:nvPr/>
              </p:nvSpPr>
              <p:spPr>
                <a:xfrm>
                  <a:off x="7947709" y="3221630"/>
                  <a:ext cx="2590800" cy="55399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ts val="1800"/>
                    </a:lnSpc>
                  </a:pPr>
                  <a:r>
                    <a:rPr lang="en-US" b="1" dirty="0" smtClean="0">
                      <a:solidFill>
                        <a:schemeClr val="accent2"/>
                      </a:solidFill>
                      <a:latin typeface="+mj-lt"/>
                    </a:rPr>
                    <a:t>IaaS &amp; PaaS Growing </a:t>
                  </a:r>
                  <a:r>
                    <a:rPr lang="en-US" b="1" dirty="0">
                      <a:solidFill>
                        <a:schemeClr val="accent2"/>
                      </a:solidFill>
                      <a:latin typeface="+mj-lt"/>
                    </a:rPr>
                    <a:t>Rapidly</a:t>
                  </a:r>
                </a:p>
              </p:txBody>
            </p:sp>
            <p:grpSp>
              <p:nvGrpSpPr>
                <p:cNvPr id="15" name="Group 13"/>
                <p:cNvGrpSpPr/>
                <p:nvPr/>
              </p:nvGrpSpPr>
              <p:grpSpPr>
                <a:xfrm>
                  <a:off x="8243686" y="1182061"/>
                  <a:ext cx="1982481" cy="1982481"/>
                  <a:chOff x="8243686" y="1182061"/>
                  <a:chExt cx="1982481" cy="1982481"/>
                </a:xfrm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8243686" y="1182061"/>
                    <a:ext cx="1982481" cy="1982481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19050">
                    <a:noFill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</a:pPr>
                    <a:endParaRPr lang="en-US"/>
                  </a:p>
                </p:txBody>
              </p:sp>
              <p:pic>
                <p:nvPicPr>
                  <p:cNvPr id="99" name="Picture 2" descr="\\psf\Home\Desktop\slide 5 icons (white).png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3546" r="-793"/>
                  <a:stretch/>
                </p:blipFill>
                <p:spPr bwMode="auto">
                  <a:xfrm>
                    <a:off x="8636854" y="1408697"/>
                    <a:ext cx="1367758" cy="146901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sp>
          <p:nvSpPr>
            <p:cNvPr id="90" name="Rectangle 89"/>
            <p:cNvSpPr/>
            <p:nvPr/>
          </p:nvSpPr>
          <p:spPr>
            <a:xfrm>
              <a:off x="7924838" y="4815768"/>
              <a:ext cx="2706133" cy="7571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6138" indent="-126138">
                <a:lnSpc>
                  <a:spcPct val="90000"/>
                </a:lnSpc>
                <a:buFont typeface="Arial" pitchFamily="34" charset="0"/>
                <a:buChar char="•"/>
              </a:pPr>
              <a:r>
                <a:rPr lang="en-US" sz="1600" dirty="0"/>
                <a:t>Will adopt </a:t>
              </a:r>
              <a:r>
                <a:rPr lang="en-US" sz="1600" dirty="0" smtClean="0"/>
                <a:t>PaaS within Five Years @ 22% CAGR</a:t>
              </a:r>
              <a:endParaRPr lang="en-US" sz="1600" dirty="0"/>
            </a:p>
          </p:txBody>
        </p:sp>
        <p:grpSp>
          <p:nvGrpSpPr>
            <p:cNvPr id="16" name="Group 8"/>
            <p:cNvGrpSpPr/>
            <p:nvPr/>
          </p:nvGrpSpPr>
          <p:grpSpPr>
            <a:xfrm>
              <a:off x="7920518" y="4092471"/>
              <a:ext cx="2582264" cy="676907"/>
              <a:chOff x="7920518" y="3946815"/>
              <a:chExt cx="2582264" cy="676907"/>
            </a:xfrm>
          </p:grpSpPr>
          <p:sp>
            <p:nvSpPr>
              <p:cNvPr id="92" name="Rounded Rectangle 91"/>
              <p:cNvSpPr/>
              <p:nvPr/>
            </p:nvSpPr>
            <p:spPr>
              <a:xfrm>
                <a:off x="8452436" y="3986732"/>
                <a:ext cx="1512474" cy="60703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accent6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</a:pPr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 bwMode="gray">
              <a:xfrm>
                <a:off x="7920518" y="3946815"/>
                <a:ext cx="2582264" cy="676907"/>
              </a:xfrm>
              <a:prstGeom prst="rect">
                <a:avLst/>
              </a:prstGeom>
            </p:spPr>
            <p:txBody>
              <a:bodyPr wrap="square" lIns="0" tIns="0" rIns="0" bIns="0" anchor="ctr">
                <a:noAutofit/>
              </a:bodyPr>
              <a:lstStyle/>
              <a:p>
                <a:pPr algn="ctr"/>
                <a:r>
                  <a:rPr lang="en-US" sz="3000" b="1" dirty="0" smtClean="0"/>
                  <a:t>~90</a:t>
                </a:r>
                <a:r>
                  <a:rPr lang="en-US" sz="1200" dirty="0" smtClean="0"/>
                  <a:t>%</a:t>
                </a:r>
                <a:endParaRPr lang="en-US" sz="3600" dirty="0"/>
              </a:p>
            </p:txBody>
          </p:sp>
        </p:grpSp>
      </p:grpSp>
      <p:sp>
        <p:nvSpPr>
          <p:cNvPr id="100" name="TextBox 99"/>
          <p:cNvSpPr txBox="1"/>
          <p:nvPr/>
        </p:nvSpPr>
        <p:spPr>
          <a:xfrm>
            <a:off x="318251" y="5933537"/>
            <a:ext cx="960374" cy="230760"/>
          </a:xfrm>
          <a:prstGeom prst="rect">
            <a:avLst/>
          </a:prstGeom>
          <a:noFill/>
        </p:spPr>
        <p:txBody>
          <a:bodyPr wrap="none" lIns="91368" tIns="45684" rIns="91368" bIns="45684" rtlCol="0">
            <a:spAutoFit/>
          </a:bodyPr>
          <a:lstStyle/>
          <a:p>
            <a:pPr defTabSz="913320"/>
            <a:r>
              <a:rPr lang="en-US" sz="900" dirty="0" smtClean="0"/>
              <a:t>Source: Multiple</a:t>
            </a:r>
            <a:endParaRPr lang="en-US" sz="900" dirty="0" smtClean="0">
              <a:solidFill>
                <a:srgbClr val="424545"/>
              </a:solidFill>
              <a:latin typeface="Arial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ea typeface="ＭＳ Ｐゴシック" pitchFamily="34" charset="-128"/>
              </a:rPr>
              <a:t>Cloud Adoption is </a:t>
            </a:r>
            <a:r>
              <a:rPr lang="en-US" altLang="zh-CN" sz="4000" dirty="0" smtClean="0">
                <a:ea typeface="ＭＳ Ｐゴシック" pitchFamily="34" charset="-128"/>
              </a:rPr>
              <a:t>Growing</a:t>
            </a:r>
            <a:endParaRPr lang="zh-CN" altLang="en-US" sz="4000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86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4000" dirty="0" smtClean="0"/>
              <a:t>Oracle Cloud </a:t>
            </a:r>
            <a:r>
              <a:rPr lang="en-US" dirty="0" smtClean="0"/>
              <a:t>- </a:t>
            </a:r>
            <a:r>
              <a:rPr lang="en-US" sz="3200" dirty="0" smtClean="0">
                <a:solidFill>
                  <a:srgbClr val="FF0000"/>
                </a:solidFill>
              </a:rPr>
              <a:t>Software as a Service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Rectangle 27"/>
          <p:cNvSpPr/>
          <p:nvPr/>
        </p:nvSpPr>
        <p:spPr>
          <a:xfrm>
            <a:off x="126592" y="6128967"/>
            <a:ext cx="1734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 smtClean="0"/>
              <a:t>cloud.oracle.com</a:t>
            </a:r>
            <a:endParaRPr lang="en-US" sz="1200" dirty="0"/>
          </a:p>
        </p:txBody>
      </p:sp>
      <p:sp>
        <p:nvSpPr>
          <p:cNvPr id="29" name="Oval 28"/>
          <p:cNvSpPr/>
          <p:nvPr/>
        </p:nvSpPr>
        <p:spPr>
          <a:xfrm>
            <a:off x="3708889" y="1625238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32463" y="1616641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924436" y="1625934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380474" y="1624890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375800" y="2494842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CX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2100680" y="2486246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2946328" y="2495538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ERP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3724883" y="2486942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Supply Chain</a:t>
            </a:r>
            <a:endParaRPr lang="en-US" sz="14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9566" y="1800880"/>
            <a:ext cx="465372" cy="5427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71988" y="1791588"/>
            <a:ext cx="441750" cy="5152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36853" y="1809476"/>
            <a:ext cx="433466" cy="5055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41" name="Oval 40"/>
          <p:cNvSpPr/>
          <p:nvPr/>
        </p:nvSpPr>
        <p:spPr>
          <a:xfrm>
            <a:off x="4487444" y="1625587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32452" y="1616991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6024425" y="1626282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89194" y="1810871"/>
            <a:ext cx="415980" cy="4851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45" name="TextBox 44"/>
          <p:cNvSpPr txBox="1"/>
          <p:nvPr/>
        </p:nvSpPr>
        <p:spPr>
          <a:xfrm>
            <a:off x="4456473" y="2478346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EPM</a:t>
            </a:r>
            <a:endParaRPr lang="en-US" sz="14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54555" y="1767635"/>
            <a:ext cx="412605" cy="549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47" name="TextBox 46"/>
          <p:cNvSpPr txBox="1"/>
          <p:nvPr/>
        </p:nvSpPr>
        <p:spPr>
          <a:xfrm>
            <a:off x="5235030" y="2487638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Analytics</a:t>
            </a:r>
            <a:endParaRPr lang="en-US" sz="1400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112960" y="1791590"/>
            <a:ext cx="470252" cy="5484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49" name="TextBox 48"/>
          <p:cNvSpPr txBox="1"/>
          <p:nvPr/>
        </p:nvSpPr>
        <p:spPr>
          <a:xfrm>
            <a:off x="6027003" y="2479041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Social</a:t>
            </a:r>
            <a:endParaRPr lang="en-US" sz="14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15140" y="1791590"/>
            <a:ext cx="451662" cy="5268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51" name="Oval 50"/>
          <p:cNvSpPr/>
          <p:nvPr/>
        </p:nvSpPr>
        <p:spPr>
          <a:xfrm>
            <a:off x="6802980" y="1626630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86431" y="1773701"/>
            <a:ext cx="474189" cy="553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53" name="TextBox 52"/>
          <p:cNvSpPr txBox="1"/>
          <p:nvPr/>
        </p:nvSpPr>
        <p:spPr>
          <a:xfrm>
            <a:off x="6812266" y="2479388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327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4000" dirty="0" smtClean="0"/>
              <a:t>Oracle Cloud </a:t>
            </a:r>
            <a:r>
              <a:rPr lang="en-US" dirty="0" smtClean="0"/>
              <a:t>- </a:t>
            </a:r>
            <a:r>
              <a:rPr lang="en-US" sz="3200" dirty="0" smtClean="0">
                <a:solidFill>
                  <a:srgbClr val="FF0000"/>
                </a:solidFill>
              </a:rPr>
              <a:t>Software as a Service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6530" y="2832649"/>
            <a:ext cx="6655672" cy="334071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753056" y="3006110"/>
            <a:ext cx="5402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Comprehensive portfolio of home grown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8068" y="4268696"/>
            <a:ext cx="3114640" cy="1545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Oval 33"/>
          <p:cNvSpPr/>
          <p:nvPr/>
        </p:nvSpPr>
        <p:spPr>
          <a:xfrm>
            <a:off x="3708889" y="1625238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2132463" y="1616641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2924436" y="1625934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380474" y="1624890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75800" y="2494842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CX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100680" y="2486246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2946328" y="2495538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ERP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724883" y="2486942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Supply Chain</a:t>
            </a:r>
            <a:endParaRPr lang="en-US" sz="1400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9566" y="1800880"/>
            <a:ext cx="465372" cy="5427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1988" y="1791588"/>
            <a:ext cx="441750" cy="5152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36853" y="1809476"/>
            <a:ext cx="433466" cy="5055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45" name="Oval 44"/>
          <p:cNvSpPr/>
          <p:nvPr/>
        </p:nvSpPr>
        <p:spPr>
          <a:xfrm>
            <a:off x="4487444" y="1625587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5232452" y="1616991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6024425" y="1626282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89194" y="1810871"/>
            <a:ext cx="415980" cy="4851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49" name="TextBox 48"/>
          <p:cNvSpPr txBox="1"/>
          <p:nvPr/>
        </p:nvSpPr>
        <p:spPr>
          <a:xfrm>
            <a:off x="4456473" y="2478346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EPM</a:t>
            </a:r>
            <a:endParaRPr lang="en-US" sz="1400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54555" y="1767635"/>
            <a:ext cx="412605" cy="549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51" name="TextBox 50"/>
          <p:cNvSpPr txBox="1"/>
          <p:nvPr/>
        </p:nvSpPr>
        <p:spPr>
          <a:xfrm>
            <a:off x="5235030" y="2487638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Analytics</a:t>
            </a:r>
            <a:endParaRPr lang="en-US" sz="14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12960" y="1791590"/>
            <a:ext cx="470252" cy="5484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53" name="TextBox 52"/>
          <p:cNvSpPr txBox="1"/>
          <p:nvPr/>
        </p:nvSpPr>
        <p:spPr>
          <a:xfrm>
            <a:off x="6027003" y="2479041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Social</a:t>
            </a:r>
            <a:endParaRPr lang="en-US" sz="14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15140" y="1791590"/>
            <a:ext cx="451662" cy="5268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55" name="Oval 54"/>
          <p:cNvSpPr/>
          <p:nvPr/>
        </p:nvSpPr>
        <p:spPr>
          <a:xfrm>
            <a:off x="6802980" y="1626630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86431" y="1773701"/>
            <a:ext cx="474189" cy="553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58" name="TextBox 57"/>
          <p:cNvSpPr txBox="1"/>
          <p:nvPr/>
        </p:nvSpPr>
        <p:spPr>
          <a:xfrm>
            <a:off x="6812266" y="2479388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5157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6530" y="2513984"/>
            <a:ext cx="6655672" cy="3340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37616" y="4234029"/>
            <a:ext cx="6434477" cy="166899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4000" dirty="0" smtClean="0"/>
              <a:t>Oracle Cloud</a:t>
            </a:r>
            <a:r>
              <a:rPr lang="en-US" dirty="0" smtClean="0"/>
              <a:t> - </a:t>
            </a:r>
            <a:r>
              <a:rPr lang="en-US" sz="3200" dirty="0" smtClean="0">
                <a:solidFill>
                  <a:srgbClr val="FF0000"/>
                </a:solidFill>
              </a:rPr>
              <a:t>Software as a Service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AA63-D034-42AE-91FA-B13B9518C7B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26592" y="6128967"/>
            <a:ext cx="40448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www.oracle.com</a:t>
            </a:r>
            <a:r>
              <a:rPr lang="en-US" sz="1200" dirty="0"/>
              <a:t>/us/corporate/acquisitions/</a:t>
            </a:r>
            <a:r>
              <a:rPr lang="en-US" sz="1200" dirty="0" err="1"/>
              <a:t>index.html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1753056" y="3006110"/>
            <a:ext cx="5402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/>
              <a:t>Comprehensive portfolio of home grown and acquired solutions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1160342" y="4337595"/>
            <a:ext cx="256865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BigMachines (10/13)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BlueKai (2/14)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Collective Intellect (6/12)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Compendium (10/13)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Datalogix (12/14)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80329" y="4333415"/>
            <a:ext cx="205376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Eloqua (12/12)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Involver (7/12)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LiveLOOK (6/14)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Responsys (12/13)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SelectMinds (9/12)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2669" y="4346632"/>
            <a:ext cx="250350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Taleo (2/12)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TOA Technologies (7/14)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Vitrue (5/12)</a:t>
            </a:r>
          </a:p>
        </p:txBody>
      </p:sp>
      <p:sp>
        <p:nvSpPr>
          <p:cNvPr id="36" name="Oval 35"/>
          <p:cNvSpPr/>
          <p:nvPr/>
        </p:nvSpPr>
        <p:spPr>
          <a:xfrm>
            <a:off x="3708889" y="1625238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2132463" y="1616641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924436" y="1625934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380474" y="1624890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75800" y="2494842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CX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2100680" y="2486246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2946328" y="2495538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ERP</a:t>
            </a:r>
            <a:endParaRPr 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724883" y="2486942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Supply Chain</a:t>
            </a:r>
            <a:endParaRPr lang="en-US" sz="14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9566" y="1800880"/>
            <a:ext cx="465372" cy="5427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71988" y="1791588"/>
            <a:ext cx="441750" cy="5152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36853" y="1809476"/>
            <a:ext cx="433466" cy="5055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47" name="Oval 46"/>
          <p:cNvSpPr/>
          <p:nvPr/>
        </p:nvSpPr>
        <p:spPr>
          <a:xfrm>
            <a:off x="4487444" y="1625587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232452" y="1616991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6024425" y="1626282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589194" y="1810871"/>
            <a:ext cx="415980" cy="4851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51" name="TextBox 50"/>
          <p:cNvSpPr txBox="1"/>
          <p:nvPr/>
        </p:nvSpPr>
        <p:spPr>
          <a:xfrm>
            <a:off x="4456473" y="2478346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EPM</a:t>
            </a:r>
            <a:endParaRPr lang="en-US" sz="1400" dirty="0"/>
          </a:p>
        </p:txBody>
      </p:sp>
      <p:pic>
        <p:nvPicPr>
          <p:cNvPr id="52" name="Picture 5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354555" y="1767635"/>
            <a:ext cx="412605" cy="549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53" name="TextBox 52"/>
          <p:cNvSpPr txBox="1"/>
          <p:nvPr/>
        </p:nvSpPr>
        <p:spPr>
          <a:xfrm>
            <a:off x="5235030" y="2487638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Analytics</a:t>
            </a:r>
            <a:endParaRPr lang="en-US" sz="1400" dirty="0"/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12960" y="1791590"/>
            <a:ext cx="470252" cy="5484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55" name="TextBox 54"/>
          <p:cNvSpPr txBox="1"/>
          <p:nvPr/>
        </p:nvSpPr>
        <p:spPr>
          <a:xfrm>
            <a:off x="6027003" y="2479041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Social</a:t>
            </a:r>
            <a:endParaRPr lang="en-US" sz="1400" dirty="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015140" y="1791590"/>
            <a:ext cx="451662" cy="5268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58" name="Oval 57"/>
          <p:cNvSpPr/>
          <p:nvPr/>
        </p:nvSpPr>
        <p:spPr>
          <a:xfrm>
            <a:off x="6802980" y="1626630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886431" y="1773701"/>
            <a:ext cx="474189" cy="553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62" name="TextBox 61"/>
          <p:cNvSpPr txBox="1"/>
          <p:nvPr/>
        </p:nvSpPr>
        <p:spPr>
          <a:xfrm>
            <a:off x="6812266" y="2479388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941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7F7F7F"/>
                </a:solidFill>
              </a:rPr>
              <a:t>The Oracle Cloud: </a:t>
            </a:r>
            <a:r>
              <a:rPr lang="en-US" sz="4000" b="1" dirty="0" smtClean="0">
                <a:solidFill>
                  <a:srgbClr val="7F7F7F"/>
                </a:solidFill>
              </a:rPr>
              <a:t>Platform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3" name="Picture 2" descr="C:\Users\rwarnick\AppData\Local\Temp\vmware-rwarnick\VMwareDnD\b8cd9b50\CloudTransparen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6" y="2792878"/>
            <a:ext cx="4142854" cy="328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1573565" y="2244440"/>
            <a:ext cx="5713908" cy="43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586" tIns="60793" rIns="121586" bIns="60793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FF0000"/>
                </a:solidFill>
              </a:rPr>
              <a:t>Move to Cloud – Move Back:  No Code Changes!</a:t>
            </a:r>
          </a:p>
        </p:txBody>
      </p:sp>
      <p:sp>
        <p:nvSpPr>
          <p:cNvPr id="26" name="AutoShape 30"/>
          <p:cNvSpPr>
            <a:spLocks noChangeArrowheads="1"/>
          </p:cNvSpPr>
          <p:nvPr/>
        </p:nvSpPr>
        <p:spPr bwMode="gray">
          <a:xfrm>
            <a:off x="6193055" y="4393077"/>
            <a:ext cx="1257628" cy="488970"/>
          </a:xfrm>
          <a:prstGeom prst="roundRect">
            <a:avLst>
              <a:gd name="adj" fmla="val 20833"/>
            </a:avLst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lIns="0" tIns="60884" rIns="0" bIns="60884" anchor="ctr"/>
          <a:lstStyle/>
          <a:p>
            <a:pPr algn="ctr" defTabSz="1217706">
              <a:lnSpc>
                <a:spcPct val="80000"/>
              </a:lnSpc>
              <a:buClr>
                <a:srgbClr val="FD0000"/>
              </a:buClr>
              <a:defRPr/>
            </a:pPr>
            <a:r>
              <a:rPr lang="en-US" sz="1200" kern="0" dirty="0" smtClean="0">
                <a:solidFill>
                  <a:srgbClr val="FFFFFF"/>
                </a:solidFill>
                <a:ea typeface="MS PGothic" pitchFamily="34" charset="-128"/>
              </a:rPr>
              <a:t>WebLogic Java  Platform Service</a:t>
            </a:r>
          </a:p>
        </p:txBody>
      </p:sp>
      <p:sp>
        <p:nvSpPr>
          <p:cNvPr id="27" name="AutoShape 36"/>
          <p:cNvSpPr>
            <a:spLocks noChangeArrowheads="1"/>
          </p:cNvSpPr>
          <p:nvPr/>
        </p:nvSpPr>
        <p:spPr bwMode="gray">
          <a:xfrm>
            <a:off x="6193055" y="3783477"/>
            <a:ext cx="1257628" cy="533400"/>
          </a:xfrm>
          <a:prstGeom prst="roundRect">
            <a:avLst>
              <a:gd name="adj" fmla="val 20833"/>
            </a:avLst>
          </a:prstGeom>
          <a:solidFill>
            <a:schemeClr val="accent5"/>
          </a:solidFill>
          <a:ln w="12700">
            <a:noFill/>
            <a:round/>
            <a:headEnd/>
            <a:tailEnd/>
          </a:ln>
        </p:spPr>
        <p:txBody>
          <a:bodyPr lIns="121767" tIns="60884" rIns="121767" bIns="60884" anchor="ctr"/>
          <a:lstStyle/>
          <a:p>
            <a:pPr algn="ctr" defTabSz="1217706">
              <a:lnSpc>
                <a:spcPct val="80000"/>
              </a:lnSpc>
              <a:buClr>
                <a:srgbClr val="FD0000"/>
              </a:buClr>
            </a:pPr>
            <a:r>
              <a:rPr lang="en-US" sz="1600" kern="0" dirty="0">
                <a:solidFill>
                  <a:srgbClr val="FFFFFF"/>
                </a:solidFill>
                <a:ea typeface="MS PGothic" pitchFamily="34" charset="-128"/>
              </a:rPr>
              <a:t>Java App</a:t>
            </a:r>
          </a:p>
        </p:txBody>
      </p:sp>
      <p:sp>
        <p:nvSpPr>
          <p:cNvPr id="28" name="AutoShape 30"/>
          <p:cNvSpPr>
            <a:spLocks noChangeArrowheads="1"/>
          </p:cNvSpPr>
          <p:nvPr/>
        </p:nvSpPr>
        <p:spPr bwMode="gray">
          <a:xfrm>
            <a:off x="4706768" y="4393077"/>
            <a:ext cx="1429122" cy="488970"/>
          </a:xfrm>
          <a:prstGeom prst="roundRect">
            <a:avLst>
              <a:gd name="adj" fmla="val 20833"/>
            </a:avLst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lIns="121767" tIns="60884" rIns="121767" bIns="60884" anchor="ctr"/>
          <a:lstStyle/>
          <a:p>
            <a:pPr algn="ctr" defTabSz="1217706">
              <a:lnSpc>
                <a:spcPct val="80000"/>
              </a:lnSpc>
              <a:buClr>
                <a:srgbClr val="FD0000"/>
              </a:buClr>
            </a:pPr>
            <a:r>
              <a:rPr lang="en-US" sz="1200" kern="0" dirty="0">
                <a:solidFill>
                  <a:srgbClr val="FFFFFF"/>
                </a:solidFill>
                <a:ea typeface="MS PGothic" pitchFamily="34" charset="-128"/>
              </a:rPr>
              <a:t>Oracle Database </a:t>
            </a:r>
            <a:r>
              <a:rPr lang="en-US" sz="1200" kern="0" dirty="0" smtClean="0">
                <a:solidFill>
                  <a:srgbClr val="FFFFFF"/>
                </a:solidFill>
                <a:ea typeface="MS PGothic" pitchFamily="34" charset="-128"/>
              </a:rPr>
              <a:t>Platform Service</a:t>
            </a:r>
            <a:endParaRPr lang="en-US" sz="1200" kern="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29" name="AutoShape 30"/>
          <p:cNvSpPr>
            <a:spLocks noChangeArrowheads="1"/>
          </p:cNvSpPr>
          <p:nvPr/>
        </p:nvSpPr>
        <p:spPr bwMode="gray">
          <a:xfrm>
            <a:off x="4706767" y="4970907"/>
            <a:ext cx="3772883" cy="488970"/>
          </a:xfrm>
          <a:prstGeom prst="roundRect">
            <a:avLst>
              <a:gd name="adj" fmla="val 20833"/>
            </a:avLst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lIns="121767" tIns="60884" rIns="121767" bIns="60884" anchor="ctr"/>
          <a:lstStyle/>
          <a:p>
            <a:pPr algn="ctr" defTabSz="1217706">
              <a:lnSpc>
                <a:spcPct val="80000"/>
              </a:lnSpc>
              <a:buClr>
                <a:srgbClr val="FD0000"/>
              </a:buClr>
            </a:pPr>
            <a:r>
              <a:rPr lang="en-US" sz="1600" kern="0" dirty="0" smtClean="0">
                <a:solidFill>
                  <a:srgbClr val="FFFFFF"/>
                </a:solidFill>
                <a:ea typeface="MS PGothic" pitchFamily="34" charset="-128"/>
              </a:rPr>
              <a:t>Infrastructure Compute &amp; Storage Service</a:t>
            </a:r>
            <a:endParaRPr lang="en-US" sz="1600" kern="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30" name="AutoShape 36"/>
          <p:cNvSpPr>
            <a:spLocks noChangeArrowheads="1"/>
          </p:cNvSpPr>
          <p:nvPr/>
        </p:nvSpPr>
        <p:spPr bwMode="gray">
          <a:xfrm>
            <a:off x="7507847" y="3783477"/>
            <a:ext cx="971803" cy="1066800"/>
          </a:xfrm>
          <a:prstGeom prst="roundRect">
            <a:avLst>
              <a:gd name="adj" fmla="val 11690"/>
            </a:avLst>
          </a:prstGeom>
          <a:solidFill>
            <a:schemeClr val="accent5"/>
          </a:solidFill>
          <a:ln w="12700">
            <a:noFill/>
            <a:round/>
            <a:headEnd/>
            <a:tailEnd/>
          </a:ln>
        </p:spPr>
        <p:txBody>
          <a:bodyPr lIns="121767" tIns="60884" rIns="121767" bIns="60884" anchor="ctr"/>
          <a:lstStyle/>
          <a:p>
            <a:pPr algn="ctr" defTabSz="1217706">
              <a:lnSpc>
                <a:spcPct val="80000"/>
              </a:lnSpc>
              <a:buClr>
                <a:srgbClr val="FD0000"/>
              </a:buClr>
            </a:pPr>
            <a:r>
              <a:rPr lang="en-US" sz="1600" kern="0" dirty="0" smtClean="0">
                <a:solidFill>
                  <a:srgbClr val="FFFFFF"/>
                </a:solidFill>
                <a:ea typeface="MS PGothic" pitchFamily="34" charset="-128"/>
              </a:rPr>
              <a:t>Non-Java </a:t>
            </a:r>
            <a:r>
              <a:rPr lang="en-US" sz="1600" kern="0" dirty="0">
                <a:solidFill>
                  <a:srgbClr val="FFFFFF"/>
                </a:solidFill>
                <a:ea typeface="MS PGothic" pitchFamily="34" charset="-128"/>
              </a:rPr>
              <a:t>App</a:t>
            </a:r>
          </a:p>
        </p:txBody>
      </p:sp>
      <p:sp>
        <p:nvSpPr>
          <p:cNvPr id="31" name="AutoShape 36"/>
          <p:cNvSpPr>
            <a:spLocks noChangeArrowheads="1"/>
          </p:cNvSpPr>
          <p:nvPr/>
        </p:nvSpPr>
        <p:spPr bwMode="gray">
          <a:xfrm>
            <a:off x="4706768" y="3783477"/>
            <a:ext cx="1429122" cy="533400"/>
          </a:xfrm>
          <a:prstGeom prst="roundRect">
            <a:avLst>
              <a:gd name="adj" fmla="val 20833"/>
            </a:avLst>
          </a:prstGeom>
          <a:solidFill>
            <a:schemeClr val="accent5"/>
          </a:solidFill>
          <a:ln w="12700">
            <a:noFill/>
            <a:round/>
            <a:headEnd/>
            <a:tailEnd/>
          </a:ln>
        </p:spPr>
        <p:txBody>
          <a:bodyPr lIns="121767" tIns="60884" rIns="121767" bIns="60884" anchor="ctr"/>
          <a:lstStyle/>
          <a:p>
            <a:pPr algn="ctr" defTabSz="1217706">
              <a:lnSpc>
                <a:spcPct val="80000"/>
              </a:lnSpc>
              <a:buClr>
                <a:srgbClr val="FD0000"/>
              </a:buClr>
            </a:pPr>
            <a:r>
              <a:rPr lang="en-US" sz="1600" kern="0" dirty="0" smtClean="0">
                <a:solidFill>
                  <a:srgbClr val="FFFFFF"/>
                </a:solidFill>
                <a:ea typeface="MS PGothic" pitchFamily="34" charset="-128"/>
              </a:rPr>
              <a:t>Database</a:t>
            </a:r>
            <a:endParaRPr lang="en-US" sz="1600" kern="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32" name="AutoShape 30"/>
          <p:cNvSpPr>
            <a:spLocks noChangeArrowheads="1"/>
          </p:cNvSpPr>
          <p:nvPr/>
        </p:nvSpPr>
        <p:spPr bwMode="gray">
          <a:xfrm>
            <a:off x="1542260" y="4393077"/>
            <a:ext cx="1257628" cy="488970"/>
          </a:xfrm>
          <a:prstGeom prst="roundRect">
            <a:avLst>
              <a:gd name="adj" fmla="val 20833"/>
            </a:avLst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lIns="121767" tIns="60884" rIns="121767" bIns="60884" anchor="ctr"/>
          <a:lstStyle/>
          <a:p>
            <a:pPr algn="ctr" defTabSz="1217706">
              <a:lnSpc>
                <a:spcPct val="80000"/>
              </a:lnSpc>
              <a:buClr>
                <a:srgbClr val="FD0000"/>
              </a:buClr>
              <a:defRPr/>
            </a:pPr>
            <a:r>
              <a:rPr lang="en-US" sz="1200" kern="0" dirty="0" smtClean="0">
                <a:solidFill>
                  <a:srgbClr val="FFFFFF"/>
                </a:solidFill>
                <a:ea typeface="MS PGothic" pitchFamily="34" charset="-128"/>
              </a:rPr>
              <a:t>WebLogic Java Server</a:t>
            </a:r>
          </a:p>
        </p:txBody>
      </p:sp>
      <p:sp>
        <p:nvSpPr>
          <p:cNvPr id="33" name="AutoShape 36"/>
          <p:cNvSpPr>
            <a:spLocks noChangeArrowheads="1"/>
          </p:cNvSpPr>
          <p:nvPr/>
        </p:nvSpPr>
        <p:spPr bwMode="gray">
          <a:xfrm>
            <a:off x="1542260" y="3783477"/>
            <a:ext cx="1257628" cy="533400"/>
          </a:xfrm>
          <a:prstGeom prst="roundRect">
            <a:avLst>
              <a:gd name="adj" fmla="val 20833"/>
            </a:avLst>
          </a:prstGeom>
          <a:solidFill>
            <a:schemeClr val="accent5"/>
          </a:solidFill>
          <a:ln w="12700">
            <a:noFill/>
            <a:round/>
            <a:headEnd/>
            <a:tailEnd/>
          </a:ln>
        </p:spPr>
        <p:txBody>
          <a:bodyPr lIns="121767" tIns="60884" rIns="121767" bIns="60884" anchor="ctr"/>
          <a:lstStyle/>
          <a:p>
            <a:pPr algn="ctr" defTabSz="1217706">
              <a:lnSpc>
                <a:spcPct val="80000"/>
              </a:lnSpc>
              <a:buClr>
                <a:srgbClr val="FD0000"/>
              </a:buClr>
            </a:pPr>
            <a:r>
              <a:rPr lang="en-US" sz="1600" kern="0" dirty="0">
                <a:solidFill>
                  <a:srgbClr val="FFFFFF"/>
                </a:solidFill>
                <a:ea typeface="MS PGothic" pitchFamily="34" charset="-128"/>
              </a:rPr>
              <a:t>Java App</a:t>
            </a:r>
          </a:p>
        </p:txBody>
      </p:sp>
      <p:sp>
        <p:nvSpPr>
          <p:cNvPr id="34" name="AutoShape 30"/>
          <p:cNvSpPr>
            <a:spLocks noChangeArrowheads="1"/>
          </p:cNvSpPr>
          <p:nvPr/>
        </p:nvSpPr>
        <p:spPr bwMode="gray">
          <a:xfrm>
            <a:off x="2857053" y="4393077"/>
            <a:ext cx="1429122" cy="488970"/>
          </a:xfrm>
          <a:prstGeom prst="roundRect">
            <a:avLst>
              <a:gd name="adj" fmla="val 20833"/>
            </a:avLst>
          </a:prstGeom>
          <a:solidFill>
            <a:schemeClr val="accent1"/>
          </a:solidFill>
          <a:ln w="12700">
            <a:noFill/>
            <a:round/>
            <a:headEnd/>
            <a:tailEnd/>
          </a:ln>
        </p:spPr>
        <p:txBody>
          <a:bodyPr lIns="121767" tIns="60884" rIns="121767" bIns="60884" anchor="ctr"/>
          <a:lstStyle/>
          <a:p>
            <a:pPr algn="ctr" defTabSz="1217706">
              <a:lnSpc>
                <a:spcPct val="80000"/>
              </a:lnSpc>
              <a:buClr>
                <a:srgbClr val="FD0000"/>
              </a:buClr>
            </a:pPr>
            <a:r>
              <a:rPr lang="en-US" sz="1200" kern="0" dirty="0">
                <a:solidFill>
                  <a:srgbClr val="FFFFFF"/>
                </a:solidFill>
                <a:ea typeface="MS PGothic" pitchFamily="34" charset="-128"/>
              </a:rPr>
              <a:t>Oracle </a:t>
            </a:r>
            <a:r>
              <a:rPr lang="en-US" sz="1200" kern="0" dirty="0" smtClean="0">
                <a:solidFill>
                  <a:srgbClr val="FFFFFF"/>
                </a:solidFill>
                <a:ea typeface="MS PGothic" pitchFamily="34" charset="-128"/>
              </a:rPr>
              <a:t>Database Server</a:t>
            </a:r>
            <a:endParaRPr lang="en-US" sz="1200" kern="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36" name="AutoShape 36"/>
          <p:cNvSpPr>
            <a:spLocks noChangeArrowheads="1"/>
          </p:cNvSpPr>
          <p:nvPr/>
        </p:nvSpPr>
        <p:spPr bwMode="gray">
          <a:xfrm>
            <a:off x="519837" y="3783477"/>
            <a:ext cx="971803" cy="1066800"/>
          </a:xfrm>
          <a:prstGeom prst="roundRect">
            <a:avLst>
              <a:gd name="adj" fmla="val 11690"/>
            </a:avLst>
          </a:prstGeom>
          <a:solidFill>
            <a:schemeClr val="accent5"/>
          </a:solidFill>
          <a:ln w="12700">
            <a:noFill/>
            <a:round/>
            <a:headEnd/>
            <a:tailEnd/>
          </a:ln>
        </p:spPr>
        <p:txBody>
          <a:bodyPr lIns="121767" tIns="60884" rIns="121767" bIns="60884" anchor="ctr"/>
          <a:lstStyle/>
          <a:p>
            <a:pPr algn="ctr" defTabSz="1217706">
              <a:lnSpc>
                <a:spcPct val="80000"/>
              </a:lnSpc>
              <a:buClr>
                <a:srgbClr val="FD0000"/>
              </a:buClr>
            </a:pPr>
            <a:r>
              <a:rPr lang="en-US" sz="1600" kern="0" dirty="0" smtClean="0">
                <a:solidFill>
                  <a:srgbClr val="FFFFFF"/>
                </a:solidFill>
                <a:ea typeface="MS PGothic" pitchFamily="34" charset="-128"/>
              </a:rPr>
              <a:t>Non-Java </a:t>
            </a:r>
            <a:r>
              <a:rPr lang="en-US" sz="1600" kern="0" dirty="0">
                <a:solidFill>
                  <a:srgbClr val="FFFFFF"/>
                </a:solidFill>
                <a:ea typeface="MS PGothic" pitchFamily="34" charset="-128"/>
              </a:rPr>
              <a:t>App</a:t>
            </a:r>
          </a:p>
        </p:txBody>
      </p:sp>
      <p:sp>
        <p:nvSpPr>
          <p:cNvPr id="37" name="AutoShape 36"/>
          <p:cNvSpPr>
            <a:spLocks noChangeArrowheads="1"/>
          </p:cNvSpPr>
          <p:nvPr/>
        </p:nvSpPr>
        <p:spPr bwMode="gray">
          <a:xfrm>
            <a:off x="2857053" y="3783477"/>
            <a:ext cx="1429122" cy="533400"/>
          </a:xfrm>
          <a:prstGeom prst="roundRect">
            <a:avLst>
              <a:gd name="adj" fmla="val 20833"/>
            </a:avLst>
          </a:prstGeom>
          <a:solidFill>
            <a:schemeClr val="accent5"/>
          </a:solidFill>
          <a:ln w="12700">
            <a:noFill/>
            <a:round/>
            <a:headEnd/>
            <a:tailEnd/>
          </a:ln>
        </p:spPr>
        <p:txBody>
          <a:bodyPr lIns="121767" tIns="60884" rIns="121767" bIns="60884" anchor="ctr"/>
          <a:lstStyle/>
          <a:p>
            <a:pPr algn="ctr" defTabSz="1217706">
              <a:lnSpc>
                <a:spcPct val="80000"/>
              </a:lnSpc>
              <a:buClr>
                <a:srgbClr val="FD0000"/>
              </a:buClr>
            </a:pPr>
            <a:r>
              <a:rPr lang="en-US" sz="1600" kern="0" dirty="0" smtClean="0">
                <a:solidFill>
                  <a:srgbClr val="FFFFFF"/>
                </a:solidFill>
                <a:ea typeface="MS PGothic" pitchFamily="34" charset="-128"/>
              </a:rPr>
              <a:t>Database</a:t>
            </a:r>
            <a:endParaRPr lang="en-US" sz="1600" kern="0" dirty="0">
              <a:solidFill>
                <a:srgbClr val="FFFFFF"/>
              </a:solidFill>
              <a:ea typeface="MS PGothic" pitchFamily="34" charset="-12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73418" y="5459899"/>
            <a:ext cx="1316495" cy="338469"/>
          </a:xfrm>
          <a:prstGeom prst="rect">
            <a:avLst/>
          </a:prstGeom>
        </p:spPr>
        <p:txBody>
          <a:bodyPr wrap="none" lIns="91335" tIns="45678" rIns="91335" bIns="45678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Calibri"/>
              </a:rPr>
              <a:t>Oracle Cloud </a:t>
            </a:r>
            <a:endParaRPr lang="en-US" sz="1600" dirty="0">
              <a:solidFill>
                <a:srgbClr val="5F5F5F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394141" y="5459899"/>
            <a:ext cx="2061763" cy="338469"/>
          </a:xfrm>
          <a:prstGeom prst="rect">
            <a:avLst/>
          </a:prstGeom>
        </p:spPr>
        <p:txBody>
          <a:bodyPr wrap="none" lIns="91335" tIns="45678" rIns="91335" bIns="45678">
            <a:spAutoFit/>
          </a:bodyPr>
          <a:lstStyle/>
          <a:p>
            <a:pPr algn="ctr"/>
            <a:r>
              <a:rPr lang="en-US" sz="1600" b="1" dirty="0">
                <a:solidFill>
                  <a:srgbClr val="5F5F5F"/>
                </a:solidFill>
                <a:latin typeface="Calibri"/>
              </a:rPr>
              <a:t>Customer Data Center</a:t>
            </a:r>
            <a:endParaRPr lang="en-US" sz="1600" dirty="0">
              <a:solidFill>
                <a:srgbClr val="5F5F5F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5400000" flipH="1" flipV="1">
            <a:off x="4494885" y="2891494"/>
            <a:ext cx="12700" cy="1849715"/>
          </a:xfrm>
          <a:prstGeom prst="curvedConnector3">
            <a:avLst>
              <a:gd name="adj1" fmla="val 2952000"/>
            </a:avLst>
          </a:prstGeom>
          <a:ln w="38100">
            <a:solidFill>
              <a:schemeClr val="accent1"/>
            </a:solidFill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/>
          <p:nvPr/>
        </p:nvCxnSpPr>
        <p:spPr>
          <a:xfrm rot="5400000" flipH="1" flipV="1">
            <a:off x="4494885" y="1490952"/>
            <a:ext cx="12700" cy="4650794"/>
          </a:xfrm>
          <a:prstGeom prst="curvedConnector3">
            <a:avLst>
              <a:gd name="adj1" fmla="val 5928000"/>
            </a:avLst>
          </a:prstGeom>
          <a:ln w="38100">
            <a:solidFill>
              <a:schemeClr val="accent1"/>
            </a:solidFill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/>
          <p:nvPr/>
        </p:nvCxnSpPr>
        <p:spPr>
          <a:xfrm rot="5400000" flipH="1" flipV="1">
            <a:off x="4498157" y="322345"/>
            <a:ext cx="12700" cy="6988011"/>
          </a:xfrm>
          <a:prstGeom prst="curvedConnector3">
            <a:avLst>
              <a:gd name="adj1" fmla="val 8999984"/>
            </a:avLst>
          </a:prstGeom>
          <a:ln w="38100">
            <a:solidFill>
              <a:schemeClr val="accent1"/>
            </a:solidFill>
            <a:miter lim="800000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03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26530" y="2832649"/>
            <a:ext cx="6655672" cy="2653166"/>
          </a:xfrm>
          <a:prstGeom prst="rect">
            <a:avLst/>
          </a:prstGeom>
        </p:spPr>
      </p:pic>
      <p:sp>
        <p:nvSpPr>
          <p:cNvPr id="60" name="Oval 59"/>
          <p:cNvSpPr/>
          <p:nvPr/>
        </p:nvSpPr>
        <p:spPr>
          <a:xfrm>
            <a:off x="3708889" y="1625238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2132463" y="1616641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2924436" y="1625934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7" name="Oval 56"/>
          <p:cNvSpPr/>
          <p:nvPr/>
        </p:nvSpPr>
        <p:spPr>
          <a:xfrm>
            <a:off x="1380474" y="1624890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7329" y="274638"/>
            <a:ext cx="8229600" cy="1143000"/>
          </a:xfrm>
        </p:spPr>
        <p:txBody>
          <a:bodyPr anchor="t"/>
          <a:lstStyle/>
          <a:p>
            <a:r>
              <a:rPr lang="en-US" sz="4000" dirty="0" smtClean="0"/>
              <a:t>Oracle Cloud</a:t>
            </a:r>
            <a:r>
              <a:rPr lang="en-US" dirty="0" smtClean="0"/>
              <a:t> - </a:t>
            </a:r>
            <a:r>
              <a:rPr lang="en-US" sz="3200" dirty="0" smtClean="0">
                <a:solidFill>
                  <a:srgbClr val="FF0000"/>
                </a:solidFill>
              </a:rPr>
              <a:t>Platform as a Service (PaaS)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375800" y="2494842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CX</a:t>
            </a:r>
            <a:endParaRPr lang="en-US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2100680" y="2486246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HCM</a:t>
            </a:r>
            <a:endParaRPr lang="en-US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2946328" y="2495538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ERP</a:t>
            </a:r>
            <a:endParaRPr lang="en-US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3724883" y="2486942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Supply Chain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89566" y="1800880"/>
            <a:ext cx="465372" cy="54279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71988" y="1791588"/>
            <a:ext cx="441750" cy="51524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36853" y="1809476"/>
            <a:ext cx="433466" cy="50557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88" name="Oval 87"/>
          <p:cNvSpPr/>
          <p:nvPr/>
        </p:nvSpPr>
        <p:spPr>
          <a:xfrm>
            <a:off x="4487444" y="1625587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89" name="Oval 88"/>
          <p:cNvSpPr/>
          <p:nvPr/>
        </p:nvSpPr>
        <p:spPr>
          <a:xfrm>
            <a:off x="5232452" y="1616991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0" name="Oval 89"/>
          <p:cNvSpPr/>
          <p:nvPr/>
        </p:nvSpPr>
        <p:spPr>
          <a:xfrm>
            <a:off x="6024425" y="1626282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89194" y="1810871"/>
            <a:ext cx="415980" cy="485183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91" name="TextBox 90"/>
          <p:cNvSpPr txBox="1"/>
          <p:nvPr/>
        </p:nvSpPr>
        <p:spPr>
          <a:xfrm>
            <a:off x="4456473" y="2478346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EPM</a:t>
            </a:r>
            <a:endParaRPr lang="en-US" sz="14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354555" y="1767635"/>
            <a:ext cx="412605" cy="549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92" name="TextBox 91"/>
          <p:cNvSpPr txBox="1"/>
          <p:nvPr/>
        </p:nvSpPr>
        <p:spPr>
          <a:xfrm>
            <a:off x="5235030" y="2487638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Analytics</a:t>
            </a:r>
            <a:endParaRPr lang="en-US" sz="1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12960" y="1791590"/>
            <a:ext cx="470252" cy="54848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93" name="TextBox 92"/>
          <p:cNvSpPr txBox="1"/>
          <p:nvPr/>
        </p:nvSpPr>
        <p:spPr>
          <a:xfrm>
            <a:off x="6027003" y="2479041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Social</a:t>
            </a:r>
            <a:endParaRPr lang="en-US" sz="14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15140" y="1791590"/>
            <a:ext cx="451662" cy="52680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27" name="TextBox 26"/>
          <p:cNvSpPr txBox="1"/>
          <p:nvPr/>
        </p:nvSpPr>
        <p:spPr>
          <a:xfrm>
            <a:off x="7950575" y="3270266"/>
            <a:ext cx="685979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95" name="Oval 94"/>
          <p:cNvSpPr/>
          <p:nvPr/>
        </p:nvSpPr>
        <p:spPr>
          <a:xfrm>
            <a:off x="6802980" y="1626630"/>
            <a:ext cx="636943" cy="84903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886431" y="1773701"/>
            <a:ext cx="474189" cy="5530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pic>
      <p:sp>
        <p:nvSpPr>
          <p:cNvPr id="96" name="TextBox 95"/>
          <p:cNvSpPr txBox="1"/>
          <p:nvPr/>
        </p:nvSpPr>
        <p:spPr>
          <a:xfrm>
            <a:off x="6812266" y="2479388"/>
            <a:ext cx="628814" cy="2883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ts val="1100"/>
              </a:lnSpc>
            </a:pPr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79" name="Rectangle 78"/>
          <p:cNvSpPr/>
          <p:nvPr/>
        </p:nvSpPr>
        <p:spPr>
          <a:xfrm>
            <a:off x="126592" y="6128967"/>
            <a:ext cx="1734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https</a:t>
            </a:r>
            <a:r>
              <a:rPr lang="en-US" sz="1200" dirty="0"/>
              <a:t>://</a:t>
            </a:r>
            <a:r>
              <a:rPr lang="en-US" sz="1200" dirty="0" err="1" smtClean="0"/>
              <a:t>cloud.oracle.com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362430" y="3323610"/>
            <a:ext cx="562121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Adding platform </a:t>
            </a:r>
            <a:r>
              <a:rPr lang="en-US" sz="3200" dirty="0" smtClean="0"/>
              <a:t>services addresses the SaaS </a:t>
            </a:r>
            <a:r>
              <a:rPr lang="en-US" sz="3200" dirty="0"/>
              <a:t>extension and the rapidly growing standalone PaaS market </a:t>
            </a:r>
          </a:p>
        </p:txBody>
      </p:sp>
    </p:spTree>
    <p:extLst>
      <p:ext uri="{BB962C8B-B14F-4D97-AF65-F5344CB8AC3E}">
        <p14:creationId xmlns:p14="http://schemas.microsoft.com/office/powerpoint/2010/main" val="122375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</TotalTime>
  <Words>2027</Words>
  <Application>Microsoft Office PowerPoint</Application>
  <PresentationFormat>On-screen Show (4:3)</PresentationFormat>
  <Paragraphs>558</Paragraphs>
  <Slides>37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自定义设计</vt:lpstr>
      <vt:lpstr>在平台即服务（PaaS）上 部署和优化应用与数据库</vt:lpstr>
      <vt:lpstr>Database Application Development</vt:lpstr>
      <vt:lpstr>Cloud Services</vt:lpstr>
      <vt:lpstr>Cloud Adoption is Growing</vt:lpstr>
      <vt:lpstr>Oracle Cloud - Software as a Service</vt:lpstr>
      <vt:lpstr>Oracle Cloud - Software as a Service</vt:lpstr>
      <vt:lpstr>Oracle Cloud - Software as a Service</vt:lpstr>
      <vt:lpstr>The Oracle Cloud: Platform</vt:lpstr>
      <vt:lpstr>Oracle Cloud - Platform as a Service (PaaS)</vt:lpstr>
      <vt:lpstr>Oracle Cloud - Platform Services</vt:lpstr>
      <vt:lpstr>Oracle Cloud - Infrastructure Services</vt:lpstr>
      <vt:lpstr>Oracle Cloud - Database Cloud Services</vt:lpstr>
      <vt:lpstr>Oracle Database Cloud Services</vt:lpstr>
      <vt:lpstr>Oracle Database Cloud Services</vt:lpstr>
      <vt:lpstr>Oracle Database Cloud Services</vt:lpstr>
      <vt:lpstr>Oracle Database Cloud Services</vt:lpstr>
      <vt:lpstr>Oracle Database Cloud Strategy</vt:lpstr>
      <vt:lpstr>Oracle Cloud - Large and Rapidly Growing</vt:lpstr>
      <vt:lpstr>Oracle Database Cloud – Infrastructure</vt:lpstr>
      <vt:lpstr>Oracle Database Cloud  – Management Levels</vt:lpstr>
      <vt:lpstr>Oracle Database Cloud – Service Types</vt:lpstr>
      <vt:lpstr>Oracle Database Cloud – Full Instance Editions</vt:lpstr>
      <vt:lpstr>Database Cloud Delivery Strategy</vt:lpstr>
      <vt:lpstr>Oracle Database Cloud Backup</vt:lpstr>
      <vt:lpstr>Oracle Database Cloud - Capabilities</vt:lpstr>
      <vt:lpstr>Automated Provisioning</vt:lpstr>
      <vt:lpstr>Oracle Database as a Service</vt:lpstr>
      <vt:lpstr>Application Development Framework Support</vt:lpstr>
      <vt:lpstr>Development and Administration Consoles /Tools</vt:lpstr>
      <vt:lpstr>Oracle Database Cloud - Use Cases</vt:lpstr>
      <vt:lpstr>Oracle Database Provisioning comparison</vt:lpstr>
      <vt:lpstr>Oracle Database Total Cost of Ownership (TCO) cost breakdown</vt:lpstr>
      <vt:lpstr>Oracle Database TCO comparison</vt:lpstr>
      <vt:lpstr>Oracle Database TCO comparison; per core per month</vt:lpstr>
      <vt:lpstr>Oracle Database Cloud - Summary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dido du</dc:creator>
  <cp:lastModifiedBy>tbao</cp:lastModifiedBy>
  <cp:revision>51</cp:revision>
  <dcterms:created xsi:type="dcterms:W3CDTF">2014-03-12T03:26:46Z</dcterms:created>
  <dcterms:modified xsi:type="dcterms:W3CDTF">2015-04-22T10:08:52Z</dcterms:modified>
</cp:coreProperties>
</file>