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62" r:id="rId4"/>
    <p:sldId id="285" r:id="rId5"/>
    <p:sldId id="276" r:id="rId6"/>
    <p:sldId id="263" r:id="rId7"/>
    <p:sldId id="281" r:id="rId8"/>
    <p:sldId id="284" r:id="rId9"/>
    <p:sldId id="278" r:id="rId10"/>
    <p:sldId id="268" r:id="rId11"/>
    <p:sldId id="267" r:id="rId12"/>
    <p:sldId id="270" r:id="rId13"/>
    <p:sldId id="269" r:id="rId14"/>
    <p:sldId id="275" r:id="rId15"/>
    <p:sldId id="264" r:id="rId16"/>
    <p:sldId id="283" r:id="rId17"/>
    <p:sldId id="266" r:id="rId18"/>
    <p:sldId id="265" r:id="rId19"/>
    <p:sldId id="277" r:id="rId20"/>
    <p:sldId id="282" r:id="rId21"/>
    <p:sldId id="272" r:id="rId22"/>
    <p:sldId id="271" r:id="rId23"/>
    <p:sldId id="274" r:id="rId24"/>
    <p:sldId id="280" r:id="rId25"/>
    <p:sldId id="273" r:id="rId26"/>
    <p:sldId id="259" r:id="rId27"/>
    <p:sldId id="261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508" autoAdjust="0"/>
  </p:normalViewPr>
  <p:slideViewPr>
    <p:cSldViewPr snapToGrid="0" snapToObjects="1">
      <p:cViewPr>
        <p:scale>
          <a:sx n="90" d="100"/>
          <a:sy n="90" d="100"/>
        </p:scale>
        <p:origin x="-81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CEC34-C9A0-48AA-88AD-C0C35AD0F8E1}" type="datetimeFigureOut">
              <a:rPr lang="zh-CN" altLang="en-US" smtClean="0"/>
              <a:t>2015/4/24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F9F51-018F-4E93-9502-357264F94C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6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altLang="zh-CN" dirty="0" smtClean="0"/>
          </a:p>
          <a:p>
            <a:r>
              <a:rPr lang="zh-CN" altLang="en-US" dirty="0" smtClean="0"/>
              <a:t>融云的来历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7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ZK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同步到节点</a:t>
            </a:r>
            <a:endParaRPr lang="en-US" altLang="zh-CN" baseline="0" dirty="0" smtClean="0"/>
          </a:p>
          <a:p>
            <a:r>
              <a:rPr lang="en-US" altLang="zh-CN" baseline="0" dirty="0" smtClean="0"/>
              <a:t>SET hash</a:t>
            </a:r>
            <a:r>
              <a:rPr lang="zh-CN" altLang="en-US" baseline="0" dirty="0" smtClean="0"/>
              <a:t>环</a:t>
            </a:r>
            <a:endParaRPr lang="en-US" altLang="zh-CN" baseline="0" dirty="0" smtClean="0"/>
          </a:p>
          <a:p>
            <a:r>
              <a:rPr lang="en-US" altLang="zh-CN" dirty="0" smtClean="0"/>
              <a:t>Method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r>
              <a:rPr lang="en-US" altLang="zh-CN" dirty="0" smtClean="0"/>
              <a:t>Node</a:t>
            </a:r>
            <a:r>
              <a:rPr lang="en-US" altLang="zh-CN" baseline="0" dirty="0" smtClean="0"/>
              <a:t> IP</a:t>
            </a:r>
            <a:r>
              <a:rPr lang="zh-CN" altLang="en-US" baseline="0" dirty="0" smtClean="0"/>
              <a:t>对应表</a:t>
            </a:r>
            <a:endParaRPr lang="en-US" altLang="zh-CN" baseline="0" dirty="0" smtClean="0"/>
          </a:p>
          <a:p>
            <a:r>
              <a:rPr lang="zh-CN" altLang="en-US" baseline="0" dirty="0" smtClean="0"/>
              <a:t>备胎节点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680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选取集群</a:t>
            </a:r>
            <a:r>
              <a:rPr lang="en-US" altLang="zh-CN" dirty="0" smtClean="0"/>
              <a:t>-</a:t>
            </a:r>
            <a:r>
              <a:rPr lang="zh-CN" altLang="en-US" dirty="0" smtClean="0"/>
              <a:t>只针对导航</a:t>
            </a:r>
            <a:endParaRPr lang="en-US" altLang="zh-CN" dirty="0" smtClean="0"/>
          </a:p>
          <a:p>
            <a:r>
              <a:rPr lang="zh-CN" altLang="en-US" dirty="0" smtClean="0"/>
              <a:t>不采用</a:t>
            </a:r>
            <a:r>
              <a:rPr lang="en-US" altLang="zh-CN" dirty="0" smtClean="0"/>
              <a:t>Session </a:t>
            </a:r>
            <a:r>
              <a:rPr lang="zh-CN" altLang="en-US" dirty="0" smtClean="0"/>
              <a:t>会话查询，上下线频繁</a:t>
            </a:r>
            <a:endParaRPr lang="en-US" altLang="zh-CN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50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集群 都拥有全部角色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27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备胎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396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70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这个是我们接入点的部署方式，每个节点包含了三种角色，导航的代理，他是通过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反向代理完成的，连接层代理，他是通过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上</a:t>
            </a:r>
            <a:r>
              <a:rPr lang="en-US" altLang="zh-CN" dirty="0" err="1" smtClean="0"/>
              <a:t>ipTables</a:t>
            </a:r>
            <a:endParaRPr lang="en-US" altLang="zh-CN" dirty="0" smtClean="0"/>
          </a:p>
          <a:p>
            <a:r>
              <a:rPr lang="zh-CN" altLang="en-US" dirty="0" smtClean="0"/>
              <a:t>实现的</a:t>
            </a:r>
            <a:r>
              <a:rPr lang="en-US" altLang="zh-CN" dirty="0" smtClean="0"/>
              <a:t>NAT</a:t>
            </a:r>
            <a:r>
              <a:rPr lang="zh-CN" altLang="en-US" dirty="0" smtClean="0"/>
              <a:t>完成的，还有就是</a:t>
            </a:r>
            <a:r>
              <a:rPr lang="en-US" altLang="zh-CN" dirty="0" smtClean="0"/>
              <a:t>checkup</a:t>
            </a:r>
            <a:r>
              <a:rPr lang="zh-CN" altLang="en-US" dirty="0" smtClean="0"/>
              <a:t>负责检测</a:t>
            </a:r>
            <a:r>
              <a:rPr lang="en-US" altLang="zh-CN" dirty="0" smtClean="0"/>
              <a:t>AP</a:t>
            </a:r>
            <a:r>
              <a:rPr lang="zh-CN" altLang="en-US" dirty="0" smtClean="0"/>
              <a:t>到数据中心的链路，就是每</a:t>
            </a:r>
            <a:r>
              <a:rPr lang="en-US" altLang="zh-CN" dirty="0" smtClean="0"/>
              <a:t>5</a:t>
            </a:r>
            <a:r>
              <a:rPr lang="zh-CN" altLang="en-US" dirty="0" smtClean="0"/>
              <a:t>秒想数据中发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包。代理层是采用了</a:t>
            </a:r>
            <a:r>
              <a:rPr lang="en-US" altLang="zh-CN" dirty="0" smtClean="0"/>
              <a:t>1+n</a:t>
            </a:r>
            <a:r>
              <a:rPr lang="zh-CN" altLang="en-US" dirty="0" smtClean="0"/>
              <a:t>的方式，每个代理服务上</a:t>
            </a:r>
          </a:p>
          <a:p>
            <a:r>
              <a:rPr lang="zh-CN" altLang="en-US" dirty="0" smtClean="0"/>
              <a:t>都会有一个公网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NAT</a:t>
            </a:r>
            <a:r>
              <a:rPr lang="zh-CN" altLang="en-US" dirty="0" smtClean="0"/>
              <a:t>和一个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反向代理，在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反向代理上一个负载均衡，通过负载均衡负载的</a:t>
            </a:r>
            <a:r>
              <a:rPr lang="en-US" altLang="zh-CN" dirty="0" err="1" smtClean="0"/>
              <a:t>nginx</a:t>
            </a:r>
            <a:r>
              <a:rPr lang="zh-CN" altLang="en-US" dirty="0" smtClean="0"/>
              <a:t>拿到结果后就会直接替换成当前服务</a:t>
            </a:r>
          </a:p>
          <a:p>
            <a:r>
              <a:rPr lang="zh-CN" altLang="en-US" dirty="0" smtClean="0"/>
              <a:t>器的公网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，端口不变。对于数据中心连接管理器来讲我们是端口全局唯一，即时</a:t>
            </a:r>
            <a:r>
              <a:rPr lang="en-US" altLang="zh-CN" dirty="0" smtClean="0"/>
              <a:t>IP</a:t>
            </a:r>
            <a:r>
              <a:rPr lang="zh-CN" altLang="en-US" dirty="0" smtClean="0"/>
              <a:t>不一样端口也不会重复，这样</a:t>
            </a:r>
            <a:r>
              <a:rPr lang="en-US" altLang="zh-CN" dirty="0" smtClean="0"/>
              <a:t>NAT</a:t>
            </a:r>
            <a:r>
              <a:rPr lang="zh-CN" altLang="en-US" dirty="0" smtClean="0"/>
              <a:t>上配置通过端口可以直接指</a:t>
            </a:r>
          </a:p>
          <a:p>
            <a:r>
              <a:rPr lang="zh-CN" altLang="en-US" dirty="0" smtClean="0"/>
              <a:t>代到数据中心连接管理器上，而且通过端口唯一性就可以快速排查错误。有的时候，</a:t>
            </a:r>
            <a:r>
              <a:rPr lang="en-US" altLang="zh-CN" dirty="0" smtClean="0"/>
              <a:t>AP</a:t>
            </a:r>
            <a:r>
              <a:rPr lang="zh-CN" altLang="en-US" dirty="0" smtClean="0"/>
              <a:t>点到数据中心的链路会出问题，我们现在正在做的另外一件</a:t>
            </a:r>
          </a:p>
          <a:p>
            <a:r>
              <a:rPr lang="zh-CN" altLang="en-US" dirty="0" smtClean="0"/>
              <a:t>事就是当</a:t>
            </a:r>
            <a:r>
              <a:rPr lang="en-US" altLang="zh-CN" dirty="0" smtClean="0"/>
              <a:t>AP</a:t>
            </a:r>
            <a:r>
              <a:rPr lang="zh-CN" altLang="en-US" dirty="0" smtClean="0"/>
              <a:t>点到数据中心链路出问题的情况下，在尝试通过其他的</a:t>
            </a:r>
            <a:r>
              <a:rPr lang="en-US" altLang="zh-CN" dirty="0" smtClean="0"/>
              <a:t>AP</a:t>
            </a:r>
            <a:r>
              <a:rPr lang="zh-CN" altLang="en-US" dirty="0" smtClean="0"/>
              <a:t>点再代理一次往数据中心进行接入。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00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en-US" altLang="zh-CN" baseline="0" dirty="0" smtClean="0"/>
              <a:t> 2 3</a:t>
            </a:r>
          </a:p>
          <a:p>
            <a:r>
              <a:rPr lang="en-US" altLang="zh-CN" baseline="0" dirty="0" smtClean="0"/>
              <a:t>1 2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3</a:t>
            </a:r>
          </a:p>
          <a:p>
            <a:r>
              <a:rPr lang="en-US" altLang="zh-CN" baseline="0" dirty="0" smtClean="0"/>
              <a:t>1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2 3</a:t>
            </a:r>
          </a:p>
          <a:p>
            <a:r>
              <a:rPr lang="zh-CN" altLang="en-US" baseline="0" dirty="0" smtClean="0"/>
              <a:t>*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2 4</a:t>
            </a:r>
          </a:p>
          <a:p>
            <a:r>
              <a:rPr lang="zh-CN" altLang="en-US" baseline="0" dirty="0" smtClean="0"/>
              <a:t>*</a:t>
            </a:r>
            <a:r>
              <a:rPr lang="en-US" altLang="zh-CN" baseline="0" dirty="0" smtClean="0"/>
              <a:t>1 2 </a:t>
            </a:r>
            <a:r>
              <a:rPr lang="zh-CN" altLang="en-US" baseline="0" dirty="0" smtClean="0"/>
              <a:t>*</a:t>
            </a:r>
            <a:r>
              <a:rPr lang="en-US" altLang="zh-CN" baseline="0" dirty="0" smtClean="0"/>
              <a:t>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21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下面是的我们</a:t>
            </a:r>
            <a:r>
              <a:rPr lang="en-US" altLang="zh-CN" dirty="0" smtClean="0"/>
              <a:t>SET</a:t>
            </a:r>
            <a:r>
              <a:rPr lang="zh-CN" altLang="en-US" dirty="0" smtClean="0"/>
              <a:t>间的数据交换方式，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间的服务都是可以直接访问的，服务集群是通过</a:t>
            </a:r>
            <a:r>
              <a:rPr lang="en-US" altLang="zh-CN" dirty="0" smtClean="0"/>
              <a:t>zookeeper</a:t>
            </a:r>
            <a:r>
              <a:rPr lang="zh-CN" altLang="en-US" dirty="0" smtClean="0"/>
              <a:t>进行管理同步，每个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上的数据都是直接进行同步，</a:t>
            </a:r>
          </a:p>
          <a:p>
            <a:r>
              <a:rPr lang="zh-CN" altLang="en-US" dirty="0" smtClean="0"/>
              <a:t>也就是每个</a:t>
            </a:r>
            <a:r>
              <a:rPr lang="en-US" altLang="zh-CN" dirty="0" smtClean="0"/>
              <a:t>SET</a:t>
            </a:r>
            <a:r>
              <a:rPr lang="zh-CN" altLang="en-US" dirty="0" smtClean="0"/>
              <a:t>上都有一份全量的数据。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07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月上线</a:t>
            </a:r>
            <a:endParaRPr lang="en-US" altLang="zh-CN" dirty="0" smtClean="0"/>
          </a:p>
          <a:p>
            <a:r>
              <a:rPr lang="zh-CN" altLang="en-US" dirty="0" smtClean="0"/>
              <a:t>双</a:t>
            </a:r>
            <a:r>
              <a:rPr lang="zh-CN" altLang="en-US" dirty="0" smtClean="0"/>
              <a:t>写</a:t>
            </a:r>
            <a:r>
              <a:rPr lang="zh-CN" altLang="en-US" dirty="0" smtClean="0"/>
              <a:t>方案</a:t>
            </a:r>
            <a:endParaRPr lang="en-US" altLang="zh-CN" dirty="0" smtClean="0"/>
          </a:p>
          <a:p>
            <a:r>
              <a:rPr lang="en-US" altLang="zh-CN" dirty="0" smtClean="0"/>
              <a:t>SET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读写本地数据</a:t>
            </a:r>
            <a:endParaRPr lang="en-US" altLang="zh-CN" baseline="0" dirty="0" smtClean="0"/>
          </a:p>
          <a:p>
            <a:r>
              <a:rPr lang="zh-CN" altLang="en-US" baseline="0" dirty="0" smtClean="0"/>
              <a:t>队列同步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045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伸缩性</a:t>
            </a:r>
          </a:p>
          <a:p>
            <a:r>
              <a:rPr lang="zh-CN" altLang="en-US" dirty="0" smtClean="0"/>
              <a:t>其实在前面我们已经讲了关于我们内部使用</a:t>
            </a:r>
            <a:r>
              <a:rPr lang="en-US" altLang="zh-CN" dirty="0" smtClean="0"/>
              <a:t>union hash</a:t>
            </a:r>
            <a:r>
              <a:rPr lang="zh-CN" altLang="en-US" dirty="0" smtClean="0"/>
              <a:t>的路由策略，而</a:t>
            </a:r>
            <a:r>
              <a:rPr lang="en-US" altLang="zh-CN" dirty="0" smtClean="0"/>
              <a:t>union hash</a:t>
            </a:r>
            <a:r>
              <a:rPr lang="zh-CN" altLang="en-US" dirty="0" smtClean="0"/>
              <a:t>内部使用了一致性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，而一致性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的数据迁移量小，本身就为我们</a:t>
            </a:r>
          </a:p>
          <a:p>
            <a:r>
              <a:rPr lang="zh-CN" altLang="en-US" dirty="0" smtClean="0"/>
              <a:t>解决伸缩性的问题。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57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图形解读说明</a:t>
            </a:r>
            <a:endParaRPr lang="en-US" altLang="zh-CN" dirty="0" smtClean="0"/>
          </a:p>
          <a:p>
            <a:r>
              <a:rPr lang="en-US" altLang="zh-CN" dirty="0" smtClean="0"/>
              <a:t>API</a:t>
            </a:r>
            <a:r>
              <a:rPr lang="zh-CN" altLang="en-US" dirty="0" smtClean="0"/>
              <a:t>调用安全说明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241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的缓存命中</a:t>
            </a:r>
            <a:endParaRPr lang="en-US" altLang="zh-CN" dirty="0" smtClean="0"/>
          </a:p>
          <a:p>
            <a:r>
              <a:rPr lang="en-US" altLang="zh-CN" dirty="0" smtClean="0"/>
              <a:t>LRU LFU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TTL</a:t>
            </a:r>
            <a:r>
              <a:rPr lang="zh-CN" altLang="en-US" dirty="0" smtClean="0"/>
              <a:t>，防冲击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9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这张就是我们目前整体架构图</a:t>
            </a:r>
          </a:p>
          <a:p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771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消息可靠性的保证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87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讲解消息流程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756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2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不入侵原用户系统，不许全量用户数据，不需要增量同步，按需使用</a:t>
            </a:r>
            <a:endParaRPr lang="en-US" altLang="zh-CN" dirty="0" smtClean="0"/>
          </a:p>
          <a:p>
            <a:r>
              <a:rPr lang="zh-CN" altLang="en-US" dirty="0" smtClean="0"/>
              <a:t>授权流程</a:t>
            </a:r>
            <a:endParaRPr lang="en-US" altLang="zh-CN" dirty="0" smtClean="0"/>
          </a:p>
          <a:p>
            <a:r>
              <a:rPr lang="en-US" altLang="zh-CN" dirty="0" smtClean="0"/>
              <a:t>Token</a:t>
            </a:r>
            <a:r>
              <a:rPr lang="zh-CN" altLang="en-US" dirty="0" smtClean="0"/>
              <a:t>安全机制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7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SDK</a:t>
            </a:r>
            <a:r>
              <a:rPr lang="zh-CN" altLang="en-US" dirty="0" smtClean="0"/>
              <a:t>接入策略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导航访问返回地址</a:t>
            </a:r>
            <a:endParaRPr lang="en-US" altLang="zh-CN" baseline="0" dirty="0" smtClean="0"/>
          </a:p>
          <a:p>
            <a:r>
              <a:rPr lang="en-US" altLang="zh-CN" baseline="0" dirty="0" smtClean="0"/>
              <a:t>2 </a:t>
            </a:r>
            <a:r>
              <a:rPr lang="zh-CN" altLang="en-US" baseline="0" dirty="0" smtClean="0"/>
              <a:t>连接代理</a:t>
            </a:r>
            <a:endParaRPr lang="en-US" altLang="zh-CN" baseline="0" dirty="0" smtClean="0"/>
          </a:p>
          <a:p>
            <a:r>
              <a:rPr lang="en-US" altLang="zh-CN" baseline="0" dirty="0" smtClean="0"/>
              <a:t>3 </a:t>
            </a:r>
            <a:r>
              <a:rPr lang="zh-CN" altLang="en-US" baseline="0" dirty="0" smtClean="0"/>
              <a:t>连入数据中心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高可用：稳定服务对用户和开发者的重要性</a:t>
            </a:r>
            <a:endParaRPr lang="en-US" altLang="zh-CN" dirty="0" smtClean="0"/>
          </a:p>
          <a:p>
            <a:r>
              <a:rPr lang="zh-CN" altLang="en-US" dirty="0" smtClean="0"/>
              <a:t>伸缩性：盈利</a:t>
            </a:r>
            <a:r>
              <a:rPr lang="zh-CN" altLang="en-US" dirty="0" smtClean="0"/>
              <a:t>的问题</a:t>
            </a:r>
            <a:r>
              <a:rPr lang="zh-CN" altLang="en-US" dirty="0" smtClean="0"/>
              <a:t>，无硬件服务器，前期投入问题，不能只加不减</a:t>
            </a:r>
            <a:endParaRPr lang="zh-CN" altLang="en-US" dirty="0" smtClean="0"/>
          </a:p>
          <a:p>
            <a:r>
              <a:rPr lang="zh-CN" altLang="en-US" dirty="0" smtClean="0"/>
              <a:t>可靠性：消息的可靠性，不丢失，不重复，有顺序，以工作流举例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7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IDC</a:t>
            </a:r>
            <a:r>
              <a:rPr lang="zh-CN" altLang="en-US" dirty="0" smtClean="0"/>
              <a:t>的可靠性，在链路不出问题时整体可靠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IDC</a:t>
            </a:r>
            <a:r>
              <a:rPr lang="zh-CN" altLang="en-US" dirty="0" smtClean="0"/>
              <a:t>时，应对单</a:t>
            </a:r>
            <a:r>
              <a:rPr lang="en-US" altLang="zh-CN" dirty="0" smtClean="0"/>
              <a:t>IDC</a:t>
            </a:r>
            <a:r>
              <a:rPr lang="zh-CN" altLang="en-US" dirty="0" smtClean="0"/>
              <a:t>的链路问题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IDC</a:t>
            </a:r>
            <a:r>
              <a:rPr lang="zh-CN" altLang="en-US" dirty="0" smtClean="0"/>
              <a:t>时，数据可靠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8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融云内部协议，</a:t>
            </a:r>
            <a:r>
              <a:rPr lang="en-US" altLang="zh-CN" dirty="0" smtClean="0"/>
              <a:t>TLV</a:t>
            </a:r>
            <a:r>
              <a:rPr lang="zh-CN" altLang="en-US" dirty="0" smtClean="0"/>
              <a:t>模式说明，流量节省</a:t>
            </a:r>
            <a:endParaRPr lang="en-US" altLang="zh-CN" dirty="0" smtClean="0"/>
          </a:p>
          <a:p>
            <a:r>
              <a:rPr lang="zh-CN" altLang="en-US" dirty="0" smtClean="0"/>
              <a:t>连接绑定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03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消息上行的模型，前面的标准头都是一致的，他主要包含这样几个字段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指代的通讯使用的信令，</a:t>
            </a:r>
            <a:r>
              <a:rPr lang="en-US" altLang="zh-CN" dirty="0" err="1" smtClean="0"/>
              <a:t>resouceID</a:t>
            </a:r>
            <a:r>
              <a:rPr lang="zh-CN" altLang="en-US" dirty="0" smtClean="0"/>
              <a:t>指代的通讯信令操作主体</a:t>
            </a:r>
          </a:p>
          <a:p>
            <a:r>
              <a:rPr lang="zh-CN" altLang="en-US" dirty="0" smtClean="0"/>
              <a:t>可以是用户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，群</a:t>
            </a:r>
            <a:r>
              <a:rPr lang="en-US" altLang="zh-CN" dirty="0" smtClean="0"/>
              <a:t>id</a:t>
            </a:r>
            <a:r>
              <a:rPr lang="zh-CN" altLang="en-US" dirty="0" smtClean="0"/>
              <a:t>等等，</a:t>
            </a:r>
            <a:r>
              <a:rPr lang="en-US" altLang="zh-CN" dirty="0" err="1" smtClean="0"/>
              <a:t>messageId</a:t>
            </a:r>
            <a:r>
              <a:rPr lang="zh-CN" altLang="en-US" dirty="0" smtClean="0"/>
              <a:t>是用于关联上下文的，每次通讯都要求加一，是通过</a:t>
            </a:r>
            <a:r>
              <a:rPr lang="en-US" altLang="zh-CN" dirty="0" err="1" smtClean="0"/>
              <a:t>protobuffer</a:t>
            </a:r>
            <a:r>
              <a:rPr lang="zh-CN" altLang="en-US" dirty="0" smtClean="0"/>
              <a:t>进行序列化的数据负载。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5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F9F51-018F-4E93-9502-357264F94CB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43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8C42-C07D-B745-AB5E-E43FB52A65C3}" type="datetimeFigureOut">
              <a:rPr kumimoji="1" lang="zh-CN" altLang="en-US" smtClean="0"/>
              <a:pPr/>
              <a:t>2015/4/24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1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infoq.com/c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e.weibo.com/infoqchi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节点配置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node.set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指定所在的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set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node.weight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当前权重（基数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CPU:1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RAM:2GB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node.name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MSG_NODE1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节点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名称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提供的服务列表</a:t>
            </a:r>
          </a:p>
          <a:p>
            <a:pPr marL="0" indent="0">
              <a:buNone/>
            </a:pP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app.actors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[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{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method =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s_msg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class =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com.rcloud.connectmanager.actors.CmpActor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minConcurrency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2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maxConcurrency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4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isMessage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true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},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{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method =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s_ntf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class = 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com.rcloud.connectmanager.actors.CmpActor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minConcurrency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2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maxConcurrency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4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isMessage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false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 marL="0" indent="0"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]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1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分部式集群方案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899" y="1313835"/>
            <a:ext cx="6003925" cy="554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32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Union Hash</a:t>
            </a:r>
            <a:r>
              <a:rPr lang="zh-CN" altLang="en-US" dirty="0" smtClean="0"/>
              <a:t>路由策略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5300" y="1714500"/>
            <a:ext cx="2717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AppKey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选取</a:t>
            </a:r>
            <a:r>
              <a:rPr lang="en-US" altLang="zh-CN" dirty="0" smtClean="0"/>
              <a:t>Cluster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00400" y="2984500"/>
            <a:ext cx="2717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ResourceId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选取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SET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30900" y="4229100"/>
            <a:ext cx="2717800" cy="1219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ResourceId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Method</a:t>
            </a:r>
          </a:p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选取</a:t>
            </a:r>
            <a:r>
              <a:rPr lang="en-US" altLang="zh-CN" dirty="0"/>
              <a:t>Node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8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集群组成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17638"/>
            <a:ext cx="70104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1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服务端高可用方案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30" y="1417637"/>
            <a:ext cx="7348870" cy="52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31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 </a:t>
            </a:r>
            <a:r>
              <a:rPr lang="en-US" altLang="zh-CN" dirty="0" err="1"/>
              <a:t>IaaS</a:t>
            </a:r>
            <a:r>
              <a:rPr lang="en-US" altLang="zh-CN" dirty="0"/>
              <a:t> </a:t>
            </a:r>
            <a:r>
              <a:rPr lang="zh-CN" altLang="en-US" dirty="0"/>
              <a:t>平台的容灾设计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1417638"/>
            <a:ext cx="691515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65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Access Point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接入策略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31" y="1417637"/>
            <a:ext cx="6723687" cy="504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0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心跳检查策略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323975"/>
            <a:ext cx="691515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间数据交换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1317625"/>
            <a:ext cx="59817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9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数据同步方案</a:t>
            </a:r>
            <a:endParaRPr lang="zh-CN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41" y="1417638"/>
            <a:ext cx="5848681" cy="540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9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51800" cy="147002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即时通讯云计算平台的设计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思考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融云 李淼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伸缩性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82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有状态</a:t>
            </a:r>
            <a:r>
              <a:rPr lang="en-US" altLang="zh-CN" dirty="0" smtClean="0"/>
              <a:t>or</a:t>
            </a:r>
            <a:r>
              <a:rPr lang="zh-CN" altLang="en-US" dirty="0" smtClean="0"/>
              <a:t>无状态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2078038"/>
            <a:ext cx="6945090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98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系统构成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565276"/>
            <a:ext cx="8967227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696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消息的可靠保证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优先存储</a:t>
            </a:r>
            <a:endParaRPr lang="en-US" altLang="zh-CN" dirty="0" smtClean="0"/>
          </a:p>
          <a:p>
            <a:r>
              <a:rPr lang="zh-CN" altLang="en-US" dirty="0" smtClean="0"/>
              <a:t>直推及通知拉取结合</a:t>
            </a:r>
            <a:endParaRPr lang="en-US" altLang="zh-CN" dirty="0" smtClean="0"/>
          </a:p>
          <a:p>
            <a:r>
              <a:rPr lang="zh-CN" altLang="en-US" dirty="0" smtClean="0"/>
              <a:t>定时补偿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828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51" y="0"/>
            <a:ext cx="5411973" cy="6860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80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快速资源申请能力构建可伸缩平台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Union Hash</a:t>
            </a:r>
            <a:r>
              <a:rPr lang="zh-CN" altLang="en-US" dirty="0" smtClean="0"/>
              <a:t>使资源均衡，快速定位</a:t>
            </a:r>
            <a:endParaRPr lang="en-US" altLang="zh-CN" dirty="0" smtClean="0"/>
          </a:p>
          <a:p>
            <a:r>
              <a:rPr lang="zh-CN" altLang="en-US" dirty="0" smtClean="0"/>
              <a:t>数据多写保证可用行</a:t>
            </a:r>
            <a:endParaRPr lang="en-US" altLang="zh-CN" dirty="0" smtClean="0"/>
          </a:p>
          <a:p>
            <a:r>
              <a:rPr lang="zh-CN" altLang="en-US" dirty="0" smtClean="0"/>
              <a:t>提供</a:t>
            </a:r>
            <a:r>
              <a:rPr lang="en-US" altLang="zh-CN" dirty="0" err="1" smtClean="0"/>
              <a:t>PaaS</a:t>
            </a:r>
            <a:r>
              <a:rPr lang="zh-CN" altLang="en-US" dirty="0" smtClean="0"/>
              <a:t>间用户的隔离能力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1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051" y="1913860"/>
            <a:ext cx="2243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 谢</a:t>
            </a:r>
            <a:endParaRPr lang="zh-CN" altLang="en-US" sz="6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 descr="C:\Users\lemo\Desktop\Rongcloud-Logo-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94" y="2163375"/>
            <a:ext cx="4657060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02177" y="-387424"/>
            <a:ext cx="9446177" cy="7268345"/>
          </a:xfrm>
          <a:prstGeom prst="rect">
            <a:avLst/>
          </a:prstGeom>
        </p:spPr>
      </p:pic>
      <p:sp>
        <p:nvSpPr>
          <p:cNvPr id="9" name="TextBox 8">
            <a:hlinkClick r:id="rId4"/>
          </p:cNvPr>
          <p:cNvSpPr txBox="1"/>
          <p:nvPr/>
        </p:nvSpPr>
        <p:spPr>
          <a:xfrm>
            <a:off x="5652120" y="3068960"/>
            <a:ext cx="98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InfoQ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6256" y="2996952"/>
            <a:ext cx="596467" cy="5040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52320" y="3068960"/>
            <a:ext cx="1237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infoqchina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148064" y="2996953"/>
            <a:ext cx="530585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即时通讯云模型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 descr="C:\Users\lemo\Desktop\系统架构图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417638"/>
            <a:ext cx="3842691" cy="539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授权登录流程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53" y="1736658"/>
            <a:ext cx="7535327" cy="46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内部连接步骤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3" y="1417638"/>
            <a:ext cx="7599472" cy="528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1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云服务需要解决的问题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高可用</a:t>
            </a:r>
            <a:endParaRPr lang="en-US" altLang="zh-CN" dirty="0" smtClean="0"/>
          </a:p>
          <a:p>
            <a:r>
              <a:rPr lang="zh-CN" altLang="en-US" dirty="0" smtClean="0"/>
              <a:t>伸缩性</a:t>
            </a:r>
            <a:endParaRPr lang="en-US" altLang="zh-CN" dirty="0" smtClean="0"/>
          </a:p>
          <a:p>
            <a:r>
              <a:rPr lang="zh-CN" altLang="en-US" dirty="0"/>
              <a:t>可靠性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00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高可用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IDC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）可用性</a:t>
            </a:r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IDC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IaaS</a:t>
            </a:r>
            <a:r>
              <a:rPr lang="zh-CN" altLang="en-US" dirty="0" smtClean="0"/>
              <a:t>）容灾、多活</a:t>
            </a:r>
            <a:endParaRPr lang="en-US" altLang="zh-CN" dirty="0" smtClean="0"/>
          </a:p>
          <a:p>
            <a:r>
              <a:rPr lang="zh-CN" altLang="en-US" dirty="0" smtClean="0"/>
              <a:t>数据可靠性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4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协议模型</a:t>
            </a:r>
            <a:r>
              <a:rPr lang="en-US" altLang="zh-CN" dirty="0" smtClean="0"/>
              <a:t>-</a:t>
            </a:r>
            <a:r>
              <a:rPr lang="zh-CN" altLang="en-US" dirty="0"/>
              <a:t>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type|QoS</a:t>
            </a:r>
            <a:r>
              <a:rPr lang="en-US" altLang="zh-CN" dirty="0"/>
              <a:t>][checksum][length]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]-&gt;</a:t>
            </a:r>
            <a:r>
              <a:rPr lang="zh-CN" altLang="en-US" dirty="0" smtClean="0"/>
              <a:t>应用唯一标示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/>
              <a:t>token</a:t>
            </a:r>
            <a:r>
              <a:rPr lang="en-US" altLang="zh-CN" dirty="0" smtClean="0"/>
              <a:t>]-&gt;</a:t>
            </a:r>
            <a:r>
              <a:rPr lang="zh-CN" altLang="en-US" dirty="0" smtClean="0"/>
              <a:t>用户授权令牌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6727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协议模型</a:t>
            </a:r>
            <a:r>
              <a:rPr lang="en-US" altLang="zh-CN" dirty="0" smtClean="0"/>
              <a:t>-</a:t>
            </a:r>
            <a:r>
              <a:rPr lang="zh-CN" altLang="en-US" dirty="0" smtClean="0"/>
              <a:t>上行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 smtClean="0"/>
              <a:t>type|QoS</a:t>
            </a:r>
            <a:r>
              <a:rPr lang="en-US" altLang="zh-CN" dirty="0" smtClean="0"/>
              <a:t>][</a:t>
            </a:r>
            <a:r>
              <a:rPr lang="en-US" altLang="zh-CN" dirty="0"/>
              <a:t>checksum][length]</a:t>
            </a:r>
          </a:p>
          <a:p>
            <a:pPr marL="0" indent="0">
              <a:buNone/>
            </a:pPr>
            <a:r>
              <a:rPr lang="en-US" altLang="zh-CN" dirty="0"/>
              <a:t>[method]-&gt;</a:t>
            </a:r>
            <a:r>
              <a:rPr lang="zh-CN" altLang="en-US" dirty="0"/>
              <a:t>通讯时使用的信令</a:t>
            </a:r>
          </a:p>
          <a:p>
            <a:pPr marL="0" indent="0">
              <a:buNone/>
            </a:pPr>
            <a:r>
              <a:rPr lang="en-US" altLang="zh-CN" dirty="0" smtClean="0"/>
              <a:t>[</a:t>
            </a:r>
            <a:r>
              <a:rPr lang="en-US" altLang="zh-CN" dirty="0" err="1"/>
              <a:t>r</a:t>
            </a:r>
            <a:r>
              <a:rPr lang="en-US" altLang="zh-CN" dirty="0" err="1" smtClean="0"/>
              <a:t>esourceId</a:t>
            </a:r>
            <a:r>
              <a:rPr lang="en-US" altLang="zh-CN" dirty="0"/>
              <a:t>]-&gt;</a:t>
            </a:r>
            <a:r>
              <a:rPr lang="zh-CN" altLang="en-US" dirty="0"/>
              <a:t>信令对应的资源</a:t>
            </a:r>
            <a:r>
              <a:rPr lang="en-US" altLang="zh-CN" dirty="0"/>
              <a:t>ID</a:t>
            </a:r>
            <a:r>
              <a:rPr lang="zh-CN" altLang="en-US" dirty="0"/>
              <a:t>（</a:t>
            </a:r>
            <a:r>
              <a:rPr lang="en-US" altLang="zh-CN" dirty="0" err="1"/>
              <a:t>userId</a:t>
            </a:r>
            <a:r>
              <a:rPr lang="zh-CN" altLang="en-US" dirty="0"/>
              <a:t>、</a:t>
            </a:r>
            <a:r>
              <a:rPr lang="en-US" altLang="zh-CN" dirty="0" err="1"/>
              <a:t>groupId</a:t>
            </a:r>
            <a:r>
              <a:rPr lang="zh-CN" altLang="en-US" dirty="0"/>
              <a:t>、</a:t>
            </a:r>
            <a:r>
              <a:rPr lang="en-US" altLang="zh-CN" dirty="0" err="1"/>
              <a:t>chatroomId</a:t>
            </a:r>
            <a:r>
              <a:rPr lang="zh-CN" altLang="en-US" dirty="0"/>
              <a:t>、</a:t>
            </a:r>
            <a:r>
              <a:rPr lang="en-US" altLang="zh-CN" dirty="0"/>
              <a:t>....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messageId</a:t>
            </a:r>
            <a:r>
              <a:rPr lang="en-US" altLang="zh-CN" dirty="0"/>
              <a:t>]-&gt;</a:t>
            </a:r>
            <a:r>
              <a:rPr lang="zh-CN" altLang="en-US" dirty="0"/>
              <a:t>消息序号</a:t>
            </a:r>
          </a:p>
          <a:p>
            <a:pPr marL="0" indent="0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paylaod</a:t>
            </a:r>
            <a:r>
              <a:rPr lang="en-US" altLang="zh-CN" dirty="0"/>
              <a:t>]-&gt;</a:t>
            </a:r>
            <a:r>
              <a:rPr lang="zh-CN" altLang="en-US" dirty="0"/>
              <a:t>数据负载</a:t>
            </a:r>
          </a:p>
        </p:txBody>
      </p:sp>
    </p:spTree>
    <p:extLst>
      <p:ext uri="{BB962C8B-B14F-4D97-AF65-F5344CB8AC3E}">
        <p14:creationId xmlns:p14="http://schemas.microsoft.com/office/powerpoint/2010/main" val="16112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4112</TotalTime>
  <Words>933</Words>
  <Application>Microsoft Office PowerPoint</Application>
  <PresentationFormat>全屏显示(4:3)</PresentationFormat>
  <Paragraphs>156</Paragraphs>
  <Slides>27</Slides>
  <Notes>24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自定义设计</vt:lpstr>
      <vt:lpstr>PowerPoint 演示文稿</vt:lpstr>
      <vt:lpstr>即时通讯云计算平台的设计思考</vt:lpstr>
      <vt:lpstr>即时通讯云模型</vt:lpstr>
      <vt:lpstr>授权登录流程</vt:lpstr>
      <vt:lpstr>SDK内部连接步骤</vt:lpstr>
      <vt:lpstr>云服务需要解决的问题</vt:lpstr>
      <vt:lpstr>高可用</vt:lpstr>
      <vt:lpstr>协议模型-连接</vt:lpstr>
      <vt:lpstr>协议模型-上行</vt:lpstr>
      <vt:lpstr>节点配置</vt:lpstr>
      <vt:lpstr>分部式集群方案</vt:lpstr>
      <vt:lpstr>Union Hash路由策略</vt:lpstr>
      <vt:lpstr>集群组成</vt:lpstr>
      <vt:lpstr>服务端高可用方案</vt:lpstr>
      <vt:lpstr>跨 IaaS 平台的容灾设计</vt:lpstr>
      <vt:lpstr>Access Point 接入策略</vt:lpstr>
      <vt:lpstr>心跳检查策略</vt:lpstr>
      <vt:lpstr>SET间数据交换</vt:lpstr>
      <vt:lpstr>DB数据同步方案</vt:lpstr>
      <vt:lpstr>伸缩性</vt:lpstr>
      <vt:lpstr>有状态or无状态</vt:lpstr>
      <vt:lpstr>系统构成</vt:lpstr>
      <vt:lpstr>消息的可靠保证</vt:lpstr>
      <vt:lpstr>PowerPoint 演示文稿</vt:lpstr>
      <vt:lpstr>总结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dido du</dc:creator>
  <cp:lastModifiedBy>lemo</cp:lastModifiedBy>
  <cp:revision>53</cp:revision>
  <dcterms:created xsi:type="dcterms:W3CDTF">2014-03-12T03:26:46Z</dcterms:created>
  <dcterms:modified xsi:type="dcterms:W3CDTF">2015-04-24T02:38:47Z</dcterms:modified>
</cp:coreProperties>
</file>