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1"/>
  </p:notesMasterIdLst>
  <p:sldIdLst>
    <p:sldId id="256" r:id="rId2"/>
    <p:sldId id="304" r:id="rId3"/>
    <p:sldId id="291" r:id="rId4"/>
    <p:sldId id="270" r:id="rId5"/>
    <p:sldId id="282" r:id="rId6"/>
    <p:sldId id="271" r:id="rId7"/>
    <p:sldId id="293" r:id="rId8"/>
    <p:sldId id="294" r:id="rId9"/>
    <p:sldId id="306" r:id="rId10"/>
    <p:sldId id="268" r:id="rId11"/>
    <p:sldId id="258" r:id="rId12"/>
    <p:sldId id="272" r:id="rId13"/>
    <p:sldId id="273" r:id="rId14"/>
    <p:sldId id="275" r:id="rId15"/>
    <p:sldId id="267" r:id="rId16"/>
    <p:sldId id="266" r:id="rId17"/>
    <p:sldId id="295" r:id="rId18"/>
    <p:sldId id="296" r:id="rId19"/>
    <p:sldId id="276" r:id="rId20"/>
    <p:sldId id="283" r:id="rId21"/>
    <p:sldId id="284" r:id="rId22"/>
    <p:sldId id="301" r:id="rId23"/>
    <p:sldId id="300" r:id="rId24"/>
    <p:sldId id="299" r:id="rId25"/>
    <p:sldId id="298" r:id="rId26"/>
    <p:sldId id="297" r:id="rId27"/>
    <p:sldId id="279" r:id="rId28"/>
    <p:sldId id="280" r:id="rId29"/>
    <p:sldId id="261" r:id="rId30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FFFF"/>
    <a:srgbClr val="66CC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9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86B42-7414-0041-B564-E87BE225B05C}" type="datetimeFigureOut">
              <a:rPr kumimoji="1" lang="zh-CN" altLang="en-US" smtClean="0"/>
              <a:t>15/4/22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2DA0B-7503-FF47-A2CB-0B31A68EE6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7230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Pull</a:t>
            </a:r>
            <a:r>
              <a:rPr kumimoji="1" lang="zh-CN" altLang="en-US" dirty="0" smtClean="0"/>
              <a:t>可售资源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22DA0B-7503-FF47-A2CB-0B31A68EE65C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1823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22DA0B-7503-FF47-A2CB-0B31A68EE65C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5774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>
                <a:latin typeface="HanziPen SC Regular"/>
                <a:cs typeface="HanziPen SC Regular"/>
              </a:rPr>
              <a:t>构建流程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预处理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Work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deadline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Rest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Executor</a:t>
            </a:r>
            <a:endParaRPr kumimoji="1" lang="zh-CN" alt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Worker</a:t>
            </a:r>
            <a:r>
              <a:rPr kumimoji="1" lang="zh-CN" altLang="en-US" dirty="0" smtClean="0"/>
              <a:t>回收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22DA0B-7503-FF47-A2CB-0B31A68EE65C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6219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22DA0B-7503-FF47-A2CB-0B31A68EE65C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6882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Throughput</a:t>
            </a:r>
            <a:r>
              <a:rPr kumimoji="1" lang="zh-CN" altLang="en-US" smtClean="0"/>
              <a:t>：线程切换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22DA0B-7503-FF47-A2CB-0B31A68EE65C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794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8C42-C07D-B745-AB5E-E43FB52A65C3}" type="datetimeFigureOut">
              <a:rPr kumimoji="1" lang="zh-CN" altLang="en-US" smtClean="0"/>
              <a:pPr/>
              <a:t>15/4/22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5BC6-F960-7E49-9DEA-DF63A07FAC1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7" name="图片 6" descr="20131228_PPT模板_QCon-0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448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8C42-C07D-B745-AB5E-E43FB52A65C3}" type="datetimeFigureOut">
              <a:rPr kumimoji="1" lang="zh-CN" altLang="en-US" smtClean="0"/>
              <a:pPr/>
              <a:t>15/4/22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5BC6-F960-7E49-9DEA-DF63A07FAC1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7" name="图片 6" descr="20131228_PPT模板_QCon-0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03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8C42-C07D-B745-AB5E-E43FB52A65C3}" type="datetimeFigureOut">
              <a:rPr kumimoji="1" lang="zh-CN" altLang="en-US" smtClean="0"/>
              <a:pPr/>
              <a:t>15/4/22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5BC6-F960-7E49-9DEA-DF63A07FAC1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7" name="图片 6" descr="20131228_PPT模板_QCon-0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08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525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68C42-C07D-B745-AB5E-E43FB52A65C3}" type="datetimeFigureOut">
              <a:rPr kumimoji="1" lang="zh-CN" altLang="en-US" smtClean="0"/>
              <a:pPr/>
              <a:t>15/4/22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25BC6-F960-7E49-9DEA-DF63A07FAC1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7" name="图片 6" descr="20131228_PPT模板_QCon-01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08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82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3" r:id="rId2"/>
    <p:sldLayoutId id="2147483674" r:id="rId3"/>
    <p:sldLayoutId id="214748367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package" Target="../embeddings/Microsoft_Word___1.docx"/><Relationship Id="rId5" Type="http://schemas.openxmlformats.org/officeDocument/2006/relationships/image" Target="../media/image11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2.docx"/><Relationship Id="rId4" Type="http://schemas.openxmlformats.org/officeDocument/2006/relationships/image" Target="../media/image1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3.docx"/><Relationship Id="rId4" Type="http://schemas.openxmlformats.org/officeDocument/2006/relationships/image" Target="../media/image13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4.docx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hyperlink" Target="http://e.weibo.com/infoqchina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infoq.com/c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407439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 smtClean="0"/>
              <a:t>基于</a:t>
            </a:r>
            <a:r>
              <a:rPr kumimoji="1" lang="en-US" altLang="zh-CN" sz="4800" dirty="0" err="1" smtClean="0"/>
              <a:t>scala</a:t>
            </a:r>
            <a:r>
              <a:rPr kumimoji="1" lang="en-US" altLang="zh-CN" sz="4800" dirty="0" smtClean="0"/>
              <a:t>/</a:t>
            </a:r>
            <a:r>
              <a:rPr kumimoji="1" lang="en-US" altLang="zh-CN" sz="4800" dirty="0" err="1" smtClean="0"/>
              <a:t>akka</a:t>
            </a:r>
            <a:r>
              <a:rPr kumimoji="1" lang="zh-CN" altLang="en-US" sz="4800" dirty="0" smtClean="0"/>
              <a:t>构建响应式流计算</a:t>
            </a:r>
            <a:endParaRPr kumimoji="1" lang="zh-CN" altLang="en-US" sz="4800" dirty="0"/>
          </a:p>
        </p:txBody>
      </p:sp>
      <p:sp>
        <p:nvSpPr>
          <p:cNvPr id="3" name="文本框 2"/>
          <p:cNvSpPr txBox="1"/>
          <p:nvPr/>
        </p:nvSpPr>
        <p:spPr>
          <a:xfrm>
            <a:off x="3480288" y="5293397"/>
            <a:ext cx="2935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 smtClean="0">
                <a:latin typeface="HanziPen SC Regular"/>
                <a:cs typeface="HanziPen SC Regular"/>
              </a:rPr>
              <a:t>@</a:t>
            </a:r>
            <a:r>
              <a:rPr kumimoji="1" lang="zh-CN" altLang="en-US" sz="2800" dirty="0" smtClean="0">
                <a:latin typeface="HanziPen SC Regular"/>
                <a:cs typeface="HanziPen SC Regular"/>
              </a:rPr>
              <a:t>途牛</a:t>
            </a:r>
            <a:r>
              <a:rPr kumimoji="1" lang="en-US" altLang="zh-CN" sz="2800" dirty="0" smtClean="0">
                <a:latin typeface="HanziPen SC Regular"/>
                <a:cs typeface="HanziPen SC Regular"/>
              </a:rPr>
              <a:t>-</a:t>
            </a:r>
            <a:r>
              <a:rPr kumimoji="1" lang="zh-CN" altLang="en-US" sz="2800" dirty="0">
                <a:latin typeface="HanziPen SC Regular"/>
                <a:cs typeface="HanziPen SC Regular"/>
              </a:rPr>
              <a:t>谢辉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817730" y="2085092"/>
            <a:ext cx="1920568" cy="619580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>
                <a:solidFill>
                  <a:srgbClr val="000000"/>
                </a:solidFill>
              </a:rPr>
              <a:t>计算引擎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023841" y="2085092"/>
            <a:ext cx="1657266" cy="402729"/>
          </a:xfrm>
          <a:prstGeom prst="roundRect">
            <a:avLst/>
          </a:prstGeom>
          <a:ln>
            <a:solidFill>
              <a:srgbClr val="FFFFFF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Data-1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565937" y="2782122"/>
            <a:ext cx="1657266" cy="402729"/>
          </a:xfrm>
          <a:prstGeom prst="roundRect">
            <a:avLst/>
          </a:prstGeom>
          <a:ln>
            <a:solidFill>
              <a:srgbClr val="FFFFFF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Data-</a:t>
            </a:r>
            <a:r>
              <a:rPr kumimoji="1" lang="zh-CN" altLang="zh-CN" dirty="0" smtClean="0">
                <a:solidFill>
                  <a:srgbClr val="000000"/>
                </a:solidFill>
              </a:rPr>
              <a:t>2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394570" y="3461167"/>
            <a:ext cx="1657266" cy="402729"/>
          </a:xfrm>
          <a:prstGeom prst="roundRect">
            <a:avLst/>
          </a:prstGeom>
          <a:ln>
            <a:solidFill>
              <a:srgbClr val="FFFFFF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Data-</a:t>
            </a:r>
            <a:r>
              <a:rPr kumimoji="1" lang="zh-CN" altLang="zh-CN" dirty="0" smtClean="0">
                <a:solidFill>
                  <a:srgbClr val="000000"/>
                </a:solidFill>
              </a:rPr>
              <a:t>3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8" name="罐形 7"/>
          <p:cNvSpPr/>
          <p:nvPr/>
        </p:nvSpPr>
        <p:spPr>
          <a:xfrm>
            <a:off x="3297872" y="3863896"/>
            <a:ext cx="960284" cy="743499"/>
          </a:xfrm>
          <a:prstGeom prst="can">
            <a:avLst/>
          </a:prstGeom>
          <a:ln>
            <a:solidFill>
              <a:srgbClr val="FFFFF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cache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9" name="直接访问存储器 8"/>
          <p:cNvSpPr/>
          <p:nvPr/>
        </p:nvSpPr>
        <p:spPr>
          <a:xfrm>
            <a:off x="4582737" y="4047278"/>
            <a:ext cx="1487569" cy="560117"/>
          </a:xfrm>
          <a:prstGeom prst="flowChartMagneticDrum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Input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cxnSp>
        <p:nvCxnSpPr>
          <p:cNvPr id="11" name="直线箭头连接符 10"/>
          <p:cNvCxnSpPr>
            <a:stCxn id="4" idx="3"/>
            <a:endCxn id="5" idx="1"/>
          </p:cNvCxnSpPr>
          <p:nvPr/>
        </p:nvCxnSpPr>
        <p:spPr>
          <a:xfrm flipV="1">
            <a:off x="4738298" y="2286457"/>
            <a:ext cx="1285543" cy="108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stCxn id="4" idx="3"/>
            <a:endCxn id="6" idx="1"/>
          </p:cNvCxnSpPr>
          <p:nvPr/>
        </p:nvCxnSpPr>
        <p:spPr>
          <a:xfrm>
            <a:off x="4738298" y="2394882"/>
            <a:ext cx="1827639" cy="588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4" idx="3"/>
            <a:endCxn id="7" idx="1"/>
          </p:cNvCxnSpPr>
          <p:nvPr/>
        </p:nvCxnSpPr>
        <p:spPr>
          <a:xfrm>
            <a:off x="4738298" y="2394882"/>
            <a:ext cx="2656272" cy="1267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5" idx="2"/>
            <a:endCxn id="9" idx="4"/>
          </p:cNvCxnSpPr>
          <p:nvPr/>
        </p:nvCxnSpPr>
        <p:spPr>
          <a:xfrm flipH="1">
            <a:off x="6070306" y="2487821"/>
            <a:ext cx="782168" cy="18395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>
            <a:stCxn id="6" idx="2"/>
            <a:endCxn id="9" idx="4"/>
          </p:cNvCxnSpPr>
          <p:nvPr/>
        </p:nvCxnSpPr>
        <p:spPr>
          <a:xfrm flipH="1">
            <a:off x="6070306" y="3184851"/>
            <a:ext cx="1324264" cy="11424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7" idx="2"/>
            <a:endCxn id="9" idx="4"/>
          </p:cNvCxnSpPr>
          <p:nvPr/>
        </p:nvCxnSpPr>
        <p:spPr>
          <a:xfrm flipH="1">
            <a:off x="6070306" y="3863896"/>
            <a:ext cx="2152897" cy="4634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9" idx="0"/>
            <a:endCxn id="4" idx="2"/>
          </p:cNvCxnSpPr>
          <p:nvPr/>
        </p:nvCxnSpPr>
        <p:spPr>
          <a:xfrm flipH="1" flipV="1">
            <a:off x="3778014" y="2704672"/>
            <a:ext cx="1548508" cy="1342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>
            <a:stCxn id="4" idx="2"/>
            <a:endCxn id="8" idx="1"/>
          </p:cNvCxnSpPr>
          <p:nvPr/>
        </p:nvCxnSpPr>
        <p:spPr>
          <a:xfrm>
            <a:off x="3778014" y="2704672"/>
            <a:ext cx="0" cy="11592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 smtClean="0"/>
              <a:t>流计算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77347" y="4859438"/>
            <a:ext cx="81094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kumimoji="1" lang="zh-CN" altLang="en-US" sz="3200" dirty="0" smtClean="0"/>
              <a:t>数据源：</a:t>
            </a:r>
            <a:r>
              <a:rPr kumimoji="1" lang="en-US" altLang="zh-CN" sz="3200" dirty="0" err="1" smtClean="0"/>
              <a:t>Lucene</a:t>
            </a:r>
            <a:r>
              <a:rPr kumimoji="1" lang="zh-CN" altLang="en-US" sz="3200" dirty="0" smtClean="0"/>
              <a:t>、</a:t>
            </a:r>
            <a:r>
              <a:rPr kumimoji="1" lang="en-US" altLang="zh-CN" sz="3200" dirty="0" smtClean="0"/>
              <a:t>cache</a:t>
            </a:r>
            <a:r>
              <a:rPr kumimoji="1" lang="zh-CN" altLang="en-US" sz="3200" dirty="0" smtClean="0"/>
              <a:t>、</a:t>
            </a:r>
            <a:r>
              <a:rPr kumimoji="1" lang="en-US" altLang="zh-CN" sz="3200" dirty="0" smtClean="0"/>
              <a:t>RPC…</a:t>
            </a:r>
          </a:p>
          <a:p>
            <a:pPr marL="457200" indent="-457200">
              <a:buFont typeface="Arial"/>
              <a:buChar char="•"/>
            </a:pPr>
            <a:r>
              <a:rPr kumimoji="1" lang="en-US" altLang="zh-CN" sz="3200" dirty="0" smtClean="0"/>
              <a:t>Input:</a:t>
            </a:r>
            <a:r>
              <a:rPr kumimoji="1" lang="zh-CN" altLang="en-US" sz="3200" dirty="0" smtClean="0"/>
              <a:t> 流化管道</a:t>
            </a:r>
            <a:endParaRPr kumimoji="1" lang="en-US" altLang="zh-CN" sz="3200" dirty="0" smtClean="0"/>
          </a:p>
          <a:p>
            <a:pPr marL="457200" indent="-457200">
              <a:buFont typeface="Arial"/>
              <a:buChar char="•"/>
            </a:pPr>
            <a:r>
              <a:rPr kumimoji="1" lang="zh-CN" altLang="en-US" sz="3200" dirty="0" smtClean="0"/>
              <a:t>计算：一次</a:t>
            </a:r>
            <a:r>
              <a:rPr kumimoji="1" lang="en-US" altLang="zh-CN" sz="3200" dirty="0" smtClean="0"/>
              <a:t>Stream</a:t>
            </a:r>
            <a:r>
              <a:rPr kumimoji="1" lang="zh-CN" altLang="en-US" sz="3200" dirty="0" smtClean="0"/>
              <a:t>的聚合计算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03306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37339"/>
            <a:ext cx="8229600" cy="1143000"/>
          </a:xfrm>
        </p:spPr>
        <p:txBody>
          <a:bodyPr/>
          <a:lstStyle/>
          <a:p>
            <a:r>
              <a:rPr lang="en-US" altLang="zh-CN" dirty="0" err="1" smtClean="0"/>
              <a:t>DataFlow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4079630" y="4542174"/>
            <a:ext cx="1111249" cy="92075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Hannotate SC Regular"/>
                <a:cs typeface="Hannotate SC Regular"/>
              </a:rPr>
              <a:t>W</a:t>
            </a:r>
            <a:r>
              <a:rPr kumimoji="1" lang="en-US" altLang="zh-CN" sz="1400" dirty="0" smtClean="0">
                <a:solidFill>
                  <a:schemeClr val="tx1"/>
                </a:solidFill>
                <a:latin typeface="Hannotate SC Regular"/>
                <a:cs typeface="Hannotate SC Regular"/>
              </a:rPr>
              <a:t>orker</a:t>
            </a:r>
            <a:endParaRPr kumimoji="1" lang="zh-CN" altLang="en-US" sz="1400" dirty="0">
              <a:solidFill>
                <a:schemeClr val="tx1"/>
              </a:solidFill>
              <a:latin typeface="Hannotate SC Regular"/>
              <a:cs typeface="Hannotate SC Regular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963180" y="5848679"/>
            <a:ext cx="904875" cy="733425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  <a:latin typeface="Hannotate SC Regular"/>
                <a:cs typeface="Hannotate SC Regular"/>
              </a:rPr>
              <a:t>Executor</a:t>
            </a:r>
            <a:endParaRPr kumimoji="1" lang="zh-CN" altLang="en-US" sz="1400" dirty="0">
              <a:solidFill>
                <a:schemeClr val="tx1"/>
              </a:solidFill>
              <a:latin typeface="Hannotate SC Regular"/>
              <a:cs typeface="Hannotate SC Regular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008907" y="2742898"/>
            <a:ext cx="1111249" cy="920750"/>
          </a:xfrm>
          <a:prstGeom prst="ellipse">
            <a:avLst/>
          </a:prstGeom>
          <a:solidFill>
            <a:srgbClr val="95373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>
                <a:solidFill>
                  <a:schemeClr val="tx1"/>
                </a:solidFill>
                <a:latin typeface="Hannotate SC Regular"/>
                <a:cs typeface="Hannotate SC Regular"/>
              </a:rPr>
              <a:t>WorkerPool</a:t>
            </a:r>
            <a:endParaRPr kumimoji="1" lang="zh-CN" altLang="en-US" sz="1400" dirty="0">
              <a:solidFill>
                <a:schemeClr val="tx1"/>
              </a:solidFill>
              <a:latin typeface="Hannotate SC Regular"/>
              <a:cs typeface="Hannotate SC Regular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635256" y="2813565"/>
            <a:ext cx="1111249" cy="9207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>
                <a:solidFill>
                  <a:schemeClr val="tx1"/>
                </a:solidFill>
                <a:latin typeface="Hannotate SC Regular"/>
                <a:cs typeface="Hannotate SC Regular"/>
              </a:rPr>
              <a:t>ActiveWorker</a:t>
            </a:r>
            <a:endParaRPr kumimoji="1" lang="en-US" altLang="zh-CN" sz="1400" dirty="0" smtClean="0">
              <a:solidFill>
                <a:schemeClr val="tx1"/>
              </a:solidFill>
              <a:latin typeface="Hannotate SC Regular"/>
              <a:cs typeface="Hannotate SC Regular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380429" y="1496782"/>
            <a:ext cx="1111249" cy="92075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  <a:latin typeface="Hannotate SC Regular"/>
                <a:cs typeface="Hannotate SC Regular"/>
              </a:rPr>
              <a:t>Stream</a:t>
            </a:r>
          </a:p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  <a:latin typeface="Hannotate SC Regular"/>
                <a:cs typeface="Hannotate SC Regular"/>
              </a:rPr>
              <a:t>Process</a:t>
            </a:r>
            <a:endParaRPr kumimoji="1" lang="zh-CN" altLang="en-US" sz="1400" dirty="0">
              <a:solidFill>
                <a:schemeClr val="tx1"/>
              </a:solidFill>
              <a:latin typeface="Hannotate SC Regular"/>
              <a:cs typeface="Hannotate SC Regular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756806" y="1496782"/>
            <a:ext cx="1111249" cy="920750"/>
          </a:xfrm>
          <a:prstGeom prst="ellipse">
            <a:avLst/>
          </a:prstGeom>
          <a:solidFill>
            <a:srgbClr val="77933C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  <a:latin typeface="Hannotate SC Regular"/>
                <a:cs typeface="Hannotate SC Regular"/>
              </a:rPr>
              <a:t>Work</a:t>
            </a:r>
          </a:p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  <a:latin typeface="Hannotate SC Regular"/>
                <a:cs typeface="Hannotate SC Regular"/>
              </a:rPr>
              <a:t>Input</a:t>
            </a:r>
            <a:endParaRPr kumimoji="1" lang="zh-CN" altLang="en-US" sz="1400" dirty="0">
              <a:solidFill>
                <a:schemeClr val="tx1"/>
              </a:solidFill>
              <a:latin typeface="Hannotate SC Regular"/>
              <a:cs typeface="Hannotate SC Regular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400426" y="5848679"/>
            <a:ext cx="939060" cy="796462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  <a:latin typeface="Hannotate SC Regular"/>
                <a:cs typeface="Hannotate SC Regular"/>
              </a:rPr>
              <a:t>Executor</a:t>
            </a:r>
            <a:endParaRPr kumimoji="1" lang="zh-CN" altLang="en-US" sz="1400" dirty="0">
              <a:solidFill>
                <a:schemeClr val="tx1"/>
              </a:solidFill>
              <a:latin typeface="Hannotate SC Regular"/>
              <a:cs typeface="Hannotate SC Regular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2149781" y="4542176"/>
            <a:ext cx="1111249" cy="92075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>
                <a:solidFill>
                  <a:schemeClr val="tx1"/>
                </a:solidFill>
                <a:latin typeface="Hannotate SC Regular"/>
                <a:cs typeface="Hannotate SC Regular"/>
              </a:rPr>
              <a:t>ProcessEngine</a:t>
            </a:r>
            <a:endParaRPr kumimoji="1" lang="zh-CN" altLang="en-US" sz="1400" dirty="0">
              <a:solidFill>
                <a:schemeClr val="tx1"/>
              </a:solidFill>
              <a:latin typeface="Hannotate SC Regular"/>
              <a:cs typeface="Hannotate SC Regular"/>
            </a:endParaRPr>
          </a:p>
        </p:txBody>
      </p:sp>
      <p:cxnSp>
        <p:nvCxnSpPr>
          <p:cNvPr id="21" name="曲线连接符 20"/>
          <p:cNvCxnSpPr>
            <a:stCxn id="13" idx="4"/>
            <a:endCxn id="11" idx="0"/>
          </p:cNvCxnSpPr>
          <p:nvPr/>
        </p:nvCxnSpPr>
        <p:spPr>
          <a:xfrm rot="16200000" flipH="1">
            <a:off x="3660630" y="3567549"/>
            <a:ext cx="878526" cy="1070723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stCxn id="11" idx="4"/>
            <a:endCxn id="17" idx="0"/>
          </p:cNvCxnSpPr>
          <p:nvPr/>
        </p:nvCxnSpPr>
        <p:spPr>
          <a:xfrm rot="5400000">
            <a:off x="4059729" y="5273152"/>
            <a:ext cx="385755" cy="76529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曲线连接符 25"/>
          <p:cNvCxnSpPr>
            <a:stCxn id="11" idx="4"/>
            <a:endCxn id="12" idx="0"/>
          </p:cNvCxnSpPr>
          <p:nvPr/>
        </p:nvCxnSpPr>
        <p:spPr>
          <a:xfrm rot="16200000" flipH="1">
            <a:off x="4832559" y="5265619"/>
            <a:ext cx="385755" cy="78036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" name="曲线连接符 29"/>
          <p:cNvCxnSpPr>
            <a:stCxn id="13" idx="4"/>
            <a:endCxn id="19" idx="0"/>
          </p:cNvCxnSpPr>
          <p:nvPr/>
        </p:nvCxnSpPr>
        <p:spPr>
          <a:xfrm rot="5400000">
            <a:off x="2695705" y="3673349"/>
            <a:ext cx="878528" cy="85912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5" name="曲线连接符 34"/>
          <p:cNvCxnSpPr>
            <a:stCxn id="19" idx="1"/>
            <a:endCxn id="15" idx="4"/>
          </p:cNvCxnSpPr>
          <p:nvPr/>
        </p:nvCxnSpPr>
        <p:spPr>
          <a:xfrm rot="5400000" flipH="1" flipV="1">
            <a:off x="1494545" y="3235508"/>
            <a:ext cx="2259485" cy="623534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6" name="曲线连接符 35"/>
          <p:cNvCxnSpPr>
            <a:stCxn id="19" idx="6"/>
            <a:endCxn id="11" idx="2"/>
          </p:cNvCxnSpPr>
          <p:nvPr/>
        </p:nvCxnSpPr>
        <p:spPr>
          <a:xfrm flipV="1">
            <a:off x="3261030" y="5002549"/>
            <a:ext cx="818600" cy="2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8" name="曲线连接符 47"/>
          <p:cNvCxnSpPr>
            <a:stCxn id="14" idx="0"/>
            <a:endCxn id="16" idx="4"/>
          </p:cNvCxnSpPr>
          <p:nvPr/>
        </p:nvCxnSpPr>
        <p:spPr>
          <a:xfrm rot="5400000" flipH="1" flipV="1">
            <a:off x="5053640" y="2554774"/>
            <a:ext cx="396033" cy="121550"/>
          </a:xfrm>
          <a:prstGeom prst="curvedConnector3">
            <a:avLst>
              <a:gd name="adj1" fmla="val 50000"/>
            </a:avLst>
          </a:prstGeom>
          <a:ln>
            <a:solidFill>
              <a:srgbClr val="948A54"/>
            </a:solidFill>
            <a:prstDash val="dash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8" name="曲线连接符 17"/>
          <p:cNvCxnSpPr>
            <a:stCxn id="16" idx="6"/>
            <a:endCxn id="11" idx="7"/>
          </p:cNvCxnSpPr>
          <p:nvPr/>
        </p:nvCxnSpPr>
        <p:spPr>
          <a:xfrm flipH="1">
            <a:off x="5028140" y="1957157"/>
            <a:ext cx="839915" cy="2719858"/>
          </a:xfrm>
          <a:prstGeom prst="curvedConnector4">
            <a:avLst>
              <a:gd name="adj1" fmla="val -27217"/>
              <a:gd name="adj2" fmla="val 68513"/>
            </a:avLst>
          </a:prstGeom>
          <a:ln>
            <a:solidFill>
              <a:srgbClr val="948A54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4501582" y="6022311"/>
            <a:ext cx="553998" cy="44919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sz="2400" b="1" dirty="0" smtClean="0"/>
              <a:t>…</a:t>
            </a:r>
            <a:endParaRPr kumimoji="1" lang="zh-CN" altLang="en-US" sz="2400" b="1" dirty="0"/>
          </a:p>
        </p:txBody>
      </p:sp>
      <p:sp>
        <p:nvSpPr>
          <p:cNvPr id="40" name="文本框 39"/>
          <p:cNvSpPr txBox="1"/>
          <p:nvPr/>
        </p:nvSpPr>
        <p:spPr>
          <a:xfrm>
            <a:off x="5314057" y="4861447"/>
            <a:ext cx="553998" cy="44919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sz="2400" b="1" dirty="0" smtClean="0"/>
              <a:t>…</a:t>
            </a:r>
            <a:endParaRPr kumimoji="1" lang="zh-CN" altLang="en-US" sz="2400" b="1" dirty="0"/>
          </a:p>
        </p:txBody>
      </p:sp>
      <p:sp>
        <p:nvSpPr>
          <p:cNvPr id="41" name="文本框 40"/>
          <p:cNvSpPr txBox="1"/>
          <p:nvPr/>
        </p:nvSpPr>
        <p:spPr>
          <a:xfrm>
            <a:off x="1735179" y="4839065"/>
            <a:ext cx="553998" cy="36570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sz="2400" b="1" dirty="0" smtClean="0"/>
              <a:t>…</a:t>
            </a:r>
            <a:endParaRPr kumimoji="1" lang="zh-CN" altLang="en-US" sz="2400" b="1" dirty="0"/>
          </a:p>
        </p:txBody>
      </p:sp>
      <p:cxnSp>
        <p:nvCxnSpPr>
          <p:cNvPr id="65" name="曲线连接符 64"/>
          <p:cNvCxnSpPr>
            <a:stCxn id="15" idx="5"/>
            <a:endCxn id="13" idx="0"/>
          </p:cNvCxnSpPr>
          <p:nvPr/>
        </p:nvCxnSpPr>
        <p:spPr>
          <a:xfrm rot="16200000" flipH="1">
            <a:off x="3216632" y="2394997"/>
            <a:ext cx="460207" cy="235593"/>
          </a:xfrm>
          <a:prstGeom prst="curved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328939" y="4641146"/>
            <a:ext cx="75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n</a:t>
            </a:r>
            <a:endParaRPr kumimoji="1" lang="zh-CN" altLang="en-US" dirty="0"/>
          </a:p>
        </p:txBody>
      </p:sp>
      <p:cxnSp>
        <p:nvCxnSpPr>
          <p:cNvPr id="20" name="直线连接符 19"/>
          <p:cNvCxnSpPr/>
          <p:nvPr/>
        </p:nvCxnSpPr>
        <p:spPr>
          <a:xfrm>
            <a:off x="1154598" y="2582482"/>
            <a:ext cx="7532202" cy="0"/>
          </a:xfrm>
          <a:prstGeom prst="line">
            <a:avLst/>
          </a:prstGeom>
          <a:ln>
            <a:prstDash val="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/>
          <p:cNvCxnSpPr/>
          <p:nvPr/>
        </p:nvCxnSpPr>
        <p:spPr>
          <a:xfrm>
            <a:off x="1175046" y="4103967"/>
            <a:ext cx="7532202" cy="0"/>
          </a:xfrm>
          <a:prstGeom prst="line">
            <a:avLst/>
          </a:prstGeom>
          <a:ln>
            <a:prstDash val="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859892" y="1843445"/>
            <a:ext cx="18473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Frontend</a:t>
            </a:r>
            <a:endParaRPr kumimoji="1" lang="zh-CN" altLang="en-US" sz="3200" dirty="0"/>
          </a:p>
        </p:txBody>
      </p:sp>
      <p:sp>
        <p:nvSpPr>
          <p:cNvPr id="34" name="文本框 33"/>
          <p:cNvSpPr txBox="1"/>
          <p:nvPr/>
        </p:nvSpPr>
        <p:spPr>
          <a:xfrm>
            <a:off x="6962810" y="3002040"/>
            <a:ext cx="18473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Master</a:t>
            </a:r>
            <a:endParaRPr kumimoji="1" lang="zh-CN" altLang="en-US" sz="3200" dirty="0"/>
          </a:p>
        </p:txBody>
      </p:sp>
      <p:sp>
        <p:nvSpPr>
          <p:cNvPr id="37" name="文本框 36"/>
          <p:cNvSpPr txBox="1"/>
          <p:nvPr/>
        </p:nvSpPr>
        <p:spPr>
          <a:xfrm>
            <a:off x="7032740" y="4507030"/>
            <a:ext cx="18473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Backend</a:t>
            </a:r>
            <a:endParaRPr kumimoji="1" lang="zh-CN" altLang="en-US" sz="3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Process</a:t>
            </a:r>
            <a:endParaRPr kumimoji="1" lang="zh-CN" altLang="en-US" dirty="0"/>
          </a:p>
        </p:txBody>
      </p:sp>
      <p:sp>
        <p:nvSpPr>
          <p:cNvPr id="4" name="进程 3"/>
          <p:cNvSpPr/>
          <p:nvPr/>
        </p:nvSpPr>
        <p:spPr>
          <a:xfrm>
            <a:off x="918365" y="3349876"/>
            <a:ext cx="1270054" cy="449197"/>
          </a:xfrm>
          <a:prstGeom prst="flowChartProcess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A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5" name="进程 4"/>
          <p:cNvSpPr/>
          <p:nvPr/>
        </p:nvSpPr>
        <p:spPr>
          <a:xfrm>
            <a:off x="6724120" y="3349876"/>
            <a:ext cx="1270054" cy="449197"/>
          </a:xfrm>
          <a:prstGeom prst="flowChartProcess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D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进程 5"/>
          <p:cNvSpPr/>
          <p:nvPr/>
        </p:nvSpPr>
        <p:spPr>
          <a:xfrm>
            <a:off x="3869273" y="3903627"/>
            <a:ext cx="1270054" cy="449197"/>
          </a:xfrm>
          <a:prstGeom prst="flowChartProcess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C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7" name="进程 6"/>
          <p:cNvSpPr/>
          <p:nvPr/>
        </p:nvSpPr>
        <p:spPr>
          <a:xfrm>
            <a:off x="3869273" y="2797596"/>
            <a:ext cx="1270054" cy="449197"/>
          </a:xfrm>
          <a:prstGeom prst="flowChartProcess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B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8" name="可选流程 7"/>
          <p:cNvSpPr/>
          <p:nvPr/>
        </p:nvSpPr>
        <p:spPr>
          <a:xfrm>
            <a:off x="6014133" y="4723198"/>
            <a:ext cx="1858615" cy="557624"/>
          </a:xfrm>
          <a:prstGeom prst="flowChartAlternateProcess">
            <a:avLst/>
          </a:prstGeom>
          <a:solidFill>
            <a:srgbClr val="FFFFFF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rgbClr val="000000"/>
                </a:solidFill>
              </a:rPr>
              <a:t>ProcessEngine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cxnSp>
        <p:nvCxnSpPr>
          <p:cNvPr id="10" name="曲线连接符 9"/>
          <p:cNvCxnSpPr>
            <a:stCxn id="3" idx="3"/>
            <a:endCxn id="7" idx="1"/>
          </p:cNvCxnSpPr>
          <p:nvPr/>
        </p:nvCxnSpPr>
        <p:spPr>
          <a:xfrm flipV="1">
            <a:off x="3007317" y="3022195"/>
            <a:ext cx="861956" cy="533614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曲线连接符 10"/>
          <p:cNvCxnSpPr>
            <a:stCxn id="3" idx="3"/>
            <a:endCxn id="6" idx="1"/>
          </p:cNvCxnSpPr>
          <p:nvPr/>
        </p:nvCxnSpPr>
        <p:spPr>
          <a:xfrm>
            <a:off x="3007317" y="3555809"/>
            <a:ext cx="861956" cy="572417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曲线连接符 13"/>
          <p:cNvCxnSpPr>
            <a:stCxn id="6" idx="3"/>
            <a:endCxn id="18" idx="1"/>
          </p:cNvCxnSpPr>
          <p:nvPr/>
        </p:nvCxnSpPr>
        <p:spPr>
          <a:xfrm flipV="1">
            <a:off x="5139327" y="3574475"/>
            <a:ext cx="630844" cy="553751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7" idx="3"/>
            <a:endCxn id="18" idx="1"/>
          </p:cNvCxnSpPr>
          <p:nvPr/>
        </p:nvCxnSpPr>
        <p:spPr>
          <a:xfrm>
            <a:off x="5139327" y="3022195"/>
            <a:ext cx="630844" cy="55228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菱形 2"/>
          <p:cNvSpPr/>
          <p:nvPr/>
        </p:nvSpPr>
        <p:spPr>
          <a:xfrm>
            <a:off x="2519394" y="3349876"/>
            <a:ext cx="487923" cy="411866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F</a:t>
            </a:r>
          </a:p>
        </p:txBody>
      </p:sp>
      <p:sp>
        <p:nvSpPr>
          <p:cNvPr id="18" name="菱形 17"/>
          <p:cNvSpPr/>
          <p:nvPr/>
        </p:nvSpPr>
        <p:spPr>
          <a:xfrm>
            <a:off x="5770171" y="3368542"/>
            <a:ext cx="487923" cy="411866"/>
          </a:xfrm>
          <a:prstGeom prst="diamond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</a:t>
            </a:r>
            <a:endParaRPr kumimoji="1" lang="zh-CN" altLang="en-US" dirty="0"/>
          </a:p>
        </p:txBody>
      </p:sp>
      <p:cxnSp>
        <p:nvCxnSpPr>
          <p:cNvPr id="27" name="直线箭头连接符 26"/>
          <p:cNvCxnSpPr>
            <a:stCxn id="4" idx="3"/>
            <a:endCxn id="3" idx="1"/>
          </p:cNvCxnSpPr>
          <p:nvPr/>
        </p:nvCxnSpPr>
        <p:spPr>
          <a:xfrm flipV="1">
            <a:off x="2188419" y="3555809"/>
            <a:ext cx="330975" cy="18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stCxn id="18" idx="3"/>
            <a:endCxn id="5" idx="1"/>
          </p:cNvCxnSpPr>
          <p:nvPr/>
        </p:nvCxnSpPr>
        <p:spPr>
          <a:xfrm>
            <a:off x="6258094" y="3574475"/>
            <a:ext cx="46602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081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WorkActivity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600200"/>
            <a:ext cx="8448665" cy="4688559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行为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zh-CN" altLang="en-US" dirty="0" smtClean="0"/>
              <a:t>包含一个</a:t>
            </a:r>
            <a:r>
              <a:rPr kumimoji="1" lang="en-US" altLang="zh-CN" dirty="0" smtClean="0"/>
              <a:t>Worker</a:t>
            </a:r>
            <a:r>
              <a:rPr kumimoji="1" lang="zh-CN" altLang="en-US" dirty="0" smtClean="0"/>
              <a:t>担当行为人</a:t>
            </a:r>
            <a:endParaRPr kumimoji="1" lang="en-US" altLang="zh-CN" dirty="0" smtClean="0"/>
          </a:p>
          <a:p>
            <a:pPr marL="457200" lvl="1" indent="0">
              <a:buNone/>
            </a:pPr>
            <a:r>
              <a:rPr kumimoji="1" lang="zh-CN" altLang="en-US" dirty="0" smtClean="0"/>
              <a:t>多个</a:t>
            </a:r>
            <a:r>
              <a:rPr kumimoji="1" lang="en-US" altLang="zh-CN" dirty="0" smtClean="0"/>
              <a:t>Executor</a:t>
            </a:r>
            <a:r>
              <a:rPr kumimoji="1" lang="zh-CN" altLang="en-US" dirty="0" smtClean="0"/>
              <a:t>实现并发处理</a:t>
            </a:r>
            <a:endParaRPr kumimoji="1" lang="en-US" altLang="zh-CN" dirty="0" smtClean="0"/>
          </a:p>
          <a:p>
            <a:r>
              <a:rPr kumimoji="1" lang="en-US" altLang="zh-CN" dirty="0" smtClean="0"/>
              <a:t>In-Out</a:t>
            </a:r>
          </a:p>
          <a:p>
            <a:pPr marL="0" indent="0">
              <a:buNone/>
            </a:pP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）前一活动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Result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zh-CN" dirty="0" smtClean="0"/>
              <a:t>2</a:t>
            </a:r>
            <a:r>
              <a:rPr kumimoji="1" lang="zh-CN" altLang="en-US" dirty="0" smtClean="0"/>
              <a:t>）来自</a:t>
            </a:r>
            <a:r>
              <a:rPr kumimoji="1" lang="en-US" altLang="zh-CN" dirty="0" err="1" smtClean="0"/>
              <a:t>WorkInput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Job</a:t>
            </a:r>
            <a:r>
              <a:rPr kumimoji="1" lang="zh-CN" altLang="en-US" dirty="0" smtClean="0"/>
              <a:t>流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grpSp>
        <p:nvGrpSpPr>
          <p:cNvPr id="12" name="组 11"/>
          <p:cNvGrpSpPr/>
          <p:nvPr/>
        </p:nvGrpSpPr>
        <p:grpSpPr>
          <a:xfrm>
            <a:off x="4137811" y="2788121"/>
            <a:ext cx="4956308" cy="3407701"/>
            <a:chOff x="3131677" y="2788121"/>
            <a:chExt cx="4956308" cy="3407701"/>
          </a:xfrm>
        </p:grpSpPr>
        <p:sp>
          <p:nvSpPr>
            <p:cNvPr id="8" name="右箭头 7"/>
            <p:cNvSpPr/>
            <p:nvPr/>
          </p:nvSpPr>
          <p:spPr>
            <a:xfrm>
              <a:off x="3131677" y="2788121"/>
              <a:ext cx="4956308" cy="3407701"/>
            </a:xfrm>
            <a:prstGeom prst="rightArrow">
              <a:avLst>
                <a:gd name="adj1" fmla="val 68069"/>
                <a:gd name="adj2" fmla="val 4565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11" name="组 10"/>
            <p:cNvGrpSpPr/>
            <p:nvPr/>
          </p:nvGrpSpPr>
          <p:grpSpPr>
            <a:xfrm>
              <a:off x="3621834" y="3482660"/>
              <a:ext cx="2728474" cy="2031630"/>
              <a:chOff x="4876362" y="3188350"/>
              <a:chExt cx="2728474" cy="2031630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4876362" y="3188350"/>
                <a:ext cx="2728474" cy="203163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 anchorCtr="1"/>
              <a:lstStyle/>
              <a:p>
                <a:pPr algn="ctr"/>
                <a:r>
                  <a:rPr kumimoji="1" lang="en-US" altLang="zh-CN" sz="2400" dirty="0" smtClean="0">
                    <a:solidFill>
                      <a:srgbClr val="000000"/>
                    </a:solidFill>
                  </a:rPr>
                  <a:t>Activity</a:t>
                </a:r>
                <a:endParaRPr kumimoji="1" lang="zh-CN" altLang="en-US" sz="2400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0" name="组 9"/>
              <p:cNvGrpSpPr/>
              <p:nvPr/>
            </p:nvGrpSpPr>
            <p:grpSpPr>
              <a:xfrm>
                <a:off x="5064727" y="3361233"/>
                <a:ext cx="2323269" cy="1332102"/>
                <a:chOff x="5064727" y="3361233"/>
                <a:chExt cx="2323269" cy="1332102"/>
              </a:xfrm>
            </p:grpSpPr>
            <p:sp>
              <p:nvSpPr>
                <p:cNvPr id="5" name="矩形 4"/>
                <p:cNvSpPr/>
                <p:nvPr/>
              </p:nvSpPr>
              <p:spPr>
                <a:xfrm>
                  <a:off x="5064727" y="4166690"/>
                  <a:ext cx="2323269" cy="52664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2000" dirty="0" smtClean="0">
                      <a:solidFill>
                        <a:srgbClr val="000000"/>
                      </a:solidFill>
                    </a:rPr>
                    <a:t>Worker</a:t>
                  </a:r>
                  <a:endParaRPr kumimoji="1" lang="zh-CN" altLang="en-US" sz="2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5064727" y="3361233"/>
                  <a:ext cx="619538" cy="60409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 smtClean="0">
                      <a:solidFill>
                        <a:srgbClr val="000000"/>
                      </a:solidFill>
                    </a:rPr>
                    <a:t>Executor</a:t>
                  </a:r>
                  <a:endParaRPr kumimoji="1" lang="zh-CN" alt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" name="矩形 6"/>
                <p:cNvSpPr/>
                <p:nvPr/>
              </p:nvSpPr>
              <p:spPr>
                <a:xfrm>
                  <a:off x="5898599" y="3374223"/>
                  <a:ext cx="619538" cy="60409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 smtClean="0">
                      <a:solidFill>
                        <a:srgbClr val="000000"/>
                      </a:solidFill>
                    </a:rPr>
                    <a:t>Executor</a:t>
                  </a:r>
                  <a:endParaRPr kumimoji="1" lang="zh-CN" altLang="en-US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6701495" y="3402703"/>
                  <a:ext cx="619538" cy="60409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 smtClean="0">
                      <a:solidFill>
                        <a:srgbClr val="000000"/>
                      </a:solidFill>
                    </a:rPr>
                    <a:t>…</a:t>
                  </a:r>
                  <a:endParaRPr kumimoji="1" lang="zh-CN" altLang="en-US" dirty="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37765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右箭头 24"/>
          <p:cNvSpPr/>
          <p:nvPr/>
        </p:nvSpPr>
        <p:spPr>
          <a:xfrm>
            <a:off x="6488892" y="3920854"/>
            <a:ext cx="2106431" cy="2470628"/>
          </a:xfrm>
          <a:prstGeom prst="rightArrow">
            <a:avLst>
              <a:gd name="adj1" fmla="val 77587"/>
              <a:gd name="adj2" fmla="val 35067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kumimoji="1" lang="en-US" altLang="zh-CN" sz="2000" dirty="0" err="1" smtClean="0">
                <a:solidFill>
                  <a:srgbClr val="000000"/>
                </a:solidFill>
              </a:rPr>
              <a:t>WorkActivity</a:t>
            </a:r>
            <a:endParaRPr kumimoji="1" lang="en-US" altLang="zh-CN" sz="2000" dirty="0" smtClean="0">
              <a:solidFill>
                <a:srgbClr val="000000"/>
              </a:solidFill>
            </a:endParaRPr>
          </a:p>
          <a:p>
            <a:pPr algn="ctr"/>
            <a:endParaRPr kumimoji="1" lang="en-US" altLang="zh-CN" sz="2000" dirty="0">
              <a:solidFill>
                <a:srgbClr val="000000"/>
              </a:solidFill>
            </a:endParaRPr>
          </a:p>
          <a:p>
            <a:pPr algn="ctr"/>
            <a:r>
              <a:rPr kumimoji="1" lang="zh-CN" altLang="zh-CN" sz="2800" dirty="0">
                <a:solidFill>
                  <a:srgbClr val="000000"/>
                </a:solidFill>
              </a:rPr>
              <a:t> </a:t>
            </a:r>
            <a:r>
              <a:rPr kumimoji="1" lang="zh-CN" altLang="en-US" sz="2800" dirty="0" smtClean="0">
                <a:solidFill>
                  <a:srgbClr val="000000"/>
                </a:solidFill>
              </a:rPr>
              <a:t>    </a:t>
            </a:r>
            <a:r>
              <a:rPr kumimoji="1" lang="en-US" altLang="zh-CN" sz="2800" dirty="0" smtClean="0">
                <a:solidFill>
                  <a:srgbClr val="000000"/>
                </a:solidFill>
              </a:rPr>
              <a:t>XOR</a:t>
            </a:r>
            <a:endParaRPr kumimoji="1"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Job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Stream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Session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job</a:t>
            </a:r>
            <a:r>
              <a:rPr kumimoji="1" lang="zh-CN" altLang="en-US" dirty="0" smtClean="0"/>
              <a:t>流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err="1"/>
              <a:t>JobSource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SessionId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Timeout</a:t>
            </a:r>
            <a:r>
              <a:rPr kumimoji="1" lang="zh-CN" altLang="en-US" dirty="0" smtClean="0"/>
              <a:t>, </a:t>
            </a:r>
            <a:r>
              <a:rPr kumimoji="1" lang="en-US" altLang="zh-CN" dirty="0" smtClean="0"/>
              <a:t>…</a:t>
            </a:r>
            <a:r>
              <a:rPr kumimoji="1" lang="en-US" altLang="zh-CN" dirty="0" smtClean="0"/>
              <a:t>)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	Job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</a:p>
          <a:p>
            <a:pPr marL="0" indent="0">
              <a:buNone/>
            </a:pPr>
            <a:r>
              <a:rPr kumimoji="1" lang="en-US" altLang="zh-CN" dirty="0"/>
              <a:t>	Deadline(</a:t>
            </a:r>
            <a:r>
              <a:rPr kumimoji="1" lang="en-US" altLang="zh-CN" dirty="0" err="1"/>
              <a:t>SessionId</a:t>
            </a:r>
            <a:r>
              <a:rPr kumimoji="1" lang="en-US" altLang="zh-CN" dirty="0" smtClean="0"/>
              <a:t>)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JobSource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XOR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Deadline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</a:t>
            </a:r>
            <a:endParaRPr kumimoji="1" lang="zh-CN" altLang="en-US" dirty="0"/>
          </a:p>
        </p:txBody>
      </p:sp>
      <p:grpSp>
        <p:nvGrpSpPr>
          <p:cNvPr id="12" name="组 11"/>
          <p:cNvGrpSpPr/>
          <p:nvPr/>
        </p:nvGrpSpPr>
        <p:grpSpPr>
          <a:xfrm>
            <a:off x="4380966" y="4646024"/>
            <a:ext cx="2736304" cy="288032"/>
            <a:chOff x="1795169" y="4436387"/>
            <a:chExt cx="2736304" cy="288032"/>
          </a:xfrm>
        </p:grpSpPr>
        <p:sp>
          <p:nvSpPr>
            <p:cNvPr id="6" name="罐形 5"/>
            <p:cNvSpPr/>
            <p:nvPr/>
          </p:nvSpPr>
          <p:spPr>
            <a:xfrm rot="5400000">
              <a:off x="3991413" y="4184359"/>
              <a:ext cx="288032" cy="792088"/>
            </a:xfrm>
            <a:prstGeom prst="can">
              <a:avLst/>
            </a:prstGeom>
            <a:solidFill>
              <a:srgbClr val="FF6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 err="1" smtClean="0"/>
                <a:t>jobSourc</a:t>
              </a:r>
              <a:endParaRPr kumimoji="1" lang="zh-CN" altLang="en-US" sz="1200" dirty="0"/>
            </a:p>
          </p:txBody>
        </p:sp>
        <p:sp>
          <p:nvSpPr>
            <p:cNvPr id="7" name="罐形 6"/>
            <p:cNvSpPr/>
            <p:nvPr/>
          </p:nvSpPr>
          <p:spPr>
            <a:xfrm rot="5400000">
              <a:off x="2047197" y="4184359"/>
              <a:ext cx="288032" cy="792088"/>
            </a:xfrm>
            <a:prstGeom prst="can">
              <a:avLst/>
            </a:prstGeom>
            <a:solidFill>
              <a:srgbClr val="FF6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 smtClean="0"/>
                <a:t>deadline</a:t>
              </a:r>
              <a:endParaRPr kumimoji="1" lang="zh-CN" altLang="en-US" sz="1200" dirty="0"/>
            </a:p>
          </p:txBody>
        </p:sp>
        <p:sp>
          <p:nvSpPr>
            <p:cNvPr id="8" name="罐形 7"/>
            <p:cNvSpPr/>
            <p:nvPr/>
          </p:nvSpPr>
          <p:spPr>
            <a:xfrm rot="5400000">
              <a:off x="3379345" y="4364379"/>
              <a:ext cx="279648" cy="423664"/>
            </a:xfrm>
            <a:prstGeom prst="can">
              <a:avLst/>
            </a:prstGeom>
            <a:solidFill>
              <a:srgbClr val="FF6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 smtClean="0"/>
                <a:t>job</a:t>
              </a:r>
              <a:endParaRPr kumimoji="1" lang="zh-CN" altLang="en-US" sz="1200" dirty="0"/>
            </a:p>
          </p:txBody>
        </p:sp>
        <p:sp>
          <p:nvSpPr>
            <p:cNvPr id="9" name="罐形 8"/>
            <p:cNvSpPr/>
            <p:nvPr/>
          </p:nvSpPr>
          <p:spPr>
            <a:xfrm rot="5400000">
              <a:off x="2947297" y="4364379"/>
              <a:ext cx="279648" cy="423664"/>
            </a:xfrm>
            <a:prstGeom prst="can">
              <a:avLst/>
            </a:prstGeom>
            <a:solidFill>
              <a:srgbClr val="FF6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 smtClean="0"/>
                <a:t>job</a:t>
              </a:r>
              <a:endParaRPr kumimoji="1" lang="zh-CN" altLang="en-US" sz="1200" dirty="0"/>
            </a:p>
          </p:txBody>
        </p:sp>
        <p:sp>
          <p:nvSpPr>
            <p:cNvPr id="10" name="罐形 9"/>
            <p:cNvSpPr/>
            <p:nvPr/>
          </p:nvSpPr>
          <p:spPr>
            <a:xfrm rot="5400000">
              <a:off x="2587257" y="4436387"/>
              <a:ext cx="288032" cy="288032"/>
            </a:xfrm>
            <a:prstGeom prst="can">
              <a:avLst/>
            </a:prstGeom>
            <a:solidFill>
              <a:srgbClr val="FF6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 smtClean="0"/>
                <a:t>…</a:t>
              </a:r>
              <a:endParaRPr kumimoji="1" lang="zh-CN" altLang="en-US" sz="1200" dirty="0"/>
            </a:p>
          </p:txBody>
        </p:sp>
      </p:grpSp>
      <p:grpSp>
        <p:nvGrpSpPr>
          <p:cNvPr id="13" name="组 12"/>
          <p:cNvGrpSpPr/>
          <p:nvPr/>
        </p:nvGrpSpPr>
        <p:grpSpPr>
          <a:xfrm>
            <a:off x="3749370" y="5630250"/>
            <a:ext cx="2736304" cy="288032"/>
            <a:chOff x="1795169" y="4436387"/>
            <a:chExt cx="2736304" cy="288032"/>
          </a:xfrm>
        </p:grpSpPr>
        <p:sp>
          <p:nvSpPr>
            <p:cNvPr id="14" name="罐形 13"/>
            <p:cNvSpPr/>
            <p:nvPr/>
          </p:nvSpPr>
          <p:spPr>
            <a:xfrm rot="5400000">
              <a:off x="3991413" y="4184359"/>
              <a:ext cx="288032" cy="792088"/>
            </a:xfrm>
            <a:prstGeom prst="can">
              <a:avLst/>
            </a:prstGeom>
            <a:solidFill>
              <a:srgbClr val="FF6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 err="1" smtClean="0"/>
                <a:t>jobSourc</a:t>
              </a:r>
              <a:endParaRPr kumimoji="1" lang="zh-CN" altLang="en-US" sz="1200" dirty="0"/>
            </a:p>
          </p:txBody>
        </p:sp>
        <p:sp>
          <p:nvSpPr>
            <p:cNvPr id="15" name="罐形 14"/>
            <p:cNvSpPr/>
            <p:nvPr/>
          </p:nvSpPr>
          <p:spPr>
            <a:xfrm rot="5400000">
              <a:off x="2047197" y="4184359"/>
              <a:ext cx="288032" cy="792088"/>
            </a:xfrm>
            <a:prstGeom prst="can">
              <a:avLst/>
            </a:prstGeom>
            <a:solidFill>
              <a:srgbClr val="FF6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 smtClean="0"/>
                <a:t>deadline</a:t>
              </a:r>
              <a:endParaRPr kumimoji="1" lang="zh-CN" altLang="en-US" sz="1200" dirty="0"/>
            </a:p>
          </p:txBody>
        </p:sp>
        <p:sp>
          <p:nvSpPr>
            <p:cNvPr id="16" name="罐形 15"/>
            <p:cNvSpPr/>
            <p:nvPr/>
          </p:nvSpPr>
          <p:spPr>
            <a:xfrm rot="5400000">
              <a:off x="3379345" y="4364379"/>
              <a:ext cx="279648" cy="423664"/>
            </a:xfrm>
            <a:prstGeom prst="can">
              <a:avLst/>
            </a:prstGeom>
            <a:solidFill>
              <a:srgbClr val="FF6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 smtClean="0"/>
                <a:t>job</a:t>
              </a:r>
              <a:endParaRPr kumimoji="1" lang="zh-CN" altLang="en-US" sz="1200" dirty="0"/>
            </a:p>
          </p:txBody>
        </p:sp>
        <p:sp>
          <p:nvSpPr>
            <p:cNvPr id="17" name="罐形 16"/>
            <p:cNvSpPr/>
            <p:nvPr/>
          </p:nvSpPr>
          <p:spPr>
            <a:xfrm rot="5400000">
              <a:off x="2947297" y="4364379"/>
              <a:ext cx="279648" cy="423664"/>
            </a:xfrm>
            <a:prstGeom prst="can">
              <a:avLst/>
            </a:prstGeom>
            <a:solidFill>
              <a:srgbClr val="FF6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 smtClean="0"/>
                <a:t>job</a:t>
              </a:r>
              <a:endParaRPr kumimoji="1" lang="zh-CN" altLang="en-US" sz="1200" dirty="0"/>
            </a:p>
          </p:txBody>
        </p:sp>
        <p:sp>
          <p:nvSpPr>
            <p:cNvPr id="18" name="罐形 17"/>
            <p:cNvSpPr/>
            <p:nvPr/>
          </p:nvSpPr>
          <p:spPr>
            <a:xfrm rot="5400000">
              <a:off x="2587257" y="4436387"/>
              <a:ext cx="288032" cy="288032"/>
            </a:xfrm>
            <a:prstGeom prst="can">
              <a:avLst/>
            </a:prstGeom>
            <a:solidFill>
              <a:srgbClr val="FF6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 smtClean="0"/>
                <a:t>…</a:t>
              </a:r>
              <a:endParaRPr kumimoji="1" lang="zh-CN" altLang="en-US" sz="1200" dirty="0"/>
            </a:p>
          </p:txBody>
        </p:sp>
      </p:grpSp>
      <p:grpSp>
        <p:nvGrpSpPr>
          <p:cNvPr id="19" name="组 18"/>
          <p:cNvGrpSpPr/>
          <p:nvPr/>
        </p:nvGrpSpPr>
        <p:grpSpPr>
          <a:xfrm>
            <a:off x="4092934" y="5143909"/>
            <a:ext cx="2736304" cy="288032"/>
            <a:chOff x="1795169" y="4436387"/>
            <a:chExt cx="2736304" cy="288032"/>
          </a:xfrm>
        </p:grpSpPr>
        <p:sp>
          <p:nvSpPr>
            <p:cNvPr id="20" name="罐形 19"/>
            <p:cNvSpPr/>
            <p:nvPr/>
          </p:nvSpPr>
          <p:spPr>
            <a:xfrm rot="5400000">
              <a:off x="3991413" y="4184359"/>
              <a:ext cx="288032" cy="792088"/>
            </a:xfrm>
            <a:prstGeom prst="can">
              <a:avLst/>
            </a:prstGeom>
            <a:solidFill>
              <a:srgbClr val="FF6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 err="1" smtClean="0"/>
                <a:t>jobSourc</a:t>
              </a:r>
              <a:endParaRPr kumimoji="1" lang="zh-CN" altLang="en-US" sz="1200" dirty="0"/>
            </a:p>
          </p:txBody>
        </p:sp>
        <p:sp>
          <p:nvSpPr>
            <p:cNvPr id="21" name="罐形 20"/>
            <p:cNvSpPr/>
            <p:nvPr/>
          </p:nvSpPr>
          <p:spPr>
            <a:xfrm rot="5400000">
              <a:off x="2047197" y="4184359"/>
              <a:ext cx="288032" cy="792088"/>
            </a:xfrm>
            <a:prstGeom prst="can">
              <a:avLst/>
            </a:prstGeom>
            <a:solidFill>
              <a:srgbClr val="FF6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 smtClean="0"/>
                <a:t>deadline</a:t>
              </a:r>
              <a:endParaRPr kumimoji="1" lang="zh-CN" altLang="en-US" sz="1200" dirty="0"/>
            </a:p>
          </p:txBody>
        </p:sp>
        <p:sp>
          <p:nvSpPr>
            <p:cNvPr id="22" name="罐形 21"/>
            <p:cNvSpPr/>
            <p:nvPr/>
          </p:nvSpPr>
          <p:spPr>
            <a:xfrm rot="5400000">
              <a:off x="3379345" y="4364379"/>
              <a:ext cx="279648" cy="423664"/>
            </a:xfrm>
            <a:prstGeom prst="can">
              <a:avLst/>
            </a:prstGeom>
            <a:solidFill>
              <a:srgbClr val="FF6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 smtClean="0"/>
                <a:t>job</a:t>
              </a:r>
              <a:endParaRPr kumimoji="1" lang="zh-CN" altLang="en-US" sz="1200" dirty="0"/>
            </a:p>
          </p:txBody>
        </p:sp>
        <p:sp>
          <p:nvSpPr>
            <p:cNvPr id="23" name="罐形 22"/>
            <p:cNvSpPr/>
            <p:nvPr/>
          </p:nvSpPr>
          <p:spPr>
            <a:xfrm rot="5400000">
              <a:off x="2947297" y="4364379"/>
              <a:ext cx="279648" cy="423664"/>
            </a:xfrm>
            <a:prstGeom prst="can">
              <a:avLst/>
            </a:prstGeom>
            <a:solidFill>
              <a:srgbClr val="FF6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 smtClean="0"/>
                <a:t>job</a:t>
              </a:r>
              <a:endParaRPr kumimoji="1" lang="zh-CN" altLang="en-US" sz="1200" dirty="0"/>
            </a:p>
          </p:txBody>
        </p:sp>
        <p:sp>
          <p:nvSpPr>
            <p:cNvPr id="24" name="罐形 23"/>
            <p:cNvSpPr/>
            <p:nvPr/>
          </p:nvSpPr>
          <p:spPr>
            <a:xfrm rot="5400000">
              <a:off x="2587257" y="4436387"/>
              <a:ext cx="288032" cy="288032"/>
            </a:xfrm>
            <a:prstGeom prst="can">
              <a:avLst/>
            </a:prstGeom>
            <a:solidFill>
              <a:srgbClr val="FF6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zh-CN" sz="1200" dirty="0" smtClean="0"/>
                <a:t>…</a:t>
              </a:r>
              <a:endParaRPr kumimoji="1"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38149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6782358"/>
              </p:ext>
            </p:extLst>
          </p:nvPr>
        </p:nvGraphicFramePr>
        <p:xfrm>
          <a:off x="223774" y="1649399"/>
          <a:ext cx="6867386" cy="4832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1" name="文档" r:id="rId4" imgW="5295900" imgH="6337300" progId="Word.Document.12">
                  <p:embed/>
                </p:oleObj>
              </mc:Choice>
              <mc:Fallback>
                <p:oleObj name="文档" r:id="rId4" imgW="5295900" imgH="6337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3774" y="1649399"/>
                        <a:ext cx="6867386" cy="48326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Worker FSM</a:t>
            </a:r>
            <a:endParaRPr kumimoji="1" lang="zh-CN" altLang="en-US" dirty="0"/>
          </a:p>
        </p:txBody>
      </p:sp>
      <p:sp>
        <p:nvSpPr>
          <p:cNvPr id="141" name="椭圆 140"/>
          <p:cNvSpPr/>
          <p:nvPr/>
        </p:nvSpPr>
        <p:spPr>
          <a:xfrm>
            <a:off x="6246855" y="1973506"/>
            <a:ext cx="1239077" cy="119512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Prepare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142" name="椭圆 141"/>
          <p:cNvSpPr/>
          <p:nvPr/>
        </p:nvSpPr>
        <p:spPr>
          <a:xfrm>
            <a:off x="6169412" y="3653113"/>
            <a:ext cx="1393961" cy="1301123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Worker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7756689" y="3259147"/>
            <a:ext cx="1239077" cy="119512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Ready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149" name="椭圆 148"/>
          <p:cNvSpPr/>
          <p:nvPr/>
        </p:nvSpPr>
        <p:spPr>
          <a:xfrm>
            <a:off x="7439465" y="5157235"/>
            <a:ext cx="1239077" cy="119512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Doing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150" name="椭圆 149"/>
          <p:cNvSpPr/>
          <p:nvPr/>
        </p:nvSpPr>
        <p:spPr>
          <a:xfrm>
            <a:off x="5007778" y="5157235"/>
            <a:ext cx="1239077" cy="119512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Done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151" name="椭圆 150"/>
          <p:cNvSpPr/>
          <p:nvPr/>
        </p:nvSpPr>
        <p:spPr>
          <a:xfrm>
            <a:off x="4705464" y="3259147"/>
            <a:ext cx="1239077" cy="119512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Release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cxnSp>
        <p:nvCxnSpPr>
          <p:cNvPr id="153" name="直线箭头连接符 152"/>
          <p:cNvCxnSpPr>
            <a:stCxn id="141" idx="5"/>
            <a:endCxn id="148" idx="1"/>
          </p:cNvCxnSpPr>
          <p:nvPr/>
        </p:nvCxnSpPr>
        <p:spPr>
          <a:xfrm>
            <a:off x="7304473" y="2993606"/>
            <a:ext cx="633675" cy="440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直线箭头连接符 154"/>
          <p:cNvCxnSpPr>
            <a:stCxn id="148" idx="4"/>
            <a:endCxn id="149" idx="0"/>
          </p:cNvCxnSpPr>
          <p:nvPr/>
        </p:nvCxnSpPr>
        <p:spPr>
          <a:xfrm flipH="1">
            <a:off x="8059004" y="4454269"/>
            <a:ext cx="317224" cy="7029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直线箭头连接符 156"/>
          <p:cNvCxnSpPr>
            <a:stCxn id="149" idx="2"/>
            <a:endCxn id="150" idx="6"/>
          </p:cNvCxnSpPr>
          <p:nvPr/>
        </p:nvCxnSpPr>
        <p:spPr>
          <a:xfrm flipH="1">
            <a:off x="6246855" y="5754796"/>
            <a:ext cx="11926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直线箭头连接符 158"/>
          <p:cNvCxnSpPr>
            <a:stCxn id="150" idx="0"/>
            <a:endCxn id="151" idx="4"/>
          </p:cNvCxnSpPr>
          <p:nvPr/>
        </p:nvCxnSpPr>
        <p:spPr>
          <a:xfrm flipH="1" flipV="1">
            <a:off x="5325003" y="4454269"/>
            <a:ext cx="302314" cy="7029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直线箭头连接符 160"/>
          <p:cNvCxnSpPr>
            <a:stCxn id="151" idx="7"/>
            <a:endCxn id="141" idx="3"/>
          </p:cNvCxnSpPr>
          <p:nvPr/>
        </p:nvCxnSpPr>
        <p:spPr>
          <a:xfrm flipV="1">
            <a:off x="5763082" y="2993606"/>
            <a:ext cx="665232" cy="440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846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Exception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Propagation</a:t>
            </a:r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474966" y="1982668"/>
            <a:ext cx="1998011" cy="44919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Root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474966" y="2982003"/>
            <a:ext cx="1998011" cy="44919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rgbClr val="000000"/>
                </a:solidFill>
              </a:rPr>
              <a:t>ProcessEngine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531162" y="2982003"/>
            <a:ext cx="1998011" cy="44919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Worker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531162" y="4334843"/>
            <a:ext cx="1998011" cy="44919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Executor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57200" y="2982003"/>
            <a:ext cx="1998011" cy="44919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Process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cxnSp>
        <p:nvCxnSpPr>
          <p:cNvPr id="13" name="直线箭头连接符 12"/>
          <p:cNvCxnSpPr>
            <a:stCxn id="7" idx="0"/>
            <a:endCxn id="6" idx="2"/>
          </p:cNvCxnSpPr>
          <p:nvPr/>
        </p:nvCxnSpPr>
        <p:spPr>
          <a:xfrm flipV="1">
            <a:off x="7530168" y="3431200"/>
            <a:ext cx="0" cy="9036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6" idx="1"/>
            <a:endCxn id="5" idx="3"/>
          </p:cNvCxnSpPr>
          <p:nvPr/>
        </p:nvCxnSpPr>
        <p:spPr>
          <a:xfrm flipH="1">
            <a:off x="5472977" y="3206602"/>
            <a:ext cx="10581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5" idx="1"/>
            <a:endCxn id="9" idx="3"/>
          </p:cNvCxnSpPr>
          <p:nvPr/>
        </p:nvCxnSpPr>
        <p:spPr>
          <a:xfrm flipH="1">
            <a:off x="2455211" y="3206602"/>
            <a:ext cx="10197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/>
          <p:cNvCxnSpPr/>
          <p:nvPr/>
        </p:nvCxnSpPr>
        <p:spPr>
          <a:xfrm>
            <a:off x="247414" y="2662799"/>
            <a:ext cx="8708964" cy="0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  <a:prstDash val="sys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775230" y="4334843"/>
            <a:ext cx="593793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kumimoji="1" lang="en-US" altLang="zh-CN" sz="2800" dirty="0" smtClean="0"/>
              <a:t>Worker-Executor:</a:t>
            </a:r>
            <a:r>
              <a:rPr kumimoji="1" lang="zh-CN" altLang="en-US" sz="2800" dirty="0" smtClean="0"/>
              <a:t> </a:t>
            </a:r>
            <a:endParaRPr kumimoji="1" lang="en-US" altLang="zh-CN" sz="2800" dirty="0" smtClean="0"/>
          </a:p>
          <a:p>
            <a:r>
              <a:rPr kumimoji="1" lang="en-US" altLang="zh-CN" sz="2800" dirty="0" smtClean="0"/>
              <a:t>		One-For-One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Strategy</a:t>
            </a:r>
          </a:p>
          <a:p>
            <a:pPr marL="457200" indent="-457200">
              <a:buFont typeface="Arial"/>
              <a:buChar char="•"/>
            </a:pPr>
            <a:r>
              <a:rPr lang="en-US" altLang="zh-CN" sz="2800" dirty="0" smtClean="0"/>
              <a:t>Process-</a:t>
            </a:r>
            <a:r>
              <a:rPr lang="en-US" altLang="zh-CN" sz="2800" dirty="0" err="1" smtClean="0"/>
              <a:t>ProcessEngine</a:t>
            </a:r>
            <a:r>
              <a:rPr lang="en-US" altLang="zh-CN" sz="2800" dirty="0" smtClean="0"/>
              <a:t>-Worker:</a:t>
            </a:r>
          </a:p>
          <a:p>
            <a:r>
              <a:rPr lang="en-US" altLang="zh-CN" sz="2800" dirty="0" smtClean="0"/>
              <a:t>		Exception</a:t>
            </a:r>
            <a:r>
              <a:rPr lang="zh-CN" altLang="en-US" sz="2800" dirty="0" smtClean="0"/>
              <a:t>作为</a:t>
            </a:r>
            <a:r>
              <a:rPr lang="en-US" altLang="zh-CN" sz="2800" dirty="0" smtClean="0"/>
              <a:t>Message</a:t>
            </a:r>
            <a:r>
              <a:rPr lang="zh-CN" altLang="en-US" sz="2800" dirty="0" smtClean="0"/>
              <a:t>向外传递</a:t>
            </a:r>
            <a:endParaRPr lang="en-US" altLang="zh-CN" sz="28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010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Time Out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Process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Out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err="1" smtClean="0"/>
              <a:t>ProcessDefinition.timeout</a:t>
            </a:r>
            <a:r>
              <a:rPr kumimoji="1" lang="en-US" altLang="zh-CN" dirty="0" smtClean="0"/>
              <a:t>(5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seconds)</a:t>
            </a:r>
          </a:p>
          <a:p>
            <a:pPr marL="0" indent="0">
              <a:buNone/>
            </a:pPr>
            <a:r>
              <a:rPr kumimoji="1" lang="en-US" altLang="zh-CN" dirty="0" smtClean="0"/>
              <a:t>	Supervisor</a:t>
            </a:r>
            <a:r>
              <a:rPr kumimoji="1" lang="en-US" altLang="en-US" dirty="0" smtClean="0"/>
              <a:t>： </a:t>
            </a:r>
            <a:r>
              <a:rPr kumimoji="1" lang="en-US" altLang="zh-CN" dirty="0" err="1" smtClean="0"/>
              <a:t>StreamProcess</a:t>
            </a:r>
            <a:endParaRPr kumimoji="1" lang="en-US" altLang="zh-CN" dirty="0" smtClean="0"/>
          </a:p>
          <a:p>
            <a:r>
              <a:rPr kumimoji="1" lang="en-US" altLang="zh-CN" dirty="0" smtClean="0"/>
              <a:t>Session</a:t>
            </a:r>
            <a:r>
              <a:rPr kumimoji="1" lang="zh-CN" altLang="en-US" smtClean="0"/>
              <a:t> </a:t>
            </a:r>
            <a:r>
              <a:rPr kumimoji="1" lang="en-US" altLang="zh-CN" smtClean="0"/>
              <a:t>Time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Out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err="1" smtClean="0"/>
              <a:t>JobSource</a:t>
            </a:r>
            <a:r>
              <a:rPr kumimoji="1" lang="zh-CN" altLang="en-US" dirty="0" smtClean="0"/>
              <a:t>(</a:t>
            </a:r>
            <a:r>
              <a:rPr kumimoji="1" lang="en-US" altLang="zh-CN" dirty="0" err="1" smtClean="0"/>
              <a:t>sessionId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seconds,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timeoutMsg</a:t>
            </a:r>
            <a:r>
              <a:rPr kumimoji="1" lang="zh-CN" altLang="zh-CN" dirty="0" smtClean="0"/>
              <a:t>)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	Supervisor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Worker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Executor</a:t>
            </a:r>
            <a:r>
              <a:rPr kumimoji="1" lang="zh-CN" altLang="en-US" dirty="0" smtClean="0"/>
              <a:t>处理</a:t>
            </a:r>
            <a:r>
              <a:rPr kumimoji="1" lang="en-US" altLang="zh-CN" dirty="0" err="1" smtClean="0"/>
              <a:t>timeoutMsg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4082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示例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522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一个计算流程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833" y="4767334"/>
            <a:ext cx="8229600" cy="145146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zh-CN" altLang="en-US" dirty="0" smtClean="0"/>
              <a:t>两组随机数分别产生</a:t>
            </a:r>
            <a:r>
              <a:rPr kumimoji="1" lang="en-US" altLang="zh-CN" dirty="0" smtClean="0"/>
              <a:t>1000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1~50</a:t>
            </a:r>
            <a:r>
              <a:rPr kumimoji="1" lang="zh-CN" altLang="en-US" dirty="0" smtClean="0"/>
              <a:t>的整数，对这两组数进行碰撞，得到碰撞数（该数在两组中都存在，则产生碰撞，碰撞后需从各自集合中移除）的集合，后对集合进行排序，并且计算出碰撞数相同次数分别有是多少。</a:t>
            </a:r>
            <a:endParaRPr kumimoji="1" lang="zh-CN" altLang="en-US" dirty="0"/>
          </a:p>
        </p:txBody>
      </p:sp>
      <p:grpSp>
        <p:nvGrpSpPr>
          <p:cNvPr id="72" name="组 71"/>
          <p:cNvGrpSpPr/>
          <p:nvPr/>
        </p:nvGrpSpPr>
        <p:grpSpPr>
          <a:xfrm>
            <a:off x="538404" y="1960761"/>
            <a:ext cx="8160193" cy="2609999"/>
            <a:chOff x="983807" y="3082421"/>
            <a:chExt cx="8160193" cy="2609999"/>
          </a:xfrm>
        </p:grpSpPr>
        <p:sp>
          <p:nvSpPr>
            <p:cNvPr id="5" name="进程 4"/>
            <p:cNvSpPr/>
            <p:nvPr/>
          </p:nvSpPr>
          <p:spPr>
            <a:xfrm flipH="1">
              <a:off x="1171092" y="4492228"/>
              <a:ext cx="1028224" cy="449197"/>
            </a:xfrm>
            <a:prstGeom prst="flowChartProcess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rgbClr val="000000"/>
                  </a:solidFill>
                </a:rPr>
                <a:t>Collision</a:t>
              </a:r>
              <a:endParaRPr kumimoji="1"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6" name="进程 5"/>
            <p:cNvSpPr/>
            <p:nvPr/>
          </p:nvSpPr>
          <p:spPr>
            <a:xfrm>
              <a:off x="4117446" y="5243223"/>
              <a:ext cx="1270054" cy="449197"/>
            </a:xfrm>
            <a:prstGeom prst="flowChartProcess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rgbClr val="000000"/>
                  </a:solidFill>
                </a:rPr>
                <a:t>Secondary</a:t>
              </a:r>
              <a:endParaRPr kumimoji="1"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8" name="决策 7"/>
            <p:cNvSpPr/>
            <p:nvPr/>
          </p:nvSpPr>
          <p:spPr>
            <a:xfrm>
              <a:off x="2475583" y="4410913"/>
              <a:ext cx="1053259" cy="588603"/>
            </a:xfrm>
            <a:prstGeom prst="flowChartDecision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r>
                <a:rPr kumimoji="1" lang="en-US" altLang="zh-CN" dirty="0" smtClean="0">
                  <a:solidFill>
                    <a:srgbClr val="000000"/>
                  </a:solidFill>
                </a:rPr>
                <a:t>Fork</a:t>
              </a:r>
              <a:endParaRPr kumimoji="1"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9" name="决策 8"/>
            <p:cNvSpPr/>
            <p:nvPr/>
          </p:nvSpPr>
          <p:spPr>
            <a:xfrm>
              <a:off x="5973533" y="4381048"/>
              <a:ext cx="1084193" cy="588603"/>
            </a:xfrm>
            <a:prstGeom prst="flowChartDecision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r>
                <a:rPr kumimoji="1" lang="en-US" altLang="zh-CN" dirty="0" smtClean="0">
                  <a:solidFill>
                    <a:srgbClr val="000000"/>
                  </a:solidFill>
                </a:rPr>
                <a:t>Join</a:t>
              </a:r>
              <a:endParaRPr kumimoji="1"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0" name="进程 9"/>
            <p:cNvSpPr/>
            <p:nvPr/>
          </p:nvSpPr>
          <p:spPr>
            <a:xfrm flipH="1">
              <a:off x="3668259" y="3720256"/>
              <a:ext cx="898374" cy="449197"/>
            </a:xfrm>
            <a:prstGeom prst="flowChartProcess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rgbClr val="000000"/>
                  </a:solidFill>
                </a:rPr>
                <a:t>Sort</a:t>
              </a:r>
              <a:endParaRPr kumimoji="1"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1" name="进程 10"/>
            <p:cNvSpPr/>
            <p:nvPr/>
          </p:nvSpPr>
          <p:spPr>
            <a:xfrm flipH="1">
              <a:off x="4873853" y="3720256"/>
              <a:ext cx="898374" cy="449197"/>
            </a:xfrm>
            <a:prstGeom prst="flowChartProcess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rgbClr val="000000"/>
                  </a:solidFill>
                </a:rPr>
                <a:t>Collect</a:t>
              </a:r>
              <a:endParaRPr kumimoji="1"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2" name="进程 11"/>
            <p:cNvSpPr/>
            <p:nvPr/>
          </p:nvSpPr>
          <p:spPr>
            <a:xfrm flipH="1">
              <a:off x="7246071" y="4450751"/>
              <a:ext cx="898374" cy="449197"/>
            </a:xfrm>
            <a:prstGeom prst="flowChartProcess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rgbClr val="000000"/>
                  </a:solidFill>
                </a:rPr>
                <a:t>Result</a:t>
              </a:r>
              <a:endParaRPr kumimoji="1"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8338600" y="4373582"/>
              <a:ext cx="805400" cy="6118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kumimoji="1" lang="en-US" altLang="zh-CN" dirty="0" smtClean="0">
                  <a:solidFill>
                    <a:srgbClr val="000000"/>
                  </a:solidFill>
                </a:rPr>
                <a:t>End</a:t>
              </a:r>
              <a:endParaRPr kumimoji="1" lang="zh-CN" alt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16" name="直线箭头连接符 15"/>
            <p:cNvCxnSpPr>
              <a:stCxn id="5" idx="1"/>
              <a:endCxn id="8" idx="1"/>
            </p:cNvCxnSpPr>
            <p:nvPr/>
          </p:nvCxnSpPr>
          <p:spPr>
            <a:xfrm flipV="1">
              <a:off x="2199316" y="4705215"/>
              <a:ext cx="276267" cy="116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" name="直线箭头连接符 18"/>
            <p:cNvCxnSpPr>
              <a:stCxn id="8" idx="3"/>
              <a:endCxn id="6" idx="1"/>
            </p:cNvCxnSpPr>
            <p:nvPr/>
          </p:nvCxnSpPr>
          <p:spPr>
            <a:xfrm>
              <a:off x="3528842" y="4705215"/>
              <a:ext cx="588604" cy="762607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" name="直线箭头连接符 21"/>
            <p:cNvCxnSpPr>
              <a:stCxn id="8" idx="3"/>
              <a:endCxn id="10" idx="3"/>
            </p:cNvCxnSpPr>
            <p:nvPr/>
          </p:nvCxnSpPr>
          <p:spPr>
            <a:xfrm flipV="1">
              <a:off x="3528842" y="3944855"/>
              <a:ext cx="139417" cy="760360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" name="直线箭头连接符 24"/>
            <p:cNvCxnSpPr>
              <a:stCxn id="10" idx="1"/>
              <a:endCxn id="11" idx="3"/>
            </p:cNvCxnSpPr>
            <p:nvPr/>
          </p:nvCxnSpPr>
          <p:spPr>
            <a:xfrm>
              <a:off x="4566633" y="3944855"/>
              <a:ext cx="30722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8" name="直线箭头连接符 27"/>
            <p:cNvCxnSpPr>
              <a:stCxn id="6" idx="3"/>
              <a:endCxn id="9" idx="1"/>
            </p:cNvCxnSpPr>
            <p:nvPr/>
          </p:nvCxnSpPr>
          <p:spPr>
            <a:xfrm flipV="1">
              <a:off x="5387500" y="4675350"/>
              <a:ext cx="586033" cy="792472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1" name="直线箭头连接符 30"/>
            <p:cNvCxnSpPr>
              <a:stCxn id="11" idx="1"/>
              <a:endCxn id="9" idx="1"/>
            </p:cNvCxnSpPr>
            <p:nvPr/>
          </p:nvCxnSpPr>
          <p:spPr>
            <a:xfrm>
              <a:off x="5772227" y="3944855"/>
              <a:ext cx="201306" cy="730495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直线箭头连接符 33"/>
            <p:cNvCxnSpPr>
              <a:stCxn id="9" idx="3"/>
              <a:endCxn id="12" idx="3"/>
            </p:cNvCxnSpPr>
            <p:nvPr/>
          </p:nvCxnSpPr>
          <p:spPr>
            <a:xfrm>
              <a:off x="7057726" y="4675350"/>
              <a:ext cx="18834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7" name="直线箭头连接符 36"/>
            <p:cNvCxnSpPr>
              <a:stCxn id="12" idx="1"/>
              <a:endCxn id="13" idx="2"/>
            </p:cNvCxnSpPr>
            <p:nvPr/>
          </p:nvCxnSpPr>
          <p:spPr>
            <a:xfrm>
              <a:off x="8144445" y="4675350"/>
              <a:ext cx="194155" cy="41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65" name="多文档 64"/>
            <p:cNvSpPr/>
            <p:nvPr/>
          </p:nvSpPr>
          <p:spPr>
            <a:xfrm>
              <a:off x="983807" y="3082421"/>
              <a:ext cx="1076158" cy="862434"/>
            </a:xfrm>
            <a:prstGeom prst="flowChartMultidocumen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smtClean="0">
                  <a:solidFill>
                    <a:srgbClr val="000000"/>
                  </a:solidFill>
                </a:rPr>
                <a:t>Job…</a:t>
              </a:r>
              <a:endParaRPr kumimoji="1" lang="zh-CN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66" name="下箭头 65"/>
            <p:cNvSpPr/>
            <p:nvPr/>
          </p:nvSpPr>
          <p:spPr>
            <a:xfrm rot="20507869">
              <a:off x="1379905" y="3939497"/>
              <a:ext cx="402834" cy="453164"/>
            </a:xfrm>
            <a:prstGeom prst="downArrow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5529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Akka</a:t>
            </a:r>
            <a:r>
              <a:rPr kumimoji="1" lang="en-US" altLang="zh-CN" dirty="0" smtClean="0"/>
              <a:t>-actor</a:t>
            </a:r>
          </a:p>
          <a:p>
            <a:r>
              <a:rPr kumimoji="1" lang="zh-CN" altLang="en-US" dirty="0" smtClean="0"/>
              <a:t>响应式流计算</a:t>
            </a:r>
            <a:endParaRPr kumimoji="1" lang="en-US" altLang="zh-CN" dirty="0" smtClean="0"/>
          </a:p>
          <a:p>
            <a:r>
              <a:rPr kumimoji="1" lang="zh-CN" altLang="en-US" dirty="0" smtClean="0"/>
              <a:t>与</a:t>
            </a:r>
            <a:r>
              <a:rPr kumimoji="1" lang="en-US" altLang="zh-CN" dirty="0" err="1" smtClean="0"/>
              <a:t>Akka</a:t>
            </a:r>
            <a:r>
              <a:rPr kumimoji="1" lang="en-US" altLang="zh-CN" dirty="0" smtClean="0"/>
              <a:t>-Stream</a:t>
            </a:r>
            <a:r>
              <a:rPr kumimoji="1" lang="zh-CN" altLang="en-US" dirty="0" smtClean="0"/>
              <a:t>对比</a:t>
            </a:r>
            <a:endParaRPr kumimoji="1" lang="en-US" altLang="zh-CN" dirty="0" smtClean="0"/>
          </a:p>
          <a:p>
            <a:r>
              <a:rPr kumimoji="1" lang="zh-CN" altLang="en-US" dirty="0" smtClean="0"/>
              <a:t>性能</a:t>
            </a:r>
            <a:r>
              <a:rPr kumimoji="1" lang="zh-CN" altLang="en-US" dirty="0" smtClean="0"/>
              <a:t>优化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8727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流程</a:t>
            </a:r>
            <a:r>
              <a:rPr kumimoji="1" lang="en-US" altLang="zh-CN" dirty="0" smtClean="0"/>
              <a:t>DSL</a:t>
            </a:r>
            <a:endParaRPr kumimoji="1" lang="zh-CN" alt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933637"/>
              </p:ext>
            </p:extLst>
          </p:nvPr>
        </p:nvGraphicFramePr>
        <p:xfrm>
          <a:off x="1445711" y="1463920"/>
          <a:ext cx="7758076" cy="5394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5" name="文档" r:id="rId3" imgW="5295900" imgH="4559300" progId="Word.Document.12">
                  <p:embed/>
                </p:oleObj>
              </mc:Choice>
              <mc:Fallback>
                <p:oleObj name="文档" r:id="rId3" imgW="5295900" imgH="4559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5711" y="1463920"/>
                        <a:ext cx="7758076" cy="5394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8504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Collision Executor</a:t>
            </a:r>
            <a:endParaRPr kumimoji="1"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702950"/>
              </p:ext>
            </p:extLst>
          </p:nvPr>
        </p:nvGraphicFramePr>
        <p:xfrm>
          <a:off x="956667" y="1660710"/>
          <a:ext cx="7504883" cy="4953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" name="文档" r:id="rId3" imgW="5295900" imgH="4559300" progId="Word.Document.12">
                  <p:embed/>
                </p:oleObj>
              </mc:Choice>
              <mc:Fallback>
                <p:oleObj name="文档" r:id="rId3" imgW="5295900" imgH="4559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6667" y="1660710"/>
                        <a:ext cx="7504883" cy="49539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0279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3165" y="3106218"/>
            <a:ext cx="8229600" cy="1143000"/>
          </a:xfrm>
        </p:spPr>
        <p:txBody>
          <a:bodyPr/>
          <a:lstStyle/>
          <a:p>
            <a:r>
              <a:rPr kumimoji="1" lang="en-US" altLang="zh-CN" dirty="0" err="1" smtClean="0"/>
              <a:t>Akka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Stream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4321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Akka</a:t>
            </a:r>
            <a:r>
              <a:rPr kumimoji="1" lang="en-US" altLang="zh-CN" dirty="0" smtClean="0"/>
              <a:t>-Stream</a:t>
            </a:r>
            <a:endParaRPr kumimoji="1"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9624375"/>
              </p:ext>
            </p:extLst>
          </p:nvPr>
        </p:nvGraphicFramePr>
        <p:xfrm>
          <a:off x="655855" y="1417638"/>
          <a:ext cx="6726493" cy="3906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6" name="文档" r:id="rId3" imgW="5295900" imgH="4559300" progId="Word.Document.12">
                  <p:embed/>
                </p:oleObj>
              </mc:Choice>
              <mc:Fallback>
                <p:oleObj name="文档" r:id="rId3" imgW="5295900" imgH="4559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5855" y="1417638"/>
                        <a:ext cx="6726493" cy="3906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4446" y="4894480"/>
            <a:ext cx="7483953" cy="17667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728199" y="6350668"/>
            <a:ext cx="2284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i="1" dirty="0" smtClean="0"/>
              <a:t>From</a:t>
            </a:r>
            <a:r>
              <a:rPr kumimoji="1" lang="zh-CN" altLang="en-US" i="1" dirty="0" smtClean="0"/>
              <a:t> </a:t>
            </a:r>
            <a:r>
              <a:rPr kumimoji="1" lang="en-US" altLang="zh-CN" i="1" dirty="0" smtClean="0"/>
              <a:t>http://</a:t>
            </a:r>
            <a:r>
              <a:rPr kumimoji="1" lang="en-US" altLang="zh-CN" i="1" dirty="0" err="1" smtClean="0"/>
              <a:t>akka.io</a:t>
            </a:r>
            <a:r>
              <a:rPr kumimoji="1" lang="zh-CN" altLang="en-US" i="1" dirty="0" smtClean="0"/>
              <a:t> </a:t>
            </a:r>
            <a:endParaRPr kumimoji="1"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2763258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似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0058589"/>
              </p:ext>
            </p:extLst>
          </p:nvPr>
        </p:nvGraphicFramePr>
        <p:xfrm>
          <a:off x="508692" y="1844151"/>
          <a:ext cx="8229600" cy="4436807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928564"/>
                <a:gridCol w="2660385"/>
                <a:gridCol w="3640651"/>
              </a:tblGrid>
              <a:tr h="427248"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dataflow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Akka</a:t>
                      </a:r>
                      <a:r>
                        <a:rPr lang="en-US" altLang="zh-CN" sz="2000" dirty="0" smtClean="0"/>
                        <a:t>-stream</a:t>
                      </a:r>
                      <a:endParaRPr lang="zh-CN" altLang="en-US" sz="2000" dirty="0"/>
                    </a:p>
                  </a:txBody>
                  <a:tcPr/>
                </a:tc>
              </a:tr>
              <a:tr h="2070510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计算</a:t>
                      </a:r>
                      <a:r>
                        <a:rPr lang="en-US" altLang="en-US" sz="2000" dirty="0" smtClean="0"/>
                        <a:t>节点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Activity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zh-CN" altLang="en-US" sz="2000" dirty="0" smtClean="0"/>
                        <a:t> </a:t>
                      </a:r>
                      <a:r>
                        <a:rPr lang="en-US" altLang="zh-CN" sz="2000" dirty="0" err="1" smtClean="0"/>
                        <a:t>OnReady</a:t>
                      </a:r>
                      <a:endParaRPr lang="en-US" altLang="zh-CN" sz="200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zh-CN" altLang="zh-CN" sz="2000" dirty="0" smtClean="0"/>
                        <a:t> </a:t>
                      </a:r>
                      <a:r>
                        <a:rPr lang="en-US" altLang="zh-CN" sz="2000" dirty="0" err="1" smtClean="0"/>
                        <a:t>WorkActivity</a:t>
                      </a:r>
                      <a:endParaRPr lang="en-US" altLang="zh-CN" sz="200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altLang="zh-CN" sz="2000" dirty="0" err="1" smtClean="0"/>
                        <a:t>EndActivity</a:t>
                      </a:r>
                      <a:endParaRPr lang="en-US" altLang="zh-CN" sz="200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altLang="zh-CN" sz="2000" dirty="0" err="1" smtClean="0"/>
                        <a:t>ForkActivity</a:t>
                      </a:r>
                      <a:r>
                        <a:rPr lang="en-US" altLang="zh-CN" sz="2000" dirty="0" smtClean="0"/>
                        <a:t>/</a:t>
                      </a:r>
                      <a:r>
                        <a:rPr lang="en-US" altLang="zh-CN" sz="2000" dirty="0" err="1" smtClean="0"/>
                        <a:t>JoinActivity</a:t>
                      </a:r>
                      <a:endParaRPr lang="en-US" altLang="zh-CN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Graph</a:t>
                      </a:r>
                      <a:r>
                        <a:rPr lang="en-US" altLang="zh-CN" sz="2000" dirty="0" err="1" smtClean="0"/>
                        <a:t>:</a:t>
                      </a:r>
                      <a:r>
                        <a:rPr lang="en-US" altLang="zh-CN" sz="2000" dirty="0" err="1" smtClean="0"/>
                        <a:t>Module</a:t>
                      </a:r>
                      <a:r>
                        <a:rPr lang="en-US" altLang="zh-CN" sz="2000" dirty="0" smtClean="0"/>
                        <a:t>/Shape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altLang="zh-CN" sz="2000" dirty="0" err="1" smtClean="0"/>
                        <a:t>SourceModule</a:t>
                      </a:r>
                      <a:r>
                        <a:rPr lang="en-US" altLang="zh-CN" sz="2000" dirty="0" smtClean="0"/>
                        <a:t>/</a:t>
                      </a:r>
                      <a:r>
                        <a:rPr lang="en-US" altLang="zh-CN" sz="2000" dirty="0" err="1" smtClean="0"/>
                        <a:t>SourceShape</a:t>
                      </a:r>
                      <a:endParaRPr lang="en-US" altLang="zh-CN" sz="200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altLang="zh-CN" sz="2000" dirty="0" err="1" smtClean="0"/>
                        <a:t>FlowModule</a:t>
                      </a:r>
                      <a:r>
                        <a:rPr lang="en-US" altLang="zh-CN" sz="2000" dirty="0" smtClean="0"/>
                        <a:t>/</a:t>
                      </a:r>
                      <a:r>
                        <a:rPr lang="en-US" altLang="zh-CN" sz="2000" dirty="0" err="1" smtClean="0"/>
                        <a:t>FlowShape</a:t>
                      </a:r>
                      <a:endParaRPr lang="en-US" altLang="zh-CN" sz="200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altLang="zh-CN" sz="2000" dirty="0" err="1" smtClean="0"/>
                        <a:t>SinkModule</a:t>
                      </a:r>
                      <a:r>
                        <a:rPr lang="en-US" altLang="zh-CN" sz="2000" dirty="0" smtClean="0"/>
                        <a:t>/</a:t>
                      </a:r>
                      <a:r>
                        <a:rPr lang="en-US" altLang="zh-CN" sz="2000" dirty="0" err="1" smtClean="0"/>
                        <a:t>SinkShape</a:t>
                      </a:r>
                      <a:endParaRPr lang="en-US" altLang="zh-CN" sz="2000" dirty="0" smtClean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altLang="zh-CN" sz="2000" dirty="0" err="1" smtClean="0"/>
                        <a:t>JunctionModule</a:t>
                      </a:r>
                      <a:r>
                        <a:rPr lang="en-US" altLang="zh-CN" sz="2000" dirty="0" smtClean="0"/>
                        <a:t>/</a:t>
                      </a:r>
                      <a:r>
                        <a:rPr lang="en-US" altLang="zh-CN" sz="2000" dirty="0" err="1" smtClean="0"/>
                        <a:t>FanInShape、FanOutShape</a:t>
                      </a:r>
                      <a:endParaRPr lang="zh-CN" altLang="en-US" sz="2000" dirty="0"/>
                    </a:p>
                  </a:txBody>
                  <a:tcPr/>
                </a:tc>
              </a:tr>
              <a:tr h="427248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操作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Executor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Stage</a:t>
                      </a:r>
                      <a:r>
                        <a:rPr lang="zh-CN" altLang="en-US" sz="2000" dirty="0" smtClean="0"/>
                        <a:t>：</a:t>
                      </a:r>
                      <a:r>
                        <a:rPr lang="en-US" altLang="zh-CN" sz="2000" dirty="0" smtClean="0"/>
                        <a:t>map</a:t>
                      </a:r>
                      <a:r>
                        <a:rPr lang="zh-CN" altLang="en-US" sz="2000" dirty="0" smtClean="0"/>
                        <a:t>、</a:t>
                      </a:r>
                      <a:r>
                        <a:rPr lang="en-US" altLang="zh-CN" sz="2000" dirty="0" smtClean="0"/>
                        <a:t>filter…</a:t>
                      </a:r>
                      <a:endParaRPr lang="zh-CN" altLang="en-US" sz="2000" dirty="0"/>
                    </a:p>
                  </a:txBody>
                  <a:tcPr/>
                </a:tc>
              </a:tr>
              <a:tr h="427248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流程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ProcessDefinition</a:t>
                      </a:r>
                      <a:endParaRPr lang="en-US" altLang="zh-CN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RunnableFlow</a:t>
                      </a:r>
                      <a:endParaRPr lang="zh-CN" altLang="en-US" sz="2000" dirty="0"/>
                    </a:p>
                  </a:txBody>
                  <a:tcPr/>
                </a:tc>
              </a:tr>
              <a:tr h="1084553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运行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Cluster</a:t>
                      </a:r>
                      <a:r>
                        <a:rPr lang="zh-CN" altLang="en-US" sz="2000" dirty="0" smtClean="0"/>
                        <a:t> </a:t>
                      </a:r>
                      <a:r>
                        <a:rPr lang="zh-CN" altLang="en-US" sz="2000" dirty="0" smtClean="0"/>
                        <a:t>、 </a:t>
                      </a:r>
                      <a:r>
                        <a:rPr lang="en-US" altLang="zh-CN" sz="2000" dirty="0" smtClean="0"/>
                        <a:t>standalone</a:t>
                      </a:r>
                      <a:endParaRPr lang="en-US" altLang="zh-CN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FlowMaterializer</a:t>
                      </a:r>
                      <a:r>
                        <a:rPr lang="zh-CN" altLang="en-US" sz="2000" dirty="0" smtClean="0"/>
                        <a:t>：</a:t>
                      </a:r>
                      <a:r>
                        <a:rPr lang="en-US" altLang="zh-CN" sz="2000" dirty="0" err="1" smtClean="0"/>
                        <a:t>ActorFlowMaterializer</a:t>
                      </a:r>
                      <a:r>
                        <a:rPr lang="zh-CN" altLang="en-US" sz="2000" dirty="0" smtClean="0"/>
                        <a:t> </a:t>
                      </a:r>
                      <a:r>
                        <a:rPr lang="en-US" altLang="zh-CN" sz="2000" dirty="0" err="1" smtClean="0"/>
                        <a:t>orElse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41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非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6304726"/>
              </p:ext>
            </p:extLst>
          </p:nvPr>
        </p:nvGraphicFramePr>
        <p:xfrm>
          <a:off x="474364" y="2286645"/>
          <a:ext cx="8229600" cy="34747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dataflow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 smtClean="0"/>
                        <a:t>Akka</a:t>
                      </a:r>
                      <a:r>
                        <a:rPr lang="en-US" altLang="zh-CN" sz="2400" dirty="0" smtClean="0"/>
                        <a:t>-stream</a:t>
                      </a:r>
                      <a:endParaRPr lang="zh-CN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运算模型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有界流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无界流</a:t>
                      </a:r>
                      <a:endParaRPr lang="en-US" altLang="zh-CN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运算单元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有状态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无状态</a:t>
                      </a:r>
                      <a:endParaRPr lang="en-US" altLang="zh-CN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数据源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 smtClean="0"/>
                        <a:t>WorkInput</a:t>
                      </a:r>
                      <a:r>
                        <a:rPr lang="zh-CN" altLang="en-US" sz="2400" dirty="0" smtClean="0"/>
                        <a:t> 动态数据源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Source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消息传递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Push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message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Back-pressure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err="1" smtClean="0"/>
                        <a:t>Diymatic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Push/Pull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启动用时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2400" dirty="0" smtClean="0"/>
                        <a:t>&lt;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zh-CN" altLang="zh-CN" sz="2400" dirty="0" smtClean="0"/>
                        <a:t>2</a:t>
                      </a:r>
                      <a:r>
                        <a:rPr lang="en-US" altLang="zh-CN" sz="2400" dirty="0" smtClean="0"/>
                        <a:t>0ms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2400" dirty="0" smtClean="0"/>
                        <a:t>&gt;</a:t>
                      </a:r>
                      <a:r>
                        <a:rPr lang="zh-CN" altLang="en-US" sz="2400" dirty="0" smtClean="0"/>
                        <a:t> </a:t>
                      </a:r>
                      <a:r>
                        <a:rPr lang="en-US" altLang="zh-CN" sz="2400" dirty="0" smtClean="0"/>
                        <a:t>100ms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0964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性能调优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4107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DataFlow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通信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	Local</a:t>
            </a:r>
            <a:r>
              <a:rPr kumimoji="1" lang="zh-CN" altLang="en-US" dirty="0" smtClean="0"/>
              <a:t> </a:t>
            </a:r>
            <a:r>
              <a:rPr kumimoji="1" lang="zh-CN" altLang="zh-CN" dirty="0" smtClean="0"/>
              <a:t>&gt;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Remote</a:t>
            </a:r>
          </a:p>
          <a:p>
            <a:pPr marL="0" indent="0">
              <a:buNone/>
            </a:pPr>
            <a:r>
              <a:rPr kumimoji="1" lang="en-US" altLang="zh-CN" dirty="0" smtClean="0"/>
              <a:t>	</a:t>
            </a:r>
            <a:r>
              <a:rPr kumimoji="1" lang="zh-CN" altLang="en-US" dirty="0" smtClean="0"/>
              <a:t>点到点</a:t>
            </a:r>
            <a:r>
              <a:rPr kumimoji="1" lang="en-US" altLang="en-US" dirty="0" smtClean="0"/>
              <a:t>（</a:t>
            </a:r>
            <a:r>
              <a:rPr kumimoji="1" lang="en-US" altLang="en-US" dirty="0" err="1" smtClean="0"/>
              <a:t>WorkInput</a:t>
            </a:r>
            <a:r>
              <a:rPr kumimoji="1" lang="en-US" altLang="en-US" dirty="0" smtClean="0"/>
              <a:t>）</a:t>
            </a:r>
          </a:p>
          <a:p>
            <a:r>
              <a:rPr kumimoji="1" lang="en-US" altLang="zh-CN" dirty="0" smtClean="0"/>
              <a:t>Actor</a:t>
            </a:r>
          </a:p>
          <a:p>
            <a:pPr marL="0" indent="0">
              <a:buNone/>
            </a:pPr>
            <a:r>
              <a:rPr kumimoji="1" lang="en-US" altLang="zh-CN" dirty="0" smtClean="0"/>
              <a:t>	Don’t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Ask(</a:t>
            </a:r>
            <a:r>
              <a:rPr kumimoji="1" lang="en-US" altLang="zh-CN" dirty="0" err="1" smtClean="0"/>
              <a:t>NonBlocking</a:t>
            </a:r>
            <a:r>
              <a:rPr kumimoji="1" lang="en-US" altLang="zh-CN" dirty="0" smtClean="0"/>
              <a:t>)</a:t>
            </a:r>
          </a:p>
          <a:p>
            <a:pPr marL="0" indent="0">
              <a:buNone/>
            </a:pPr>
            <a:r>
              <a:rPr kumimoji="1" lang="en-US" altLang="zh-CN" dirty="0" smtClean="0"/>
              <a:t>	</a:t>
            </a:r>
            <a:r>
              <a:rPr kumimoji="1" lang="zh-CN" altLang="en-US" dirty="0" smtClean="0"/>
              <a:t>循环利用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	</a:t>
            </a:r>
            <a:r>
              <a:rPr kumimoji="1" lang="zh-CN" altLang="en-US" dirty="0" smtClean="0"/>
              <a:t>行为单调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3709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应用</a:t>
            </a:r>
            <a:r>
              <a:rPr kumimoji="1" lang="en-US" altLang="en-US" dirty="0" smtClean="0"/>
              <a:t>优化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 smtClean="0"/>
              <a:t>Executor</a:t>
            </a:r>
          </a:p>
          <a:p>
            <a:pPr marL="0" indent="0">
              <a:buNone/>
            </a:pPr>
            <a:r>
              <a:rPr kumimoji="1" lang="en-US" altLang="zh-CN" dirty="0" smtClean="0"/>
              <a:t>	Behavior</a:t>
            </a:r>
            <a:r>
              <a:rPr kumimoji="1" lang="zh-CN" altLang="en-US" dirty="0" smtClean="0"/>
              <a:t>：简单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	</a:t>
            </a:r>
            <a:r>
              <a:rPr kumimoji="1" lang="en-US" altLang="zh-CN" dirty="0" err="1" smtClean="0"/>
              <a:t>NonBlocking</a:t>
            </a:r>
            <a:r>
              <a:rPr kumimoji="1" lang="zh-CN" altLang="en-US" dirty="0" smtClean="0"/>
              <a:t>：异步库（</a:t>
            </a:r>
            <a:r>
              <a:rPr kumimoji="1" lang="en-US" altLang="zh-CN" dirty="0" err="1" smtClean="0"/>
              <a:t>akka</a:t>
            </a:r>
            <a:r>
              <a:rPr kumimoji="1" lang="en-US" altLang="zh-CN" dirty="0" smtClean="0"/>
              <a:t>-http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scalaredis</a:t>
            </a:r>
            <a:r>
              <a:rPr kumimoji="1" lang="en-US" altLang="zh-CN" dirty="0" smtClean="0"/>
              <a:t>…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	</a:t>
            </a:r>
            <a:r>
              <a:rPr kumimoji="1" lang="zh-CN" altLang="en-US" dirty="0" smtClean="0"/>
              <a:t>并发</a:t>
            </a:r>
            <a:r>
              <a:rPr kumimoji="1" lang="zh-CN" altLang="en-US" dirty="0" smtClean="0"/>
              <a:t>：</a:t>
            </a:r>
            <a:r>
              <a:rPr kumimoji="1" lang="zh-CN" altLang="en-US" dirty="0" smtClean="0"/>
              <a:t>足量保证消费能力，</a:t>
            </a:r>
            <a:r>
              <a:rPr kumimoji="1" lang="en-US" altLang="zh-CN" dirty="0" smtClean="0"/>
              <a:t>routing</a:t>
            </a:r>
            <a:r>
              <a:rPr kumimoji="1" lang="zh-CN" altLang="en-US" dirty="0" smtClean="0"/>
              <a:t>规则均衡</a:t>
            </a:r>
            <a:endParaRPr kumimoji="1" lang="en-US" altLang="zh-CN" dirty="0" smtClean="0"/>
          </a:p>
          <a:p>
            <a:r>
              <a:rPr kumimoji="1" lang="en-US" altLang="zh-CN" dirty="0" smtClean="0"/>
              <a:t>Streaming</a:t>
            </a:r>
          </a:p>
          <a:p>
            <a:pPr marL="0" indent="0">
              <a:buNone/>
            </a:pPr>
            <a:r>
              <a:rPr kumimoji="1" lang="en-US" altLang="zh-CN" dirty="0" smtClean="0"/>
              <a:t>	job-Stream</a:t>
            </a:r>
            <a:r>
              <a:rPr kumimoji="1" lang="zh-CN" altLang="en-US" dirty="0" smtClean="0"/>
              <a:t>：流化均匀</a:t>
            </a:r>
            <a:endParaRPr kumimoji="1" lang="en-US" altLang="zh-CN" dirty="0" smtClean="0"/>
          </a:p>
          <a:p>
            <a:r>
              <a:rPr kumimoji="1" lang="en-US" altLang="zh-CN" dirty="0" smtClean="0"/>
              <a:t>Thread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lang="en-US" altLang="zh-CN" dirty="0" smtClean="0"/>
              <a:t>parallelism</a:t>
            </a:r>
            <a:r>
              <a:rPr lang="zh-CN" altLang="en-US" dirty="0" smtClean="0"/>
              <a:t>(</a:t>
            </a:r>
            <a:r>
              <a:rPr lang="en-US" altLang="zh-CN" dirty="0" smtClean="0"/>
              <a:t>fork-join-executor) </a:t>
            </a:r>
            <a:r>
              <a:rPr lang="zh-CN" altLang="zh-CN" dirty="0" smtClean="0"/>
              <a:t>：</a:t>
            </a:r>
            <a:r>
              <a:rPr lang="en-US" altLang="zh-CN" dirty="0" smtClean="0"/>
              <a:t>min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factor</a:t>
            </a:r>
            <a:endParaRPr kumimoji="1" lang="en-US" altLang="zh-CN" dirty="0" smtClean="0"/>
          </a:p>
          <a:p>
            <a:r>
              <a:rPr kumimoji="1" lang="zh-CN" altLang="en-US" dirty="0" smtClean="0"/>
              <a:t>数据分类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计算型数据、渲染型数据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88063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02177" y="-387424"/>
            <a:ext cx="9446177" cy="7268345"/>
          </a:xfrm>
          <a:prstGeom prst="rect">
            <a:avLst/>
          </a:prstGeom>
        </p:spPr>
      </p:pic>
      <p:sp>
        <p:nvSpPr>
          <p:cNvPr id="9" name="TextBox 8">
            <a:hlinkClick r:id="rId4"/>
          </p:cNvPr>
          <p:cNvSpPr txBox="1"/>
          <p:nvPr/>
        </p:nvSpPr>
        <p:spPr>
          <a:xfrm>
            <a:off x="5437695" y="1960964"/>
            <a:ext cx="281694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 smtClean="0">
                <a:solidFill>
                  <a:schemeClr val="accent6"/>
                </a:solidFill>
                <a:latin typeface="Apple Chancery"/>
                <a:cs typeface="Apple Chancery"/>
              </a:rPr>
              <a:t>Q</a:t>
            </a:r>
            <a:r>
              <a:rPr lang="zh-CN" altLang="en-US" sz="6600" b="1" dirty="0">
                <a:solidFill>
                  <a:schemeClr val="accent6"/>
                </a:solidFill>
                <a:latin typeface="Apple Chancery"/>
                <a:cs typeface="Apple Chancery"/>
              </a:rPr>
              <a:t> </a:t>
            </a:r>
            <a:r>
              <a:rPr lang="en-US" altLang="zh-CN" sz="6600" b="1" dirty="0" smtClean="0">
                <a:solidFill>
                  <a:schemeClr val="accent6"/>
                </a:solidFill>
                <a:latin typeface="Apple Chancery"/>
                <a:cs typeface="Apple Chancery"/>
              </a:rPr>
              <a:t>&amp;</a:t>
            </a:r>
            <a:r>
              <a:rPr lang="zh-CN" altLang="en-US" sz="6600" b="1" dirty="0" smtClean="0">
                <a:solidFill>
                  <a:schemeClr val="accent6"/>
                </a:solidFill>
                <a:latin typeface="Apple Chancery"/>
                <a:cs typeface="Apple Chancery"/>
              </a:rPr>
              <a:t> </a:t>
            </a:r>
            <a:r>
              <a:rPr lang="en-US" altLang="zh-CN" sz="6600" b="1" dirty="0" smtClean="0">
                <a:solidFill>
                  <a:schemeClr val="accent6"/>
                </a:solidFill>
                <a:latin typeface="Apple Chancery"/>
                <a:cs typeface="Apple Chancery"/>
              </a:rPr>
              <a:t>A</a:t>
            </a:r>
            <a:endParaRPr lang="en-US" sz="6600" b="1" dirty="0">
              <a:solidFill>
                <a:schemeClr val="accent6"/>
              </a:solidFill>
              <a:latin typeface="Apple Chancery"/>
              <a:cs typeface="Apple Chancery"/>
            </a:endParaRPr>
          </a:p>
        </p:txBody>
      </p:sp>
    </p:spTree>
    <p:extLst>
      <p:ext uri="{BB962C8B-B14F-4D97-AF65-F5344CB8AC3E}">
        <p14:creationId xmlns:p14="http://schemas.microsoft.com/office/powerpoint/2010/main" val="1958162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AKKA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7928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dispatch-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588" y="3383070"/>
            <a:ext cx="2857617" cy="1903172"/>
          </a:xfrm>
          <a:prstGeom prst="rect">
            <a:avLst/>
          </a:prstGeom>
        </p:spPr>
      </p:pic>
      <p:pic>
        <p:nvPicPr>
          <p:cNvPr id="9" name="图片 8" descr="mail_i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031" y="4488303"/>
            <a:ext cx="469153" cy="469153"/>
          </a:xfrm>
          <a:prstGeom prst="rect">
            <a:avLst/>
          </a:prstGeom>
        </p:spPr>
      </p:pic>
      <p:pic>
        <p:nvPicPr>
          <p:cNvPr id="10" name="图片 9" descr="mail_ou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637" y="5066063"/>
            <a:ext cx="499055" cy="499055"/>
          </a:xfrm>
          <a:prstGeom prst="rect">
            <a:avLst/>
          </a:prstGeom>
        </p:spPr>
      </p:pic>
      <p:pic>
        <p:nvPicPr>
          <p:cNvPr id="11" name="图片 10" descr="mailbox_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931" y="1761079"/>
            <a:ext cx="998244" cy="998244"/>
          </a:xfrm>
          <a:prstGeom prst="rect">
            <a:avLst/>
          </a:prstGeom>
        </p:spPr>
      </p:pic>
      <p:pic>
        <p:nvPicPr>
          <p:cNvPr id="12" name="图片 11" descr="mailbox_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580" y="5066063"/>
            <a:ext cx="998244" cy="998244"/>
          </a:xfrm>
          <a:prstGeom prst="rect">
            <a:avLst/>
          </a:prstGeom>
        </p:spPr>
      </p:pic>
      <p:pic>
        <p:nvPicPr>
          <p:cNvPr id="14" name="图片 13" descr="mail_ou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267" y="2598911"/>
            <a:ext cx="499055" cy="499055"/>
          </a:xfrm>
          <a:prstGeom prst="rect">
            <a:avLst/>
          </a:prstGeom>
          <a:noFill/>
        </p:spPr>
      </p:pic>
      <p:pic>
        <p:nvPicPr>
          <p:cNvPr id="15" name="图片 14" descr="mail_i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053" y="3481030"/>
            <a:ext cx="469153" cy="469153"/>
          </a:xfrm>
          <a:prstGeom prst="rect">
            <a:avLst/>
          </a:prstGeom>
        </p:spPr>
      </p:pic>
      <p:cxnSp>
        <p:nvCxnSpPr>
          <p:cNvPr id="17" name="曲线连接符 16"/>
          <p:cNvCxnSpPr/>
          <p:nvPr/>
        </p:nvCxnSpPr>
        <p:spPr>
          <a:xfrm flipV="1">
            <a:off x="2079918" y="4488303"/>
            <a:ext cx="2706019" cy="79793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/>
          <p:nvPr/>
        </p:nvCxnSpPr>
        <p:spPr>
          <a:xfrm rot="5400000" flipH="1" flipV="1">
            <a:off x="5479478" y="2715455"/>
            <a:ext cx="1236161" cy="748578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/>
          <p:nvPr/>
        </p:nvCxnSpPr>
        <p:spPr>
          <a:xfrm rot="10800000" flipV="1">
            <a:off x="6471850" y="3314764"/>
            <a:ext cx="1146189" cy="635419"/>
          </a:xfrm>
          <a:prstGeom prst="curvedConnector3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/>
          <p:cNvCxnSpPr/>
          <p:nvPr/>
        </p:nvCxnSpPr>
        <p:spPr>
          <a:xfrm rot="10800000" flipV="1">
            <a:off x="3509825" y="4841710"/>
            <a:ext cx="2462973" cy="964017"/>
          </a:xfrm>
          <a:prstGeom prst="curvedConnector3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2552769" y="6374908"/>
            <a:ext cx="2452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Actor</a:t>
            </a:r>
            <a:r>
              <a:rPr lang="zh-CN" altLang="en-US" b="1" dirty="0" smtClean="0"/>
              <a:t>（</a:t>
            </a:r>
            <a:r>
              <a:rPr lang="en-US" altLang="zh-CN" b="1" dirty="0"/>
              <a:t>Questioner</a:t>
            </a:r>
            <a:r>
              <a:rPr lang="zh-CN" altLang="en-US" b="1" dirty="0" smtClean="0"/>
              <a:t>）</a:t>
            </a:r>
            <a:endParaRPr kumimoji="1" lang="en-US" altLang="zh-CN" b="1" i="1" dirty="0" smtClean="0"/>
          </a:p>
        </p:txBody>
      </p:sp>
      <p:sp>
        <p:nvSpPr>
          <p:cNvPr id="29" name="文本框 28"/>
          <p:cNvSpPr txBox="1"/>
          <p:nvPr/>
        </p:nvSpPr>
        <p:spPr>
          <a:xfrm>
            <a:off x="3684286" y="5769601"/>
            <a:ext cx="110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i="1" dirty="0" smtClean="0"/>
              <a:t>Mailbox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7171817" y="4369309"/>
            <a:ext cx="1313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i="1" dirty="0" smtClean="0"/>
              <a:t>Dispatcher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5120671" y="5286242"/>
            <a:ext cx="110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i="1" dirty="0" smtClean="0"/>
              <a:t>Message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126510" y="1543694"/>
            <a:ext cx="54318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zh-CN" sz="2800" dirty="0" smtClean="0"/>
              <a:t>Message</a:t>
            </a:r>
            <a:r>
              <a:rPr kumimoji="1" lang="zh-CN" altLang="en-US" sz="2800" dirty="0" smtClean="0"/>
              <a:t>不变性</a:t>
            </a:r>
            <a:endParaRPr kumimoji="1" lang="en-US" altLang="zh-CN" sz="2800" dirty="0" smtClean="0"/>
          </a:p>
          <a:p>
            <a:pPr marL="285750" indent="-285750">
              <a:buFont typeface="Arial"/>
              <a:buChar char="•"/>
            </a:pPr>
            <a:r>
              <a:rPr kumimoji="1" lang="zh-CN" altLang="en-US" sz="2800" dirty="0" smtClean="0"/>
              <a:t>异步、</a:t>
            </a:r>
            <a:r>
              <a:rPr kumimoji="1" lang="en-US" altLang="zh-CN" sz="2800" dirty="0" err="1" smtClean="0"/>
              <a:t>Nonblocking</a:t>
            </a:r>
            <a:endParaRPr kumimoji="1" lang="en-US" altLang="zh-CN" sz="2800" dirty="0" smtClean="0"/>
          </a:p>
          <a:p>
            <a:pPr marL="285750" indent="-285750">
              <a:buFont typeface="Arial"/>
              <a:buChar char="•"/>
            </a:pPr>
            <a:r>
              <a:rPr kumimoji="1" lang="en-US" altLang="zh-CN" sz="2800" dirty="0" smtClean="0"/>
              <a:t>Actor</a:t>
            </a:r>
            <a:r>
              <a:rPr kumimoji="1" lang="zh-CN" altLang="en-US" sz="2800" dirty="0" smtClean="0"/>
              <a:t>是线程安全，并发通过多个</a:t>
            </a:r>
            <a:r>
              <a:rPr kumimoji="1" lang="en-US" altLang="zh-CN" sz="2800" dirty="0" smtClean="0"/>
              <a:t>Actor</a:t>
            </a:r>
            <a:r>
              <a:rPr kumimoji="1" lang="zh-CN" altLang="en-US" sz="2800" dirty="0" smtClean="0"/>
              <a:t>实现</a:t>
            </a:r>
            <a:endParaRPr kumimoji="1" lang="en-US" altLang="zh-CN" sz="2800" dirty="0"/>
          </a:p>
          <a:p>
            <a:pPr marL="285750" indent="-285750">
              <a:buFont typeface="Arial"/>
              <a:buChar char="•"/>
            </a:pPr>
            <a:r>
              <a:rPr kumimoji="1" lang="zh-CN" altLang="en-US" sz="2800" dirty="0" smtClean="0"/>
              <a:t>两两</a:t>
            </a:r>
            <a:r>
              <a:rPr kumimoji="1" lang="en-US" altLang="zh-CN" sz="2800" dirty="0" smtClean="0"/>
              <a:t>actor</a:t>
            </a:r>
            <a:r>
              <a:rPr kumimoji="1" lang="zh-CN" altLang="en-US" sz="2800" dirty="0" smtClean="0"/>
              <a:t>间</a:t>
            </a:r>
            <a:r>
              <a:rPr kumimoji="1" lang="en-US" altLang="zh-CN" sz="2800" dirty="0" smtClean="0"/>
              <a:t>message</a:t>
            </a:r>
            <a:r>
              <a:rPr kumimoji="1" lang="zh-CN" altLang="en-US" sz="2800" dirty="0" smtClean="0"/>
              <a:t>有序</a:t>
            </a:r>
            <a:endParaRPr kumimoji="1" lang="en-US" altLang="zh-CN" sz="2800" dirty="0" smtClean="0"/>
          </a:p>
        </p:txBody>
      </p:sp>
      <p:sp>
        <p:nvSpPr>
          <p:cNvPr id="35" name="文本框 34"/>
          <p:cNvSpPr txBox="1"/>
          <p:nvPr/>
        </p:nvSpPr>
        <p:spPr>
          <a:xfrm>
            <a:off x="7256816" y="3314764"/>
            <a:ext cx="2452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Actor</a:t>
            </a:r>
            <a:r>
              <a:rPr lang="zh-CN" altLang="en-US" b="1" dirty="0" smtClean="0"/>
              <a:t>（</a:t>
            </a:r>
            <a:r>
              <a:rPr lang="en-US" altLang="zh-CN" b="1" dirty="0"/>
              <a:t>Answerer</a:t>
            </a:r>
            <a:r>
              <a:rPr lang="zh-CN" altLang="en-US" b="1" dirty="0" smtClean="0"/>
              <a:t>）</a:t>
            </a:r>
            <a:endParaRPr kumimoji="1" lang="en-US" altLang="zh-CN" b="1" i="1" dirty="0" smtClean="0"/>
          </a:p>
        </p:txBody>
      </p:sp>
      <p:pic>
        <p:nvPicPr>
          <p:cNvPr id="39" name="图片 38" descr="perso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510" y="1695950"/>
            <a:ext cx="1676919" cy="1785080"/>
          </a:xfrm>
          <a:prstGeom prst="rect">
            <a:avLst/>
          </a:prstGeom>
        </p:spPr>
      </p:pic>
      <p:pic>
        <p:nvPicPr>
          <p:cNvPr id="40" name="图片 39" descr="perso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39" y="4913188"/>
            <a:ext cx="1676919" cy="1785080"/>
          </a:xfrm>
          <a:prstGeom prst="rect">
            <a:avLst/>
          </a:prstGeom>
        </p:spPr>
      </p:pic>
      <p:sp>
        <p:nvSpPr>
          <p:cNvPr id="41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 smtClean="0"/>
              <a:t>AKKA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1496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Actor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Model</a:t>
            </a:r>
            <a:endParaRPr kumimoji="1" lang="zh-CN" altLang="en-US" dirty="0"/>
          </a:p>
        </p:txBody>
      </p:sp>
      <p:grpSp>
        <p:nvGrpSpPr>
          <p:cNvPr id="25" name="组 24"/>
          <p:cNvGrpSpPr/>
          <p:nvPr/>
        </p:nvGrpSpPr>
        <p:grpSpPr>
          <a:xfrm>
            <a:off x="4069676" y="2520552"/>
            <a:ext cx="4925291" cy="4097031"/>
            <a:chOff x="3624338" y="1827762"/>
            <a:chExt cx="4925291" cy="4097031"/>
          </a:xfrm>
        </p:grpSpPr>
        <p:grpSp>
          <p:nvGrpSpPr>
            <p:cNvPr id="23" name="组 22"/>
            <p:cNvGrpSpPr/>
            <p:nvPr/>
          </p:nvGrpSpPr>
          <p:grpSpPr>
            <a:xfrm>
              <a:off x="3624338" y="1827762"/>
              <a:ext cx="3221599" cy="4097031"/>
              <a:chOff x="3624338" y="1827762"/>
              <a:chExt cx="3221599" cy="4097031"/>
            </a:xfrm>
          </p:grpSpPr>
          <p:sp>
            <p:nvSpPr>
              <p:cNvPr id="4" name="下箭头 3"/>
              <p:cNvSpPr/>
              <p:nvPr/>
            </p:nvSpPr>
            <p:spPr>
              <a:xfrm>
                <a:off x="3624338" y="1827762"/>
                <a:ext cx="3221599" cy="4097031"/>
              </a:xfrm>
              <a:prstGeom prst="downArrow">
                <a:avLst>
                  <a:gd name="adj1" fmla="val 69231"/>
                  <a:gd name="adj2" fmla="val 32691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:r>
                  <a:rPr kumimoji="1" lang="en-US" altLang="zh-CN" sz="2400" dirty="0" smtClean="0">
                    <a:solidFill>
                      <a:srgbClr val="000000"/>
                    </a:solidFill>
                  </a:rPr>
                  <a:t>Event-Driven</a:t>
                </a:r>
                <a:endParaRPr kumimoji="1" lang="zh-CN" altLang="en-US" sz="2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4259364" y="2307939"/>
                <a:ext cx="1982523" cy="246284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:r>
                  <a:rPr kumimoji="1" lang="en-US" altLang="zh-CN" sz="2400" dirty="0" smtClean="0">
                    <a:solidFill>
                      <a:srgbClr val="000000"/>
                    </a:solidFill>
                  </a:rPr>
                  <a:t>Actor</a:t>
                </a:r>
                <a:endParaRPr kumimoji="1" lang="zh-CN" altLang="en-US" sz="2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" name="圆角矩形 5"/>
              <p:cNvSpPr/>
              <p:nvPr/>
            </p:nvSpPr>
            <p:spPr>
              <a:xfrm>
                <a:off x="4491691" y="2896541"/>
                <a:ext cx="1517870" cy="51115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rgbClr val="000000"/>
                    </a:solidFill>
                  </a:rPr>
                  <a:t>Behavior</a:t>
                </a:r>
                <a:endParaRPr kumimoji="1" lang="zh-CN" alt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" name="圆角矩形 6"/>
              <p:cNvSpPr/>
              <p:nvPr/>
            </p:nvSpPr>
            <p:spPr>
              <a:xfrm>
                <a:off x="4491691" y="3916355"/>
                <a:ext cx="1517870" cy="511155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smtClean="0">
                    <a:solidFill>
                      <a:srgbClr val="000000"/>
                    </a:solidFill>
                  </a:rPr>
                  <a:t>State</a:t>
                </a:r>
                <a:endParaRPr kumimoji="1" lang="zh-CN" altLang="en-US" dirty="0">
                  <a:solidFill>
                    <a:srgbClr val="000000"/>
                  </a:solidFill>
                </a:endParaRPr>
              </a:p>
            </p:txBody>
          </p:sp>
          <p:pic>
            <p:nvPicPr>
              <p:cNvPr id="16" name="图片 15" descr="email-ico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15885" y="3389730"/>
                <a:ext cx="464680" cy="464680"/>
              </a:xfrm>
              <a:prstGeom prst="rect">
                <a:avLst/>
              </a:prstGeom>
            </p:spPr>
          </p:pic>
        </p:grpSp>
        <p:grpSp>
          <p:nvGrpSpPr>
            <p:cNvPr id="24" name="组 23"/>
            <p:cNvGrpSpPr/>
            <p:nvPr/>
          </p:nvGrpSpPr>
          <p:grpSpPr>
            <a:xfrm>
              <a:off x="5854637" y="2372880"/>
              <a:ext cx="2694992" cy="477180"/>
              <a:chOff x="5854637" y="2372880"/>
              <a:chExt cx="2694992" cy="477180"/>
            </a:xfrm>
          </p:grpSpPr>
          <p:sp>
            <p:nvSpPr>
              <p:cNvPr id="12" name="圆角矩形 11"/>
              <p:cNvSpPr/>
              <p:nvPr/>
            </p:nvSpPr>
            <p:spPr>
              <a:xfrm>
                <a:off x="5854637" y="2400881"/>
                <a:ext cx="2694992" cy="418199"/>
              </a:xfrm>
              <a:prstGeom prst="round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pic>
            <p:nvPicPr>
              <p:cNvPr id="15" name="图片 14" descr="email-ico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63133" y="2385380"/>
                <a:ext cx="464680" cy="464680"/>
              </a:xfrm>
              <a:prstGeom prst="rect">
                <a:avLst/>
              </a:prstGeom>
            </p:spPr>
          </p:pic>
          <p:pic>
            <p:nvPicPr>
              <p:cNvPr id="17" name="图片 16" descr="email-ico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78829" y="2382880"/>
                <a:ext cx="464680" cy="464680"/>
              </a:xfrm>
              <a:prstGeom prst="rect">
                <a:avLst/>
              </a:prstGeom>
            </p:spPr>
          </p:pic>
          <p:pic>
            <p:nvPicPr>
              <p:cNvPr id="18" name="图片 17" descr="email-ico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79037" y="2380380"/>
                <a:ext cx="464680" cy="464680"/>
              </a:xfrm>
              <a:prstGeom prst="rect">
                <a:avLst/>
              </a:prstGeom>
            </p:spPr>
          </p:pic>
          <p:pic>
            <p:nvPicPr>
              <p:cNvPr id="19" name="图片 18" descr="email-ico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79245" y="2377880"/>
                <a:ext cx="464680" cy="464680"/>
              </a:xfrm>
              <a:prstGeom prst="rect">
                <a:avLst/>
              </a:prstGeom>
            </p:spPr>
          </p:pic>
          <p:pic>
            <p:nvPicPr>
              <p:cNvPr id="20" name="图片 19" descr="email-ico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79453" y="2375380"/>
                <a:ext cx="464680" cy="464680"/>
              </a:xfrm>
              <a:prstGeom prst="rect">
                <a:avLst/>
              </a:prstGeom>
            </p:spPr>
          </p:pic>
          <p:pic>
            <p:nvPicPr>
              <p:cNvPr id="21" name="图片 20" descr="email-icon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79661" y="2372880"/>
                <a:ext cx="464680" cy="464680"/>
              </a:xfrm>
              <a:prstGeom prst="rect">
                <a:avLst/>
              </a:prstGeom>
            </p:spPr>
          </p:pic>
        </p:grpSp>
      </p:grpSp>
      <p:sp>
        <p:nvSpPr>
          <p:cNvPr id="22" name="文本框 21"/>
          <p:cNvSpPr txBox="1"/>
          <p:nvPr/>
        </p:nvSpPr>
        <p:spPr>
          <a:xfrm>
            <a:off x="159712" y="2191522"/>
            <a:ext cx="424425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zh-CN" sz="2800" dirty="0" smtClean="0"/>
              <a:t>Mailbox</a:t>
            </a:r>
            <a:r>
              <a:rPr kumimoji="1" lang="zh-CN" altLang="en-US" sz="2800" dirty="0" smtClean="0"/>
              <a:t>：消息队列</a:t>
            </a:r>
            <a:endParaRPr kumimoji="1" lang="en-US" altLang="zh-CN" sz="2800" dirty="0" smtClean="0"/>
          </a:p>
          <a:p>
            <a:pPr marL="285750" indent="-285750">
              <a:buFont typeface="Arial"/>
              <a:buChar char="•"/>
            </a:pPr>
            <a:r>
              <a:rPr kumimoji="1" lang="en-US" altLang="zh-CN" sz="2800" dirty="0" smtClean="0"/>
              <a:t>Behavior</a:t>
            </a:r>
            <a:r>
              <a:rPr kumimoji="1" lang="zh-CN" altLang="en-US" sz="2800" dirty="0" smtClean="0"/>
              <a:t>：响应消息的行为</a:t>
            </a:r>
            <a:endParaRPr kumimoji="1" lang="en-US" altLang="zh-CN" sz="2800" dirty="0" smtClean="0"/>
          </a:p>
          <a:p>
            <a:pPr marL="285750" indent="-285750">
              <a:buFont typeface="Arial"/>
              <a:buChar char="•"/>
            </a:pPr>
            <a:r>
              <a:rPr kumimoji="1" lang="en-US" altLang="zh-CN" sz="2800" dirty="0" smtClean="0"/>
              <a:t>State</a:t>
            </a:r>
            <a:r>
              <a:rPr kumimoji="1" lang="zh-CN" altLang="en-US" sz="2800" dirty="0" smtClean="0"/>
              <a:t>：</a:t>
            </a:r>
            <a:r>
              <a:rPr kumimoji="1" lang="en-US" altLang="zh-CN" sz="2800" dirty="0" smtClean="0"/>
              <a:t>FSM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sz="2800" dirty="0" smtClean="0"/>
              <a:t>Run:</a:t>
            </a:r>
            <a:r>
              <a:rPr kumimoji="1" lang="zh-CN" altLang="en-US" sz="2800" dirty="0" smtClean="0"/>
              <a:t> 附着在线程上执行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33015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圆角矩形 38"/>
          <p:cNvSpPr/>
          <p:nvPr/>
        </p:nvSpPr>
        <p:spPr>
          <a:xfrm>
            <a:off x="3467356" y="1687242"/>
            <a:ext cx="5488723" cy="4999254"/>
          </a:xfrm>
          <a:prstGeom prst="roundRect">
            <a:avLst/>
          </a:prstGeom>
          <a:noFill/>
          <a:ln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6102453" y="2106579"/>
            <a:ext cx="851866" cy="805457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Root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5111191" y="3296780"/>
            <a:ext cx="851866" cy="805457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A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4411725" y="4641875"/>
            <a:ext cx="851866" cy="805457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C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4527888" y="5850060"/>
            <a:ext cx="851866" cy="805457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F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5963057" y="4641875"/>
            <a:ext cx="851866" cy="805457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zh-CN" dirty="0">
                <a:solidFill>
                  <a:srgbClr val="000000"/>
                </a:solidFill>
              </a:rPr>
              <a:t>D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7770527" y="4641875"/>
            <a:ext cx="851866" cy="805457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E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174221" y="3296780"/>
            <a:ext cx="851866" cy="805457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B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cxnSp>
        <p:nvCxnSpPr>
          <p:cNvPr id="15" name="直线连接符 14"/>
          <p:cNvCxnSpPr>
            <a:stCxn id="4" idx="5"/>
            <a:endCxn id="10" idx="1"/>
          </p:cNvCxnSpPr>
          <p:nvPr/>
        </p:nvCxnSpPr>
        <p:spPr>
          <a:xfrm>
            <a:off x="6829566" y="2794080"/>
            <a:ext cx="469408" cy="620656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直线连接符 16"/>
          <p:cNvCxnSpPr>
            <a:stCxn id="4" idx="3"/>
            <a:endCxn id="5" idx="7"/>
          </p:cNvCxnSpPr>
          <p:nvPr/>
        </p:nvCxnSpPr>
        <p:spPr>
          <a:xfrm flipH="1">
            <a:off x="5838304" y="2794080"/>
            <a:ext cx="388902" cy="620656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0" name="直线连接符 19"/>
          <p:cNvCxnSpPr>
            <a:stCxn id="5" idx="3"/>
            <a:endCxn id="6" idx="0"/>
          </p:cNvCxnSpPr>
          <p:nvPr/>
        </p:nvCxnSpPr>
        <p:spPr>
          <a:xfrm flipH="1">
            <a:off x="4837658" y="3984281"/>
            <a:ext cx="398286" cy="657594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4" name="直线连接符 23"/>
          <p:cNvCxnSpPr>
            <a:stCxn id="5" idx="5"/>
            <a:endCxn id="8" idx="0"/>
          </p:cNvCxnSpPr>
          <p:nvPr/>
        </p:nvCxnSpPr>
        <p:spPr>
          <a:xfrm>
            <a:off x="5838304" y="3984281"/>
            <a:ext cx="550686" cy="657594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直线连接符 26"/>
          <p:cNvCxnSpPr>
            <a:stCxn id="6" idx="4"/>
            <a:endCxn id="7" idx="0"/>
          </p:cNvCxnSpPr>
          <p:nvPr/>
        </p:nvCxnSpPr>
        <p:spPr>
          <a:xfrm>
            <a:off x="4837658" y="5447332"/>
            <a:ext cx="116163" cy="402728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直线连接符 29"/>
          <p:cNvCxnSpPr>
            <a:stCxn id="10" idx="5"/>
            <a:endCxn id="9" idx="0"/>
          </p:cNvCxnSpPr>
          <p:nvPr/>
        </p:nvCxnSpPr>
        <p:spPr>
          <a:xfrm>
            <a:off x="7901334" y="3984281"/>
            <a:ext cx="295126" cy="657594"/>
          </a:xfrm>
          <a:prstGeom prst="line">
            <a:avLst/>
          </a:prstGeom>
          <a:ln>
            <a:tailEnd type="non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478936" y="3414736"/>
            <a:ext cx="542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/>
              <a:t>/A</a:t>
            </a:r>
            <a:endParaRPr kumimoji="1" lang="zh-CN" altLang="en-US" b="1" dirty="0"/>
          </a:p>
        </p:txBody>
      </p:sp>
      <p:sp>
        <p:nvSpPr>
          <p:cNvPr id="36" name="文本框 35"/>
          <p:cNvSpPr txBox="1"/>
          <p:nvPr/>
        </p:nvSpPr>
        <p:spPr>
          <a:xfrm>
            <a:off x="3735206" y="4806300"/>
            <a:ext cx="74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/>
              <a:t>/A/C</a:t>
            </a:r>
            <a:endParaRPr kumimoji="1" lang="zh-CN" altLang="en-US" b="1" dirty="0"/>
          </a:p>
        </p:txBody>
      </p:sp>
      <p:sp>
        <p:nvSpPr>
          <p:cNvPr id="37" name="文本框 36"/>
          <p:cNvSpPr txBox="1"/>
          <p:nvPr/>
        </p:nvSpPr>
        <p:spPr>
          <a:xfrm>
            <a:off x="3655277" y="6073948"/>
            <a:ext cx="89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/>
              <a:t>/A/C/F</a:t>
            </a:r>
            <a:endParaRPr kumimoji="1" lang="zh-CN" altLang="en-US" b="1" dirty="0"/>
          </a:p>
        </p:txBody>
      </p:sp>
      <p:sp>
        <p:nvSpPr>
          <p:cNvPr id="38" name="文本框 37"/>
          <p:cNvSpPr txBox="1"/>
          <p:nvPr/>
        </p:nvSpPr>
        <p:spPr>
          <a:xfrm>
            <a:off x="216636" y="1957952"/>
            <a:ext cx="3518569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en-US" sz="2800" dirty="0" smtClean="0"/>
              <a:t>树形</a:t>
            </a:r>
            <a:r>
              <a:rPr kumimoji="1" lang="zh-CN" altLang="en-US" sz="2800" dirty="0" smtClean="0"/>
              <a:t>结构</a:t>
            </a:r>
            <a:r>
              <a:rPr kumimoji="1" lang="zh-CN" altLang="en-US" sz="2800" dirty="0" smtClean="0"/>
              <a:t>：</a:t>
            </a:r>
            <a:endParaRPr kumimoji="1" lang="en-US" altLang="zh-CN" sz="2800" dirty="0" smtClean="0"/>
          </a:p>
          <a:p>
            <a:r>
              <a:rPr kumimoji="1" lang="en-US" altLang="zh-CN" sz="2800" dirty="0"/>
              <a:t>	</a:t>
            </a:r>
            <a:r>
              <a:rPr kumimoji="1" lang="en-US" altLang="zh-CN" sz="2800" dirty="0" smtClean="0"/>
              <a:t>Parent-</a:t>
            </a:r>
            <a:r>
              <a:rPr kumimoji="1" lang="en-US" altLang="zh-CN" sz="2800" dirty="0" smtClean="0"/>
              <a:t>Children</a:t>
            </a:r>
            <a:endParaRPr kumimoji="1" lang="en-US" altLang="zh-CN" sz="2800" dirty="0" smtClean="0"/>
          </a:p>
          <a:p>
            <a:pPr marL="285750" indent="-285750">
              <a:buFont typeface="Arial"/>
              <a:buChar char="•"/>
            </a:pPr>
            <a:r>
              <a:rPr kumimoji="1" lang="en-US" altLang="zh-CN" sz="2800" dirty="0" smtClean="0"/>
              <a:t>Supervisor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Strategy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r>
              <a:rPr kumimoji="1" lang="en-US" altLang="zh-CN" dirty="0" smtClean="0"/>
              <a:t>	</a:t>
            </a:r>
            <a:r>
              <a:rPr kumimoji="1" lang="en-US" altLang="zh-CN" sz="2800" dirty="0" smtClean="0"/>
              <a:t>One-For-One</a:t>
            </a:r>
          </a:p>
          <a:p>
            <a:r>
              <a:rPr kumimoji="1" lang="en-US" altLang="zh-CN" sz="2800" dirty="0" smtClean="0"/>
              <a:t>	All-For-</a:t>
            </a:r>
            <a:r>
              <a:rPr kumimoji="1" lang="en-US" altLang="zh-CN" sz="2800" dirty="0" smtClean="0"/>
              <a:t>One</a:t>
            </a:r>
          </a:p>
          <a:p>
            <a:pPr marL="457200" indent="-457200">
              <a:buFont typeface="Arial"/>
              <a:buChar char="•"/>
            </a:pPr>
            <a:r>
              <a:rPr kumimoji="1" lang="en-US" altLang="zh-CN" sz="2800" dirty="0"/>
              <a:t>Path</a:t>
            </a:r>
            <a:endParaRPr kumimoji="1" lang="en-US" altLang="zh-CN" sz="2800" dirty="0" smtClean="0"/>
          </a:p>
          <a:p>
            <a:pPr marL="285750" indent="-285750">
              <a:buFont typeface="Arial"/>
              <a:buChar char="•"/>
            </a:pPr>
            <a:r>
              <a:rPr kumimoji="1" lang="en-US" altLang="zh-CN" sz="2800" dirty="0" smtClean="0"/>
              <a:t>Dispatcher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	</a:t>
            </a:r>
            <a:r>
              <a:rPr kumimoji="1" lang="en-US" altLang="zh-CN" sz="2800" dirty="0" err="1" smtClean="0"/>
              <a:t>ThreadPool</a:t>
            </a:r>
            <a:endParaRPr kumimoji="1" lang="en-US" altLang="zh-CN" sz="2800" dirty="0" smtClean="0"/>
          </a:p>
        </p:txBody>
      </p:sp>
      <p:sp>
        <p:nvSpPr>
          <p:cNvPr id="40" name="文本框 39"/>
          <p:cNvSpPr txBox="1"/>
          <p:nvPr/>
        </p:nvSpPr>
        <p:spPr>
          <a:xfrm>
            <a:off x="5772081" y="1687242"/>
            <a:ext cx="2085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Actor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System</a:t>
            </a:r>
            <a:endParaRPr kumimoji="1" lang="zh-CN" altLang="en-US" dirty="0"/>
          </a:p>
        </p:txBody>
      </p:sp>
      <p:sp>
        <p:nvSpPr>
          <p:cNvPr id="41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 smtClean="0"/>
              <a:t>Actor System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7494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消息驱动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NonBlocking</a:t>
            </a:r>
            <a:r>
              <a:rPr kumimoji="1" lang="zh-CN" altLang="en-US" dirty="0"/>
              <a:t>（</a:t>
            </a:r>
            <a:r>
              <a:rPr kumimoji="1" lang="zh-CN" altLang="en-US" dirty="0" smtClean="0"/>
              <a:t>异步）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无锁（消息不变性）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Actor</a:t>
            </a:r>
            <a:r>
              <a:rPr kumimoji="1" lang="zh-CN" altLang="en-US" dirty="0" smtClean="0"/>
              <a:t>线程安全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 smtClean="0"/>
          </a:p>
          <a:p>
            <a:r>
              <a:rPr kumimoji="1" lang="zh-CN" altLang="en-US" dirty="0" smtClean="0"/>
              <a:t>状态拓扑</a:t>
            </a:r>
            <a:endParaRPr kumimoji="1" lang="en-US" altLang="zh-CN" dirty="0" smtClean="0"/>
          </a:p>
          <a:p>
            <a:r>
              <a:rPr kumimoji="1" lang="en-US" altLang="zh-CN" dirty="0" smtClean="0"/>
              <a:t>Message</a:t>
            </a:r>
            <a:r>
              <a:rPr kumimoji="1" lang="zh-CN" altLang="en-US" dirty="0" smtClean="0"/>
              <a:t>通信</a:t>
            </a:r>
            <a:r>
              <a:rPr kumimoji="1" lang="zh-CN" altLang="en-US" dirty="0" smtClean="0"/>
              <a:t>开销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648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响应式流计算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2369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背景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场景：列表页</a:t>
            </a:r>
            <a:endParaRPr kumimoji="1" lang="en-US" altLang="zh-CN" dirty="0" smtClean="0"/>
          </a:p>
          <a:p>
            <a:r>
              <a:rPr kumimoji="1" lang="zh-CN" altLang="en-US" dirty="0" smtClean="0"/>
              <a:t>资源价</a:t>
            </a:r>
            <a:r>
              <a:rPr kumimoji="1" lang="zh-CN" altLang="en-US" dirty="0" smtClean="0"/>
              <a:t>格、余位信息变更频繁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内存索引？</a:t>
            </a:r>
            <a:endParaRPr kumimoji="1" lang="en-US" altLang="zh-CN" dirty="0" smtClean="0"/>
          </a:p>
          <a:p>
            <a:r>
              <a:rPr kumimoji="1" lang="zh-CN" altLang="en-US" dirty="0" smtClean="0"/>
              <a:t>不同供应商能力差异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 smtClean="0"/>
              <a:t>未命中、实时抓取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/>
              <a:t>	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5945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44598</TotalTime>
  <Words>440</Words>
  <Application>Microsoft Macintosh PowerPoint</Application>
  <PresentationFormat>全屏显示(4:3)</PresentationFormat>
  <Paragraphs>253</Paragraphs>
  <Slides>29</Slides>
  <Notes>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1" baseType="lpstr">
      <vt:lpstr>自定义设计</vt:lpstr>
      <vt:lpstr>文档</vt:lpstr>
      <vt:lpstr>PowerPoint 演示文稿</vt:lpstr>
      <vt:lpstr>议题</vt:lpstr>
      <vt:lpstr>AKKA</vt:lpstr>
      <vt:lpstr>PowerPoint 演示文稿</vt:lpstr>
      <vt:lpstr>Actor Model</vt:lpstr>
      <vt:lpstr>PowerPoint 演示文稿</vt:lpstr>
      <vt:lpstr>消息驱动</vt:lpstr>
      <vt:lpstr>响应式流计算</vt:lpstr>
      <vt:lpstr>背景</vt:lpstr>
      <vt:lpstr>PowerPoint 演示文稿</vt:lpstr>
      <vt:lpstr>DataFlow </vt:lpstr>
      <vt:lpstr>Process</vt:lpstr>
      <vt:lpstr>WorkActivity</vt:lpstr>
      <vt:lpstr>Job Stream</vt:lpstr>
      <vt:lpstr>Worker FSM</vt:lpstr>
      <vt:lpstr>Exception Propagation</vt:lpstr>
      <vt:lpstr>Time Out</vt:lpstr>
      <vt:lpstr>示例</vt:lpstr>
      <vt:lpstr>一个计算流程</vt:lpstr>
      <vt:lpstr>流程DSL</vt:lpstr>
      <vt:lpstr>Collision Executor</vt:lpstr>
      <vt:lpstr>Akka Stream</vt:lpstr>
      <vt:lpstr>Akka-Stream</vt:lpstr>
      <vt:lpstr>似</vt:lpstr>
      <vt:lpstr>非</vt:lpstr>
      <vt:lpstr>性能调优</vt:lpstr>
      <vt:lpstr>DataFlow</vt:lpstr>
      <vt:lpstr>应用优化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dido du</dc:creator>
  <cp:lastModifiedBy>hui xie</cp:lastModifiedBy>
  <cp:revision>262</cp:revision>
  <cp:lastPrinted>2015-03-30T09:59:05Z</cp:lastPrinted>
  <dcterms:created xsi:type="dcterms:W3CDTF">2014-03-12T03:26:46Z</dcterms:created>
  <dcterms:modified xsi:type="dcterms:W3CDTF">2015-04-23T13:26:02Z</dcterms:modified>
</cp:coreProperties>
</file>