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2"/>
  </p:notesMasterIdLst>
  <p:sldIdLst>
    <p:sldId id="256" r:id="rId2"/>
    <p:sldId id="333" r:id="rId3"/>
    <p:sldId id="491" r:id="rId4"/>
    <p:sldId id="338" r:id="rId5"/>
    <p:sldId id="342" r:id="rId6"/>
    <p:sldId id="477" r:id="rId7"/>
    <p:sldId id="439" r:id="rId8"/>
    <p:sldId id="349" r:id="rId9"/>
    <p:sldId id="351" r:id="rId10"/>
    <p:sldId id="426" r:id="rId11"/>
    <p:sldId id="353" r:id="rId12"/>
    <p:sldId id="490" r:id="rId13"/>
    <p:sldId id="440" r:id="rId14"/>
    <p:sldId id="360" r:id="rId15"/>
    <p:sldId id="464" r:id="rId16"/>
    <p:sldId id="511" r:id="rId17"/>
    <p:sldId id="512" r:id="rId18"/>
    <p:sldId id="513" r:id="rId19"/>
    <p:sldId id="514" r:id="rId20"/>
    <p:sldId id="312" r:id="rId21"/>
    <p:sldId id="480" r:id="rId22"/>
    <p:sldId id="492" r:id="rId23"/>
    <p:sldId id="503" r:id="rId24"/>
    <p:sldId id="427" r:id="rId25"/>
    <p:sldId id="428" r:id="rId26"/>
    <p:sldId id="449" r:id="rId27"/>
    <p:sldId id="300" r:id="rId28"/>
    <p:sldId id="301" r:id="rId29"/>
    <p:sldId id="504" r:id="rId30"/>
    <p:sldId id="450" r:id="rId31"/>
    <p:sldId id="505" r:id="rId32"/>
    <p:sldId id="429" r:id="rId33"/>
    <p:sldId id="501" r:id="rId34"/>
    <p:sldId id="500" r:id="rId35"/>
    <p:sldId id="506" r:id="rId36"/>
    <p:sldId id="494" r:id="rId37"/>
    <p:sldId id="499" r:id="rId38"/>
    <p:sldId id="498" r:id="rId39"/>
    <p:sldId id="507" r:id="rId40"/>
    <p:sldId id="296" r:id="rId41"/>
    <p:sldId id="485" r:id="rId42"/>
    <p:sldId id="508" r:id="rId43"/>
    <p:sldId id="509" r:id="rId44"/>
    <p:sldId id="510" r:id="rId45"/>
    <p:sldId id="431" r:id="rId46"/>
    <p:sldId id="437" r:id="rId47"/>
    <p:sldId id="465" r:id="rId48"/>
    <p:sldId id="412" r:id="rId49"/>
    <p:sldId id="468" r:id="rId50"/>
    <p:sldId id="434" r:id="rId51"/>
    <p:sldId id="469" r:id="rId52"/>
    <p:sldId id="435" r:id="rId53"/>
    <p:sldId id="481" r:id="rId54"/>
    <p:sldId id="467" r:id="rId55"/>
    <p:sldId id="487" r:id="rId56"/>
    <p:sldId id="488" r:id="rId57"/>
    <p:sldId id="489" r:id="rId58"/>
    <p:sldId id="493" r:id="rId59"/>
    <p:sldId id="438" r:id="rId60"/>
    <p:sldId id="329" r:id="rId6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66FF66"/>
    <a:srgbClr val="FFFFFF"/>
    <a:srgbClr val="D9D9D9"/>
    <a:srgbClr val="FF0000"/>
    <a:srgbClr val="9BBB59"/>
    <a:srgbClr val="DD6909"/>
    <a:srgbClr val="F57B17"/>
    <a:srgbClr val="F79646"/>
    <a:srgbClr val="4BA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60" autoAdjust="0"/>
    <p:restoredTop sz="95861" autoAdjust="0"/>
  </p:normalViewPr>
  <p:slideViewPr>
    <p:cSldViewPr>
      <p:cViewPr>
        <p:scale>
          <a:sx n="60" d="100"/>
          <a:sy n="60" d="100"/>
        </p:scale>
        <p:origin x="-931" y="-86"/>
      </p:cViewPr>
      <p:guideLst>
        <p:guide orient="horz" pos="1620"/>
        <p:guide pos="2880"/>
      </p:guideLst>
    </p:cSldViewPr>
  </p:slideViewPr>
  <p:notesTextViewPr>
    <p:cViewPr>
      <p:scale>
        <a:sx n="1" d="1"/>
        <a:sy n="1" d="1"/>
      </p:scale>
      <p:origin x="0" y="0"/>
    </p:cViewPr>
  </p:notesTextViewPr>
  <p:notesViewPr>
    <p:cSldViewPr>
      <p:cViewPr varScale="1">
        <p:scale>
          <a:sx n="40" d="100"/>
          <a:sy n="40" d="100"/>
        </p:scale>
        <p:origin x="-2414"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ax="4095" units="cm"/>
          <inkml:channel name="Y" type="integer" max="4095" units="cm"/>
        </inkml:traceFormat>
        <inkml:channelProperties>
          <inkml:channelProperty channel="X" name="resolution" value="132.4814" units="1/cm"/>
          <inkml:channelProperty channel="Y" name="resolution" value="235.48016" units="1/cm"/>
        </inkml:channelProperties>
      </inkml:inkSource>
      <inkml:timestamp xml:id="ts0" timeString="2015-04-13T14:57:08.37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19B65F6-5AFA-4959-9421-2D924A4B1EDC}" emma:medium="tactile" emma:mode="ink">
          <msink:context xmlns:msink="http://schemas.microsoft.com/ink/2010/main" type="writingRegion" rotatedBoundingBox="11340,4464 16646,4464 16646,5647 11340,5647"/>
        </emma:interpretation>
      </emma:emma>
    </inkml:annotationXML>
    <inkml:traceGroup>
      <inkml:annotationXML>
        <emma:emma xmlns:emma="http://www.w3.org/2003/04/emma" version="1.0">
          <emma:interpretation id="{2B5E7CCC-4790-41BC-BA4E-CADD67DF556C}" emma:medium="tactile" emma:mode="ink">
            <msink:context xmlns:msink="http://schemas.microsoft.com/ink/2010/main" type="paragraph" rotatedBoundingBox="11340,4464 16646,4464 16646,5647 11340,5647" alignmentLevel="1"/>
          </emma:interpretation>
        </emma:emma>
      </inkml:annotationXML>
      <inkml:traceGroup>
        <inkml:annotationXML>
          <emma:emma xmlns:emma="http://www.w3.org/2003/04/emma" version="1.0">
            <emma:interpretation id="{50332A2D-5745-45D6-9B96-3E43867D430F}" emma:medium="tactile" emma:mode="ink">
              <msink:context xmlns:msink="http://schemas.microsoft.com/ink/2010/main" type="line" rotatedBoundingBox="11340,4464 16646,4464 16646,5647 11340,5647"/>
            </emma:interpretation>
          </emma:emma>
        </inkml:annotationXML>
        <inkml:traceGroup>
          <inkml:annotationXML>
            <emma:emma xmlns:emma="http://www.w3.org/2003/04/emma" version="1.0">
              <emma:interpretation id="{53B74138-E275-4192-A271-78DB3F33C6D1}" emma:medium="tactile" emma:mode="ink">
                <msink:context xmlns:msink="http://schemas.microsoft.com/ink/2010/main" type="inkWord" rotatedBoundingBox="11340,4464 11995,4464 11995,5647 11340,5647"/>
              </emma:interpretation>
              <emma:one-of disjunction-type="recognition" id="oneOf0">
                <emma:interpretation id="interp0" emma:lang="en-US" emma:confidence="1">
                  <emma:literal>x</emma:literal>
                </emma:interpretation>
                <emma:interpretation id="interp1" emma:lang="en-US" emma:confidence="0">
                  <emma:literal>X</emma:literal>
                </emma:interpretation>
                <emma:interpretation id="interp2" emma:lang="en-US" emma:confidence="0">
                  <emma:literal>&amp;</emma:literal>
                </emma:interpretation>
                <emma:interpretation id="interp3" emma:lang="en-US" emma:confidence="0">
                  <emma:literal>4</emma:literal>
                </emma:interpretation>
                <emma:interpretation id="interp4" emma:lang="en-US" emma:confidence="0">
                  <emma:literal>^</emma:literal>
                </emma:interpretation>
              </emma:one-of>
            </emma:emma>
          </inkml:annotationXML>
          <inkml:trace contextRef="#ctx0" brushRef="#br0">385 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0,-30 98,30-98,0 0,0 0,0 0,0 0,0 0,0 0,0 14,0-14,0 0,0 0,0 0,0 0,0 0,-6 14,6-14,0 0,0 0,0 0,0 0,-6 17,6-17,0 0,0 0,0 0,-6 17,6-17,0 0,0 0,-6 17,6-17,0 0,-6 17,6-17,-6 20,0 0,6-20,-7 24,1 0,0 0,0 0,0-1,0 1,0 0,0 0,0 0,0-1,0 1,0 0,0-1,0 1,0-1,0 1,0 0,0-4,0 1,0-1,0 1,0-4,0 0,-1 0,1-4,0 1,0 0,0-4,0 0,0 0,0 0,0 1,0-1,6 0,-6-3,0 0,0 3,0 0,0 0,0 0,0 1,0-1,0 0,6 0,-6 0,0-3,0 0,0 0,-1 0,1-1,0 1,0 0,6 0,0 0,0-7,0 6,0-6,0 0,0 0,0 0,0 0,0 0,0 0,0 0,0 0,0 0,0 0,0 0,0 0,-12 24,12-24,0 0,0 0,0 0,0 0,0 0,0 0,0 0,0 0,0 0,0 0,0 0,0 0,0 0,0 0,0 0,0 0,0 0,0 0,0 0,0 0</inkml:trace>
          <inkml:trace contextRef="#ctx0" brushRef="#br0" timeOffset="1063">-20 180,'0'0,"0"0,0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0,55 99,-55-99,0 0,0 0,0 0,0 0,0 0,0 0,6 10,-6-10,0 0,0 0,0 0,0 0,0 0,0 0,0 0,0 0,0 0,0 0,0 0,0 0,0 0,0 0,0 0,0 0,0 0,0 0,0 0,0 0,36 54,-36-54,0 0,12 14,-12-14,12 17,0 0,0 0,0 0,0 0,0 0,1 0,-1-4,0 1,0 0,0-1,0 0,0 0,0 1,0 0,0-1,0 1,0-1,-5 1,-1-4,0 0,0 1,0-1,0 0,0 0,0 1,0-5,0 1,0 0,0 0,0 0,0-1,0 1,-6-7,12 7,-12-7,0 0,0 0,0 0,0 0,0 0,0 0,0 0,0 0,0 0,0 0,0 0,0 0,6 24,-6-24,0 0,0 0,0 0,0 0,0 0,0 0,31 24,-31-24,0 0,0 0,0 0,0 0,0 0,36 23,-18-9,-18-14,36 20,-36-20,12 7,-12-7,0 7,0-7,0 0,0 0,0 0,0 0,0 0,0 0,0 0,0 0,0 0,0 0,0 0,0 0,12 24,-12-24,0 0,0 0,0 0,0 0,0 0,12 24,-6-14,-6-10,0 0,0 0,0 0,0 0,0 0,0 0,0 0,0 0,0 0,0 0,0 0,0 0,0 0,0 0,0 0,0 0,0 0,0 0,0 0,0 0,0 0,0 0,0 0,0 0,0 0,0 0,0 0,0 0,0 0,0 0,0 0,0 0,0 0,0 0,0 0,0 0,0 0,0 0,0 0,0 0,0 0,0 0,0 0,0 0,0 0,0 0</inkml:trace>
        </inkml:traceGroup>
        <inkml:traceGroup>
          <inkml:annotationXML>
            <emma:emma xmlns:emma="http://www.w3.org/2003/04/emma" version="1.0">
              <emma:interpretation id="{7FAEB7B4-967D-47FC-A94C-83480444D71A}" emma:medium="tactile" emma:mode="ink">
                <msink:context xmlns:msink="http://schemas.microsoft.com/ink/2010/main" type="inkWord" rotatedBoundingBox="16137,4639 16646,4639 16646,5521 16137,5521"/>
              </emma:interpretation>
              <emma:one-of disjunction-type="recognition" id="oneOf1">
                <emma:interpretation id="interp5" emma:lang="en-US" emma:confidence="1">
                  <emma:literal>x</emma:literal>
                </emma:interpretation>
                <emma:interpretation id="interp6" emma:lang="en-US" emma:confidence="0">
                  <emma:literal>X</emma:literal>
                </emma:interpretation>
                <emma:interpretation id="interp7" emma:lang="en-US" emma:confidence="0">
                  <emma:literal>%</emma:literal>
                </emma:interpretation>
                <emma:interpretation id="interp8" emma:lang="en-US" emma:confidence="0">
                  <emma:literal>+</emma:literal>
                </emma:interpretation>
                <emma:interpretation id="interp9" emma:lang="en-US" emma:confidence="0">
                  <emma:literal>&amp;</emma:literal>
                </emma:interpretation>
              </emma:one-of>
            </emma:emma>
          </inkml:annotationXML>
          <inkml:trace contextRef="#ctx0" brushRef="#br0" timeOffset="2425">4821 160,'0'0,"0"0,0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0,-18 95,18-95,0 0,0 0,0 0,0 0,0 0,0 0,0 0,-6 10,6-10,0 0,0 0,0 0,0 0,0 0,0 0,-6 10,6-10,0 0,0 0,0 0,0 0,0 0,-6 14,6-14,0 0,0 0,0 0,0 0,-12 13,12-13,0 0,0 0,0 0,-12 14,12-14,0 0,0 0,-12 14,12-14,0 0,-12 17,12-17,-12 17,0 0,-1-4,1 4,0 0,0-3,0-1,0 1,0 0,0-1,6 1,-6-1,6-2,-6-2,6 1,-1 0,1 0,0 1,0-1,0 0,0 0,0 0,-6-3,6 0,0 0,0 0,0-1,0 1,0 0,0 0,0 0,0 0,0-1,0 1,0 0,0 0,0 0,-1-1,1 1,0 0,0 0,0 0,0-1,0 1,0-3,0-1,0 0,0 1,0-1,6-3,0 7,0-7,0 0,0 0,0 0,0 0,0 0,0 0,0 0,0 0,0 0,0 0,0 0,0 0,0 0,0 0,0 0,0 0,0 0,0 0,0 0,0 0,0 0,0 0,0 0,0 0,0 0,0 0,0 0,0 0,0 0,0 0,0 0,0 0</inkml:trace>
          <inkml:trace contextRef="#ctx0" brushRef="#br0" timeOffset="3623">4404 285,'0'0,"0"0,0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0,121 92,-121-92,0 0,0 0,0 0,0 0,0 0,6 10,-6-10,0 0,0 0,0 0,0 0,0 11,0-11,0 0,0 0,0 0,6 10,-6-10,0 0,0 0,6 10,-6-10,0 0,6 10,-6-10,6 14,0-1,0 1,1 0,-1-1,0 1,0-4,0 0,0 0,0 0,0 0,0 0,0 4,0-4,0 0,0 0,0 0,0 1,0-1,0 0,0 0,0 1,0-1,0-3,0-1,1 1,-1 3,-6-3,0 0,0 0,0 0,0-1,0 1,0-7,0 0,0 0,0 0,0 0,0 0,0 0,0 0,0 0,18 24,-18-24,0 0,0 0,0 0,0 0,0 0,18 24,-6-11,-12-13,0 0,0 0,0 0,0 0,0 0,0 0,0 0,0 0,12 24,-12-24,0 0,0 0,0 0,0 0,0 0,12 24,-6-10,-6-14,0 0,0 0,0 0,0 0,0 0,0 0,0 0,0 0,12 23,-12-23,0 0,0 0,0 0,0 0,0 0,12 24,-6-10,-6-14,0 0,0 0,0 0,0 0,0 0,0 0,0 0,0 0,6 24,-6-24,0 0,0 0,0 0,0 0,0 0,0 0,0 0,0 0,0 0,0 0,0 0,0 0,0 0,0 0,0 0,0 0,0 0,0 0,0 0,0 0,0 0,0 0,0 0,0 0,0 0,0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0A426A-1268-4015-9BA7-19DF69212424}" type="datetimeFigureOut">
              <a:rPr lang="zh-CN" altLang="en-US" smtClean="0"/>
              <a:t>2015/4/24</a:t>
            </a:fld>
            <a:endParaRPr lang="zh-CN"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5BF56A-64A5-4B85-9597-DB7188475A04}" type="slidenum">
              <a:rPr lang="zh-CN" altLang="en-US" smtClean="0"/>
              <a:t>‹#›</a:t>
            </a:fld>
            <a:endParaRPr lang="zh-CN" altLang="en-US"/>
          </a:p>
        </p:txBody>
      </p:sp>
    </p:spTree>
    <p:extLst>
      <p:ext uri="{BB962C8B-B14F-4D97-AF65-F5344CB8AC3E}">
        <p14:creationId xmlns:p14="http://schemas.microsoft.com/office/powerpoint/2010/main" val="78997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err="1" smtClean="0"/>
              <a:t>Gerpump</a:t>
            </a:r>
            <a:r>
              <a:rPr lang="zh-CN" altLang="en-US" dirty="0" smtClean="0"/>
              <a:t>是一个轻量级的实时计算引擎。</a:t>
            </a:r>
            <a:endParaRPr lang="en-US" altLang="zh-CN" dirty="0" smtClean="0"/>
          </a:p>
          <a:p>
            <a:r>
              <a:rPr lang="zh-CN" altLang="en-US" dirty="0" smtClean="0"/>
              <a:t>为什么用这个名字？我们想强调</a:t>
            </a:r>
            <a:r>
              <a:rPr lang="en-US" altLang="zh-CN" dirty="0" smtClean="0"/>
              <a:t>Gearpump</a:t>
            </a:r>
            <a:r>
              <a:rPr lang="zh-CN" altLang="en-US" dirty="0" smtClean="0"/>
              <a:t>非常简单又强大，看这张图，齿轮帮是工业设计的杰作，只有两个齿轮，就能有效泵水。</a:t>
            </a:r>
            <a:endParaRPr lang="en-US" altLang="zh-CN" dirty="0" smtClean="0"/>
          </a:p>
          <a:p>
            <a:r>
              <a:rPr lang="en-US" altLang="zh-CN" dirty="0" err="1" smtClean="0"/>
              <a:t>Gearppump</a:t>
            </a:r>
            <a:r>
              <a:rPr lang="zh-CN" altLang="en-US" dirty="0" smtClean="0"/>
              <a:t>基于</a:t>
            </a:r>
            <a:r>
              <a:rPr lang="en-US" altLang="zh-CN" dirty="0" smtClean="0"/>
              <a:t>Akka</a:t>
            </a:r>
            <a:r>
              <a:rPr lang="zh-CN" altLang="en-US" dirty="0" smtClean="0"/>
              <a:t>，那什么是</a:t>
            </a:r>
            <a:r>
              <a:rPr lang="en-US" altLang="zh-CN" dirty="0" smtClean="0"/>
              <a:t>Akka</a:t>
            </a:r>
            <a:r>
              <a:rPr lang="zh-CN" altLang="en-US" dirty="0" smtClean="0"/>
              <a:t>呢？</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simplifies communication,</a:t>
            </a:r>
            <a:r>
              <a:rPr lang="zh-CN" altLang="en-US" dirty="0" smtClean="0"/>
              <a:t> </a:t>
            </a:r>
            <a:r>
              <a:rPr lang="en-US" altLang="zh-CN" dirty="0" smtClean="0"/>
              <a:t>concurrency, isolation, and fault tolerance, </a:t>
            </a:r>
          </a:p>
          <a:p>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a:t>
            </a:fld>
            <a:endParaRPr lang="zh-CN" altLang="en-US"/>
          </a:p>
        </p:txBody>
      </p:sp>
    </p:spTree>
    <p:extLst>
      <p:ext uri="{BB962C8B-B14F-4D97-AF65-F5344CB8AC3E}">
        <p14:creationId xmlns:p14="http://schemas.microsoft.com/office/powerpoint/2010/main" val="325803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err="1" smtClean="0"/>
              <a:t>Wordcount</a:t>
            </a:r>
            <a:r>
              <a:rPr lang="zh-CN" altLang="en-US" dirty="0" smtClean="0"/>
              <a:t>，两步</a:t>
            </a:r>
            <a:endParaRPr lang="en-US" altLang="zh-CN" dirty="0" smtClean="0"/>
          </a:p>
          <a:p>
            <a:r>
              <a:rPr lang="zh-CN" altLang="en-US" dirty="0" smtClean="0"/>
              <a:t>第一步：把一行拆解成单词，第二部，单词计数。</a:t>
            </a:r>
            <a:endParaRPr lang="en-US" altLang="zh-CN" dirty="0" smtClean="0"/>
          </a:p>
          <a:p>
            <a:r>
              <a:rPr lang="zh-CN" altLang="en-US" dirty="0" smtClean="0"/>
              <a:t>这种</a:t>
            </a:r>
            <a:endParaRPr lang="en-US" altLang="zh-CN" dirty="0" smtClean="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11</a:t>
            </a:fld>
            <a:endParaRPr lang="zh-CN" altLang="en-US"/>
          </a:p>
        </p:txBody>
      </p:sp>
    </p:spTree>
    <p:extLst>
      <p:ext uri="{BB962C8B-B14F-4D97-AF65-F5344CB8AC3E}">
        <p14:creationId xmlns:p14="http://schemas.microsoft.com/office/powerpoint/2010/main" val="505854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这种</a:t>
            </a:r>
            <a:r>
              <a:rPr lang="en-US" altLang="zh-CN" dirty="0" smtClean="0"/>
              <a:t>DSL API</a:t>
            </a:r>
            <a:r>
              <a:rPr lang="zh-CN" altLang="en-US" dirty="0" smtClean="0"/>
              <a:t>怎么实现的呢？</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12</a:t>
            </a:fld>
            <a:endParaRPr lang="zh-CN" altLang="en-US"/>
          </a:p>
        </p:txBody>
      </p:sp>
    </p:spTree>
    <p:extLst>
      <p:ext uri="{BB962C8B-B14F-4D97-AF65-F5344CB8AC3E}">
        <p14:creationId xmlns:p14="http://schemas.microsoft.com/office/powerpoint/2010/main" val="2391646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err="1" smtClean="0"/>
              <a:t>StreamApp</a:t>
            </a:r>
            <a:r>
              <a:rPr lang="zh-CN" altLang="en-US" dirty="0" smtClean="0"/>
              <a:t>，图。</a:t>
            </a:r>
            <a:r>
              <a:rPr lang="en-US" altLang="zh-CN" dirty="0" smtClean="0"/>
              <a:t>Stream</a:t>
            </a:r>
            <a:r>
              <a:rPr lang="zh-CN" altLang="en-US" dirty="0" smtClean="0"/>
              <a:t>，路径，</a:t>
            </a:r>
            <a:r>
              <a:rPr lang="en-US" altLang="zh-CN" dirty="0" smtClean="0"/>
              <a:t>OP</a:t>
            </a:r>
            <a:r>
              <a:rPr lang="zh-CN" altLang="en-US" dirty="0" smtClean="0"/>
              <a:t>，运算节点。在运行时，我们会自下往上做优化，合并不需要网络</a:t>
            </a:r>
            <a:r>
              <a:rPr lang="en-US" altLang="zh-CN" dirty="0" smtClean="0"/>
              <a:t>shuffle</a:t>
            </a:r>
            <a:r>
              <a:rPr lang="zh-CN" altLang="en-US" dirty="0" smtClean="0"/>
              <a:t>的计算到一个</a:t>
            </a:r>
            <a:r>
              <a:rPr lang="en-US" altLang="zh-CN" dirty="0" smtClean="0"/>
              <a:t>Task</a:t>
            </a:r>
            <a:r>
              <a:rPr lang="zh-CN" altLang="en-US" dirty="0" smtClean="0"/>
              <a:t>里面，并不同的</a:t>
            </a:r>
            <a:r>
              <a:rPr lang="en-US" altLang="zh-CN" dirty="0" smtClean="0"/>
              <a:t>task</a:t>
            </a:r>
            <a:r>
              <a:rPr lang="zh-CN" altLang="en-US" dirty="0" smtClean="0"/>
              <a:t>做</a:t>
            </a:r>
            <a:r>
              <a:rPr lang="en-US" altLang="zh-CN" dirty="0" smtClean="0"/>
              <a:t>colocation</a:t>
            </a:r>
            <a:r>
              <a:rPr lang="zh-CN" altLang="en-US" dirty="0" smtClean="0"/>
              <a:t>的优化，减少跨机器的网络传输</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13</a:t>
            </a:fld>
            <a:endParaRPr lang="zh-CN" altLang="en-US"/>
          </a:p>
        </p:txBody>
      </p:sp>
    </p:spTree>
    <p:extLst>
      <p:ext uri="{BB962C8B-B14F-4D97-AF65-F5344CB8AC3E}">
        <p14:creationId xmlns:p14="http://schemas.microsoft.com/office/powerpoint/2010/main" val="381532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smtClean="0"/>
              <a:t>DAG</a:t>
            </a:r>
            <a:r>
              <a:rPr lang="zh-CN" altLang="en-US" dirty="0" smtClean="0"/>
              <a:t>，节点大小代表吞吐量，边的粗细代表流量，如果节点编程红色，说明出了故障。整个集群的运行状态一目了然。如果每个节点，点进去，我们可以看到每个并发的</a:t>
            </a:r>
            <a:r>
              <a:rPr lang="en-US" altLang="zh-CN" dirty="0" smtClean="0"/>
              <a:t>task</a:t>
            </a:r>
            <a:r>
              <a:rPr lang="zh-CN" altLang="en-US" dirty="0" smtClean="0"/>
              <a:t>的状态。</a:t>
            </a:r>
            <a:endParaRPr lang="en-US" altLang="zh-CN" dirty="0" smtClean="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14</a:t>
            </a:fld>
            <a:endParaRPr lang="zh-CN" altLang="en-US"/>
          </a:p>
        </p:txBody>
      </p:sp>
    </p:spTree>
    <p:extLst>
      <p:ext uri="{BB962C8B-B14F-4D97-AF65-F5344CB8AC3E}">
        <p14:creationId xmlns:p14="http://schemas.microsoft.com/office/powerpoint/2010/main" val="493388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最上面这个框是</a:t>
            </a:r>
            <a:r>
              <a:rPr lang="en-US" altLang="zh-CN" dirty="0" smtClean="0"/>
              <a:t>skew</a:t>
            </a:r>
            <a:r>
              <a:rPr lang="en-US" altLang="zh-CN" baseline="0" dirty="0" smtClean="0"/>
              <a:t> </a:t>
            </a:r>
            <a:r>
              <a:rPr lang="zh-CN" altLang="en-US" baseline="0" dirty="0" smtClean="0"/>
              <a:t>分析，比如</a:t>
            </a:r>
            <a:r>
              <a:rPr lang="en-US" altLang="zh-CN" baseline="0" dirty="0" err="1" smtClean="0"/>
              <a:t>wordcount</a:t>
            </a:r>
            <a:r>
              <a:rPr lang="zh-CN" altLang="en-US" baseline="0" dirty="0" smtClean="0"/>
              <a:t>，不同单词的词频不同，如果</a:t>
            </a:r>
            <a:r>
              <a:rPr lang="en-US" altLang="zh-CN" baseline="0" dirty="0" smtClean="0"/>
              <a:t>skew </a:t>
            </a:r>
            <a:r>
              <a:rPr lang="zh-CN" altLang="en-US" baseline="0" dirty="0" smtClean="0"/>
              <a:t>分析，我们就知道性能瓶颈在哪，右边是这个</a:t>
            </a:r>
            <a:r>
              <a:rPr lang="en-US" altLang="zh-CN" baseline="0" dirty="0" smtClean="0"/>
              <a:t>task</a:t>
            </a:r>
            <a:r>
              <a:rPr lang="zh-CN" altLang="en-US" baseline="0" dirty="0" smtClean="0"/>
              <a:t>的运行时性能，吞吐量，延时等指标。</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15</a:t>
            </a:fld>
            <a:endParaRPr lang="zh-CN" altLang="en-US"/>
          </a:p>
        </p:txBody>
      </p:sp>
    </p:spTree>
    <p:extLst>
      <p:ext uri="{BB962C8B-B14F-4D97-AF65-F5344CB8AC3E}">
        <p14:creationId xmlns:p14="http://schemas.microsoft.com/office/powerpoint/2010/main" val="49338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讲了这么多，</a:t>
            </a:r>
            <a:r>
              <a:rPr lang="en-US" altLang="zh-CN" dirty="0" smtClean="0"/>
              <a:t>Gearpump</a:t>
            </a:r>
            <a:r>
              <a:rPr lang="zh-CN" altLang="en-US" dirty="0" smtClean="0"/>
              <a:t>能不能用</a:t>
            </a:r>
            <a:r>
              <a:rPr lang="en-US" altLang="zh-CN" dirty="0" smtClean="0"/>
              <a:t>? </a:t>
            </a:r>
            <a:r>
              <a:rPr lang="zh-CN" altLang="en-US" dirty="0" smtClean="0"/>
              <a:t>看看性能测试结果。</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16</a:t>
            </a:fld>
            <a:endParaRPr lang="zh-CN" altLang="en-US"/>
          </a:p>
        </p:txBody>
      </p:sp>
    </p:spTree>
    <p:extLst>
      <p:ext uri="{BB962C8B-B14F-4D97-AF65-F5344CB8AC3E}">
        <p14:creationId xmlns:p14="http://schemas.microsoft.com/office/powerpoint/2010/main" val="127925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延时 </a:t>
            </a:r>
            <a:r>
              <a:rPr lang="en-US" altLang="zh-CN" dirty="0" smtClean="0"/>
              <a:t>vs. </a:t>
            </a:r>
            <a:r>
              <a:rPr lang="zh-CN" altLang="en-US" dirty="0" smtClean="0"/>
              <a:t>吞吐量关系</a:t>
            </a:r>
            <a:endParaRPr lang="en-US" altLang="zh-CN" dirty="0" smtClean="0"/>
          </a:p>
          <a:p>
            <a:r>
              <a:rPr lang="en-US" altLang="zh-CN" dirty="0" smtClean="0"/>
              <a:t>latency</a:t>
            </a:r>
            <a:r>
              <a:rPr lang="zh-CN" altLang="en-US" dirty="0" smtClean="0"/>
              <a:t>随着吞吐量的变化。</a:t>
            </a:r>
            <a:endParaRPr lang="en-US" altLang="zh-CN" dirty="0" smtClean="0"/>
          </a:p>
        </p:txBody>
      </p:sp>
      <p:sp>
        <p:nvSpPr>
          <p:cNvPr id="4" name="Slide Number Placeholder 3"/>
          <p:cNvSpPr>
            <a:spLocks noGrp="1"/>
          </p:cNvSpPr>
          <p:nvPr>
            <p:ph type="sldNum" sz="quarter" idx="10"/>
          </p:nvPr>
        </p:nvSpPr>
        <p:spPr/>
        <p:txBody>
          <a:bodyPr/>
          <a:lstStyle/>
          <a:p>
            <a:fld id="{A6A60D3C-C58B-4ED0-B5F2-FB52A1B65C54}" type="slidenum">
              <a:rPr lang="zh-CN" altLang="en-US" smtClean="0"/>
              <a:t>17</a:t>
            </a:fld>
            <a:endParaRPr lang="zh-CN" altLang="en-US"/>
          </a:p>
        </p:txBody>
      </p:sp>
    </p:spTree>
    <p:extLst>
      <p:ext uri="{BB962C8B-B14F-4D97-AF65-F5344CB8AC3E}">
        <p14:creationId xmlns:p14="http://schemas.microsoft.com/office/powerpoint/2010/main" val="3710850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smtClean="0"/>
              <a:t>TODO: UI</a:t>
            </a:r>
            <a:r>
              <a:rPr lang="zh-CN" altLang="en-US" dirty="0" smtClean="0"/>
              <a:t>显示多少个</a:t>
            </a:r>
            <a:r>
              <a:rPr lang="en-US" altLang="zh-CN" dirty="0" smtClean="0"/>
              <a:t>executor</a:t>
            </a:r>
            <a:r>
              <a:rPr lang="zh-CN" altLang="en-US" dirty="0" smtClean="0"/>
              <a:t>，多少个</a:t>
            </a:r>
            <a:r>
              <a:rPr lang="en-US" altLang="zh-CN" dirty="0" smtClean="0"/>
              <a:t>task</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18</a:t>
            </a:fld>
            <a:endParaRPr lang="zh-CN" altLang="en-US"/>
          </a:p>
        </p:txBody>
      </p:sp>
    </p:spTree>
    <p:extLst>
      <p:ext uri="{BB962C8B-B14F-4D97-AF65-F5344CB8AC3E}">
        <p14:creationId xmlns:p14="http://schemas.microsoft.com/office/powerpoint/2010/main" val="227837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smtClean="0"/>
              <a:t>TODO: Add a overview</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20</a:t>
            </a:fld>
            <a:endParaRPr lang="zh-CN" altLang="en-US"/>
          </a:p>
        </p:txBody>
      </p:sp>
    </p:spTree>
    <p:extLst>
      <p:ext uri="{BB962C8B-B14F-4D97-AF65-F5344CB8AC3E}">
        <p14:creationId xmlns:p14="http://schemas.microsoft.com/office/powerpoint/2010/main" val="3281913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正常的数据流，</a:t>
            </a:r>
            <a:endParaRPr lang="en-US" altLang="zh-CN" dirty="0" smtClean="0"/>
          </a:p>
          <a:p>
            <a:pPr marL="228600" indent="-228600">
              <a:buAutoNum type="arabicPeriod"/>
            </a:pPr>
            <a:r>
              <a:rPr lang="zh-CN" altLang="en-US" baseline="0" dirty="0" smtClean="0"/>
              <a:t>应用时钟，消息带时间戳，</a:t>
            </a:r>
            <a:endParaRPr lang="en-US" altLang="zh-CN" baseline="0" dirty="0" smtClean="0"/>
          </a:p>
          <a:p>
            <a:pPr marL="228600" indent="-228600">
              <a:buAutoNum type="arabicPeriod"/>
            </a:pPr>
            <a:r>
              <a:rPr lang="en-US" altLang="zh-CN" baseline="0" dirty="0" smtClean="0"/>
              <a:t>DAG</a:t>
            </a:r>
            <a:r>
              <a:rPr lang="zh-CN" altLang="en-US" baseline="0" dirty="0" smtClean="0"/>
              <a:t>里面有很多</a:t>
            </a:r>
            <a:r>
              <a:rPr lang="en-US" altLang="zh-CN" baseline="0" dirty="0" smtClean="0"/>
              <a:t>long running</a:t>
            </a:r>
            <a:r>
              <a:rPr lang="zh-CN" altLang="en-US" baseline="0" dirty="0" smtClean="0"/>
              <a:t>的</a:t>
            </a:r>
            <a:r>
              <a:rPr lang="en-US" altLang="zh-CN" baseline="0" dirty="0" smtClean="0"/>
              <a:t>daemon</a:t>
            </a:r>
            <a:r>
              <a:rPr lang="zh-CN" altLang="en-US" baseline="0" dirty="0" smtClean="0"/>
              <a:t>进程，做高性能的计算。</a:t>
            </a:r>
            <a:endParaRPr lang="en-US" altLang="zh-CN" baseline="0" dirty="0" smtClean="0"/>
          </a:p>
          <a:p>
            <a:pPr marL="228600" indent="-228600">
              <a:buAutoNum type="arabicPeriod"/>
            </a:pPr>
            <a:r>
              <a:rPr lang="zh-CN" altLang="en-US" baseline="0" dirty="0" smtClean="0"/>
              <a:t>上面有一个全局时钟，记录 现在和未来所有</a:t>
            </a:r>
            <a:r>
              <a:rPr lang="en-US" altLang="zh-CN" baseline="0" dirty="0" smtClean="0"/>
              <a:t>pending</a:t>
            </a:r>
            <a:r>
              <a:rPr lang="zh-CN" altLang="en-US" baseline="0" dirty="0" smtClean="0"/>
              <a:t>消息的最小时钟。</a:t>
            </a:r>
            <a:endParaRPr lang="en-US" altLang="zh-CN" baseline="0" dirty="0" smtClean="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21</a:t>
            </a:fld>
            <a:endParaRPr lang="zh-CN" altLang="en-US"/>
          </a:p>
        </p:txBody>
      </p:sp>
    </p:spTree>
    <p:extLst>
      <p:ext uri="{BB962C8B-B14F-4D97-AF65-F5344CB8AC3E}">
        <p14:creationId xmlns:p14="http://schemas.microsoft.com/office/powerpoint/2010/main" val="4180438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Akka</a:t>
            </a:r>
            <a:r>
              <a:rPr lang="zh-CN" altLang="en-US" sz="1200" kern="1200" dirty="0" smtClean="0">
                <a:solidFill>
                  <a:schemeClr val="tx1"/>
                </a:solidFill>
                <a:effectLst/>
                <a:latin typeface="+mn-lt"/>
                <a:ea typeface="+mn-ea"/>
                <a:cs typeface="+mn-cs"/>
              </a:rPr>
              <a:t>是一个开源库，</a:t>
            </a:r>
            <a:r>
              <a:rPr lang="en-US" altLang="zh-CN" sz="1200" kern="1200" dirty="0" smtClean="0">
                <a:solidFill>
                  <a:schemeClr val="tx1"/>
                </a:solidFill>
                <a:effectLst/>
                <a:latin typeface="+mn-lt"/>
                <a:ea typeface="+mn-ea"/>
                <a:cs typeface="+mn-cs"/>
              </a:rPr>
              <a:t>Akka</a:t>
            </a:r>
            <a:r>
              <a:rPr lang="zh-CN" altLang="en-US" sz="1200" kern="1200" dirty="0" smtClean="0">
                <a:solidFill>
                  <a:schemeClr val="tx1"/>
                </a:solidFill>
                <a:effectLst/>
                <a:latin typeface="+mn-lt"/>
                <a:ea typeface="+mn-ea"/>
                <a:cs typeface="+mn-cs"/>
              </a:rPr>
              <a:t>应用</a:t>
            </a:r>
            <a:r>
              <a:rPr lang="zh-CN" altLang="zh-CN" sz="1200" kern="1200" dirty="0" smtClean="0">
                <a:solidFill>
                  <a:schemeClr val="tx1"/>
                </a:solidFill>
                <a:effectLst/>
                <a:latin typeface="+mn-lt"/>
                <a:ea typeface="+mn-ea"/>
                <a:cs typeface="+mn-cs"/>
              </a:rPr>
              <a:t>是由许许多多的微型服务</a:t>
            </a:r>
            <a:r>
              <a:rPr lang="zh-CN" altLang="en-US" sz="1200" kern="1200" dirty="0" smtClean="0">
                <a:solidFill>
                  <a:schemeClr val="tx1"/>
                </a:solidFill>
                <a:effectLst/>
                <a:latin typeface="+mn-lt"/>
                <a:ea typeface="+mn-ea"/>
                <a:cs typeface="+mn-cs"/>
              </a:rPr>
              <a:t>即</a:t>
            </a:r>
            <a:r>
              <a:rPr lang="en-US" altLang="zh-CN" sz="1200" kern="1200" dirty="0" smtClean="0">
                <a:solidFill>
                  <a:schemeClr val="tx1"/>
                </a:solidFill>
                <a:effectLst/>
                <a:latin typeface="+mn-lt"/>
                <a:ea typeface="+mn-ea"/>
                <a:cs typeface="+mn-cs"/>
              </a:rPr>
              <a:t>Actor</a:t>
            </a:r>
            <a:r>
              <a:rPr lang="zh-CN" altLang="zh-CN" sz="1200" kern="1200" dirty="0" smtClean="0">
                <a:solidFill>
                  <a:schemeClr val="tx1"/>
                </a:solidFill>
                <a:effectLst/>
                <a:latin typeface="+mn-lt"/>
                <a:ea typeface="+mn-ea"/>
                <a:cs typeface="+mn-cs"/>
              </a:rPr>
              <a:t>编织而成</a:t>
            </a:r>
            <a:r>
              <a:rPr lang="zh-CN" altLang="en-US"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每个微型服务粒度很小，只做一件简单的事情；微型服务间通过异步的消息发送驱动对方工作，一起组合实现应用所需的功能。</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Reactive</a:t>
            </a:r>
            <a:r>
              <a:rPr lang="zh-CN" altLang="zh-CN" sz="1200" kern="1200" dirty="0" smtClean="0">
                <a:solidFill>
                  <a:schemeClr val="tx1"/>
                </a:solidFill>
                <a:effectLst/>
                <a:latin typeface="+mn-lt"/>
                <a:ea typeface="+mn-ea"/>
                <a:cs typeface="+mn-cs"/>
              </a:rPr>
              <a:t>架构极像我们人类社会的架构，每个人独立承担自己的工作，通过邮件等消息驱动对方工作，</a:t>
            </a:r>
            <a:r>
              <a:rPr lang="zh-CN" altLang="en-US" sz="1200" kern="1200" dirty="0" smtClean="0">
                <a:solidFill>
                  <a:schemeClr val="tx1"/>
                </a:solidFill>
                <a:effectLst/>
                <a:latin typeface="+mn-lt"/>
                <a:ea typeface="+mn-ea"/>
                <a:cs typeface="+mn-cs"/>
              </a:rPr>
              <a:t>高效并发，而且每个人可以独立容错，</a:t>
            </a:r>
            <a:r>
              <a:rPr lang="zh-CN" altLang="zh-CN" sz="1200" kern="1200" dirty="0" smtClean="0">
                <a:solidFill>
                  <a:schemeClr val="tx1"/>
                </a:solidFill>
                <a:effectLst/>
                <a:latin typeface="+mn-lt"/>
                <a:ea typeface="+mn-ea"/>
                <a:cs typeface="+mn-cs"/>
              </a:rPr>
              <a:t>人类社会也许是已知的最大的分布式系统。</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3</a:t>
            </a:fld>
            <a:endParaRPr lang="zh-CN" altLang="en-US"/>
          </a:p>
        </p:txBody>
      </p:sp>
    </p:spTree>
    <p:extLst>
      <p:ext uri="{BB962C8B-B14F-4D97-AF65-F5344CB8AC3E}">
        <p14:creationId xmlns:p14="http://schemas.microsoft.com/office/powerpoint/2010/main" val="1835348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如果消息丢失</a:t>
            </a:r>
            <a:r>
              <a:rPr lang="en-US" altLang="zh-CN" dirty="0" err="1" smtClean="0"/>
              <a:t>Tp</a:t>
            </a:r>
            <a:r>
              <a:rPr lang="zh-CN" altLang="en-US" dirty="0" smtClean="0"/>
              <a:t>，这个消息的状态在</a:t>
            </a:r>
            <a:r>
              <a:rPr lang="en-US" altLang="zh-CN" dirty="0" smtClean="0"/>
              <a:t>pending</a:t>
            </a:r>
            <a:r>
              <a:rPr lang="zh-CN" altLang="en-US" dirty="0" smtClean="0"/>
              <a:t>中，时钟会停住，错误的原因可能是机器故障，我们需要把计算节点重新启动，完成恢复，然后从</a:t>
            </a:r>
            <a:r>
              <a:rPr lang="en-US" altLang="zh-CN" dirty="0" err="1" smtClean="0"/>
              <a:t>Tp</a:t>
            </a:r>
            <a:r>
              <a:rPr lang="zh-CN" altLang="en-US" dirty="0" smtClean="0"/>
              <a:t>开始重放消息。</a:t>
            </a:r>
            <a:endParaRPr lang="en-US" altLang="zh-CN" dirty="0" smtClean="0"/>
          </a:p>
          <a:p>
            <a:r>
              <a:rPr lang="zh-CN" altLang="en-US" dirty="0" smtClean="0"/>
              <a:t>因为时间是在</a:t>
            </a:r>
            <a:r>
              <a:rPr lang="en-US" altLang="zh-CN" dirty="0" err="1" smtClean="0"/>
              <a:t>Tp</a:t>
            </a:r>
            <a:r>
              <a:rPr lang="zh-CN" altLang="en-US" dirty="0" smtClean="0"/>
              <a:t>停住的，</a:t>
            </a:r>
            <a:r>
              <a:rPr lang="en-US" altLang="zh-CN" dirty="0" err="1" smtClean="0"/>
              <a:t>Tp</a:t>
            </a:r>
            <a:r>
              <a:rPr lang="zh-CN" altLang="en-US" dirty="0" smtClean="0"/>
              <a:t>之前的消息都处理完了，只</a:t>
            </a:r>
            <a:r>
              <a:rPr lang="en-US" altLang="zh-CN" dirty="0" err="1" smtClean="0"/>
              <a:t>Tp</a:t>
            </a:r>
            <a:r>
              <a:rPr lang="zh-CN" altLang="en-US" dirty="0" smtClean="0"/>
              <a:t>之后消息就够了。</a:t>
            </a:r>
            <a:endParaRPr lang="en-US" altLang="zh-CN" dirty="0" smtClean="0"/>
          </a:p>
          <a:p>
            <a:r>
              <a:rPr lang="zh-CN" altLang="en-US" dirty="0" smtClean="0"/>
              <a:t>这只解决了</a:t>
            </a:r>
            <a:r>
              <a:rPr lang="en-US" altLang="zh-CN" dirty="0" smtClean="0"/>
              <a:t>at-least</a:t>
            </a:r>
            <a:r>
              <a:rPr lang="en-US" altLang="zh-CN" baseline="0" dirty="0" smtClean="0"/>
              <a:t> once, </a:t>
            </a:r>
            <a:r>
              <a:rPr lang="zh-CN" altLang="en-US" baseline="0" dirty="0" smtClean="0"/>
              <a:t>未实现</a:t>
            </a:r>
            <a:r>
              <a:rPr lang="en-US" altLang="zh-CN" baseline="0" dirty="0" smtClean="0"/>
              <a:t>exactly once</a:t>
            </a:r>
            <a:r>
              <a:rPr lang="zh-CN" altLang="en-US" baseline="0" dirty="0" smtClean="0"/>
              <a:t>，还需要做状态的恢复。恢复的前提是：</a:t>
            </a:r>
            <a:r>
              <a:rPr lang="en-US" altLang="zh-CN" baseline="0" dirty="0" smtClean="0"/>
              <a:t>State</a:t>
            </a:r>
            <a:r>
              <a:rPr lang="zh-CN" altLang="en-US" baseline="0" dirty="0" smtClean="0"/>
              <a:t>可以由前一个时间点的</a:t>
            </a:r>
            <a:r>
              <a:rPr lang="en-US" altLang="zh-CN" baseline="0" dirty="0" smtClean="0"/>
              <a:t>State</a:t>
            </a:r>
            <a:r>
              <a:rPr lang="zh-CN" altLang="en-US" baseline="0" dirty="0" smtClean="0"/>
              <a:t>，加重放间隔内的消息恢复出来。如果这个假定成立，我们只需要阶段性的</a:t>
            </a:r>
            <a:r>
              <a:rPr lang="en-US" altLang="zh-CN" baseline="0" dirty="0" smtClean="0"/>
              <a:t>checkpoint</a:t>
            </a:r>
            <a:r>
              <a:rPr lang="zh-CN" altLang="en-US" baseline="0" dirty="0" smtClean="0"/>
              <a:t>好状态，然后就能实现</a:t>
            </a:r>
            <a:r>
              <a:rPr lang="en-US" altLang="zh-CN" baseline="0" dirty="0" smtClean="0"/>
              <a:t>Exactly-once</a:t>
            </a:r>
            <a:r>
              <a:rPr lang="zh-CN" altLang="en-US" baseline="0" dirty="0" smtClean="0"/>
              <a:t>。</a:t>
            </a:r>
            <a:endParaRPr lang="en-US" altLang="zh-CN" baseline="0" dirty="0" smtClean="0"/>
          </a:p>
          <a:p>
            <a:endParaRPr lang="en-US" altLang="zh-CN" baseline="0" dirty="0" smtClean="0"/>
          </a:p>
          <a:p>
            <a:r>
              <a:rPr lang="zh-CN" altLang="en-US" baseline="0" dirty="0" smtClean="0"/>
              <a:t>讲到这边，大家可能有很多疑惑，比如怎么检测消息丢失，怎么追踪最小时钟，怎么确保一个</a:t>
            </a:r>
            <a:r>
              <a:rPr lang="en-US" altLang="zh-CN" baseline="0" dirty="0" smtClean="0"/>
              <a:t>state</a:t>
            </a:r>
            <a:r>
              <a:rPr lang="zh-CN" altLang="en-US" baseline="0" dirty="0" smtClean="0"/>
              <a:t>只处理某时间点前的数据？</a:t>
            </a:r>
            <a:endParaRPr lang="en-US" altLang="zh-CN" baseline="0" dirty="0" smtClean="0"/>
          </a:p>
          <a:p>
            <a:r>
              <a:rPr lang="zh-CN" altLang="en-US" baseline="0" dirty="0" smtClean="0"/>
              <a:t>下面会按照前面的</a:t>
            </a:r>
            <a:r>
              <a:rPr lang="en-US" altLang="zh-CN" baseline="0" dirty="0" smtClean="0"/>
              <a:t>1</a:t>
            </a:r>
            <a:r>
              <a:rPr lang="zh-CN" altLang="en-US" baseline="0" dirty="0" smtClean="0"/>
              <a:t>和</a:t>
            </a:r>
            <a:r>
              <a:rPr lang="en-US" altLang="zh-CN" baseline="0" dirty="0" smtClean="0"/>
              <a:t>2</a:t>
            </a:r>
            <a:r>
              <a:rPr lang="zh-CN" altLang="en-US" baseline="0" dirty="0" smtClean="0"/>
              <a:t>，</a:t>
            </a:r>
            <a:r>
              <a:rPr lang="en-US" altLang="zh-CN" baseline="0" dirty="0" smtClean="0"/>
              <a:t>3</a:t>
            </a:r>
            <a:r>
              <a:rPr lang="zh-CN" altLang="en-US" baseline="0" dirty="0" smtClean="0"/>
              <a:t>，</a:t>
            </a:r>
            <a:r>
              <a:rPr lang="en-US" altLang="zh-CN" baseline="0" dirty="0" smtClean="0"/>
              <a:t>4</a:t>
            </a:r>
            <a:r>
              <a:rPr lang="zh-CN" altLang="en-US" baseline="0" dirty="0" smtClean="0"/>
              <a:t>，</a:t>
            </a:r>
            <a:r>
              <a:rPr lang="en-US" altLang="zh-CN" baseline="0" dirty="0" smtClean="0"/>
              <a:t>5</a:t>
            </a:r>
            <a:r>
              <a:rPr lang="zh-CN" altLang="en-US" baseline="0" dirty="0" smtClean="0"/>
              <a:t>依次展开！</a:t>
            </a:r>
            <a:endParaRPr lang="en-US" altLang="zh-CN" baseline="0" dirty="0" smtClean="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22</a:t>
            </a:fld>
            <a:endParaRPr lang="zh-CN" altLang="en-US"/>
          </a:p>
        </p:txBody>
      </p:sp>
    </p:spTree>
    <p:extLst>
      <p:ext uri="{BB962C8B-B14F-4D97-AF65-F5344CB8AC3E}">
        <p14:creationId xmlns:p14="http://schemas.microsoft.com/office/powerpoint/2010/main" val="4180438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这是我们的</a:t>
            </a:r>
            <a:r>
              <a:rPr lang="en-US" altLang="zh-CN" dirty="0" smtClean="0"/>
              <a:t>overall</a:t>
            </a:r>
            <a:r>
              <a:rPr lang="zh-CN" altLang="en-US" dirty="0" smtClean="0"/>
              <a:t>架构图，我们由</a:t>
            </a:r>
            <a:r>
              <a:rPr lang="en-US" altLang="zh-CN" dirty="0" smtClean="0"/>
              <a:t>100%</a:t>
            </a:r>
            <a:r>
              <a:rPr lang="zh-CN" altLang="en-US" dirty="0" smtClean="0"/>
              <a:t>的</a:t>
            </a:r>
            <a:r>
              <a:rPr lang="en-US" altLang="zh-CN" dirty="0" smtClean="0"/>
              <a:t>Actor</a:t>
            </a:r>
            <a:r>
              <a:rPr lang="zh-CN" altLang="en-US" dirty="0" smtClean="0"/>
              <a:t>，也就是前面的微型服务，架构而成。</a:t>
            </a:r>
            <a:endParaRPr lang="en-US" altLang="zh-CN" dirty="0" smtClean="0"/>
          </a:p>
          <a:p>
            <a:r>
              <a:rPr lang="zh-CN" altLang="en-US" dirty="0" smtClean="0"/>
              <a:t>分成两部分，</a:t>
            </a:r>
            <a:r>
              <a:rPr lang="en-US" altLang="zh-CN" dirty="0" smtClean="0"/>
              <a:t>Master</a:t>
            </a:r>
            <a:r>
              <a:rPr lang="zh-CN" altLang="en-US" dirty="0" smtClean="0"/>
              <a:t>箭头往下是资源管理，</a:t>
            </a:r>
            <a:r>
              <a:rPr lang="en-US" altLang="zh-CN" dirty="0" smtClean="0"/>
              <a:t>AppMaster</a:t>
            </a:r>
            <a:r>
              <a:rPr lang="zh-CN" altLang="en-US" dirty="0" smtClean="0"/>
              <a:t>箭头往下是应用。</a:t>
            </a:r>
            <a:r>
              <a:rPr lang="en-US" altLang="zh-CN" dirty="0" smtClean="0"/>
              <a:t>Worker</a:t>
            </a:r>
            <a:r>
              <a:rPr lang="zh-CN" altLang="en-US" dirty="0" smtClean="0"/>
              <a:t>管理每个机器的资源和应用，</a:t>
            </a:r>
            <a:r>
              <a:rPr lang="en-US" altLang="zh-CN" dirty="0" smtClean="0"/>
              <a:t>master</a:t>
            </a:r>
            <a:r>
              <a:rPr lang="zh-CN" altLang="en-US" dirty="0" smtClean="0"/>
              <a:t>负责调度应用和资源。</a:t>
            </a:r>
            <a:r>
              <a:rPr lang="en-US" altLang="zh-CN" dirty="0" smtClean="0"/>
              <a:t>AppMaster</a:t>
            </a:r>
            <a:r>
              <a:rPr lang="zh-CN" altLang="en-US" dirty="0" smtClean="0"/>
              <a:t>往下，</a:t>
            </a:r>
            <a:r>
              <a:rPr lang="en-US" altLang="zh-CN" dirty="0" smtClean="0"/>
              <a:t>Executor</a:t>
            </a:r>
            <a:r>
              <a:rPr lang="zh-CN" altLang="en-US" dirty="0" smtClean="0"/>
              <a:t>是每个机器上的</a:t>
            </a:r>
            <a:r>
              <a:rPr lang="en-US" altLang="zh-CN" dirty="0" smtClean="0"/>
              <a:t>JVM</a:t>
            </a:r>
            <a:r>
              <a:rPr lang="zh-CN" altLang="en-US" dirty="0" smtClean="0"/>
              <a:t>，执行副本，下面有最小的执行单元</a:t>
            </a:r>
            <a:r>
              <a:rPr lang="en-US" altLang="zh-CN" dirty="0" smtClean="0"/>
              <a:t>Task</a:t>
            </a:r>
            <a:r>
              <a:rPr lang="zh-CN" altLang="en-US" dirty="0" smtClean="0"/>
              <a:t>。</a:t>
            </a:r>
            <a:endParaRPr lang="en-US" altLang="zh-CN" dirty="0" smtClean="0"/>
          </a:p>
          <a:p>
            <a:endParaRPr lang="en-US" altLang="zh-CN" dirty="0" smtClean="0"/>
          </a:p>
          <a:p>
            <a:r>
              <a:rPr lang="zh-CN" altLang="en-US" dirty="0" smtClean="0"/>
              <a:t>我们怎么解决单点问题的呢？下一图。</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24</a:t>
            </a:fld>
            <a:endParaRPr lang="zh-CN" altLang="en-US"/>
          </a:p>
        </p:txBody>
      </p:sp>
    </p:spTree>
    <p:extLst>
      <p:ext uri="{BB962C8B-B14F-4D97-AF65-F5344CB8AC3E}">
        <p14:creationId xmlns:p14="http://schemas.microsoft.com/office/powerpoint/2010/main" val="1611082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多个</a:t>
            </a:r>
            <a:r>
              <a:rPr lang="en-US" altLang="zh-CN" dirty="0" smtClean="0"/>
              <a:t>Master</a:t>
            </a:r>
            <a:r>
              <a:rPr lang="zh-CN" altLang="en-US" dirty="0" smtClean="0"/>
              <a:t>节点，通过无中心的</a:t>
            </a:r>
            <a:r>
              <a:rPr lang="en-US" altLang="zh-CN" dirty="0" smtClean="0"/>
              <a:t>Gossip</a:t>
            </a:r>
            <a:r>
              <a:rPr lang="zh-CN" altLang="en-US" dirty="0" smtClean="0"/>
              <a:t>协议，</a:t>
            </a:r>
            <a:r>
              <a:rPr lang="en-US" altLang="zh-CN" dirty="0" smtClean="0"/>
              <a:t>(CCTV</a:t>
            </a:r>
            <a:r>
              <a:rPr lang="zh-CN" altLang="en-US" dirty="0" smtClean="0"/>
              <a:t>是中心模式，</a:t>
            </a:r>
            <a:r>
              <a:rPr lang="en-US" altLang="zh-CN" dirty="0" smtClean="0"/>
              <a:t>Gossip</a:t>
            </a:r>
            <a:r>
              <a:rPr lang="zh-CN" altLang="en-US" dirty="0" smtClean="0"/>
              <a:t>，谣言的传播模式，就是无中心的</a:t>
            </a:r>
            <a:r>
              <a:rPr lang="en-US" altLang="zh-CN" dirty="0" smtClean="0"/>
              <a:t>)</a:t>
            </a:r>
            <a:r>
              <a:rPr lang="zh-CN" altLang="en-US" dirty="0" smtClean="0"/>
              <a:t>。</a:t>
            </a:r>
            <a:r>
              <a:rPr lang="en-US" altLang="zh-CN" dirty="0" smtClean="0"/>
              <a:t>Gossip</a:t>
            </a:r>
            <a:r>
              <a:rPr lang="zh-CN" altLang="en-US" dirty="0" smtClean="0"/>
              <a:t>，闲言碎语，</a:t>
            </a:r>
            <a:endParaRPr lang="en-US" altLang="zh-CN" dirty="0" smtClean="0"/>
          </a:p>
          <a:p>
            <a:r>
              <a:rPr lang="zh-CN" altLang="en-US" dirty="0" smtClean="0"/>
              <a:t>状态，在每个</a:t>
            </a:r>
            <a:r>
              <a:rPr lang="en-US" altLang="zh-CN" dirty="0" smtClean="0"/>
              <a:t>Mater</a:t>
            </a:r>
            <a:r>
              <a:rPr lang="zh-CN" altLang="en-US" dirty="0" smtClean="0"/>
              <a:t>上有一个副本，又同时解决了数据的一致性问题，用</a:t>
            </a:r>
            <a:r>
              <a:rPr lang="en-US" altLang="zh-CN" dirty="0" smtClean="0"/>
              <a:t>CRDT</a:t>
            </a:r>
            <a:r>
              <a:rPr lang="zh-CN" altLang="en-US" dirty="0" smtClean="0"/>
              <a:t>类型。</a:t>
            </a:r>
            <a:endParaRPr lang="zh-CN" altLang="en-US" dirty="0"/>
          </a:p>
        </p:txBody>
      </p:sp>
      <p:sp>
        <p:nvSpPr>
          <p:cNvPr id="4" name="Slide Number Placeholder 3"/>
          <p:cNvSpPr>
            <a:spLocks noGrp="1"/>
          </p:cNvSpPr>
          <p:nvPr>
            <p:ph type="sldNum" sz="quarter" idx="10"/>
          </p:nvPr>
        </p:nvSpPr>
        <p:spPr/>
        <p:txBody>
          <a:bodyPr/>
          <a:lstStyle/>
          <a:p>
            <a:fld id="{43C4EEF9-8B0F-D542-A06D-2E8CBED689D6}" type="slidenum">
              <a:rPr lang="en-US" altLang="zh-CN" smtClean="0"/>
              <a:t>25</a:t>
            </a:fld>
            <a:endParaRPr lang="zh-CN" altLang="en-US"/>
          </a:p>
        </p:txBody>
      </p:sp>
    </p:spTree>
    <p:extLst>
      <p:ext uri="{BB962C8B-B14F-4D97-AF65-F5344CB8AC3E}">
        <p14:creationId xmlns:p14="http://schemas.microsoft.com/office/powerpoint/2010/main" val="1763708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514350" indent="-514350">
              <a:buFont typeface="+mj-lt"/>
              <a:buAutoNum type="arabicPeriod"/>
            </a:pPr>
            <a:r>
              <a:rPr lang="en-US" altLang="zh-CN" dirty="0" smtClean="0"/>
              <a:t>Partition &amp; Shuffle, </a:t>
            </a:r>
            <a:r>
              <a:rPr lang="zh-CN" altLang="en-US" dirty="0" smtClean="0"/>
              <a:t>数据通道多，数据碎！</a:t>
            </a:r>
            <a:endParaRPr lang="en-US" altLang="zh-CN" dirty="0" smtClean="0"/>
          </a:p>
          <a:p>
            <a:pPr marL="514350" indent="-514350">
              <a:buFont typeface="+mj-lt"/>
              <a:buAutoNum type="arabicPeriod"/>
            </a:pPr>
            <a:r>
              <a:rPr lang="zh-CN" altLang="en-US" dirty="0" smtClean="0"/>
              <a:t>流内每个节点能力不同，处理速度不匹配，容易内存</a:t>
            </a:r>
            <a:r>
              <a:rPr lang="en-US" altLang="zh-CN" dirty="0" smtClean="0"/>
              <a:t>OOM</a:t>
            </a:r>
            <a:r>
              <a:rPr lang="zh-CN" altLang="en-US" dirty="0" smtClean="0"/>
              <a:t>，</a:t>
            </a:r>
            <a:r>
              <a:rPr lang="en-US" altLang="zh-CN" dirty="0" smtClean="0"/>
              <a:t>IO</a:t>
            </a:r>
            <a:r>
              <a:rPr lang="zh-CN" altLang="en-US" dirty="0" smtClean="0"/>
              <a:t>阻塞，</a:t>
            </a:r>
            <a:r>
              <a:rPr lang="en-US" altLang="zh-CN" dirty="0" smtClean="0"/>
              <a:t>CPU Hang</a:t>
            </a:r>
            <a:r>
              <a:rPr lang="zh-CN" altLang="en-US" dirty="0" smtClean="0"/>
              <a:t>等</a:t>
            </a:r>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26</a:t>
            </a:fld>
            <a:endParaRPr lang="zh-CN" altLang="en-US"/>
          </a:p>
        </p:txBody>
      </p:sp>
    </p:spTree>
    <p:extLst>
      <p:ext uri="{BB962C8B-B14F-4D97-AF65-F5344CB8AC3E}">
        <p14:creationId xmlns:p14="http://schemas.microsoft.com/office/powerpoint/2010/main" val="708287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看这张图，是</a:t>
            </a:r>
            <a:r>
              <a:rPr lang="en-US" altLang="zh-CN" dirty="0" smtClean="0"/>
              <a:t>batch</a:t>
            </a:r>
            <a:r>
              <a:rPr lang="zh-CN" altLang="en-US" dirty="0" smtClean="0"/>
              <a:t>的大小和网络带宽利用率的关系。</a:t>
            </a:r>
            <a:endParaRPr lang="en-US" altLang="zh-CN" dirty="0" smtClean="0"/>
          </a:p>
          <a:p>
            <a:r>
              <a:rPr lang="zh-CN" altLang="en-US" dirty="0" smtClean="0"/>
              <a:t>对小消息尤其有用。</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27</a:t>
            </a:fld>
            <a:endParaRPr lang="zh-CN" altLang="en-US"/>
          </a:p>
        </p:txBody>
      </p:sp>
    </p:spTree>
    <p:extLst>
      <p:ext uri="{BB962C8B-B14F-4D97-AF65-F5344CB8AC3E}">
        <p14:creationId xmlns:p14="http://schemas.microsoft.com/office/powerpoint/2010/main" val="3328838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28</a:t>
            </a:fld>
            <a:endParaRPr lang="zh-CN" altLang="en-US"/>
          </a:p>
        </p:txBody>
      </p:sp>
    </p:spTree>
    <p:extLst>
      <p:ext uri="{BB962C8B-B14F-4D97-AF65-F5344CB8AC3E}">
        <p14:creationId xmlns:p14="http://schemas.microsoft.com/office/powerpoint/2010/main" val="9605142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32</a:t>
            </a:fld>
            <a:endParaRPr lang="zh-CN" altLang="en-US"/>
          </a:p>
        </p:txBody>
      </p:sp>
    </p:spTree>
    <p:extLst>
      <p:ext uri="{BB962C8B-B14F-4D97-AF65-F5344CB8AC3E}">
        <p14:creationId xmlns:p14="http://schemas.microsoft.com/office/powerpoint/2010/main" val="19022897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有了</a:t>
            </a:r>
            <a:r>
              <a:rPr lang="en-US" altLang="zh-CN" dirty="0" smtClean="0"/>
              <a:t>Clock Service</a:t>
            </a:r>
            <a:r>
              <a:rPr lang="zh-CN" altLang="en-US" dirty="0" smtClean="0"/>
              <a:t>，我们就知道如果消息丢失了，我们知道是什么时候丢失的。</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36</a:t>
            </a:fld>
            <a:endParaRPr lang="zh-CN" altLang="en-US"/>
          </a:p>
        </p:txBody>
      </p:sp>
    </p:spTree>
    <p:extLst>
      <p:ext uri="{BB962C8B-B14F-4D97-AF65-F5344CB8AC3E}">
        <p14:creationId xmlns:p14="http://schemas.microsoft.com/office/powerpoint/2010/main" val="773744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baseline="0" dirty="0" smtClean="0"/>
              <a:t>每个</a:t>
            </a:r>
            <a:r>
              <a:rPr lang="en-US" altLang="zh-CN" baseline="0" dirty="0" smtClean="0"/>
              <a:t>Processor</a:t>
            </a:r>
            <a:r>
              <a:rPr lang="zh-CN" altLang="en-US" baseline="0" dirty="0" smtClean="0"/>
              <a:t>（图中的节点）有很多</a:t>
            </a:r>
            <a:r>
              <a:rPr lang="en-US" altLang="zh-CN" baseline="0" dirty="0" smtClean="0"/>
              <a:t>task</a:t>
            </a:r>
            <a:r>
              <a:rPr lang="zh-CN" altLang="en-US" baseline="0" dirty="0" smtClean="0"/>
              <a:t>，每个</a:t>
            </a:r>
            <a:r>
              <a:rPr lang="en-US" altLang="zh-CN" baseline="0" dirty="0" smtClean="0"/>
              <a:t>task</a:t>
            </a:r>
            <a:r>
              <a:rPr lang="zh-CN" altLang="en-US" baseline="0" dirty="0" smtClean="0"/>
              <a:t>都实现了</a:t>
            </a:r>
            <a:r>
              <a:rPr lang="en-US" altLang="zh-CN" baseline="0" dirty="0" smtClean="0"/>
              <a:t>Pub-sub</a:t>
            </a:r>
            <a:r>
              <a:rPr lang="zh-CN" altLang="en-US" baseline="0" dirty="0" smtClean="0"/>
              <a:t>模型，可以动态修改拓扑。</a:t>
            </a:r>
            <a:endParaRPr lang="en-US" altLang="zh-CN" baseline="0" dirty="0" smtClean="0"/>
          </a:p>
          <a:p>
            <a:r>
              <a:rPr lang="zh-CN" altLang="en-US" baseline="0" dirty="0" smtClean="0"/>
              <a:t>难点在于怎么保证时钟的语义。</a:t>
            </a:r>
            <a:endParaRPr lang="en-US" altLang="zh-CN" baseline="0" dirty="0" smtClean="0"/>
          </a:p>
        </p:txBody>
      </p:sp>
      <p:sp>
        <p:nvSpPr>
          <p:cNvPr id="4" name="Slide Number Placeholder 3"/>
          <p:cNvSpPr>
            <a:spLocks noGrp="1"/>
          </p:cNvSpPr>
          <p:nvPr>
            <p:ph type="sldNum" sz="quarter" idx="10"/>
          </p:nvPr>
        </p:nvSpPr>
        <p:spPr/>
        <p:txBody>
          <a:bodyPr/>
          <a:lstStyle/>
          <a:p>
            <a:fld id="{43C4EEF9-8B0F-D542-A06D-2E8CBED689D6}" type="slidenum">
              <a:rPr lang="en-US" altLang="zh-CN" smtClean="0"/>
              <a:t>46</a:t>
            </a:fld>
            <a:endParaRPr lang="zh-CN" altLang="en-US"/>
          </a:p>
        </p:txBody>
      </p:sp>
    </p:spTree>
    <p:extLst>
      <p:ext uri="{BB962C8B-B14F-4D97-AF65-F5344CB8AC3E}">
        <p14:creationId xmlns:p14="http://schemas.microsoft.com/office/powerpoint/2010/main" val="1768438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smtClean="0"/>
              <a:t>Edge device</a:t>
            </a:r>
            <a:r>
              <a:rPr lang="zh-CN" altLang="en-US" dirty="0" smtClean="0"/>
              <a:t>是越来越强了，，现在手机都</a:t>
            </a:r>
            <a:r>
              <a:rPr lang="en-US" altLang="zh-CN" dirty="0" smtClean="0"/>
              <a:t>8</a:t>
            </a:r>
            <a:r>
              <a:rPr lang="zh-CN" altLang="en-US" dirty="0" smtClean="0"/>
              <a:t>核了，</a:t>
            </a:r>
            <a:r>
              <a:rPr lang="zh-CN" altLang="en-US" sz="1200" kern="1200" dirty="0" smtClean="0">
                <a:solidFill>
                  <a:schemeClr val="tx1"/>
                </a:solidFill>
                <a:effectLst/>
                <a:latin typeface="+mn-lt"/>
                <a:ea typeface="+mn-ea"/>
                <a:cs typeface="+mn-cs"/>
              </a:rPr>
              <a:t>五年后</a:t>
            </a:r>
            <a:r>
              <a:rPr lang="en-US" altLang="zh-CN" sz="1200" kern="1200" dirty="0" smtClean="0">
                <a:solidFill>
                  <a:schemeClr val="tx1"/>
                </a:solidFill>
                <a:effectLst/>
                <a:latin typeface="+mn-lt"/>
                <a:ea typeface="+mn-ea"/>
                <a:cs typeface="+mn-cs"/>
              </a:rPr>
              <a:t>(2020</a:t>
            </a:r>
            <a:r>
              <a:rPr lang="zh-CN" altLang="en-US" sz="1200" kern="1200" dirty="0" smtClean="0">
                <a:solidFill>
                  <a:schemeClr val="tx1"/>
                </a:solidFill>
                <a:effectLst/>
                <a:latin typeface="+mn-lt"/>
                <a:ea typeface="+mn-ea"/>
                <a:cs typeface="+mn-cs"/>
              </a:rPr>
              <a:t>年），有</a:t>
            </a:r>
            <a:r>
              <a:rPr lang="en-US" altLang="zh-CN" sz="1200" kern="1200" dirty="0" smtClean="0">
                <a:solidFill>
                  <a:schemeClr val="tx1"/>
                </a:solidFill>
                <a:effectLst/>
                <a:latin typeface="+mn-lt"/>
                <a:ea typeface="+mn-ea"/>
                <a:cs typeface="+mn-cs"/>
              </a:rPr>
              <a:t>260</a:t>
            </a:r>
            <a:r>
              <a:rPr lang="zh-CN" altLang="zh-CN" sz="1200" kern="1200" dirty="0" smtClean="0">
                <a:solidFill>
                  <a:schemeClr val="tx1"/>
                </a:solidFill>
                <a:effectLst/>
                <a:latin typeface="+mn-lt"/>
                <a:ea typeface="+mn-ea"/>
                <a:cs typeface="+mn-cs"/>
              </a:rPr>
              <a:t>亿</a:t>
            </a:r>
            <a:r>
              <a:rPr lang="zh-CN" altLang="en-US" sz="1200" kern="1200" dirty="0" smtClean="0">
                <a:solidFill>
                  <a:schemeClr val="tx1"/>
                </a:solidFill>
                <a:effectLst/>
                <a:latin typeface="+mn-lt"/>
                <a:ea typeface="+mn-ea"/>
                <a:cs typeface="+mn-cs"/>
              </a:rPr>
              <a:t>物联网</a:t>
            </a:r>
            <a:r>
              <a:rPr lang="zh-CN" altLang="zh-CN" sz="1200" kern="1200" dirty="0" smtClean="0">
                <a:solidFill>
                  <a:schemeClr val="tx1"/>
                </a:solidFill>
                <a:effectLst/>
                <a:latin typeface="+mn-lt"/>
                <a:ea typeface="+mn-ea"/>
                <a:cs typeface="+mn-cs"/>
              </a:rPr>
              <a:t>设备</a:t>
            </a:r>
            <a:endParaRPr lang="en-US" altLang="zh-CN" sz="1200" kern="1200" dirty="0" smtClean="0">
              <a:solidFill>
                <a:schemeClr val="tx1"/>
              </a:solidFill>
              <a:effectLst/>
              <a:latin typeface="+mn-lt"/>
              <a:ea typeface="+mn-ea"/>
              <a:cs typeface="+mn-cs"/>
            </a:endParaRPr>
          </a:p>
          <a:p>
            <a:r>
              <a:rPr lang="zh-CN" altLang="en-US" sz="1200" kern="1200" dirty="0" smtClean="0">
                <a:solidFill>
                  <a:schemeClr val="tx1"/>
                </a:solidFill>
                <a:effectLst/>
                <a:latin typeface="+mn-lt"/>
                <a:ea typeface="+mn-ea"/>
                <a:cs typeface="+mn-cs"/>
              </a:rPr>
              <a:t>把 </a:t>
            </a:r>
            <a:r>
              <a:rPr lang="en-US" altLang="zh-CN" sz="1200" kern="1200" dirty="0" smtClean="0">
                <a:solidFill>
                  <a:schemeClr val="tx1"/>
                </a:solidFill>
                <a:effectLst/>
                <a:latin typeface="+mn-lt"/>
                <a:ea typeface="+mn-ea"/>
                <a:cs typeface="+mn-cs"/>
              </a:rPr>
              <a:t>edge</a:t>
            </a:r>
            <a:r>
              <a:rPr lang="en-US" altLang="zh-CN" sz="1200" kern="1200" baseline="0" dirty="0" smtClean="0">
                <a:solidFill>
                  <a:schemeClr val="tx1"/>
                </a:solidFill>
                <a:effectLst/>
                <a:latin typeface="+mn-lt"/>
                <a:ea typeface="+mn-ea"/>
                <a:cs typeface="+mn-cs"/>
              </a:rPr>
              <a:t> </a:t>
            </a:r>
            <a:r>
              <a:rPr lang="zh-CN" altLang="en-US" sz="1200" kern="1200" baseline="0" dirty="0" smtClean="0">
                <a:solidFill>
                  <a:schemeClr val="tx1"/>
                </a:solidFill>
                <a:effectLst/>
                <a:latin typeface="+mn-lt"/>
                <a:ea typeface="+mn-ea"/>
                <a:cs typeface="+mn-cs"/>
              </a:rPr>
              <a:t>设备当成数据中心的服务器用，位置透明的部署计算子图。</a:t>
            </a:r>
            <a:endParaRPr lang="zh-CN" altLang="en-US" dirty="0" smtClean="0"/>
          </a:p>
          <a:p>
            <a:endParaRPr lang="zh-CN" altLang="en-US" dirty="0"/>
          </a:p>
        </p:txBody>
      </p:sp>
      <p:sp>
        <p:nvSpPr>
          <p:cNvPr id="4" name="Slide Number Placeholder 3"/>
          <p:cNvSpPr>
            <a:spLocks noGrp="1"/>
          </p:cNvSpPr>
          <p:nvPr>
            <p:ph type="sldNum" sz="quarter" idx="10"/>
          </p:nvPr>
        </p:nvSpPr>
        <p:spPr/>
        <p:txBody>
          <a:bodyPr/>
          <a:lstStyle/>
          <a:p>
            <a:fld id="{02ED7C95-5033-4F5E-8EDB-0733C7C5D763}" type="slidenum">
              <a:rPr lang="zh-CN" altLang="en-US" smtClean="0"/>
              <a:t>48</a:t>
            </a:fld>
            <a:endParaRPr lang="zh-CN" altLang="en-US"/>
          </a:p>
        </p:txBody>
      </p:sp>
    </p:spTree>
    <p:extLst>
      <p:ext uri="{BB962C8B-B14F-4D97-AF65-F5344CB8AC3E}">
        <p14:creationId xmlns:p14="http://schemas.microsoft.com/office/powerpoint/2010/main" val="369382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在计算引擎一层，</a:t>
            </a: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endParaRPr lang="en-US" altLang="zh-CN" dirty="0" smtClean="0"/>
          </a:p>
          <a:p>
            <a:r>
              <a:rPr lang="en-US" altLang="zh-CN" dirty="0" smtClean="0"/>
              <a:t>/</a:t>
            </a:r>
          </a:p>
          <a:p>
            <a:endParaRPr lang="en-US" altLang="zh-CN" dirty="0" smtClean="0"/>
          </a:p>
          <a:p>
            <a:r>
              <a:rPr lang="en-US" altLang="zh-CN" dirty="0" smtClean="0"/>
              <a:t>/</a:t>
            </a:r>
          </a:p>
          <a:p>
            <a:r>
              <a:rPr lang="en-US" altLang="zh-CN" dirty="0" smtClean="0"/>
              <a:t>/</a:t>
            </a:r>
          </a:p>
          <a:p>
            <a:r>
              <a:rPr lang="en-US" altLang="zh-CN" dirty="0" smtClean="0"/>
              <a:t/>
            </a:r>
            <a:br>
              <a:rPr lang="en-US" altLang="zh-CN" dirty="0" smtClean="0"/>
            </a:b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r>
              <a:rPr lang="en-US" altLang="zh-CN" dirty="0" smtClean="0"/>
              <a:t>/</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4</a:t>
            </a:fld>
            <a:endParaRPr lang="zh-CN" altLang="en-US"/>
          </a:p>
        </p:txBody>
      </p:sp>
    </p:spTree>
    <p:extLst>
      <p:ext uri="{BB962C8B-B14F-4D97-AF65-F5344CB8AC3E}">
        <p14:creationId xmlns:p14="http://schemas.microsoft.com/office/powerpoint/2010/main" val="24936042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之前是分离的割裂的应用，生命期分别管理的。</a:t>
            </a:r>
            <a:r>
              <a:rPr lang="en-US" altLang="zh-CN" dirty="0" smtClean="0"/>
              <a:t>Gearpump</a:t>
            </a:r>
            <a:r>
              <a:rPr lang="zh-CN" altLang="en-US" dirty="0" smtClean="0"/>
              <a:t>可以统一管理，当成一个应用程序，有</a:t>
            </a:r>
            <a:r>
              <a:rPr lang="en-US" altLang="zh-CN" dirty="0" smtClean="0"/>
              <a:t>HA</a:t>
            </a:r>
            <a:r>
              <a:rPr lang="zh-CN" altLang="en-US" dirty="0" smtClean="0"/>
              <a:t>的实现。</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49</a:t>
            </a:fld>
            <a:endParaRPr lang="zh-CN" altLang="en-US"/>
          </a:p>
        </p:txBody>
      </p:sp>
    </p:spTree>
    <p:extLst>
      <p:ext uri="{BB962C8B-B14F-4D97-AF65-F5344CB8AC3E}">
        <p14:creationId xmlns:p14="http://schemas.microsoft.com/office/powerpoint/2010/main" val="1691997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收钱的应用，数据不能丢，不能重。</a:t>
            </a:r>
            <a:endParaRPr lang="zh-CN" altLang="en-US" dirty="0"/>
          </a:p>
        </p:txBody>
      </p:sp>
      <p:sp>
        <p:nvSpPr>
          <p:cNvPr id="4" name="Slide Number Placeholder 3"/>
          <p:cNvSpPr>
            <a:spLocks noGrp="1"/>
          </p:cNvSpPr>
          <p:nvPr>
            <p:ph type="sldNum" sz="quarter" idx="10"/>
          </p:nvPr>
        </p:nvSpPr>
        <p:spPr/>
        <p:txBody>
          <a:bodyPr/>
          <a:lstStyle/>
          <a:p>
            <a:fld id="{43C4EEF9-8B0F-D542-A06D-2E8CBED689D6}" type="slidenum">
              <a:rPr lang="en-US" altLang="zh-CN" smtClean="0"/>
              <a:t>50</a:t>
            </a:fld>
            <a:endParaRPr lang="zh-CN" altLang="en-US"/>
          </a:p>
        </p:txBody>
      </p:sp>
    </p:spTree>
    <p:extLst>
      <p:ext uri="{BB962C8B-B14F-4D97-AF65-F5344CB8AC3E}">
        <p14:creationId xmlns:p14="http://schemas.microsoft.com/office/powerpoint/2010/main" val="4423943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baseline="0" dirty="0" smtClean="0"/>
              <a:t>新奇的功能，彩蛋：</a:t>
            </a:r>
            <a:r>
              <a:rPr lang="zh-CN" altLang="en-US" b="1" baseline="0" dirty="0" smtClean="0"/>
              <a:t>变形金刚。</a:t>
            </a:r>
            <a:endParaRPr lang="en-US" altLang="zh-CN" b="1" baseline="0" dirty="0" smtClean="0"/>
          </a:p>
        </p:txBody>
      </p:sp>
      <p:sp>
        <p:nvSpPr>
          <p:cNvPr id="4" name="Slide Number Placeholder 3"/>
          <p:cNvSpPr>
            <a:spLocks noGrp="1"/>
          </p:cNvSpPr>
          <p:nvPr>
            <p:ph type="sldNum" sz="quarter" idx="10"/>
          </p:nvPr>
        </p:nvSpPr>
        <p:spPr/>
        <p:txBody>
          <a:bodyPr/>
          <a:lstStyle/>
          <a:p>
            <a:fld id="{43C4EEF9-8B0F-D542-A06D-2E8CBED689D6}" type="slidenum">
              <a:rPr lang="en-US" altLang="zh-CN" smtClean="0"/>
              <a:t>51</a:t>
            </a:fld>
            <a:endParaRPr lang="zh-CN" altLang="en-US"/>
          </a:p>
        </p:txBody>
      </p:sp>
    </p:spTree>
    <p:extLst>
      <p:ext uri="{BB962C8B-B14F-4D97-AF65-F5344CB8AC3E}">
        <p14:creationId xmlns:p14="http://schemas.microsoft.com/office/powerpoint/2010/main" val="17684389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彩蛋，扫描，绿色植物，威胁，激光炮。</a:t>
            </a:r>
            <a:endParaRPr lang="en-US" altLang="zh-CN" dirty="0" smtClean="0"/>
          </a:p>
        </p:txBody>
      </p:sp>
      <p:sp>
        <p:nvSpPr>
          <p:cNvPr id="4" name="Slide Number Placeholder 3"/>
          <p:cNvSpPr>
            <a:spLocks noGrp="1"/>
          </p:cNvSpPr>
          <p:nvPr>
            <p:ph type="sldNum" sz="quarter" idx="10"/>
          </p:nvPr>
        </p:nvSpPr>
        <p:spPr/>
        <p:txBody>
          <a:bodyPr/>
          <a:lstStyle/>
          <a:p>
            <a:fld id="{43C4EEF9-8B0F-D542-A06D-2E8CBED689D6}" type="slidenum">
              <a:rPr lang="en-US" altLang="zh-CN" smtClean="0"/>
              <a:t>52</a:t>
            </a:fld>
            <a:endParaRPr lang="zh-CN" altLang="en-US"/>
          </a:p>
        </p:txBody>
      </p:sp>
    </p:spTree>
    <p:extLst>
      <p:ext uri="{BB962C8B-B14F-4D97-AF65-F5344CB8AC3E}">
        <p14:creationId xmlns:p14="http://schemas.microsoft.com/office/powerpoint/2010/main" val="2205222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55</a:t>
            </a:fld>
            <a:endParaRPr lang="zh-CN" altLang="en-US"/>
          </a:p>
        </p:txBody>
      </p:sp>
    </p:spTree>
    <p:extLst>
      <p:ext uri="{BB962C8B-B14F-4D97-AF65-F5344CB8AC3E}">
        <p14:creationId xmlns:p14="http://schemas.microsoft.com/office/powerpoint/2010/main" val="773537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近年来，流处理已经有很多年了，每年都有些新东西，为什么又做一个？</a:t>
            </a:r>
            <a:endParaRPr lang="en-US" altLang="zh-CN" dirty="0" smtClean="0"/>
          </a:p>
          <a:p>
            <a:pPr marL="228600" indent="-228600">
              <a:buAutoNum type="arabicPeriod"/>
            </a:pPr>
            <a:r>
              <a:rPr lang="zh-CN" altLang="en-US" baseline="0" dirty="0" smtClean="0"/>
              <a:t>需求未满足</a:t>
            </a:r>
            <a:endParaRPr lang="en-US" altLang="zh-CN" baseline="0" dirty="0" smtClean="0"/>
          </a:p>
          <a:p>
            <a:pPr marL="228600" indent="-228600">
              <a:buAutoNum type="arabicPeriod"/>
            </a:pPr>
            <a:r>
              <a:rPr lang="zh-CN" altLang="en-US" baseline="0" dirty="0" smtClean="0"/>
              <a:t>软件发展到一定规模会出现瓶颈，需要更高的抽象，才能简单干净的解决问题，软件发展的历史就是抽象层次不断跳跃的过程，我认为对大数据栈，现在到了这个节点。</a:t>
            </a:r>
            <a:r>
              <a:rPr lang="en-US" altLang="zh-CN" baseline="0" dirty="0" smtClean="0"/>
              <a:t>Hive</a:t>
            </a:r>
            <a:r>
              <a:rPr lang="zh-CN" altLang="en-US" baseline="0" dirty="0" smtClean="0"/>
              <a:t>，</a:t>
            </a:r>
            <a:r>
              <a:rPr lang="en-US" altLang="zh-CN" baseline="0" dirty="0" smtClean="0"/>
              <a:t>100</a:t>
            </a:r>
            <a:r>
              <a:rPr lang="zh-CN" altLang="en-US" baseline="0" dirty="0" smtClean="0"/>
              <a:t>万行代码。</a:t>
            </a:r>
            <a:endParaRPr lang="en-US" altLang="zh-CN" dirty="0" smtClean="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5</a:t>
            </a:fld>
            <a:endParaRPr lang="zh-CN" altLang="en-US"/>
          </a:p>
        </p:txBody>
      </p:sp>
    </p:spTree>
    <p:extLst>
      <p:ext uri="{BB962C8B-B14F-4D97-AF65-F5344CB8AC3E}">
        <p14:creationId xmlns:p14="http://schemas.microsoft.com/office/powerpoint/2010/main" val="346394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图灵奖获得者</a:t>
            </a:r>
            <a:r>
              <a:rPr lang="en-US" altLang="zh-CN" dirty="0" smtClean="0"/>
              <a:t>Michael,</a:t>
            </a:r>
            <a:r>
              <a:rPr lang="zh-CN" altLang="en-US" dirty="0" smtClean="0"/>
              <a:t>在</a:t>
            </a:r>
            <a:r>
              <a:rPr lang="en-US" altLang="zh-CN" dirty="0" smtClean="0"/>
              <a:t>2006</a:t>
            </a:r>
            <a:r>
              <a:rPr lang="zh-CN" altLang="en-US" dirty="0" smtClean="0"/>
              <a:t>年提出了流处理的六个需求，我把它重新总结了一下，放在下面，</a:t>
            </a:r>
            <a:r>
              <a:rPr lang="en-US" altLang="zh-CN" dirty="0" smtClean="0"/>
              <a:t>5</a:t>
            </a:r>
            <a:r>
              <a:rPr lang="zh-CN" altLang="en-US" dirty="0" smtClean="0"/>
              <a:t>个字，活，大，快，准，见。</a:t>
            </a:r>
            <a:endParaRPr lang="en-US" altLang="zh-CN" dirty="0" smtClean="0"/>
          </a:p>
          <a:p>
            <a:r>
              <a:rPr lang="zh-CN" altLang="en-US" dirty="0" smtClean="0"/>
              <a:t>大部分平台只部分满足了这个要求，</a:t>
            </a:r>
            <a:r>
              <a:rPr lang="en-US" altLang="zh-CN" dirty="0" smtClean="0"/>
              <a:t>Gearpump</a:t>
            </a:r>
            <a:r>
              <a:rPr lang="zh-CN" altLang="en-US" dirty="0" smtClean="0"/>
              <a:t>和他们相比最大的不同在于灵活性，灵活性是指用起来简单，适应性强。</a:t>
            </a:r>
            <a:endParaRPr lang="en-US" altLang="zh-CN" dirty="0" smtClean="0"/>
          </a:p>
          <a:p>
            <a:endParaRPr lang="zh-CN" altLang="zh-CN"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6</a:t>
            </a:fld>
            <a:endParaRPr lang="zh-CN" altLang="en-US"/>
          </a:p>
        </p:txBody>
      </p:sp>
    </p:spTree>
    <p:extLst>
      <p:ext uri="{BB962C8B-B14F-4D97-AF65-F5344CB8AC3E}">
        <p14:creationId xmlns:p14="http://schemas.microsoft.com/office/powerpoint/2010/main" val="344801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性能上。功能上：可用性上，数据源上：端到端延时，</a:t>
            </a:r>
            <a:endParaRPr lang="en-US" altLang="zh-CN" dirty="0" smtClean="0"/>
          </a:p>
          <a:p>
            <a:r>
              <a:rPr lang="en-US" altLang="zh-CN" sz="1200" kern="1200" dirty="0" smtClean="0">
                <a:solidFill>
                  <a:schemeClr val="tx1"/>
                </a:solidFill>
                <a:effectLst/>
                <a:latin typeface="+mn-lt"/>
                <a:ea typeface="+mn-ea"/>
                <a:cs typeface="+mn-cs"/>
              </a:rPr>
              <a:t>2020</a:t>
            </a:r>
            <a:r>
              <a:rPr lang="zh-CN" altLang="zh-CN" sz="1200" kern="1200" dirty="0" smtClean="0">
                <a:solidFill>
                  <a:schemeClr val="tx1"/>
                </a:solidFill>
                <a:effectLst/>
                <a:latin typeface="+mn-lt"/>
                <a:ea typeface="+mn-ea"/>
                <a:cs typeface="+mn-cs"/>
              </a:rPr>
              <a:t>年，将有</a:t>
            </a:r>
            <a:r>
              <a:rPr lang="en-US" altLang="zh-CN" sz="1200" kern="1200" dirty="0" smtClean="0">
                <a:solidFill>
                  <a:schemeClr val="tx1"/>
                </a:solidFill>
                <a:effectLst/>
                <a:latin typeface="+mn-lt"/>
                <a:ea typeface="+mn-ea"/>
                <a:cs typeface="+mn-cs"/>
              </a:rPr>
              <a:t>260</a:t>
            </a:r>
            <a:r>
              <a:rPr lang="zh-CN" altLang="zh-CN" sz="1200" kern="1200" dirty="0" smtClean="0">
                <a:solidFill>
                  <a:schemeClr val="tx1"/>
                </a:solidFill>
                <a:effectLst/>
                <a:latin typeface="+mn-lt"/>
                <a:ea typeface="+mn-ea"/>
                <a:cs typeface="+mn-cs"/>
              </a:rPr>
              <a:t>亿</a:t>
            </a:r>
            <a:r>
              <a:rPr lang="zh-CN" altLang="en-US" sz="1200" kern="1200" dirty="0" smtClean="0">
                <a:solidFill>
                  <a:schemeClr val="tx1"/>
                </a:solidFill>
                <a:effectLst/>
                <a:latin typeface="+mn-lt"/>
                <a:ea typeface="+mn-ea"/>
                <a:cs typeface="+mn-cs"/>
              </a:rPr>
              <a:t>物联网</a:t>
            </a:r>
            <a:r>
              <a:rPr lang="zh-CN" altLang="zh-CN" sz="1200" kern="1200" dirty="0" smtClean="0">
                <a:solidFill>
                  <a:schemeClr val="tx1"/>
                </a:solidFill>
                <a:effectLst/>
                <a:latin typeface="+mn-lt"/>
                <a:ea typeface="+mn-ea"/>
                <a:cs typeface="+mn-cs"/>
              </a:rPr>
              <a:t>设备</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7</a:t>
            </a:fld>
            <a:endParaRPr lang="zh-CN" altLang="en-US"/>
          </a:p>
        </p:txBody>
      </p:sp>
    </p:spTree>
    <p:extLst>
      <p:ext uri="{BB962C8B-B14F-4D97-AF65-F5344CB8AC3E}">
        <p14:creationId xmlns:p14="http://schemas.microsoft.com/office/powerpoint/2010/main" val="102437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8</a:t>
            </a:fld>
            <a:endParaRPr lang="zh-CN" altLang="en-US"/>
          </a:p>
        </p:txBody>
      </p:sp>
    </p:spTree>
    <p:extLst>
      <p:ext uri="{BB962C8B-B14F-4D97-AF65-F5344CB8AC3E}">
        <p14:creationId xmlns:p14="http://schemas.microsoft.com/office/powerpoint/2010/main" val="4134045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smtClean="0"/>
              <a:t>1.</a:t>
            </a:r>
            <a:r>
              <a:rPr lang="zh-CN" altLang="en-US" dirty="0" smtClean="0"/>
              <a:t>用户提交</a:t>
            </a:r>
            <a:r>
              <a:rPr lang="en-US" altLang="zh-CN" dirty="0" smtClean="0"/>
              <a:t>Jar</a:t>
            </a:r>
            <a:r>
              <a:rPr lang="zh-CN" altLang="en-US" dirty="0" smtClean="0"/>
              <a:t>给集群，创建</a:t>
            </a:r>
            <a:r>
              <a:rPr lang="en-US" altLang="zh-CN" dirty="0" smtClean="0"/>
              <a:t>AppMaster</a:t>
            </a:r>
            <a:r>
              <a:rPr lang="zh-CN" altLang="en-US" dirty="0" smtClean="0"/>
              <a:t>，</a:t>
            </a:r>
            <a:r>
              <a:rPr lang="en-US" altLang="zh-CN" dirty="0" smtClean="0"/>
              <a:t>AppMaster</a:t>
            </a:r>
            <a:r>
              <a:rPr lang="zh-CN" altLang="en-US" dirty="0" smtClean="0"/>
              <a:t>申请申请资源，继而向</a:t>
            </a:r>
            <a:r>
              <a:rPr lang="en-US" altLang="zh-CN" dirty="0" smtClean="0"/>
              <a:t>YARN</a:t>
            </a:r>
            <a:r>
              <a:rPr lang="zh-CN" altLang="en-US" dirty="0" smtClean="0"/>
              <a:t>申请咨询，创建</a:t>
            </a:r>
            <a:r>
              <a:rPr lang="en-US" altLang="zh-CN" dirty="0" smtClean="0"/>
              <a:t>container,</a:t>
            </a:r>
            <a:r>
              <a:rPr lang="en-US" altLang="zh-CN" baseline="0" dirty="0" smtClean="0"/>
              <a:t> </a:t>
            </a:r>
            <a:r>
              <a:rPr lang="zh-CN" altLang="en-US" baseline="0" dirty="0" smtClean="0"/>
              <a:t>在每个机器上运行副本，分布式程序开始运行。</a:t>
            </a:r>
            <a:endParaRPr lang="zh-CN" altLang="en-US" dirty="0"/>
          </a:p>
        </p:txBody>
      </p:sp>
      <p:sp>
        <p:nvSpPr>
          <p:cNvPr id="4" name="Slide Number Placeholder 3"/>
          <p:cNvSpPr>
            <a:spLocks noGrp="1"/>
          </p:cNvSpPr>
          <p:nvPr>
            <p:ph type="sldNum" sz="quarter" idx="10"/>
          </p:nvPr>
        </p:nvSpPr>
        <p:spPr/>
        <p:txBody>
          <a:bodyPr/>
          <a:lstStyle/>
          <a:p>
            <a:fld id="{C95BF56A-64A5-4B85-9597-DB7188475A04}" type="slidenum">
              <a:rPr lang="zh-CN" altLang="en-US" smtClean="0"/>
              <a:t>9</a:t>
            </a:fld>
            <a:endParaRPr lang="zh-CN" altLang="en-US"/>
          </a:p>
        </p:txBody>
      </p:sp>
    </p:spTree>
    <p:extLst>
      <p:ext uri="{BB962C8B-B14F-4D97-AF65-F5344CB8AC3E}">
        <p14:creationId xmlns:p14="http://schemas.microsoft.com/office/powerpoint/2010/main" val="3844136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dirty="0" smtClean="0"/>
              <a:t>这是我们的</a:t>
            </a:r>
            <a:r>
              <a:rPr lang="en-US" altLang="zh-CN" dirty="0" smtClean="0"/>
              <a:t>DAG</a:t>
            </a:r>
            <a:r>
              <a:rPr lang="zh-CN" altLang="en-US" dirty="0" smtClean="0"/>
              <a:t>，对每个节点我们叫</a:t>
            </a:r>
            <a:r>
              <a:rPr lang="en-US" altLang="zh-CN" dirty="0" smtClean="0"/>
              <a:t>Processor</a:t>
            </a:r>
            <a:r>
              <a:rPr lang="zh-CN" altLang="en-US" dirty="0" smtClean="0"/>
              <a:t>，每个</a:t>
            </a:r>
            <a:r>
              <a:rPr lang="en-US" altLang="zh-CN" dirty="0" err="1" smtClean="0"/>
              <a:t>Procesor</a:t>
            </a:r>
            <a:r>
              <a:rPr lang="zh-CN" altLang="en-US" dirty="0" smtClean="0"/>
              <a:t>可以并发出多个</a:t>
            </a:r>
            <a:r>
              <a:rPr lang="en-US" altLang="zh-CN" dirty="0" smtClean="0"/>
              <a:t>Task</a:t>
            </a:r>
            <a:r>
              <a:rPr lang="zh-CN" altLang="en-US" dirty="0" smtClean="0"/>
              <a:t>，上下游之间可以</a:t>
            </a:r>
            <a:r>
              <a:rPr lang="en-US" altLang="zh-CN" dirty="0" smtClean="0"/>
              <a:t>shuffle</a:t>
            </a:r>
            <a:r>
              <a:rPr lang="zh-CN" altLang="en-US" dirty="0" smtClean="0"/>
              <a:t>。上图是我们的</a:t>
            </a:r>
            <a:r>
              <a:rPr lang="en-US" altLang="zh-CN" dirty="0" smtClean="0"/>
              <a:t>API</a:t>
            </a:r>
            <a:r>
              <a:rPr lang="zh-CN" altLang="en-US" dirty="0" smtClean="0"/>
              <a:t>，箭头，超级简单。</a:t>
            </a:r>
            <a:endParaRPr lang="zh-CN" altLang="en-US" dirty="0"/>
          </a:p>
        </p:txBody>
      </p:sp>
      <p:sp>
        <p:nvSpPr>
          <p:cNvPr id="4" name="Slide Number Placeholder 3"/>
          <p:cNvSpPr>
            <a:spLocks noGrp="1"/>
          </p:cNvSpPr>
          <p:nvPr>
            <p:ph type="sldNum" sz="quarter" idx="10"/>
          </p:nvPr>
        </p:nvSpPr>
        <p:spPr/>
        <p:txBody>
          <a:bodyPr/>
          <a:lstStyle/>
          <a:p>
            <a:fld id="{43C4EEF9-8B0F-D542-A06D-2E8CBED689D6}" type="slidenum">
              <a:rPr lang="en-US" altLang="zh-CN" smtClean="0"/>
              <a:t>10</a:t>
            </a:fld>
            <a:endParaRPr lang="zh-CN" altLang="en-US"/>
          </a:p>
        </p:txBody>
      </p:sp>
    </p:spTree>
    <p:extLst>
      <p:ext uri="{BB962C8B-B14F-4D97-AF65-F5344CB8AC3E}">
        <p14:creationId xmlns:p14="http://schemas.microsoft.com/office/powerpoint/2010/main" val="1763708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6"/>
            <a:ext cx="9144485" cy="1743074"/>
          </a:xfrm>
          <a:prstGeom prst="rect">
            <a:avLst/>
          </a:prstGeom>
        </p:spPr>
      </p:pic>
      <p:sp>
        <p:nvSpPr>
          <p:cNvPr id="12" name="Title 1"/>
          <p:cNvSpPr>
            <a:spLocks noGrp="1"/>
          </p:cNvSpPr>
          <p:nvPr>
            <p:ph type="ctrTitle"/>
          </p:nvPr>
        </p:nvSpPr>
        <p:spPr>
          <a:xfrm>
            <a:off x="1036320" y="1597821"/>
            <a:ext cx="7772400" cy="1102519"/>
          </a:xfrm>
        </p:spPr>
        <p:txBody>
          <a:bodyPr>
            <a:noAutofit/>
          </a:bodyPr>
          <a:lstStyle>
            <a:lvl1pPr algn="r">
              <a:defRPr sz="5400">
                <a:latin typeface="Intel Clear"/>
                <a:cs typeface="Intel Clear"/>
              </a:defRPr>
            </a:lvl1pPr>
          </a:lstStyle>
          <a:p>
            <a:r>
              <a:rPr lang="en-US" dirty="0" smtClean="0"/>
              <a:t>Click to edit Master title style</a:t>
            </a:r>
            <a:endParaRPr lang="en-US" dirty="0"/>
          </a:p>
        </p:txBody>
      </p:sp>
      <p:sp>
        <p:nvSpPr>
          <p:cNvPr id="13" name="Subtitle 2"/>
          <p:cNvSpPr>
            <a:spLocks noGrp="1"/>
          </p:cNvSpPr>
          <p:nvPr>
            <p:ph type="subTitle" idx="1"/>
          </p:nvPr>
        </p:nvSpPr>
        <p:spPr>
          <a:xfrm>
            <a:off x="1717040" y="4019550"/>
            <a:ext cx="7086600" cy="674370"/>
          </a:xfrm>
        </p:spPr>
        <p:txBody>
          <a:bodyPr>
            <a:normAutofit/>
          </a:bodyPr>
          <a:lstStyle>
            <a:lvl1pPr marL="0" indent="0" algn="r">
              <a:buNone/>
              <a:defRPr sz="1800">
                <a:solidFill>
                  <a:srgbClr val="0071C5"/>
                </a:solidFill>
                <a:latin typeface="Intel Clear"/>
                <a:cs typeface="Intel Cle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4" name="Picture 13" descr="Intel_Blue.png"/>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783170" y="293057"/>
            <a:ext cx="954435" cy="507045"/>
          </a:xfrm>
          <a:prstGeom prst="rect">
            <a:avLst/>
          </a:prstGeom>
        </p:spPr>
      </p:pic>
    </p:spTree>
    <p:extLst>
      <p:ext uri="{BB962C8B-B14F-4D97-AF65-F5344CB8AC3E}">
        <p14:creationId xmlns:p14="http://schemas.microsoft.com/office/powerpoint/2010/main" val="6936573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6"/>
            <a:ext cx="9144485" cy="1743074"/>
          </a:xfrm>
          <a:prstGeom prst="rect">
            <a:avLst/>
          </a:prstGeom>
        </p:spPr>
      </p:pic>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C8177024-6B99-4859-9CB6-F5E6A3859EDF}" type="datetime1">
              <a:rPr lang="zh-CN" altLang="en-US" smtClean="0"/>
              <a:t>2015/4/24</a:t>
            </a:fld>
            <a:endParaRPr lang="zh-CN" altLang="en-US"/>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412987901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6"/>
            <a:ext cx="9144485" cy="1743074"/>
          </a:xfrm>
          <a:prstGeom prst="rect">
            <a:avLst/>
          </a:prstGeom>
        </p:spPr>
      </p:pic>
      <p:sp>
        <p:nvSpPr>
          <p:cNvPr id="2" name="Title 1"/>
          <p:cNvSpPr>
            <a:spLocks noGrp="1"/>
          </p:cNvSpPr>
          <p:nvPr>
            <p:ph type="title"/>
          </p:nvPr>
        </p:nvSpPr>
        <p:spPr>
          <a:xfrm>
            <a:off x="722313" y="3305177"/>
            <a:ext cx="7772400" cy="1021557"/>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D782BB1D-6233-4A43-ABF3-5388C64D51BF}" type="datetime1">
              <a:rPr lang="zh-CN" altLang="en-US" smtClean="0"/>
              <a:t>2015/4/24</a:t>
            </a:fld>
            <a:endParaRPr lang="zh-CN" altLang="en-US"/>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95405581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column content whit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86" y="3400426"/>
            <a:ext cx="9144485" cy="1743074"/>
          </a:xfrm>
          <a:prstGeom prst="rect">
            <a:avLst/>
          </a:prstGeom>
        </p:spPr>
      </p:pic>
      <p:sp>
        <p:nvSpPr>
          <p:cNvPr id="2" name="Title 1"/>
          <p:cNvSpPr>
            <a:spLocks noGrp="1"/>
          </p:cNvSpPr>
          <p:nvPr>
            <p:ph type="title"/>
          </p:nvPr>
        </p:nvSpPr>
        <p:spPr/>
        <p:txBody>
          <a:bodyPr>
            <a:normAutofit/>
          </a:bodyPr>
          <a:lstStyle>
            <a:lvl1pPr>
              <a:defRPr sz="3200">
                <a:latin typeface="Intel Clear"/>
                <a:cs typeface="Intel Clear"/>
              </a:defRPr>
            </a:lvl1pPr>
          </a:lstStyle>
          <a:p>
            <a:r>
              <a:rPr lang="en-US" smtClean="0"/>
              <a:t>Click to edit Master title style</a:t>
            </a:r>
            <a:endParaRPr lang="en-US"/>
          </a:p>
        </p:txBody>
      </p:sp>
      <p:sp>
        <p:nvSpPr>
          <p:cNvPr id="3" name="Content Placeholder 2"/>
          <p:cNvSpPr>
            <a:spLocks noGrp="1"/>
          </p:cNvSpPr>
          <p:nvPr>
            <p:ph idx="1"/>
          </p:nvPr>
        </p:nvSpPr>
        <p:spPr>
          <a:xfrm>
            <a:off x="4572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3"/>
          </p:nvPr>
        </p:nvSpPr>
        <p:spPr>
          <a:xfrm>
            <a:off x="4724400" y="1200151"/>
            <a:ext cx="3962400" cy="3394472"/>
          </a:xfrm>
        </p:spPr>
        <p:txBody>
          <a:bodyPr>
            <a:normAutofit/>
          </a:bodyPr>
          <a:lstStyle>
            <a:lvl1pPr marL="233363" indent="-233363">
              <a:buClr>
                <a:schemeClr val="accent1"/>
              </a:buClr>
              <a:buFont typeface="Wingdings" charset="2"/>
              <a:buChar char="§"/>
              <a:defRPr sz="2400">
                <a:solidFill>
                  <a:schemeClr val="tx1"/>
                </a:solidFill>
                <a:latin typeface="Intel Clear"/>
                <a:cs typeface="Intel Clear"/>
              </a:defRPr>
            </a:lvl1pPr>
            <a:lvl2pPr marL="690563" indent="-233363">
              <a:buClr>
                <a:schemeClr val="accent1"/>
              </a:buClr>
              <a:buFont typeface="Wingdings" charset="2"/>
              <a:buChar char="§"/>
              <a:defRPr sz="2000">
                <a:solidFill>
                  <a:schemeClr val="tx1"/>
                </a:solidFill>
                <a:latin typeface="Intel Clear"/>
                <a:cs typeface="Intel Clear"/>
              </a:defRPr>
            </a:lvl2pPr>
            <a:lvl3pPr marL="1087438" indent="-173038">
              <a:buClr>
                <a:schemeClr val="accent1"/>
              </a:buClr>
              <a:buFont typeface="Wingdings" charset="2"/>
              <a:buChar char="§"/>
              <a:defRPr sz="1800">
                <a:solidFill>
                  <a:schemeClr val="tx1"/>
                </a:solidFill>
                <a:latin typeface="Intel Clear"/>
                <a:cs typeface="Intel Clear"/>
              </a:defRPr>
            </a:lvl3pPr>
            <a:lvl4pPr marL="1544638" indent="-173038">
              <a:buClr>
                <a:schemeClr val="accent1"/>
              </a:buClr>
              <a:buFont typeface="Wingdings" charset="2"/>
              <a:buChar char="§"/>
              <a:defRPr sz="1600">
                <a:solidFill>
                  <a:schemeClr val="tx1"/>
                </a:solidFill>
                <a:latin typeface="Intel Clear"/>
                <a:cs typeface="Intel Clear"/>
              </a:defRPr>
            </a:lvl4pPr>
            <a:lvl5pPr marL="2001838" indent="-173038">
              <a:buClr>
                <a:schemeClr val="accent1"/>
              </a:buClr>
              <a:buFont typeface="Wingdings" charset="2"/>
              <a:buChar char="§"/>
              <a:defRPr sz="1600">
                <a:solidFill>
                  <a:schemeClr val="tx1"/>
                </a:solidFill>
                <a:latin typeface="Intel Clear"/>
                <a:cs typeface="Intel Cle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319868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E595CCB-8AED-411C-8309-C6E7F1D67F52}" type="datetime1">
              <a:rPr lang="zh-CN" altLang="en-US" smtClean="0"/>
              <a:t>2015/4/24</a:t>
            </a:fld>
            <a:endParaRPr lang="zh-CN" alt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800">
                <a:solidFill>
                  <a:schemeClr val="tx1"/>
                </a:solidFill>
              </a:defRPr>
            </a:lvl1pPr>
          </a:lstStyle>
          <a:p>
            <a:r>
              <a:rPr lang="en-US" altLang="zh-CN" smtClean="0"/>
              <a:t>-</a:t>
            </a:r>
            <a:fld id="{2FD5DDEE-F999-4958-950C-CA81313FAF6C}" type="slidenum">
              <a:rPr lang="zh-CN" altLang="en-US" smtClean="0"/>
              <a:pPr/>
              <a:t>‹#›</a:t>
            </a:fld>
            <a:r>
              <a:rPr lang="en-US" altLang="zh-CN" smtClean="0"/>
              <a:t>-</a:t>
            </a:r>
            <a:endParaRPr lang="zh-CN" altLang="en-US" dirty="0"/>
          </a:p>
        </p:txBody>
      </p:sp>
    </p:spTree>
    <p:extLst>
      <p:ext uri="{BB962C8B-B14F-4D97-AF65-F5344CB8AC3E}">
        <p14:creationId xmlns:p14="http://schemas.microsoft.com/office/powerpoint/2010/main" val="30626740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xiang.zhong@inte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gearpump.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png"/><Relationship Id="rId18" Type="http://schemas.openxmlformats.org/officeDocument/2006/relationships/image" Target="../media/image20.jpeg"/><Relationship Id="rId3" Type="http://schemas.openxmlformats.org/officeDocument/2006/relationships/image" Target="../media/image6.png"/><Relationship Id="rId21" Type="http://schemas.openxmlformats.org/officeDocument/2006/relationships/image" Target="../media/image23.png"/><Relationship Id="rId7" Type="http://schemas.openxmlformats.org/officeDocument/2006/relationships/image" Target="../media/image10.jpeg"/><Relationship Id="rId12" Type="http://schemas.openxmlformats.org/officeDocument/2006/relationships/image" Target="../media/image15.png"/><Relationship Id="rId17" Type="http://schemas.microsoft.com/office/2007/relationships/hdphoto" Target="../media/hdphoto1.wdp"/><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4.png"/><Relationship Id="rId10" Type="http://schemas.openxmlformats.org/officeDocument/2006/relationships/image" Target="../media/image13.png"/><Relationship Id="rId19" Type="http://schemas.openxmlformats.org/officeDocument/2006/relationships/image" Target="../media/image21.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jpeg"/><Relationship Id="rId22"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36.png"/><Relationship Id="rId4" Type="http://schemas.openxmlformats.org/officeDocument/2006/relationships/image" Target="../media/image56.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3" Type="http://schemas.openxmlformats.org/officeDocument/2006/relationships/image" Target="../media/image56.jpeg"/><Relationship Id="rId7" Type="http://schemas.openxmlformats.org/officeDocument/2006/relationships/image" Target="../media/image60.png"/><Relationship Id="rId12" Type="http://schemas.openxmlformats.org/officeDocument/2006/relationships/image" Target="../media/image6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4.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49.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69.jpe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12.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0.jpeg"/><Relationship Id="rId7" Type="http://schemas.openxmlformats.org/officeDocument/2006/relationships/image" Target="../media/image7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51.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77.png"/><Relationship Id="rId4" Type="http://schemas.openxmlformats.org/officeDocument/2006/relationships/image" Target="../media/image76.png"/></Relationships>
</file>

<file path=ppt/slides/_rels/slide5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79.jpeg"/></Relationships>
</file>

<file path=ppt/slides/_rels/slide5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86.jpeg"/><Relationship Id="rId3" Type="http://schemas.openxmlformats.org/officeDocument/2006/relationships/image" Target="../media/image82.jpeg"/><Relationship Id="rId7" Type="http://schemas.openxmlformats.org/officeDocument/2006/relationships/image" Target="../media/image7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56.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88.png"/><Relationship Id="rId7" Type="http://schemas.openxmlformats.org/officeDocument/2006/relationships/image" Target="../media/image89.png"/><Relationship Id="rId2" Type="http://schemas.openxmlformats.org/officeDocument/2006/relationships/image" Target="../media/image87.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7.png"/><Relationship Id="rId10" Type="http://schemas.openxmlformats.org/officeDocument/2006/relationships/image" Target="../media/image71.png"/><Relationship Id="rId4" Type="http://schemas.microsoft.com/office/2007/relationships/hdphoto" Target="../media/hdphoto2.wdp"/><Relationship Id="rId9" Type="http://schemas.openxmlformats.org/officeDocument/2006/relationships/image" Target="../media/image11.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hyperlink" Target="http://www.statsblogs.com/2014/05/19/a-general-introduction-to-stream-processing/" TargetMode="External"/><Relationship Id="rId3" Type="http://schemas.openxmlformats.org/officeDocument/2006/relationships/hyperlink" Target="http://cs.brown.edu/~ugur/8rulesSigRec.pdf" TargetMode="External"/><Relationship Id="rId7" Type="http://schemas.openxmlformats.org/officeDocument/2006/relationships/hyperlink" Target="http://www.sqlstream.com/customers/" TargetMode="External"/><Relationship Id="rId2" Type="http://schemas.openxmlformats.org/officeDocument/2006/relationships/hyperlink" Target="http://typesafe.com/blog/gearpump-real-time-streaming-engine-using-akka" TargetMode="External"/><Relationship Id="rId1" Type="http://schemas.openxmlformats.org/officeDocument/2006/relationships/slideLayout" Target="../slideLayouts/slideLayout2.xml"/><Relationship Id="rId6" Type="http://schemas.openxmlformats.org/officeDocument/2006/relationships/hyperlink" Target="https://engineering.linkedin.com/kafka/benchmarking-apache-kafka-2-million-writes-second-three-cheap-machines" TargetMode="External"/><Relationship Id="rId5" Type="http://schemas.openxmlformats.org/officeDocument/2006/relationships/hyperlink" Target="http://highlyscalable.wordpress.com/2013/08/20/in-stream-big-data-processing/" TargetMode="External"/><Relationship Id="rId10" Type="http://schemas.openxmlformats.org/officeDocument/2006/relationships/hyperlink" Target="http://www.zdnet.com/article/internet-of-things-devices-will-dwarf-number-of-pcs-tablets-and-smartphones/" TargetMode="External"/><Relationship Id="rId4" Type="http://schemas.openxmlformats.org/officeDocument/2006/relationships/hyperlink" Target="https://github.com/intel-hadoop/gearpump" TargetMode="External"/><Relationship Id="rId9" Type="http://schemas.openxmlformats.org/officeDocument/2006/relationships/hyperlink" Target="http://www.statalgo.com/2014/05/28/stream-processing-with-messaging-system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597821"/>
            <a:ext cx="8350696" cy="1102519"/>
          </a:xfrm>
        </p:spPr>
        <p:txBody>
          <a:bodyPr/>
          <a:lstStyle/>
          <a:p>
            <a:r>
              <a:rPr lang="en-US" altLang="zh-CN" sz="4800" dirty="0" smtClean="0"/>
              <a:t>Gearpump     </a:t>
            </a:r>
            <a:br>
              <a:rPr lang="en-US" altLang="zh-CN" sz="4800" dirty="0" smtClean="0"/>
            </a:br>
            <a:r>
              <a:rPr lang="zh-CN" altLang="en-US" sz="4800" dirty="0" smtClean="0"/>
              <a:t>基</a:t>
            </a:r>
            <a:r>
              <a:rPr lang="zh-CN" altLang="en-US" sz="4800" dirty="0"/>
              <a:t>于</a:t>
            </a:r>
            <a:r>
              <a:rPr lang="en-US" altLang="zh-CN" sz="4800" dirty="0"/>
              <a:t>Akka</a:t>
            </a:r>
            <a:r>
              <a:rPr lang="zh-CN" altLang="en-US" sz="4800" dirty="0"/>
              <a:t>的新一代流处理引擎</a:t>
            </a:r>
          </a:p>
        </p:txBody>
      </p:sp>
      <p:sp>
        <p:nvSpPr>
          <p:cNvPr id="4" name="TextBox 3"/>
          <p:cNvSpPr txBox="1"/>
          <p:nvPr/>
        </p:nvSpPr>
        <p:spPr>
          <a:xfrm>
            <a:off x="7308310" y="4731990"/>
            <a:ext cx="1183337" cy="369332"/>
          </a:xfrm>
          <a:prstGeom prst="rect">
            <a:avLst/>
          </a:prstGeom>
          <a:noFill/>
        </p:spPr>
        <p:txBody>
          <a:bodyPr wrap="none" rtlCol="0">
            <a:spAutoFit/>
          </a:bodyPr>
          <a:lstStyle/>
          <a:p>
            <a:r>
              <a:rPr lang="en-US" altLang="zh-CN" dirty="0" smtClean="0"/>
              <a:t>2015/4/24</a:t>
            </a:r>
            <a:endParaRPr lang="zh-CN" altLang="en-US" dirty="0"/>
          </a:p>
        </p:txBody>
      </p:sp>
      <p:sp>
        <p:nvSpPr>
          <p:cNvPr id="5" name="Subtitle 2"/>
          <p:cNvSpPr>
            <a:spLocks noGrp="1"/>
          </p:cNvSpPr>
          <p:nvPr>
            <p:ph type="subTitle" idx="1"/>
          </p:nvPr>
        </p:nvSpPr>
        <p:spPr>
          <a:xfrm>
            <a:off x="1691680" y="3003798"/>
            <a:ext cx="7086600" cy="674370"/>
          </a:xfrm>
        </p:spPr>
        <p:txBody>
          <a:bodyPr>
            <a:noAutofit/>
          </a:bodyPr>
          <a:lstStyle/>
          <a:p>
            <a:r>
              <a:rPr lang="zh-CN" altLang="en-US" sz="2000" dirty="0">
                <a:solidFill>
                  <a:schemeClr val="tx1"/>
                </a:solidFill>
              </a:rPr>
              <a:t>钟</a:t>
            </a:r>
            <a:r>
              <a:rPr lang="zh-CN" altLang="en-US" sz="2000" dirty="0" smtClean="0">
                <a:solidFill>
                  <a:schemeClr val="tx1"/>
                </a:solidFill>
              </a:rPr>
              <a:t>翔</a:t>
            </a:r>
            <a:endParaRPr lang="en-US" altLang="zh-CN" sz="2000" dirty="0" smtClean="0">
              <a:solidFill>
                <a:schemeClr val="tx1"/>
              </a:solidFill>
            </a:endParaRPr>
          </a:p>
          <a:p>
            <a:r>
              <a:rPr lang="en-US" altLang="zh-CN" sz="1400" dirty="0" smtClean="0">
                <a:hlinkClick r:id="rId2"/>
              </a:rPr>
              <a:t>Mail: xiang.zhong@intel.com</a:t>
            </a:r>
            <a:endParaRPr lang="en-US" altLang="zh-CN" sz="1400" dirty="0" smtClean="0"/>
          </a:p>
          <a:p>
            <a:r>
              <a:rPr lang="en-US" altLang="zh-CN" sz="1400" dirty="0" smtClean="0"/>
              <a:t>Weibo</a:t>
            </a:r>
            <a:r>
              <a:rPr lang="zh-CN" altLang="en-US" sz="1400" dirty="0" smtClean="0"/>
              <a:t>：</a:t>
            </a:r>
            <a:r>
              <a:rPr lang="en-US" altLang="zh-CN" sz="1400" dirty="0" smtClean="0"/>
              <a:t>http://weibo.com/clockfly</a:t>
            </a:r>
          </a:p>
        </p:txBody>
      </p:sp>
      <p:sp>
        <p:nvSpPr>
          <p:cNvPr id="6" name="TextBox 5"/>
          <p:cNvSpPr txBox="1"/>
          <p:nvPr/>
        </p:nvSpPr>
        <p:spPr>
          <a:xfrm>
            <a:off x="2797629" y="4162420"/>
            <a:ext cx="5627914" cy="646331"/>
          </a:xfrm>
          <a:prstGeom prst="rect">
            <a:avLst/>
          </a:prstGeom>
          <a:noFill/>
        </p:spPr>
        <p:txBody>
          <a:bodyPr wrap="square" rtlCol="0">
            <a:spAutoFit/>
          </a:bodyPr>
          <a:lstStyle/>
          <a:p>
            <a:r>
              <a:rPr lang="en-US" altLang="zh-CN" dirty="0" smtClean="0"/>
              <a:t>Intel</a:t>
            </a:r>
            <a:r>
              <a:rPr lang="zh-CN" altLang="en-US" dirty="0" smtClean="0"/>
              <a:t>亚太研发中心 </a:t>
            </a:r>
            <a:r>
              <a:rPr lang="en-US" altLang="zh-CN" dirty="0" smtClean="0"/>
              <a:t>| Intel </a:t>
            </a:r>
            <a:r>
              <a:rPr lang="zh-CN" altLang="en-US" dirty="0" smtClean="0"/>
              <a:t>软件与服务部</a:t>
            </a:r>
            <a:endParaRPr lang="en-US" altLang="zh-CN" dirty="0" smtClean="0"/>
          </a:p>
          <a:p>
            <a:r>
              <a:rPr lang="en-US" altLang="zh-CN" dirty="0" smtClean="0"/>
              <a:t>Big Data Technology Department</a:t>
            </a:r>
          </a:p>
        </p:txBody>
      </p:sp>
      <p:pic>
        <p:nvPicPr>
          <p:cNvPr id="8" name="Picture 2" descr="http://www.gearpump.io/site/img/logo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2490" y="1419624"/>
            <a:ext cx="467982" cy="3600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95536" y="555526"/>
            <a:ext cx="3888432" cy="369332"/>
          </a:xfrm>
          <a:prstGeom prst="rect">
            <a:avLst/>
          </a:prstGeom>
          <a:noFill/>
        </p:spPr>
        <p:txBody>
          <a:bodyPr wrap="square" rtlCol="0">
            <a:spAutoFit/>
          </a:bodyPr>
          <a:lstStyle/>
          <a:p>
            <a:r>
              <a:rPr lang="en-US" altLang="zh-CN" dirty="0" smtClean="0"/>
              <a:t>QCON Beijing 2015</a:t>
            </a:r>
            <a:endParaRPr lang="zh-CN" altLang="en-US" dirty="0"/>
          </a:p>
        </p:txBody>
      </p:sp>
    </p:spTree>
    <p:extLst>
      <p:ext uri="{BB962C8B-B14F-4D97-AF65-F5344CB8AC3E}">
        <p14:creationId xmlns:p14="http://schemas.microsoft.com/office/powerpoint/2010/main" val="13558144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DAG </a:t>
            </a:r>
            <a:r>
              <a:rPr lang="en-US" altLang="zh-CN" dirty="0" smtClean="0"/>
              <a:t>representation and API</a:t>
            </a:r>
            <a:endParaRPr lang="en-US" dirty="0"/>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5391260" y="2071731"/>
            <a:ext cx="2637124" cy="1948966"/>
          </a:xfrm>
          <a:prstGeom prst="rect">
            <a:avLst/>
          </a:prstGeom>
          <a:noFill/>
        </p:spPr>
      </p:pic>
      <p:sp>
        <p:nvSpPr>
          <p:cNvPr id="7" name="Rectangle 6"/>
          <p:cNvSpPr/>
          <p:nvPr/>
        </p:nvSpPr>
        <p:spPr>
          <a:xfrm>
            <a:off x="310730" y="1395903"/>
            <a:ext cx="5125371" cy="410882"/>
          </a:xfrm>
          <a:prstGeom prst="rect">
            <a:avLst/>
          </a:prstGeom>
        </p:spPr>
        <p:txBody>
          <a:bodyPr wrap="square">
            <a:spAutoFit/>
          </a:bodyPr>
          <a:lstStyle/>
          <a:p>
            <a:pPr>
              <a:lnSpc>
                <a:spcPct val="115000"/>
              </a:lnSpc>
              <a:spcAft>
                <a:spcPts val="1000"/>
              </a:spcAft>
            </a:pPr>
            <a:r>
              <a:rPr lang="en-US" altLang="zh-CN" i="1" dirty="0" smtClean="0">
                <a:latin typeface="Cambria" panose="02040503050406030204" pitchFamily="18" charset="0"/>
                <a:cs typeface="Times New Roman" panose="02020603050405020304" pitchFamily="18" charset="0"/>
              </a:rPr>
              <a:t>Graph(A</a:t>
            </a:r>
            <a:r>
              <a:rPr lang="en-US" altLang="zh-CN" dirty="0" smtClean="0">
                <a:solidFill>
                  <a:srgbClr val="A71D5D"/>
                </a:solidFill>
                <a:latin typeface="Consolas" panose="020B0609020204030204" pitchFamily="49" charset="0"/>
                <a:ea typeface="Arial Unicode MS" panose="020B0604020202020204" pitchFamily="34" charset="-122"/>
                <a:cs typeface="Consolas" panose="020B0609020204030204" pitchFamily="49" charset="0"/>
              </a:rPr>
              <a:t>~</a:t>
            </a:r>
            <a:r>
              <a:rPr lang="en-US" altLang="zh-CN" dirty="0" smtClean="0">
                <a:solidFill>
                  <a:srgbClr val="A71D5D"/>
                </a:solidFill>
              </a:rPr>
              <a:t>&gt;</a:t>
            </a:r>
            <a:r>
              <a:rPr lang="en-US" altLang="zh-CN" i="1" dirty="0" smtClean="0">
                <a:latin typeface="Cambria" panose="02040503050406030204" pitchFamily="18" charset="0"/>
                <a:cs typeface="Times New Roman" panose="02020603050405020304" pitchFamily="18" charset="0"/>
              </a:rPr>
              <a:t>B</a:t>
            </a:r>
            <a:r>
              <a:rPr lang="en-US" altLang="zh-CN" dirty="0" smtClean="0">
                <a:solidFill>
                  <a:srgbClr val="A71D5D"/>
                </a:solidFill>
                <a:latin typeface="Consolas" panose="020B0609020204030204" pitchFamily="49" charset="0"/>
                <a:ea typeface="Arial Unicode MS" panose="020B0604020202020204" pitchFamily="34" charset="-122"/>
                <a:cs typeface="Consolas" panose="020B0609020204030204" pitchFamily="49" charset="0"/>
              </a:rPr>
              <a:t>~</a:t>
            </a:r>
            <a:r>
              <a:rPr lang="en-US" altLang="zh-CN" dirty="0" smtClean="0">
                <a:solidFill>
                  <a:srgbClr val="A71D5D"/>
                </a:solidFill>
              </a:rPr>
              <a:t>&gt;</a:t>
            </a:r>
            <a:r>
              <a:rPr lang="en-US" altLang="zh-CN" i="1" dirty="0" smtClean="0">
                <a:latin typeface="Cambria" panose="02040503050406030204" pitchFamily="18" charset="0"/>
                <a:cs typeface="Times New Roman" panose="02020603050405020304" pitchFamily="18" charset="0"/>
              </a:rPr>
              <a:t>C</a:t>
            </a:r>
            <a:r>
              <a:rPr lang="en-US" altLang="zh-CN" dirty="0" smtClean="0">
                <a:solidFill>
                  <a:srgbClr val="A71D5D"/>
                </a:solidFill>
                <a:latin typeface="Consolas" panose="020B0609020204030204" pitchFamily="49" charset="0"/>
                <a:ea typeface="Arial Unicode MS" panose="020B0604020202020204" pitchFamily="34" charset="-122"/>
                <a:cs typeface="Consolas" panose="020B0609020204030204" pitchFamily="49" charset="0"/>
              </a:rPr>
              <a:t>~</a:t>
            </a:r>
            <a:r>
              <a:rPr lang="en-US" altLang="zh-CN" dirty="0" smtClean="0">
                <a:solidFill>
                  <a:srgbClr val="A71D5D"/>
                </a:solidFill>
              </a:rPr>
              <a:t>&gt;</a:t>
            </a:r>
            <a:r>
              <a:rPr lang="en-US" altLang="zh-CN" i="1" dirty="0" smtClean="0">
                <a:latin typeface="Cambria" panose="02040503050406030204" pitchFamily="18" charset="0"/>
                <a:cs typeface="Times New Roman" panose="02020603050405020304" pitchFamily="18" charset="0"/>
              </a:rPr>
              <a:t>D,   B</a:t>
            </a:r>
            <a:r>
              <a:rPr lang="en-US" altLang="zh-CN" dirty="0" smtClean="0">
                <a:solidFill>
                  <a:srgbClr val="A71D5D"/>
                </a:solidFill>
                <a:latin typeface="Consolas" panose="020B0609020204030204" pitchFamily="49" charset="0"/>
                <a:ea typeface="Arial Unicode MS" panose="020B0604020202020204" pitchFamily="34" charset="-122"/>
                <a:cs typeface="Consolas" panose="020B0609020204030204" pitchFamily="49" charset="0"/>
              </a:rPr>
              <a:t>~</a:t>
            </a:r>
            <a:r>
              <a:rPr lang="en-US" altLang="zh-CN" dirty="0" smtClean="0">
                <a:solidFill>
                  <a:srgbClr val="A71D5D"/>
                </a:solidFill>
              </a:rPr>
              <a:t>&gt;</a:t>
            </a:r>
            <a:r>
              <a:rPr lang="en-US" altLang="zh-CN" i="1" dirty="0" smtClean="0">
                <a:latin typeface="Cambria" panose="02040503050406030204" pitchFamily="18" charset="0"/>
                <a:cs typeface="Times New Roman" panose="02020603050405020304" pitchFamily="18" charset="0"/>
              </a:rPr>
              <a:t>E</a:t>
            </a:r>
            <a:r>
              <a:rPr lang="en-US" altLang="zh-CN" dirty="0" smtClean="0">
                <a:solidFill>
                  <a:srgbClr val="A71D5D"/>
                </a:solidFill>
                <a:latin typeface="Consolas" panose="020B0609020204030204" pitchFamily="49" charset="0"/>
                <a:ea typeface="Arial Unicode MS" panose="020B0604020202020204" pitchFamily="34" charset="-122"/>
                <a:cs typeface="Consolas" panose="020B0609020204030204" pitchFamily="49" charset="0"/>
              </a:rPr>
              <a:t>~</a:t>
            </a:r>
            <a:r>
              <a:rPr lang="en-US" altLang="zh-CN" dirty="0" smtClean="0">
                <a:solidFill>
                  <a:srgbClr val="A71D5D"/>
                </a:solidFill>
              </a:rPr>
              <a:t>&gt;</a:t>
            </a:r>
            <a:r>
              <a:rPr lang="en-US" altLang="zh-CN" i="1" dirty="0" smtClean="0">
                <a:latin typeface="Cambria" panose="02040503050406030204" pitchFamily="18" charset="0"/>
                <a:cs typeface="Times New Roman" panose="02020603050405020304" pitchFamily="18" charset="0"/>
              </a:rPr>
              <a:t>D</a:t>
            </a:r>
            <a:r>
              <a:rPr lang="en-US" altLang="zh-CN" i="1" dirty="0">
                <a:latin typeface="Cambria" panose="02040503050406030204" pitchFamily="18" charset="0"/>
                <a:cs typeface="Times New Roman" panose="02020603050405020304" pitchFamily="18" charset="0"/>
              </a:rPr>
              <a:t>)</a:t>
            </a:r>
            <a:endParaRPr lang="zh-CN" altLang="zh-CN" dirty="0">
              <a:latin typeface="Cambria" panose="02040503050406030204" pitchFamily="18" charset="0"/>
              <a:cs typeface="Times New Roman" panose="02020603050405020304" pitchFamily="18" charset="0"/>
            </a:endParaRPr>
          </a:p>
        </p:txBody>
      </p:sp>
      <p:sp>
        <p:nvSpPr>
          <p:cNvPr id="9" name="Rectangle 8"/>
          <p:cNvSpPr/>
          <p:nvPr/>
        </p:nvSpPr>
        <p:spPr>
          <a:xfrm>
            <a:off x="323533" y="1035863"/>
            <a:ext cx="4642275" cy="410882"/>
          </a:xfrm>
          <a:prstGeom prst="rect">
            <a:avLst/>
          </a:prstGeom>
        </p:spPr>
        <p:txBody>
          <a:bodyPr wrap="square">
            <a:spAutoFit/>
          </a:bodyPr>
          <a:lstStyle/>
          <a:p>
            <a:pPr>
              <a:lnSpc>
                <a:spcPct val="115000"/>
              </a:lnSpc>
              <a:spcAft>
                <a:spcPts val="1000"/>
              </a:spcAft>
            </a:pPr>
            <a:r>
              <a:rPr lang="en-US" altLang="zh-CN" b="1" dirty="0" smtClean="0">
                <a:latin typeface="Cambria" panose="02040503050406030204" pitchFamily="18" charset="0"/>
                <a:cs typeface="Times New Roman" panose="02020603050405020304" pitchFamily="18" charset="0"/>
              </a:rPr>
              <a:t>DAG API Syntax:</a:t>
            </a:r>
            <a:endParaRPr lang="zh-CN" altLang="zh-CN" b="1" dirty="0">
              <a:latin typeface="Cambria" panose="02040503050406030204" pitchFamily="18" charset="0"/>
              <a:cs typeface="Times New Roman" panose="02020603050405020304" pitchFamily="18" charset="0"/>
            </a:endParaRPr>
          </a:p>
        </p:txBody>
      </p: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solidFill>
                  <a:schemeClr val="tx1"/>
                </a:solidFill>
              </a:rPr>
              <a:t>10</a:t>
            </a:fld>
            <a:endParaRPr lang="zh-CN" altLang="en-US">
              <a:solidFill>
                <a:schemeClr val="tx1"/>
              </a:solidFill>
            </a:endParaRPr>
          </a:p>
        </p:txBody>
      </p:sp>
      <p:grpSp>
        <p:nvGrpSpPr>
          <p:cNvPr id="4" name="Group 3"/>
          <p:cNvGrpSpPr/>
          <p:nvPr/>
        </p:nvGrpSpPr>
        <p:grpSpPr>
          <a:xfrm>
            <a:off x="179516" y="2157634"/>
            <a:ext cx="5171035" cy="1945981"/>
            <a:chOff x="35496" y="1898401"/>
            <a:chExt cx="5462361" cy="2055616"/>
          </a:xfrm>
        </p:grpSpPr>
        <p:sp>
          <p:nvSpPr>
            <p:cNvPr id="10" name="Oval 9"/>
            <p:cNvSpPr/>
            <p:nvPr/>
          </p:nvSpPr>
          <p:spPr>
            <a:xfrm>
              <a:off x="251520" y="2978521"/>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A</a:t>
              </a:r>
              <a:endParaRPr lang="zh-CN" altLang="en-US" dirty="0"/>
            </a:p>
          </p:txBody>
        </p:sp>
        <p:sp>
          <p:nvSpPr>
            <p:cNvPr id="11" name="Oval 10"/>
            <p:cNvSpPr/>
            <p:nvPr/>
          </p:nvSpPr>
          <p:spPr>
            <a:xfrm>
              <a:off x="1691680" y="2978521"/>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B</a:t>
              </a:r>
              <a:endParaRPr lang="zh-CN" altLang="en-US" dirty="0"/>
            </a:p>
          </p:txBody>
        </p:sp>
        <p:sp>
          <p:nvSpPr>
            <p:cNvPr id="12" name="Oval 11"/>
            <p:cNvSpPr/>
            <p:nvPr/>
          </p:nvSpPr>
          <p:spPr>
            <a:xfrm>
              <a:off x="3131840" y="2978521"/>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C</a:t>
              </a:r>
              <a:endParaRPr lang="zh-CN" altLang="en-US" dirty="0"/>
            </a:p>
          </p:txBody>
        </p:sp>
        <p:sp>
          <p:nvSpPr>
            <p:cNvPr id="13" name="Oval 12"/>
            <p:cNvSpPr/>
            <p:nvPr/>
          </p:nvSpPr>
          <p:spPr>
            <a:xfrm>
              <a:off x="4572000" y="2978521"/>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D</a:t>
              </a:r>
              <a:endParaRPr lang="zh-CN" altLang="en-US" dirty="0"/>
            </a:p>
          </p:txBody>
        </p:sp>
        <p:sp>
          <p:nvSpPr>
            <p:cNvPr id="14" name="Oval 13"/>
            <p:cNvSpPr/>
            <p:nvPr/>
          </p:nvSpPr>
          <p:spPr>
            <a:xfrm>
              <a:off x="3131840" y="2186433"/>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E</a:t>
              </a:r>
              <a:endParaRPr lang="zh-CN" altLang="en-US" dirty="0"/>
            </a:p>
          </p:txBody>
        </p:sp>
        <p:cxnSp>
          <p:nvCxnSpPr>
            <p:cNvPr id="15" name="Straight Arrow Connector 14"/>
            <p:cNvCxnSpPr>
              <a:stCxn id="10" idx="6"/>
              <a:endCxn id="11" idx="2"/>
            </p:cNvCxnSpPr>
            <p:nvPr/>
          </p:nvCxnSpPr>
          <p:spPr>
            <a:xfrm>
              <a:off x="899592" y="3302557"/>
              <a:ext cx="79208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11" idx="6"/>
              <a:endCxn id="12" idx="2"/>
            </p:cNvCxnSpPr>
            <p:nvPr/>
          </p:nvCxnSpPr>
          <p:spPr>
            <a:xfrm>
              <a:off x="2339752" y="3302557"/>
              <a:ext cx="79208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12" idx="6"/>
              <a:endCxn id="13" idx="2"/>
            </p:cNvCxnSpPr>
            <p:nvPr/>
          </p:nvCxnSpPr>
          <p:spPr>
            <a:xfrm>
              <a:off x="3779912" y="3302557"/>
              <a:ext cx="79208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19" name="Curved Connector 18"/>
            <p:cNvCxnSpPr>
              <a:stCxn id="11" idx="0"/>
              <a:endCxn id="14" idx="2"/>
            </p:cNvCxnSpPr>
            <p:nvPr/>
          </p:nvCxnSpPr>
          <p:spPr>
            <a:xfrm rot="5400000" flipH="1" flipV="1">
              <a:off x="2339752" y="2186433"/>
              <a:ext cx="468052" cy="1116124"/>
            </a:xfrm>
            <a:prstGeom prst="curvedConnector2">
              <a:avLst/>
            </a:prstGeom>
            <a:ln>
              <a:tailEnd type="arrow"/>
            </a:ln>
          </p:spPr>
          <p:style>
            <a:lnRef idx="2">
              <a:schemeClr val="accent4"/>
            </a:lnRef>
            <a:fillRef idx="0">
              <a:schemeClr val="accent4"/>
            </a:fillRef>
            <a:effectRef idx="1">
              <a:schemeClr val="accent4"/>
            </a:effectRef>
            <a:fontRef idx="minor">
              <a:schemeClr val="tx1"/>
            </a:fontRef>
          </p:style>
        </p:cxnSp>
        <p:cxnSp>
          <p:nvCxnSpPr>
            <p:cNvPr id="20" name="Curved Connector 19"/>
            <p:cNvCxnSpPr>
              <a:stCxn id="14" idx="6"/>
              <a:endCxn id="13" idx="0"/>
            </p:cNvCxnSpPr>
            <p:nvPr/>
          </p:nvCxnSpPr>
          <p:spPr>
            <a:xfrm>
              <a:off x="3779912" y="2510469"/>
              <a:ext cx="1116124" cy="468052"/>
            </a:xfrm>
            <a:prstGeom prst="curvedConnector2">
              <a:avLst/>
            </a:prstGeom>
            <a:ln>
              <a:tailEnd type="arrow"/>
            </a:ln>
          </p:spPr>
          <p:style>
            <a:lnRef idx="2">
              <a:schemeClr val="accent4"/>
            </a:lnRef>
            <a:fillRef idx="0">
              <a:schemeClr val="accent4"/>
            </a:fillRef>
            <a:effectRef idx="1">
              <a:schemeClr val="accent4"/>
            </a:effectRef>
            <a:fontRef idx="minor">
              <a:schemeClr val="tx1"/>
            </a:fontRef>
          </p:style>
        </p:cxnSp>
        <p:sp>
          <p:nvSpPr>
            <p:cNvPr id="21" name="Rectangle 20"/>
            <p:cNvSpPr/>
            <p:nvPr/>
          </p:nvSpPr>
          <p:spPr>
            <a:xfrm>
              <a:off x="35496" y="2753204"/>
              <a:ext cx="1158023" cy="390140"/>
            </a:xfrm>
            <a:prstGeom prst="rect">
              <a:avLst/>
            </a:prstGeom>
          </p:spPr>
          <p:txBody>
            <a:bodyPr wrap="none">
              <a:spAutoFit/>
            </a:bodyPr>
            <a:lstStyle/>
            <a:p>
              <a:r>
                <a:rPr lang="en-US" altLang="zh-CN" dirty="0"/>
                <a:t>Processor</a:t>
              </a:r>
              <a:endParaRPr lang="zh-CN" altLang="en-US" dirty="0"/>
            </a:p>
          </p:txBody>
        </p:sp>
        <p:sp>
          <p:nvSpPr>
            <p:cNvPr id="22" name="Rectangle 21"/>
            <p:cNvSpPr/>
            <p:nvPr/>
          </p:nvSpPr>
          <p:spPr>
            <a:xfrm>
              <a:off x="1459514" y="3545293"/>
              <a:ext cx="1158023" cy="390140"/>
            </a:xfrm>
            <a:prstGeom prst="rect">
              <a:avLst/>
            </a:prstGeom>
          </p:spPr>
          <p:txBody>
            <a:bodyPr wrap="none">
              <a:spAutoFit/>
            </a:bodyPr>
            <a:lstStyle/>
            <a:p>
              <a:r>
                <a:rPr lang="en-US" altLang="zh-CN" dirty="0"/>
                <a:t>Processor</a:t>
              </a:r>
              <a:endParaRPr lang="zh-CN" altLang="en-US" dirty="0"/>
            </a:p>
          </p:txBody>
        </p:sp>
        <p:sp>
          <p:nvSpPr>
            <p:cNvPr id="23" name="Rectangle 22"/>
            <p:cNvSpPr/>
            <p:nvPr/>
          </p:nvSpPr>
          <p:spPr>
            <a:xfrm>
              <a:off x="2899674" y="3554585"/>
              <a:ext cx="1158023" cy="390140"/>
            </a:xfrm>
            <a:prstGeom prst="rect">
              <a:avLst/>
            </a:prstGeom>
          </p:spPr>
          <p:txBody>
            <a:bodyPr wrap="none">
              <a:spAutoFit/>
            </a:bodyPr>
            <a:lstStyle/>
            <a:p>
              <a:r>
                <a:rPr lang="en-US" altLang="zh-CN" dirty="0"/>
                <a:t>Processor</a:t>
              </a:r>
              <a:endParaRPr lang="zh-CN" altLang="en-US" dirty="0"/>
            </a:p>
          </p:txBody>
        </p:sp>
        <p:sp>
          <p:nvSpPr>
            <p:cNvPr id="24" name="Rectangle 23"/>
            <p:cNvSpPr/>
            <p:nvPr/>
          </p:nvSpPr>
          <p:spPr>
            <a:xfrm>
              <a:off x="4339834" y="3563877"/>
              <a:ext cx="1158023" cy="390140"/>
            </a:xfrm>
            <a:prstGeom prst="rect">
              <a:avLst/>
            </a:prstGeom>
          </p:spPr>
          <p:txBody>
            <a:bodyPr wrap="none">
              <a:spAutoFit/>
            </a:bodyPr>
            <a:lstStyle/>
            <a:p>
              <a:r>
                <a:rPr lang="en-US" altLang="zh-CN" dirty="0"/>
                <a:t>Processor</a:t>
              </a:r>
              <a:endParaRPr lang="zh-CN" altLang="en-US" dirty="0"/>
            </a:p>
          </p:txBody>
        </p:sp>
        <p:sp>
          <p:nvSpPr>
            <p:cNvPr id="25" name="Rectangle 24"/>
            <p:cNvSpPr/>
            <p:nvPr/>
          </p:nvSpPr>
          <p:spPr>
            <a:xfrm>
              <a:off x="2899674" y="1898401"/>
              <a:ext cx="1158023" cy="390140"/>
            </a:xfrm>
            <a:prstGeom prst="rect">
              <a:avLst/>
            </a:prstGeom>
          </p:spPr>
          <p:txBody>
            <a:bodyPr wrap="none">
              <a:spAutoFit/>
            </a:bodyPr>
            <a:lstStyle/>
            <a:p>
              <a:r>
                <a:rPr lang="en-US" altLang="zh-CN" dirty="0"/>
                <a:t>Processor</a:t>
              </a:r>
              <a:endParaRPr lang="zh-CN" altLang="en-US" dirty="0"/>
            </a:p>
          </p:txBody>
        </p:sp>
      </p:grpSp>
      <p:sp>
        <p:nvSpPr>
          <p:cNvPr id="5" name="Rectangle 4"/>
          <p:cNvSpPr/>
          <p:nvPr/>
        </p:nvSpPr>
        <p:spPr>
          <a:xfrm>
            <a:off x="395536" y="2346434"/>
            <a:ext cx="611834"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dirty="0">
                <a:latin typeface="Cambria" panose="02040503050406030204" pitchFamily="18" charset="0"/>
                <a:cs typeface="Times New Roman" panose="02020603050405020304" pitchFamily="18" charset="0"/>
              </a:rPr>
              <a:t>DAG</a:t>
            </a:r>
            <a:endParaRPr lang="zh-CN" altLang="en-US" dirty="0"/>
          </a:p>
        </p:txBody>
      </p:sp>
      <p:sp>
        <p:nvSpPr>
          <p:cNvPr id="8" name="Rectangle 7"/>
          <p:cNvSpPr/>
          <p:nvPr/>
        </p:nvSpPr>
        <p:spPr>
          <a:xfrm>
            <a:off x="899592" y="3507854"/>
            <a:ext cx="841256" cy="369332"/>
          </a:xfrm>
          <a:prstGeom prst="rect">
            <a:avLst/>
          </a:prstGeom>
        </p:spPr>
        <p:txBody>
          <a:bodyPr wrap="none">
            <a:spAutoFit/>
          </a:bodyPr>
          <a:lstStyle/>
          <a:p>
            <a:r>
              <a:rPr lang="en-US" altLang="zh-CN" dirty="0" smtClean="0"/>
              <a:t>Shuffle</a:t>
            </a:r>
            <a:endParaRPr lang="zh-CN" altLang="en-US" dirty="0"/>
          </a:p>
        </p:txBody>
      </p:sp>
    </p:spTree>
    <p:extLst>
      <p:ext uri="{BB962C8B-B14F-4D97-AF65-F5344CB8AC3E}">
        <p14:creationId xmlns:p14="http://schemas.microsoft.com/office/powerpoint/2010/main" val="3973574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324"/>
            <a:ext cx="8229600" cy="857250"/>
          </a:xfrm>
        </p:spPr>
        <p:txBody>
          <a:bodyPr/>
          <a:lstStyle/>
          <a:p>
            <a:r>
              <a:rPr lang="en-US" altLang="zh-CN" dirty="0" smtClean="0"/>
              <a:t>DAG API Example - WordCount</a:t>
            </a:r>
            <a:endParaRPr lang="zh-CN" altLang="en-US" dirty="0"/>
          </a:p>
        </p:txBody>
      </p:sp>
      <p:sp>
        <p:nvSpPr>
          <p:cNvPr id="3" name="Content Placeholder 2"/>
          <p:cNvSpPr>
            <a:spLocks noGrp="1"/>
          </p:cNvSpPr>
          <p:nvPr>
            <p:ph idx="1"/>
          </p:nvPr>
        </p:nvSpPr>
        <p:spPr>
          <a:xfrm>
            <a:off x="457200" y="860652"/>
            <a:ext cx="8229600" cy="3943349"/>
          </a:xfrm>
        </p:spPr>
        <p:txBody>
          <a:bodyPr>
            <a:noAutofit/>
          </a:bodyPr>
          <a:lstStyle/>
          <a:p>
            <a:pPr marL="0" indent="0">
              <a:spcBef>
                <a:spcPts val="200"/>
              </a:spcBef>
              <a:buNone/>
            </a:pPr>
            <a:r>
              <a:rPr lang="en-US" altLang="zh-CN" sz="1600" dirty="0" err="1">
                <a:solidFill>
                  <a:srgbClr val="A71D5D"/>
                </a:solidFill>
              </a:rPr>
              <a:t>val</a:t>
            </a:r>
            <a:r>
              <a:rPr lang="en-US" altLang="zh-CN" sz="1600" dirty="0"/>
              <a:t> </a:t>
            </a:r>
            <a:r>
              <a:rPr lang="en-US" altLang="zh-CN" sz="1600" dirty="0">
                <a:solidFill>
                  <a:srgbClr val="795DA3"/>
                </a:solidFill>
              </a:rPr>
              <a:t>context</a:t>
            </a:r>
            <a:r>
              <a:rPr lang="en-US" altLang="zh-CN" sz="1600" dirty="0"/>
              <a:t> </a:t>
            </a:r>
            <a:r>
              <a:rPr lang="en-US" altLang="zh-CN" sz="1600" dirty="0">
                <a:solidFill>
                  <a:srgbClr val="A71D5D"/>
                </a:solidFill>
              </a:rPr>
              <a:t>=</a:t>
            </a:r>
            <a:r>
              <a:rPr lang="en-US" altLang="zh-CN" sz="1600" dirty="0"/>
              <a:t> </a:t>
            </a:r>
            <a:r>
              <a:rPr lang="en-US" altLang="zh-CN" sz="1600" dirty="0" smtClean="0"/>
              <a:t>new </a:t>
            </a:r>
            <a:r>
              <a:rPr lang="en-US" altLang="zh-CN" sz="1600" dirty="0" err="1" smtClean="0">
                <a:solidFill>
                  <a:srgbClr val="795DA3"/>
                </a:solidFill>
              </a:rPr>
              <a:t>ClientContext</a:t>
            </a:r>
            <a:r>
              <a:rPr lang="en-US" altLang="zh-CN" sz="1600" dirty="0"/>
              <a:t>() </a:t>
            </a:r>
          </a:p>
          <a:p>
            <a:pPr marL="0" indent="0">
              <a:spcBef>
                <a:spcPts val="200"/>
              </a:spcBef>
              <a:buNone/>
            </a:pPr>
            <a:r>
              <a:rPr lang="en-US" altLang="zh-CN" sz="1600" dirty="0" err="1" smtClean="0">
                <a:solidFill>
                  <a:srgbClr val="A71D5D"/>
                </a:solidFill>
              </a:rPr>
              <a:t>val</a:t>
            </a:r>
            <a:r>
              <a:rPr lang="en-US" altLang="zh-CN" sz="1600" dirty="0" smtClean="0"/>
              <a:t> </a:t>
            </a:r>
            <a:r>
              <a:rPr lang="en-US" altLang="zh-CN" sz="1600" dirty="0">
                <a:solidFill>
                  <a:srgbClr val="795DA3"/>
                </a:solidFill>
              </a:rPr>
              <a:t>split</a:t>
            </a:r>
            <a:r>
              <a:rPr lang="en-US" altLang="zh-CN" sz="1600" dirty="0"/>
              <a:t> </a:t>
            </a:r>
            <a:r>
              <a:rPr lang="en-US" altLang="zh-CN" sz="1600" dirty="0">
                <a:solidFill>
                  <a:srgbClr val="A71D5D"/>
                </a:solidFill>
              </a:rPr>
              <a:t>=</a:t>
            </a:r>
            <a:r>
              <a:rPr lang="en-US" altLang="zh-CN" sz="1600" dirty="0"/>
              <a:t> </a:t>
            </a:r>
            <a:r>
              <a:rPr lang="en-US" altLang="zh-CN" sz="1600" dirty="0">
                <a:solidFill>
                  <a:srgbClr val="795DA3"/>
                </a:solidFill>
              </a:rPr>
              <a:t>Processor</a:t>
            </a:r>
            <a:r>
              <a:rPr lang="en-US" altLang="zh-CN" sz="1600" dirty="0"/>
              <a:t>[</a:t>
            </a:r>
            <a:r>
              <a:rPr lang="en-US" altLang="zh-CN" sz="1600" dirty="0">
                <a:solidFill>
                  <a:srgbClr val="795DA3"/>
                </a:solidFill>
              </a:rPr>
              <a:t>Split</a:t>
            </a:r>
            <a:r>
              <a:rPr lang="en-US" altLang="zh-CN" sz="1600" dirty="0"/>
              <a:t>](</a:t>
            </a:r>
            <a:r>
              <a:rPr lang="en-US" altLang="zh-CN" sz="1600" dirty="0" err="1" smtClean="0"/>
              <a:t>splitParallism</a:t>
            </a:r>
            <a:r>
              <a:rPr lang="en-US" altLang="zh-CN" sz="1600" dirty="0" smtClean="0"/>
              <a:t>) </a:t>
            </a:r>
            <a:endParaRPr lang="en-US" altLang="zh-CN" sz="1600" dirty="0"/>
          </a:p>
          <a:p>
            <a:pPr marL="0" indent="0">
              <a:spcBef>
                <a:spcPts val="200"/>
              </a:spcBef>
              <a:buNone/>
            </a:pPr>
            <a:r>
              <a:rPr lang="en-US" altLang="zh-CN" sz="1600" dirty="0" err="1">
                <a:solidFill>
                  <a:srgbClr val="A71D5D"/>
                </a:solidFill>
              </a:rPr>
              <a:t>val</a:t>
            </a:r>
            <a:r>
              <a:rPr lang="en-US" altLang="zh-CN" sz="1600" dirty="0"/>
              <a:t> </a:t>
            </a:r>
            <a:r>
              <a:rPr lang="en-US" altLang="zh-CN" sz="1600" dirty="0">
                <a:solidFill>
                  <a:srgbClr val="795DA3"/>
                </a:solidFill>
              </a:rPr>
              <a:t>sum</a:t>
            </a:r>
            <a:r>
              <a:rPr lang="en-US" altLang="zh-CN" sz="1600" dirty="0"/>
              <a:t> </a:t>
            </a:r>
            <a:r>
              <a:rPr lang="en-US" altLang="zh-CN" sz="1600" dirty="0">
                <a:solidFill>
                  <a:srgbClr val="A71D5D"/>
                </a:solidFill>
              </a:rPr>
              <a:t>=</a:t>
            </a:r>
            <a:r>
              <a:rPr lang="en-US" altLang="zh-CN" sz="1600" dirty="0"/>
              <a:t> </a:t>
            </a:r>
            <a:r>
              <a:rPr lang="en-US" altLang="zh-CN" sz="1600" dirty="0">
                <a:solidFill>
                  <a:srgbClr val="795DA3"/>
                </a:solidFill>
              </a:rPr>
              <a:t>Processor</a:t>
            </a:r>
            <a:r>
              <a:rPr lang="en-US" altLang="zh-CN" sz="1600" dirty="0"/>
              <a:t>[</a:t>
            </a:r>
            <a:r>
              <a:rPr lang="en-US" altLang="zh-CN" sz="1600" dirty="0">
                <a:solidFill>
                  <a:srgbClr val="795DA3"/>
                </a:solidFill>
              </a:rPr>
              <a:t>Sum</a:t>
            </a:r>
            <a:r>
              <a:rPr lang="en-US" altLang="zh-CN" sz="1600" dirty="0"/>
              <a:t>](</a:t>
            </a:r>
            <a:r>
              <a:rPr lang="en-US" altLang="zh-CN" sz="1600" dirty="0" err="1" smtClean="0"/>
              <a:t>sumParallism</a:t>
            </a:r>
            <a:r>
              <a:rPr lang="en-US" altLang="zh-CN" sz="1600" dirty="0"/>
              <a:t>) </a:t>
            </a:r>
          </a:p>
          <a:p>
            <a:pPr marL="0" indent="0">
              <a:spcBef>
                <a:spcPts val="200"/>
              </a:spcBef>
              <a:buNone/>
            </a:pPr>
            <a:r>
              <a:rPr lang="en-US" altLang="zh-CN" sz="1600" dirty="0" err="1">
                <a:solidFill>
                  <a:srgbClr val="A71D5D"/>
                </a:solidFill>
              </a:rPr>
              <a:t>val</a:t>
            </a:r>
            <a:r>
              <a:rPr lang="en-US" altLang="zh-CN" sz="1600" dirty="0"/>
              <a:t> </a:t>
            </a:r>
            <a:r>
              <a:rPr lang="en-US" altLang="zh-CN" sz="1600" dirty="0">
                <a:solidFill>
                  <a:srgbClr val="795DA3"/>
                </a:solidFill>
              </a:rPr>
              <a:t>app</a:t>
            </a:r>
            <a:r>
              <a:rPr lang="en-US" altLang="zh-CN" sz="1600" dirty="0"/>
              <a:t> </a:t>
            </a:r>
            <a:r>
              <a:rPr lang="en-US" altLang="zh-CN" sz="1600" dirty="0">
                <a:solidFill>
                  <a:srgbClr val="A71D5D"/>
                </a:solidFill>
              </a:rPr>
              <a:t>=</a:t>
            </a:r>
            <a:r>
              <a:rPr lang="en-US" altLang="zh-CN" sz="1600" dirty="0"/>
              <a:t> </a:t>
            </a:r>
            <a:r>
              <a:rPr lang="en-US" altLang="zh-CN" sz="1600" dirty="0" err="1">
                <a:solidFill>
                  <a:srgbClr val="795DA3"/>
                </a:solidFill>
              </a:rPr>
              <a:t>StreamApplication</a:t>
            </a:r>
            <a:r>
              <a:rPr lang="en-US" altLang="zh-CN" sz="1600" dirty="0"/>
              <a:t>(</a:t>
            </a:r>
            <a:r>
              <a:rPr lang="en-US" altLang="zh-CN" sz="1600" u="sng" dirty="0">
                <a:solidFill>
                  <a:srgbClr val="DF5000"/>
                </a:solidFill>
              </a:rPr>
              <a:t>"</a:t>
            </a:r>
            <a:r>
              <a:rPr lang="en-US" altLang="zh-CN" sz="1600" u="sng" dirty="0" err="1">
                <a:solidFill>
                  <a:srgbClr val="DF5000"/>
                </a:solidFill>
              </a:rPr>
              <a:t>wordCount</a:t>
            </a:r>
            <a:r>
              <a:rPr lang="en-US" altLang="zh-CN" sz="1600" u="sng" dirty="0">
                <a:solidFill>
                  <a:srgbClr val="DF5000"/>
                </a:solidFill>
              </a:rPr>
              <a:t>"</a:t>
            </a:r>
            <a:r>
              <a:rPr lang="en-US" altLang="zh-CN" sz="1600" dirty="0"/>
              <a:t>, </a:t>
            </a:r>
            <a:r>
              <a:rPr lang="en-US" altLang="zh-CN" sz="1600" dirty="0">
                <a:solidFill>
                  <a:srgbClr val="795DA3"/>
                </a:solidFill>
              </a:rPr>
              <a:t>Graph</a:t>
            </a:r>
            <a:r>
              <a:rPr lang="en-US" altLang="zh-CN" sz="1600" dirty="0"/>
              <a:t>(</a:t>
            </a:r>
            <a:r>
              <a:rPr lang="en-US" altLang="zh-CN" sz="1600" u="sng" dirty="0"/>
              <a:t>split </a:t>
            </a:r>
            <a:r>
              <a:rPr lang="en-US" altLang="zh-CN" sz="1600" u="sng" dirty="0" smtClean="0">
                <a:solidFill>
                  <a:srgbClr val="A71D5D"/>
                </a:solidFill>
                <a:latin typeface="Consolas" panose="020B0609020204030204" pitchFamily="49" charset="0"/>
                <a:ea typeface="Arial Unicode MS" panose="020B0604020202020204" pitchFamily="34" charset="-122"/>
                <a:cs typeface="Consolas" panose="020B0609020204030204" pitchFamily="49" charset="0"/>
              </a:rPr>
              <a:t>~</a:t>
            </a:r>
            <a:r>
              <a:rPr lang="en-US" altLang="zh-CN" sz="1600" u="sng" dirty="0" smtClean="0">
                <a:solidFill>
                  <a:srgbClr val="A71D5D"/>
                </a:solidFill>
              </a:rPr>
              <a:t>&gt;</a:t>
            </a:r>
            <a:r>
              <a:rPr lang="en-US" altLang="zh-CN" sz="1600" u="sng" dirty="0" smtClean="0"/>
              <a:t> </a:t>
            </a:r>
            <a:r>
              <a:rPr lang="en-US" altLang="zh-CN" sz="1600" u="sng" dirty="0"/>
              <a:t>sum</a:t>
            </a:r>
            <a:r>
              <a:rPr lang="en-US" altLang="zh-CN" sz="1600" dirty="0"/>
              <a:t>), </a:t>
            </a:r>
            <a:r>
              <a:rPr lang="en-US" altLang="zh-CN" sz="1600" u="sng" dirty="0" err="1">
                <a:solidFill>
                  <a:srgbClr val="795DA3"/>
                </a:solidFill>
              </a:rPr>
              <a:t>UserConfig</a:t>
            </a:r>
            <a:r>
              <a:rPr lang="en-US" altLang="zh-CN" sz="1600" u="sng" dirty="0" err="1"/>
              <a:t>.empty</a:t>
            </a:r>
            <a:r>
              <a:rPr lang="en-US" altLang="zh-CN" sz="1600" dirty="0"/>
              <a:t>) </a:t>
            </a:r>
          </a:p>
          <a:p>
            <a:pPr marL="0" indent="0">
              <a:spcBef>
                <a:spcPts val="200"/>
              </a:spcBef>
              <a:buNone/>
            </a:pPr>
            <a:r>
              <a:rPr lang="en-US" altLang="zh-CN" sz="1600" dirty="0" err="1" smtClean="0">
                <a:solidFill>
                  <a:srgbClr val="A71D5D"/>
                </a:solidFill>
              </a:rPr>
              <a:t>val</a:t>
            </a:r>
            <a:r>
              <a:rPr lang="en-US" altLang="zh-CN" sz="1600" dirty="0" smtClean="0"/>
              <a:t> </a:t>
            </a:r>
            <a:r>
              <a:rPr lang="en-US" altLang="zh-CN" sz="1600" dirty="0" err="1">
                <a:solidFill>
                  <a:srgbClr val="795DA3"/>
                </a:solidFill>
              </a:rPr>
              <a:t>appId</a:t>
            </a:r>
            <a:r>
              <a:rPr lang="en-US" altLang="zh-CN" sz="1600" dirty="0"/>
              <a:t> </a:t>
            </a:r>
            <a:r>
              <a:rPr lang="en-US" altLang="zh-CN" sz="1600" dirty="0">
                <a:solidFill>
                  <a:srgbClr val="A71D5D"/>
                </a:solidFill>
              </a:rPr>
              <a:t>=</a:t>
            </a:r>
            <a:r>
              <a:rPr lang="en-US" altLang="zh-CN" sz="1600" dirty="0"/>
              <a:t> </a:t>
            </a:r>
            <a:r>
              <a:rPr lang="en-US" altLang="zh-CN" sz="1600" dirty="0" err="1"/>
              <a:t>context.submit</a:t>
            </a:r>
            <a:r>
              <a:rPr lang="en-US" altLang="zh-CN" sz="1600" dirty="0"/>
              <a:t>(app) </a:t>
            </a:r>
            <a:endParaRPr lang="en-US" altLang="zh-CN" sz="1600" dirty="0" smtClean="0"/>
          </a:p>
          <a:p>
            <a:pPr marL="0" indent="0">
              <a:spcBef>
                <a:spcPts val="200"/>
              </a:spcBef>
              <a:buNone/>
            </a:pPr>
            <a:r>
              <a:rPr lang="en-US" altLang="zh-CN" sz="1600" dirty="0" err="1" smtClean="0"/>
              <a:t>context.close</a:t>
            </a:r>
            <a:r>
              <a:rPr lang="en-US" altLang="zh-CN" sz="1600" dirty="0" smtClean="0"/>
              <a:t>()</a:t>
            </a:r>
            <a:endParaRPr lang="en-US" altLang="zh-CN" sz="1600" dirty="0"/>
          </a:p>
          <a:p>
            <a:pPr marL="0" indent="0">
              <a:spcBef>
                <a:spcPts val="200"/>
              </a:spcBef>
              <a:buNone/>
            </a:pPr>
            <a:r>
              <a:rPr lang="en-US" altLang="zh-CN" sz="1600" dirty="0"/>
              <a:t>  </a:t>
            </a:r>
          </a:p>
          <a:p>
            <a:pPr marL="0" indent="0">
              <a:spcBef>
                <a:spcPts val="200"/>
              </a:spcBef>
              <a:buNone/>
            </a:pPr>
            <a:r>
              <a:rPr lang="en-US" altLang="zh-CN" sz="1600" dirty="0">
                <a:solidFill>
                  <a:srgbClr val="A71D5D"/>
                </a:solidFill>
              </a:rPr>
              <a:t>class</a:t>
            </a:r>
            <a:r>
              <a:rPr lang="en-US" altLang="zh-CN" sz="1600" dirty="0"/>
              <a:t> </a:t>
            </a:r>
            <a:r>
              <a:rPr lang="en-US" altLang="zh-CN" sz="1600" dirty="0">
                <a:solidFill>
                  <a:srgbClr val="795DA3"/>
                </a:solidFill>
              </a:rPr>
              <a:t>Split</a:t>
            </a:r>
            <a:r>
              <a:rPr lang="en-US" altLang="zh-CN" sz="1600" dirty="0"/>
              <a:t>(</a:t>
            </a:r>
            <a:r>
              <a:rPr lang="en-US" altLang="zh-CN" sz="1600" dirty="0" err="1">
                <a:solidFill>
                  <a:srgbClr val="1D3E81"/>
                </a:solidFill>
              </a:rPr>
              <a:t>taskContext</a:t>
            </a:r>
            <a:r>
              <a:rPr lang="en-US" altLang="zh-CN" sz="1600" dirty="0"/>
              <a:t> : </a:t>
            </a:r>
            <a:r>
              <a:rPr lang="en-US" altLang="zh-CN" sz="1600" dirty="0" err="1">
                <a:solidFill>
                  <a:srgbClr val="795DA3"/>
                </a:solidFill>
              </a:rPr>
              <a:t>TaskContext</a:t>
            </a:r>
            <a:r>
              <a:rPr lang="en-US" altLang="zh-CN" sz="1600" dirty="0"/>
              <a:t>, </a:t>
            </a:r>
            <a:r>
              <a:rPr lang="en-US" altLang="zh-CN" sz="1600" u="sng" dirty="0" err="1">
                <a:solidFill>
                  <a:srgbClr val="1D3E81"/>
                </a:solidFill>
              </a:rPr>
              <a:t>conf</a:t>
            </a:r>
            <a:r>
              <a:rPr lang="en-US" altLang="zh-CN" sz="1600" u="sng" dirty="0"/>
              <a:t>: </a:t>
            </a:r>
            <a:r>
              <a:rPr lang="en-US" altLang="zh-CN" sz="1600" u="sng" dirty="0" err="1">
                <a:solidFill>
                  <a:srgbClr val="795DA3"/>
                </a:solidFill>
              </a:rPr>
              <a:t>UserConfig</a:t>
            </a:r>
            <a:r>
              <a:rPr lang="en-US" altLang="zh-CN" sz="1600" dirty="0"/>
              <a:t>) </a:t>
            </a:r>
            <a:r>
              <a:rPr lang="en-US" altLang="zh-CN" sz="1600" dirty="0">
                <a:solidFill>
                  <a:srgbClr val="A71D5D"/>
                </a:solidFill>
              </a:rPr>
              <a:t>extends</a:t>
            </a:r>
            <a:r>
              <a:rPr lang="en-US" altLang="zh-CN" sz="1600" dirty="0"/>
              <a:t> </a:t>
            </a:r>
            <a:r>
              <a:rPr lang="en-US" altLang="zh-CN" sz="1600" dirty="0">
                <a:solidFill>
                  <a:srgbClr val="795DA3"/>
                </a:solidFill>
              </a:rPr>
              <a:t>Task</a:t>
            </a:r>
            <a:r>
              <a:rPr lang="en-US" altLang="zh-CN" sz="1600" dirty="0"/>
              <a:t>(</a:t>
            </a:r>
            <a:r>
              <a:rPr lang="en-US" altLang="zh-CN" sz="1600" dirty="0" err="1"/>
              <a:t>taskContext</a:t>
            </a:r>
            <a:r>
              <a:rPr lang="en-US" altLang="zh-CN" sz="1600" dirty="0"/>
              <a:t>, </a:t>
            </a:r>
            <a:r>
              <a:rPr lang="en-US" altLang="zh-CN" sz="1600" dirty="0" err="1"/>
              <a:t>conf</a:t>
            </a:r>
            <a:r>
              <a:rPr lang="en-US" altLang="zh-CN" sz="1600" dirty="0"/>
              <a:t>) { </a:t>
            </a:r>
          </a:p>
          <a:p>
            <a:pPr marL="0" indent="0">
              <a:spcBef>
                <a:spcPts val="200"/>
              </a:spcBef>
              <a:buNone/>
            </a:pPr>
            <a:r>
              <a:rPr lang="en-US" altLang="zh-CN" sz="1600" dirty="0" smtClean="0">
                <a:solidFill>
                  <a:srgbClr val="A71D5D"/>
                </a:solidFill>
              </a:rPr>
              <a:t>    override</a:t>
            </a:r>
            <a:r>
              <a:rPr lang="en-US" altLang="zh-CN" sz="1600" dirty="0" smtClean="0"/>
              <a:t> </a:t>
            </a:r>
            <a:r>
              <a:rPr lang="en-US" altLang="zh-CN" sz="1600" dirty="0" err="1">
                <a:solidFill>
                  <a:srgbClr val="A71D5D"/>
                </a:solidFill>
              </a:rPr>
              <a:t>def</a:t>
            </a:r>
            <a:r>
              <a:rPr lang="en-US" altLang="zh-CN" sz="1600" dirty="0"/>
              <a:t> </a:t>
            </a:r>
            <a:r>
              <a:rPr lang="en-US" altLang="zh-CN" sz="1600" dirty="0" err="1">
                <a:solidFill>
                  <a:srgbClr val="795DA3"/>
                </a:solidFill>
              </a:rPr>
              <a:t>onNext</a:t>
            </a:r>
            <a:r>
              <a:rPr lang="en-US" altLang="zh-CN" sz="1600" dirty="0"/>
              <a:t>(</a:t>
            </a:r>
            <a:r>
              <a:rPr lang="en-US" altLang="zh-CN" sz="1600" dirty="0" err="1">
                <a:solidFill>
                  <a:srgbClr val="1D3E81"/>
                </a:solidFill>
              </a:rPr>
              <a:t>msg</a:t>
            </a:r>
            <a:r>
              <a:rPr lang="en-US" altLang="zh-CN" sz="1600" dirty="0"/>
              <a:t> : </a:t>
            </a:r>
            <a:r>
              <a:rPr lang="en-US" altLang="zh-CN" sz="1600" dirty="0">
                <a:solidFill>
                  <a:srgbClr val="795DA3"/>
                </a:solidFill>
              </a:rPr>
              <a:t>Message</a:t>
            </a:r>
            <a:r>
              <a:rPr lang="en-US" altLang="zh-CN" sz="1600" dirty="0"/>
              <a:t>) </a:t>
            </a:r>
            <a:r>
              <a:rPr lang="en-US" altLang="zh-CN" sz="1600" dirty="0">
                <a:solidFill>
                  <a:srgbClr val="A71D5D"/>
                </a:solidFill>
              </a:rPr>
              <a:t>:</a:t>
            </a:r>
            <a:r>
              <a:rPr lang="en-US" altLang="zh-CN" sz="1600" dirty="0"/>
              <a:t> </a:t>
            </a:r>
            <a:r>
              <a:rPr lang="en-US" altLang="zh-CN" sz="1600" dirty="0">
                <a:solidFill>
                  <a:srgbClr val="A71D5D"/>
                </a:solidFill>
              </a:rPr>
              <a:t>Unit</a:t>
            </a:r>
            <a:r>
              <a:rPr lang="en-US" altLang="zh-CN" sz="1600" dirty="0"/>
              <a:t> </a:t>
            </a:r>
            <a:r>
              <a:rPr lang="en-US" altLang="zh-CN" sz="1600" dirty="0">
                <a:solidFill>
                  <a:srgbClr val="A71D5D"/>
                </a:solidFill>
              </a:rPr>
              <a:t>=</a:t>
            </a:r>
            <a:r>
              <a:rPr lang="en-US" altLang="zh-CN" sz="1600" dirty="0"/>
              <a:t> { </a:t>
            </a:r>
            <a:r>
              <a:rPr lang="en-US" altLang="zh-CN" sz="1600" dirty="0">
                <a:solidFill>
                  <a:srgbClr val="969896"/>
                </a:solidFill>
              </a:rPr>
              <a:t>/* split the line */</a:t>
            </a:r>
            <a:r>
              <a:rPr lang="en-US" altLang="zh-CN" sz="1600" dirty="0"/>
              <a:t> } </a:t>
            </a:r>
          </a:p>
          <a:p>
            <a:pPr marL="0" indent="0">
              <a:spcBef>
                <a:spcPts val="200"/>
              </a:spcBef>
              <a:buNone/>
            </a:pPr>
            <a:r>
              <a:rPr lang="en-US" altLang="zh-CN" sz="1600" dirty="0"/>
              <a:t>} </a:t>
            </a:r>
          </a:p>
          <a:p>
            <a:pPr marL="0" indent="0">
              <a:spcBef>
                <a:spcPts val="200"/>
              </a:spcBef>
              <a:buNone/>
            </a:pPr>
            <a:r>
              <a:rPr lang="en-US" altLang="zh-CN" sz="1600" dirty="0"/>
              <a:t>  </a:t>
            </a:r>
          </a:p>
          <a:p>
            <a:pPr marL="0" indent="0">
              <a:spcBef>
                <a:spcPts val="200"/>
              </a:spcBef>
              <a:buNone/>
            </a:pPr>
            <a:r>
              <a:rPr lang="en-US" altLang="zh-CN" sz="1600" dirty="0">
                <a:solidFill>
                  <a:srgbClr val="A71D5D"/>
                </a:solidFill>
              </a:rPr>
              <a:t>class</a:t>
            </a:r>
            <a:r>
              <a:rPr lang="en-US" altLang="zh-CN" sz="1600" dirty="0"/>
              <a:t> </a:t>
            </a:r>
            <a:r>
              <a:rPr lang="en-US" altLang="zh-CN" sz="1600" dirty="0">
                <a:solidFill>
                  <a:srgbClr val="795DA3"/>
                </a:solidFill>
              </a:rPr>
              <a:t>Sum</a:t>
            </a:r>
            <a:r>
              <a:rPr lang="en-US" altLang="zh-CN" sz="1600" dirty="0"/>
              <a:t> (</a:t>
            </a:r>
            <a:r>
              <a:rPr lang="en-US" altLang="zh-CN" sz="1600" dirty="0" err="1">
                <a:solidFill>
                  <a:srgbClr val="1D3E81"/>
                </a:solidFill>
              </a:rPr>
              <a:t>taskContext</a:t>
            </a:r>
            <a:r>
              <a:rPr lang="en-US" altLang="zh-CN" sz="1600" dirty="0"/>
              <a:t> : </a:t>
            </a:r>
            <a:r>
              <a:rPr lang="en-US" altLang="zh-CN" sz="1600" dirty="0" err="1">
                <a:solidFill>
                  <a:srgbClr val="795DA3"/>
                </a:solidFill>
              </a:rPr>
              <a:t>TaskContext</a:t>
            </a:r>
            <a:r>
              <a:rPr lang="en-US" altLang="zh-CN" sz="1600" dirty="0"/>
              <a:t>, </a:t>
            </a:r>
            <a:r>
              <a:rPr lang="en-US" altLang="zh-CN" sz="1600" dirty="0" err="1">
                <a:solidFill>
                  <a:srgbClr val="1D3E81"/>
                </a:solidFill>
              </a:rPr>
              <a:t>conf</a:t>
            </a:r>
            <a:r>
              <a:rPr lang="en-US" altLang="zh-CN" sz="1600" dirty="0"/>
              <a:t>: </a:t>
            </a:r>
            <a:r>
              <a:rPr lang="en-US" altLang="zh-CN" sz="1600" dirty="0" err="1">
                <a:solidFill>
                  <a:srgbClr val="795DA3"/>
                </a:solidFill>
              </a:rPr>
              <a:t>UserConfig</a:t>
            </a:r>
            <a:r>
              <a:rPr lang="en-US" altLang="zh-CN" sz="1600" dirty="0"/>
              <a:t>) </a:t>
            </a:r>
            <a:r>
              <a:rPr lang="en-US" altLang="zh-CN" sz="1600" dirty="0">
                <a:solidFill>
                  <a:srgbClr val="A71D5D"/>
                </a:solidFill>
              </a:rPr>
              <a:t>extends</a:t>
            </a:r>
            <a:r>
              <a:rPr lang="en-US" altLang="zh-CN" sz="1600" dirty="0"/>
              <a:t> </a:t>
            </a:r>
            <a:r>
              <a:rPr lang="en-US" altLang="zh-CN" sz="1600" dirty="0">
                <a:solidFill>
                  <a:srgbClr val="795DA3"/>
                </a:solidFill>
              </a:rPr>
              <a:t>Task</a:t>
            </a:r>
            <a:r>
              <a:rPr lang="en-US" altLang="zh-CN" sz="1600" dirty="0"/>
              <a:t>(</a:t>
            </a:r>
            <a:r>
              <a:rPr lang="en-US" altLang="zh-CN" sz="1600" dirty="0" err="1"/>
              <a:t>taskContext</a:t>
            </a:r>
            <a:r>
              <a:rPr lang="en-US" altLang="zh-CN" sz="1600" dirty="0"/>
              <a:t>, </a:t>
            </a:r>
            <a:r>
              <a:rPr lang="en-US" altLang="zh-CN" sz="1600" dirty="0" err="1"/>
              <a:t>conf</a:t>
            </a:r>
            <a:r>
              <a:rPr lang="en-US" altLang="zh-CN" sz="1600" dirty="0"/>
              <a:t>) { </a:t>
            </a:r>
          </a:p>
          <a:p>
            <a:pPr marL="0" indent="0">
              <a:spcBef>
                <a:spcPts val="200"/>
              </a:spcBef>
              <a:buNone/>
            </a:pPr>
            <a:r>
              <a:rPr lang="en-US" altLang="zh-CN" sz="1600" dirty="0" smtClean="0">
                <a:solidFill>
                  <a:srgbClr val="A71D5D"/>
                </a:solidFill>
              </a:rPr>
              <a:t>    override</a:t>
            </a:r>
            <a:r>
              <a:rPr lang="en-US" altLang="zh-CN" sz="1600" dirty="0" smtClean="0"/>
              <a:t> </a:t>
            </a:r>
            <a:r>
              <a:rPr lang="en-US" altLang="zh-CN" sz="1600" dirty="0" err="1">
                <a:solidFill>
                  <a:srgbClr val="A71D5D"/>
                </a:solidFill>
              </a:rPr>
              <a:t>def</a:t>
            </a:r>
            <a:r>
              <a:rPr lang="en-US" altLang="zh-CN" sz="1600" dirty="0"/>
              <a:t> </a:t>
            </a:r>
            <a:r>
              <a:rPr lang="en-US" altLang="zh-CN" sz="1600" dirty="0" err="1">
                <a:solidFill>
                  <a:srgbClr val="795DA3"/>
                </a:solidFill>
              </a:rPr>
              <a:t>onNext</a:t>
            </a:r>
            <a:r>
              <a:rPr lang="en-US" altLang="zh-CN" sz="1600" dirty="0"/>
              <a:t>(</a:t>
            </a:r>
            <a:r>
              <a:rPr lang="en-US" altLang="zh-CN" sz="1600" dirty="0" err="1">
                <a:solidFill>
                  <a:srgbClr val="1D3E81"/>
                </a:solidFill>
              </a:rPr>
              <a:t>msg</a:t>
            </a:r>
            <a:r>
              <a:rPr lang="en-US" altLang="zh-CN" sz="1600" dirty="0"/>
              <a:t> : </a:t>
            </a:r>
            <a:r>
              <a:rPr lang="en-US" altLang="zh-CN" sz="1600" dirty="0">
                <a:solidFill>
                  <a:srgbClr val="795DA3"/>
                </a:solidFill>
              </a:rPr>
              <a:t>Message</a:t>
            </a:r>
            <a:r>
              <a:rPr lang="en-US" altLang="zh-CN" sz="1600" dirty="0"/>
              <a:t>) </a:t>
            </a:r>
            <a:r>
              <a:rPr lang="en-US" altLang="zh-CN" sz="1600" dirty="0">
                <a:solidFill>
                  <a:srgbClr val="A71D5D"/>
                </a:solidFill>
              </a:rPr>
              <a:t>:</a:t>
            </a:r>
            <a:r>
              <a:rPr lang="en-US" altLang="zh-CN" sz="1600" dirty="0"/>
              <a:t> </a:t>
            </a:r>
            <a:r>
              <a:rPr lang="en-US" altLang="zh-CN" sz="1600" dirty="0">
                <a:solidFill>
                  <a:srgbClr val="A71D5D"/>
                </a:solidFill>
              </a:rPr>
              <a:t>Unit</a:t>
            </a:r>
            <a:r>
              <a:rPr lang="en-US" altLang="zh-CN" sz="1600" dirty="0"/>
              <a:t> </a:t>
            </a:r>
            <a:r>
              <a:rPr lang="en-US" altLang="zh-CN" sz="1600" dirty="0">
                <a:solidFill>
                  <a:srgbClr val="A71D5D"/>
                </a:solidFill>
              </a:rPr>
              <a:t>=</a:t>
            </a:r>
            <a:r>
              <a:rPr lang="en-US" altLang="zh-CN" sz="1600" dirty="0"/>
              <a:t> {</a:t>
            </a:r>
            <a:r>
              <a:rPr lang="en-US" altLang="zh-CN" sz="1600" dirty="0">
                <a:solidFill>
                  <a:srgbClr val="969896"/>
                </a:solidFill>
              </a:rPr>
              <a:t>/* do aggregation on word*/</a:t>
            </a:r>
            <a:r>
              <a:rPr lang="en-US" altLang="zh-CN" sz="1600" dirty="0"/>
              <a:t>} </a:t>
            </a:r>
          </a:p>
          <a:p>
            <a:pPr marL="0" indent="0">
              <a:spcBef>
                <a:spcPts val="200"/>
              </a:spcBef>
              <a:buNone/>
            </a:pPr>
            <a:r>
              <a:rPr lang="en-US" altLang="zh-CN" sz="1600" dirty="0" smtClean="0"/>
              <a:t>}</a:t>
            </a:r>
            <a:endParaRPr lang="zh-CN" altLang="en-US" sz="1500" dirty="0"/>
          </a:p>
        </p:txBody>
      </p:sp>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11</a:t>
            </a:fld>
            <a:endParaRPr lang="zh-CN" altLang="en-US"/>
          </a:p>
        </p:txBody>
      </p:sp>
      <p:sp>
        <p:nvSpPr>
          <p:cNvPr id="5" name="Rectangle 4"/>
          <p:cNvSpPr/>
          <p:nvPr/>
        </p:nvSpPr>
        <p:spPr>
          <a:xfrm>
            <a:off x="4057928" y="1620148"/>
            <a:ext cx="3963854" cy="432048"/>
          </a:xfrm>
          <a:prstGeom prst="rect">
            <a:avLst/>
          </a:prstGeom>
          <a:noFill/>
          <a:ln w="1270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6" name="Rectangle 5"/>
          <p:cNvSpPr/>
          <p:nvPr/>
        </p:nvSpPr>
        <p:spPr>
          <a:xfrm>
            <a:off x="467544" y="2731264"/>
            <a:ext cx="7560840" cy="881378"/>
          </a:xfrm>
          <a:prstGeom prst="rect">
            <a:avLst/>
          </a:prstGeom>
          <a:noFill/>
          <a:ln w="1270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 name="Rectangle 6"/>
          <p:cNvSpPr/>
          <p:nvPr/>
        </p:nvSpPr>
        <p:spPr>
          <a:xfrm>
            <a:off x="467544" y="3850612"/>
            <a:ext cx="7560840" cy="881378"/>
          </a:xfrm>
          <a:prstGeom prst="rect">
            <a:avLst/>
          </a:prstGeom>
          <a:noFill/>
          <a:ln w="1270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216028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WordCount with </a:t>
            </a:r>
            <a:r>
              <a:rPr lang="en-US" altLang="zh-CN" b="1" dirty="0" smtClean="0"/>
              <a:t>DSL API</a:t>
            </a:r>
            <a:endParaRPr lang="zh-CN" altLang="en-US" b="1" dirty="0"/>
          </a:p>
        </p:txBody>
      </p:sp>
      <p:sp>
        <p:nvSpPr>
          <p:cNvPr id="3" name="Content Placeholder 2"/>
          <p:cNvSpPr>
            <a:spLocks noGrp="1"/>
          </p:cNvSpPr>
          <p:nvPr>
            <p:ph idx="1"/>
          </p:nvPr>
        </p:nvSpPr>
        <p:spPr>
          <a:xfrm>
            <a:off x="467544" y="1203598"/>
            <a:ext cx="8229600" cy="3394472"/>
          </a:xfrm>
        </p:spPr>
        <p:txBody>
          <a:bodyPr>
            <a:noAutofit/>
          </a:bodyPr>
          <a:lstStyle/>
          <a:p>
            <a:pPr marL="0" indent="0">
              <a:spcBef>
                <a:spcPts val="200"/>
              </a:spcBef>
              <a:buNone/>
            </a:pPr>
            <a:r>
              <a:rPr lang="en-US" altLang="zh-CN" sz="1800" dirty="0" err="1">
                <a:solidFill>
                  <a:srgbClr val="A71D5D"/>
                </a:solidFill>
              </a:rPr>
              <a:t>val</a:t>
            </a:r>
            <a:r>
              <a:rPr lang="en-US" altLang="zh-CN" sz="1800" dirty="0"/>
              <a:t> </a:t>
            </a:r>
            <a:r>
              <a:rPr lang="en-US" altLang="zh-CN" sz="1800" dirty="0">
                <a:solidFill>
                  <a:srgbClr val="795DA3"/>
                </a:solidFill>
              </a:rPr>
              <a:t>context</a:t>
            </a:r>
            <a:r>
              <a:rPr lang="en-US" altLang="zh-CN" sz="1800" dirty="0"/>
              <a:t> </a:t>
            </a:r>
            <a:r>
              <a:rPr lang="en-US" altLang="zh-CN" sz="1800" dirty="0">
                <a:solidFill>
                  <a:srgbClr val="A71D5D"/>
                </a:solidFill>
              </a:rPr>
              <a:t>=</a:t>
            </a:r>
            <a:r>
              <a:rPr lang="en-US" altLang="zh-CN" sz="1800" dirty="0"/>
              <a:t> </a:t>
            </a:r>
            <a:r>
              <a:rPr lang="en-US" altLang="zh-CN" sz="1800" dirty="0" err="1">
                <a:solidFill>
                  <a:srgbClr val="795DA3"/>
                </a:solidFill>
              </a:rPr>
              <a:t>ClientContext</a:t>
            </a:r>
            <a:r>
              <a:rPr lang="en-US" altLang="zh-CN" sz="1800" dirty="0"/>
              <a:t>() </a:t>
            </a:r>
          </a:p>
          <a:p>
            <a:pPr marL="0" indent="0">
              <a:spcBef>
                <a:spcPts val="200"/>
              </a:spcBef>
              <a:buNone/>
            </a:pPr>
            <a:r>
              <a:rPr lang="en-US" altLang="zh-CN" sz="1800" dirty="0" err="1">
                <a:solidFill>
                  <a:srgbClr val="A71D5D"/>
                </a:solidFill>
              </a:rPr>
              <a:t>val</a:t>
            </a:r>
            <a:r>
              <a:rPr lang="en-US" altLang="zh-CN" sz="1800" dirty="0"/>
              <a:t> </a:t>
            </a:r>
            <a:r>
              <a:rPr lang="en-US" altLang="zh-CN" sz="1800" dirty="0">
                <a:solidFill>
                  <a:srgbClr val="795DA3"/>
                </a:solidFill>
              </a:rPr>
              <a:t>app</a:t>
            </a:r>
            <a:r>
              <a:rPr lang="en-US" altLang="zh-CN" sz="1800" dirty="0"/>
              <a:t> </a:t>
            </a:r>
            <a:r>
              <a:rPr lang="en-US" altLang="zh-CN" sz="1800" dirty="0">
                <a:solidFill>
                  <a:srgbClr val="A71D5D"/>
                </a:solidFill>
              </a:rPr>
              <a:t>=</a:t>
            </a:r>
            <a:r>
              <a:rPr lang="en-US" altLang="zh-CN" sz="1800" dirty="0"/>
              <a:t> </a:t>
            </a:r>
            <a:r>
              <a:rPr lang="en-US" altLang="zh-CN" sz="1800" dirty="0">
                <a:solidFill>
                  <a:srgbClr val="A71D5D"/>
                </a:solidFill>
              </a:rPr>
              <a:t>new</a:t>
            </a:r>
            <a:r>
              <a:rPr lang="en-US" altLang="zh-CN" sz="1800" dirty="0"/>
              <a:t> </a:t>
            </a:r>
            <a:r>
              <a:rPr lang="en-US" altLang="zh-CN" sz="1800" dirty="0" err="1">
                <a:solidFill>
                  <a:srgbClr val="795DA3"/>
                </a:solidFill>
              </a:rPr>
              <a:t>StreamApp</a:t>
            </a:r>
            <a:r>
              <a:rPr lang="en-US" altLang="zh-CN" sz="1800" dirty="0"/>
              <a:t>(</a:t>
            </a:r>
            <a:r>
              <a:rPr lang="en-US" altLang="zh-CN" sz="1800" dirty="0">
                <a:solidFill>
                  <a:srgbClr val="DF5000"/>
                </a:solidFill>
              </a:rPr>
              <a:t>"</a:t>
            </a:r>
            <a:r>
              <a:rPr lang="en-US" altLang="zh-CN" sz="1800" dirty="0" err="1">
                <a:solidFill>
                  <a:srgbClr val="DF5000"/>
                </a:solidFill>
              </a:rPr>
              <a:t>dsl</a:t>
            </a:r>
            <a:r>
              <a:rPr lang="en-US" altLang="zh-CN" sz="1800" dirty="0">
                <a:solidFill>
                  <a:srgbClr val="DF5000"/>
                </a:solidFill>
              </a:rPr>
              <a:t>"</a:t>
            </a:r>
            <a:r>
              <a:rPr lang="en-US" altLang="zh-CN" sz="1800" dirty="0"/>
              <a:t>, context</a:t>
            </a:r>
            <a:r>
              <a:rPr lang="en-US" altLang="zh-CN" sz="1800" dirty="0" smtClean="0"/>
              <a:t>)</a:t>
            </a:r>
          </a:p>
          <a:p>
            <a:pPr marL="0" indent="0">
              <a:spcBef>
                <a:spcPts val="200"/>
              </a:spcBef>
              <a:buNone/>
            </a:pPr>
            <a:r>
              <a:rPr lang="en-US" altLang="zh-CN" sz="1800" dirty="0" err="1" smtClean="0">
                <a:solidFill>
                  <a:srgbClr val="A71D5D"/>
                </a:solidFill>
              </a:rPr>
              <a:t>val</a:t>
            </a:r>
            <a:r>
              <a:rPr lang="en-US" altLang="zh-CN" sz="1800" dirty="0" smtClean="0"/>
              <a:t> </a:t>
            </a:r>
            <a:r>
              <a:rPr lang="en-US" altLang="zh-CN" sz="1800" dirty="0">
                <a:solidFill>
                  <a:srgbClr val="795DA3"/>
                </a:solidFill>
              </a:rPr>
              <a:t>data</a:t>
            </a:r>
            <a:r>
              <a:rPr lang="en-US" altLang="zh-CN" sz="1800" dirty="0"/>
              <a:t> </a:t>
            </a:r>
            <a:r>
              <a:rPr lang="en-US" altLang="zh-CN" sz="1800" dirty="0">
                <a:solidFill>
                  <a:srgbClr val="A71D5D"/>
                </a:solidFill>
              </a:rPr>
              <a:t>=</a:t>
            </a:r>
            <a:r>
              <a:rPr lang="en-US" altLang="zh-CN" sz="1800" dirty="0"/>
              <a:t> </a:t>
            </a:r>
            <a:r>
              <a:rPr lang="en-US" altLang="zh-CN" sz="1800" dirty="0">
                <a:solidFill>
                  <a:srgbClr val="DF5000"/>
                </a:solidFill>
              </a:rPr>
              <a:t>"This is a good start, bingo!! bingo!!"</a:t>
            </a:r>
            <a:r>
              <a:rPr lang="en-US" altLang="zh-CN" sz="1800" dirty="0"/>
              <a:t> </a:t>
            </a:r>
          </a:p>
          <a:p>
            <a:pPr marL="0" indent="0">
              <a:spcBef>
                <a:spcPts val="200"/>
              </a:spcBef>
              <a:buNone/>
            </a:pPr>
            <a:r>
              <a:rPr lang="en-US" altLang="zh-CN" sz="1800" dirty="0" err="1" smtClean="0"/>
              <a:t>app.fromCollection</a:t>
            </a:r>
            <a:r>
              <a:rPr lang="en-US" altLang="zh-CN" sz="1800" dirty="0" smtClean="0"/>
              <a:t>(</a:t>
            </a:r>
            <a:r>
              <a:rPr lang="en-US" altLang="zh-CN" sz="1800" dirty="0" err="1" smtClean="0"/>
              <a:t>data.lines</a:t>
            </a:r>
            <a:r>
              <a:rPr lang="en-US" altLang="zh-CN" sz="1800" dirty="0" smtClean="0"/>
              <a:t>)</a:t>
            </a:r>
            <a:endParaRPr lang="en-US" altLang="zh-CN" sz="1800" dirty="0"/>
          </a:p>
          <a:p>
            <a:pPr marL="0" indent="0">
              <a:spcBef>
                <a:spcPts val="200"/>
              </a:spcBef>
              <a:buNone/>
            </a:pPr>
            <a:r>
              <a:rPr lang="en-US" altLang="zh-CN" sz="1800" dirty="0" smtClean="0">
                <a:solidFill>
                  <a:srgbClr val="969896"/>
                </a:solidFill>
              </a:rPr>
              <a:t>   // </a:t>
            </a:r>
            <a:r>
              <a:rPr lang="en-US" altLang="zh-CN" sz="1800" dirty="0">
                <a:solidFill>
                  <a:srgbClr val="969896"/>
                </a:solidFill>
              </a:rPr>
              <a:t>word =&gt; (word, </a:t>
            </a:r>
            <a:r>
              <a:rPr lang="en-US" altLang="zh-CN" sz="1800" dirty="0" smtClean="0">
                <a:solidFill>
                  <a:srgbClr val="969896"/>
                </a:solidFill>
              </a:rPr>
              <a:t>count = 1)</a:t>
            </a:r>
            <a:r>
              <a:rPr lang="en-US" altLang="zh-CN" sz="1800" dirty="0" smtClean="0"/>
              <a:t> </a:t>
            </a:r>
            <a:endParaRPr lang="en-US" altLang="zh-CN" sz="1800" dirty="0"/>
          </a:p>
          <a:p>
            <a:pPr marL="0" indent="0">
              <a:spcBef>
                <a:spcPts val="200"/>
              </a:spcBef>
              <a:buNone/>
            </a:pPr>
            <a:r>
              <a:rPr lang="en-US" altLang="zh-CN" sz="1800" dirty="0" smtClean="0"/>
              <a:t>   .</a:t>
            </a:r>
            <a:r>
              <a:rPr lang="en-US" altLang="zh-CN" sz="1800" dirty="0" err="1" smtClean="0"/>
              <a:t>flatMap</a:t>
            </a:r>
            <a:r>
              <a:rPr lang="en-US" altLang="zh-CN" sz="1800" dirty="0" smtClean="0"/>
              <a:t>(line </a:t>
            </a:r>
            <a:r>
              <a:rPr lang="en-US" altLang="zh-CN" sz="1800" dirty="0">
                <a:solidFill>
                  <a:srgbClr val="A71D5D"/>
                </a:solidFill>
              </a:rPr>
              <a:t>=&gt;</a:t>
            </a:r>
            <a:r>
              <a:rPr lang="en-US" altLang="zh-CN" sz="1800" dirty="0"/>
              <a:t> </a:t>
            </a:r>
            <a:r>
              <a:rPr lang="en-US" altLang="zh-CN" sz="1800" dirty="0" err="1"/>
              <a:t>line.split</a:t>
            </a:r>
            <a:r>
              <a:rPr lang="en-US" altLang="zh-CN" sz="1800" dirty="0"/>
              <a:t>(</a:t>
            </a:r>
            <a:r>
              <a:rPr lang="en-US" altLang="zh-CN" sz="1800" dirty="0">
                <a:solidFill>
                  <a:srgbClr val="DF5000"/>
                </a:solidFill>
              </a:rPr>
              <a:t>"[\\s]+"</a:t>
            </a:r>
            <a:r>
              <a:rPr lang="en-US" altLang="zh-CN" sz="1800" dirty="0"/>
              <a:t>)).map((_, </a:t>
            </a:r>
            <a:r>
              <a:rPr lang="en-US" altLang="zh-CN" sz="1800" dirty="0">
                <a:solidFill>
                  <a:srgbClr val="0086B3"/>
                </a:solidFill>
              </a:rPr>
              <a:t>1</a:t>
            </a:r>
            <a:r>
              <a:rPr lang="en-US" altLang="zh-CN" sz="1800" dirty="0" smtClean="0"/>
              <a:t>))</a:t>
            </a:r>
            <a:endParaRPr lang="en-US" altLang="zh-CN" sz="1800" dirty="0"/>
          </a:p>
          <a:p>
            <a:pPr marL="0" indent="0">
              <a:spcBef>
                <a:spcPts val="200"/>
              </a:spcBef>
              <a:buNone/>
            </a:pPr>
            <a:r>
              <a:rPr lang="en-US" altLang="zh-CN" sz="1800" dirty="0" smtClean="0">
                <a:solidFill>
                  <a:srgbClr val="969896"/>
                </a:solidFill>
              </a:rPr>
              <a:t>   // </a:t>
            </a:r>
            <a:r>
              <a:rPr lang="en-US" altLang="zh-CN" sz="1800" dirty="0">
                <a:solidFill>
                  <a:srgbClr val="969896"/>
                </a:solidFill>
              </a:rPr>
              <a:t>(word, count1), (word, count2) =&gt; (word, count1 + count2)</a:t>
            </a:r>
            <a:r>
              <a:rPr lang="en-US" altLang="zh-CN" sz="1800" dirty="0"/>
              <a:t> </a:t>
            </a:r>
          </a:p>
          <a:p>
            <a:pPr marL="0" indent="0">
              <a:spcBef>
                <a:spcPts val="200"/>
              </a:spcBef>
              <a:buNone/>
            </a:pPr>
            <a:r>
              <a:rPr lang="en-US" altLang="zh-CN" sz="1800" dirty="0" smtClean="0"/>
              <a:t>   .</a:t>
            </a:r>
            <a:r>
              <a:rPr lang="en-US" altLang="zh-CN" sz="1800" dirty="0" err="1" smtClean="0"/>
              <a:t>groupByKey</a:t>
            </a:r>
            <a:r>
              <a:rPr lang="en-US" altLang="zh-CN" sz="1800" dirty="0" smtClean="0"/>
              <a:t>().sum.log</a:t>
            </a:r>
          </a:p>
          <a:p>
            <a:pPr marL="0" indent="0">
              <a:spcBef>
                <a:spcPts val="200"/>
              </a:spcBef>
              <a:buNone/>
            </a:pPr>
            <a:endParaRPr lang="en-US" altLang="zh-CN" sz="1800" dirty="0" smtClean="0"/>
          </a:p>
          <a:p>
            <a:pPr marL="0" indent="0">
              <a:spcBef>
                <a:spcPts val="200"/>
              </a:spcBef>
              <a:buNone/>
            </a:pPr>
            <a:r>
              <a:rPr lang="en-US" altLang="zh-CN" sz="1800" dirty="0" err="1" smtClean="0">
                <a:solidFill>
                  <a:srgbClr val="A71D5D"/>
                </a:solidFill>
              </a:rPr>
              <a:t>val</a:t>
            </a:r>
            <a:r>
              <a:rPr lang="en-US" altLang="zh-CN" sz="1800" dirty="0" smtClean="0"/>
              <a:t> </a:t>
            </a:r>
            <a:r>
              <a:rPr lang="en-US" altLang="zh-CN" sz="1800" dirty="0" err="1" smtClean="0">
                <a:solidFill>
                  <a:srgbClr val="795DA3"/>
                </a:solidFill>
              </a:rPr>
              <a:t>appId</a:t>
            </a:r>
            <a:r>
              <a:rPr lang="en-US" altLang="zh-CN" sz="1800" dirty="0" smtClean="0"/>
              <a:t> </a:t>
            </a:r>
            <a:r>
              <a:rPr lang="en-US" altLang="zh-CN" sz="1800" dirty="0" smtClean="0">
                <a:solidFill>
                  <a:srgbClr val="A71D5D"/>
                </a:solidFill>
              </a:rPr>
              <a:t>=</a:t>
            </a:r>
            <a:r>
              <a:rPr lang="en-US" altLang="zh-CN" sz="1800" dirty="0" smtClean="0"/>
              <a:t> </a:t>
            </a:r>
            <a:r>
              <a:rPr lang="en-US" altLang="zh-CN" sz="1800" dirty="0" err="1" smtClean="0"/>
              <a:t>context.submit</a:t>
            </a:r>
            <a:r>
              <a:rPr lang="en-US" altLang="zh-CN" sz="1800" dirty="0" smtClean="0"/>
              <a:t>(app) </a:t>
            </a:r>
          </a:p>
          <a:p>
            <a:pPr marL="0" indent="0">
              <a:spcBef>
                <a:spcPts val="200"/>
              </a:spcBef>
              <a:buNone/>
            </a:pPr>
            <a:r>
              <a:rPr lang="en-US" altLang="zh-CN" sz="1800" dirty="0" err="1"/>
              <a:t>context.close</a:t>
            </a:r>
            <a:r>
              <a:rPr lang="en-US" altLang="zh-CN" sz="1800" dirty="0"/>
              <a:t>()</a:t>
            </a:r>
          </a:p>
          <a:p>
            <a:pPr marL="0" indent="0">
              <a:spcBef>
                <a:spcPts val="200"/>
              </a:spcBef>
              <a:buNone/>
            </a:pPr>
            <a:r>
              <a:rPr lang="en-US" altLang="zh-CN" sz="1800" dirty="0" smtClean="0"/>
              <a:t>  </a:t>
            </a:r>
            <a:endParaRPr lang="en-US" altLang="zh-CN" sz="1800" dirty="0"/>
          </a:p>
        </p:txBody>
      </p:sp>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12</a:t>
            </a:fld>
            <a:endParaRPr lang="zh-CN" altLang="en-US"/>
          </a:p>
        </p:txBody>
      </p:sp>
      <p:sp>
        <p:nvSpPr>
          <p:cNvPr id="5" name="Rectangle 4"/>
          <p:cNvSpPr/>
          <p:nvPr/>
        </p:nvSpPr>
        <p:spPr>
          <a:xfrm>
            <a:off x="467544" y="2715766"/>
            <a:ext cx="7344816" cy="1080120"/>
          </a:xfrm>
          <a:prstGeom prst="rect">
            <a:avLst/>
          </a:prstGeom>
          <a:noFill/>
          <a:ln w="12700">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529699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p:cNvSpPr/>
          <p:nvPr/>
        </p:nvSpPr>
        <p:spPr>
          <a:xfrm>
            <a:off x="4726902" y="2355728"/>
            <a:ext cx="774510" cy="122413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smtClean="0"/>
              <a:t>High level DSL </a:t>
            </a:r>
            <a:r>
              <a:rPr lang="en-US" altLang="zh-CN" smtClean="0"/>
              <a:t>API Details</a:t>
            </a:r>
            <a:endParaRPr lang="zh-CN" altLang="en-US" dirty="0"/>
          </a:p>
        </p:txBody>
      </p:sp>
      <p:graphicFrame>
        <p:nvGraphicFramePr>
          <p:cNvPr id="5" name="Table 4"/>
          <p:cNvGraphicFramePr>
            <a:graphicFrameLocks noGrp="1"/>
          </p:cNvGraphicFramePr>
          <p:nvPr>
            <p:extLst>
              <p:ext uri="{D42A27DB-BD31-4B8C-83A1-F6EECF244321}">
                <p14:modId xmlns:p14="http://schemas.microsoft.com/office/powerpoint/2010/main" val="1169873914"/>
              </p:ext>
            </p:extLst>
          </p:nvPr>
        </p:nvGraphicFramePr>
        <p:xfrm>
          <a:off x="395536" y="3088020"/>
          <a:ext cx="3240360" cy="1719072"/>
        </p:xfrm>
        <a:graphic>
          <a:graphicData uri="http://schemas.openxmlformats.org/drawingml/2006/table">
            <a:tbl>
              <a:tblPr firstRow="1" bandRow="1">
                <a:tableStyleId>{69C7853C-536D-4A76-A0AE-DD22124D55A5}</a:tableStyleId>
              </a:tblPr>
              <a:tblGrid>
                <a:gridCol w="1620180"/>
                <a:gridCol w="1620180"/>
              </a:tblGrid>
              <a:tr h="365760">
                <a:tc gridSpan="2">
                  <a:txBody>
                    <a:bodyPr/>
                    <a:lstStyle/>
                    <a:p>
                      <a:pPr algn="l"/>
                      <a:r>
                        <a:rPr lang="en-US" altLang="zh-CN" sz="1800" dirty="0" smtClean="0"/>
                        <a:t>Transformer Operators</a:t>
                      </a:r>
                      <a:endParaRPr lang="zh-CN" altLang="en-US" sz="1800" b="0" dirty="0"/>
                    </a:p>
                  </a:txBody>
                  <a:tcPr anchor="ctr"/>
                </a:tc>
                <a:tc hMerge="1">
                  <a:txBody>
                    <a:bodyPr/>
                    <a:lstStyle/>
                    <a:p>
                      <a:pPr algn="ctr"/>
                      <a:endParaRPr lang="zh-CN" altLang="en-US" b="0" dirty="0"/>
                    </a:p>
                  </a:txBody>
                  <a:tcPr anchor="ctr"/>
                </a:tc>
              </a:tr>
              <a:tr h="338328">
                <a:tc>
                  <a:txBody>
                    <a:bodyPr/>
                    <a:lstStyle/>
                    <a:p>
                      <a:pPr algn="ctr"/>
                      <a:r>
                        <a:rPr lang="en-US" altLang="zh-CN" sz="1600" dirty="0" err="1" smtClean="0"/>
                        <a:t>flatMap</a:t>
                      </a:r>
                      <a:endParaRPr lang="zh-CN" altLang="en-US" sz="1600" dirty="0"/>
                    </a:p>
                  </a:txBody>
                  <a:tcPr anchor="ctr"/>
                </a:tc>
                <a:tc>
                  <a:txBody>
                    <a:bodyPr/>
                    <a:lstStyle/>
                    <a:p>
                      <a:pPr algn="ctr"/>
                      <a:r>
                        <a:rPr lang="en-US" altLang="zh-CN" sz="1600" dirty="0" smtClean="0"/>
                        <a:t>merge</a:t>
                      </a:r>
                      <a:endParaRPr lang="zh-CN" altLang="en-US" sz="1600" dirty="0"/>
                    </a:p>
                  </a:txBody>
                  <a:tcPr anchor="ctr">
                    <a:noFill/>
                  </a:tcPr>
                </a:tc>
              </a:tr>
              <a:tr h="338328">
                <a:tc>
                  <a:txBody>
                    <a:bodyPr/>
                    <a:lstStyle/>
                    <a:p>
                      <a:pPr algn="ctr"/>
                      <a:r>
                        <a:rPr lang="en-US" altLang="zh-CN" sz="1600" dirty="0" smtClean="0"/>
                        <a:t>map</a:t>
                      </a:r>
                      <a:endParaRPr lang="zh-CN" altLang="en-US" sz="1600" dirty="0"/>
                    </a:p>
                  </a:txBody>
                  <a:tcPr anchor="ctr"/>
                </a:tc>
                <a:tc>
                  <a:txBody>
                    <a:bodyPr/>
                    <a:lstStyle/>
                    <a:p>
                      <a:pPr algn="ctr"/>
                      <a:r>
                        <a:rPr lang="en-US" altLang="zh-CN" sz="1600" dirty="0" err="1" smtClean="0"/>
                        <a:t>groupBy</a:t>
                      </a:r>
                      <a:endParaRPr lang="zh-CN" altLang="en-US" sz="1600" dirty="0"/>
                    </a:p>
                  </a:txBody>
                  <a:tcPr anchor="ctr">
                    <a:solidFill>
                      <a:srgbClr val="9BBB59">
                        <a:alpha val="40000"/>
                      </a:srgbClr>
                    </a:solidFill>
                  </a:tcPr>
                </a:tc>
              </a:tr>
              <a:tr h="338328">
                <a:tc>
                  <a:txBody>
                    <a:bodyPr/>
                    <a:lstStyle/>
                    <a:p>
                      <a:pPr algn="ctr"/>
                      <a:r>
                        <a:rPr lang="en-US" altLang="zh-CN" sz="1600" dirty="0" smtClean="0"/>
                        <a:t>filter</a:t>
                      </a:r>
                      <a:endParaRPr lang="zh-CN" altLang="en-US" sz="1600" dirty="0"/>
                    </a:p>
                  </a:txBody>
                  <a:tcPr anchor="ctr"/>
                </a:tc>
                <a:tc>
                  <a:txBody>
                    <a:bodyPr/>
                    <a:lstStyle/>
                    <a:p>
                      <a:pPr algn="ctr"/>
                      <a:r>
                        <a:rPr lang="en-US" altLang="zh-CN" sz="1600" dirty="0" smtClean="0"/>
                        <a:t>process</a:t>
                      </a:r>
                      <a:endParaRPr lang="zh-CN" altLang="en-US" sz="1600" dirty="0"/>
                    </a:p>
                  </a:txBody>
                  <a:tcPr anchor="ctr">
                    <a:noFill/>
                  </a:tcPr>
                </a:tc>
              </a:tr>
              <a:tr h="338328">
                <a:tc>
                  <a:txBody>
                    <a:bodyPr/>
                    <a:lstStyle/>
                    <a:p>
                      <a:pPr algn="ctr"/>
                      <a:r>
                        <a:rPr lang="en-US" altLang="zh-CN" sz="1600" dirty="0" smtClean="0"/>
                        <a:t>reduce</a:t>
                      </a:r>
                      <a:endParaRPr lang="zh-CN" altLang="en-US" sz="1600" dirty="0"/>
                    </a:p>
                  </a:txBody>
                  <a:tcPr anchor="ctr"/>
                </a:tc>
                <a:tc>
                  <a:txBody>
                    <a:bodyPr/>
                    <a:lstStyle/>
                    <a:p>
                      <a:pPr algn="ctr"/>
                      <a:endParaRPr lang="zh-CN" altLang="en-US" sz="1600" dirty="0"/>
                    </a:p>
                  </a:txBody>
                  <a:tcPr anchor="ctr">
                    <a:solidFill>
                      <a:srgbClr val="9BBB59">
                        <a:alpha val="40000"/>
                      </a:srgb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06931745"/>
              </p:ext>
            </p:extLst>
          </p:nvPr>
        </p:nvGraphicFramePr>
        <p:xfrm>
          <a:off x="395536" y="1059583"/>
          <a:ext cx="3240360" cy="2602230"/>
        </p:xfrm>
        <a:graphic>
          <a:graphicData uri="http://schemas.openxmlformats.org/drawingml/2006/table">
            <a:tbl>
              <a:tblPr firstRow="1" bandRow="1">
                <a:tableStyleId>{69C7853C-536D-4A76-A0AE-DD22124D55A5}</a:tableStyleId>
              </a:tblPr>
              <a:tblGrid>
                <a:gridCol w="1620180"/>
                <a:gridCol w="1620180"/>
              </a:tblGrid>
              <a:tr h="640080">
                <a:tc>
                  <a:txBody>
                    <a:bodyPr/>
                    <a:lstStyle/>
                    <a:p>
                      <a:pPr algn="l"/>
                      <a:r>
                        <a:rPr lang="en-US" altLang="zh-CN" sz="1800" dirty="0" smtClean="0"/>
                        <a:t>Concepts</a:t>
                      </a:r>
                      <a:endParaRPr lang="zh-CN" altLang="en-US" sz="1800" b="0" dirty="0"/>
                    </a:p>
                  </a:txBody>
                  <a:tcPr anchor="ctr"/>
                </a:tc>
                <a:tc>
                  <a:txBody>
                    <a:bodyPr/>
                    <a:lstStyle/>
                    <a:p>
                      <a:pPr algn="l"/>
                      <a:r>
                        <a:rPr lang="en-US" altLang="zh-CN" sz="1800" b="0" dirty="0" smtClean="0"/>
                        <a:t> Description</a:t>
                      </a:r>
                      <a:endParaRPr lang="zh-CN" altLang="en-US" sz="1800" b="0" dirty="0"/>
                    </a:p>
                  </a:txBody>
                  <a:tcPr anchor="ctr"/>
                </a:tc>
              </a:tr>
              <a:tr h="579120">
                <a:tc>
                  <a:txBody>
                    <a:bodyPr/>
                    <a:lstStyle/>
                    <a:p>
                      <a:pPr algn="ctr"/>
                      <a:r>
                        <a:rPr lang="en-US" altLang="zh-CN" sz="1600" dirty="0" err="1" smtClean="0"/>
                        <a:t>StreamApp</a:t>
                      </a:r>
                      <a:endParaRPr lang="zh-CN" altLang="en-US" sz="1600" dirty="0"/>
                    </a:p>
                  </a:txBody>
                  <a:tcPr anchor="ctr"/>
                </a:tc>
                <a:tc>
                  <a:txBody>
                    <a:bodyPr/>
                    <a:lstStyle/>
                    <a:p>
                      <a:pPr algn="ctr"/>
                      <a:r>
                        <a:rPr lang="en-US" altLang="zh-CN" sz="1600" dirty="0" smtClean="0"/>
                        <a:t>OP(Operator) Graph</a:t>
                      </a:r>
                      <a:endParaRPr lang="zh-CN" altLang="en-US" sz="1600" dirty="0"/>
                    </a:p>
                  </a:txBody>
                  <a:tcPr anchor="ctr"/>
                </a:tc>
              </a:tr>
              <a:tr h="571500">
                <a:tc>
                  <a:txBody>
                    <a:bodyPr/>
                    <a:lstStyle/>
                    <a:p>
                      <a:pPr algn="ctr"/>
                      <a:r>
                        <a:rPr lang="en-US" altLang="zh-CN" sz="1600" dirty="0" smtClean="0"/>
                        <a:t>Stream</a:t>
                      </a:r>
                      <a:endParaRPr lang="zh-CN" altLang="en-US"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t>path of OP Graph</a:t>
                      </a:r>
                    </a:p>
                  </a:txBody>
                  <a:tcPr anchor="ctr"/>
                </a:tc>
              </a:tr>
              <a:tr h="811530">
                <a:tc>
                  <a:txBody>
                    <a:bodyPr/>
                    <a:lstStyle/>
                    <a:p>
                      <a:pPr algn="ctr"/>
                      <a:r>
                        <a:rPr lang="en-US" altLang="zh-CN" sz="1600" dirty="0" smtClean="0"/>
                        <a:t>OP Transformer</a:t>
                      </a:r>
                      <a:endParaRPr lang="zh-CN" altLang="en-US" sz="1600" dirty="0"/>
                    </a:p>
                  </a:txBody>
                  <a:tcPr anchor="ctr"/>
                </a:tc>
                <a:tc>
                  <a:txBody>
                    <a:bodyPr/>
                    <a:lstStyle/>
                    <a:p>
                      <a:pPr algn="ctr"/>
                      <a:r>
                        <a:rPr lang="en-US" altLang="zh-CN" sz="1600" dirty="0" smtClean="0">
                          <a:sym typeface="Wingdings" panose="05000000000000000000" pitchFamily="2" charset="2"/>
                        </a:rPr>
                        <a:t>Transformation</a:t>
                      </a:r>
                      <a:r>
                        <a:rPr lang="en-US" altLang="zh-CN" sz="1600" baseline="0" dirty="0" smtClean="0">
                          <a:sym typeface="Wingdings" panose="05000000000000000000" pitchFamily="2" charset="2"/>
                        </a:rPr>
                        <a:t> </a:t>
                      </a:r>
                      <a:r>
                        <a:rPr lang="en-US" altLang="zh-CN" sz="1600" dirty="0" smtClean="0">
                          <a:sym typeface="Wingdings" panose="05000000000000000000" pitchFamily="2" charset="2"/>
                        </a:rPr>
                        <a:t>on Stream</a:t>
                      </a:r>
                      <a:endParaRPr lang="zh-CN" altLang="en-US" sz="1600" dirty="0"/>
                    </a:p>
                  </a:txBody>
                  <a:tcPr anchor="ctr"/>
                </a:tc>
              </a:tr>
            </a:tbl>
          </a:graphicData>
        </a:graphic>
      </p:graphicFrame>
      <p:sp>
        <p:nvSpPr>
          <p:cNvPr id="8" name="Oval 7"/>
          <p:cNvSpPr/>
          <p:nvPr/>
        </p:nvSpPr>
        <p:spPr>
          <a:xfrm>
            <a:off x="4119367" y="1419624"/>
            <a:ext cx="484878" cy="33946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1" name="Oval 10"/>
          <p:cNvSpPr/>
          <p:nvPr/>
        </p:nvSpPr>
        <p:spPr>
          <a:xfrm>
            <a:off x="4899383" y="1419624"/>
            <a:ext cx="446618" cy="339466"/>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2" name="Diamond 11"/>
          <p:cNvSpPr/>
          <p:nvPr/>
        </p:nvSpPr>
        <p:spPr>
          <a:xfrm>
            <a:off x="4533123" y="1904177"/>
            <a:ext cx="452622" cy="339466"/>
          </a:xfrm>
          <a:prstGeom prst="diamond">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5" name="Straight Connector 14"/>
          <p:cNvCxnSpPr>
            <a:stCxn id="8" idx="5"/>
            <a:endCxn id="12" idx="0"/>
          </p:cNvCxnSpPr>
          <p:nvPr/>
        </p:nvCxnSpPr>
        <p:spPr>
          <a:xfrm>
            <a:off x="4533236" y="1709376"/>
            <a:ext cx="226198" cy="194801"/>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6" name="Straight Connector 15"/>
          <p:cNvCxnSpPr>
            <a:stCxn id="11" idx="3"/>
            <a:endCxn id="12" idx="0"/>
          </p:cNvCxnSpPr>
          <p:nvPr/>
        </p:nvCxnSpPr>
        <p:spPr>
          <a:xfrm flipH="1">
            <a:off x="4759434" y="1709376"/>
            <a:ext cx="205355" cy="194801"/>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7" name="Straight Connector 16"/>
          <p:cNvCxnSpPr>
            <a:stCxn id="63" idx="0"/>
            <a:endCxn id="89" idx="0"/>
          </p:cNvCxnSpPr>
          <p:nvPr/>
        </p:nvCxnSpPr>
        <p:spPr>
          <a:xfrm>
            <a:off x="5094826" y="2738589"/>
            <a:ext cx="3097" cy="42494"/>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8" name="Straight Connector 17"/>
          <p:cNvCxnSpPr>
            <a:stCxn id="12" idx="2"/>
            <a:endCxn id="66" idx="0"/>
          </p:cNvCxnSpPr>
          <p:nvPr/>
        </p:nvCxnSpPr>
        <p:spPr>
          <a:xfrm flipH="1">
            <a:off x="4409356" y="2243643"/>
            <a:ext cx="350078" cy="18409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21" name="TextBox 20"/>
          <p:cNvSpPr txBox="1"/>
          <p:nvPr/>
        </p:nvSpPr>
        <p:spPr>
          <a:xfrm>
            <a:off x="4176299" y="987574"/>
            <a:ext cx="1084015" cy="369332"/>
          </a:xfrm>
          <a:prstGeom prst="rect">
            <a:avLst/>
          </a:prstGeom>
          <a:noFill/>
        </p:spPr>
        <p:txBody>
          <a:bodyPr wrap="none" rtlCol="0">
            <a:spAutoFit/>
          </a:bodyPr>
          <a:lstStyle/>
          <a:p>
            <a:r>
              <a:rPr lang="en-US" altLang="zh-CN" dirty="0" smtClean="0"/>
              <a:t>OP Graph</a:t>
            </a:r>
            <a:endParaRPr lang="zh-CN" altLang="en-US" dirty="0"/>
          </a:p>
        </p:txBody>
      </p:sp>
      <p:sp>
        <p:nvSpPr>
          <p:cNvPr id="22" name="Oval 21"/>
          <p:cNvSpPr/>
          <p:nvPr/>
        </p:nvSpPr>
        <p:spPr>
          <a:xfrm>
            <a:off x="7020272" y="1512204"/>
            <a:ext cx="339466" cy="33946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3" name="Oval 22"/>
          <p:cNvSpPr/>
          <p:nvPr/>
        </p:nvSpPr>
        <p:spPr>
          <a:xfrm>
            <a:off x="8048958" y="1368189"/>
            <a:ext cx="339466" cy="33946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cxnSp>
        <p:nvCxnSpPr>
          <p:cNvPr id="24" name="Straight Connector 23"/>
          <p:cNvCxnSpPr>
            <a:stCxn id="22" idx="5"/>
            <a:endCxn id="27" idx="1"/>
          </p:cNvCxnSpPr>
          <p:nvPr/>
        </p:nvCxnSpPr>
        <p:spPr>
          <a:xfrm>
            <a:off x="7310024" y="1801958"/>
            <a:ext cx="235554" cy="110314"/>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25" name="Straight Connector 24"/>
          <p:cNvCxnSpPr>
            <a:stCxn id="23" idx="3"/>
          </p:cNvCxnSpPr>
          <p:nvPr/>
        </p:nvCxnSpPr>
        <p:spPr>
          <a:xfrm flipH="1">
            <a:off x="7854583" y="1657943"/>
            <a:ext cx="244093" cy="194801"/>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6" name="TextBox 25"/>
          <p:cNvSpPr txBox="1"/>
          <p:nvPr/>
        </p:nvSpPr>
        <p:spPr>
          <a:xfrm>
            <a:off x="6912604" y="987574"/>
            <a:ext cx="1835865" cy="369332"/>
          </a:xfrm>
          <a:prstGeom prst="rect">
            <a:avLst/>
          </a:prstGeom>
          <a:noFill/>
        </p:spPr>
        <p:txBody>
          <a:bodyPr wrap="square" rtlCol="0">
            <a:spAutoFit/>
          </a:bodyPr>
          <a:lstStyle/>
          <a:p>
            <a:r>
              <a:rPr lang="en-US" altLang="zh-CN" dirty="0" smtClean="0"/>
              <a:t>Processor Graph</a:t>
            </a:r>
            <a:endParaRPr lang="zh-CN" altLang="en-US" dirty="0"/>
          </a:p>
        </p:txBody>
      </p:sp>
      <p:sp>
        <p:nvSpPr>
          <p:cNvPr id="27" name="Oval 26"/>
          <p:cNvSpPr/>
          <p:nvPr/>
        </p:nvSpPr>
        <p:spPr>
          <a:xfrm>
            <a:off x="7495864" y="1862556"/>
            <a:ext cx="339466" cy="33946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8" name="Oval 27"/>
          <p:cNvSpPr/>
          <p:nvPr/>
        </p:nvSpPr>
        <p:spPr>
          <a:xfrm>
            <a:off x="7092280" y="2427735"/>
            <a:ext cx="339466" cy="33946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sp>
        <p:nvSpPr>
          <p:cNvPr id="29" name="Oval 28"/>
          <p:cNvSpPr/>
          <p:nvPr/>
        </p:nvSpPr>
        <p:spPr>
          <a:xfrm>
            <a:off x="7956376" y="2427735"/>
            <a:ext cx="339466" cy="33946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cxnSp>
        <p:nvCxnSpPr>
          <p:cNvPr id="30" name="Straight Connector 29"/>
          <p:cNvCxnSpPr>
            <a:stCxn id="27" idx="4"/>
            <a:endCxn id="28" idx="7"/>
          </p:cNvCxnSpPr>
          <p:nvPr/>
        </p:nvCxnSpPr>
        <p:spPr>
          <a:xfrm flipH="1">
            <a:off x="7382037" y="2202022"/>
            <a:ext cx="283565" cy="275426"/>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cxnSp>
        <p:nvCxnSpPr>
          <p:cNvPr id="31" name="Straight Connector 30"/>
          <p:cNvCxnSpPr>
            <a:stCxn id="27" idx="4"/>
            <a:endCxn id="29" idx="1"/>
          </p:cNvCxnSpPr>
          <p:nvPr/>
        </p:nvCxnSpPr>
        <p:spPr>
          <a:xfrm>
            <a:off x="7665602" y="2202022"/>
            <a:ext cx="340493" cy="275426"/>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3" name="Rectangle 32"/>
          <p:cNvSpPr/>
          <p:nvPr/>
        </p:nvSpPr>
        <p:spPr>
          <a:xfrm>
            <a:off x="6012165" y="2067695"/>
            <a:ext cx="932563" cy="338554"/>
          </a:xfrm>
          <a:prstGeom prst="rect">
            <a:avLst/>
          </a:prstGeom>
        </p:spPr>
        <p:txBody>
          <a:bodyPr wrap="none">
            <a:spAutoFit/>
          </a:bodyPr>
          <a:lstStyle/>
          <a:p>
            <a:r>
              <a:rPr lang="en-US" altLang="zh-CN" sz="1600" dirty="0" smtClean="0"/>
              <a:t>Optimize</a:t>
            </a:r>
            <a:endParaRPr lang="zh-CN" altLang="en-US" sz="1600" dirty="0"/>
          </a:p>
        </p:txBody>
      </p:sp>
      <p:sp>
        <p:nvSpPr>
          <p:cNvPr id="58" name="Isosceles Triangle 57"/>
          <p:cNvSpPr/>
          <p:nvPr/>
        </p:nvSpPr>
        <p:spPr>
          <a:xfrm>
            <a:off x="3992929" y="2748424"/>
            <a:ext cx="414904" cy="310854"/>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Isosceles Triangle 58"/>
          <p:cNvSpPr/>
          <p:nvPr/>
        </p:nvSpPr>
        <p:spPr>
          <a:xfrm>
            <a:off x="4592829" y="4043519"/>
            <a:ext cx="414904" cy="310854"/>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cxnSp>
        <p:nvCxnSpPr>
          <p:cNvPr id="60" name="Straight Connector 59"/>
          <p:cNvCxnSpPr>
            <a:endCxn id="58" idx="0"/>
          </p:cNvCxnSpPr>
          <p:nvPr/>
        </p:nvCxnSpPr>
        <p:spPr>
          <a:xfrm flipH="1">
            <a:off x="4200381" y="2686705"/>
            <a:ext cx="180686" cy="61721"/>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61" name="Straight Connector 60"/>
          <p:cNvCxnSpPr>
            <a:stCxn id="74" idx="4"/>
            <a:endCxn id="59" idx="0"/>
          </p:cNvCxnSpPr>
          <p:nvPr/>
        </p:nvCxnSpPr>
        <p:spPr>
          <a:xfrm flipH="1">
            <a:off x="4800286" y="3949820"/>
            <a:ext cx="13799" cy="93699"/>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63" name="Isosceles Triangle 62"/>
          <p:cNvSpPr/>
          <p:nvPr/>
        </p:nvSpPr>
        <p:spPr>
          <a:xfrm flipV="1">
            <a:off x="4806789" y="2427735"/>
            <a:ext cx="576064" cy="310854"/>
          </a:xfrm>
          <a:prstGeom prst="triangl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Parallelogram 65"/>
          <p:cNvSpPr/>
          <p:nvPr/>
        </p:nvSpPr>
        <p:spPr>
          <a:xfrm>
            <a:off x="4066357" y="2427734"/>
            <a:ext cx="686007" cy="226311"/>
          </a:xfrm>
          <a:prstGeom prst="parallelogram">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67" name="Parallelogram 66"/>
          <p:cNvSpPr/>
          <p:nvPr/>
        </p:nvSpPr>
        <p:spPr>
          <a:xfrm>
            <a:off x="4752359" y="3217656"/>
            <a:ext cx="687422" cy="205138"/>
          </a:xfrm>
          <a:prstGeom prst="parallelogram">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cxnSp>
        <p:nvCxnSpPr>
          <p:cNvPr id="69" name="Straight Connector 68"/>
          <p:cNvCxnSpPr/>
          <p:nvPr/>
        </p:nvCxnSpPr>
        <p:spPr>
          <a:xfrm flipH="1">
            <a:off x="5103193" y="2949383"/>
            <a:ext cx="3643" cy="25492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74" name="Oval 73"/>
          <p:cNvSpPr/>
          <p:nvPr/>
        </p:nvSpPr>
        <p:spPr>
          <a:xfrm>
            <a:off x="4680351" y="3682363"/>
            <a:ext cx="267458" cy="267458"/>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X</a:t>
            </a:r>
            <a:endParaRPr lang="zh-CN" altLang="en-US" dirty="0"/>
          </a:p>
        </p:txBody>
      </p:sp>
      <p:cxnSp>
        <p:nvCxnSpPr>
          <p:cNvPr id="75" name="Straight Connector 74"/>
          <p:cNvCxnSpPr>
            <a:stCxn id="66" idx="4"/>
            <a:endCxn id="74" idx="1"/>
          </p:cNvCxnSpPr>
          <p:nvPr/>
        </p:nvCxnSpPr>
        <p:spPr>
          <a:xfrm>
            <a:off x="4409361" y="2654045"/>
            <a:ext cx="310163" cy="1067484"/>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78" name="Straight Connector 77"/>
          <p:cNvCxnSpPr>
            <a:stCxn id="67" idx="3"/>
            <a:endCxn id="74" idx="7"/>
          </p:cNvCxnSpPr>
          <p:nvPr/>
        </p:nvCxnSpPr>
        <p:spPr>
          <a:xfrm flipH="1">
            <a:off x="4908646" y="3422794"/>
            <a:ext cx="161787" cy="298736"/>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84" name="Oval 83"/>
          <p:cNvSpPr/>
          <p:nvPr/>
        </p:nvSpPr>
        <p:spPr>
          <a:xfrm>
            <a:off x="7596336" y="2952366"/>
            <a:ext cx="339466" cy="339466"/>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p>
        </p:txBody>
      </p:sp>
      <p:cxnSp>
        <p:nvCxnSpPr>
          <p:cNvPr id="86" name="Straight Connector 85"/>
          <p:cNvCxnSpPr>
            <a:stCxn id="28" idx="5"/>
            <a:endCxn id="84" idx="1"/>
          </p:cNvCxnSpPr>
          <p:nvPr/>
        </p:nvCxnSpPr>
        <p:spPr>
          <a:xfrm>
            <a:off x="7382032" y="2717486"/>
            <a:ext cx="264018" cy="284592"/>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89" name="Parallelogram 88"/>
          <p:cNvSpPr/>
          <p:nvPr/>
        </p:nvSpPr>
        <p:spPr>
          <a:xfrm>
            <a:off x="4766941" y="2781083"/>
            <a:ext cx="661954" cy="226311"/>
          </a:xfrm>
          <a:prstGeom prst="parallelogram">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cxnSp>
        <p:nvCxnSpPr>
          <p:cNvPr id="91" name="Straight Connector 90"/>
          <p:cNvCxnSpPr>
            <a:stCxn id="12" idx="2"/>
            <a:endCxn id="63" idx="3"/>
          </p:cNvCxnSpPr>
          <p:nvPr/>
        </p:nvCxnSpPr>
        <p:spPr>
          <a:xfrm>
            <a:off x="4759439" y="2243643"/>
            <a:ext cx="335387" cy="18409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07" name="Rectangle 106"/>
          <p:cNvSpPr/>
          <p:nvPr/>
        </p:nvSpPr>
        <p:spPr>
          <a:xfrm>
            <a:off x="4802595" y="1430511"/>
            <a:ext cx="669350" cy="307777"/>
          </a:xfrm>
          <a:prstGeom prst="rect">
            <a:avLst/>
          </a:prstGeom>
        </p:spPr>
        <p:txBody>
          <a:bodyPr wrap="none">
            <a:spAutoFit/>
          </a:bodyPr>
          <a:lstStyle/>
          <a:p>
            <a:r>
              <a:rPr lang="en-US" altLang="zh-CN" sz="1400" dirty="0" smtClean="0"/>
              <a:t>source</a:t>
            </a:r>
            <a:endParaRPr lang="zh-CN" altLang="en-US" sz="1400" dirty="0"/>
          </a:p>
        </p:txBody>
      </p:sp>
      <p:sp>
        <p:nvSpPr>
          <p:cNvPr id="111" name="Rectangle 110"/>
          <p:cNvSpPr/>
          <p:nvPr/>
        </p:nvSpPr>
        <p:spPr>
          <a:xfrm>
            <a:off x="3960271" y="1914822"/>
            <a:ext cx="650434" cy="307777"/>
          </a:xfrm>
          <a:prstGeom prst="rect">
            <a:avLst/>
          </a:prstGeom>
        </p:spPr>
        <p:txBody>
          <a:bodyPr wrap="none">
            <a:spAutoFit/>
          </a:bodyPr>
          <a:lstStyle/>
          <a:p>
            <a:r>
              <a:rPr lang="en-US" altLang="zh-CN" sz="1400" dirty="0" smtClean="0"/>
              <a:t>merge</a:t>
            </a:r>
            <a:endParaRPr lang="zh-CN" altLang="en-US" sz="1400" dirty="0"/>
          </a:p>
        </p:txBody>
      </p:sp>
      <p:sp>
        <p:nvSpPr>
          <p:cNvPr id="112" name="Rectangle 111"/>
          <p:cNvSpPr/>
          <p:nvPr/>
        </p:nvSpPr>
        <p:spPr>
          <a:xfrm>
            <a:off x="4752364" y="2335983"/>
            <a:ext cx="688843" cy="307777"/>
          </a:xfrm>
          <a:prstGeom prst="rect">
            <a:avLst/>
          </a:prstGeom>
        </p:spPr>
        <p:txBody>
          <a:bodyPr wrap="none">
            <a:spAutoFit/>
          </a:bodyPr>
          <a:lstStyle/>
          <a:p>
            <a:r>
              <a:rPr lang="en-US" altLang="zh-CN" sz="1400" dirty="0" smtClean="0"/>
              <a:t>reduce</a:t>
            </a:r>
            <a:endParaRPr lang="zh-CN" altLang="en-US" sz="1400" dirty="0"/>
          </a:p>
        </p:txBody>
      </p:sp>
      <p:sp>
        <p:nvSpPr>
          <p:cNvPr id="113" name="Rectangle 112"/>
          <p:cNvSpPr/>
          <p:nvPr/>
        </p:nvSpPr>
        <p:spPr>
          <a:xfrm>
            <a:off x="4032279" y="2407992"/>
            <a:ext cx="750462" cy="307777"/>
          </a:xfrm>
          <a:prstGeom prst="rect">
            <a:avLst/>
          </a:prstGeom>
        </p:spPr>
        <p:txBody>
          <a:bodyPr wrap="none">
            <a:spAutoFit/>
          </a:bodyPr>
          <a:lstStyle/>
          <a:p>
            <a:r>
              <a:rPr lang="en-US" altLang="zh-CN" sz="1400" dirty="0" err="1" smtClean="0"/>
              <a:t>flatmap</a:t>
            </a:r>
            <a:endParaRPr lang="zh-CN" altLang="en-US" sz="1400" dirty="0"/>
          </a:p>
        </p:txBody>
      </p:sp>
      <p:sp>
        <p:nvSpPr>
          <p:cNvPr id="114" name="Rectangle 113"/>
          <p:cNvSpPr/>
          <p:nvPr/>
        </p:nvSpPr>
        <p:spPr>
          <a:xfrm>
            <a:off x="4741473" y="2761340"/>
            <a:ext cx="750462" cy="307777"/>
          </a:xfrm>
          <a:prstGeom prst="rect">
            <a:avLst/>
          </a:prstGeom>
        </p:spPr>
        <p:txBody>
          <a:bodyPr wrap="none">
            <a:spAutoFit/>
          </a:bodyPr>
          <a:lstStyle/>
          <a:p>
            <a:r>
              <a:rPr lang="en-US" altLang="zh-CN" sz="1400" dirty="0" err="1" smtClean="0"/>
              <a:t>flatmap</a:t>
            </a:r>
            <a:endParaRPr lang="zh-CN" altLang="en-US" sz="1400" dirty="0"/>
          </a:p>
        </p:txBody>
      </p:sp>
      <p:sp>
        <p:nvSpPr>
          <p:cNvPr id="115" name="Rectangle 114"/>
          <p:cNvSpPr/>
          <p:nvPr/>
        </p:nvSpPr>
        <p:spPr>
          <a:xfrm>
            <a:off x="4896380" y="3178308"/>
            <a:ext cx="508473" cy="307777"/>
          </a:xfrm>
          <a:prstGeom prst="rect">
            <a:avLst/>
          </a:prstGeom>
        </p:spPr>
        <p:txBody>
          <a:bodyPr wrap="none">
            <a:spAutoFit/>
          </a:bodyPr>
          <a:lstStyle/>
          <a:p>
            <a:r>
              <a:rPr lang="en-US" altLang="zh-CN" sz="1400" dirty="0" smtClean="0"/>
              <a:t>map</a:t>
            </a:r>
            <a:endParaRPr lang="zh-CN" altLang="en-US" sz="1400" dirty="0"/>
          </a:p>
        </p:txBody>
      </p:sp>
      <p:sp>
        <p:nvSpPr>
          <p:cNvPr id="116" name="Rectangle 115"/>
          <p:cNvSpPr/>
          <p:nvPr/>
        </p:nvSpPr>
        <p:spPr>
          <a:xfrm>
            <a:off x="4891958" y="3654950"/>
            <a:ext cx="458780" cy="307777"/>
          </a:xfrm>
          <a:prstGeom prst="rect">
            <a:avLst/>
          </a:prstGeom>
        </p:spPr>
        <p:txBody>
          <a:bodyPr wrap="none">
            <a:spAutoFit/>
          </a:bodyPr>
          <a:lstStyle/>
          <a:p>
            <a:r>
              <a:rPr lang="en-US" altLang="zh-CN" sz="1400" dirty="0" smtClean="0"/>
              <a:t>join</a:t>
            </a:r>
            <a:endParaRPr lang="zh-CN" altLang="en-US" sz="1400" dirty="0"/>
          </a:p>
        </p:txBody>
      </p:sp>
      <p:sp>
        <p:nvSpPr>
          <p:cNvPr id="117" name="Rectangle 116"/>
          <p:cNvSpPr/>
          <p:nvPr/>
        </p:nvSpPr>
        <p:spPr>
          <a:xfrm>
            <a:off x="4568993" y="4136184"/>
            <a:ext cx="473206" cy="307777"/>
          </a:xfrm>
          <a:prstGeom prst="rect">
            <a:avLst/>
          </a:prstGeom>
        </p:spPr>
        <p:txBody>
          <a:bodyPr wrap="none">
            <a:spAutoFit/>
          </a:bodyPr>
          <a:lstStyle/>
          <a:p>
            <a:r>
              <a:rPr lang="en-US" altLang="zh-CN" sz="1400" dirty="0" smtClean="0"/>
              <a:t>sink</a:t>
            </a:r>
            <a:endParaRPr lang="zh-CN" altLang="en-US" sz="1400" dirty="0"/>
          </a:p>
        </p:txBody>
      </p:sp>
      <p:sp>
        <p:nvSpPr>
          <p:cNvPr id="118" name="Rectangle 117"/>
          <p:cNvSpPr/>
          <p:nvPr/>
        </p:nvSpPr>
        <p:spPr>
          <a:xfrm>
            <a:off x="3995315" y="2831652"/>
            <a:ext cx="473206" cy="307777"/>
          </a:xfrm>
          <a:prstGeom prst="rect">
            <a:avLst/>
          </a:prstGeom>
        </p:spPr>
        <p:txBody>
          <a:bodyPr wrap="none">
            <a:spAutoFit/>
          </a:bodyPr>
          <a:lstStyle/>
          <a:p>
            <a:r>
              <a:rPr lang="en-US" altLang="zh-CN" sz="1400" dirty="0" smtClean="0"/>
              <a:t>sink</a:t>
            </a:r>
            <a:endParaRPr lang="zh-CN" altLang="en-US" sz="1400" dirty="0"/>
          </a:p>
        </p:txBody>
      </p:sp>
      <p:sp>
        <p:nvSpPr>
          <p:cNvPr id="119" name="Rectangle 118"/>
          <p:cNvSpPr/>
          <p:nvPr/>
        </p:nvSpPr>
        <p:spPr>
          <a:xfrm>
            <a:off x="4032279" y="1419625"/>
            <a:ext cx="669350" cy="307777"/>
          </a:xfrm>
          <a:prstGeom prst="rect">
            <a:avLst/>
          </a:prstGeom>
        </p:spPr>
        <p:txBody>
          <a:bodyPr wrap="none">
            <a:spAutoFit/>
          </a:bodyPr>
          <a:lstStyle/>
          <a:p>
            <a:r>
              <a:rPr lang="en-US" altLang="zh-CN" sz="1400" dirty="0" smtClean="0"/>
              <a:t>source</a:t>
            </a:r>
            <a:endParaRPr lang="zh-CN" altLang="en-US" sz="1400" dirty="0"/>
          </a:p>
        </p:txBody>
      </p:sp>
      <p:cxnSp>
        <p:nvCxnSpPr>
          <p:cNvPr id="137" name="Straight Connector 136"/>
          <p:cNvCxnSpPr>
            <a:stCxn id="29" idx="4"/>
            <a:endCxn id="84" idx="7"/>
          </p:cNvCxnSpPr>
          <p:nvPr/>
        </p:nvCxnSpPr>
        <p:spPr>
          <a:xfrm flipH="1">
            <a:off x="7886092" y="2767200"/>
            <a:ext cx="240021" cy="234878"/>
          </a:xfrm>
          <a:prstGeom prst="line">
            <a:avLst/>
          </a:prstGeom>
          <a:ln>
            <a:headEnd type="none" w="med" len="med"/>
            <a:tailEnd type="triangle" w="med" len="med"/>
          </a:ln>
        </p:spPr>
        <p:style>
          <a:lnRef idx="2">
            <a:schemeClr val="accent4"/>
          </a:lnRef>
          <a:fillRef idx="0">
            <a:schemeClr val="accent4"/>
          </a:fillRef>
          <a:effectRef idx="1">
            <a:schemeClr val="accent4"/>
          </a:effectRef>
          <a:fontRef idx="minor">
            <a:schemeClr val="tx1"/>
          </a:fontRef>
        </p:style>
      </p:cxnSp>
      <p:grpSp>
        <p:nvGrpSpPr>
          <p:cNvPr id="1045" name="Group 1044"/>
          <p:cNvGrpSpPr/>
          <p:nvPr/>
        </p:nvGrpSpPr>
        <p:grpSpPr>
          <a:xfrm>
            <a:off x="3851920" y="1391158"/>
            <a:ext cx="2016224" cy="3024336"/>
            <a:chOff x="3851920" y="1391158"/>
            <a:chExt cx="1800200" cy="3024336"/>
          </a:xfrm>
        </p:grpSpPr>
        <p:cxnSp>
          <p:nvCxnSpPr>
            <p:cNvPr id="1036" name="Straight Connector 1035"/>
            <p:cNvCxnSpPr/>
            <p:nvPr/>
          </p:nvCxnSpPr>
          <p:spPr>
            <a:xfrm>
              <a:off x="3851920" y="4415494"/>
              <a:ext cx="1800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9" name="Straight Connector 148"/>
            <p:cNvCxnSpPr/>
            <p:nvPr/>
          </p:nvCxnSpPr>
          <p:spPr>
            <a:xfrm>
              <a:off x="3851920" y="3983446"/>
              <a:ext cx="1800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0" name="Straight Connector 149"/>
            <p:cNvCxnSpPr/>
            <p:nvPr/>
          </p:nvCxnSpPr>
          <p:spPr>
            <a:xfrm>
              <a:off x="3851920" y="3551398"/>
              <a:ext cx="1800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1" name="Straight Connector 150"/>
            <p:cNvCxnSpPr/>
            <p:nvPr/>
          </p:nvCxnSpPr>
          <p:spPr>
            <a:xfrm>
              <a:off x="3851920" y="3119350"/>
              <a:ext cx="1800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2" name="Straight Connector 151"/>
            <p:cNvCxnSpPr/>
            <p:nvPr/>
          </p:nvCxnSpPr>
          <p:spPr>
            <a:xfrm>
              <a:off x="3851920" y="2687302"/>
              <a:ext cx="1800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3" name="Straight Connector 152"/>
            <p:cNvCxnSpPr/>
            <p:nvPr/>
          </p:nvCxnSpPr>
          <p:spPr>
            <a:xfrm>
              <a:off x="3851920" y="2255254"/>
              <a:ext cx="1800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4" name="Straight Connector 153"/>
            <p:cNvCxnSpPr/>
            <p:nvPr/>
          </p:nvCxnSpPr>
          <p:spPr>
            <a:xfrm>
              <a:off x="3851920" y="1823206"/>
              <a:ext cx="1800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55" name="Straight Connector 154"/>
            <p:cNvCxnSpPr/>
            <p:nvPr/>
          </p:nvCxnSpPr>
          <p:spPr>
            <a:xfrm>
              <a:off x="3851920" y="1391158"/>
              <a:ext cx="1800200" cy="0"/>
            </a:xfrm>
            <a:prstGeom prst="line">
              <a:avLst/>
            </a:prstGeom>
          </p:spPr>
          <p:style>
            <a:lnRef idx="1">
              <a:schemeClr val="accent3"/>
            </a:lnRef>
            <a:fillRef idx="0">
              <a:schemeClr val="accent3"/>
            </a:fillRef>
            <a:effectRef idx="0">
              <a:schemeClr val="accent3"/>
            </a:effectRef>
            <a:fontRef idx="minor">
              <a:schemeClr val="tx1"/>
            </a:fontRef>
          </p:style>
        </p:cxnSp>
      </p:grpSp>
      <p:sp>
        <p:nvSpPr>
          <p:cNvPr id="1046" name="Bent Arrow 1045"/>
          <p:cNvSpPr/>
          <p:nvPr/>
        </p:nvSpPr>
        <p:spPr>
          <a:xfrm>
            <a:off x="5788791" y="1563640"/>
            <a:ext cx="1080120" cy="2880320"/>
          </a:xfrm>
          <a:prstGeom prst="bentArrow">
            <a:avLst>
              <a:gd name="adj1" fmla="val 25000"/>
              <a:gd name="adj2" fmla="val 25000"/>
              <a:gd name="adj3" fmla="val 21977"/>
              <a:gd name="adj4" fmla="val 43750"/>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solidFill>
                <a:schemeClr val="tx1"/>
              </a:solidFill>
            </a:endParaRPr>
          </a:p>
        </p:txBody>
      </p:sp>
      <p:sp>
        <p:nvSpPr>
          <p:cNvPr id="1047" name="TextBox 1046"/>
          <p:cNvSpPr txBox="1"/>
          <p:nvPr/>
        </p:nvSpPr>
        <p:spPr>
          <a:xfrm>
            <a:off x="5508109" y="4371953"/>
            <a:ext cx="3209597" cy="461665"/>
          </a:xfrm>
          <a:prstGeom prst="rect">
            <a:avLst/>
          </a:prstGeom>
          <a:solidFill>
            <a:schemeClr val="bg1"/>
          </a:solidFill>
        </p:spPr>
        <p:txBody>
          <a:bodyPr wrap="none" rtlCol="0">
            <a:spAutoFit/>
          </a:bodyPr>
          <a:lstStyle/>
          <a:p>
            <a:r>
              <a:rPr lang="en-US" altLang="zh-CN" sz="2400" b="1" dirty="0" smtClean="0"/>
              <a:t>Bottom-up</a:t>
            </a:r>
            <a:r>
              <a:rPr lang="en-US" altLang="zh-CN" sz="2400" dirty="0" smtClean="0"/>
              <a:t> optimization</a:t>
            </a:r>
          </a:p>
        </p:txBody>
      </p:sp>
      <p:sp>
        <p:nvSpPr>
          <p:cNvPr id="1051" name="Rounded Rectangle 1050"/>
          <p:cNvSpPr/>
          <p:nvPr/>
        </p:nvSpPr>
        <p:spPr>
          <a:xfrm rot="2227982">
            <a:off x="6883808" y="1700524"/>
            <a:ext cx="1180316" cy="444477"/>
          </a:xfrm>
          <a:prstGeom prst="roundRect">
            <a:avLst>
              <a:gd name="adj" fmla="val 50000"/>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Rounded Rectangle 173"/>
          <p:cNvSpPr/>
          <p:nvPr/>
        </p:nvSpPr>
        <p:spPr>
          <a:xfrm rot="18253201">
            <a:off x="6884649" y="2098389"/>
            <a:ext cx="1180317" cy="444476"/>
          </a:xfrm>
          <a:prstGeom prst="roundRect">
            <a:avLst>
              <a:gd name="adj" fmla="val 50000"/>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Rounded Rectangle 179"/>
          <p:cNvSpPr/>
          <p:nvPr/>
        </p:nvSpPr>
        <p:spPr>
          <a:xfrm rot="2789301">
            <a:off x="6918267" y="2633535"/>
            <a:ext cx="1227450" cy="444476"/>
          </a:xfrm>
          <a:prstGeom prst="roundRect">
            <a:avLst>
              <a:gd name="adj" fmla="val 50000"/>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TextBox 137"/>
          <p:cNvSpPr txBox="1"/>
          <p:nvPr/>
        </p:nvSpPr>
        <p:spPr>
          <a:xfrm>
            <a:off x="7236301" y="3498562"/>
            <a:ext cx="1069395" cy="369332"/>
          </a:xfrm>
          <a:prstGeom prst="rect">
            <a:avLst/>
          </a:prstGeom>
          <a:noFill/>
        </p:spPr>
        <p:txBody>
          <a:bodyPr wrap="none" rtlCol="0">
            <a:spAutoFit/>
          </a:bodyPr>
          <a:lstStyle/>
          <a:p>
            <a:r>
              <a:rPr lang="en-US" altLang="zh-CN" dirty="0" smtClean="0"/>
              <a:t>Co-locate</a:t>
            </a:r>
            <a:endParaRPr lang="zh-CN" altLang="en-US" dirty="0"/>
          </a:p>
        </p:txBody>
      </p:sp>
      <p:sp>
        <p:nvSpPr>
          <p:cNvPr id="187" name="Rounded Rectangle 186"/>
          <p:cNvSpPr/>
          <p:nvPr/>
        </p:nvSpPr>
        <p:spPr>
          <a:xfrm>
            <a:off x="6876256" y="3570571"/>
            <a:ext cx="333354" cy="216024"/>
          </a:xfrm>
          <a:prstGeom prst="roundRect">
            <a:avLst>
              <a:gd name="adj" fmla="val 50000"/>
            </a:avLst>
          </a:prstGeom>
          <a:noFill/>
          <a:ln w="31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0" name="Straight Arrow Connector 139"/>
          <p:cNvCxnSpPr>
            <a:stCxn id="187" idx="0"/>
            <a:endCxn id="180" idx="2"/>
          </p:cNvCxnSpPr>
          <p:nvPr/>
        </p:nvCxnSpPr>
        <p:spPr>
          <a:xfrm flipV="1">
            <a:off x="7042938" y="3008784"/>
            <a:ext cx="327883" cy="561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2" name="Freeform 161"/>
          <p:cNvSpPr/>
          <p:nvPr/>
        </p:nvSpPr>
        <p:spPr>
          <a:xfrm>
            <a:off x="5497286" y="2677886"/>
            <a:ext cx="3232502" cy="1692072"/>
          </a:xfrm>
          <a:custGeom>
            <a:avLst/>
            <a:gdLst>
              <a:gd name="connsiteX0" fmla="*/ 0 w 3232502"/>
              <a:gd name="connsiteY0" fmla="*/ 272143 h 1692072"/>
              <a:gd name="connsiteX1" fmla="*/ 1284514 w 3232502"/>
              <a:gd name="connsiteY1" fmla="*/ 1589314 h 1692072"/>
              <a:gd name="connsiteX2" fmla="*/ 3135085 w 3232502"/>
              <a:gd name="connsiteY2" fmla="*/ 1426028 h 1692072"/>
              <a:gd name="connsiteX3" fmla="*/ 2808514 w 3232502"/>
              <a:gd name="connsiteY3" fmla="*/ 0 h 1692072"/>
            </a:gdLst>
            <a:ahLst/>
            <a:cxnLst>
              <a:cxn ang="0">
                <a:pos x="connsiteX0" y="connsiteY0"/>
              </a:cxn>
              <a:cxn ang="0">
                <a:pos x="connsiteX1" y="connsiteY1"/>
              </a:cxn>
              <a:cxn ang="0">
                <a:pos x="connsiteX2" y="connsiteY2"/>
              </a:cxn>
              <a:cxn ang="0">
                <a:pos x="connsiteX3" y="connsiteY3"/>
              </a:cxn>
            </a:cxnLst>
            <a:rect l="l" t="t" r="r" b="b"/>
            <a:pathLst>
              <a:path w="3232502" h="1692072">
                <a:moveTo>
                  <a:pt x="0" y="272143"/>
                </a:moveTo>
                <a:cubicBezTo>
                  <a:pt x="381000" y="834571"/>
                  <a:pt x="762000" y="1397000"/>
                  <a:pt x="1284514" y="1589314"/>
                </a:cubicBezTo>
                <a:cubicBezTo>
                  <a:pt x="1807028" y="1781628"/>
                  <a:pt x="2881085" y="1690914"/>
                  <a:pt x="3135085" y="1426028"/>
                </a:cubicBezTo>
                <a:cubicBezTo>
                  <a:pt x="3389085" y="1161142"/>
                  <a:pt x="3098799" y="580571"/>
                  <a:pt x="2808514" y="0"/>
                </a:cubicBezTo>
              </a:path>
            </a:pathLst>
          </a:custGeom>
          <a:ln>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zh-CN" altLang="en-US"/>
          </a:p>
        </p:txBody>
      </p: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13</a:t>
            </a:fld>
            <a:endParaRPr lang="zh-CN" altLang="en-US"/>
          </a:p>
        </p:txBody>
      </p:sp>
    </p:spTree>
    <p:extLst>
      <p:ext uri="{BB962C8B-B14F-4D97-AF65-F5344CB8AC3E}">
        <p14:creationId xmlns:p14="http://schemas.microsoft.com/office/powerpoint/2010/main" val="4090401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454844" y="892771"/>
            <a:ext cx="8221612" cy="4728716"/>
            <a:chOff x="454844" y="1083394"/>
            <a:chExt cx="8221612" cy="4728716"/>
          </a:xfrm>
          <a:effectLst>
            <a:outerShdw blurRad="50800" dist="38100" dir="2700000" algn="tl" rotWithShape="0">
              <a:prstClr val="black">
                <a:alpha val="40000"/>
              </a:prstClr>
            </a:outerShdw>
          </a:effectLst>
        </p:grpSpPr>
        <p:sp>
          <p:nvSpPr>
            <p:cNvPr id="11" name="Rectangle 10"/>
            <p:cNvSpPr/>
            <p:nvPr/>
          </p:nvSpPr>
          <p:spPr>
            <a:xfrm>
              <a:off x="454844" y="1373014"/>
              <a:ext cx="8221612" cy="4439096"/>
            </a:xfrm>
            <a:prstGeom prst="rect">
              <a:avLst/>
            </a:prstGeom>
            <a:solidFill>
              <a:schemeClr val="bg1"/>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9" name="Group 8"/>
            <p:cNvGrpSpPr/>
            <p:nvPr/>
          </p:nvGrpSpPr>
          <p:grpSpPr>
            <a:xfrm>
              <a:off x="456638" y="1083394"/>
              <a:ext cx="8060183" cy="4546600"/>
              <a:chOff x="456638" y="1084982"/>
              <a:chExt cx="8060183" cy="4546600"/>
            </a:xfrm>
          </p:grpSpPr>
          <p:pic>
            <p:nvPicPr>
              <p:cNvPr id="1031"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7380" r="1855"/>
              <a:stretch/>
            </p:blipFill>
            <p:spPr bwMode="auto">
              <a:xfrm>
                <a:off x="539552" y="1397000"/>
                <a:ext cx="7977269" cy="4234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56638" y="1084982"/>
                <a:ext cx="1160636" cy="288032"/>
              </a:xfrm>
              <a:prstGeom prst="rect">
                <a:avLst/>
              </a:prstGeom>
              <a:solidFill>
                <a:schemeClr val="tx2">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solidFill>
                      <a:sysClr val="windowText" lastClr="000000"/>
                    </a:solidFill>
                  </a:rPr>
                  <a:t>DAG Page</a:t>
                </a:r>
                <a:endParaRPr lang="zh-CN" altLang="en-US" dirty="0">
                  <a:solidFill>
                    <a:sysClr val="windowText" lastClr="000000"/>
                  </a:solidFill>
                </a:endParaRPr>
              </a:p>
            </p:txBody>
          </p:sp>
        </p:grpSp>
      </p:grpSp>
      <p:sp>
        <p:nvSpPr>
          <p:cNvPr id="2" name="Title 1"/>
          <p:cNvSpPr>
            <a:spLocks noGrp="1"/>
          </p:cNvSpPr>
          <p:nvPr>
            <p:ph type="title"/>
          </p:nvPr>
        </p:nvSpPr>
        <p:spPr/>
        <p:txBody>
          <a:bodyPr/>
          <a:lstStyle/>
          <a:p>
            <a:r>
              <a:rPr lang="en-US" altLang="zh-CN" dirty="0" smtClean="0"/>
              <a:t>DAG Visualization</a:t>
            </a:r>
            <a:endParaRPr lang="zh-CN" altLang="en-US" dirty="0"/>
          </a:p>
        </p:txBody>
      </p:sp>
      <p:sp>
        <p:nvSpPr>
          <p:cNvPr id="3" name="Rectangle 2"/>
          <p:cNvSpPr/>
          <p:nvPr/>
        </p:nvSpPr>
        <p:spPr>
          <a:xfrm>
            <a:off x="683568" y="1923678"/>
            <a:ext cx="1512168" cy="4320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TextBox 3"/>
          <p:cNvSpPr txBox="1"/>
          <p:nvPr/>
        </p:nvSpPr>
        <p:spPr>
          <a:xfrm>
            <a:off x="2195738" y="1827423"/>
            <a:ext cx="2083327" cy="584775"/>
          </a:xfrm>
          <a:prstGeom prst="rect">
            <a:avLst/>
          </a:prstGeom>
          <a:noFill/>
        </p:spPr>
        <p:txBody>
          <a:bodyPr wrap="none" rtlCol="0">
            <a:spAutoFit/>
          </a:bodyPr>
          <a:lstStyle/>
          <a:p>
            <a:r>
              <a:rPr lang="en-US" altLang="zh-CN" sz="1600" dirty="0" smtClean="0"/>
              <a:t>Track global min-Clock </a:t>
            </a:r>
            <a:br>
              <a:rPr lang="en-US" altLang="zh-CN" sz="1600" dirty="0" smtClean="0"/>
            </a:br>
            <a:r>
              <a:rPr lang="en-US" altLang="zh-CN" sz="1600" dirty="0" smtClean="0"/>
              <a:t>of all message</a:t>
            </a:r>
            <a:endParaRPr lang="zh-CN" altLang="en-US" sz="1600" dirty="0"/>
          </a:p>
        </p:txBody>
      </p:sp>
      <p:sp>
        <p:nvSpPr>
          <p:cNvPr id="5" name="TextBox 4"/>
          <p:cNvSpPr txBox="1"/>
          <p:nvPr/>
        </p:nvSpPr>
        <p:spPr>
          <a:xfrm>
            <a:off x="4860032" y="2067697"/>
            <a:ext cx="3384068" cy="954107"/>
          </a:xfrm>
          <a:prstGeom prst="rect">
            <a:avLst/>
          </a:prstGeom>
          <a:solidFill>
            <a:schemeClr val="bg1"/>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1400" u="sng" dirty="0" smtClean="0"/>
              <a:t>DAG:</a:t>
            </a:r>
          </a:p>
          <a:p>
            <a:pPr marL="285750" indent="-285750">
              <a:buFont typeface="Arial" panose="020B0604020202020204" pitchFamily="34" charset="0"/>
              <a:buChar char="•"/>
            </a:pPr>
            <a:r>
              <a:rPr lang="en-US" altLang="zh-CN" sz="1400" dirty="0" smtClean="0"/>
              <a:t>Node size reflect throughput</a:t>
            </a:r>
          </a:p>
          <a:p>
            <a:pPr marL="285750" indent="-285750">
              <a:buFont typeface="Arial" panose="020B0604020202020204" pitchFamily="34" charset="0"/>
              <a:buChar char="•"/>
            </a:pPr>
            <a:r>
              <a:rPr lang="en-US" altLang="zh-CN" sz="1400" dirty="0" smtClean="0"/>
              <a:t>Edge width represents flow rate</a:t>
            </a:r>
          </a:p>
          <a:p>
            <a:pPr marL="285750" indent="-285750">
              <a:buFont typeface="Arial" panose="020B0604020202020204" pitchFamily="34" charset="0"/>
              <a:buChar char="•"/>
            </a:pPr>
            <a:r>
              <a:rPr lang="en-US" altLang="zh-CN" sz="1400" dirty="0" smtClean="0"/>
              <a:t>Red node means something goes wrong</a:t>
            </a:r>
          </a:p>
        </p:txBody>
      </p:sp>
      <p:cxnSp>
        <p:nvCxnSpPr>
          <p:cNvPr id="15" name="Straight Arrow Connector 14"/>
          <p:cNvCxnSpPr/>
          <p:nvPr/>
        </p:nvCxnSpPr>
        <p:spPr>
          <a:xfrm flipH="1">
            <a:off x="4499992" y="2571751"/>
            <a:ext cx="360040" cy="21602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 name="Slide Number Placeholder 5"/>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14</a:t>
            </a:fld>
            <a:endParaRPr lang="zh-CN" altLang="en-US"/>
          </a:p>
        </p:txBody>
      </p:sp>
    </p:spTree>
    <p:extLst>
      <p:ext uri="{BB962C8B-B14F-4D97-AF65-F5344CB8AC3E}">
        <p14:creationId xmlns:p14="http://schemas.microsoft.com/office/powerpoint/2010/main" val="2910734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454844" y="1182391"/>
            <a:ext cx="8221612" cy="4439096"/>
          </a:xfrm>
          <a:prstGeom prst="rect">
            <a:avLst/>
          </a:prstGeom>
          <a:solidFill>
            <a:schemeClr val="bg1"/>
          </a:solidFill>
          <a:effectLst>
            <a:outerShdw blurRad="50800" dist="38100" algn="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smtClean="0"/>
              <a:t>DAG Visualization</a:t>
            </a:r>
            <a:endParaRPr lang="zh-CN" altLang="en-US" dirty="0"/>
          </a:p>
        </p:txBody>
      </p:sp>
      <p:sp>
        <p:nvSpPr>
          <p:cNvPr id="17" name="Rectangle 16"/>
          <p:cNvSpPr/>
          <p:nvPr/>
        </p:nvSpPr>
        <p:spPr>
          <a:xfrm>
            <a:off x="1744708" y="890971"/>
            <a:ext cx="1629444" cy="288032"/>
          </a:xfrm>
          <a:prstGeom prst="rect">
            <a:avLst/>
          </a:prstGeom>
          <a:solidFill>
            <a:schemeClr val="tx2">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dirty="0" smtClean="0">
                <a:solidFill>
                  <a:sysClr val="windowText" lastClr="000000"/>
                </a:solidFill>
              </a:rPr>
              <a:t>Processor Page</a:t>
            </a:r>
            <a:endParaRPr lang="zh-CN" altLang="en-US" dirty="0">
              <a:solidFill>
                <a:sysClr val="windowText" lastClr="000000"/>
              </a:solidFill>
            </a:endParaRPr>
          </a:p>
        </p:txBody>
      </p:sp>
      <p:sp>
        <p:nvSpPr>
          <p:cNvPr id="23" name="Rectangle 22"/>
          <p:cNvSpPr/>
          <p:nvPr/>
        </p:nvSpPr>
        <p:spPr>
          <a:xfrm>
            <a:off x="467544" y="869848"/>
            <a:ext cx="1229358" cy="288032"/>
          </a:xfrm>
          <a:prstGeom prst="rect">
            <a:avLst/>
          </a:prstGeom>
          <a:solidFill>
            <a:schemeClr val="bg1"/>
          </a:solidFill>
          <a:ln>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solidFill>
                <a:sysClr val="windowText" lastClr="000000"/>
              </a:solidFill>
            </a:endParaRPr>
          </a:p>
        </p:txBody>
      </p:sp>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00" y="1203921"/>
            <a:ext cx="8001000" cy="422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339752" y="1851671"/>
            <a:ext cx="2232248" cy="115212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TextBox 3"/>
          <p:cNvSpPr txBox="1"/>
          <p:nvPr/>
        </p:nvSpPr>
        <p:spPr>
          <a:xfrm>
            <a:off x="3131845" y="1491630"/>
            <a:ext cx="1449949" cy="369332"/>
          </a:xfrm>
          <a:prstGeom prst="rect">
            <a:avLst/>
          </a:prstGeom>
          <a:noFill/>
        </p:spPr>
        <p:txBody>
          <a:bodyPr wrap="none" rtlCol="0">
            <a:spAutoFit/>
          </a:bodyPr>
          <a:lstStyle/>
          <a:p>
            <a:r>
              <a:rPr lang="en-US" altLang="zh-CN" dirty="0" smtClean="0"/>
              <a:t>Skew analysis</a:t>
            </a:r>
            <a:endParaRPr lang="zh-CN" altLang="en-US" dirty="0"/>
          </a:p>
        </p:txBody>
      </p:sp>
      <p:sp>
        <p:nvSpPr>
          <p:cNvPr id="16" name="Rectangle 15"/>
          <p:cNvSpPr/>
          <p:nvPr/>
        </p:nvSpPr>
        <p:spPr>
          <a:xfrm>
            <a:off x="4644008" y="1851672"/>
            <a:ext cx="3888432" cy="3384376"/>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8" name="TextBox 17"/>
          <p:cNvSpPr txBox="1"/>
          <p:nvPr/>
        </p:nvSpPr>
        <p:spPr>
          <a:xfrm>
            <a:off x="5834716" y="1491630"/>
            <a:ext cx="2841740" cy="369332"/>
          </a:xfrm>
          <a:prstGeom prst="rect">
            <a:avLst/>
          </a:prstGeom>
          <a:noFill/>
        </p:spPr>
        <p:txBody>
          <a:bodyPr wrap="none" rtlCol="0">
            <a:spAutoFit/>
          </a:bodyPr>
          <a:lstStyle/>
          <a:p>
            <a:r>
              <a:rPr lang="en-US" altLang="zh-CN" dirty="0" smtClean="0"/>
              <a:t>Task throughput and latency</a:t>
            </a:r>
            <a:endParaRPr lang="zh-CN" altLang="en-US" dirty="0"/>
          </a:p>
        </p:txBody>
      </p:sp>
      <p:sp>
        <p:nvSpPr>
          <p:cNvPr id="21" name="Rectangle 20"/>
          <p:cNvSpPr/>
          <p:nvPr/>
        </p:nvSpPr>
        <p:spPr>
          <a:xfrm>
            <a:off x="755576" y="3219824"/>
            <a:ext cx="2808312" cy="100811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2" name="TextBox 21"/>
          <p:cNvSpPr txBox="1"/>
          <p:nvPr/>
        </p:nvSpPr>
        <p:spPr>
          <a:xfrm>
            <a:off x="971600" y="3858602"/>
            <a:ext cx="2643224" cy="369332"/>
          </a:xfrm>
          <a:prstGeom prst="rect">
            <a:avLst/>
          </a:prstGeom>
          <a:noFill/>
        </p:spPr>
        <p:txBody>
          <a:bodyPr wrap="none" rtlCol="0">
            <a:spAutoFit/>
          </a:bodyPr>
          <a:lstStyle/>
          <a:p>
            <a:r>
              <a:rPr lang="en-US" altLang="zh-CN" dirty="0" smtClean="0"/>
              <a:t>Executor JVM deployment</a:t>
            </a:r>
            <a:endParaRPr lang="zh-CN" altLang="en-US" dirty="0"/>
          </a:p>
        </p:txBody>
      </p:sp>
      <p:sp>
        <p:nvSpPr>
          <p:cNvPr id="5" name="Slide Number Placeholder 4"/>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15</a:t>
            </a:fld>
            <a:endParaRPr lang="zh-CN" altLang="en-US"/>
          </a:p>
        </p:txBody>
      </p:sp>
    </p:spTree>
    <p:extLst>
      <p:ext uri="{BB962C8B-B14F-4D97-AF65-F5344CB8AC3E}">
        <p14:creationId xmlns:p14="http://schemas.microsoft.com/office/powerpoint/2010/main" val="2206648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Performance TEST</a:t>
            </a:r>
            <a:br>
              <a:rPr lang="en-US" altLang="zh-CN" dirty="0" smtClean="0"/>
            </a:br>
            <a:r>
              <a:rPr lang="zh-CN" altLang="en-US" dirty="0" smtClean="0"/>
              <a:t>性能测试：吞</a:t>
            </a:r>
            <a:r>
              <a:rPr lang="zh-CN" altLang="en-US" dirty="0"/>
              <a:t>吐</a:t>
            </a:r>
            <a:r>
              <a:rPr lang="zh-CN" altLang="en-US" dirty="0" smtClean="0"/>
              <a:t>量、扩展性、容</a:t>
            </a:r>
            <a:r>
              <a:rPr lang="zh-CN" altLang="en-US" dirty="0"/>
              <a:t>错</a:t>
            </a:r>
            <a:r>
              <a:rPr lang="zh-CN" altLang="en-US" dirty="0" smtClean="0"/>
              <a:t>性</a:t>
            </a:r>
            <a:endParaRPr lang="zh-CN" altLang="en-US" dirty="0"/>
          </a:p>
        </p:txBody>
      </p:sp>
      <p:sp>
        <p:nvSpPr>
          <p:cNvPr id="6" name="Text Placeholder 4"/>
          <p:cNvSpPr>
            <a:spLocks noGrp="1"/>
          </p:cNvSpPr>
          <p:nvPr>
            <p:ph type="body" idx="1"/>
          </p:nvPr>
        </p:nvSpPr>
        <p:spPr>
          <a:xfrm>
            <a:off x="722313" y="2180035"/>
            <a:ext cx="7772400" cy="1125140"/>
          </a:xfrm>
        </p:spPr>
        <p:txBody>
          <a:bodyPr/>
          <a:lstStyle/>
          <a:p>
            <a:endParaRPr lang="zh-CN" altLang="en-US"/>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16</a:t>
            </a:fld>
            <a:endParaRPr lang="zh-CN" altLang="en-US"/>
          </a:p>
        </p:txBody>
      </p:sp>
    </p:spTree>
    <p:extLst>
      <p:ext uri="{BB962C8B-B14F-4D97-AF65-F5344CB8AC3E}">
        <p14:creationId xmlns:p14="http://schemas.microsoft.com/office/powerpoint/2010/main" val="19869703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30324"/>
            <a:ext cx="8229600" cy="857250"/>
          </a:xfrm>
        </p:spPr>
        <p:txBody>
          <a:bodyPr/>
          <a:lstStyle/>
          <a:p>
            <a:r>
              <a:rPr lang="en-US" altLang="zh-CN" dirty="0" smtClean="0"/>
              <a:t>Throughput and Latency</a:t>
            </a:r>
            <a:endParaRPr lang="zh-CN" altLang="en-US" dirty="0"/>
          </a:p>
        </p:txBody>
      </p:sp>
      <p:sp>
        <p:nvSpPr>
          <p:cNvPr id="7" name="Content Placeholder 5"/>
          <p:cNvSpPr>
            <a:spLocks noGrp="1"/>
          </p:cNvSpPr>
          <p:nvPr>
            <p:ph idx="1"/>
          </p:nvPr>
        </p:nvSpPr>
        <p:spPr>
          <a:xfrm>
            <a:off x="457200" y="1200151"/>
            <a:ext cx="8229600" cy="3394472"/>
          </a:xfrm>
        </p:spPr>
        <p:txBody>
          <a:bodyPr/>
          <a:lstStyle/>
          <a:p>
            <a:endParaRPr lang="en-US" dirty="0"/>
          </a:p>
        </p:txBody>
      </p:sp>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75" y="1057992"/>
            <a:ext cx="8096250" cy="385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2627784" y="843558"/>
            <a:ext cx="4363310" cy="400110"/>
          </a:xfrm>
          <a:prstGeom prst="rect">
            <a:avLst/>
          </a:prstGeom>
          <a:noFill/>
        </p:spPr>
        <p:txBody>
          <a:bodyPr wrap="none" rtlCol="0">
            <a:spAutoFit/>
          </a:bodyPr>
          <a:lstStyle/>
          <a:p>
            <a:r>
              <a:rPr lang="en-US" altLang="zh-CN" sz="2000" dirty="0" smtClean="0"/>
              <a:t>Throughput: 11 million message/second</a:t>
            </a:r>
            <a:endParaRPr lang="zh-CN" altLang="en-US" sz="2000" dirty="0"/>
          </a:p>
        </p:txBody>
      </p:sp>
      <p:sp>
        <p:nvSpPr>
          <p:cNvPr id="11" name="TextBox 10"/>
          <p:cNvSpPr txBox="1"/>
          <p:nvPr/>
        </p:nvSpPr>
        <p:spPr>
          <a:xfrm>
            <a:off x="3563890" y="2859782"/>
            <a:ext cx="2903039" cy="400110"/>
          </a:xfrm>
          <a:prstGeom prst="rect">
            <a:avLst/>
          </a:prstGeom>
          <a:noFill/>
        </p:spPr>
        <p:txBody>
          <a:bodyPr wrap="none" rtlCol="0">
            <a:spAutoFit/>
          </a:bodyPr>
          <a:lstStyle/>
          <a:p>
            <a:r>
              <a:rPr lang="en-US" altLang="zh-CN" sz="2000" dirty="0" smtClean="0"/>
              <a:t>Latency: 17ms on full load</a:t>
            </a:r>
            <a:endParaRPr lang="zh-CN" altLang="en-US" sz="2000" dirty="0"/>
          </a:p>
        </p:txBody>
      </p:sp>
      <p:sp>
        <p:nvSpPr>
          <p:cNvPr id="12" name="TextBox 11"/>
          <p:cNvSpPr txBox="1"/>
          <p:nvPr/>
        </p:nvSpPr>
        <p:spPr>
          <a:xfrm>
            <a:off x="6948264" y="2859785"/>
            <a:ext cx="2123728" cy="132343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altLang="zh-CN" sz="2000" dirty="0" smtClean="0"/>
              <a:t>SOL Shuffle test</a:t>
            </a:r>
          </a:p>
          <a:p>
            <a:r>
              <a:rPr lang="en-US" altLang="zh-CN" sz="2000" dirty="0" smtClean="0"/>
              <a:t>32 tasks-&gt;32 tasks</a:t>
            </a:r>
          </a:p>
          <a:p>
            <a:r>
              <a:rPr lang="en-US" altLang="zh-CN" sz="2000" dirty="0" smtClean="0"/>
              <a:t>4 nodes 10GbE</a:t>
            </a:r>
          </a:p>
          <a:p>
            <a:r>
              <a:rPr lang="en-US" altLang="zh-CN" sz="2000" dirty="0" smtClean="0"/>
              <a:t>32 core E52680</a:t>
            </a:r>
          </a:p>
        </p:txBody>
      </p:sp>
      <p:sp>
        <p:nvSpPr>
          <p:cNvPr id="13"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17</a:t>
            </a:fld>
            <a:endParaRPr lang="zh-CN" altLang="en-US"/>
          </a:p>
        </p:txBody>
      </p:sp>
    </p:spTree>
    <p:extLst>
      <p:ext uri="{BB962C8B-B14F-4D97-AF65-F5344CB8AC3E}">
        <p14:creationId xmlns:p14="http://schemas.microsoft.com/office/powerpoint/2010/main" val="27334547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6464"/>
            <a:ext cx="5138936" cy="3177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altLang="zh-CN" dirty="0" smtClean="0"/>
              <a:t>Scalability</a:t>
            </a:r>
            <a:endParaRPr lang="zh-CN" altLang="en-US" dirty="0"/>
          </a:p>
        </p:txBody>
      </p:sp>
      <p:sp>
        <p:nvSpPr>
          <p:cNvPr id="3" name="Content Placeholder 2"/>
          <p:cNvSpPr>
            <a:spLocks noGrp="1"/>
          </p:cNvSpPr>
          <p:nvPr>
            <p:ph idx="1"/>
          </p:nvPr>
        </p:nvSpPr>
        <p:spPr>
          <a:xfrm>
            <a:off x="107504" y="987576"/>
            <a:ext cx="6552728" cy="1440160"/>
          </a:xfrm>
        </p:spPr>
        <p:txBody>
          <a:bodyPr>
            <a:normAutofit/>
          </a:bodyPr>
          <a:lstStyle/>
          <a:p>
            <a:r>
              <a:rPr lang="en-US" altLang="zh-CN" sz="2800" dirty="0" smtClean="0"/>
              <a:t>Test run on </a:t>
            </a:r>
            <a:r>
              <a:rPr lang="en-US" altLang="zh-CN" sz="2800" b="1" u="sng" dirty="0" smtClean="0"/>
              <a:t>100</a:t>
            </a:r>
            <a:r>
              <a:rPr lang="zh-CN" altLang="en-US" sz="2800" b="1" u="sng" dirty="0" smtClean="0"/>
              <a:t> </a:t>
            </a:r>
            <a:r>
              <a:rPr lang="en-US" altLang="zh-CN" sz="2800" u="sng" dirty="0" smtClean="0"/>
              <a:t>nodes</a:t>
            </a:r>
            <a:r>
              <a:rPr lang="zh-CN" altLang="en-US" sz="2800" u="sng" dirty="0" smtClean="0"/>
              <a:t> </a:t>
            </a:r>
            <a:r>
              <a:rPr lang="en-US" altLang="zh-CN" sz="2800" u="sng" dirty="0" smtClean="0"/>
              <a:t>and 3000  tasks</a:t>
            </a:r>
          </a:p>
          <a:p>
            <a:r>
              <a:rPr lang="en-US" altLang="zh-CN" sz="2800" dirty="0" smtClean="0"/>
              <a:t>Gearpump </a:t>
            </a:r>
            <a:r>
              <a:rPr lang="en-US" altLang="zh-CN" sz="2800" u="sng" dirty="0" smtClean="0"/>
              <a:t>performance scales</a:t>
            </a:r>
            <a:r>
              <a:rPr lang="en-US" altLang="zh-CN" sz="2800" dirty="0" smtClean="0"/>
              <a:t>:</a:t>
            </a:r>
          </a:p>
        </p:txBody>
      </p:sp>
      <p:pic>
        <p:nvPicPr>
          <p:cNvPr id="1028"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892"/>
          <a:stretch/>
        </p:blipFill>
        <p:spPr bwMode="auto">
          <a:xfrm>
            <a:off x="6732241" y="-1488"/>
            <a:ext cx="2704065" cy="5400600"/>
          </a:xfrm>
          <a:prstGeom prst="rect">
            <a:avLst/>
          </a:prstGeom>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Straight Arrow Connector 11"/>
          <p:cNvCxnSpPr/>
          <p:nvPr/>
        </p:nvCxnSpPr>
        <p:spPr>
          <a:xfrm flipV="1">
            <a:off x="6012160" y="915568"/>
            <a:ext cx="614164" cy="28803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1187624" y="1959591"/>
            <a:ext cx="0" cy="2160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18</a:t>
            </a:fld>
            <a:endParaRPr lang="zh-CN" altLang="en-US"/>
          </a:p>
        </p:txBody>
      </p:sp>
      <p:sp>
        <p:nvSpPr>
          <p:cNvPr id="5" name="Rectangle 4"/>
          <p:cNvSpPr/>
          <p:nvPr/>
        </p:nvSpPr>
        <p:spPr>
          <a:xfrm>
            <a:off x="7139166" y="1923679"/>
            <a:ext cx="2008883" cy="584775"/>
          </a:xfrm>
          <a:prstGeom prst="rect">
            <a:avLst/>
          </a:prstGeom>
        </p:spPr>
        <p:txBody>
          <a:bodyPr wrap="none">
            <a:spAutoFit/>
          </a:bodyPr>
          <a:lstStyle/>
          <a:p>
            <a:r>
              <a:rPr lang="en-US" altLang="zh-CN" sz="3200" b="1" dirty="0" smtClean="0"/>
              <a:t>100</a:t>
            </a:r>
            <a:r>
              <a:rPr lang="zh-CN" altLang="en-US" sz="3200" b="1" dirty="0" smtClean="0"/>
              <a:t> </a:t>
            </a:r>
            <a:r>
              <a:rPr lang="en-US" altLang="zh-CN" sz="3200" dirty="0" smtClean="0"/>
              <a:t>nodes</a:t>
            </a:r>
            <a:r>
              <a:rPr lang="zh-CN" altLang="en-US" sz="3200" dirty="0" smtClean="0"/>
              <a:t> </a:t>
            </a:r>
            <a:endParaRPr lang="zh-CN" altLang="en-US" sz="3200" dirty="0"/>
          </a:p>
        </p:txBody>
      </p:sp>
    </p:spTree>
    <p:extLst>
      <p:ext uri="{BB962C8B-B14F-4D97-AF65-F5344CB8AC3E}">
        <p14:creationId xmlns:p14="http://schemas.microsoft.com/office/powerpoint/2010/main" val="21997434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Fault-Tolerance: Recovery time</a:t>
            </a:r>
            <a:endParaRPr lang="zh-CN" alt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34427395"/>
              </p:ext>
            </p:extLst>
          </p:nvPr>
        </p:nvGraphicFramePr>
        <p:xfrm>
          <a:off x="457200" y="1437630"/>
          <a:ext cx="8435280" cy="3474720"/>
        </p:xfrm>
        <a:graphic>
          <a:graphicData uri="http://schemas.openxmlformats.org/drawingml/2006/table">
            <a:tbl>
              <a:tblPr firstRow="1" bandRow="1">
                <a:tableStyleId>{5C22544A-7EE6-4342-B048-85BDC9FD1C3A}</a:tableStyleId>
              </a:tblPr>
              <a:tblGrid>
                <a:gridCol w="3258140"/>
                <a:gridCol w="2152804"/>
                <a:gridCol w="3024336"/>
              </a:tblGrid>
              <a:tr h="640080">
                <a:tc>
                  <a:txBody>
                    <a:bodyPr/>
                    <a:lstStyle/>
                    <a:p>
                      <a:r>
                        <a:rPr lang="en-US" altLang="zh-CN" sz="1800" b="0" kern="1200" dirty="0" smtClean="0">
                          <a:solidFill>
                            <a:schemeClr val="lt1"/>
                          </a:solidFill>
                          <a:effectLst/>
                          <a:latin typeface="+mn-lt"/>
                          <a:ea typeface="+mn-ea"/>
                          <a:cs typeface="+mn-cs"/>
                        </a:rPr>
                        <a:t>Failure</a:t>
                      </a:r>
                      <a:r>
                        <a:rPr lang="en-US" altLang="zh-CN" sz="1800" b="0" kern="1200" baseline="0" dirty="0" smtClean="0">
                          <a:solidFill>
                            <a:schemeClr val="lt1"/>
                          </a:solidFill>
                          <a:effectLst/>
                          <a:latin typeface="+mn-lt"/>
                          <a:ea typeface="+mn-ea"/>
                          <a:cs typeface="+mn-cs"/>
                        </a:rPr>
                        <a:t> scenarios</a:t>
                      </a:r>
                      <a:endParaRPr lang="zh-CN" altLang="en-US" sz="1800" b="0" dirty="0"/>
                    </a:p>
                  </a:txBody>
                  <a:tcPr/>
                </a:tc>
                <a:tc>
                  <a:txBody>
                    <a:bodyPr/>
                    <a:lstStyle/>
                    <a:p>
                      <a:r>
                        <a:rPr lang="en-US" altLang="zh-CN" sz="1800" b="1" kern="1200" dirty="0" smtClean="0">
                          <a:solidFill>
                            <a:schemeClr val="lt1"/>
                          </a:solidFill>
                          <a:effectLst/>
                          <a:latin typeface="+mn-lt"/>
                          <a:ea typeface="+mn-ea"/>
                          <a:cs typeface="+mn-cs"/>
                        </a:rPr>
                        <a:t>Recover</a:t>
                      </a:r>
                      <a:r>
                        <a:rPr lang="en-US" altLang="zh-CN" sz="1800" b="1" kern="1200" baseline="0" dirty="0" smtClean="0">
                          <a:solidFill>
                            <a:schemeClr val="lt1"/>
                          </a:solidFill>
                          <a:effectLst/>
                          <a:latin typeface="+mn-lt"/>
                          <a:ea typeface="+mn-ea"/>
                          <a:cs typeface="+mn-cs"/>
                        </a:rPr>
                        <a:t>y time [*]</a:t>
                      </a:r>
                      <a:endParaRPr lang="zh-CN" altLang="en-US" sz="1800" dirty="0"/>
                    </a:p>
                  </a:txBody>
                  <a:tcPr/>
                </a:tc>
                <a:tc>
                  <a:txBody>
                    <a:bodyPr/>
                    <a:lstStyle/>
                    <a:p>
                      <a:r>
                        <a:rPr lang="en-US" altLang="zh-CN" sz="1800" dirty="0" smtClean="0"/>
                        <a:t> comment</a:t>
                      </a:r>
                      <a:endParaRPr lang="zh-CN" altLang="en-US" sz="1800" dirty="0"/>
                    </a:p>
                  </a:txBody>
                  <a:tcPr/>
                </a:tc>
              </a:tr>
              <a:tr h="640080">
                <a:tc>
                  <a:txBody>
                    <a:bodyPr/>
                    <a:lstStyle/>
                    <a:p>
                      <a:r>
                        <a:rPr lang="en-US" altLang="zh-CN" sz="1800" b="0" dirty="0" smtClean="0"/>
                        <a:t>Cluster Master</a:t>
                      </a:r>
                      <a:r>
                        <a:rPr lang="en-US" altLang="zh-CN" sz="1800" b="0" baseline="0" dirty="0" smtClean="0"/>
                        <a:t>  node Down</a:t>
                      </a:r>
                      <a:endParaRPr lang="zh-CN" altLang="en-US" sz="1800" b="0" dirty="0"/>
                    </a:p>
                  </a:txBody>
                  <a:tcPr/>
                </a:tc>
                <a:tc>
                  <a:txBody>
                    <a:bodyPr/>
                    <a:lstStyle/>
                    <a:p>
                      <a:r>
                        <a:rPr lang="en-US" altLang="zh-CN" sz="1800" dirty="0" smtClean="0"/>
                        <a:t>0 s</a:t>
                      </a:r>
                      <a:endParaRPr lang="zh-CN" altLang="en-US" sz="1800" dirty="0"/>
                    </a:p>
                  </a:txBody>
                  <a:tcPr/>
                </a:tc>
                <a:tc>
                  <a:txBody>
                    <a:bodyPr/>
                    <a:lstStyle/>
                    <a:p>
                      <a:r>
                        <a:rPr lang="en-US" altLang="zh-CN" sz="1800" dirty="0" smtClean="0"/>
                        <a:t>Master HA take</a:t>
                      </a:r>
                      <a:r>
                        <a:rPr lang="en-US" altLang="zh-CN" sz="1800" baseline="0" dirty="0" smtClean="0"/>
                        <a:t> effect</a:t>
                      </a:r>
                      <a:endParaRPr lang="zh-CN" altLang="en-US" sz="1800" dirty="0"/>
                    </a:p>
                  </a:txBody>
                  <a:tcPr/>
                </a:tc>
              </a:tr>
              <a:tr h="640080">
                <a:tc>
                  <a:txBody>
                    <a:bodyPr/>
                    <a:lstStyle/>
                    <a:p>
                      <a:r>
                        <a:rPr lang="en-US" altLang="zh-CN" sz="1800" b="0" dirty="0" smtClean="0"/>
                        <a:t>Cluster Worker node down</a:t>
                      </a:r>
                      <a:endParaRPr lang="zh-CN" altLang="en-US" sz="1800" b="0" dirty="0"/>
                    </a:p>
                  </a:txBody>
                  <a:tcPr/>
                </a:tc>
                <a:tc>
                  <a:txBody>
                    <a:bodyPr/>
                    <a:lstStyle/>
                    <a:p>
                      <a:r>
                        <a:rPr lang="en-US" altLang="zh-CN" sz="1800" dirty="0" smtClean="0"/>
                        <a:t>~</a:t>
                      </a:r>
                      <a:r>
                        <a:rPr lang="en-US" altLang="zh-CN" sz="1800" baseline="0" dirty="0" smtClean="0"/>
                        <a:t> </a:t>
                      </a:r>
                      <a:r>
                        <a:rPr lang="en-US" altLang="zh-CN" sz="1800" kern="1200" dirty="0" smtClean="0">
                          <a:solidFill>
                            <a:schemeClr val="dk1"/>
                          </a:solidFill>
                          <a:effectLst/>
                          <a:latin typeface="+mn-lt"/>
                          <a:ea typeface="+mn-ea"/>
                          <a:cs typeface="+mn-cs"/>
                        </a:rPr>
                        <a:t>10 seconds</a:t>
                      </a:r>
                      <a:endParaRPr lang="zh-CN" altLang="en-US" sz="1800" dirty="0"/>
                    </a:p>
                  </a:txBody>
                  <a:tcPr/>
                </a:tc>
                <a:tc>
                  <a:txBody>
                    <a:bodyPr/>
                    <a:lstStyle/>
                    <a:p>
                      <a:r>
                        <a:rPr lang="en-US" altLang="zh-CN" sz="1800" dirty="0" smtClean="0"/>
                        <a:t>timeout detection take a </a:t>
                      </a:r>
                      <a:r>
                        <a:rPr lang="en-US" altLang="zh-CN" sz="1800" dirty="0" smtClean="0"/>
                        <a:t>long </a:t>
                      </a:r>
                      <a:r>
                        <a:rPr lang="en-US" altLang="zh-CN" sz="1800" dirty="0" smtClean="0"/>
                        <a:t>time</a:t>
                      </a:r>
                      <a:endParaRPr lang="zh-CN" altLang="en-US" sz="1800" dirty="0"/>
                    </a:p>
                  </a:txBody>
                  <a:tcPr/>
                </a:tc>
              </a:tr>
              <a:tr h="914400">
                <a:tc>
                  <a:txBody>
                    <a:bodyPr/>
                    <a:lstStyle/>
                    <a:p>
                      <a:r>
                        <a:rPr lang="en-US" altLang="zh-CN" sz="1800" b="0" dirty="0" smtClean="0"/>
                        <a:t>Message loss</a:t>
                      </a:r>
                      <a:endParaRPr lang="zh-CN" altLang="en-US" sz="1800" b="0" dirty="0"/>
                    </a:p>
                  </a:txBody>
                  <a:tcPr/>
                </a:tc>
                <a:tc>
                  <a:txBody>
                    <a:bodyPr/>
                    <a:lstStyle/>
                    <a:p>
                      <a:r>
                        <a:rPr lang="en-US" altLang="zh-CN" sz="1800" dirty="0" smtClean="0"/>
                        <a:t>~ 300 </a:t>
                      </a:r>
                      <a:r>
                        <a:rPr lang="en-US" altLang="zh-CN" sz="1800" dirty="0" err="1" smtClean="0"/>
                        <a:t>ms</a:t>
                      </a:r>
                      <a:endParaRPr lang="en-US" altLang="zh-CN" sz="1800" dirty="0" smtClean="0"/>
                    </a:p>
                  </a:txBody>
                  <a:tcPr/>
                </a:tc>
                <a:tc>
                  <a:txBody>
                    <a:bodyPr/>
                    <a:lstStyle/>
                    <a:p>
                      <a:r>
                        <a:rPr lang="en-US" altLang="zh-CN" sz="1800" dirty="0" smtClean="0"/>
                        <a:t>Still optimizing</a:t>
                      </a:r>
                      <a:r>
                        <a:rPr lang="en-US" altLang="zh-CN" sz="1800" baseline="0" dirty="0" smtClean="0"/>
                        <a:t> </a:t>
                      </a:r>
                      <a:endParaRPr lang="en-US" altLang="zh-CN" sz="1800" dirty="0" smtClean="0"/>
                    </a:p>
                    <a:p>
                      <a:r>
                        <a:rPr lang="en-US" altLang="zh-CN" sz="1800" dirty="0" smtClean="0"/>
                        <a:t>Target will be less than</a:t>
                      </a:r>
                      <a:r>
                        <a:rPr lang="en-US" altLang="zh-CN" sz="1800" baseline="0" dirty="0" smtClean="0"/>
                        <a:t> 10ms</a:t>
                      </a:r>
                      <a:endParaRPr lang="zh-CN" altLang="en-US" sz="1800" dirty="0"/>
                    </a:p>
                  </a:txBody>
                  <a:tcPr/>
                </a:tc>
              </a:tr>
              <a:tr h="640080">
                <a:tc>
                  <a:txBody>
                    <a:bodyPr/>
                    <a:lstStyle/>
                    <a:p>
                      <a:r>
                        <a:rPr lang="en-US" altLang="zh-CN" sz="1800" b="0" kern="1200" dirty="0" smtClean="0">
                          <a:solidFill>
                            <a:schemeClr val="dk1"/>
                          </a:solidFill>
                          <a:effectLst/>
                          <a:latin typeface="+mn-lt"/>
                          <a:ea typeface="+mn-ea"/>
                          <a:cs typeface="+mn-cs"/>
                        </a:rPr>
                        <a:t>Application AppMaster down</a:t>
                      </a:r>
                      <a:endParaRPr lang="zh-CN" altLang="en-US" sz="1800" b="0" dirty="0"/>
                    </a:p>
                  </a:txBody>
                  <a:tcPr/>
                </a:tc>
                <a:tc>
                  <a:txBody>
                    <a:bodyPr/>
                    <a:lstStyle/>
                    <a:p>
                      <a:r>
                        <a:rPr lang="en-US" altLang="zh-CN" sz="1800" dirty="0" smtClean="0"/>
                        <a:t>~ 10 seconds</a:t>
                      </a:r>
                      <a:endParaRPr lang="zh-CN" altLang="en-US" sz="1800" dirty="0"/>
                    </a:p>
                  </a:txBody>
                  <a:tcPr/>
                </a:tc>
                <a:tc>
                  <a:txBody>
                    <a:bodyPr/>
                    <a:lstStyle/>
                    <a:p>
                      <a:r>
                        <a:rPr lang="en-US" altLang="zh-CN" sz="1800" dirty="0" smtClean="0"/>
                        <a:t>timeout detection take a log time</a:t>
                      </a:r>
                      <a:endParaRPr lang="zh-CN" altLang="en-US" sz="1800" dirty="0"/>
                    </a:p>
                  </a:txBody>
                  <a:tcPr/>
                </a:tc>
              </a:tr>
            </a:tbl>
          </a:graphicData>
        </a:graphic>
      </p:graphicFrame>
      <p:sp>
        <p:nvSpPr>
          <p:cNvPr id="6" name="TextBox 5"/>
          <p:cNvSpPr txBox="1"/>
          <p:nvPr/>
        </p:nvSpPr>
        <p:spPr>
          <a:xfrm>
            <a:off x="395536" y="4640818"/>
            <a:ext cx="8496944" cy="523220"/>
          </a:xfrm>
          <a:prstGeom prst="rect">
            <a:avLst/>
          </a:prstGeom>
          <a:noFill/>
        </p:spPr>
        <p:txBody>
          <a:bodyPr wrap="square" rtlCol="0">
            <a:spAutoFit/>
          </a:bodyPr>
          <a:lstStyle/>
          <a:p>
            <a:r>
              <a:rPr lang="en-US" altLang="zh-CN" sz="1400" dirty="0" smtClean="0"/>
              <a:t>Test environment: 91 worker nodes, 1000 tasks </a:t>
            </a:r>
            <a:r>
              <a:rPr lang="en-US" altLang="zh-CN" sz="1400" dirty="0"/>
              <a:t>(</a:t>
            </a:r>
            <a:r>
              <a:rPr lang="en-US" altLang="zh-CN" sz="1400" dirty="0" smtClean="0"/>
              <a:t>We </a:t>
            </a:r>
            <a:r>
              <a:rPr lang="en-US" altLang="zh-CN" sz="1400" dirty="0"/>
              <a:t>use 7 machines to simulate 91 worker </a:t>
            </a:r>
            <a:r>
              <a:rPr lang="en-US" altLang="zh-CN" sz="1400" dirty="0" smtClean="0"/>
              <a:t>nodes)</a:t>
            </a:r>
          </a:p>
          <a:p>
            <a:r>
              <a:rPr lang="en-US" altLang="zh-CN" sz="1400" dirty="0" smtClean="0"/>
              <a:t>[*]: Recovery time is the time interval between: a) failure happen b) all tasks in topology resume processing data.</a:t>
            </a:r>
          </a:p>
        </p:txBody>
      </p: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19</a:t>
            </a:fld>
            <a:endParaRPr lang="zh-CN" altLang="en-US"/>
          </a:p>
        </p:txBody>
      </p:sp>
      <p:sp>
        <p:nvSpPr>
          <p:cNvPr id="4" name="Rectangle 3"/>
          <p:cNvSpPr/>
          <p:nvPr/>
        </p:nvSpPr>
        <p:spPr>
          <a:xfrm>
            <a:off x="467544" y="987575"/>
            <a:ext cx="3799182" cy="461665"/>
          </a:xfrm>
          <a:prstGeom prst="rect">
            <a:avLst/>
          </a:prstGeom>
        </p:spPr>
        <p:txBody>
          <a:bodyPr wrap="none">
            <a:spAutoFit/>
          </a:bodyPr>
          <a:lstStyle/>
          <a:p>
            <a:r>
              <a:rPr lang="en-US" altLang="zh-CN" sz="2400" dirty="0"/>
              <a:t>91 worker nodes, 1000 tasks </a:t>
            </a:r>
            <a:endParaRPr lang="zh-CN" altLang="en-US" sz="2400" dirty="0"/>
          </a:p>
        </p:txBody>
      </p:sp>
    </p:spTree>
    <p:extLst>
      <p:ext uri="{BB962C8B-B14F-4D97-AF65-F5344CB8AC3E}">
        <p14:creationId xmlns:p14="http://schemas.microsoft.com/office/powerpoint/2010/main" val="2741815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7584" y="1275608"/>
            <a:ext cx="720080" cy="36004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 name="Rectangle 3"/>
          <p:cNvSpPr/>
          <p:nvPr/>
        </p:nvSpPr>
        <p:spPr>
          <a:xfrm>
            <a:off x="1475656" y="2211711"/>
            <a:ext cx="5688632" cy="2715766"/>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smtClean="0"/>
              <a:t>What is Gearpump</a:t>
            </a:r>
            <a:endParaRPr lang="zh-CN" altLang="en-US" dirty="0"/>
          </a:p>
        </p:txBody>
      </p:sp>
      <p:sp>
        <p:nvSpPr>
          <p:cNvPr id="7" name="Content Placeholder 6"/>
          <p:cNvSpPr>
            <a:spLocks noGrp="1"/>
          </p:cNvSpPr>
          <p:nvPr>
            <p:ph idx="1"/>
          </p:nvPr>
        </p:nvSpPr>
        <p:spPr>
          <a:xfrm>
            <a:off x="457200" y="1203599"/>
            <a:ext cx="8229600" cy="864096"/>
          </a:xfrm>
        </p:spPr>
        <p:txBody>
          <a:bodyPr>
            <a:normAutofit/>
          </a:bodyPr>
          <a:lstStyle/>
          <a:p>
            <a:r>
              <a:rPr lang="en-US" altLang="zh-CN" sz="2400" b="1" u="sng" dirty="0" smtClean="0"/>
              <a:t>Akka</a:t>
            </a:r>
            <a:r>
              <a:rPr lang="en-US" altLang="zh-CN" sz="2400" dirty="0" smtClean="0"/>
              <a:t> based lightweight </a:t>
            </a:r>
            <a:r>
              <a:rPr lang="en-US" altLang="zh-CN" sz="2400" b="1" u="sng" dirty="0" smtClean="0"/>
              <a:t>Real time data processing</a:t>
            </a:r>
            <a:r>
              <a:rPr lang="en-US" altLang="zh-CN" sz="2400" dirty="0" smtClean="0"/>
              <a:t> platform.</a:t>
            </a:r>
          </a:p>
          <a:p>
            <a:r>
              <a:rPr lang="en-US" altLang="zh-CN" sz="2000" dirty="0" smtClean="0"/>
              <a:t>Apache License </a:t>
            </a:r>
            <a:r>
              <a:rPr lang="en-US" altLang="zh-CN" sz="2000" dirty="0" smtClean="0">
                <a:hlinkClick r:id="rId3"/>
              </a:rPr>
              <a:t>http://gearpump.io</a:t>
            </a:r>
            <a:endParaRPr lang="en-US" altLang="zh-CN" sz="2000" dirty="0" smtClean="0"/>
          </a:p>
          <a:p>
            <a:endParaRPr lang="en-US" altLang="zh-CN" sz="2000" dirty="0" smtClean="0"/>
          </a:p>
          <a:p>
            <a:endParaRPr lang="en-US" altLang="zh-CN" sz="2000" dirty="0" smtClean="0"/>
          </a:p>
          <a:p>
            <a:endParaRPr lang="en-US" altLang="zh-CN" dirty="0" smtClean="0"/>
          </a:p>
          <a:p>
            <a:endParaRPr lang="zh-CN" altLang="en-US" dirty="0"/>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3871" y="2389399"/>
            <a:ext cx="1474753" cy="1151783"/>
          </a:xfrm>
          <a:prstGeom prst="rect">
            <a:avLst/>
          </a:prstGeom>
        </p:spPr>
      </p:pic>
      <p:sp>
        <p:nvSpPr>
          <p:cNvPr id="12" name="Heart 11"/>
          <p:cNvSpPr/>
          <p:nvPr/>
        </p:nvSpPr>
        <p:spPr>
          <a:xfrm>
            <a:off x="3686865" y="2760656"/>
            <a:ext cx="626510" cy="515013"/>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4211960" y="3605198"/>
            <a:ext cx="3528392" cy="646331"/>
          </a:xfrm>
          <a:prstGeom prst="rect">
            <a:avLst/>
          </a:prstGeom>
        </p:spPr>
        <p:txBody>
          <a:bodyPr wrap="square">
            <a:spAutoFit/>
          </a:bodyPr>
          <a:lstStyle/>
          <a:p>
            <a:pPr marL="285750" indent="-285750">
              <a:buFont typeface="Arial" panose="020B0604020202020204" pitchFamily="34" charset="0"/>
              <a:buChar char="•"/>
            </a:pPr>
            <a:r>
              <a:rPr lang="en-US" altLang="zh-CN" b="1" dirty="0" smtClean="0"/>
              <a:t>Akka: </a:t>
            </a:r>
          </a:p>
          <a:p>
            <a:pPr marL="285750" indent="-285750">
              <a:buFont typeface="Arial" panose="020B0604020202020204" pitchFamily="34" charset="0"/>
              <a:buChar char="•"/>
            </a:pPr>
            <a:r>
              <a:rPr lang="zh-CN" altLang="en-US" b="1" dirty="0" smtClean="0"/>
              <a:t>通信, 并发，隔离，容错</a:t>
            </a:r>
            <a:endParaRPr lang="en-US" altLang="zh-CN" b="1" dirty="0" smtClean="0"/>
          </a:p>
        </p:txBody>
      </p:sp>
      <p:pic>
        <p:nvPicPr>
          <p:cNvPr id="9" name="Picture 2" descr="http://www.gearpump.io/site/img/logo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3688" y="2479204"/>
            <a:ext cx="1497542" cy="1152129"/>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p:cNvSpPr/>
          <p:nvPr/>
        </p:nvSpPr>
        <p:spPr>
          <a:xfrm>
            <a:off x="3779912" y="1275608"/>
            <a:ext cx="3312368" cy="360040"/>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8" name="Rectangle 37"/>
          <p:cNvSpPr/>
          <p:nvPr/>
        </p:nvSpPr>
        <p:spPr>
          <a:xfrm>
            <a:off x="1691680" y="3631331"/>
            <a:ext cx="2509596" cy="369332"/>
          </a:xfrm>
          <a:prstGeom prst="rect">
            <a:avLst/>
          </a:prstGeom>
        </p:spPr>
        <p:txBody>
          <a:bodyPr wrap="square">
            <a:spAutoFit/>
          </a:bodyPr>
          <a:lstStyle/>
          <a:p>
            <a:r>
              <a:rPr lang="en-US" altLang="zh-CN" b="1" dirty="0" smtClean="0"/>
              <a:t>Simple</a:t>
            </a:r>
            <a:r>
              <a:rPr lang="en-US" altLang="zh-CN" dirty="0" smtClean="0"/>
              <a:t> and </a:t>
            </a:r>
            <a:r>
              <a:rPr lang="en-US" altLang="zh-CN" b="1" dirty="0" smtClean="0"/>
              <a:t>Powerful</a:t>
            </a:r>
          </a:p>
        </p:txBody>
      </p:sp>
      <p:pic>
        <p:nvPicPr>
          <p:cNvPr id="40" name="Picture 2" descr="http://www.gearpump.io/site/img/logo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32240" y="339504"/>
            <a:ext cx="467982" cy="360040"/>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1691680" y="3919366"/>
            <a:ext cx="2488502" cy="646331"/>
          </a:xfrm>
          <a:prstGeom prst="rect">
            <a:avLst/>
          </a:prstGeom>
        </p:spPr>
        <p:txBody>
          <a:bodyPr wrap="none">
            <a:spAutoFit/>
          </a:bodyPr>
          <a:lstStyle/>
          <a:p>
            <a:r>
              <a:rPr lang="en-US" altLang="zh-CN" dirty="0"/>
              <a:t>Message level </a:t>
            </a:r>
            <a:r>
              <a:rPr lang="en-US" altLang="zh-CN" dirty="0" smtClean="0"/>
              <a:t>streaming</a:t>
            </a:r>
          </a:p>
          <a:p>
            <a:r>
              <a:rPr lang="en-US" altLang="zh-CN" dirty="0" smtClean="0"/>
              <a:t>Long running daemons</a:t>
            </a:r>
            <a:endParaRPr lang="en-US" altLang="zh-CN" dirty="0"/>
          </a:p>
        </p:txBody>
      </p: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2</a:t>
            </a:fld>
            <a:endParaRPr lang="zh-CN" altLang="en-US" dirty="0"/>
          </a:p>
        </p:txBody>
      </p:sp>
      <p:sp>
        <p:nvSpPr>
          <p:cNvPr id="26" name="Striped Right Arrow 25"/>
          <p:cNvSpPr/>
          <p:nvPr/>
        </p:nvSpPr>
        <p:spPr>
          <a:xfrm>
            <a:off x="7092280" y="2660651"/>
            <a:ext cx="2304256" cy="1063228"/>
          </a:xfrm>
          <a:prstGeom prst="strip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What is Akka?</a:t>
            </a:r>
            <a:endParaRPr lang="zh-CN" altLang="en-US" dirty="0"/>
          </a:p>
        </p:txBody>
      </p:sp>
    </p:spTree>
    <p:extLst>
      <p:ext uri="{BB962C8B-B14F-4D97-AF65-F5344CB8AC3E}">
        <p14:creationId xmlns:p14="http://schemas.microsoft.com/office/powerpoint/2010/main" val="119745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Gearpump Internal</a:t>
            </a:r>
            <a:br>
              <a:rPr lang="en-US" altLang="zh-CN" dirty="0" smtClean="0"/>
            </a:br>
            <a:r>
              <a:rPr lang="zh-CN" altLang="en-US" dirty="0" smtClean="0"/>
              <a:t>设计原理</a:t>
            </a:r>
            <a:endParaRPr lang="zh-CN" altLang="en-US" dirty="0"/>
          </a:p>
        </p:txBody>
      </p:sp>
      <p:sp>
        <p:nvSpPr>
          <p:cNvPr id="5" name="Text Placeholder 4"/>
          <p:cNvSpPr>
            <a:spLocks noGrp="1"/>
          </p:cNvSpPr>
          <p:nvPr>
            <p:ph type="body" idx="1"/>
          </p:nvPr>
        </p:nvSpPr>
        <p:spPr>
          <a:xfrm>
            <a:off x="722313" y="2180035"/>
            <a:ext cx="7772400" cy="1125140"/>
          </a:xfrm>
        </p:spPr>
        <p:txBody>
          <a:bodyPr/>
          <a:lstStyle/>
          <a:p>
            <a:endParaRPr lang="zh-CN" altLang="en-US"/>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20</a:t>
            </a:fld>
            <a:endParaRPr lang="zh-CN" altLang="en-US"/>
          </a:p>
        </p:txBody>
      </p:sp>
    </p:spTree>
    <p:extLst>
      <p:ext uri="{BB962C8B-B14F-4D97-AF65-F5344CB8AC3E}">
        <p14:creationId xmlns:p14="http://schemas.microsoft.com/office/powerpoint/2010/main" val="3742014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a:xfrm>
            <a:off x="0" y="3507855"/>
            <a:ext cx="9144000" cy="1635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3"/>
          <p:cNvSpPr>
            <a:spLocks noGrp="1"/>
          </p:cNvSpPr>
          <p:nvPr>
            <p:ph type="title"/>
          </p:nvPr>
        </p:nvSpPr>
        <p:spPr>
          <a:xfrm>
            <a:off x="457200" y="-92546"/>
            <a:ext cx="8229600" cy="857250"/>
          </a:xfrm>
        </p:spPr>
        <p:txBody>
          <a:bodyPr/>
          <a:lstStyle/>
          <a:p>
            <a:r>
              <a:rPr lang="en-US" altLang="zh-CN" dirty="0" smtClean="0"/>
              <a:t>Overview and general ideas</a:t>
            </a:r>
            <a:endParaRPr lang="zh-CN" altLang="en-US" dirty="0"/>
          </a:p>
        </p:txBody>
      </p:sp>
      <p:sp>
        <p:nvSpPr>
          <p:cNvPr id="31" name="Rectangle 30"/>
          <p:cNvSpPr/>
          <p:nvPr/>
        </p:nvSpPr>
        <p:spPr>
          <a:xfrm>
            <a:off x="7007209" y="2643759"/>
            <a:ext cx="720080" cy="36004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000" dirty="0" smtClean="0"/>
              <a:t>State</a:t>
            </a:r>
            <a:endParaRPr lang="zh-CN" altLang="en-US" sz="2000" dirty="0"/>
          </a:p>
        </p:txBody>
      </p:sp>
      <p:grpSp>
        <p:nvGrpSpPr>
          <p:cNvPr id="99" name="Group 98"/>
          <p:cNvGrpSpPr/>
          <p:nvPr/>
        </p:nvGrpSpPr>
        <p:grpSpPr>
          <a:xfrm>
            <a:off x="1396468" y="813001"/>
            <a:ext cx="2599468" cy="750636"/>
            <a:chOff x="2389347" y="1268222"/>
            <a:chExt cx="3117297" cy="900165"/>
          </a:xfrm>
        </p:grpSpPr>
        <p:pic>
          <p:nvPicPr>
            <p:cNvPr id="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042" y="1268222"/>
              <a:ext cx="773758" cy="727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p:cNvSpPr txBox="1"/>
            <p:nvPr/>
          </p:nvSpPr>
          <p:spPr>
            <a:xfrm>
              <a:off x="2389347" y="1393305"/>
              <a:ext cx="3117297" cy="775082"/>
            </a:xfrm>
            <a:prstGeom prst="rect">
              <a:avLst/>
            </a:prstGeom>
            <a:noFill/>
          </p:spPr>
          <p:txBody>
            <a:bodyPr wrap="square" rtlCol="0">
              <a:spAutoFit/>
            </a:bodyPr>
            <a:lstStyle/>
            <a:p>
              <a:r>
                <a:rPr lang="en-US" altLang="zh-CN" dirty="0" err="1"/>
                <a:t>M</a:t>
              </a:r>
              <a:r>
                <a:rPr lang="en-US" altLang="zh-CN" dirty="0" err="1" smtClean="0"/>
                <a:t>inclock</a:t>
              </a:r>
              <a:r>
                <a:rPr lang="en-US" altLang="zh-CN" dirty="0" smtClean="0"/>
                <a:t> service</a:t>
              </a:r>
            </a:p>
            <a:p>
              <a:endParaRPr lang="zh-CN" altLang="en-US" dirty="0"/>
            </a:p>
          </p:txBody>
        </p:sp>
      </p:grpSp>
      <p:grpSp>
        <p:nvGrpSpPr>
          <p:cNvPr id="151" name="Group 150"/>
          <p:cNvGrpSpPr/>
          <p:nvPr/>
        </p:nvGrpSpPr>
        <p:grpSpPr>
          <a:xfrm>
            <a:off x="539552" y="1851669"/>
            <a:ext cx="1762278" cy="1144751"/>
            <a:chOff x="-39126" y="2434580"/>
            <a:chExt cx="1330230" cy="811878"/>
          </a:xfrm>
        </p:grpSpPr>
        <p:sp>
          <p:nvSpPr>
            <p:cNvPr id="40" name="Rectangle 39"/>
            <p:cNvSpPr/>
            <p:nvPr/>
          </p:nvSpPr>
          <p:spPr>
            <a:xfrm>
              <a:off x="35496" y="2694672"/>
              <a:ext cx="1255608" cy="5517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Replayable    </a:t>
              </a:r>
            </a:p>
            <a:p>
              <a:pPr algn="ctr"/>
              <a:r>
                <a:rPr lang="en-US" altLang="zh-CN" dirty="0" smtClean="0"/>
                <a:t>Source </a:t>
              </a:r>
              <a:endParaRPr lang="zh-CN" altLang="en-US" dirty="0"/>
            </a:p>
          </p:txBody>
        </p:sp>
        <p:pic>
          <p:nvPicPr>
            <p:cNvPr id="43"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26" y="2434580"/>
              <a:ext cx="362654" cy="353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cxnSp>
        <p:nvCxnSpPr>
          <p:cNvPr id="67" name="Curved Connector 66"/>
          <p:cNvCxnSpPr>
            <a:stCxn id="40" idx="3"/>
            <a:endCxn id="63" idx="1"/>
          </p:cNvCxnSpPr>
          <p:nvPr/>
        </p:nvCxnSpPr>
        <p:spPr>
          <a:xfrm>
            <a:off x="2301830" y="2607409"/>
            <a:ext cx="2547160" cy="2832"/>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grpSp>
        <p:nvGrpSpPr>
          <p:cNvPr id="124" name="Group 123"/>
          <p:cNvGrpSpPr/>
          <p:nvPr/>
        </p:nvGrpSpPr>
        <p:grpSpPr>
          <a:xfrm>
            <a:off x="4848992" y="2144676"/>
            <a:ext cx="2891361" cy="931132"/>
            <a:chOff x="2075168" y="2432707"/>
            <a:chExt cx="2280808" cy="931132"/>
          </a:xfrm>
        </p:grpSpPr>
        <p:grpSp>
          <p:nvGrpSpPr>
            <p:cNvPr id="14336" name="Group 14335"/>
            <p:cNvGrpSpPr/>
            <p:nvPr/>
          </p:nvGrpSpPr>
          <p:grpSpPr>
            <a:xfrm>
              <a:off x="2075168" y="2432707"/>
              <a:ext cx="2280808" cy="931132"/>
              <a:chOff x="3093946" y="1978723"/>
              <a:chExt cx="3441215" cy="1122922"/>
            </a:xfrm>
          </p:grpSpPr>
          <p:pic>
            <p:nvPicPr>
              <p:cNvPr id="1433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1942" y="2580606"/>
                <a:ext cx="1340500" cy="489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ounded Rectangle 62"/>
              <p:cNvSpPr/>
              <p:nvPr/>
            </p:nvSpPr>
            <p:spPr>
              <a:xfrm>
                <a:off x="3093946" y="1978723"/>
                <a:ext cx="3441215" cy="1122922"/>
              </a:xfrm>
              <a:prstGeom prst="roundRect">
                <a:avLst>
                  <a:gd name="adj" fmla="val 5059"/>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4800" dirty="0">
                  <a:solidFill>
                    <a:schemeClr val="tx1"/>
                  </a:solidFill>
                </a:endParaRPr>
              </a:p>
            </p:txBody>
          </p:sp>
        </p:grpSp>
        <p:sp>
          <p:nvSpPr>
            <p:cNvPr id="69" name="Rectangle 68"/>
            <p:cNvSpPr/>
            <p:nvPr/>
          </p:nvSpPr>
          <p:spPr>
            <a:xfrm>
              <a:off x="2572612" y="2571751"/>
              <a:ext cx="1453574" cy="461665"/>
            </a:xfrm>
            <a:prstGeom prst="rect">
              <a:avLst/>
            </a:prstGeom>
          </p:spPr>
          <p:txBody>
            <a:bodyPr wrap="none">
              <a:spAutoFit/>
            </a:bodyPr>
            <a:lstStyle/>
            <a:p>
              <a:pPr algn="ctr"/>
              <a:r>
                <a:rPr lang="en-US" altLang="zh-CN" sz="2400" b="1" dirty="0" smtClean="0"/>
                <a:t>DAG runtime</a:t>
              </a:r>
              <a:endParaRPr lang="zh-CN" altLang="en-US" sz="2400" b="1" dirty="0"/>
            </a:p>
          </p:txBody>
        </p:sp>
      </p:grpSp>
      <p:sp>
        <p:nvSpPr>
          <p:cNvPr id="153" name="TextBox 152"/>
          <p:cNvSpPr txBox="1"/>
          <p:nvPr/>
        </p:nvSpPr>
        <p:spPr>
          <a:xfrm>
            <a:off x="4067944" y="660634"/>
            <a:ext cx="3672408"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1600" dirty="0" err="1" smtClean="0"/>
              <a:t>MinClock</a:t>
            </a:r>
            <a:r>
              <a:rPr lang="en-US" altLang="zh-CN" sz="1600" dirty="0" smtClean="0"/>
              <a:t> service track the </a:t>
            </a:r>
            <a:r>
              <a:rPr lang="en-US" altLang="zh-CN" sz="1600" b="1" dirty="0" smtClean="0"/>
              <a:t>min timestamp of all pending </a:t>
            </a:r>
            <a:r>
              <a:rPr lang="en-US" altLang="zh-CN" sz="1600" dirty="0" smtClean="0"/>
              <a:t>messages in the system </a:t>
            </a:r>
            <a:r>
              <a:rPr lang="en-US" altLang="zh-CN" sz="1600" b="1" dirty="0" smtClean="0"/>
              <a:t>now and future</a:t>
            </a:r>
          </a:p>
        </p:txBody>
      </p:sp>
      <p:sp>
        <p:nvSpPr>
          <p:cNvPr id="123" name="Rectangle 122"/>
          <p:cNvSpPr/>
          <p:nvPr/>
        </p:nvSpPr>
        <p:spPr>
          <a:xfrm>
            <a:off x="2411760" y="2643758"/>
            <a:ext cx="2158668" cy="369332"/>
          </a:xfrm>
          <a:prstGeom prst="rect">
            <a:avLst/>
          </a:prstGeom>
        </p:spPr>
        <p:txBody>
          <a:bodyPr wrap="none">
            <a:spAutoFit/>
          </a:bodyPr>
          <a:lstStyle/>
          <a:p>
            <a:r>
              <a:rPr lang="en-US" altLang="zh-CN" dirty="0" smtClean="0"/>
              <a:t>Message(timestamp)</a:t>
            </a:r>
            <a:endParaRPr lang="zh-CN" altLang="en-US" dirty="0"/>
          </a:p>
        </p:txBody>
      </p:sp>
      <p:sp>
        <p:nvSpPr>
          <p:cNvPr id="39" name="Rectangle 38"/>
          <p:cNvSpPr/>
          <p:nvPr/>
        </p:nvSpPr>
        <p:spPr>
          <a:xfrm>
            <a:off x="1043608" y="3147814"/>
            <a:ext cx="3312368"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dirty="0" smtClean="0"/>
              <a:t>Every message in the system</a:t>
            </a:r>
          </a:p>
          <a:p>
            <a:r>
              <a:rPr lang="en-US" altLang="zh-CN" dirty="0" smtClean="0"/>
              <a:t>Has a </a:t>
            </a:r>
            <a:r>
              <a:rPr lang="en-US" altLang="zh-CN" b="1" dirty="0" smtClean="0"/>
              <a:t>application timestamp</a:t>
            </a:r>
            <a:r>
              <a:rPr lang="en-US" altLang="zh-CN" dirty="0" smtClean="0"/>
              <a:t>(message </a:t>
            </a:r>
            <a:r>
              <a:rPr lang="en-US" altLang="zh-CN" b="1" dirty="0" smtClean="0"/>
              <a:t>birth time</a:t>
            </a:r>
            <a:r>
              <a:rPr lang="en-US" altLang="zh-CN" dirty="0" smtClean="0"/>
              <a:t>)</a:t>
            </a:r>
            <a:endParaRPr lang="zh-CN" altLang="en-US" dirty="0"/>
          </a:p>
        </p:txBody>
      </p:sp>
      <p:cxnSp>
        <p:nvCxnSpPr>
          <p:cNvPr id="8" name="Straight Connector 7"/>
          <p:cNvCxnSpPr>
            <a:stCxn id="39" idx="0"/>
          </p:cNvCxnSpPr>
          <p:nvPr/>
        </p:nvCxnSpPr>
        <p:spPr>
          <a:xfrm flipV="1">
            <a:off x="2699792" y="2787778"/>
            <a:ext cx="216024" cy="360036"/>
          </a:xfrm>
          <a:prstGeom prst="line">
            <a:avLst/>
          </a:prstGeom>
        </p:spPr>
        <p:style>
          <a:lnRef idx="1">
            <a:schemeClr val="accent1"/>
          </a:lnRef>
          <a:fillRef idx="0">
            <a:schemeClr val="accent1"/>
          </a:fillRef>
          <a:effectRef idx="0">
            <a:schemeClr val="accent1"/>
          </a:effectRef>
          <a:fontRef idx="minor">
            <a:schemeClr val="tx1"/>
          </a:fontRef>
        </p:style>
      </p:cxnSp>
      <p:sp>
        <p:nvSpPr>
          <p:cNvPr id="41"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21</a:t>
            </a:fld>
            <a:endParaRPr lang="zh-CN" altLang="en-US"/>
          </a:p>
        </p:txBody>
      </p:sp>
      <p:cxnSp>
        <p:nvCxnSpPr>
          <p:cNvPr id="32" name="Curved Connector 31"/>
          <p:cNvCxnSpPr/>
          <p:nvPr/>
        </p:nvCxnSpPr>
        <p:spPr>
          <a:xfrm rot="16200000" flipH="1">
            <a:off x="4556078" y="406079"/>
            <a:ext cx="725055" cy="2752137"/>
          </a:xfrm>
          <a:prstGeom prst="curvedConnector3">
            <a:avLst>
              <a:gd name="adj1" fmla="val 50000"/>
            </a:avLst>
          </a:prstGeom>
          <a:ln>
            <a:headEnd type="none" w="med" len="med"/>
            <a:tailEnd type="none" w="med" len="med"/>
          </a:ln>
        </p:spPr>
        <p:style>
          <a:lnRef idx="3">
            <a:schemeClr val="accent3"/>
          </a:lnRef>
          <a:fillRef idx="0">
            <a:schemeClr val="accent3"/>
          </a:fillRef>
          <a:effectRef idx="2">
            <a:schemeClr val="accent3"/>
          </a:effectRef>
          <a:fontRef idx="minor">
            <a:schemeClr val="tx1"/>
          </a:fontRef>
        </p:style>
      </p:cxnSp>
      <p:sp>
        <p:nvSpPr>
          <p:cNvPr id="33" name="Rectangle 32"/>
          <p:cNvSpPr/>
          <p:nvPr/>
        </p:nvSpPr>
        <p:spPr>
          <a:xfrm>
            <a:off x="107504" y="4299943"/>
            <a:ext cx="1800200" cy="72008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Normal Flow</a:t>
            </a:r>
            <a:endParaRPr lang="zh-CN" altLang="en-US" dirty="0"/>
          </a:p>
        </p:txBody>
      </p:sp>
      <p:sp>
        <p:nvSpPr>
          <p:cNvPr id="44" name="Rectangle 43"/>
          <p:cNvSpPr/>
          <p:nvPr/>
        </p:nvSpPr>
        <p:spPr>
          <a:xfrm>
            <a:off x="4701208" y="3147814"/>
            <a:ext cx="3759224"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b="1" dirty="0"/>
              <a:t>① </a:t>
            </a:r>
            <a:r>
              <a:rPr lang="en-US" altLang="zh-CN" b="1" dirty="0" smtClean="0"/>
              <a:t>High Performance Streaming</a:t>
            </a:r>
            <a:endParaRPr lang="zh-CN" altLang="en-US" b="1" dirty="0"/>
          </a:p>
        </p:txBody>
      </p:sp>
    </p:spTree>
    <p:extLst>
      <p:ext uri="{BB962C8B-B14F-4D97-AF65-F5344CB8AC3E}">
        <p14:creationId xmlns:p14="http://schemas.microsoft.com/office/powerpoint/2010/main" val="29682876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angle 134"/>
          <p:cNvSpPr/>
          <p:nvPr/>
        </p:nvSpPr>
        <p:spPr>
          <a:xfrm>
            <a:off x="0" y="3507855"/>
            <a:ext cx="9144000" cy="16356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3"/>
          <p:cNvSpPr>
            <a:spLocks noGrp="1"/>
          </p:cNvSpPr>
          <p:nvPr>
            <p:ph type="title"/>
          </p:nvPr>
        </p:nvSpPr>
        <p:spPr>
          <a:xfrm>
            <a:off x="457200" y="-92546"/>
            <a:ext cx="8229600" cy="857250"/>
          </a:xfrm>
        </p:spPr>
        <p:txBody>
          <a:bodyPr/>
          <a:lstStyle/>
          <a:p>
            <a:r>
              <a:rPr lang="en-US" altLang="zh-CN" dirty="0" smtClean="0"/>
              <a:t>Overview and general ideas</a:t>
            </a:r>
            <a:endParaRPr lang="zh-CN" altLang="en-US" dirty="0"/>
          </a:p>
        </p:txBody>
      </p:sp>
      <p:cxnSp>
        <p:nvCxnSpPr>
          <p:cNvPr id="22" name="Curved Connector 21"/>
          <p:cNvCxnSpPr>
            <a:stCxn id="37" idx="2"/>
            <a:endCxn id="63" idx="0"/>
          </p:cNvCxnSpPr>
          <p:nvPr/>
        </p:nvCxnSpPr>
        <p:spPr>
          <a:xfrm rot="16200000" flipH="1">
            <a:off x="4556078" y="406079"/>
            <a:ext cx="725055" cy="2752137"/>
          </a:xfrm>
          <a:prstGeom prst="curvedConnector3">
            <a:avLst>
              <a:gd name="adj1" fmla="val 5000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31" name="Rectangle 30"/>
          <p:cNvSpPr/>
          <p:nvPr/>
        </p:nvSpPr>
        <p:spPr>
          <a:xfrm>
            <a:off x="7007209" y="2643759"/>
            <a:ext cx="720080" cy="36004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2000" dirty="0" smtClean="0"/>
              <a:t>State</a:t>
            </a:r>
            <a:endParaRPr lang="zh-CN" altLang="en-US" sz="2000" dirty="0"/>
          </a:p>
        </p:txBody>
      </p:sp>
      <p:grpSp>
        <p:nvGrpSpPr>
          <p:cNvPr id="99" name="Group 98"/>
          <p:cNvGrpSpPr/>
          <p:nvPr/>
        </p:nvGrpSpPr>
        <p:grpSpPr>
          <a:xfrm>
            <a:off x="1403648" y="813001"/>
            <a:ext cx="2599468" cy="676888"/>
            <a:chOff x="2397957" y="1268222"/>
            <a:chExt cx="3117297" cy="811727"/>
          </a:xfrm>
        </p:grpSpPr>
        <p:pic>
          <p:nvPicPr>
            <p:cNvPr id="3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6042" y="1268222"/>
              <a:ext cx="773758" cy="727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TextBox 37"/>
            <p:cNvSpPr txBox="1"/>
            <p:nvPr/>
          </p:nvSpPr>
          <p:spPr>
            <a:xfrm>
              <a:off x="2397957" y="1304866"/>
              <a:ext cx="3117297" cy="775083"/>
            </a:xfrm>
            <a:prstGeom prst="rect">
              <a:avLst/>
            </a:prstGeom>
            <a:noFill/>
          </p:spPr>
          <p:txBody>
            <a:bodyPr wrap="square" rtlCol="0">
              <a:spAutoFit/>
            </a:bodyPr>
            <a:lstStyle/>
            <a:p>
              <a:r>
                <a:rPr lang="en-US" altLang="zh-CN" b="1" dirty="0" err="1" smtClean="0"/>
                <a:t>Minclock</a:t>
              </a:r>
              <a:r>
                <a:rPr lang="en-US" altLang="zh-CN" b="1" dirty="0" smtClean="0"/>
                <a:t> service</a:t>
              </a:r>
            </a:p>
            <a:p>
              <a:endParaRPr lang="zh-CN" altLang="en-US" dirty="0"/>
            </a:p>
          </p:txBody>
        </p:sp>
      </p:grpSp>
      <p:grpSp>
        <p:nvGrpSpPr>
          <p:cNvPr id="151" name="Group 150"/>
          <p:cNvGrpSpPr/>
          <p:nvPr/>
        </p:nvGrpSpPr>
        <p:grpSpPr>
          <a:xfrm>
            <a:off x="539552" y="1851669"/>
            <a:ext cx="1762278" cy="1144751"/>
            <a:chOff x="-39126" y="2434580"/>
            <a:chExt cx="1330230" cy="811878"/>
          </a:xfrm>
        </p:grpSpPr>
        <p:sp>
          <p:nvSpPr>
            <p:cNvPr id="40" name="Rectangle 39"/>
            <p:cNvSpPr/>
            <p:nvPr/>
          </p:nvSpPr>
          <p:spPr>
            <a:xfrm>
              <a:off x="35496" y="2694672"/>
              <a:ext cx="1255608" cy="5517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dirty="0" smtClean="0"/>
                <a:t>Replayable    </a:t>
              </a:r>
            </a:p>
            <a:p>
              <a:pPr algn="ctr"/>
              <a:r>
                <a:rPr lang="en-US" altLang="zh-CN" dirty="0" smtClean="0"/>
                <a:t>Source </a:t>
              </a:r>
              <a:endParaRPr lang="zh-CN" altLang="en-US" dirty="0"/>
            </a:p>
          </p:txBody>
        </p:sp>
        <p:pic>
          <p:nvPicPr>
            <p:cNvPr id="43"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126" y="2434580"/>
              <a:ext cx="362654" cy="353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aphicFrame>
        <p:nvGraphicFramePr>
          <p:cNvPr id="66" name="Table 65"/>
          <p:cNvGraphicFramePr>
            <a:graphicFrameLocks noGrp="1"/>
          </p:cNvGraphicFramePr>
          <p:nvPr>
            <p:extLst>
              <p:ext uri="{D42A27DB-BD31-4B8C-83A1-F6EECF244321}">
                <p14:modId xmlns:p14="http://schemas.microsoft.com/office/powerpoint/2010/main" val="886124943"/>
              </p:ext>
            </p:extLst>
          </p:nvPr>
        </p:nvGraphicFramePr>
        <p:xfrm>
          <a:off x="4788030" y="3435847"/>
          <a:ext cx="2952327" cy="485016"/>
        </p:xfrm>
        <a:graphic>
          <a:graphicData uri="http://schemas.openxmlformats.org/drawingml/2006/table">
            <a:tbl>
              <a:tblPr firstRow="1" bandRow="1">
                <a:tableStyleId>{1E171933-4619-4E11-9A3F-F7608DF75F80}</a:tableStyleId>
              </a:tblPr>
              <a:tblGrid>
                <a:gridCol w="2952327"/>
              </a:tblGrid>
              <a:tr h="485016">
                <a:tc>
                  <a:txBody>
                    <a:bodyPr/>
                    <a:lstStyle/>
                    <a:p>
                      <a:pPr algn="ctr"/>
                      <a:r>
                        <a:rPr lang="en-US" altLang="zh-CN" sz="2100" dirty="0" smtClean="0"/>
                        <a:t>Checkpoint</a:t>
                      </a:r>
                      <a:r>
                        <a:rPr lang="en-US" altLang="zh-CN" sz="2100" baseline="0" dirty="0" smtClean="0"/>
                        <a:t> Store</a:t>
                      </a:r>
                      <a:endParaRPr lang="zh-CN" altLang="en-US" sz="2100" dirty="0"/>
                    </a:p>
                  </a:txBody>
                  <a:tcPr/>
                </a:tc>
              </a:tr>
            </a:tbl>
          </a:graphicData>
        </a:graphic>
      </p:graphicFrame>
      <p:cxnSp>
        <p:nvCxnSpPr>
          <p:cNvPr id="67" name="Curved Connector 66"/>
          <p:cNvCxnSpPr>
            <a:stCxn id="40" idx="3"/>
            <a:endCxn id="63" idx="1"/>
          </p:cNvCxnSpPr>
          <p:nvPr/>
        </p:nvCxnSpPr>
        <p:spPr>
          <a:xfrm>
            <a:off x="2301830" y="2607409"/>
            <a:ext cx="2547160" cy="2832"/>
          </a:xfrm>
          <a:prstGeom prst="curvedConnector3">
            <a:avLst>
              <a:gd name="adj1" fmla="val 50000"/>
            </a:avLst>
          </a:prstGeom>
          <a:ln>
            <a:tailEnd type="arrow"/>
          </a:ln>
        </p:spPr>
        <p:style>
          <a:lnRef idx="3">
            <a:schemeClr val="accent3"/>
          </a:lnRef>
          <a:fillRef idx="0">
            <a:schemeClr val="accent3"/>
          </a:fillRef>
          <a:effectRef idx="2">
            <a:schemeClr val="accent3"/>
          </a:effectRef>
          <a:fontRef idx="minor">
            <a:schemeClr val="tx1"/>
          </a:fontRef>
        </p:style>
      </p:cxnSp>
      <p:cxnSp>
        <p:nvCxnSpPr>
          <p:cNvPr id="90" name="Straight Arrow Connector 89"/>
          <p:cNvCxnSpPr/>
          <p:nvPr/>
        </p:nvCxnSpPr>
        <p:spPr>
          <a:xfrm>
            <a:off x="6361613" y="3056711"/>
            <a:ext cx="1" cy="391885"/>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nvGrpSpPr>
          <p:cNvPr id="124" name="Group 123"/>
          <p:cNvGrpSpPr/>
          <p:nvPr/>
        </p:nvGrpSpPr>
        <p:grpSpPr>
          <a:xfrm>
            <a:off x="4848992" y="2144676"/>
            <a:ext cx="2891361" cy="931132"/>
            <a:chOff x="2075168" y="2432707"/>
            <a:chExt cx="2280808" cy="931132"/>
          </a:xfrm>
        </p:grpSpPr>
        <p:grpSp>
          <p:nvGrpSpPr>
            <p:cNvPr id="14336" name="Group 14335"/>
            <p:cNvGrpSpPr/>
            <p:nvPr/>
          </p:nvGrpSpPr>
          <p:grpSpPr>
            <a:xfrm>
              <a:off x="2075168" y="2432707"/>
              <a:ext cx="2280808" cy="931132"/>
              <a:chOff x="3093946" y="1978723"/>
              <a:chExt cx="3441215" cy="1122922"/>
            </a:xfrm>
          </p:grpSpPr>
          <p:pic>
            <p:nvPicPr>
              <p:cNvPr id="14338"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51942" y="2580606"/>
                <a:ext cx="1340500" cy="489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Rounded Rectangle 62"/>
              <p:cNvSpPr/>
              <p:nvPr/>
            </p:nvSpPr>
            <p:spPr>
              <a:xfrm>
                <a:off x="3093946" y="1978723"/>
                <a:ext cx="3441215" cy="1122922"/>
              </a:xfrm>
              <a:prstGeom prst="roundRect">
                <a:avLst>
                  <a:gd name="adj" fmla="val 5059"/>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4800" dirty="0">
                  <a:solidFill>
                    <a:schemeClr val="tx1"/>
                  </a:solidFill>
                </a:endParaRPr>
              </a:p>
            </p:txBody>
          </p:sp>
        </p:grpSp>
        <p:sp>
          <p:nvSpPr>
            <p:cNvPr id="69" name="Rectangle 68"/>
            <p:cNvSpPr/>
            <p:nvPr/>
          </p:nvSpPr>
          <p:spPr>
            <a:xfrm>
              <a:off x="2572612" y="2571751"/>
              <a:ext cx="1453574" cy="461665"/>
            </a:xfrm>
            <a:prstGeom prst="rect">
              <a:avLst/>
            </a:prstGeom>
          </p:spPr>
          <p:txBody>
            <a:bodyPr wrap="none">
              <a:spAutoFit/>
            </a:bodyPr>
            <a:lstStyle/>
            <a:p>
              <a:pPr algn="ctr"/>
              <a:r>
                <a:rPr lang="en-US" altLang="zh-CN" sz="2400" b="1" dirty="0" smtClean="0"/>
                <a:t>DAG runtime</a:t>
              </a:r>
              <a:endParaRPr lang="zh-CN" altLang="en-US" sz="2400" b="1" dirty="0"/>
            </a:p>
          </p:txBody>
        </p:sp>
      </p:grpSp>
      <p:cxnSp>
        <p:nvCxnSpPr>
          <p:cNvPr id="146" name="Curved Connector 145"/>
          <p:cNvCxnSpPr>
            <a:stCxn id="37" idx="2"/>
            <a:endCxn id="40" idx="0"/>
          </p:cNvCxnSpPr>
          <p:nvPr/>
        </p:nvCxnSpPr>
        <p:spPr>
          <a:xfrm rot="5400000">
            <a:off x="2106941" y="782804"/>
            <a:ext cx="798780" cy="2072413"/>
          </a:xfrm>
          <a:prstGeom prst="curvedConnector3">
            <a:avLst>
              <a:gd name="adj1" fmla="val 5000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sp>
        <p:nvSpPr>
          <p:cNvPr id="123" name="Rectangle 122"/>
          <p:cNvSpPr/>
          <p:nvPr/>
        </p:nvSpPr>
        <p:spPr>
          <a:xfrm>
            <a:off x="2411760" y="2643758"/>
            <a:ext cx="2158668" cy="369332"/>
          </a:xfrm>
          <a:prstGeom prst="rect">
            <a:avLst/>
          </a:prstGeom>
        </p:spPr>
        <p:txBody>
          <a:bodyPr wrap="none">
            <a:spAutoFit/>
          </a:bodyPr>
          <a:lstStyle/>
          <a:p>
            <a:r>
              <a:rPr lang="en-US" altLang="zh-CN" dirty="0" smtClean="0"/>
              <a:t>Message(timestamp)</a:t>
            </a:r>
            <a:endParaRPr lang="zh-CN" altLang="en-US" dirty="0"/>
          </a:p>
        </p:txBody>
      </p:sp>
      <p:sp>
        <p:nvSpPr>
          <p:cNvPr id="140" name="Rectangle 139"/>
          <p:cNvSpPr/>
          <p:nvPr/>
        </p:nvSpPr>
        <p:spPr>
          <a:xfrm>
            <a:off x="2987824" y="4032447"/>
            <a:ext cx="5940152" cy="369332"/>
          </a:xfrm>
          <a:prstGeom prst="rect">
            <a:avLst/>
          </a:prstGeom>
        </p:spPr>
        <p:txBody>
          <a:bodyPr wrap="square">
            <a:spAutoFit/>
          </a:bodyPr>
          <a:lstStyle/>
          <a:p>
            <a:r>
              <a:rPr lang="en-US" altLang="zh-CN" dirty="0" smtClean="0"/>
              <a:t>⑥</a:t>
            </a:r>
            <a:r>
              <a:rPr lang="en-US" altLang="zh-CN" b="1" dirty="0" smtClean="0"/>
              <a:t>Exactly-once</a:t>
            </a:r>
            <a:r>
              <a:rPr lang="en-US" altLang="zh-CN" dirty="0" smtClean="0"/>
              <a:t> State can be reconstructed by message replay:</a:t>
            </a:r>
            <a:endParaRPr lang="zh-CN" altLang="en-US" dirty="0"/>
          </a:p>
        </p:txBody>
      </p:sp>
      <p:pic>
        <p:nvPicPr>
          <p:cNvPr id="142"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13552" y="4320480"/>
            <a:ext cx="4242824" cy="7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 name="Rectangle 142"/>
          <p:cNvSpPr/>
          <p:nvPr/>
        </p:nvSpPr>
        <p:spPr>
          <a:xfrm>
            <a:off x="6083947" y="1707653"/>
            <a:ext cx="2912079" cy="369332"/>
          </a:xfrm>
          <a:prstGeom prst="rect">
            <a:avLst/>
          </a:prstGeom>
        </p:spPr>
        <p:txBody>
          <a:bodyPr wrap="none">
            <a:spAutoFit/>
          </a:bodyPr>
          <a:lstStyle/>
          <a:p>
            <a:r>
              <a:rPr lang="en-US" altLang="zh-CN" dirty="0"/>
              <a:t>②</a:t>
            </a:r>
            <a:r>
              <a:rPr lang="en-US" altLang="zh-CN" b="1" dirty="0"/>
              <a:t> Detect </a:t>
            </a:r>
            <a:r>
              <a:rPr lang="en-US" altLang="zh-CN" b="1" dirty="0" smtClean="0"/>
              <a:t>Message loss</a:t>
            </a:r>
            <a:r>
              <a:rPr lang="en-US" altLang="zh-CN" dirty="0" smtClean="0"/>
              <a:t> at </a:t>
            </a:r>
            <a:r>
              <a:rPr lang="en-US" altLang="zh-CN" dirty="0" err="1" smtClean="0"/>
              <a:t>Tp</a:t>
            </a:r>
            <a:endParaRPr lang="zh-CN" altLang="en-US" dirty="0"/>
          </a:p>
        </p:txBody>
      </p:sp>
      <p:sp>
        <p:nvSpPr>
          <p:cNvPr id="184" name="Rectangle 183"/>
          <p:cNvSpPr/>
          <p:nvPr/>
        </p:nvSpPr>
        <p:spPr>
          <a:xfrm>
            <a:off x="3709218" y="1275606"/>
            <a:ext cx="2013308" cy="369332"/>
          </a:xfrm>
          <a:prstGeom prst="rect">
            <a:avLst/>
          </a:prstGeom>
        </p:spPr>
        <p:txBody>
          <a:bodyPr wrap="none">
            <a:spAutoFit/>
          </a:bodyPr>
          <a:lstStyle/>
          <a:p>
            <a:r>
              <a:rPr lang="en-US" altLang="zh-CN" dirty="0"/>
              <a:t>④</a:t>
            </a:r>
            <a:r>
              <a:rPr lang="en-US" altLang="zh-CN" dirty="0" smtClean="0"/>
              <a:t>clock pause at </a:t>
            </a:r>
            <a:r>
              <a:rPr lang="en-US" altLang="zh-CN" dirty="0" err="1" smtClean="0"/>
              <a:t>Tp</a:t>
            </a:r>
            <a:endParaRPr lang="zh-CN" altLang="en-US" dirty="0"/>
          </a:p>
        </p:txBody>
      </p:sp>
      <p:sp>
        <p:nvSpPr>
          <p:cNvPr id="186" name="Rectangle 185"/>
          <p:cNvSpPr/>
          <p:nvPr/>
        </p:nvSpPr>
        <p:spPr>
          <a:xfrm>
            <a:off x="4211961" y="2067694"/>
            <a:ext cx="3280129" cy="369332"/>
          </a:xfrm>
          <a:prstGeom prst="rect">
            <a:avLst/>
          </a:prstGeom>
        </p:spPr>
        <p:txBody>
          <a:bodyPr wrap="none">
            <a:spAutoFit/>
          </a:bodyPr>
          <a:lstStyle/>
          <a:p>
            <a:r>
              <a:rPr lang="en-US" altLang="zh-CN" dirty="0" smtClean="0"/>
              <a:t>③</a:t>
            </a:r>
            <a:r>
              <a:rPr lang="en-US" altLang="zh-CN" b="1" dirty="0" smtClean="0"/>
              <a:t> </a:t>
            </a:r>
            <a:r>
              <a:rPr lang="en-US" altLang="zh-CN" dirty="0" smtClean="0"/>
              <a:t>recover DAG executor process</a:t>
            </a:r>
            <a:endParaRPr lang="zh-CN" altLang="en-US" dirty="0"/>
          </a:p>
        </p:txBody>
      </p:sp>
      <p:sp>
        <p:nvSpPr>
          <p:cNvPr id="187" name="Rectangle 186"/>
          <p:cNvSpPr/>
          <p:nvPr/>
        </p:nvSpPr>
        <p:spPr>
          <a:xfrm>
            <a:off x="1627584" y="1923678"/>
            <a:ext cx="1856021" cy="369332"/>
          </a:xfrm>
          <a:prstGeom prst="rect">
            <a:avLst/>
          </a:prstGeom>
        </p:spPr>
        <p:txBody>
          <a:bodyPr wrap="none">
            <a:spAutoFit/>
          </a:bodyPr>
          <a:lstStyle/>
          <a:p>
            <a:r>
              <a:rPr lang="en-US" altLang="zh-CN" dirty="0" smtClean="0"/>
              <a:t>⑤ </a:t>
            </a:r>
            <a:r>
              <a:rPr lang="en-US" altLang="zh-CN" b="1" dirty="0"/>
              <a:t>replay </a:t>
            </a:r>
            <a:r>
              <a:rPr lang="en-US" altLang="zh-CN" b="1" dirty="0" smtClean="0"/>
              <a:t>from </a:t>
            </a:r>
            <a:r>
              <a:rPr lang="en-US" altLang="zh-CN" b="1" dirty="0" err="1" smtClean="0"/>
              <a:t>Tp</a:t>
            </a:r>
            <a:endParaRPr lang="zh-CN" altLang="en-US" b="1" dirty="0"/>
          </a:p>
        </p:txBody>
      </p:sp>
      <p:sp>
        <p:nvSpPr>
          <p:cNvPr id="41"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22</a:t>
            </a:fld>
            <a:endParaRPr lang="zh-CN" altLang="en-US" dirty="0"/>
          </a:p>
        </p:txBody>
      </p:sp>
      <p:sp>
        <p:nvSpPr>
          <p:cNvPr id="34" name="Rectangle 33"/>
          <p:cNvSpPr/>
          <p:nvPr/>
        </p:nvSpPr>
        <p:spPr>
          <a:xfrm>
            <a:off x="107504" y="4299943"/>
            <a:ext cx="1800200" cy="72008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Recovery Flow</a:t>
            </a:r>
            <a:endParaRPr lang="zh-CN" altLang="en-US" dirty="0"/>
          </a:p>
        </p:txBody>
      </p:sp>
    </p:spTree>
    <p:extLst>
      <p:ext uri="{BB962C8B-B14F-4D97-AF65-F5344CB8AC3E}">
        <p14:creationId xmlns:p14="http://schemas.microsoft.com/office/powerpoint/2010/main" val="1740327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altLang="zh-CN" b="1" dirty="0"/>
              <a:t>High </a:t>
            </a:r>
            <a:r>
              <a:rPr lang="en-US" altLang="zh-CN" b="1" dirty="0" smtClean="0"/>
              <a:t>performance streaming</a:t>
            </a:r>
          </a:p>
          <a:p>
            <a:pPr marL="514350" indent="-514350">
              <a:buFont typeface="+mj-lt"/>
              <a:buAutoNum type="arabicPeriod"/>
            </a:pPr>
            <a:r>
              <a:rPr lang="en-US" altLang="zh-CN" dirty="0"/>
              <a:t>Detect Message </a:t>
            </a:r>
            <a:r>
              <a:rPr lang="en-US" altLang="zh-CN" dirty="0" smtClean="0"/>
              <a:t>loss and other failures</a:t>
            </a:r>
          </a:p>
          <a:p>
            <a:pPr marL="514350" indent="-514350">
              <a:buFont typeface="+mj-lt"/>
              <a:buAutoNum type="arabicPeriod"/>
            </a:pPr>
            <a:r>
              <a:rPr lang="en-US" altLang="zh-CN" dirty="0"/>
              <a:t>DAG </a:t>
            </a:r>
            <a:r>
              <a:rPr lang="en-US" altLang="zh-CN" dirty="0" smtClean="0"/>
              <a:t>Executor Recovery</a:t>
            </a:r>
            <a:endParaRPr lang="en-US" altLang="zh-CN" dirty="0"/>
          </a:p>
          <a:p>
            <a:pPr marL="514350" indent="-514350">
              <a:buFont typeface="+mj-lt"/>
              <a:buAutoNum type="arabicPeriod"/>
            </a:pPr>
            <a:r>
              <a:rPr lang="en-US" altLang="zh-CN" dirty="0" smtClean="0"/>
              <a:t>Clock </a:t>
            </a:r>
            <a:r>
              <a:rPr lang="en-US" altLang="zh-CN" dirty="0"/>
              <a:t>Service, </a:t>
            </a:r>
            <a:r>
              <a:rPr lang="en-US" altLang="zh-CN" dirty="0" smtClean="0"/>
              <a:t>know when message is lost</a:t>
            </a:r>
          </a:p>
          <a:p>
            <a:pPr marL="514350" indent="-514350">
              <a:buFont typeface="+mj-lt"/>
              <a:buAutoNum type="arabicPeriod"/>
            </a:pPr>
            <a:r>
              <a:rPr lang="en-US" altLang="zh-CN" dirty="0" smtClean="0"/>
              <a:t>Message replay from clock</a:t>
            </a:r>
          </a:p>
          <a:p>
            <a:pPr marL="514350" indent="-514350">
              <a:buFont typeface="+mj-lt"/>
              <a:buAutoNum type="arabicPeriod"/>
            </a:pPr>
            <a:r>
              <a:rPr lang="en-US" altLang="zh-CN" dirty="0" smtClean="0"/>
              <a:t>Exactly-once, de-duplication</a:t>
            </a:r>
            <a:endParaRPr lang="zh-CN" altLang="en-US" dirty="0"/>
          </a:p>
        </p:txBody>
      </p:sp>
      <p:sp>
        <p:nvSpPr>
          <p:cNvPr id="5" name="Rounded Rectangle 4"/>
          <p:cNvSpPr/>
          <p:nvPr/>
        </p:nvSpPr>
        <p:spPr>
          <a:xfrm>
            <a:off x="425340" y="1131591"/>
            <a:ext cx="7776864" cy="648072"/>
          </a:xfrm>
          <a:prstGeom prst="roundRect">
            <a:avLst/>
          </a:prstGeom>
          <a:solidFill>
            <a:srgbClr val="FF3300">
              <a:alpha val="20000"/>
            </a:srgbClr>
          </a:solidFill>
          <a:ln>
            <a:no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23</a:t>
            </a:fld>
            <a:endParaRPr lang="zh-CN" altLang="en-US"/>
          </a:p>
        </p:txBody>
      </p:sp>
    </p:spTree>
    <p:extLst>
      <p:ext uri="{BB962C8B-B14F-4D97-AF65-F5344CB8AC3E}">
        <p14:creationId xmlns:p14="http://schemas.microsoft.com/office/powerpoint/2010/main" val="29703165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3"/>
          <p:cNvPicPr>
            <a:picLocks/>
          </p:cNvPicPr>
          <p:nvPr/>
        </p:nvPicPr>
        <p:blipFill rotWithShape="1">
          <a:blip r:embed="rId3" cstate="print">
            <a:extLst>
              <a:ext uri="{28A0092B-C50C-407E-A947-70E740481C1C}">
                <a14:useLocalDpi xmlns:a14="http://schemas.microsoft.com/office/drawing/2010/main" val="0"/>
              </a:ext>
            </a:extLst>
          </a:blip>
          <a:srcRect t="16177"/>
          <a:stretch/>
        </p:blipFill>
        <p:spPr bwMode="auto">
          <a:xfrm>
            <a:off x="1043608" y="1563639"/>
            <a:ext cx="6912768" cy="3589114"/>
          </a:xfrm>
          <a:prstGeom prst="rect">
            <a:avLst/>
          </a:prstGeom>
          <a:noFill/>
        </p:spPr>
      </p:pic>
      <p:sp>
        <p:nvSpPr>
          <p:cNvPr id="4" name="Title 1"/>
          <p:cNvSpPr>
            <a:spLocks noGrp="1"/>
          </p:cNvSpPr>
          <p:nvPr>
            <p:ph type="title"/>
          </p:nvPr>
        </p:nvSpPr>
        <p:spPr>
          <a:xfrm>
            <a:off x="457200" y="205979"/>
            <a:ext cx="8229600" cy="857250"/>
          </a:xfrm>
          <a:solidFill>
            <a:schemeClr val="bg1"/>
          </a:solidFill>
        </p:spPr>
        <p:txBody>
          <a:bodyPr/>
          <a:lstStyle/>
          <a:p>
            <a:r>
              <a:rPr lang="en-US" altLang="zh-CN" dirty="0" smtClean="0"/>
              <a:t>Actor</a:t>
            </a:r>
            <a:r>
              <a:rPr lang="zh-CN" altLang="en-US" dirty="0" smtClean="0"/>
              <a:t> </a:t>
            </a:r>
            <a:r>
              <a:rPr lang="en-US" altLang="zh-CN" dirty="0"/>
              <a:t>H</a:t>
            </a:r>
            <a:r>
              <a:rPr lang="en-US" altLang="zh-CN" dirty="0" smtClean="0"/>
              <a:t>ierarchy</a:t>
            </a:r>
            <a:endParaRPr lang="en-US" dirty="0"/>
          </a:p>
        </p:txBody>
      </p:sp>
      <p:sp>
        <p:nvSpPr>
          <p:cNvPr id="6" name="TextBox 5"/>
          <p:cNvSpPr txBox="1"/>
          <p:nvPr/>
        </p:nvSpPr>
        <p:spPr>
          <a:xfrm>
            <a:off x="511596" y="915567"/>
            <a:ext cx="8452897" cy="461665"/>
          </a:xfrm>
          <a:prstGeom prst="rect">
            <a:avLst/>
          </a:prstGeom>
          <a:noFill/>
        </p:spPr>
        <p:txBody>
          <a:bodyPr wrap="square" rtlCol="0">
            <a:spAutoFit/>
          </a:bodyPr>
          <a:lstStyle/>
          <a:p>
            <a:r>
              <a:rPr lang="en-US" altLang="zh-CN" sz="2400" b="1" dirty="0"/>
              <a:t>100%</a:t>
            </a:r>
            <a:r>
              <a:rPr lang="en-US" altLang="zh-CN" sz="2400" dirty="0"/>
              <a:t> </a:t>
            </a:r>
            <a:r>
              <a:rPr lang="en-US" altLang="zh-CN" sz="2400" b="1" dirty="0" smtClean="0"/>
              <a:t>Actor</a:t>
            </a:r>
            <a:r>
              <a:rPr lang="en-US" altLang="zh-CN" sz="2400" dirty="0" smtClean="0"/>
              <a:t>: communication, concurrency, isolation, error handling</a:t>
            </a:r>
          </a:p>
        </p:txBody>
      </p:sp>
      <p:sp>
        <p:nvSpPr>
          <p:cNvPr id="14" name="Striped Right Arrow 13"/>
          <p:cNvSpPr/>
          <p:nvPr/>
        </p:nvSpPr>
        <p:spPr>
          <a:xfrm>
            <a:off x="7020272" y="1851672"/>
            <a:ext cx="2304256" cy="1063228"/>
          </a:xfrm>
          <a:prstGeom prst="strip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Master Cluster</a:t>
            </a:r>
          </a:p>
          <a:p>
            <a:pPr algn="ctr"/>
            <a:r>
              <a:rPr lang="en-US" altLang="zh-CN" dirty="0" smtClean="0"/>
              <a:t>HA Design</a:t>
            </a:r>
            <a:endParaRPr lang="zh-CN" altLang="en-US" dirty="0"/>
          </a:p>
        </p:txBody>
      </p:sp>
      <p:sp>
        <p:nvSpPr>
          <p:cNvPr id="16" name="Oval 15"/>
          <p:cNvSpPr/>
          <p:nvPr/>
        </p:nvSpPr>
        <p:spPr>
          <a:xfrm>
            <a:off x="107504" y="2355727"/>
            <a:ext cx="1080120" cy="656456"/>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Client</a:t>
            </a:r>
            <a:endParaRPr lang="zh-CN" altLang="en-US" dirty="0"/>
          </a:p>
        </p:txBody>
      </p:sp>
      <p:cxnSp>
        <p:nvCxnSpPr>
          <p:cNvPr id="17" name="Curved Connector 16"/>
          <p:cNvCxnSpPr>
            <a:stCxn id="16" idx="4"/>
            <a:endCxn id="26" idx="2"/>
          </p:cNvCxnSpPr>
          <p:nvPr/>
        </p:nvCxnSpPr>
        <p:spPr>
          <a:xfrm rot="16200000" flipH="1">
            <a:off x="471739" y="3188010"/>
            <a:ext cx="1827820" cy="1476164"/>
          </a:xfrm>
          <a:prstGeom prst="curvedConnector2">
            <a:avLst/>
          </a:prstGeom>
          <a:ln>
            <a:prstDash val="dash"/>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62148" y="3003798"/>
            <a:ext cx="2421625" cy="369332"/>
          </a:xfrm>
          <a:prstGeom prst="rect">
            <a:avLst/>
          </a:prstGeom>
          <a:noFill/>
        </p:spPr>
        <p:txBody>
          <a:bodyPr wrap="none" rtlCol="0">
            <a:spAutoFit/>
          </a:bodyPr>
          <a:lstStyle/>
          <a:p>
            <a:r>
              <a:rPr lang="en-US" altLang="zh-CN" dirty="0" smtClean="0"/>
              <a:t>Hook in and query state</a:t>
            </a:r>
            <a:endParaRPr lang="zh-CN" altLang="en-US" dirty="0"/>
          </a:p>
        </p:txBody>
      </p:sp>
      <p:sp>
        <p:nvSpPr>
          <p:cNvPr id="26" name="Oval 25"/>
          <p:cNvSpPr/>
          <p:nvPr/>
        </p:nvSpPr>
        <p:spPr>
          <a:xfrm>
            <a:off x="2123728" y="48040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24</a:t>
            </a:fld>
            <a:endParaRPr lang="zh-CN" altLang="en-US"/>
          </a:p>
        </p:txBody>
      </p:sp>
      <p:sp>
        <p:nvSpPr>
          <p:cNvPr id="3" name="Rectangle 2"/>
          <p:cNvSpPr/>
          <p:nvPr/>
        </p:nvSpPr>
        <p:spPr>
          <a:xfrm>
            <a:off x="110038" y="4362657"/>
            <a:ext cx="1869679" cy="369332"/>
          </a:xfrm>
          <a:prstGeom prst="rect">
            <a:avLst/>
          </a:prstGeom>
        </p:spPr>
        <p:txBody>
          <a:bodyPr wrap="none">
            <a:spAutoFit/>
          </a:bodyPr>
          <a:lstStyle/>
          <a:p>
            <a:r>
              <a:rPr lang="en-US" altLang="zh-CN" dirty="0" smtClean="0"/>
              <a:t>As general service</a:t>
            </a:r>
            <a:endParaRPr lang="zh-CN" altLang="en-US" dirty="0"/>
          </a:p>
        </p:txBody>
      </p:sp>
      <p:cxnSp>
        <p:nvCxnSpPr>
          <p:cNvPr id="7" name="Curved Connector 6"/>
          <p:cNvCxnSpPr/>
          <p:nvPr/>
        </p:nvCxnSpPr>
        <p:spPr>
          <a:xfrm flipV="1">
            <a:off x="5292080" y="1419623"/>
            <a:ext cx="1224136" cy="36004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77371" y="1275606"/>
            <a:ext cx="686919" cy="369332"/>
          </a:xfrm>
          <a:prstGeom prst="rect">
            <a:avLst/>
          </a:prstGeom>
          <a:noFill/>
        </p:spPr>
        <p:txBody>
          <a:bodyPr wrap="none" rtlCol="0">
            <a:spAutoFit/>
          </a:bodyPr>
          <a:lstStyle/>
          <a:p>
            <a:r>
              <a:rPr lang="en-US" altLang="zh-CN" dirty="0" smtClean="0"/>
              <a:t>YARN</a:t>
            </a:r>
            <a:endParaRPr lang="zh-CN" altLang="en-US" dirty="0"/>
          </a:p>
        </p:txBody>
      </p:sp>
    </p:spTree>
    <p:extLst>
      <p:ext uri="{BB962C8B-B14F-4D97-AF65-F5344CB8AC3E}">
        <p14:creationId xmlns:p14="http://schemas.microsoft.com/office/powerpoint/2010/main" val="597921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95536" y="1851671"/>
            <a:ext cx="4445042" cy="2800257"/>
            <a:chOff x="-396552" y="1851670"/>
            <a:chExt cx="4902255" cy="3088289"/>
          </a:xfrm>
        </p:grpSpPr>
        <p:grpSp>
          <p:nvGrpSpPr>
            <p:cNvPr id="40" name="Group 39"/>
            <p:cNvGrpSpPr/>
            <p:nvPr/>
          </p:nvGrpSpPr>
          <p:grpSpPr>
            <a:xfrm>
              <a:off x="-396552" y="2944382"/>
              <a:ext cx="1405209" cy="796845"/>
              <a:chOff x="594792" y="3412232"/>
              <a:chExt cx="1817724" cy="1030768"/>
            </a:xfrm>
          </p:grpSpPr>
          <p:sp>
            <p:nvSpPr>
              <p:cNvPr id="41" name="Rectangle 40"/>
              <p:cNvSpPr/>
              <p:nvPr/>
            </p:nvSpPr>
            <p:spPr>
              <a:xfrm>
                <a:off x="756332" y="3650912"/>
                <a:ext cx="1656184" cy="79208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Worker</a:t>
                </a:r>
                <a:endParaRPr lang="zh-CN" altLang="en-US" dirty="0"/>
              </a:p>
            </p:txBody>
          </p:sp>
          <p:sp>
            <p:nvSpPr>
              <p:cNvPr id="42" name="Rectangle 41"/>
              <p:cNvSpPr/>
              <p:nvPr/>
            </p:nvSpPr>
            <p:spPr>
              <a:xfrm>
                <a:off x="681072" y="3520552"/>
                <a:ext cx="1656184" cy="79208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Worker</a:t>
                </a:r>
                <a:endParaRPr lang="zh-CN" altLang="en-US" dirty="0"/>
              </a:p>
            </p:txBody>
          </p:sp>
          <p:sp>
            <p:nvSpPr>
              <p:cNvPr id="43" name="Rectangle 42"/>
              <p:cNvSpPr/>
              <p:nvPr/>
            </p:nvSpPr>
            <p:spPr>
              <a:xfrm>
                <a:off x="594792" y="3412232"/>
                <a:ext cx="1656184" cy="79208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Worker</a:t>
                </a:r>
                <a:endParaRPr lang="zh-CN" altLang="en-US" dirty="0"/>
              </a:p>
            </p:txBody>
          </p:sp>
        </p:grpSp>
        <p:grpSp>
          <p:nvGrpSpPr>
            <p:cNvPr id="44" name="Group 43"/>
            <p:cNvGrpSpPr/>
            <p:nvPr/>
          </p:nvGrpSpPr>
          <p:grpSpPr>
            <a:xfrm>
              <a:off x="899592" y="1851670"/>
              <a:ext cx="3606111" cy="3088289"/>
              <a:chOff x="3359439" y="2192272"/>
              <a:chExt cx="3606111" cy="3088289"/>
            </a:xfrm>
          </p:grpSpPr>
          <p:sp>
            <p:nvSpPr>
              <p:cNvPr id="45" name="Freeform 44"/>
              <p:cNvSpPr/>
              <p:nvPr/>
            </p:nvSpPr>
            <p:spPr>
              <a:xfrm rot="10443405">
                <a:off x="3717256" y="2192272"/>
                <a:ext cx="3248294" cy="3088289"/>
              </a:xfrm>
              <a:custGeom>
                <a:avLst/>
                <a:gdLst>
                  <a:gd name="connsiteX0" fmla="*/ 3743214 w 4243103"/>
                  <a:gd name="connsiteY0" fmla="*/ 386584 h 4034098"/>
                  <a:gd name="connsiteX1" fmla="*/ 54617 w 4243103"/>
                  <a:gd name="connsiteY1" fmla="*/ 340089 h 4034098"/>
                  <a:gd name="connsiteX2" fmla="*/ 1712936 w 4243103"/>
                  <a:gd name="connsiteY2" fmla="*/ 4028686 h 4034098"/>
                  <a:gd name="connsiteX3" fmla="*/ 4130671 w 4243103"/>
                  <a:gd name="connsiteY3" fmla="*/ 1146001 h 4034098"/>
                  <a:gd name="connsiteX4" fmla="*/ 3619227 w 4243103"/>
                  <a:gd name="connsiteY4" fmla="*/ 355588 h 4034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3103" h="4034098">
                    <a:moveTo>
                      <a:pt x="3743214" y="386584"/>
                    </a:moveTo>
                    <a:cubicBezTo>
                      <a:pt x="2068105" y="59828"/>
                      <a:pt x="392997" y="-266928"/>
                      <a:pt x="54617" y="340089"/>
                    </a:cubicBezTo>
                    <a:cubicBezTo>
                      <a:pt x="-283763" y="947106"/>
                      <a:pt x="1033594" y="3894367"/>
                      <a:pt x="1712936" y="4028686"/>
                    </a:cubicBezTo>
                    <a:cubicBezTo>
                      <a:pt x="2392278" y="4163005"/>
                      <a:pt x="3812956" y="1758184"/>
                      <a:pt x="4130671" y="1146001"/>
                    </a:cubicBezTo>
                    <a:cubicBezTo>
                      <a:pt x="4448386" y="533818"/>
                      <a:pt x="4033806" y="444703"/>
                      <a:pt x="3619227" y="355588"/>
                    </a:cubicBezTo>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Straight Arrow Connector 45"/>
              <p:cNvCxnSpPr/>
              <p:nvPr/>
            </p:nvCxnSpPr>
            <p:spPr>
              <a:xfrm flipV="1">
                <a:off x="3402955" y="3682959"/>
                <a:ext cx="1008112" cy="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
            <p:nvSpPr>
              <p:cNvPr id="47" name="Rectangle 46"/>
              <p:cNvSpPr/>
              <p:nvPr/>
            </p:nvSpPr>
            <p:spPr>
              <a:xfrm rot="214929">
                <a:off x="4858473" y="4812101"/>
                <a:ext cx="1200111" cy="339435"/>
              </a:xfrm>
              <a:prstGeom prst="rect">
                <a:avLst/>
              </a:prstGeom>
            </p:spPr>
            <p:txBody>
              <a:bodyPr wrap="none">
                <a:spAutoFit/>
              </a:bodyPr>
              <a:lstStyle/>
              <a:p>
                <a:pPr algn="ctr"/>
                <a:r>
                  <a:rPr lang="en-US" altLang="zh-CN" sz="1400" dirty="0" err="1" smtClean="0"/>
                  <a:t>Akka</a:t>
                </a:r>
                <a:r>
                  <a:rPr lang="en-US" altLang="zh-CN" sz="1400" dirty="0" smtClean="0"/>
                  <a:t> Cluster</a:t>
                </a:r>
                <a:endParaRPr lang="zh-CN" altLang="en-US" sz="1400" dirty="0"/>
              </a:p>
            </p:txBody>
          </p:sp>
          <p:grpSp>
            <p:nvGrpSpPr>
              <p:cNvPr id="48" name="Group 47"/>
              <p:cNvGrpSpPr/>
              <p:nvPr/>
            </p:nvGrpSpPr>
            <p:grpSpPr>
              <a:xfrm>
                <a:off x="4128874" y="2996952"/>
                <a:ext cx="2747383" cy="1801749"/>
                <a:chOff x="2051720" y="2276872"/>
                <a:chExt cx="4464498" cy="2927843"/>
              </a:xfrm>
            </p:grpSpPr>
            <p:sp>
              <p:nvSpPr>
                <p:cNvPr id="52" name="Rectangle 51"/>
                <p:cNvSpPr/>
                <p:nvPr/>
              </p:nvSpPr>
              <p:spPr>
                <a:xfrm>
                  <a:off x="3541848" y="2276872"/>
                  <a:ext cx="1242139" cy="79208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300" dirty="0" smtClean="0"/>
                    <a:t>Master</a:t>
                  </a:r>
                </a:p>
              </p:txBody>
            </p:sp>
            <p:sp>
              <p:nvSpPr>
                <p:cNvPr id="53" name="Rectangle 52"/>
                <p:cNvSpPr/>
                <p:nvPr/>
              </p:nvSpPr>
              <p:spPr>
                <a:xfrm>
                  <a:off x="2051720" y="4293096"/>
                  <a:ext cx="1190301" cy="79208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100" dirty="0" smtClean="0"/>
                    <a:t>standby</a:t>
                  </a:r>
                  <a:br>
                    <a:rPr lang="en-US" altLang="zh-CN" sz="1100" dirty="0" smtClean="0"/>
                  </a:br>
                  <a:r>
                    <a:rPr lang="en-US" altLang="zh-CN" sz="1100" dirty="0" smtClean="0"/>
                    <a:t>Master</a:t>
                  </a:r>
                </a:p>
              </p:txBody>
            </p:sp>
            <p:sp>
              <p:nvSpPr>
                <p:cNvPr id="54" name="Rectangle 53"/>
                <p:cNvSpPr/>
                <p:nvPr/>
              </p:nvSpPr>
              <p:spPr>
                <a:xfrm>
                  <a:off x="5348616" y="4293096"/>
                  <a:ext cx="1167602" cy="792089"/>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100" dirty="0" smtClean="0"/>
                    <a:t>Standby</a:t>
                  </a:r>
                  <a:br>
                    <a:rPr lang="en-US" altLang="zh-CN" sz="1100" dirty="0" smtClean="0"/>
                  </a:br>
                  <a:r>
                    <a:rPr lang="en-US" altLang="zh-CN" sz="1100" dirty="0" smtClean="0"/>
                    <a:t>Master</a:t>
                  </a:r>
                </a:p>
              </p:txBody>
            </p:sp>
            <p:sp>
              <p:nvSpPr>
                <p:cNvPr id="55" name="Oval 54"/>
                <p:cNvSpPr/>
                <p:nvPr/>
              </p:nvSpPr>
              <p:spPr>
                <a:xfrm>
                  <a:off x="3275856" y="3573016"/>
                  <a:ext cx="1800200" cy="72008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400" dirty="0" smtClean="0"/>
                    <a:t>State</a:t>
                  </a:r>
                  <a:endParaRPr lang="zh-CN" altLang="en-US" sz="1400" dirty="0"/>
                </a:p>
              </p:txBody>
            </p:sp>
            <p:cxnSp>
              <p:nvCxnSpPr>
                <p:cNvPr id="56" name="Straight Arrow Connector 55"/>
                <p:cNvCxnSpPr>
                  <a:stCxn id="53" idx="0"/>
                  <a:endCxn id="52" idx="1"/>
                </p:cNvCxnSpPr>
                <p:nvPr/>
              </p:nvCxnSpPr>
              <p:spPr>
                <a:xfrm flipV="1">
                  <a:off x="2646871" y="2672917"/>
                  <a:ext cx="894977" cy="1620179"/>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57" name="Straight Arrow Connector 56"/>
                <p:cNvCxnSpPr>
                  <a:stCxn id="54" idx="0"/>
                  <a:endCxn id="52" idx="3"/>
                </p:cNvCxnSpPr>
                <p:nvPr/>
              </p:nvCxnSpPr>
              <p:spPr>
                <a:xfrm flipH="1" flipV="1">
                  <a:off x="4783987" y="2672917"/>
                  <a:ext cx="1148430" cy="1620179"/>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58" name="Straight Arrow Connector 57"/>
                <p:cNvCxnSpPr>
                  <a:stCxn id="54" idx="1"/>
                  <a:endCxn id="53" idx="3"/>
                </p:cNvCxnSpPr>
                <p:nvPr/>
              </p:nvCxnSpPr>
              <p:spPr>
                <a:xfrm flipH="1">
                  <a:off x="3242021" y="4689141"/>
                  <a:ext cx="2106595" cy="0"/>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sp>
              <p:nvSpPr>
                <p:cNvPr id="59" name="TextBox 58"/>
                <p:cNvSpPr txBox="1"/>
                <p:nvPr/>
              </p:nvSpPr>
              <p:spPr>
                <a:xfrm rot="18063052">
                  <a:off x="2481032" y="2923934"/>
                  <a:ext cx="1259633" cy="551581"/>
                </a:xfrm>
                <a:prstGeom prst="rect">
                  <a:avLst/>
                </a:prstGeom>
                <a:noFill/>
              </p:spPr>
              <p:txBody>
                <a:bodyPr wrap="square" rtlCol="0">
                  <a:spAutoFit/>
                </a:bodyPr>
                <a:lstStyle/>
                <a:p>
                  <a:r>
                    <a:rPr lang="en-US" altLang="zh-CN" sz="1400" dirty="0" smtClean="0"/>
                    <a:t>Gossip</a:t>
                  </a:r>
                  <a:endParaRPr lang="zh-CN" altLang="en-US" sz="1400" dirty="0"/>
                </a:p>
              </p:txBody>
            </p:sp>
            <p:sp>
              <p:nvSpPr>
                <p:cNvPr id="60" name="TextBox 59"/>
                <p:cNvSpPr txBox="1"/>
                <p:nvPr/>
              </p:nvSpPr>
              <p:spPr>
                <a:xfrm rot="2967841">
                  <a:off x="4883563" y="3076336"/>
                  <a:ext cx="1259633" cy="551581"/>
                </a:xfrm>
                <a:prstGeom prst="rect">
                  <a:avLst/>
                </a:prstGeom>
                <a:noFill/>
              </p:spPr>
              <p:txBody>
                <a:bodyPr wrap="square" rtlCol="0">
                  <a:spAutoFit/>
                </a:bodyPr>
                <a:lstStyle/>
                <a:p>
                  <a:r>
                    <a:rPr lang="en-US" altLang="zh-CN" sz="1400" dirty="0" smtClean="0"/>
                    <a:t>Gossip</a:t>
                  </a:r>
                  <a:endParaRPr lang="zh-CN" altLang="en-US" sz="1400" dirty="0"/>
                </a:p>
              </p:txBody>
            </p:sp>
            <p:sp>
              <p:nvSpPr>
                <p:cNvPr id="61" name="TextBox 60"/>
                <p:cNvSpPr txBox="1"/>
                <p:nvPr/>
              </p:nvSpPr>
              <p:spPr>
                <a:xfrm>
                  <a:off x="3699778" y="4653134"/>
                  <a:ext cx="1259632" cy="551581"/>
                </a:xfrm>
                <a:prstGeom prst="rect">
                  <a:avLst/>
                </a:prstGeom>
                <a:noFill/>
              </p:spPr>
              <p:txBody>
                <a:bodyPr wrap="square" rtlCol="0">
                  <a:spAutoFit/>
                </a:bodyPr>
                <a:lstStyle/>
                <a:p>
                  <a:r>
                    <a:rPr lang="en-US" altLang="zh-CN" sz="1400" dirty="0" smtClean="0"/>
                    <a:t>Gossip</a:t>
                  </a:r>
                  <a:endParaRPr lang="zh-CN" altLang="en-US" sz="1400" dirty="0"/>
                </a:p>
              </p:txBody>
            </p:sp>
            <p:cxnSp>
              <p:nvCxnSpPr>
                <p:cNvPr id="62" name="Straight Arrow Connector 61"/>
                <p:cNvCxnSpPr/>
                <p:nvPr/>
              </p:nvCxnSpPr>
              <p:spPr>
                <a:xfrm flipV="1">
                  <a:off x="2987824" y="4077072"/>
                  <a:ext cx="360040" cy="216024"/>
                </a:xfrm>
                <a:prstGeom prst="straightConnector1">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63" name="Straight Arrow Connector 62"/>
                <p:cNvCxnSpPr/>
                <p:nvPr/>
              </p:nvCxnSpPr>
              <p:spPr>
                <a:xfrm flipH="1" flipV="1">
                  <a:off x="5076056" y="4077072"/>
                  <a:ext cx="432048" cy="216024"/>
                </a:xfrm>
                <a:prstGeom prst="straightConnector1">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64" name="Straight Arrow Connector 63"/>
                <p:cNvCxnSpPr>
                  <a:stCxn id="55" idx="0"/>
                  <a:endCxn id="52" idx="2"/>
                </p:cNvCxnSpPr>
                <p:nvPr/>
              </p:nvCxnSpPr>
              <p:spPr>
                <a:xfrm flipH="1" flipV="1">
                  <a:off x="4162918" y="3068961"/>
                  <a:ext cx="13037" cy="504056"/>
                </a:xfrm>
                <a:prstGeom prst="straightConnector1">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grpSp>
          <p:cxnSp>
            <p:nvCxnSpPr>
              <p:cNvPr id="49" name="Straight Arrow Connector 48"/>
              <p:cNvCxnSpPr/>
              <p:nvPr/>
            </p:nvCxnSpPr>
            <p:spPr>
              <a:xfrm flipV="1">
                <a:off x="3431447" y="3754314"/>
                <a:ext cx="1008112" cy="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50" name="Straight Arrow Connector 49"/>
              <p:cNvCxnSpPr/>
              <p:nvPr/>
            </p:nvCxnSpPr>
            <p:spPr>
              <a:xfrm flipV="1">
                <a:off x="3359439" y="3583939"/>
                <a:ext cx="1008112" cy="1"/>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grpSp>
      </p:grpSp>
      <p:sp>
        <p:nvSpPr>
          <p:cNvPr id="22" name="Title 1"/>
          <p:cNvSpPr>
            <a:spLocks noGrp="1"/>
          </p:cNvSpPr>
          <p:nvPr>
            <p:ph type="title"/>
          </p:nvPr>
        </p:nvSpPr>
        <p:spPr>
          <a:xfrm>
            <a:off x="457200" y="205979"/>
            <a:ext cx="8229600" cy="857250"/>
          </a:xfrm>
        </p:spPr>
        <p:txBody>
          <a:bodyPr/>
          <a:lstStyle/>
          <a:p>
            <a:r>
              <a:rPr lang="en-US" dirty="0" smtClean="0"/>
              <a:t>Master HA</a:t>
            </a:r>
            <a:endParaRPr lang="en-US" dirty="0"/>
          </a:p>
        </p:txBody>
      </p:sp>
      <p:sp>
        <p:nvSpPr>
          <p:cNvPr id="24" name="TextBox 23"/>
          <p:cNvSpPr txBox="1"/>
          <p:nvPr/>
        </p:nvSpPr>
        <p:spPr>
          <a:xfrm>
            <a:off x="511596" y="1055089"/>
            <a:ext cx="7516793" cy="830997"/>
          </a:xfrm>
          <a:prstGeom prst="rect">
            <a:avLst/>
          </a:prstGeom>
          <a:noFill/>
        </p:spPr>
        <p:txBody>
          <a:bodyPr wrap="square" rtlCol="0">
            <a:spAutoFit/>
          </a:bodyPr>
          <a:lstStyle/>
          <a:p>
            <a:pPr marL="285750" indent="-285750">
              <a:buFont typeface="Arial" panose="020B0604020202020204" pitchFamily="34" charset="0"/>
              <a:buChar char="•"/>
            </a:pPr>
            <a:r>
              <a:rPr lang="en-US" altLang="zh-CN" sz="2400" b="1" dirty="0" smtClean="0"/>
              <a:t>Quorum (</a:t>
            </a:r>
            <a:r>
              <a:rPr lang="zh-CN" altLang="en-US" sz="2400" b="1" dirty="0" smtClean="0"/>
              <a:t>多数</a:t>
            </a:r>
            <a:r>
              <a:rPr lang="en-US" altLang="zh-CN" sz="2400" b="1" dirty="0" smtClean="0"/>
              <a:t>)</a:t>
            </a:r>
            <a:endParaRPr lang="en-US" altLang="zh-CN" sz="2400" dirty="0" smtClean="0"/>
          </a:p>
          <a:p>
            <a:pPr marL="285750" indent="-285750">
              <a:buFont typeface="Arial" panose="020B0604020202020204" pitchFamily="34" charset="0"/>
              <a:buChar char="•"/>
            </a:pPr>
            <a:r>
              <a:rPr lang="en-US" altLang="zh-CN" sz="2400" b="1" dirty="0"/>
              <a:t>Conflict free data </a:t>
            </a:r>
            <a:r>
              <a:rPr lang="en-US" altLang="zh-CN" sz="2400" b="1" dirty="0" smtClean="0"/>
              <a:t>types</a:t>
            </a:r>
            <a:r>
              <a:rPr lang="en-US" altLang="zh-CN" sz="2400" dirty="0" smtClean="0"/>
              <a:t>(CRDT) for consistency</a:t>
            </a:r>
            <a:endParaRPr lang="en-US" altLang="zh-CN" sz="2400" dirty="0"/>
          </a:p>
        </p:txBody>
      </p:sp>
      <p:pic>
        <p:nvPicPr>
          <p:cNvPr id="25" name="Picture 2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8776" y="2510672"/>
            <a:ext cx="3978910" cy="1511301"/>
          </a:xfrm>
          <a:prstGeom prst="rect">
            <a:avLst/>
          </a:prstGeom>
          <a:noFill/>
        </p:spPr>
      </p:pic>
      <p:sp>
        <p:nvSpPr>
          <p:cNvPr id="26" name="Rectangle 25"/>
          <p:cNvSpPr/>
          <p:nvPr/>
        </p:nvSpPr>
        <p:spPr>
          <a:xfrm>
            <a:off x="4920349" y="2159157"/>
            <a:ext cx="2553199" cy="369332"/>
          </a:xfrm>
          <a:prstGeom prst="rect">
            <a:avLst/>
          </a:prstGeom>
        </p:spPr>
        <p:txBody>
          <a:bodyPr wrap="none">
            <a:spAutoFit/>
          </a:bodyPr>
          <a:lstStyle/>
          <a:p>
            <a:r>
              <a:rPr lang="en-US" altLang="zh-CN" dirty="0"/>
              <a:t>CRDT Data </a:t>
            </a:r>
            <a:r>
              <a:rPr lang="en-US" altLang="zh-CN" dirty="0" smtClean="0"/>
              <a:t>type example:</a:t>
            </a:r>
            <a:endParaRPr lang="en-US" altLang="zh-CN" dirty="0"/>
          </a:p>
        </p:txBody>
      </p:sp>
      <p:cxnSp>
        <p:nvCxnSpPr>
          <p:cNvPr id="27" name="Straight Arrow Connector 26"/>
          <p:cNvCxnSpPr/>
          <p:nvPr/>
        </p:nvCxnSpPr>
        <p:spPr>
          <a:xfrm flipV="1">
            <a:off x="3897091" y="2819422"/>
            <a:ext cx="1137374" cy="587834"/>
          </a:xfrm>
          <a:prstGeom prst="straightConnector1">
            <a:avLst/>
          </a:prstGeom>
          <a:ln w="57150">
            <a:solidFill>
              <a:srgbClr val="FF9900">
                <a:alpha val="50196"/>
              </a:srgbClr>
            </a:solidFill>
            <a:tailEnd type="arrow"/>
          </a:ln>
        </p:spPr>
        <p:style>
          <a:lnRef idx="2">
            <a:schemeClr val="accent6"/>
          </a:lnRef>
          <a:fillRef idx="0">
            <a:schemeClr val="accent6"/>
          </a:fillRef>
          <a:effectRef idx="1">
            <a:schemeClr val="accent6"/>
          </a:effectRef>
          <a:fontRef idx="minor">
            <a:schemeClr val="tx1"/>
          </a:fontRef>
        </p:style>
      </p:cxnSp>
      <p:sp>
        <p:nvSpPr>
          <p:cNvPr id="5" name="Rectangle 4"/>
          <p:cNvSpPr/>
          <p:nvPr/>
        </p:nvSpPr>
        <p:spPr>
          <a:xfrm>
            <a:off x="539557" y="4587974"/>
            <a:ext cx="3751283" cy="369332"/>
          </a:xfrm>
          <a:prstGeom prst="rect">
            <a:avLst/>
          </a:prstGeom>
        </p:spPr>
        <p:txBody>
          <a:bodyPr wrap="none">
            <a:spAutoFit/>
          </a:bodyPr>
          <a:lstStyle/>
          <a:p>
            <a:r>
              <a:rPr lang="en-US" altLang="zh-CN" b="1" dirty="0" smtClean="0"/>
              <a:t>Decentralized: </a:t>
            </a:r>
            <a:r>
              <a:rPr lang="en-US" altLang="zh-CN" dirty="0" smtClean="0"/>
              <a:t>No central meta server</a:t>
            </a:r>
            <a:endParaRPr lang="zh-CN" altLang="en-US" dirty="0"/>
          </a:p>
        </p:txBody>
      </p:sp>
      <p:sp>
        <p:nvSpPr>
          <p:cNvPr id="6" name="Rectangle 5"/>
          <p:cNvSpPr/>
          <p:nvPr/>
        </p:nvSpPr>
        <p:spPr>
          <a:xfrm>
            <a:off x="3070942" y="2237109"/>
            <a:ext cx="780983" cy="369332"/>
          </a:xfrm>
          <a:prstGeom prst="rect">
            <a:avLst/>
          </a:prstGeom>
        </p:spPr>
        <p:txBody>
          <a:bodyPr wrap="none">
            <a:spAutoFit/>
          </a:bodyPr>
          <a:lstStyle/>
          <a:p>
            <a:r>
              <a:rPr lang="en-US" altLang="zh-CN" dirty="0" smtClean="0"/>
              <a:t>leader</a:t>
            </a:r>
            <a:endParaRPr lang="zh-CN" altLang="en-US" dirty="0"/>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25</a:t>
            </a:fld>
            <a:endParaRPr lang="zh-CN" altLang="en-US"/>
          </a:p>
        </p:txBody>
      </p:sp>
    </p:spTree>
    <p:extLst>
      <p:ext uri="{BB962C8B-B14F-4D97-AF65-F5344CB8AC3E}">
        <p14:creationId xmlns:p14="http://schemas.microsoft.com/office/powerpoint/2010/main" val="12773250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3"/>
          <p:cNvPicPr>
            <a:picLocks noChangeAspect="1"/>
          </p:cNvPicPr>
          <p:nvPr/>
        </p:nvPicPr>
        <p:blipFill>
          <a:blip r:embed="rId3"/>
          <a:stretch>
            <a:fillRect/>
          </a:stretch>
        </p:blipFill>
        <p:spPr>
          <a:xfrm>
            <a:off x="539552" y="1373741"/>
            <a:ext cx="6768752" cy="294294"/>
          </a:xfrm>
          <a:prstGeom prst="rect">
            <a:avLst/>
          </a:prstGeom>
        </p:spPr>
      </p:pic>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678891"/>
            <a:ext cx="7510934" cy="355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20538"/>
            <a:ext cx="8229600" cy="857250"/>
          </a:xfrm>
        </p:spPr>
        <p:txBody>
          <a:bodyPr>
            <a:normAutofit/>
          </a:bodyPr>
          <a:lstStyle/>
          <a:p>
            <a:r>
              <a:rPr lang="en-US" altLang="zh-CN" dirty="0" smtClean="0"/>
              <a:t>High performance Messaging Layer</a:t>
            </a:r>
            <a:endParaRPr lang="zh-CN" altLang="en-US" dirty="0"/>
          </a:p>
        </p:txBody>
      </p:sp>
      <p:sp>
        <p:nvSpPr>
          <p:cNvPr id="45" name="Content Placeholder 2"/>
          <p:cNvSpPr>
            <a:spLocks noGrp="1"/>
          </p:cNvSpPr>
          <p:nvPr>
            <p:ph idx="1"/>
          </p:nvPr>
        </p:nvSpPr>
        <p:spPr>
          <a:xfrm>
            <a:off x="107504" y="699543"/>
            <a:ext cx="8892480" cy="576064"/>
          </a:xfrm>
        </p:spPr>
        <p:txBody>
          <a:bodyPr>
            <a:noAutofit/>
          </a:bodyPr>
          <a:lstStyle/>
          <a:p>
            <a:pPr>
              <a:spcBef>
                <a:spcPts val="0"/>
              </a:spcBef>
            </a:pPr>
            <a:r>
              <a:rPr lang="en-US" altLang="zh-CN" sz="2200" dirty="0" smtClean="0"/>
              <a:t>Akka remote message has a big overhead, (sender + receiver address)</a:t>
            </a:r>
          </a:p>
          <a:p>
            <a:pPr>
              <a:spcBef>
                <a:spcPts val="0"/>
              </a:spcBef>
            </a:pPr>
            <a:r>
              <a:rPr lang="en-US" altLang="zh-CN" sz="2200" dirty="0" smtClean="0"/>
              <a:t>Reduce </a:t>
            </a:r>
            <a:r>
              <a:rPr lang="en-US" altLang="zh-CN" sz="2200" b="1" dirty="0" smtClean="0"/>
              <a:t>95%</a:t>
            </a:r>
            <a:r>
              <a:rPr lang="en-US" altLang="zh-CN" sz="2200" dirty="0" smtClean="0"/>
              <a:t> overhead (400 bytes to ~20 bytes)</a:t>
            </a:r>
          </a:p>
        </p:txBody>
      </p:sp>
      <p:grpSp>
        <p:nvGrpSpPr>
          <p:cNvPr id="3" name="Group 2"/>
          <p:cNvGrpSpPr/>
          <p:nvPr/>
        </p:nvGrpSpPr>
        <p:grpSpPr>
          <a:xfrm>
            <a:off x="6541616" y="1364506"/>
            <a:ext cx="3011636" cy="3511500"/>
            <a:chOff x="6541616" y="1364506"/>
            <a:chExt cx="3011636" cy="3511500"/>
          </a:xfrm>
        </p:grpSpPr>
        <p:sp>
          <p:nvSpPr>
            <p:cNvPr id="23557" name="Bent Arrow 23556"/>
            <p:cNvSpPr/>
            <p:nvPr/>
          </p:nvSpPr>
          <p:spPr>
            <a:xfrm>
              <a:off x="6541616" y="1919486"/>
              <a:ext cx="779388" cy="2956520"/>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23558" name="Striped Right Arrow 23557"/>
            <p:cNvSpPr/>
            <p:nvPr/>
          </p:nvSpPr>
          <p:spPr>
            <a:xfrm>
              <a:off x="7367613" y="1364506"/>
              <a:ext cx="2185639" cy="1507976"/>
            </a:xfrm>
            <a:prstGeom prst="striped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a:t>Effective </a:t>
              </a:r>
              <a:r>
                <a:rPr lang="en-US" altLang="zh-CN" dirty="0" smtClean="0"/>
                <a:t>batching</a:t>
              </a:r>
              <a:endParaRPr lang="zh-CN" altLang="en-US" dirty="0"/>
            </a:p>
          </p:txBody>
        </p:sp>
      </p:grpSp>
      <p:sp>
        <p:nvSpPr>
          <p:cNvPr id="10" name="TextBox 9"/>
          <p:cNvSpPr txBox="1"/>
          <p:nvPr/>
        </p:nvSpPr>
        <p:spPr>
          <a:xfrm>
            <a:off x="1763688" y="2571752"/>
            <a:ext cx="1434864" cy="58477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600" dirty="0" smtClean="0"/>
              <a:t>convert from short address</a:t>
            </a:r>
            <a:endParaRPr lang="zh-CN" altLang="en-US" sz="1600" dirty="0"/>
          </a:p>
        </p:txBody>
      </p:sp>
      <p:sp>
        <p:nvSpPr>
          <p:cNvPr id="11" name="TextBox 10"/>
          <p:cNvSpPr txBox="1"/>
          <p:nvPr/>
        </p:nvSpPr>
        <p:spPr>
          <a:xfrm>
            <a:off x="4410440" y="2283718"/>
            <a:ext cx="2249797" cy="338554"/>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1600" dirty="0" smtClean="0"/>
              <a:t>convert to short address</a:t>
            </a:r>
            <a:endParaRPr lang="zh-CN" altLang="en-US" sz="1600" dirty="0"/>
          </a:p>
        </p:txBody>
      </p:sp>
      <p:cxnSp>
        <p:nvCxnSpPr>
          <p:cNvPr id="5" name="Curved Connector 4"/>
          <p:cNvCxnSpPr/>
          <p:nvPr/>
        </p:nvCxnSpPr>
        <p:spPr>
          <a:xfrm flipV="1">
            <a:off x="3923928" y="1635648"/>
            <a:ext cx="1008112" cy="288032"/>
          </a:xfrm>
          <a:prstGeom prst="curvedConnector3">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800724" y="1474737"/>
            <a:ext cx="2605842" cy="369332"/>
          </a:xfrm>
          <a:prstGeom prst="rect">
            <a:avLst/>
          </a:prstGeom>
        </p:spPr>
        <p:txBody>
          <a:bodyPr wrap="none">
            <a:spAutoFit/>
          </a:bodyPr>
          <a:lstStyle/>
          <a:p>
            <a:r>
              <a:rPr lang="en-US" altLang="zh-CN" dirty="0" smtClean="0"/>
              <a:t>Sync with other executors</a:t>
            </a:r>
            <a:endParaRPr lang="zh-CN" altLang="en-US" dirty="0"/>
          </a:p>
        </p:txBody>
      </p:sp>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26</a:t>
            </a:fld>
            <a:endParaRPr lang="zh-CN" altLang="en-US"/>
          </a:p>
        </p:txBody>
      </p:sp>
    </p:spTree>
    <p:extLst>
      <p:ext uri="{BB962C8B-B14F-4D97-AF65-F5344CB8AC3E}">
        <p14:creationId xmlns:p14="http://schemas.microsoft.com/office/powerpoint/2010/main" val="565685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02332"/>
            <a:ext cx="8229600" cy="857250"/>
          </a:xfrm>
        </p:spPr>
        <p:txBody>
          <a:bodyPr>
            <a:normAutofit/>
          </a:bodyPr>
          <a:lstStyle/>
          <a:p>
            <a:r>
              <a:rPr lang="en-US" altLang="zh-CN" dirty="0" smtClean="0"/>
              <a:t>Effective batching</a:t>
            </a:r>
            <a:endParaRPr lang="zh-CN" altLang="en-US" dirty="0"/>
          </a:p>
        </p:txBody>
      </p:sp>
      <p:sp>
        <p:nvSpPr>
          <p:cNvPr id="7" name="Content Placeholder 2"/>
          <p:cNvSpPr txBox="1">
            <a:spLocks/>
          </p:cNvSpPr>
          <p:nvPr/>
        </p:nvSpPr>
        <p:spPr>
          <a:xfrm>
            <a:off x="611560" y="915567"/>
            <a:ext cx="864096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smtClean="0"/>
              <a:t>Network </a:t>
            </a:r>
            <a:r>
              <a:rPr lang="en-US" altLang="zh-CN" sz="2400" b="1" dirty="0" smtClean="0"/>
              <a:t>Idle</a:t>
            </a:r>
            <a:r>
              <a:rPr lang="en-US" altLang="zh-CN" sz="2400" dirty="0" smtClean="0"/>
              <a:t>: Flush </a:t>
            </a:r>
            <a:r>
              <a:rPr lang="en-US" altLang="zh-CN" sz="2400" b="1" dirty="0" smtClean="0"/>
              <a:t>as fast as</a:t>
            </a:r>
            <a:r>
              <a:rPr lang="en-US" altLang="zh-CN" sz="2400" dirty="0" smtClean="0"/>
              <a:t> </a:t>
            </a:r>
            <a:r>
              <a:rPr lang="en-US" altLang="zh-CN" sz="2400" b="1" dirty="0" smtClean="0"/>
              <a:t>we can</a:t>
            </a:r>
          </a:p>
          <a:p>
            <a:pPr marL="0" indent="0">
              <a:buNone/>
            </a:pPr>
            <a:r>
              <a:rPr lang="en-US" altLang="zh-CN" sz="2400" dirty="0" smtClean="0"/>
              <a:t>Network </a:t>
            </a:r>
            <a:r>
              <a:rPr lang="en-US" altLang="zh-CN" sz="2400" b="1" dirty="0" smtClean="0"/>
              <a:t>Busy</a:t>
            </a:r>
            <a:r>
              <a:rPr lang="en-US" altLang="zh-CN" sz="2400" dirty="0" smtClean="0"/>
              <a:t>: </a:t>
            </a:r>
            <a:r>
              <a:rPr lang="en-US" altLang="zh-CN" sz="2400" b="1" dirty="0" smtClean="0"/>
              <a:t>Smart batching</a:t>
            </a:r>
            <a:r>
              <a:rPr lang="en-US" altLang="zh-CN" sz="2400" dirty="0" smtClean="0"/>
              <a:t> until the network is open again. </a:t>
            </a:r>
          </a:p>
        </p:txBody>
      </p:sp>
      <p:pic>
        <p:nvPicPr>
          <p:cNvPr id="1026" name="Picture 2" descr="http://www.gearpump.io/site/img/through_vs_message_siz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414" y="1995687"/>
            <a:ext cx="3489618" cy="216024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27</a:t>
            </a:fld>
            <a:endParaRPr lang="zh-CN" altLang="en-US"/>
          </a:p>
        </p:txBody>
      </p:sp>
      <p:sp>
        <p:nvSpPr>
          <p:cNvPr id="10" name="TextBox 9"/>
          <p:cNvSpPr txBox="1"/>
          <p:nvPr/>
        </p:nvSpPr>
        <p:spPr>
          <a:xfrm>
            <a:off x="755576" y="4414344"/>
            <a:ext cx="4897238" cy="461665"/>
          </a:xfrm>
          <a:prstGeom prst="rect">
            <a:avLst/>
          </a:prstGeom>
          <a:ln>
            <a:noFill/>
          </a:ln>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2400" dirty="0" smtClean="0"/>
              <a:t>This feature is ported from Storm-297</a:t>
            </a:r>
            <a:endParaRPr lang="zh-CN" altLang="en-US" sz="2400" dirty="0"/>
          </a:p>
        </p:txBody>
      </p:sp>
      <p:sp>
        <p:nvSpPr>
          <p:cNvPr id="6" name="Rectangle 5"/>
          <p:cNvSpPr/>
          <p:nvPr/>
        </p:nvSpPr>
        <p:spPr>
          <a:xfrm>
            <a:off x="5220072" y="2499742"/>
            <a:ext cx="3456384" cy="10801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800" b="1" dirty="0" smtClean="0"/>
              <a:t>Network</a:t>
            </a:r>
            <a:r>
              <a:rPr lang="en-US" altLang="zh-CN" sz="2800" dirty="0" smtClean="0"/>
              <a:t> Bandwidth</a:t>
            </a:r>
          </a:p>
          <a:p>
            <a:pPr algn="ctr"/>
            <a:r>
              <a:rPr lang="en-US" altLang="zh-CN" sz="2800" b="1" dirty="0" smtClean="0"/>
              <a:t>Doubled</a:t>
            </a:r>
            <a:endParaRPr lang="zh-CN" altLang="en-US" sz="2800" dirty="0"/>
          </a:p>
        </p:txBody>
      </p:sp>
      <p:sp>
        <p:nvSpPr>
          <p:cNvPr id="4" name="TextBox 3"/>
          <p:cNvSpPr txBox="1"/>
          <p:nvPr/>
        </p:nvSpPr>
        <p:spPr>
          <a:xfrm>
            <a:off x="5790790" y="3651870"/>
            <a:ext cx="2597634" cy="369332"/>
          </a:xfrm>
          <a:prstGeom prst="rect">
            <a:avLst/>
          </a:prstGeom>
          <a:noFill/>
        </p:spPr>
        <p:txBody>
          <a:bodyPr wrap="none" rtlCol="0">
            <a:spAutoFit/>
          </a:bodyPr>
          <a:lstStyle/>
          <a:p>
            <a:r>
              <a:rPr lang="en-US" altLang="zh-CN" dirty="0" smtClean="0"/>
              <a:t>For 100 byte per message</a:t>
            </a:r>
            <a:endParaRPr lang="zh-CN" altLang="en-US" dirty="0"/>
          </a:p>
        </p:txBody>
      </p:sp>
    </p:spTree>
    <p:extLst>
      <p:ext uri="{BB962C8B-B14F-4D97-AF65-F5344CB8AC3E}">
        <p14:creationId xmlns:p14="http://schemas.microsoft.com/office/powerpoint/2010/main" val="3809215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482351" y="2130411"/>
            <a:ext cx="831429" cy="746206"/>
            <a:chOff x="755576" y="2473616"/>
            <a:chExt cx="831429" cy="746206"/>
          </a:xfrm>
        </p:grpSpPr>
        <p:grpSp>
          <p:nvGrpSpPr>
            <p:cNvPr id="155" name="Group 154"/>
            <p:cNvGrpSpPr/>
            <p:nvPr/>
          </p:nvGrpSpPr>
          <p:grpSpPr>
            <a:xfrm>
              <a:off x="755576" y="2499742"/>
              <a:ext cx="720081" cy="720080"/>
              <a:chOff x="5436096" y="2564904"/>
              <a:chExt cx="936104" cy="936104"/>
            </a:xfrm>
          </p:grpSpPr>
          <p:sp>
            <p:nvSpPr>
              <p:cNvPr id="156" name="Oval 155"/>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7" name="TextBox 156"/>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196" name="Group 195"/>
            <p:cNvGrpSpPr/>
            <p:nvPr/>
          </p:nvGrpSpPr>
          <p:grpSpPr>
            <a:xfrm>
              <a:off x="811250" y="2486679"/>
              <a:ext cx="720081" cy="720080"/>
              <a:chOff x="5436096" y="2564904"/>
              <a:chExt cx="936104" cy="936104"/>
            </a:xfrm>
          </p:grpSpPr>
          <p:sp>
            <p:nvSpPr>
              <p:cNvPr id="197" name="Oval 196"/>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98" name="TextBox 197"/>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199" name="Group 198"/>
            <p:cNvGrpSpPr/>
            <p:nvPr/>
          </p:nvGrpSpPr>
          <p:grpSpPr>
            <a:xfrm>
              <a:off x="866924" y="2473616"/>
              <a:ext cx="720081" cy="720080"/>
              <a:chOff x="5436096" y="2564904"/>
              <a:chExt cx="936104" cy="936104"/>
            </a:xfrm>
          </p:grpSpPr>
          <p:sp>
            <p:nvSpPr>
              <p:cNvPr id="200" name="Oval 199"/>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01" name="TextBox 200"/>
              <p:cNvSpPr txBox="1"/>
              <p:nvPr/>
            </p:nvSpPr>
            <p:spPr>
              <a:xfrm>
                <a:off x="5567707" y="2820390"/>
                <a:ext cx="758457" cy="480132"/>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sp>
        <p:nvSpPr>
          <p:cNvPr id="129" name="Title 128"/>
          <p:cNvSpPr>
            <a:spLocks noGrp="1"/>
          </p:cNvSpPr>
          <p:nvPr>
            <p:ph type="title"/>
          </p:nvPr>
        </p:nvSpPr>
        <p:spPr/>
        <p:txBody>
          <a:bodyPr/>
          <a:lstStyle/>
          <a:p>
            <a:r>
              <a:rPr lang="en-US" altLang="zh-CN" dirty="0" smtClean="0"/>
              <a:t>Flow Control</a:t>
            </a:r>
            <a:endParaRPr lang="zh-CN" altLang="en-US" dirty="0"/>
          </a:p>
        </p:txBody>
      </p:sp>
      <p:sp>
        <p:nvSpPr>
          <p:cNvPr id="72" name="Content Placeholder 2"/>
          <p:cNvSpPr txBox="1">
            <a:spLocks/>
          </p:cNvSpPr>
          <p:nvPr/>
        </p:nvSpPr>
        <p:spPr>
          <a:xfrm>
            <a:off x="323528" y="1293608"/>
            <a:ext cx="8640960" cy="91810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t>Pass back-pressure </a:t>
            </a:r>
            <a:r>
              <a:rPr lang="en-US" altLang="zh-CN" sz="2400" b="1" dirty="0" smtClean="0"/>
              <a:t>level-by-level</a:t>
            </a:r>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28</a:t>
            </a:fld>
            <a:endParaRPr lang="zh-CN" altLang="en-US" dirty="0"/>
          </a:p>
        </p:txBody>
      </p:sp>
      <p:sp>
        <p:nvSpPr>
          <p:cNvPr id="4" name="Curved Up Arrow 3"/>
          <p:cNvSpPr/>
          <p:nvPr/>
        </p:nvSpPr>
        <p:spPr>
          <a:xfrm flipH="1">
            <a:off x="5580114" y="2859782"/>
            <a:ext cx="870789" cy="304866"/>
          </a:xfrm>
          <a:prstGeom prst="curvedUpArrow">
            <a:avLst>
              <a:gd name="adj1" fmla="val 25000"/>
              <a:gd name="adj2" fmla="val 86697"/>
              <a:gd name="adj3" fmla="val 4616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grpSp>
        <p:nvGrpSpPr>
          <p:cNvPr id="286" name="Group 285"/>
          <p:cNvGrpSpPr/>
          <p:nvPr/>
        </p:nvGrpSpPr>
        <p:grpSpPr>
          <a:xfrm>
            <a:off x="3099193" y="2130411"/>
            <a:ext cx="831429" cy="746206"/>
            <a:chOff x="755576" y="2473616"/>
            <a:chExt cx="831429" cy="746206"/>
          </a:xfrm>
        </p:grpSpPr>
        <p:grpSp>
          <p:nvGrpSpPr>
            <p:cNvPr id="287" name="Group 286"/>
            <p:cNvGrpSpPr/>
            <p:nvPr/>
          </p:nvGrpSpPr>
          <p:grpSpPr>
            <a:xfrm>
              <a:off x="755576" y="2499742"/>
              <a:ext cx="720081" cy="720080"/>
              <a:chOff x="5436096" y="2564904"/>
              <a:chExt cx="936104" cy="936104"/>
            </a:xfrm>
          </p:grpSpPr>
          <p:sp>
            <p:nvSpPr>
              <p:cNvPr id="294" name="Oval 293"/>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95" name="TextBox 294"/>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288" name="Group 287"/>
            <p:cNvGrpSpPr/>
            <p:nvPr/>
          </p:nvGrpSpPr>
          <p:grpSpPr>
            <a:xfrm>
              <a:off x="811250" y="2486679"/>
              <a:ext cx="720081" cy="720080"/>
              <a:chOff x="5436096" y="2564904"/>
              <a:chExt cx="936104" cy="936104"/>
            </a:xfrm>
          </p:grpSpPr>
          <p:sp>
            <p:nvSpPr>
              <p:cNvPr id="292" name="Oval 291"/>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93" name="TextBox 292"/>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289" name="Group 288"/>
            <p:cNvGrpSpPr/>
            <p:nvPr/>
          </p:nvGrpSpPr>
          <p:grpSpPr>
            <a:xfrm>
              <a:off x="866924" y="2473616"/>
              <a:ext cx="720081" cy="720080"/>
              <a:chOff x="5436096" y="2564904"/>
              <a:chExt cx="936104" cy="936104"/>
            </a:xfrm>
          </p:grpSpPr>
          <p:sp>
            <p:nvSpPr>
              <p:cNvPr id="290" name="Oval 289"/>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91" name="TextBox 290"/>
              <p:cNvSpPr txBox="1"/>
              <p:nvPr/>
            </p:nvSpPr>
            <p:spPr>
              <a:xfrm>
                <a:off x="5567707" y="2820390"/>
                <a:ext cx="758457" cy="480132"/>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grpSp>
        <p:nvGrpSpPr>
          <p:cNvPr id="296" name="Group 295"/>
          <p:cNvGrpSpPr/>
          <p:nvPr/>
        </p:nvGrpSpPr>
        <p:grpSpPr>
          <a:xfrm>
            <a:off x="4716037" y="2130411"/>
            <a:ext cx="831429" cy="746206"/>
            <a:chOff x="755576" y="2473616"/>
            <a:chExt cx="831429" cy="746206"/>
          </a:xfrm>
        </p:grpSpPr>
        <p:grpSp>
          <p:nvGrpSpPr>
            <p:cNvPr id="297" name="Group 296"/>
            <p:cNvGrpSpPr/>
            <p:nvPr/>
          </p:nvGrpSpPr>
          <p:grpSpPr>
            <a:xfrm>
              <a:off x="755576" y="2499742"/>
              <a:ext cx="720081" cy="720080"/>
              <a:chOff x="5436096" y="2564904"/>
              <a:chExt cx="936104" cy="936104"/>
            </a:xfrm>
          </p:grpSpPr>
          <p:sp>
            <p:nvSpPr>
              <p:cNvPr id="304" name="Oval 303"/>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05" name="TextBox 304"/>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298" name="Group 297"/>
            <p:cNvGrpSpPr/>
            <p:nvPr/>
          </p:nvGrpSpPr>
          <p:grpSpPr>
            <a:xfrm>
              <a:off x="811250" y="2486679"/>
              <a:ext cx="720081" cy="720080"/>
              <a:chOff x="5436096" y="2564904"/>
              <a:chExt cx="936104" cy="936104"/>
            </a:xfrm>
          </p:grpSpPr>
          <p:sp>
            <p:nvSpPr>
              <p:cNvPr id="302" name="Oval 301"/>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03" name="TextBox 302"/>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299" name="Group 298"/>
            <p:cNvGrpSpPr/>
            <p:nvPr/>
          </p:nvGrpSpPr>
          <p:grpSpPr>
            <a:xfrm>
              <a:off x="866924" y="2473616"/>
              <a:ext cx="720081" cy="720080"/>
              <a:chOff x="5436096" y="2564904"/>
              <a:chExt cx="936104" cy="936104"/>
            </a:xfrm>
          </p:grpSpPr>
          <p:sp>
            <p:nvSpPr>
              <p:cNvPr id="300" name="Oval 299"/>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01" name="TextBox 300"/>
              <p:cNvSpPr txBox="1"/>
              <p:nvPr/>
            </p:nvSpPr>
            <p:spPr>
              <a:xfrm>
                <a:off x="5567707" y="2820390"/>
                <a:ext cx="758457" cy="480132"/>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grpSp>
        <p:nvGrpSpPr>
          <p:cNvPr id="306" name="Group 305"/>
          <p:cNvGrpSpPr/>
          <p:nvPr/>
        </p:nvGrpSpPr>
        <p:grpSpPr>
          <a:xfrm>
            <a:off x="6332880" y="2130411"/>
            <a:ext cx="831429" cy="746206"/>
            <a:chOff x="755576" y="2473616"/>
            <a:chExt cx="831429" cy="746206"/>
          </a:xfrm>
        </p:grpSpPr>
        <p:grpSp>
          <p:nvGrpSpPr>
            <p:cNvPr id="307" name="Group 306"/>
            <p:cNvGrpSpPr/>
            <p:nvPr/>
          </p:nvGrpSpPr>
          <p:grpSpPr>
            <a:xfrm>
              <a:off x="755576" y="2499742"/>
              <a:ext cx="720081" cy="720080"/>
              <a:chOff x="5436096" y="2564904"/>
              <a:chExt cx="936104" cy="936104"/>
            </a:xfrm>
          </p:grpSpPr>
          <p:sp>
            <p:nvSpPr>
              <p:cNvPr id="314" name="Oval 313"/>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15" name="TextBox 314"/>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308" name="Group 307"/>
            <p:cNvGrpSpPr/>
            <p:nvPr/>
          </p:nvGrpSpPr>
          <p:grpSpPr>
            <a:xfrm>
              <a:off x="811250" y="2486679"/>
              <a:ext cx="720081" cy="720080"/>
              <a:chOff x="5436096" y="2564904"/>
              <a:chExt cx="936104" cy="936104"/>
            </a:xfrm>
          </p:grpSpPr>
          <p:sp>
            <p:nvSpPr>
              <p:cNvPr id="312" name="Oval 311"/>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13" name="TextBox 312"/>
              <p:cNvSpPr txBox="1"/>
              <p:nvPr/>
            </p:nvSpPr>
            <p:spPr>
              <a:xfrm>
                <a:off x="5567707" y="2820390"/>
                <a:ext cx="758457" cy="480132"/>
              </a:xfrm>
              <a:prstGeom prst="rect">
                <a:avLst/>
              </a:prstGeom>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309" name="Group 308"/>
            <p:cNvGrpSpPr/>
            <p:nvPr/>
          </p:nvGrpSpPr>
          <p:grpSpPr>
            <a:xfrm>
              <a:off x="866924" y="2473616"/>
              <a:ext cx="720081" cy="720080"/>
              <a:chOff x="5436096" y="2564904"/>
              <a:chExt cx="936104" cy="936104"/>
            </a:xfrm>
          </p:grpSpPr>
          <p:sp>
            <p:nvSpPr>
              <p:cNvPr id="310" name="Oval 309"/>
              <p:cNvSpPr/>
              <p:nvPr/>
            </p:nvSpPr>
            <p:spPr>
              <a:xfrm>
                <a:off x="5436096" y="2564904"/>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11" name="TextBox 310"/>
              <p:cNvSpPr txBox="1"/>
              <p:nvPr/>
            </p:nvSpPr>
            <p:spPr>
              <a:xfrm>
                <a:off x="5567707" y="2820390"/>
                <a:ext cx="758457" cy="480132"/>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sp>
        <p:nvSpPr>
          <p:cNvPr id="320" name="Curved Up Arrow 319"/>
          <p:cNvSpPr/>
          <p:nvPr/>
        </p:nvSpPr>
        <p:spPr>
          <a:xfrm flipH="1">
            <a:off x="4002306" y="2859783"/>
            <a:ext cx="785718" cy="288032"/>
          </a:xfrm>
          <a:prstGeom prst="curvedUpArrow">
            <a:avLst>
              <a:gd name="adj1" fmla="val 25000"/>
              <a:gd name="adj2" fmla="val 86697"/>
              <a:gd name="adj3" fmla="val 4616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321" name="Rectangle 320"/>
          <p:cNvSpPr/>
          <p:nvPr/>
        </p:nvSpPr>
        <p:spPr>
          <a:xfrm>
            <a:off x="3500845" y="3052570"/>
            <a:ext cx="1797928" cy="400110"/>
          </a:xfrm>
          <a:prstGeom prst="rect">
            <a:avLst/>
          </a:prstGeom>
        </p:spPr>
        <p:txBody>
          <a:bodyPr wrap="none">
            <a:spAutoFit/>
          </a:bodyPr>
          <a:lstStyle/>
          <a:p>
            <a:r>
              <a:rPr lang="en-US" altLang="zh-CN" sz="2000" b="1" dirty="0"/>
              <a:t> B</a:t>
            </a:r>
            <a:r>
              <a:rPr lang="en-US" altLang="zh-CN" sz="2000" b="1" dirty="0" smtClean="0"/>
              <a:t>ack-pressure </a:t>
            </a:r>
            <a:endParaRPr lang="zh-CN" altLang="en-US" sz="2000" b="1" dirty="0"/>
          </a:p>
        </p:txBody>
      </p:sp>
      <p:sp>
        <p:nvSpPr>
          <p:cNvPr id="322" name="Curved Up Arrow 321"/>
          <p:cNvSpPr/>
          <p:nvPr/>
        </p:nvSpPr>
        <p:spPr>
          <a:xfrm flipH="1">
            <a:off x="2267744" y="2787774"/>
            <a:ext cx="811844" cy="304866"/>
          </a:xfrm>
          <a:prstGeom prst="curvedUpArrow">
            <a:avLst>
              <a:gd name="adj1" fmla="val 25000"/>
              <a:gd name="adj2" fmla="val 86697"/>
              <a:gd name="adj3" fmla="val 46164"/>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solidFill>
                <a:schemeClr val="tx1"/>
              </a:solidFill>
            </a:endParaRPr>
          </a:p>
        </p:txBody>
      </p:sp>
      <p:sp>
        <p:nvSpPr>
          <p:cNvPr id="10" name="Right Arrow 9"/>
          <p:cNvSpPr/>
          <p:nvPr/>
        </p:nvSpPr>
        <p:spPr>
          <a:xfrm>
            <a:off x="2562469" y="2444568"/>
            <a:ext cx="216024" cy="21602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38" name="Right Arrow 337"/>
          <p:cNvSpPr/>
          <p:nvPr/>
        </p:nvSpPr>
        <p:spPr>
          <a:xfrm>
            <a:off x="4290661" y="2444568"/>
            <a:ext cx="216024" cy="21602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39" name="Right Arrow 338"/>
          <p:cNvSpPr/>
          <p:nvPr/>
        </p:nvSpPr>
        <p:spPr>
          <a:xfrm>
            <a:off x="5933782" y="2444568"/>
            <a:ext cx="216024" cy="216024"/>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nvGrpSpPr>
          <p:cNvPr id="373" name="Group 372"/>
          <p:cNvGrpSpPr/>
          <p:nvPr/>
        </p:nvGrpSpPr>
        <p:grpSpPr>
          <a:xfrm flipH="1">
            <a:off x="1727987" y="3185231"/>
            <a:ext cx="1338538" cy="555483"/>
            <a:chOff x="1636440" y="5085184"/>
            <a:chExt cx="1448906" cy="601285"/>
          </a:xfrm>
        </p:grpSpPr>
        <p:grpSp>
          <p:nvGrpSpPr>
            <p:cNvPr id="374" name="Group 373"/>
            <p:cNvGrpSpPr/>
            <p:nvPr/>
          </p:nvGrpSpPr>
          <p:grpSpPr>
            <a:xfrm>
              <a:off x="1636440" y="5085184"/>
              <a:ext cx="1448906" cy="360040"/>
              <a:chOff x="1636440" y="5085184"/>
              <a:chExt cx="1448906" cy="360040"/>
            </a:xfrm>
          </p:grpSpPr>
          <p:sp>
            <p:nvSpPr>
              <p:cNvPr id="377" name="Rectangle 376"/>
              <p:cNvSpPr/>
              <p:nvPr/>
            </p:nvSpPr>
            <p:spPr>
              <a:xfrm>
                <a:off x="16364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8" name="Rectangle 377"/>
              <p:cNvSpPr/>
              <p:nvPr/>
            </p:nvSpPr>
            <p:spPr>
              <a:xfrm>
                <a:off x="17888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79" name="Rectangle 378"/>
              <p:cNvSpPr/>
              <p:nvPr/>
            </p:nvSpPr>
            <p:spPr>
              <a:xfrm>
                <a:off x="19412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0" name="Rectangle 379"/>
              <p:cNvSpPr/>
              <p:nvPr/>
            </p:nvSpPr>
            <p:spPr>
              <a:xfrm>
                <a:off x="20936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1" name="Rectangle 380"/>
              <p:cNvSpPr/>
              <p:nvPr/>
            </p:nvSpPr>
            <p:spPr>
              <a:xfrm>
                <a:off x="22460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2" name="Rectangle 381"/>
              <p:cNvSpPr/>
              <p:nvPr/>
            </p:nvSpPr>
            <p:spPr>
              <a:xfrm>
                <a:off x="23984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3" name="Rectangle 382"/>
              <p:cNvSpPr/>
              <p:nvPr/>
            </p:nvSpPr>
            <p:spPr>
              <a:xfrm>
                <a:off x="25508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4" name="Rectangle 383"/>
              <p:cNvSpPr/>
              <p:nvPr/>
            </p:nvSpPr>
            <p:spPr>
              <a:xfrm>
                <a:off x="2703240"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385" name="Rectangle 384"/>
              <p:cNvSpPr/>
              <p:nvPr/>
            </p:nvSpPr>
            <p:spPr>
              <a:xfrm>
                <a:off x="2047146" y="5085184"/>
                <a:ext cx="580638" cy="360040"/>
              </a:xfrm>
              <a:prstGeom prst="rect">
                <a:avLst/>
              </a:prstGeom>
              <a:solidFill>
                <a:schemeClr val="accent5">
                  <a:lumMod val="60000"/>
                  <a:lumOff val="40000"/>
                  <a:alpha val="45098"/>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386" name="Rectangle 385"/>
              <p:cNvSpPr/>
              <p:nvPr/>
            </p:nvSpPr>
            <p:spPr>
              <a:xfrm>
                <a:off x="2869322" y="5157192"/>
                <a:ext cx="216024"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sp>
          <p:nvSpPr>
            <p:cNvPr id="375" name="Rectangle 374"/>
            <p:cNvSpPr/>
            <p:nvPr/>
          </p:nvSpPr>
          <p:spPr>
            <a:xfrm>
              <a:off x="1727408" y="5386630"/>
              <a:ext cx="1219551" cy="299839"/>
            </a:xfrm>
            <a:prstGeom prst="rect">
              <a:avLst/>
            </a:prstGeom>
          </p:spPr>
          <p:txBody>
            <a:bodyPr wrap="none">
              <a:spAutoFit/>
            </a:bodyPr>
            <a:lstStyle/>
            <a:p>
              <a:pPr algn="ctr"/>
              <a:r>
                <a:rPr lang="en-US" altLang="zh-CN" sz="1200" dirty="0" smtClean="0"/>
                <a:t>Sliding window</a:t>
              </a:r>
              <a:endParaRPr lang="zh-CN" altLang="en-US" sz="1200" dirty="0"/>
            </a:p>
          </p:txBody>
        </p:sp>
        <p:cxnSp>
          <p:nvCxnSpPr>
            <p:cNvPr id="376" name="Straight Arrow Connector 375"/>
            <p:cNvCxnSpPr/>
            <p:nvPr/>
          </p:nvCxnSpPr>
          <p:spPr>
            <a:xfrm>
              <a:off x="1740663" y="5100301"/>
              <a:ext cx="299157" cy="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2" name="Curved Connector 11"/>
          <p:cNvCxnSpPr>
            <a:stCxn id="310" idx="6"/>
            <a:endCxn id="156" idx="2"/>
          </p:cNvCxnSpPr>
          <p:nvPr/>
        </p:nvCxnSpPr>
        <p:spPr>
          <a:xfrm flipH="1">
            <a:off x="1482349" y="2490451"/>
            <a:ext cx="5681958" cy="26126"/>
          </a:xfrm>
          <a:prstGeom prst="curvedConnector5">
            <a:avLst>
              <a:gd name="adj1" fmla="val -4253"/>
              <a:gd name="adj2" fmla="val 6653039"/>
              <a:gd name="adj3" fmla="val 108161"/>
            </a:avLst>
          </a:prstGeom>
          <a:ln>
            <a:prstDash val="dash"/>
            <a:tailEnd type="arrow"/>
          </a:ln>
        </p:spPr>
        <p:style>
          <a:lnRef idx="2">
            <a:schemeClr val="accent3"/>
          </a:lnRef>
          <a:fillRef idx="0">
            <a:schemeClr val="accent3"/>
          </a:fillRef>
          <a:effectRef idx="1">
            <a:schemeClr val="accent3"/>
          </a:effectRef>
          <a:fontRef idx="minor">
            <a:schemeClr val="tx1"/>
          </a:fontRef>
        </p:style>
      </p:cxnSp>
      <p:sp>
        <p:nvSpPr>
          <p:cNvPr id="388" name="Rectangle 387"/>
          <p:cNvSpPr/>
          <p:nvPr/>
        </p:nvSpPr>
        <p:spPr>
          <a:xfrm>
            <a:off x="1331640" y="4002618"/>
            <a:ext cx="5579348" cy="369332"/>
          </a:xfrm>
          <a:prstGeom prst="rect">
            <a:avLst/>
          </a:prstGeom>
        </p:spPr>
        <p:txBody>
          <a:bodyPr wrap="none">
            <a:spAutoFit/>
          </a:bodyPr>
          <a:lstStyle/>
          <a:p>
            <a:r>
              <a:rPr lang="en-US" altLang="zh-CN" dirty="0" smtClean="0"/>
              <a:t>Another option(not used): big-loop-feedback </a:t>
            </a:r>
            <a:r>
              <a:rPr lang="en-US" altLang="zh-CN" dirty="0" smtClean="0"/>
              <a:t>flow control</a:t>
            </a:r>
            <a:endParaRPr lang="zh-CN" altLang="en-US" dirty="0"/>
          </a:p>
        </p:txBody>
      </p:sp>
    </p:spTree>
    <p:extLst>
      <p:ext uri="{BB962C8B-B14F-4D97-AF65-F5344CB8AC3E}">
        <p14:creationId xmlns:p14="http://schemas.microsoft.com/office/powerpoint/2010/main" val="28987102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altLang="zh-CN" dirty="0"/>
              <a:t>High </a:t>
            </a:r>
            <a:r>
              <a:rPr lang="en-US" altLang="zh-CN" dirty="0" smtClean="0"/>
              <a:t>performance streaming</a:t>
            </a:r>
          </a:p>
          <a:p>
            <a:pPr marL="514350" indent="-514350">
              <a:buFont typeface="+mj-lt"/>
              <a:buAutoNum type="arabicPeriod"/>
            </a:pPr>
            <a:r>
              <a:rPr lang="en-US" altLang="zh-CN" b="1" dirty="0"/>
              <a:t>Detect Message </a:t>
            </a:r>
            <a:r>
              <a:rPr lang="en-US" altLang="zh-CN" b="1" dirty="0" smtClean="0"/>
              <a:t>loss and other failures</a:t>
            </a:r>
          </a:p>
          <a:p>
            <a:pPr marL="514350" indent="-514350">
              <a:buFont typeface="+mj-lt"/>
              <a:buAutoNum type="arabicPeriod"/>
            </a:pPr>
            <a:r>
              <a:rPr lang="en-US" altLang="zh-CN" dirty="0"/>
              <a:t>DAG </a:t>
            </a:r>
            <a:r>
              <a:rPr lang="en-US" altLang="zh-CN" dirty="0" smtClean="0"/>
              <a:t>Recovery</a:t>
            </a:r>
            <a:endParaRPr lang="en-US" altLang="zh-CN" dirty="0"/>
          </a:p>
          <a:p>
            <a:pPr marL="514350" indent="-514350">
              <a:buFont typeface="+mj-lt"/>
              <a:buAutoNum type="arabicPeriod"/>
            </a:pPr>
            <a:r>
              <a:rPr lang="en-US" altLang="zh-CN" dirty="0"/>
              <a:t>Clock Service, know when message is lost</a:t>
            </a:r>
          </a:p>
          <a:p>
            <a:pPr marL="514350" indent="-514350">
              <a:buFont typeface="+mj-lt"/>
              <a:buAutoNum type="arabicPeriod"/>
            </a:pPr>
            <a:r>
              <a:rPr lang="en-US" altLang="zh-CN" dirty="0"/>
              <a:t>Message replay from clock</a:t>
            </a:r>
          </a:p>
          <a:p>
            <a:pPr marL="514350" indent="-514350">
              <a:buFont typeface="+mj-lt"/>
              <a:buAutoNum type="arabicPeriod"/>
            </a:pPr>
            <a:r>
              <a:rPr lang="en-US" altLang="zh-CN" dirty="0"/>
              <a:t>Exactly-once, de-duplication</a:t>
            </a:r>
            <a:endParaRPr lang="zh-CN" altLang="en-US" dirty="0"/>
          </a:p>
        </p:txBody>
      </p:sp>
      <p:sp>
        <p:nvSpPr>
          <p:cNvPr id="5" name="Rounded Rectangle 4"/>
          <p:cNvSpPr/>
          <p:nvPr/>
        </p:nvSpPr>
        <p:spPr>
          <a:xfrm>
            <a:off x="425340" y="1663782"/>
            <a:ext cx="7776864" cy="648072"/>
          </a:xfrm>
          <a:prstGeom prst="roundRect">
            <a:avLst/>
          </a:prstGeom>
          <a:solidFill>
            <a:srgbClr val="FF3300">
              <a:alpha val="20000"/>
            </a:srgbClr>
          </a:solidFill>
          <a:ln>
            <a:no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6"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29</a:t>
            </a:fld>
            <a:endParaRPr lang="zh-CN" altLang="en-US"/>
          </a:p>
        </p:txBody>
      </p:sp>
    </p:spTree>
    <p:extLst>
      <p:ext uri="{BB962C8B-B14F-4D97-AF65-F5344CB8AC3E}">
        <p14:creationId xmlns:p14="http://schemas.microsoft.com/office/powerpoint/2010/main" val="649372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95536" y="4579264"/>
            <a:ext cx="7884338" cy="584775"/>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altLang="zh-CN" sz="3200" dirty="0" smtClean="0"/>
              <a:t>It is like our human society, driven by message</a:t>
            </a:r>
            <a:endParaRPr lang="zh-CN" altLang="en-US" sz="3200" dirty="0"/>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5176"/>
          <a:stretch/>
        </p:blipFill>
        <p:spPr bwMode="auto">
          <a:xfrm>
            <a:off x="179512" y="1491631"/>
            <a:ext cx="6120680" cy="29363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123478"/>
            <a:ext cx="8229600" cy="857250"/>
          </a:xfrm>
        </p:spPr>
        <p:txBody>
          <a:bodyPr/>
          <a:lstStyle/>
          <a:p>
            <a:r>
              <a:rPr lang="en-US" altLang="zh-CN" dirty="0" smtClean="0"/>
              <a:t>What is Akka?</a:t>
            </a:r>
            <a:endParaRPr lang="zh-CN" altLang="en-US" dirty="0"/>
          </a:p>
        </p:txBody>
      </p:sp>
      <p:sp>
        <p:nvSpPr>
          <p:cNvPr id="3" name="Content Placeholder 2"/>
          <p:cNvSpPr>
            <a:spLocks noGrp="1"/>
          </p:cNvSpPr>
          <p:nvPr>
            <p:ph idx="1"/>
          </p:nvPr>
        </p:nvSpPr>
        <p:spPr>
          <a:xfrm>
            <a:off x="86816" y="977479"/>
            <a:ext cx="8229600" cy="3394472"/>
          </a:xfrm>
        </p:spPr>
        <p:txBody>
          <a:bodyPr/>
          <a:lstStyle/>
          <a:p>
            <a:r>
              <a:rPr lang="en-US" altLang="zh-CN" dirty="0" smtClean="0"/>
              <a:t>Micro-service(Actor) oriented.</a:t>
            </a:r>
            <a:endParaRPr lang="zh-CN" altLang="en-US" dirty="0"/>
          </a:p>
        </p:txBody>
      </p:sp>
      <p:sp>
        <p:nvSpPr>
          <p:cNvPr id="9" name="AutoShape 2" descr="http://berb.github.io/diploma-thesis/original/resources/actors.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Content Placeholder 2"/>
          <p:cNvSpPr txBox="1">
            <a:spLocks/>
          </p:cNvSpPr>
          <p:nvPr/>
        </p:nvSpPr>
        <p:spPr>
          <a:xfrm>
            <a:off x="6156176" y="1749028"/>
            <a:ext cx="2816696" cy="226288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000" b="1" dirty="0"/>
              <a:t>Message </a:t>
            </a:r>
            <a:r>
              <a:rPr lang="en-US" altLang="zh-CN" sz="2000" b="1" dirty="0" smtClean="0"/>
              <a:t>Driven</a:t>
            </a:r>
            <a:endParaRPr lang="en-US" altLang="zh-CN" sz="2000" dirty="0" smtClean="0"/>
          </a:p>
          <a:p>
            <a:r>
              <a:rPr lang="en-US" altLang="zh-CN" sz="2000" b="1" dirty="0" smtClean="0"/>
              <a:t>Lock-free</a:t>
            </a:r>
          </a:p>
          <a:p>
            <a:r>
              <a:rPr lang="en-US" altLang="zh-CN" sz="2000" b="1" dirty="0" smtClean="0"/>
              <a:t>Location-transparent</a:t>
            </a:r>
          </a:p>
          <a:p>
            <a:r>
              <a:rPr lang="en-US" altLang="zh-CN" sz="2000" b="1" dirty="0" smtClean="0"/>
              <a:t>Better performance</a:t>
            </a:r>
          </a:p>
          <a:p>
            <a:r>
              <a:rPr lang="en-US" altLang="zh-CN" sz="2000" dirty="0" smtClean="0"/>
              <a:t>Fail in-dependently</a:t>
            </a:r>
          </a:p>
          <a:p>
            <a:r>
              <a:rPr lang="en-US" altLang="zh-CN" sz="2000" dirty="0"/>
              <a:t>Scales </a:t>
            </a:r>
            <a:r>
              <a:rPr lang="en-US" altLang="zh-CN" sz="2000" dirty="0" smtClean="0"/>
              <a:t>linearly</a:t>
            </a:r>
            <a:endParaRPr lang="en-US" altLang="zh-CN" sz="2000" dirty="0"/>
          </a:p>
        </p:txBody>
      </p:sp>
    </p:spTree>
    <p:extLst>
      <p:ext uri="{BB962C8B-B14F-4D97-AF65-F5344CB8AC3E}">
        <p14:creationId xmlns:p14="http://schemas.microsoft.com/office/powerpoint/2010/main" val="1089516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200" dirty="0" smtClean="0"/>
              <a:t>Failure Detection</a:t>
            </a:r>
            <a:endParaRPr lang="zh-CN" altLang="en-US" sz="3200" dirty="0"/>
          </a:p>
        </p:txBody>
      </p:sp>
      <p:sp>
        <p:nvSpPr>
          <p:cNvPr id="3" name="Content Placeholder 2"/>
          <p:cNvSpPr>
            <a:spLocks noGrp="1"/>
          </p:cNvSpPr>
          <p:nvPr>
            <p:ph idx="1"/>
          </p:nvPr>
        </p:nvSpPr>
        <p:spPr>
          <a:xfrm>
            <a:off x="457200" y="866719"/>
            <a:ext cx="4186808" cy="3394472"/>
          </a:xfrm>
        </p:spPr>
        <p:txBody>
          <a:bodyPr>
            <a:normAutofit/>
          </a:bodyPr>
          <a:lstStyle/>
          <a:p>
            <a:pPr marL="0" indent="0">
              <a:buNone/>
            </a:pPr>
            <a:r>
              <a:rPr lang="en-US" altLang="zh-CN" dirty="0" smtClean="0"/>
              <a:t>For Message loss:</a:t>
            </a:r>
          </a:p>
          <a:p>
            <a:pPr>
              <a:buFont typeface="Wingdings" panose="05000000000000000000" pitchFamily="2" charset="2"/>
              <a:buChar char="Ø"/>
            </a:pPr>
            <a:r>
              <a:rPr lang="en-US" altLang="zh-CN" b="1" dirty="0" smtClean="0"/>
              <a:t> AckRequest and Ack</a:t>
            </a:r>
            <a:endParaRPr lang="en-US" altLang="zh-CN" b="1" dirty="0"/>
          </a:p>
        </p:txBody>
      </p:sp>
      <p:sp>
        <p:nvSpPr>
          <p:cNvPr id="12" name="Content Placeholder 11"/>
          <p:cNvSpPr>
            <a:spLocks noGrp="1"/>
          </p:cNvSpPr>
          <p:nvPr>
            <p:ph idx="13"/>
          </p:nvPr>
        </p:nvSpPr>
        <p:spPr>
          <a:xfrm>
            <a:off x="4499992" y="856621"/>
            <a:ext cx="4896544" cy="3394472"/>
          </a:xfrm>
        </p:spPr>
        <p:txBody>
          <a:bodyPr/>
          <a:lstStyle/>
          <a:p>
            <a:pPr marL="0" indent="0">
              <a:buNone/>
            </a:pPr>
            <a:r>
              <a:rPr lang="en-US" altLang="zh-CN" dirty="0" smtClean="0"/>
              <a:t>For JVM Crash, Network Down:</a:t>
            </a:r>
          </a:p>
          <a:p>
            <a:pPr>
              <a:buFont typeface="Wingdings" panose="05000000000000000000" pitchFamily="2" charset="2"/>
              <a:buChar char="Ø"/>
            </a:pPr>
            <a:r>
              <a:rPr lang="en-US" altLang="zh-CN" b="1" dirty="0" smtClean="0"/>
              <a:t> Actor Supervision</a:t>
            </a:r>
            <a:endParaRPr lang="en-US" altLang="zh-CN" b="1" dirty="0"/>
          </a:p>
        </p:txBody>
      </p:sp>
      <p:pic>
        <p:nvPicPr>
          <p:cNvPr id="29" name="Content Placeholder 3"/>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05999"/>
            <a:ext cx="3384376" cy="2824451"/>
          </a:xfrm>
          <a:prstGeom prst="rect">
            <a:avLst/>
          </a:prstGeom>
          <a:noFill/>
        </p:spPr>
      </p:pic>
      <p:grpSp>
        <p:nvGrpSpPr>
          <p:cNvPr id="5" name="Group 4"/>
          <p:cNvGrpSpPr/>
          <p:nvPr/>
        </p:nvGrpSpPr>
        <p:grpSpPr>
          <a:xfrm>
            <a:off x="4788024" y="2035674"/>
            <a:ext cx="2312528" cy="2912340"/>
            <a:chOff x="1494304" y="663039"/>
            <a:chExt cx="3599504" cy="4533134"/>
          </a:xfrm>
        </p:grpSpPr>
        <p:sp>
          <p:nvSpPr>
            <p:cNvPr id="9" name="Rectangle 8"/>
            <p:cNvSpPr/>
            <p:nvPr/>
          </p:nvSpPr>
          <p:spPr>
            <a:xfrm>
              <a:off x="3365619" y="663039"/>
              <a:ext cx="1728189" cy="79208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600" dirty="0" smtClean="0"/>
                <a:t>Master</a:t>
              </a:r>
              <a:endParaRPr lang="zh-CN" altLang="en-US" sz="1600" dirty="0"/>
            </a:p>
          </p:txBody>
        </p:sp>
        <p:sp>
          <p:nvSpPr>
            <p:cNvPr id="10" name="Rectangle 9"/>
            <p:cNvSpPr/>
            <p:nvPr/>
          </p:nvSpPr>
          <p:spPr>
            <a:xfrm>
              <a:off x="2662498" y="1916832"/>
              <a:ext cx="1728192" cy="79208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AppMaster</a:t>
              </a:r>
              <a:endParaRPr lang="zh-CN" altLang="en-US" sz="1600" dirty="0"/>
            </a:p>
          </p:txBody>
        </p:sp>
        <p:sp>
          <p:nvSpPr>
            <p:cNvPr id="11" name="Rectangle 10"/>
            <p:cNvSpPr/>
            <p:nvPr/>
          </p:nvSpPr>
          <p:spPr>
            <a:xfrm>
              <a:off x="1996480" y="3199527"/>
              <a:ext cx="1728192" cy="79208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1600" dirty="0" smtClean="0"/>
                <a:t>Executor</a:t>
              </a:r>
              <a:endParaRPr lang="zh-CN" altLang="en-US" sz="1600" dirty="0"/>
            </a:p>
          </p:txBody>
        </p:sp>
        <p:sp>
          <p:nvSpPr>
            <p:cNvPr id="13" name="Rectangle 12"/>
            <p:cNvSpPr/>
            <p:nvPr/>
          </p:nvSpPr>
          <p:spPr>
            <a:xfrm>
              <a:off x="1494304" y="4404085"/>
              <a:ext cx="1728192"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cxnSp>
          <p:nvCxnSpPr>
            <p:cNvPr id="14" name="Straight Arrow Connector 13"/>
            <p:cNvCxnSpPr>
              <a:stCxn id="13" idx="0"/>
              <a:endCxn id="11" idx="2"/>
            </p:cNvCxnSpPr>
            <p:nvPr/>
          </p:nvCxnSpPr>
          <p:spPr>
            <a:xfrm flipV="1">
              <a:off x="2358400" y="3991615"/>
              <a:ext cx="502176" cy="412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0"/>
              <a:endCxn id="10" idx="2"/>
            </p:cNvCxnSpPr>
            <p:nvPr/>
          </p:nvCxnSpPr>
          <p:spPr>
            <a:xfrm flipV="1">
              <a:off x="2860577" y="2708920"/>
              <a:ext cx="666018" cy="49060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0"/>
              <a:endCxn id="9" idx="2"/>
            </p:cNvCxnSpPr>
            <p:nvPr/>
          </p:nvCxnSpPr>
          <p:spPr>
            <a:xfrm flipV="1">
              <a:off x="3526594" y="1455127"/>
              <a:ext cx="703119" cy="46170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6" name="TextBox 5"/>
          <p:cNvSpPr txBox="1"/>
          <p:nvPr/>
        </p:nvSpPr>
        <p:spPr>
          <a:xfrm>
            <a:off x="5778282" y="4151286"/>
            <a:ext cx="743922" cy="338554"/>
          </a:xfrm>
          <a:prstGeom prst="rect">
            <a:avLst/>
          </a:prstGeom>
          <a:noFill/>
        </p:spPr>
        <p:txBody>
          <a:bodyPr wrap="none" rtlCol="0">
            <a:spAutoFit/>
          </a:bodyPr>
          <a:lstStyle/>
          <a:p>
            <a:r>
              <a:rPr lang="en-US" altLang="zh-CN" sz="1600" dirty="0" smtClean="0"/>
              <a:t>Failure</a:t>
            </a:r>
            <a:endParaRPr lang="zh-CN" altLang="en-US" sz="1600" dirty="0"/>
          </a:p>
        </p:txBody>
      </p:sp>
      <p:sp>
        <p:nvSpPr>
          <p:cNvPr id="18" name="TextBox 17"/>
          <p:cNvSpPr txBox="1"/>
          <p:nvPr/>
        </p:nvSpPr>
        <p:spPr>
          <a:xfrm>
            <a:off x="6022123" y="3331020"/>
            <a:ext cx="743922" cy="338554"/>
          </a:xfrm>
          <a:prstGeom prst="rect">
            <a:avLst/>
          </a:prstGeom>
          <a:noFill/>
        </p:spPr>
        <p:txBody>
          <a:bodyPr wrap="none" rtlCol="0">
            <a:spAutoFit/>
          </a:bodyPr>
          <a:lstStyle/>
          <a:p>
            <a:r>
              <a:rPr lang="en-US" altLang="zh-CN" sz="1600" dirty="0" smtClean="0"/>
              <a:t>Failure</a:t>
            </a:r>
            <a:endParaRPr lang="zh-CN" altLang="en-US" sz="1600" dirty="0"/>
          </a:p>
        </p:txBody>
      </p:sp>
      <p:sp>
        <p:nvSpPr>
          <p:cNvPr id="19" name="TextBox 18"/>
          <p:cNvSpPr txBox="1"/>
          <p:nvPr/>
        </p:nvSpPr>
        <p:spPr>
          <a:xfrm>
            <a:off x="6553350" y="2519175"/>
            <a:ext cx="743922" cy="338554"/>
          </a:xfrm>
          <a:prstGeom prst="rect">
            <a:avLst/>
          </a:prstGeom>
          <a:noFill/>
        </p:spPr>
        <p:txBody>
          <a:bodyPr wrap="none" rtlCol="0">
            <a:spAutoFit/>
          </a:bodyPr>
          <a:lstStyle/>
          <a:p>
            <a:r>
              <a:rPr lang="en-US" altLang="zh-CN" sz="1600" dirty="0" smtClean="0"/>
              <a:t>Failure</a:t>
            </a:r>
            <a:endParaRPr lang="zh-CN" altLang="en-US" sz="1600" dirty="0"/>
          </a:p>
        </p:txBody>
      </p:sp>
      <p:sp>
        <p:nvSpPr>
          <p:cNvPr id="21"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30</a:t>
            </a:fld>
            <a:endParaRPr lang="zh-CN" altLang="en-US"/>
          </a:p>
        </p:txBody>
      </p:sp>
    </p:spTree>
    <p:extLst>
      <p:ext uri="{BB962C8B-B14F-4D97-AF65-F5344CB8AC3E}">
        <p14:creationId xmlns:p14="http://schemas.microsoft.com/office/powerpoint/2010/main" val="1115132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altLang="zh-CN" dirty="0"/>
              <a:t>High </a:t>
            </a:r>
            <a:r>
              <a:rPr lang="en-US" altLang="zh-CN" dirty="0" smtClean="0"/>
              <a:t>performance streaming</a:t>
            </a:r>
          </a:p>
          <a:p>
            <a:pPr marL="514350" indent="-514350">
              <a:buFont typeface="+mj-lt"/>
              <a:buAutoNum type="arabicPeriod"/>
            </a:pPr>
            <a:r>
              <a:rPr lang="en-US" altLang="zh-CN" dirty="0"/>
              <a:t>Detect Message </a:t>
            </a:r>
            <a:r>
              <a:rPr lang="en-US" altLang="zh-CN" dirty="0" smtClean="0"/>
              <a:t>loss and other failures</a:t>
            </a:r>
          </a:p>
          <a:p>
            <a:pPr marL="514350" indent="-514350">
              <a:buFont typeface="+mj-lt"/>
              <a:buAutoNum type="arabicPeriod"/>
            </a:pPr>
            <a:r>
              <a:rPr lang="en-US" altLang="zh-CN" b="1" dirty="0"/>
              <a:t>DAG </a:t>
            </a:r>
            <a:r>
              <a:rPr lang="en-US" altLang="zh-CN" b="1" dirty="0" smtClean="0"/>
              <a:t>Recovery</a:t>
            </a:r>
            <a:endParaRPr lang="en-US" altLang="zh-CN" b="1" dirty="0"/>
          </a:p>
          <a:p>
            <a:pPr marL="514350" indent="-514350">
              <a:buFont typeface="+mj-lt"/>
              <a:buAutoNum type="arabicPeriod"/>
            </a:pPr>
            <a:r>
              <a:rPr lang="en-US" altLang="zh-CN" dirty="0"/>
              <a:t>Clock Service, know when message is lost</a:t>
            </a:r>
          </a:p>
          <a:p>
            <a:pPr marL="514350" indent="-514350">
              <a:buFont typeface="+mj-lt"/>
              <a:buAutoNum type="arabicPeriod"/>
            </a:pPr>
            <a:r>
              <a:rPr lang="en-US" altLang="zh-CN" dirty="0" smtClean="0"/>
              <a:t>Message </a:t>
            </a:r>
            <a:r>
              <a:rPr lang="en-US" altLang="zh-CN" dirty="0"/>
              <a:t>replay from clock</a:t>
            </a:r>
          </a:p>
          <a:p>
            <a:pPr marL="514350" indent="-514350">
              <a:buFont typeface="+mj-lt"/>
              <a:buAutoNum type="arabicPeriod"/>
            </a:pPr>
            <a:r>
              <a:rPr lang="en-US" altLang="zh-CN" dirty="0"/>
              <a:t>Exactly-once, de-duplication</a:t>
            </a:r>
            <a:endParaRPr lang="zh-CN" altLang="en-US" dirty="0"/>
          </a:p>
        </p:txBody>
      </p:sp>
      <p:sp>
        <p:nvSpPr>
          <p:cNvPr id="4" name="Rounded Rectangle 3"/>
          <p:cNvSpPr/>
          <p:nvPr/>
        </p:nvSpPr>
        <p:spPr>
          <a:xfrm>
            <a:off x="425340" y="2211710"/>
            <a:ext cx="7776864" cy="648072"/>
          </a:xfrm>
          <a:prstGeom prst="roundRect">
            <a:avLst/>
          </a:prstGeom>
          <a:solidFill>
            <a:srgbClr val="FF3300">
              <a:alpha val="20000"/>
            </a:srgbClr>
          </a:solidFill>
          <a:ln>
            <a:no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31</a:t>
            </a:fld>
            <a:endParaRPr lang="zh-CN" altLang="en-US"/>
          </a:p>
        </p:txBody>
      </p:sp>
    </p:spTree>
    <p:extLst>
      <p:ext uri="{BB962C8B-B14F-4D97-AF65-F5344CB8AC3E}">
        <p14:creationId xmlns:p14="http://schemas.microsoft.com/office/powerpoint/2010/main" val="17072716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076"/>
          <p:cNvSpPr/>
          <p:nvPr/>
        </p:nvSpPr>
        <p:spPr>
          <a:xfrm>
            <a:off x="3854" y="3147814"/>
            <a:ext cx="9144000"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755576" y="205979"/>
            <a:ext cx="8229600" cy="857250"/>
          </a:xfrm>
        </p:spPr>
        <p:txBody>
          <a:bodyPr>
            <a:normAutofit/>
          </a:bodyPr>
          <a:lstStyle/>
          <a:p>
            <a:r>
              <a:rPr lang="en-US" altLang="zh-CN" sz="3600" dirty="0" smtClean="0"/>
              <a:t>DAG Recovery: Quarantine and Recover</a:t>
            </a:r>
            <a:endParaRPr lang="zh-CN" altLang="en-US" sz="3600" dirty="0"/>
          </a:p>
        </p:txBody>
      </p:sp>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32</a:t>
            </a:fld>
            <a:endParaRPr lang="zh-CN" altLang="en-US" dirty="0"/>
          </a:p>
        </p:txBody>
      </p:sp>
      <p:grpSp>
        <p:nvGrpSpPr>
          <p:cNvPr id="7" name="Group 6"/>
          <p:cNvGrpSpPr/>
          <p:nvPr/>
        </p:nvGrpSpPr>
        <p:grpSpPr>
          <a:xfrm>
            <a:off x="1144692" y="1020875"/>
            <a:ext cx="6399679" cy="4175762"/>
            <a:chOff x="611560" y="1020875"/>
            <a:chExt cx="7378910" cy="4814706"/>
          </a:xfrm>
        </p:grpSpPr>
        <p:sp>
          <p:nvSpPr>
            <p:cNvPr id="44" name="Rectangle 43"/>
            <p:cNvSpPr/>
            <p:nvPr/>
          </p:nvSpPr>
          <p:spPr>
            <a:xfrm>
              <a:off x="3964940" y="3037964"/>
              <a:ext cx="1358136" cy="20472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600"/>
            </a:p>
          </p:txBody>
        </p:sp>
        <p:sp>
          <p:nvSpPr>
            <p:cNvPr id="45" name="Rectangle 44"/>
            <p:cNvSpPr/>
            <p:nvPr/>
          </p:nvSpPr>
          <p:spPr>
            <a:xfrm>
              <a:off x="1907704" y="3012450"/>
              <a:ext cx="1574160" cy="20882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600"/>
            </a:p>
          </p:txBody>
        </p:sp>
        <p:sp>
          <p:nvSpPr>
            <p:cNvPr id="46" name="Rounded Rectangle 45"/>
            <p:cNvSpPr/>
            <p:nvPr/>
          </p:nvSpPr>
          <p:spPr>
            <a:xfrm>
              <a:off x="1691680" y="4149080"/>
              <a:ext cx="3960440" cy="864096"/>
            </a:xfrm>
            <a:prstGeom prst="roundRect">
              <a:avLst/>
            </a:prstGeom>
            <a:solidFill>
              <a:srgbClr val="000000">
                <a:alpha val="10196"/>
              </a:srgbClr>
            </a:solid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600"/>
            </a:p>
          </p:txBody>
        </p:sp>
        <p:sp>
          <p:nvSpPr>
            <p:cNvPr id="47" name="Rectangle 46"/>
            <p:cNvSpPr/>
            <p:nvPr/>
          </p:nvSpPr>
          <p:spPr>
            <a:xfrm>
              <a:off x="2171170" y="3140968"/>
              <a:ext cx="1152128"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Executor</a:t>
              </a:r>
              <a:endParaRPr lang="zh-CN" altLang="en-US" sz="1600" dirty="0"/>
            </a:p>
          </p:txBody>
        </p:sp>
        <p:sp>
          <p:nvSpPr>
            <p:cNvPr id="48" name="Rectangle 47"/>
            <p:cNvSpPr/>
            <p:nvPr/>
          </p:nvSpPr>
          <p:spPr>
            <a:xfrm>
              <a:off x="4067944" y="3140968"/>
              <a:ext cx="1152128"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Executor</a:t>
              </a:r>
              <a:endParaRPr lang="zh-CN" altLang="en-US" sz="1600" dirty="0"/>
            </a:p>
          </p:txBody>
        </p:sp>
        <p:sp>
          <p:nvSpPr>
            <p:cNvPr id="49" name="Rectangle 48"/>
            <p:cNvSpPr/>
            <p:nvPr/>
          </p:nvSpPr>
          <p:spPr>
            <a:xfrm>
              <a:off x="3928462" y="1412776"/>
              <a:ext cx="1512168"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err="1" smtClean="0"/>
                <a:t>AppMaster</a:t>
              </a:r>
              <a:endParaRPr lang="zh-CN" altLang="en-US" sz="1600" dirty="0"/>
            </a:p>
          </p:txBody>
        </p:sp>
        <p:cxnSp>
          <p:nvCxnSpPr>
            <p:cNvPr id="50" name="Straight Arrow Connector 49"/>
            <p:cNvCxnSpPr>
              <a:stCxn id="49" idx="2"/>
              <a:endCxn id="47" idx="0"/>
            </p:cNvCxnSpPr>
            <p:nvPr/>
          </p:nvCxnSpPr>
          <p:spPr>
            <a:xfrm flipH="1">
              <a:off x="2747234" y="2204864"/>
              <a:ext cx="1937312" cy="9361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51" name="Straight Arrow Connector 50"/>
            <p:cNvCxnSpPr>
              <a:stCxn id="49" idx="2"/>
              <a:endCxn id="48" idx="0"/>
            </p:cNvCxnSpPr>
            <p:nvPr/>
          </p:nvCxnSpPr>
          <p:spPr>
            <a:xfrm flipH="1">
              <a:off x="4644008" y="2204864"/>
              <a:ext cx="40538" cy="9361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2" name="Rectangle 51"/>
            <p:cNvSpPr/>
            <p:nvPr/>
          </p:nvSpPr>
          <p:spPr>
            <a:xfrm>
              <a:off x="4346908"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sp>
          <p:nvSpPr>
            <p:cNvPr id="53" name="Rectangle 52"/>
            <p:cNvSpPr/>
            <p:nvPr/>
          </p:nvSpPr>
          <p:spPr>
            <a:xfrm>
              <a:off x="2725306"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sp>
          <p:nvSpPr>
            <p:cNvPr id="54" name="Rectangle 53"/>
            <p:cNvSpPr/>
            <p:nvPr/>
          </p:nvSpPr>
          <p:spPr>
            <a:xfrm>
              <a:off x="2005226"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cxnSp>
          <p:nvCxnSpPr>
            <p:cNvPr id="55" name="Straight Arrow Connector 54"/>
            <p:cNvCxnSpPr>
              <a:stCxn id="47" idx="2"/>
              <a:endCxn id="54" idx="0"/>
            </p:cNvCxnSpPr>
            <p:nvPr/>
          </p:nvCxnSpPr>
          <p:spPr>
            <a:xfrm flipH="1">
              <a:off x="2329262" y="3933056"/>
              <a:ext cx="417972"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56" name="Straight Arrow Connector 55"/>
            <p:cNvCxnSpPr>
              <a:stCxn id="47" idx="2"/>
              <a:endCxn id="53" idx="0"/>
            </p:cNvCxnSpPr>
            <p:nvPr/>
          </p:nvCxnSpPr>
          <p:spPr>
            <a:xfrm>
              <a:off x="2747234" y="3933056"/>
              <a:ext cx="302108"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57" name="Straight Arrow Connector 56"/>
            <p:cNvCxnSpPr>
              <a:stCxn id="48" idx="2"/>
              <a:endCxn id="52" idx="0"/>
            </p:cNvCxnSpPr>
            <p:nvPr/>
          </p:nvCxnSpPr>
          <p:spPr>
            <a:xfrm>
              <a:off x="4644008" y="3933056"/>
              <a:ext cx="26936"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pic>
          <p:nvPicPr>
            <p:cNvPr id="5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2200" y="1532175"/>
              <a:ext cx="792088" cy="74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9" name="Flowchart: Magnetic Disk 58"/>
            <p:cNvSpPr/>
            <p:nvPr/>
          </p:nvSpPr>
          <p:spPr>
            <a:xfrm>
              <a:off x="6300192" y="2420888"/>
              <a:ext cx="936104" cy="36004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Store</a:t>
              </a:r>
              <a:endParaRPr lang="zh-CN" altLang="en-US" sz="1600" dirty="0"/>
            </a:p>
          </p:txBody>
        </p:sp>
        <p:cxnSp>
          <p:nvCxnSpPr>
            <p:cNvPr id="60" name="Straight Arrow Connector 59"/>
            <p:cNvCxnSpPr>
              <a:stCxn id="49" idx="3"/>
              <a:endCxn id="58" idx="1"/>
            </p:cNvCxnSpPr>
            <p:nvPr/>
          </p:nvCxnSpPr>
          <p:spPr>
            <a:xfrm>
              <a:off x="5440630" y="1808820"/>
              <a:ext cx="931570" cy="957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61" name="Straight Arrow Connector 60"/>
            <p:cNvCxnSpPr>
              <a:stCxn id="58" idx="2"/>
              <a:endCxn id="59" idx="1"/>
            </p:cNvCxnSpPr>
            <p:nvPr/>
          </p:nvCxnSpPr>
          <p:spPr>
            <a:xfrm>
              <a:off x="6768244" y="2276872"/>
              <a:ext cx="0" cy="144016"/>
            </a:xfrm>
            <a:prstGeom prst="straightConnector1">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62" name="Flowchart: Magnetic Disk 61"/>
            <p:cNvSpPr/>
            <p:nvPr/>
          </p:nvSpPr>
          <p:spPr>
            <a:xfrm>
              <a:off x="611560" y="1916832"/>
              <a:ext cx="936104" cy="57606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smtClean="0"/>
                <a:t>Source</a:t>
              </a:r>
              <a:endParaRPr lang="zh-CN" altLang="en-US" sz="1600" dirty="0"/>
            </a:p>
          </p:txBody>
        </p:sp>
        <p:cxnSp>
          <p:nvCxnSpPr>
            <p:cNvPr id="63" name="Curved Connector 62"/>
            <p:cNvCxnSpPr>
              <a:stCxn id="53" idx="2"/>
              <a:endCxn id="52" idx="2"/>
            </p:cNvCxnSpPr>
            <p:nvPr/>
          </p:nvCxnSpPr>
          <p:spPr>
            <a:xfrm rot="16200000" flipH="1">
              <a:off x="3860143" y="4058359"/>
              <a:ext cx="12700" cy="1621602"/>
            </a:xfrm>
            <a:prstGeom prst="curvedConnector3">
              <a:avLst>
                <a:gd name="adj1" fmla="val 4989874"/>
              </a:avLst>
            </a:prstGeom>
            <a:ln>
              <a:tailEnd type="arrow"/>
            </a:ln>
          </p:spPr>
          <p:style>
            <a:lnRef idx="2">
              <a:schemeClr val="accent5"/>
            </a:lnRef>
            <a:fillRef idx="0">
              <a:schemeClr val="accent5"/>
            </a:fillRef>
            <a:effectRef idx="1">
              <a:schemeClr val="accent5"/>
            </a:effectRef>
            <a:fontRef idx="minor">
              <a:schemeClr val="tx1"/>
            </a:fontRef>
          </p:style>
        </p:cxnSp>
        <p:sp>
          <p:nvSpPr>
            <p:cNvPr id="64" name="TextBox 63"/>
            <p:cNvSpPr txBox="1"/>
            <p:nvPr/>
          </p:nvSpPr>
          <p:spPr>
            <a:xfrm>
              <a:off x="3059832" y="5445224"/>
              <a:ext cx="1573110" cy="390357"/>
            </a:xfrm>
            <a:prstGeom prst="rect">
              <a:avLst/>
            </a:prstGeom>
            <a:noFill/>
          </p:spPr>
          <p:txBody>
            <a:bodyPr wrap="none" rtlCol="0">
              <a:spAutoFit/>
            </a:bodyPr>
            <a:lstStyle/>
            <a:p>
              <a:r>
                <a:rPr lang="en-US" altLang="zh-CN" sz="1600" dirty="0" smtClean="0">
                  <a:latin typeface="+mj-lt"/>
                </a:rPr>
                <a:t>Send message</a:t>
              </a:r>
              <a:endParaRPr lang="zh-CN" altLang="en-US" sz="1600" dirty="0">
                <a:latin typeface="+mj-lt"/>
              </a:endParaRPr>
            </a:p>
          </p:txBody>
        </p:sp>
        <p:cxnSp>
          <p:nvCxnSpPr>
            <p:cNvPr id="67" name="Curved Connector 66"/>
            <p:cNvCxnSpPr>
              <a:stCxn id="62" idx="3"/>
              <a:endCxn id="46" idx="1"/>
            </p:cNvCxnSpPr>
            <p:nvPr/>
          </p:nvCxnSpPr>
          <p:spPr>
            <a:xfrm rot="16200000" flipH="1">
              <a:off x="341530" y="3230978"/>
              <a:ext cx="2088232" cy="612068"/>
            </a:xfrm>
            <a:prstGeom prst="curvedConnector2">
              <a:avLst/>
            </a:prstGeom>
            <a:ln>
              <a:prstDash val="dash"/>
              <a:tailEnd type="arrow"/>
            </a:ln>
          </p:spPr>
          <p:style>
            <a:lnRef idx="2">
              <a:schemeClr val="accent5"/>
            </a:lnRef>
            <a:fillRef idx="0">
              <a:schemeClr val="accent5"/>
            </a:fillRef>
            <a:effectRef idx="1">
              <a:schemeClr val="accent5"/>
            </a:effectRef>
            <a:fontRef idx="minor">
              <a:schemeClr val="tx1"/>
            </a:fontRef>
          </p:style>
        </p:cxnSp>
        <p:sp>
          <p:nvSpPr>
            <p:cNvPr id="68" name="TextBox 67"/>
            <p:cNvSpPr txBox="1"/>
            <p:nvPr/>
          </p:nvSpPr>
          <p:spPr>
            <a:xfrm>
              <a:off x="6565074" y="1020875"/>
              <a:ext cx="1425396" cy="674253"/>
            </a:xfrm>
            <a:prstGeom prst="rect">
              <a:avLst/>
            </a:prstGeom>
            <a:noFill/>
          </p:spPr>
          <p:txBody>
            <a:bodyPr wrap="none" rtlCol="0">
              <a:spAutoFit/>
            </a:bodyPr>
            <a:lstStyle/>
            <a:p>
              <a:r>
                <a:rPr lang="en-US" altLang="zh-CN" sz="1600" dirty="0" smtClean="0"/>
                <a:t>Global clock </a:t>
              </a:r>
              <a:br>
                <a:rPr lang="en-US" altLang="zh-CN" sz="1600" dirty="0" smtClean="0"/>
              </a:br>
              <a:r>
                <a:rPr lang="en-US" altLang="zh-CN" sz="1600" dirty="0" smtClean="0"/>
                <a:t>service</a:t>
              </a:r>
              <a:endParaRPr lang="zh-CN" altLang="en-US" sz="1600" dirty="0"/>
            </a:p>
          </p:txBody>
        </p:sp>
        <p:sp>
          <p:nvSpPr>
            <p:cNvPr id="69" name="TextBox 68"/>
            <p:cNvSpPr txBox="1"/>
            <p:nvPr/>
          </p:nvSpPr>
          <p:spPr>
            <a:xfrm>
              <a:off x="1988690" y="2266034"/>
              <a:ext cx="1495261" cy="958150"/>
            </a:xfrm>
            <a:prstGeom prst="rect">
              <a:avLst/>
            </a:prstGeom>
            <a:noFill/>
          </p:spPr>
          <p:txBody>
            <a:bodyPr wrap="none" rtlCol="0">
              <a:spAutoFit/>
            </a:bodyPr>
            <a:lstStyle/>
            <a:p>
              <a:r>
                <a:rPr lang="zh-CN" altLang="en-US" sz="2400" dirty="0"/>
                <a:t>①</a:t>
              </a:r>
              <a:r>
                <a:rPr lang="en-US" altLang="zh-CN" sz="2400" dirty="0" smtClean="0"/>
                <a:t> error </a:t>
              </a:r>
              <a:br>
                <a:rPr lang="en-US" altLang="zh-CN" sz="2400" dirty="0" smtClean="0"/>
              </a:br>
              <a:r>
                <a:rPr lang="en-US" altLang="zh-CN" sz="2400" dirty="0" smtClean="0"/>
                <a:t>detected</a:t>
              </a:r>
              <a:endParaRPr lang="zh-CN" altLang="en-US" sz="2400" dirty="0"/>
            </a:p>
          </p:txBody>
        </p:sp>
        <p:grpSp>
          <p:nvGrpSpPr>
            <p:cNvPr id="71" name="Group 70"/>
            <p:cNvGrpSpPr/>
            <p:nvPr/>
          </p:nvGrpSpPr>
          <p:grpSpPr>
            <a:xfrm>
              <a:off x="3563888" y="2364881"/>
              <a:ext cx="432048" cy="632071"/>
              <a:chOff x="323528" y="3744439"/>
              <a:chExt cx="818017" cy="1196729"/>
            </a:xfrm>
          </p:grpSpPr>
          <p:sp>
            <p:nvSpPr>
              <p:cNvPr id="72" name="Freeform 71"/>
              <p:cNvSpPr/>
              <p:nvPr/>
            </p:nvSpPr>
            <p:spPr>
              <a:xfrm>
                <a:off x="395536" y="4077072"/>
                <a:ext cx="674001" cy="820688"/>
              </a:xfrm>
              <a:custGeom>
                <a:avLst/>
                <a:gdLst>
                  <a:gd name="connsiteX0" fmla="*/ 0 w 1250065"/>
                  <a:gd name="connsiteY0" fmla="*/ 0 h 1828800"/>
                  <a:gd name="connsiteX1" fmla="*/ 740779 w 1250065"/>
                  <a:gd name="connsiteY1" fmla="*/ 821802 h 1828800"/>
                  <a:gd name="connsiteX2" fmla="*/ 1250065 w 1250065"/>
                  <a:gd name="connsiteY2" fmla="*/ 1828800 h 1828800"/>
                </a:gdLst>
                <a:ahLst/>
                <a:cxnLst>
                  <a:cxn ang="0">
                    <a:pos x="connsiteX0" y="connsiteY0"/>
                  </a:cxn>
                  <a:cxn ang="0">
                    <a:pos x="connsiteX1" y="connsiteY1"/>
                  </a:cxn>
                  <a:cxn ang="0">
                    <a:pos x="connsiteX2" y="connsiteY2"/>
                  </a:cxn>
                </a:cxnLst>
                <a:rect l="l" t="t" r="r" b="b"/>
                <a:pathLst>
                  <a:path w="1250065" h="1828800">
                    <a:moveTo>
                      <a:pt x="0" y="0"/>
                    </a:moveTo>
                    <a:cubicBezTo>
                      <a:pt x="266217" y="258501"/>
                      <a:pt x="532435" y="517002"/>
                      <a:pt x="740779" y="821802"/>
                    </a:cubicBezTo>
                    <a:cubicBezTo>
                      <a:pt x="949123" y="1126602"/>
                      <a:pt x="1099594" y="1477701"/>
                      <a:pt x="1250065" y="1828800"/>
                    </a:cubicBezTo>
                  </a:path>
                </a:pathLst>
              </a:custGeom>
              <a:ln w="76200"/>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600"/>
              </a:p>
            </p:txBody>
          </p:sp>
          <p:sp>
            <p:nvSpPr>
              <p:cNvPr id="73" name="Freeform 72"/>
              <p:cNvSpPr/>
              <p:nvPr/>
            </p:nvSpPr>
            <p:spPr>
              <a:xfrm flipH="1">
                <a:off x="323528" y="3744439"/>
                <a:ext cx="818017" cy="1196729"/>
              </a:xfrm>
              <a:custGeom>
                <a:avLst/>
                <a:gdLst>
                  <a:gd name="connsiteX0" fmla="*/ 0 w 1250065"/>
                  <a:gd name="connsiteY0" fmla="*/ 0 h 1828800"/>
                  <a:gd name="connsiteX1" fmla="*/ 740779 w 1250065"/>
                  <a:gd name="connsiteY1" fmla="*/ 821802 h 1828800"/>
                  <a:gd name="connsiteX2" fmla="*/ 1250065 w 1250065"/>
                  <a:gd name="connsiteY2" fmla="*/ 1828800 h 1828800"/>
                </a:gdLst>
                <a:ahLst/>
                <a:cxnLst>
                  <a:cxn ang="0">
                    <a:pos x="connsiteX0" y="connsiteY0"/>
                  </a:cxn>
                  <a:cxn ang="0">
                    <a:pos x="connsiteX1" y="connsiteY1"/>
                  </a:cxn>
                  <a:cxn ang="0">
                    <a:pos x="connsiteX2" y="connsiteY2"/>
                  </a:cxn>
                </a:cxnLst>
                <a:rect l="l" t="t" r="r" b="b"/>
                <a:pathLst>
                  <a:path w="1250065" h="1828800">
                    <a:moveTo>
                      <a:pt x="0" y="0"/>
                    </a:moveTo>
                    <a:cubicBezTo>
                      <a:pt x="266217" y="258501"/>
                      <a:pt x="532435" y="517002"/>
                      <a:pt x="740779" y="821802"/>
                    </a:cubicBezTo>
                    <a:cubicBezTo>
                      <a:pt x="949123" y="1126602"/>
                      <a:pt x="1099594" y="1477701"/>
                      <a:pt x="1250065" y="1828800"/>
                    </a:cubicBezTo>
                  </a:path>
                </a:pathLst>
              </a:custGeom>
              <a:ln w="76200"/>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sz="1600"/>
              </a:p>
            </p:txBody>
          </p:sp>
        </p:grpSp>
      </p:grpSp>
      <p:sp>
        <p:nvSpPr>
          <p:cNvPr id="176" name="Rectangle 175"/>
          <p:cNvSpPr/>
          <p:nvPr/>
        </p:nvSpPr>
        <p:spPr>
          <a:xfrm>
            <a:off x="323528" y="915568"/>
            <a:ext cx="5688632"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smtClean="0"/>
              <a:t>1. Message loss detected</a:t>
            </a:r>
            <a:endParaRPr lang="zh-CN" altLang="en-US" sz="2000" dirty="0"/>
          </a:p>
        </p:txBody>
      </p:sp>
    </p:spTree>
    <p:extLst>
      <p:ext uri="{BB962C8B-B14F-4D97-AF65-F5344CB8AC3E}">
        <p14:creationId xmlns:p14="http://schemas.microsoft.com/office/powerpoint/2010/main" val="14193033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0" y="3127276"/>
            <a:ext cx="9144000"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3"/>
          <p:cNvGrpSpPr/>
          <p:nvPr/>
        </p:nvGrpSpPr>
        <p:grpSpPr>
          <a:xfrm>
            <a:off x="971600" y="1020875"/>
            <a:ext cx="6572768" cy="4144248"/>
            <a:chOff x="411986" y="1020875"/>
            <a:chExt cx="7578483" cy="4778370"/>
          </a:xfrm>
        </p:grpSpPr>
        <p:sp>
          <p:nvSpPr>
            <p:cNvPr id="5" name="Rectangle 4"/>
            <p:cNvSpPr/>
            <p:nvPr/>
          </p:nvSpPr>
          <p:spPr>
            <a:xfrm>
              <a:off x="3964940" y="3037964"/>
              <a:ext cx="1358136" cy="20472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600"/>
            </a:p>
          </p:txBody>
        </p:sp>
        <p:sp>
          <p:nvSpPr>
            <p:cNvPr id="6" name="Rectangle 5"/>
            <p:cNvSpPr/>
            <p:nvPr/>
          </p:nvSpPr>
          <p:spPr>
            <a:xfrm>
              <a:off x="1907704" y="3012450"/>
              <a:ext cx="1574160" cy="20882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600"/>
            </a:p>
          </p:txBody>
        </p:sp>
        <p:sp>
          <p:nvSpPr>
            <p:cNvPr id="8" name="Rectangle 7"/>
            <p:cNvSpPr/>
            <p:nvPr/>
          </p:nvSpPr>
          <p:spPr>
            <a:xfrm>
              <a:off x="2171170" y="3140968"/>
              <a:ext cx="1152128"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Executor</a:t>
              </a:r>
              <a:endParaRPr lang="zh-CN" altLang="en-US" sz="1600" dirty="0"/>
            </a:p>
          </p:txBody>
        </p:sp>
        <p:sp>
          <p:nvSpPr>
            <p:cNvPr id="9" name="Rectangle 8"/>
            <p:cNvSpPr/>
            <p:nvPr/>
          </p:nvSpPr>
          <p:spPr>
            <a:xfrm>
              <a:off x="4067944" y="3140968"/>
              <a:ext cx="1152128"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Executor</a:t>
              </a:r>
              <a:endParaRPr lang="zh-CN" altLang="en-US" sz="1600" dirty="0"/>
            </a:p>
          </p:txBody>
        </p:sp>
        <p:sp>
          <p:nvSpPr>
            <p:cNvPr id="10" name="Rectangle 9"/>
            <p:cNvSpPr/>
            <p:nvPr/>
          </p:nvSpPr>
          <p:spPr>
            <a:xfrm>
              <a:off x="3928462" y="1412776"/>
              <a:ext cx="1512168"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err="1" smtClean="0"/>
                <a:t>AppMaster</a:t>
              </a:r>
              <a:endParaRPr lang="zh-CN" altLang="en-US" sz="1600" dirty="0"/>
            </a:p>
          </p:txBody>
        </p:sp>
        <p:cxnSp>
          <p:nvCxnSpPr>
            <p:cNvPr id="12" name="Straight Arrow Connector 11"/>
            <p:cNvCxnSpPr>
              <a:stCxn id="10" idx="2"/>
              <a:endCxn id="9" idx="0"/>
            </p:cNvCxnSpPr>
            <p:nvPr/>
          </p:nvCxnSpPr>
          <p:spPr>
            <a:xfrm flipH="1">
              <a:off x="4644008" y="2204864"/>
              <a:ext cx="40538" cy="9361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3" name="Rectangle 12"/>
            <p:cNvSpPr/>
            <p:nvPr/>
          </p:nvSpPr>
          <p:spPr>
            <a:xfrm>
              <a:off x="4346908"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sp>
          <p:nvSpPr>
            <p:cNvPr id="14" name="Rectangle 13"/>
            <p:cNvSpPr/>
            <p:nvPr/>
          </p:nvSpPr>
          <p:spPr>
            <a:xfrm>
              <a:off x="2725306"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sp>
          <p:nvSpPr>
            <p:cNvPr id="15" name="Rectangle 14"/>
            <p:cNvSpPr/>
            <p:nvPr/>
          </p:nvSpPr>
          <p:spPr>
            <a:xfrm>
              <a:off x="2005226"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cxnSp>
          <p:nvCxnSpPr>
            <p:cNvPr id="16" name="Straight Arrow Connector 15"/>
            <p:cNvCxnSpPr>
              <a:stCxn id="8" idx="2"/>
              <a:endCxn id="15" idx="0"/>
            </p:cNvCxnSpPr>
            <p:nvPr/>
          </p:nvCxnSpPr>
          <p:spPr>
            <a:xfrm flipH="1">
              <a:off x="2329262" y="3933056"/>
              <a:ext cx="417972"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17" name="Straight Arrow Connector 16"/>
            <p:cNvCxnSpPr>
              <a:stCxn id="8" idx="2"/>
              <a:endCxn id="14" idx="0"/>
            </p:cNvCxnSpPr>
            <p:nvPr/>
          </p:nvCxnSpPr>
          <p:spPr>
            <a:xfrm>
              <a:off x="2747234" y="3933056"/>
              <a:ext cx="302108"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cxnSp>
          <p:nvCxnSpPr>
            <p:cNvPr id="18" name="Straight Arrow Connector 17"/>
            <p:cNvCxnSpPr>
              <a:stCxn id="9" idx="2"/>
              <a:endCxn id="13" idx="0"/>
            </p:cNvCxnSpPr>
            <p:nvPr/>
          </p:nvCxnSpPr>
          <p:spPr>
            <a:xfrm>
              <a:off x="4644008" y="3933056"/>
              <a:ext cx="26936"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pic>
          <p:nvPicPr>
            <p:cNvPr id="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532175"/>
              <a:ext cx="792088" cy="74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Flowchart: Magnetic Disk 19"/>
            <p:cNvSpPr/>
            <p:nvPr/>
          </p:nvSpPr>
          <p:spPr>
            <a:xfrm>
              <a:off x="6300192" y="2420888"/>
              <a:ext cx="936104" cy="36004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Store</a:t>
              </a:r>
              <a:endParaRPr lang="zh-CN" altLang="en-US" sz="1600" dirty="0"/>
            </a:p>
          </p:txBody>
        </p:sp>
        <p:cxnSp>
          <p:nvCxnSpPr>
            <p:cNvPr id="21" name="Straight Arrow Connector 20"/>
            <p:cNvCxnSpPr>
              <a:stCxn id="10" idx="3"/>
              <a:endCxn id="19" idx="1"/>
            </p:cNvCxnSpPr>
            <p:nvPr/>
          </p:nvCxnSpPr>
          <p:spPr>
            <a:xfrm>
              <a:off x="5440630" y="1808820"/>
              <a:ext cx="931570" cy="957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Straight Arrow Connector 21"/>
            <p:cNvCxnSpPr>
              <a:stCxn id="19" idx="2"/>
              <a:endCxn id="20" idx="1"/>
            </p:cNvCxnSpPr>
            <p:nvPr/>
          </p:nvCxnSpPr>
          <p:spPr>
            <a:xfrm>
              <a:off x="6768244" y="2276872"/>
              <a:ext cx="0" cy="144016"/>
            </a:xfrm>
            <a:prstGeom prst="straightConnector1">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Flowchart: Magnetic Disk 22"/>
            <p:cNvSpPr/>
            <p:nvPr/>
          </p:nvSpPr>
          <p:spPr>
            <a:xfrm>
              <a:off x="611560" y="1916832"/>
              <a:ext cx="936104" cy="57606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smtClean="0"/>
                <a:t>Source</a:t>
              </a:r>
              <a:endParaRPr lang="zh-CN" altLang="en-US" sz="1600" dirty="0"/>
            </a:p>
          </p:txBody>
        </p:sp>
        <p:cxnSp>
          <p:nvCxnSpPr>
            <p:cNvPr id="28" name="Curved Connector 27"/>
            <p:cNvCxnSpPr>
              <a:stCxn id="23" idx="3"/>
              <a:endCxn id="41" idx="1"/>
            </p:cNvCxnSpPr>
            <p:nvPr/>
          </p:nvCxnSpPr>
          <p:spPr>
            <a:xfrm rot="16200000" flipH="1">
              <a:off x="365891" y="3206617"/>
              <a:ext cx="2088236" cy="660791"/>
            </a:xfrm>
            <a:prstGeom prst="curvedConnector2">
              <a:avLst/>
            </a:prstGeom>
            <a:ln>
              <a:prstDash val="dash"/>
              <a:tailEnd type="arrow"/>
            </a:ln>
          </p:spPr>
          <p:style>
            <a:lnRef idx="2">
              <a:schemeClr val="accent5"/>
            </a:lnRef>
            <a:fillRef idx="0">
              <a:schemeClr val="accent5"/>
            </a:fillRef>
            <a:effectRef idx="1">
              <a:schemeClr val="accent5"/>
            </a:effectRef>
            <a:fontRef idx="minor">
              <a:schemeClr val="tx1"/>
            </a:fontRef>
          </p:style>
        </p:cxnSp>
        <p:sp>
          <p:nvSpPr>
            <p:cNvPr id="29" name="TextBox 28"/>
            <p:cNvSpPr txBox="1"/>
            <p:nvPr/>
          </p:nvSpPr>
          <p:spPr>
            <a:xfrm>
              <a:off x="6565074" y="1020875"/>
              <a:ext cx="1425395" cy="674253"/>
            </a:xfrm>
            <a:prstGeom prst="rect">
              <a:avLst/>
            </a:prstGeom>
            <a:noFill/>
          </p:spPr>
          <p:txBody>
            <a:bodyPr wrap="none" rtlCol="0">
              <a:spAutoFit/>
            </a:bodyPr>
            <a:lstStyle/>
            <a:p>
              <a:r>
                <a:rPr lang="en-US" altLang="zh-CN" sz="1600" dirty="0" smtClean="0"/>
                <a:t>Global clock </a:t>
              </a:r>
              <a:br>
                <a:rPr lang="en-US" altLang="zh-CN" sz="1600" dirty="0" smtClean="0"/>
              </a:br>
              <a:r>
                <a:rPr lang="en-US" altLang="zh-CN" sz="1600" dirty="0" smtClean="0"/>
                <a:t>service</a:t>
              </a:r>
              <a:endParaRPr lang="zh-CN" altLang="en-US" sz="1600" dirty="0"/>
            </a:p>
          </p:txBody>
        </p:sp>
        <p:sp>
          <p:nvSpPr>
            <p:cNvPr id="30" name="TextBox 29"/>
            <p:cNvSpPr txBox="1"/>
            <p:nvPr/>
          </p:nvSpPr>
          <p:spPr>
            <a:xfrm>
              <a:off x="2555776" y="2132856"/>
              <a:ext cx="1067939" cy="674253"/>
            </a:xfrm>
            <a:prstGeom prst="rect">
              <a:avLst/>
            </a:prstGeom>
            <a:noFill/>
          </p:spPr>
          <p:txBody>
            <a:bodyPr wrap="none" rtlCol="0">
              <a:spAutoFit/>
            </a:bodyPr>
            <a:lstStyle/>
            <a:p>
              <a:r>
                <a:rPr lang="zh-CN" altLang="en-US" sz="1600" dirty="0"/>
                <a:t>①</a:t>
              </a:r>
              <a:r>
                <a:rPr lang="en-US" altLang="zh-CN" sz="1600" dirty="0" smtClean="0"/>
                <a:t> error </a:t>
              </a:r>
              <a:br>
                <a:rPr lang="en-US" altLang="zh-CN" sz="1600" dirty="0" smtClean="0"/>
              </a:br>
              <a:r>
                <a:rPr lang="en-US" altLang="zh-CN" sz="1600" dirty="0" smtClean="0"/>
                <a:t>detected</a:t>
              </a:r>
              <a:endParaRPr lang="zh-CN" altLang="en-US" sz="1600" dirty="0"/>
            </a:p>
          </p:txBody>
        </p:sp>
        <p:pic>
          <p:nvPicPr>
            <p:cNvPr id="32" name="Picture 31"/>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03648" y="2636912"/>
              <a:ext cx="2905125" cy="3048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 name="Rectangle 32"/>
            <p:cNvSpPr/>
            <p:nvPr/>
          </p:nvSpPr>
          <p:spPr>
            <a:xfrm>
              <a:off x="411986" y="5266939"/>
              <a:ext cx="4572000" cy="532306"/>
            </a:xfrm>
            <a:prstGeom prst="rect">
              <a:avLst/>
            </a:prstGeom>
          </p:spPr>
          <p:txBody>
            <a:bodyPr>
              <a:spAutoFit/>
            </a:bodyPr>
            <a:lstStyle/>
            <a:p>
              <a:r>
                <a:rPr lang="en-US" altLang="zh-CN" sz="2400" dirty="0" smtClean="0"/>
                <a:t>②Fence zombie</a:t>
              </a:r>
              <a:endParaRPr lang="zh-CN" altLang="en-US" sz="2400" dirty="0"/>
            </a:p>
          </p:txBody>
        </p:sp>
      </p:grpSp>
      <p:sp>
        <p:nvSpPr>
          <p:cNvPr id="36" name="Title 1"/>
          <p:cNvSpPr txBox="1">
            <a:spLocks/>
          </p:cNvSpPr>
          <p:nvPr/>
        </p:nvSpPr>
        <p:spPr>
          <a:xfrm>
            <a:off x="755576" y="2059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t>DAG Recovery: Quarantine and Recover</a:t>
            </a:r>
            <a:endParaRPr lang="zh-CN" altLang="en-US" sz="3600" dirty="0"/>
          </a:p>
        </p:txBody>
      </p:sp>
      <p:sp>
        <p:nvSpPr>
          <p:cNvPr id="37" name="Rectangle 36"/>
          <p:cNvSpPr/>
          <p:nvPr/>
        </p:nvSpPr>
        <p:spPr>
          <a:xfrm>
            <a:off x="323528" y="915568"/>
            <a:ext cx="5688632" cy="40011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altLang="zh-CN" sz="2000" dirty="0" smtClean="0"/>
              <a:t>2. Use </a:t>
            </a:r>
            <a:r>
              <a:rPr lang="en-US" altLang="zh-CN" sz="2000" b="1" dirty="0" smtClean="0"/>
              <a:t>dynamic session ID</a:t>
            </a:r>
            <a:r>
              <a:rPr lang="en-US" altLang="zh-CN" sz="2000" dirty="0" smtClean="0"/>
              <a:t> to </a:t>
            </a:r>
            <a:r>
              <a:rPr lang="en-US" altLang="zh-CN" sz="2000" b="1" dirty="0" smtClean="0"/>
              <a:t>fence</a:t>
            </a:r>
            <a:r>
              <a:rPr lang="en-US" altLang="zh-CN" sz="2000" dirty="0" smtClean="0"/>
              <a:t> zombies</a:t>
            </a:r>
            <a:endParaRPr lang="zh-CN" altLang="en-US" sz="2000" dirty="0"/>
          </a:p>
        </p:txBody>
      </p:sp>
      <p:sp>
        <p:nvSpPr>
          <p:cNvPr id="39" name="Slide Number Placeholder 3"/>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33</a:t>
            </a:fld>
            <a:endParaRPr lang="zh-CN" altLang="en-US" dirty="0"/>
          </a:p>
        </p:txBody>
      </p:sp>
      <p:sp>
        <p:nvSpPr>
          <p:cNvPr id="41" name="Rounded Rectangle 40"/>
          <p:cNvSpPr/>
          <p:nvPr/>
        </p:nvSpPr>
        <p:spPr>
          <a:xfrm>
            <a:off x="2123728" y="3733949"/>
            <a:ext cx="3384376" cy="749425"/>
          </a:xfrm>
          <a:prstGeom prst="roundRect">
            <a:avLst/>
          </a:prstGeom>
          <a:solidFill>
            <a:srgbClr val="000000">
              <a:alpha val="10196"/>
            </a:srgbClr>
          </a:solid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cxnSp>
        <p:nvCxnSpPr>
          <p:cNvPr id="44" name="Straight Arrow Connector 43"/>
          <p:cNvCxnSpPr/>
          <p:nvPr/>
        </p:nvCxnSpPr>
        <p:spPr>
          <a:xfrm flipH="1">
            <a:off x="2996946" y="2047742"/>
            <a:ext cx="1680218" cy="811877"/>
          </a:xfrm>
          <a:prstGeom prst="straightConnector1">
            <a:avLst/>
          </a:prstGeom>
          <a:ln>
            <a:prstDash val="solid"/>
            <a:tailEnd type="arrow"/>
          </a:ln>
        </p:spPr>
        <p:style>
          <a:lnRef idx="3">
            <a:schemeClr val="accent4"/>
          </a:lnRef>
          <a:fillRef idx="0">
            <a:schemeClr val="accent4"/>
          </a:fillRef>
          <a:effectRef idx="2">
            <a:schemeClr val="accent4"/>
          </a:effectRef>
          <a:fontRef idx="minor">
            <a:schemeClr val="tx1"/>
          </a:fontRef>
        </p:style>
      </p:cxnSp>
      <p:cxnSp>
        <p:nvCxnSpPr>
          <p:cNvPr id="45" name="Curved Connector 44"/>
          <p:cNvCxnSpPr/>
          <p:nvPr/>
        </p:nvCxnSpPr>
        <p:spPr>
          <a:xfrm rot="16200000" flipH="1">
            <a:off x="3962166" y="3655265"/>
            <a:ext cx="11015" cy="1406405"/>
          </a:xfrm>
          <a:prstGeom prst="curvedConnector3">
            <a:avLst>
              <a:gd name="adj1" fmla="val 4989874"/>
            </a:avLst>
          </a:prstGeom>
          <a:ln>
            <a:prstDash val="solid"/>
            <a:tailEnd type="arrow"/>
          </a:ln>
        </p:spPr>
        <p:style>
          <a:lnRef idx="2">
            <a:schemeClr val="accent5"/>
          </a:lnRef>
          <a:fillRef idx="0">
            <a:schemeClr val="accent5"/>
          </a:fillRef>
          <a:effectRef idx="1">
            <a:schemeClr val="accent5"/>
          </a:effectRef>
          <a:fontRef idx="minor">
            <a:schemeClr val="tx1"/>
          </a:fontRef>
        </p:style>
      </p:cxnSp>
      <p:grpSp>
        <p:nvGrpSpPr>
          <p:cNvPr id="59" name="Group 58"/>
          <p:cNvGrpSpPr/>
          <p:nvPr/>
        </p:nvGrpSpPr>
        <p:grpSpPr>
          <a:xfrm>
            <a:off x="3937783" y="4711658"/>
            <a:ext cx="315742" cy="377640"/>
            <a:chOff x="425979" y="2931790"/>
            <a:chExt cx="288032" cy="336074"/>
          </a:xfrm>
        </p:grpSpPr>
        <p:sp>
          <p:nvSpPr>
            <p:cNvPr id="60" name="Oval 59"/>
            <p:cNvSpPr/>
            <p:nvPr/>
          </p:nvSpPr>
          <p:spPr>
            <a:xfrm>
              <a:off x="425979" y="2931790"/>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6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945323">
              <a:off x="471589" y="2973247"/>
              <a:ext cx="174763" cy="29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2" name="Group 61"/>
          <p:cNvGrpSpPr/>
          <p:nvPr/>
        </p:nvGrpSpPr>
        <p:grpSpPr>
          <a:xfrm rot="19975102">
            <a:off x="3834598" y="2200618"/>
            <a:ext cx="322659" cy="376477"/>
            <a:chOff x="425979" y="2931790"/>
            <a:chExt cx="288032" cy="336074"/>
          </a:xfrm>
        </p:grpSpPr>
        <p:sp>
          <p:nvSpPr>
            <p:cNvPr id="63" name="Oval 62"/>
            <p:cNvSpPr/>
            <p:nvPr/>
          </p:nvSpPr>
          <p:spPr>
            <a:xfrm>
              <a:off x="425979" y="2931790"/>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64"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8945323">
              <a:off x="471589" y="2973247"/>
              <a:ext cx="174763" cy="29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66" name="Group 65"/>
          <p:cNvGrpSpPr/>
          <p:nvPr/>
        </p:nvGrpSpPr>
        <p:grpSpPr>
          <a:xfrm rot="3850765">
            <a:off x="1414739" y="2834342"/>
            <a:ext cx="445998" cy="520388"/>
            <a:chOff x="425979" y="2931790"/>
            <a:chExt cx="288032" cy="336074"/>
          </a:xfrm>
        </p:grpSpPr>
        <p:sp>
          <p:nvSpPr>
            <p:cNvPr id="67" name="Oval 66"/>
            <p:cNvSpPr/>
            <p:nvPr/>
          </p:nvSpPr>
          <p:spPr>
            <a:xfrm>
              <a:off x="425979" y="2931790"/>
              <a:ext cx="288032" cy="28803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68"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8945323">
              <a:off x="471589" y="2973247"/>
              <a:ext cx="174763" cy="29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3005326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15993" y="3110071"/>
            <a:ext cx="9144000"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Group 3"/>
          <p:cNvGrpSpPr/>
          <p:nvPr/>
        </p:nvGrpSpPr>
        <p:grpSpPr>
          <a:xfrm>
            <a:off x="867057" y="1020877"/>
            <a:ext cx="7139310" cy="4071153"/>
            <a:chOff x="291445" y="1020875"/>
            <a:chExt cx="8231714" cy="4694091"/>
          </a:xfrm>
        </p:grpSpPr>
        <p:sp>
          <p:nvSpPr>
            <p:cNvPr id="5" name="Rectangle 4"/>
            <p:cNvSpPr/>
            <p:nvPr/>
          </p:nvSpPr>
          <p:spPr>
            <a:xfrm>
              <a:off x="3964940" y="3037964"/>
              <a:ext cx="1358136" cy="20472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600"/>
            </a:p>
          </p:txBody>
        </p:sp>
        <p:sp>
          <p:nvSpPr>
            <p:cNvPr id="9" name="Rectangle 8"/>
            <p:cNvSpPr/>
            <p:nvPr/>
          </p:nvSpPr>
          <p:spPr>
            <a:xfrm>
              <a:off x="4067944" y="3140968"/>
              <a:ext cx="1152128"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Executor</a:t>
              </a:r>
              <a:endParaRPr lang="zh-CN" altLang="en-US" sz="1600" dirty="0"/>
            </a:p>
          </p:txBody>
        </p:sp>
        <p:sp>
          <p:nvSpPr>
            <p:cNvPr id="10" name="Rectangle 9"/>
            <p:cNvSpPr/>
            <p:nvPr/>
          </p:nvSpPr>
          <p:spPr>
            <a:xfrm>
              <a:off x="3928462" y="1412776"/>
              <a:ext cx="1512168" cy="79208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err="1" smtClean="0"/>
                <a:t>AppMaster</a:t>
              </a:r>
              <a:endParaRPr lang="zh-CN" altLang="en-US" sz="1600" dirty="0"/>
            </a:p>
          </p:txBody>
        </p:sp>
        <p:cxnSp>
          <p:nvCxnSpPr>
            <p:cNvPr id="11" name="Straight Arrow Connector 10"/>
            <p:cNvCxnSpPr>
              <a:stCxn id="10" idx="2"/>
              <a:endCxn id="9" idx="0"/>
            </p:cNvCxnSpPr>
            <p:nvPr/>
          </p:nvCxnSpPr>
          <p:spPr>
            <a:xfrm flipH="1">
              <a:off x="4644008" y="2204864"/>
              <a:ext cx="40538" cy="9361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2" name="Rectangle 11"/>
            <p:cNvSpPr/>
            <p:nvPr/>
          </p:nvSpPr>
          <p:spPr>
            <a:xfrm>
              <a:off x="4346908"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cxnSp>
          <p:nvCxnSpPr>
            <p:cNvPr id="17" name="Straight Arrow Connector 16"/>
            <p:cNvCxnSpPr>
              <a:stCxn id="9" idx="2"/>
              <a:endCxn id="12" idx="0"/>
            </p:cNvCxnSpPr>
            <p:nvPr/>
          </p:nvCxnSpPr>
          <p:spPr>
            <a:xfrm>
              <a:off x="4644008" y="3933056"/>
              <a:ext cx="26936"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pic>
          <p:nvPicPr>
            <p:cNvPr id="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532175"/>
              <a:ext cx="792088" cy="744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Flowchart: Magnetic Disk 18"/>
            <p:cNvSpPr/>
            <p:nvPr/>
          </p:nvSpPr>
          <p:spPr>
            <a:xfrm>
              <a:off x="6300192" y="2420888"/>
              <a:ext cx="936104" cy="360040"/>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1600" dirty="0" smtClean="0"/>
                <a:t>Store</a:t>
              </a:r>
              <a:endParaRPr lang="zh-CN" altLang="en-US" sz="1600" dirty="0"/>
            </a:p>
          </p:txBody>
        </p:sp>
        <p:cxnSp>
          <p:nvCxnSpPr>
            <p:cNvPr id="20" name="Straight Arrow Connector 19"/>
            <p:cNvCxnSpPr>
              <a:stCxn id="10" idx="3"/>
              <a:endCxn id="18" idx="1"/>
            </p:cNvCxnSpPr>
            <p:nvPr/>
          </p:nvCxnSpPr>
          <p:spPr>
            <a:xfrm>
              <a:off x="5440630" y="1808820"/>
              <a:ext cx="931570" cy="957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1" name="Straight Arrow Connector 20"/>
            <p:cNvCxnSpPr>
              <a:stCxn id="18" idx="2"/>
              <a:endCxn id="19" idx="1"/>
            </p:cNvCxnSpPr>
            <p:nvPr/>
          </p:nvCxnSpPr>
          <p:spPr>
            <a:xfrm>
              <a:off x="6768244" y="2276872"/>
              <a:ext cx="0" cy="144016"/>
            </a:xfrm>
            <a:prstGeom prst="straightConnector1">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2" name="Flowchart: Magnetic Disk 21"/>
            <p:cNvSpPr/>
            <p:nvPr/>
          </p:nvSpPr>
          <p:spPr>
            <a:xfrm>
              <a:off x="611560" y="1916832"/>
              <a:ext cx="936104" cy="576064"/>
            </a:xfrm>
            <a:prstGeom prst="flowChartMagneticDisk">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dirty="0" smtClean="0"/>
                <a:t>Source</a:t>
              </a:r>
              <a:endParaRPr lang="zh-CN" altLang="en-US" sz="1600" dirty="0"/>
            </a:p>
          </p:txBody>
        </p:sp>
        <p:cxnSp>
          <p:nvCxnSpPr>
            <p:cNvPr id="23" name="Curved Connector 22"/>
            <p:cNvCxnSpPr>
              <a:stCxn id="32" idx="2"/>
              <a:endCxn id="12" idx="2"/>
            </p:cNvCxnSpPr>
            <p:nvPr/>
          </p:nvCxnSpPr>
          <p:spPr>
            <a:xfrm rot="5400000" flipH="1">
              <a:off x="5500830" y="4039277"/>
              <a:ext cx="216023" cy="1875794"/>
            </a:xfrm>
            <a:prstGeom prst="curvedConnector3">
              <a:avLst>
                <a:gd name="adj1" fmla="val -232936"/>
              </a:avLst>
            </a:prstGeom>
            <a:ln>
              <a:tailEnd type="arrow"/>
            </a:ln>
          </p:spPr>
          <p:style>
            <a:lnRef idx="2">
              <a:schemeClr val="accent5"/>
            </a:lnRef>
            <a:fillRef idx="0">
              <a:schemeClr val="accent5"/>
            </a:fillRef>
            <a:effectRef idx="1">
              <a:schemeClr val="accent5"/>
            </a:effectRef>
            <a:fontRef idx="minor">
              <a:schemeClr val="tx1"/>
            </a:fontRef>
          </p:style>
        </p:cxnSp>
        <p:cxnSp>
          <p:nvCxnSpPr>
            <p:cNvPr id="25" name="Straight Arrow Connector 24"/>
            <p:cNvCxnSpPr>
              <a:stCxn id="10" idx="1"/>
              <a:endCxn id="22" idx="4"/>
            </p:cNvCxnSpPr>
            <p:nvPr/>
          </p:nvCxnSpPr>
          <p:spPr>
            <a:xfrm flipH="1">
              <a:off x="1547664" y="1808820"/>
              <a:ext cx="2380798" cy="396044"/>
            </a:xfrm>
            <a:prstGeom prst="straightConnector1">
              <a:avLst/>
            </a:prstGeom>
            <a:ln>
              <a:prstDash val="sysDash"/>
              <a:tailEnd type="arrow"/>
            </a:ln>
          </p:spPr>
          <p:style>
            <a:lnRef idx="3">
              <a:schemeClr val="accent5"/>
            </a:lnRef>
            <a:fillRef idx="0">
              <a:schemeClr val="accent5"/>
            </a:fillRef>
            <a:effectRef idx="2">
              <a:schemeClr val="accent5"/>
            </a:effectRef>
            <a:fontRef idx="minor">
              <a:schemeClr val="tx1"/>
            </a:fontRef>
          </p:style>
        </p:cxnSp>
        <p:sp>
          <p:nvSpPr>
            <p:cNvPr id="26" name="TextBox 25"/>
            <p:cNvSpPr txBox="1"/>
            <p:nvPr/>
          </p:nvSpPr>
          <p:spPr>
            <a:xfrm>
              <a:off x="1740402" y="1729712"/>
              <a:ext cx="929687" cy="425844"/>
            </a:xfrm>
            <a:prstGeom prst="rect">
              <a:avLst/>
            </a:prstGeom>
            <a:noFill/>
          </p:spPr>
          <p:txBody>
            <a:bodyPr wrap="none" rtlCol="0">
              <a:spAutoFit/>
            </a:bodyPr>
            <a:lstStyle/>
            <a:p>
              <a:r>
                <a:rPr lang="en-US" altLang="zh-CN" dirty="0" smtClean="0"/>
                <a:t>Replay</a:t>
              </a:r>
              <a:endParaRPr lang="zh-CN" altLang="en-US" dirty="0"/>
            </a:p>
          </p:txBody>
        </p:sp>
        <p:cxnSp>
          <p:nvCxnSpPr>
            <p:cNvPr id="27" name="Curved Connector 26"/>
            <p:cNvCxnSpPr>
              <a:stCxn id="22" idx="3"/>
              <a:endCxn id="7" idx="1"/>
            </p:cNvCxnSpPr>
            <p:nvPr/>
          </p:nvCxnSpPr>
          <p:spPr>
            <a:xfrm rot="16200000" flipH="1">
              <a:off x="1403718" y="2168791"/>
              <a:ext cx="2088232" cy="2736443"/>
            </a:xfrm>
            <a:prstGeom prst="curvedConnector2">
              <a:avLst/>
            </a:prstGeom>
            <a:ln>
              <a:prstDash val="dash"/>
              <a:tailEnd type="arrow"/>
            </a:ln>
          </p:spPr>
          <p:style>
            <a:lnRef idx="2">
              <a:schemeClr val="accent5"/>
            </a:lnRef>
            <a:fillRef idx="0">
              <a:schemeClr val="accent5"/>
            </a:fillRef>
            <a:effectRef idx="1">
              <a:schemeClr val="accent5"/>
            </a:effectRef>
            <a:fontRef idx="minor">
              <a:schemeClr val="tx1"/>
            </a:fontRef>
          </p:style>
        </p:cxnSp>
        <p:sp>
          <p:nvSpPr>
            <p:cNvPr id="28" name="TextBox 27"/>
            <p:cNvSpPr txBox="1"/>
            <p:nvPr/>
          </p:nvSpPr>
          <p:spPr>
            <a:xfrm>
              <a:off x="6565074" y="1020875"/>
              <a:ext cx="1425396" cy="674253"/>
            </a:xfrm>
            <a:prstGeom prst="rect">
              <a:avLst/>
            </a:prstGeom>
            <a:noFill/>
          </p:spPr>
          <p:txBody>
            <a:bodyPr wrap="none" rtlCol="0">
              <a:spAutoFit/>
            </a:bodyPr>
            <a:lstStyle/>
            <a:p>
              <a:r>
                <a:rPr lang="en-US" altLang="zh-CN" sz="1600" dirty="0" smtClean="0"/>
                <a:t>Global clock </a:t>
              </a:r>
              <a:br>
                <a:rPr lang="en-US" altLang="zh-CN" sz="1600" dirty="0" smtClean="0"/>
              </a:br>
              <a:r>
                <a:rPr lang="en-US" altLang="zh-CN" sz="1600" dirty="0" smtClean="0"/>
                <a:t>service</a:t>
              </a:r>
              <a:endParaRPr lang="zh-CN" altLang="en-US" sz="1600" dirty="0"/>
            </a:p>
          </p:txBody>
        </p:sp>
        <p:sp>
          <p:nvSpPr>
            <p:cNvPr id="29" name="TextBox 28"/>
            <p:cNvSpPr txBox="1"/>
            <p:nvPr/>
          </p:nvSpPr>
          <p:spPr>
            <a:xfrm>
              <a:off x="2555776" y="2132856"/>
              <a:ext cx="1067939" cy="674253"/>
            </a:xfrm>
            <a:prstGeom prst="rect">
              <a:avLst/>
            </a:prstGeom>
            <a:noFill/>
          </p:spPr>
          <p:txBody>
            <a:bodyPr wrap="none" rtlCol="0">
              <a:spAutoFit/>
            </a:bodyPr>
            <a:lstStyle/>
            <a:p>
              <a:r>
                <a:rPr lang="zh-CN" altLang="en-US" sz="1600" dirty="0"/>
                <a:t>①</a:t>
              </a:r>
              <a:r>
                <a:rPr lang="en-US" altLang="zh-CN" sz="1600" dirty="0" smtClean="0"/>
                <a:t> error </a:t>
              </a:r>
              <a:br>
                <a:rPr lang="en-US" altLang="zh-CN" sz="1600" dirty="0" smtClean="0"/>
              </a:br>
              <a:r>
                <a:rPr lang="en-US" altLang="zh-CN" sz="1600" dirty="0" smtClean="0"/>
                <a:t>detected</a:t>
              </a:r>
              <a:endParaRPr lang="zh-CN" altLang="en-US" sz="1600" dirty="0"/>
            </a:p>
          </p:txBody>
        </p:sp>
        <p:sp>
          <p:nvSpPr>
            <p:cNvPr id="31" name="Rectangle 30"/>
            <p:cNvSpPr/>
            <p:nvPr/>
          </p:nvSpPr>
          <p:spPr>
            <a:xfrm>
              <a:off x="291445" y="5315810"/>
              <a:ext cx="4571999" cy="390357"/>
            </a:xfrm>
            <a:prstGeom prst="rect">
              <a:avLst/>
            </a:prstGeom>
          </p:spPr>
          <p:txBody>
            <a:bodyPr>
              <a:spAutoFit/>
            </a:bodyPr>
            <a:lstStyle/>
            <a:p>
              <a:r>
                <a:rPr lang="en-US" altLang="zh-CN" sz="1600" dirty="0" smtClean="0"/>
                <a:t>②isolate zombie</a:t>
              </a:r>
              <a:endParaRPr lang="zh-CN" altLang="en-US" sz="1600" dirty="0"/>
            </a:p>
          </p:txBody>
        </p:sp>
        <p:sp>
          <p:nvSpPr>
            <p:cNvPr id="32" name="Rectangle 31"/>
            <p:cNvSpPr/>
            <p:nvPr/>
          </p:nvSpPr>
          <p:spPr>
            <a:xfrm>
              <a:off x="5857180" y="3037964"/>
              <a:ext cx="1379116" cy="20472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600"/>
            </a:p>
          </p:txBody>
        </p:sp>
        <p:sp>
          <p:nvSpPr>
            <p:cNvPr id="33" name="Rectangle 32"/>
            <p:cNvSpPr/>
            <p:nvPr/>
          </p:nvSpPr>
          <p:spPr>
            <a:xfrm>
              <a:off x="5944686" y="3140968"/>
              <a:ext cx="1152128" cy="7920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Executor</a:t>
              </a:r>
              <a:endParaRPr lang="zh-CN" altLang="en-US" sz="1600" dirty="0"/>
            </a:p>
          </p:txBody>
        </p:sp>
        <p:cxnSp>
          <p:nvCxnSpPr>
            <p:cNvPr id="34" name="Straight Arrow Connector 33"/>
            <p:cNvCxnSpPr>
              <a:endCxn id="33" idx="0"/>
            </p:cNvCxnSpPr>
            <p:nvPr/>
          </p:nvCxnSpPr>
          <p:spPr>
            <a:xfrm>
              <a:off x="4684546" y="2204864"/>
              <a:ext cx="1836204" cy="936104"/>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5" name="Rectangle 34"/>
            <p:cNvSpPr/>
            <p:nvPr/>
          </p:nvSpPr>
          <p:spPr>
            <a:xfrm>
              <a:off x="6232718" y="4293096"/>
              <a:ext cx="648072" cy="576064"/>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600" dirty="0" smtClean="0"/>
                <a:t>Task</a:t>
              </a:r>
              <a:endParaRPr lang="zh-CN" altLang="en-US" sz="1600" dirty="0"/>
            </a:p>
          </p:txBody>
        </p:sp>
        <p:cxnSp>
          <p:nvCxnSpPr>
            <p:cNvPr id="36" name="Straight Arrow Connector 35"/>
            <p:cNvCxnSpPr>
              <a:stCxn id="33" idx="2"/>
              <a:endCxn id="35" idx="0"/>
            </p:cNvCxnSpPr>
            <p:nvPr/>
          </p:nvCxnSpPr>
          <p:spPr>
            <a:xfrm>
              <a:off x="6520750" y="3933056"/>
              <a:ext cx="36004" cy="360040"/>
            </a:xfrm>
            <a:prstGeom prst="straightConnector1">
              <a:avLst/>
            </a:prstGeom>
            <a:ln>
              <a:tailEnd type="arrow"/>
            </a:ln>
          </p:spPr>
          <p:style>
            <a:lnRef idx="3">
              <a:schemeClr val="lt1"/>
            </a:lnRef>
            <a:fillRef idx="1">
              <a:schemeClr val="accent5"/>
            </a:fillRef>
            <a:effectRef idx="1">
              <a:schemeClr val="accent5"/>
            </a:effectRef>
            <a:fontRef idx="minor">
              <a:schemeClr val="lt1"/>
            </a:fontRef>
          </p:style>
        </p:cxnSp>
        <p:sp>
          <p:nvSpPr>
            <p:cNvPr id="37" name="TextBox 36"/>
            <p:cNvSpPr txBox="1"/>
            <p:nvPr/>
          </p:nvSpPr>
          <p:spPr>
            <a:xfrm>
              <a:off x="6721970" y="5182660"/>
              <a:ext cx="1801189" cy="532306"/>
            </a:xfrm>
            <a:prstGeom prst="rect">
              <a:avLst/>
            </a:prstGeom>
            <a:noFill/>
          </p:spPr>
          <p:txBody>
            <a:bodyPr wrap="none" rtlCol="0">
              <a:spAutoFit/>
            </a:bodyPr>
            <a:lstStyle/>
            <a:p>
              <a:r>
                <a:rPr lang="zh-CN" altLang="en-US" sz="2400" dirty="0">
                  <a:latin typeface="+mj-lt"/>
                </a:rPr>
                <a:t>③</a:t>
              </a:r>
              <a:r>
                <a:rPr lang="zh-CN" altLang="en-US" sz="2400" dirty="0" smtClean="0">
                  <a:latin typeface="+mj-lt"/>
                </a:rPr>
                <a:t> </a:t>
              </a:r>
              <a:r>
                <a:rPr lang="en-US" altLang="zh-CN" sz="2400" dirty="0" smtClean="0">
                  <a:latin typeface="+mj-lt"/>
                </a:rPr>
                <a:t>Recover</a:t>
              </a:r>
              <a:endParaRPr lang="zh-CN" altLang="en-US" sz="2400" dirty="0">
                <a:latin typeface="+mj-lt"/>
              </a:endParaRPr>
            </a:p>
          </p:txBody>
        </p:sp>
        <p:sp>
          <p:nvSpPr>
            <p:cNvPr id="7" name="Rounded Rectangle 6"/>
            <p:cNvSpPr/>
            <p:nvPr/>
          </p:nvSpPr>
          <p:spPr>
            <a:xfrm>
              <a:off x="3816056" y="4149080"/>
              <a:ext cx="3564257" cy="864096"/>
            </a:xfrm>
            <a:prstGeom prst="roundRect">
              <a:avLst/>
            </a:prstGeom>
            <a:solidFill>
              <a:srgbClr val="000000">
                <a:alpha val="10196"/>
              </a:srgbClr>
            </a:solidFill>
            <a:ln>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sz="1600"/>
            </a:p>
          </p:txBody>
        </p:sp>
      </p:grpSp>
      <p:sp>
        <p:nvSpPr>
          <p:cNvPr id="39" name="Title 1"/>
          <p:cNvSpPr txBox="1">
            <a:spLocks/>
          </p:cNvSpPr>
          <p:nvPr/>
        </p:nvSpPr>
        <p:spPr>
          <a:xfrm>
            <a:off x="755576" y="205979"/>
            <a:ext cx="8229600" cy="85725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600" dirty="0" smtClean="0"/>
              <a:t>DAG Recovery: Quarantine and Recover</a:t>
            </a:r>
            <a:endParaRPr lang="zh-CN" altLang="en-US" sz="3600" dirty="0"/>
          </a:p>
        </p:txBody>
      </p:sp>
      <p:sp>
        <p:nvSpPr>
          <p:cNvPr id="40" name="Rectangle 39"/>
          <p:cNvSpPr/>
          <p:nvPr/>
        </p:nvSpPr>
        <p:spPr>
          <a:xfrm>
            <a:off x="323528" y="915568"/>
            <a:ext cx="5688632" cy="400110"/>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en-US" altLang="zh-CN" sz="2000" dirty="0" smtClean="0"/>
              <a:t>3. Recover the executor JVM, replay message</a:t>
            </a:r>
            <a:endParaRPr lang="zh-CN" altLang="en-US" sz="2000" dirty="0"/>
          </a:p>
        </p:txBody>
      </p:sp>
      <p:sp>
        <p:nvSpPr>
          <p:cNvPr id="42" name="Slide Number Placeholder 3"/>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34</a:t>
            </a:fld>
            <a:endParaRPr lang="zh-CN" altLang="en-US" dirty="0"/>
          </a:p>
        </p:txBody>
      </p:sp>
      <p:sp>
        <p:nvSpPr>
          <p:cNvPr id="46" name="TextBox 45"/>
          <p:cNvSpPr txBox="1"/>
          <p:nvPr/>
        </p:nvSpPr>
        <p:spPr>
          <a:xfrm>
            <a:off x="3999740" y="4858083"/>
            <a:ext cx="1364348" cy="338554"/>
          </a:xfrm>
          <a:prstGeom prst="rect">
            <a:avLst/>
          </a:prstGeom>
          <a:noFill/>
        </p:spPr>
        <p:txBody>
          <a:bodyPr wrap="none" rtlCol="0">
            <a:spAutoFit/>
          </a:bodyPr>
          <a:lstStyle/>
          <a:p>
            <a:r>
              <a:rPr lang="en-US" altLang="zh-CN" sz="1600" dirty="0" smtClean="0">
                <a:latin typeface="+mj-lt"/>
              </a:rPr>
              <a:t>Send message</a:t>
            </a:r>
            <a:endParaRPr lang="zh-CN" altLang="en-US" sz="1600" dirty="0">
              <a:latin typeface="+mj-lt"/>
            </a:endParaRPr>
          </a:p>
        </p:txBody>
      </p:sp>
    </p:spTree>
    <p:extLst>
      <p:ext uri="{BB962C8B-B14F-4D97-AF65-F5344CB8AC3E}">
        <p14:creationId xmlns:p14="http://schemas.microsoft.com/office/powerpoint/2010/main" val="2180052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altLang="zh-CN" dirty="0"/>
              <a:t>High </a:t>
            </a:r>
            <a:r>
              <a:rPr lang="en-US" altLang="zh-CN" dirty="0" smtClean="0"/>
              <a:t>performance streaming</a:t>
            </a:r>
          </a:p>
          <a:p>
            <a:pPr marL="514350" indent="-514350">
              <a:buFont typeface="+mj-lt"/>
              <a:buAutoNum type="arabicPeriod"/>
            </a:pPr>
            <a:r>
              <a:rPr lang="en-US" altLang="zh-CN" dirty="0"/>
              <a:t>Detect Message </a:t>
            </a:r>
            <a:r>
              <a:rPr lang="en-US" altLang="zh-CN" dirty="0" smtClean="0"/>
              <a:t>loss and other failures</a:t>
            </a:r>
          </a:p>
          <a:p>
            <a:pPr marL="514350" indent="-514350">
              <a:buFont typeface="+mj-lt"/>
              <a:buAutoNum type="arabicPeriod"/>
            </a:pPr>
            <a:r>
              <a:rPr lang="en-US" altLang="zh-CN" dirty="0"/>
              <a:t>DAG </a:t>
            </a:r>
            <a:r>
              <a:rPr lang="en-US" altLang="zh-CN" dirty="0" smtClean="0"/>
              <a:t>Recovery</a:t>
            </a:r>
            <a:endParaRPr lang="en-US" altLang="zh-CN" dirty="0"/>
          </a:p>
          <a:p>
            <a:pPr marL="514350" indent="-514350">
              <a:buFont typeface="+mj-lt"/>
              <a:buAutoNum type="arabicPeriod"/>
            </a:pPr>
            <a:r>
              <a:rPr lang="en-US" altLang="zh-CN" b="1" dirty="0"/>
              <a:t>Clock Service, know when message is lost</a:t>
            </a:r>
          </a:p>
          <a:p>
            <a:pPr marL="514350" indent="-514350">
              <a:buFont typeface="+mj-lt"/>
              <a:buAutoNum type="arabicPeriod"/>
            </a:pPr>
            <a:r>
              <a:rPr lang="en-US" altLang="zh-CN" dirty="0"/>
              <a:t>Message replay from clock</a:t>
            </a:r>
          </a:p>
          <a:p>
            <a:pPr marL="514350" indent="-514350">
              <a:buFont typeface="+mj-lt"/>
              <a:buAutoNum type="arabicPeriod"/>
            </a:pPr>
            <a:r>
              <a:rPr lang="en-US" altLang="zh-CN" dirty="0"/>
              <a:t>Exactly-once, de-duplication</a:t>
            </a:r>
            <a:endParaRPr lang="zh-CN" altLang="en-US" dirty="0"/>
          </a:p>
        </p:txBody>
      </p:sp>
      <p:sp>
        <p:nvSpPr>
          <p:cNvPr id="4" name="Rounded Rectangle 3"/>
          <p:cNvSpPr/>
          <p:nvPr/>
        </p:nvSpPr>
        <p:spPr>
          <a:xfrm>
            <a:off x="425340" y="2729834"/>
            <a:ext cx="7776864" cy="648072"/>
          </a:xfrm>
          <a:prstGeom prst="roundRect">
            <a:avLst/>
          </a:prstGeom>
          <a:solidFill>
            <a:srgbClr val="FF3300">
              <a:alpha val="20000"/>
            </a:srgbClr>
          </a:solidFill>
          <a:ln>
            <a:no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35</a:t>
            </a:fld>
            <a:endParaRPr lang="zh-CN" altLang="en-US"/>
          </a:p>
        </p:txBody>
      </p:sp>
    </p:spTree>
    <p:extLst>
      <p:ext uri="{BB962C8B-B14F-4D97-AF65-F5344CB8AC3E}">
        <p14:creationId xmlns:p14="http://schemas.microsoft.com/office/powerpoint/2010/main" val="21865883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843559"/>
            <a:ext cx="4020002" cy="256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51520" y="205979"/>
            <a:ext cx="8784976" cy="857250"/>
          </a:xfrm>
        </p:spPr>
        <p:txBody>
          <a:bodyPr>
            <a:normAutofit fontScale="90000"/>
          </a:bodyPr>
          <a:lstStyle/>
          <a:p>
            <a:r>
              <a:rPr lang="en-US" altLang="zh-CN" sz="3600" dirty="0" smtClean="0"/>
              <a:t>Global Clock Service – track application min-Clock (1)</a:t>
            </a:r>
            <a:endParaRPr lang="zh-CN" altLang="en-US" sz="3600" dirty="0"/>
          </a:p>
        </p:txBody>
      </p:sp>
      <p:sp>
        <p:nvSpPr>
          <p:cNvPr id="5" name="TextBox 4"/>
          <p:cNvSpPr txBox="1"/>
          <p:nvPr/>
        </p:nvSpPr>
        <p:spPr>
          <a:xfrm>
            <a:off x="144016" y="3651874"/>
            <a:ext cx="5580112" cy="140038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1700" b="1" dirty="0" smtClean="0"/>
              <a:t>Definition</a:t>
            </a:r>
            <a:r>
              <a:rPr lang="en-US" altLang="zh-CN" sz="1700" i="1" dirty="0"/>
              <a:t>: </a:t>
            </a:r>
            <a:r>
              <a:rPr lang="en-US" altLang="zh-CN" sz="1700" b="1" dirty="0" smtClean="0"/>
              <a:t>Task min-clock</a:t>
            </a:r>
            <a:r>
              <a:rPr lang="en-US" altLang="zh-CN" sz="1700" dirty="0" smtClean="0"/>
              <a:t> is</a:t>
            </a:r>
            <a:endParaRPr lang="zh-CN" altLang="en-US" sz="1700" dirty="0" smtClean="0"/>
          </a:p>
          <a:p>
            <a:r>
              <a:rPr lang="en-US" altLang="zh-CN" sz="1700" i="1" dirty="0" smtClean="0"/>
              <a:t>Minimum of (</a:t>
            </a:r>
          </a:p>
          <a:p>
            <a:r>
              <a:rPr lang="en-US" altLang="zh-CN" sz="1700" i="1" dirty="0" smtClean="0"/>
              <a:t>   min</a:t>
            </a:r>
            <a:r>
              <a:rPr lang="en-US" altLang="zh-CN" sz="1700" i="1" dirty="0"/>
              <a:t> </a:t>
            </a:r>
            <a:r>
              <a:rPr lang="en-US" altLang="zh-CN" sz="1700" i="1" dirty="0" smtClean="0"/>
              <a:t>timestamp of pending-messages in current task</a:t>
            </a:r>
          </a:p>
          <a:p>
            <a:r>
              <a:rPr lang="en-US" altLang="zh-CN" sz="1700" i="1" dirty="0" smtClean="0"/>
              <a:t>  </a:t>
            </a:r>
            <a:r>
              <a:rPr lang="en-US" altLang="zh-CN" sz="1700" b="1" i="1" dirty="0" smtClean="0"/>
              <a:t>Task min-Clock </a:t>
            </a:r>
            <a:r>
              <a:rPr lang="en-US" altLang="zh-CN" sz="1700" i="1" dirty="0" smtClean="0"/>
              <a:t>of all upstream tasks</a:t>
            </a:r>
            <a:endParaRPr lang="en-US" altLang="zh-CN" sz="1700" i="1" dirty="0"/>
          </a:p>
          <a:p>
            <a:r>
              <a:rPr lang="en-US" altLang="zh-CN" sz="1700" i="1" dirty="0" smtClean="0"/>
              <a:t>)</a:t>
            </a:r>
            <a:endParaRPr lang="zh-CN" altLang="en-US" sz="1700" dirty="0"/>
          </a:p>
        </p:txBody>
      </p:sp>
      <p:sp>
        <p:nvSpPr>
          <p:cNvPr id="6" name="Rectangle 5"/>
          <p:cNvSpPr/>
          <p:nvPr/>
        </p:nvSpPr>
        <p:spPr>
          <a:xfrm>
            <a:off x="1150270" y="1995686"/>
            <a:ext cx="1985159"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sz="1600" u="sng" dirty="0" smtClean="0"/>
              <a:t>Report task min-clock</a:t>
            </a:r>
            <a:endParaRPr lang="zh-CN" altLang="en-US" sz="1600" u="sng" dirty="0"/>
          </a:p>
        </p:txBody>
      </p:sp>
      <p:cxnSp>
        <p:nvCxnSpPr>
          <p:cNvPr id="10" name="Curved Connector 9"/>
          <p:cNvCxnSpPr>
            <a:endCxn id="5" idx="0"/>
          </p:cNvCxnSpPr>
          <p:nvPr/>
        </p:nvCxnSpPr>
        <p:spPr>
          <a:xfrm>
            <a:off x="1619672" y="3219822"/>
            <a:ext cx="1314400" cy="432052"/>
          </a:xfrm>
          <a:prstGeom prst="curvedConnector2">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36</a:t>
            </a:fld>
            <a:endParaRPr lang="zh-CN" altLang="en-US"/>
          </a:p>
        </p:txBody>
      </p:sp>
      <p:sp>
        <p:nvSpPr>
          <p:cNvPr id="139" name="Oval 138"/>
          <p:cNvSpPr/>
          <p:nvPr/>
        </p:nvSpPr>
        <p:spPr>
          <a:xfrm>
            <a:off x="6948264" y="1345952"/>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A</a:t>
            </a:r>
            <a:endParaRPr lang="zh-CN" altLang="en-US" dirty="0"/>
          </a:p>
        </p:txBody>
      </p:sp>
      <p:sp>
        <p:nvSpPr>
          <p:cNvPr id="140" name="Oval 139"/>
          <p:cNvSpPr/>
          <p:nvPr/>
        </p:nvSpPr>
        <p:spPr>
          <a:xfrm>
            <a:off x="6960964" y="1947417"/>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B</a:t>
            </a:r>
            <a:endParaRPr lang="zh-CN" altLang="en-US" dirty="0"/>
          </a:p>
        </p:txBody>
      </p:sp>
      <p:sp>
        <p:nvSpPr>
          <p:cNvPr id="141" name="Oval 140"/>
          <p:cNvSpPr/>
          <p:nvPr/>
        </p:nvSpPr>
        <p:spPr>
          <a:xfrm>
            <a:off x="6960964" y="2544689"/>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C</a:t>
            </a:r>
            <a:endParaRPr lang="zh-CN" altLang="en-US" dirty="0"/>
          </a:p>
        </p:txBody>
      </p:sp>
      <p:sp>
        <p:nvSpPr>
          <p:cNvPr id="142" name="Oval 141"/>
          <p:cNvSpPr/>
          <p:nvPr/>
        </p:nvSpPr>
        <p:spPr>
          <a:xfrm>
            <a:off x="6960964" y="3154660"/>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D</a:t>
            </a:r>
            <a:endParaRPr lang="zh-CN" altLang="en-US" dirty="0"/>
          </a:p>
        </p:txBody>
      </p:sp>
      <p:sp>
        <p:nvSpPr>
          <p:cNvPr id="143" name="Oval 142"/>
          <p:cNvSpPr/>
          <p:nvPr/>
        </p:nvSpPr>
        <p:spPr>
          <a:xfrm>
            <a:off x="7675190" y="2563242"/>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a:t>
            </a:r>
            <a:endParaRPr lang="zh-CN" altLang="en-US" dirty="0"/>
          </a:p>
        </p:txBody>
      </p:sp>
      <p:cxnSp>
        <p:nvCxnSpPr>
          <p:cNvPr id="144" name="Curved Connector 143"/>
          <p:cNvCxnSpPr>
            <a:stCxn id="139" idx="4"/>
            <a:endCxn id="140" idx="0"/>
          </p:cNvCxnSpPr>
          <p:nvPr/>
        </p:nvCxnSpPr>
        <p:spPr>
          <a:xfrm rot="16200000" flipH="1">
            <a:off x="7079085" y="1852935"/>
            <a:ext cx="176262" cy="12700"/>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5" name="Curved Connector 144"/>
          <p:cNvCxnSpPr>
            <a:stCxn id="140" idx="6"/>
            <a:endCxn id="143" idx="0"/>
          </p:cNvCxnSpPr>
          <p:nvPr/>
        </p:nvCxnSpPr>
        <p:spPr>
          <a:xfrm>
            <a:off x="7386171" y="2160019"/>
            <a:ext cx="501625" cy="403225"/>
          </a:xfrm>
          <a:prstGeom prst="curved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6" name="Curved Connector 145"/>
          <p:cNvCxnSpPr>
            <a:stCxn id="143" idx="4"/>
            <a:endCxn id="142" idx="6"/>
          </p:cNvCxnSpPr>
          <p:nvPr/>
        </p:nvCxnSpPr>
        <p:spPr>
          <a:xfrm rot="5400000">
            <a:off x="7447575" y="2927043"/>
            <a:ext cx="378817" cy="501625"/>
          </a:xfrm>
          <a:prstGeom prst="curved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7" name="Straight Arrow Connector 146"/>
          <p:cNvCxnSpPr>
            <a:stCxn id="140" idx="4"/>
            <a:endCxn id="141" idx="0"/>
          </p:cNvCxnSpPr>
          <p:nvPr/>
        </p:nvCxnSpPr>
        <p:spPr>
          <a:xfrm>
            <a:off x="7173565" y="2372620"/>
            <a:ext cx="0" cy="1720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8" name="Curved Connector 147"/>
          <p:cNvCxnSpPr>
            <a:stCxn id="139" idx="2"/>
            <a:endCxn id="141" idx="2"/>
          </p:cNvCxnSpPr>
          <p:nvPr/>
        </p:nvCxnSpPr>
        <p:spPr>
          <a:xfrm rot="10800000" flipH="1" flipV="1">
            <a:off x="6948264" y="1558554"/>
            <a:ext cx="12700" cy="1198736"/>
          </a:xfrm>
          <a:prstGeom prst="curvedConnector3">
            <a:avLst>
              <a:gd name="adj1" fmla="val -180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9" name="Straight Arrow Connector 148"/>
          <p:cNvCxnSpPr>
            <a:stCxn id="141" idx="4"/>
            <a:endCxn id="142" idx="0"/>
          </p:cNvCxnSpPr>
          <p:nvPr/>
        </p:nvCxnSpPr>
        <p:spPr>
          <a:xfrm>
            <a:off x="7173565" y="2969890"/>
            <a:ext cx="0" cy="1847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5"/>
          <p:cNvSpPr txBox="1"/>
          <p:nvPr/>
        </p:nvSpPr>
        <p:spPr>
          <a:xfrm>
            <a:off x="6516218" y="3723879"/>
            <a:ext cx="2066337"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dirty="0" smtClean="0"/>
              <a:t>Min-Clock of D is min-clock of global</a:t>
            </a:r>
            <a:endParaRPr lang="zh-CN" altLang="en-US" dirty="0"/>
          </a:p>
        </p:txBody>
      </p:sp>
      <p:cxnSp>
        <p:nvCxnSpPr>
          <p:cNvPr id="19" name="Curved Connector 18"/>
          <p:cNvCxnSpPr/>
          <p:nvPr/>
        </p:nvCxnSpPr>
        <p:spPr>
          <a:xfrm>
            <a:off x="2269412" y="1203598"/>
            <a:ext cx="4176464" cy="2843446"/>
          </a:xfrm>
          <a:prstGeom prst="curvedConnector3">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1" name="Curved Connector 160"/>
          <p:cNvCxnSpPr/>
          <p:nvPr/>
        </p:nvCxnSpPr>
        <p:spPr>
          <a:xfrm>
            <a:off x="2267744" y="1261539"/>
            <a:ext cx="4176464" cy="2704946"/>
          </a:xfrm>
          <a:prstGeom prst="curvedConnector3">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336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843559"/>
            <a:ext cx="4020002" cy="2562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251520" y="205979"/>
            <a:ext cx="8784976" cy="857250"/>
          </a:xfrm>
        </p:spPr>
        <p:txBody>
          <a:bodyPr>
            <a:normAutofit fontScale="90000"/>
          </a:bodyPr>
          <a:lstStyle/>
          <a:p>
            <a:r>
              <a:rPr lang="en-US" altLang="zh-CN" sz="3600" dirty="0" smtClean="0"/>
              <a:t>Global Clock Service – track application min-Clock (2)</a:t>
            </a:r>
            <a:endParaRPr lang="zh-CN" altLang="en-US" sz="3600" dirty="0"/>
          </a:p>
        </p:txBody>
      </p:sp>
      <p:sp>
        <p:nvSpPr>
          <p:cNvPr id="5" name="TextBox 4"/>
          <p:cNvSpPr txBox="1"/>
          <p:nvPr/>
        </p:nvSpPr>
        <p:spPr>
          <a:xfrm>
            <a:off x="144016" y="3651874"/>
            <a:ext cx="5580112" cy="140038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1700" b="1" dirty="0" smtClean="0"/>
              <a:t>Definition</a:t>
            </a:r>
            <a:r>
              <a:rPr lang="en-US" altLang="zh-CN" sz="1700" i="1" dirty="0"/>
              <a:t>: </a:t>
            </a:r>
            <a:r>
              <a:rPr lang="en-US" altLang="zh-CN" sz="1700" b="1" dirty="0" smtClean="0"/>
              <a:t>Task min-clock</a:t>
            </a:r>
            <a:r>
              <a:rPr lang="en-US" altLang="zh-CN" sz="1700" dirty="0" smtClean="0"/>
              <a:t> is</a:t>
            </a:r>
            <a:endParaRPr lang="zh-CN" altLang="en-US" sz="1700" dirty="0" smtClean="0"/>
          </a:p>
          <a:p>
            <a:r>
              <a:rPr lang="en-US" altLang="zh-CN" sz="1700" i="1" dirty="0" smtClean="0"/>
              <a:t>Minimum of (</a:t>
            </a:r>
          </a:p>
          <a:p>
            <a:r>
              <a:rPr lang="en-US" altLang="zh-CN" sz="1700" i="1" dirty="0" smtClean="0"/>
              <a:t>   min</a:t>
            </a:r>
            <a:r>
              <a:rPr lang="en-US" altLang="zh-CN" sz="1700" i="1" dirty="0"/>
              <a:t> </a:t>
            </a:r>
            <a:r>
              <a:rPr lang="en-US" altLang="zh-CN" sz="1700" i="1" dirty="0" smtClean="0"/>
              <a:t>timestamp of pending-messages in current task</a:t>
            </a:r>
          </a:p>
          <a:p>
            <a:r>
              <a:rPr lang="en-US" altLang="zh-CN" sz="1700" i="1" dirty="0" smtClean="0"/>
              <a:t>  </a:t>
            </a:r>
            <a:r>
              <a:rPr lang="en-US" altLang="zh-CN" sz="1700" b="1" i="1" dirty="0" smtClean="0"/>
              <a:t>Task min-Clock </a:t>
            </a:r>
            <a:r>
              <a:rPr lang="en-US" altLang="zh-CN" sz="1700" i="1" dirty="0" smtClean="0"/>
              <a:t>of all upstream tasks</a:t>
            </a:r>
            <a:endParaRPr lang="en-US" altLang="zh-CN" sz="1700" i="1" dirty="0"/>
          </a:p>
          <a:p>
            <a:r>
              <a:rPr lang="en-US" altLang="zh-CN" sz="1700" i="1" dirty="0" smtClean="0"/>
              <a:t>)</a:t>
            </a:r>
            <a:endParaRPr lang="zh-CN" altLang="en-US" sz="1700" dirty="0"/>
          </a:p>
        </p:txBody>
      </p:sp>
      <p:sp>
        <p:nvSpPr>
          <p:cNvPr id="6" name="Rectangle 5"/>
          <p:cNvSpPr/>
          <p:nvPr/>
        </p:nvSpPr>
        <p:spPr>
          <a:xfrm>
            <a:off x="1150270" y="1995686"/>
            <a:ext cx="1985159" cy="33855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wrap="none">
            <a:spAutoFit/>
          </a:bodyPr>
          <a:lstStyle/>
          <a:p>
            <a:r>
              <a:rPr lang="en-US" altLang="zh-CN" sz="1600" u="sng" dirty="0" smtClean="0"/>
              <a:t>Report task min-clock</a:t>
            </a:r>
            <a:endParaRPr lang="zh-CN" altLang="en-US" sz="1600" u="sng" dirty="0"/>
          </a:p>
        </p:txBody>
      </p:sp>
      <p:cxnSp>
        <p:nvCxnSpPr>
          <p:cNvPr id="10" name="Curved Connector 9"/>
          <p:cNvCxnSpPr>
            <a:endCxn id="5" idx="0"/>
          </p:cNvCxnSpPr>
          <p:nvPr/>
        </p:nvCxnSpPr>
        <p:spPr>
          <a:xfrm>
            <a:off x="1619672" y="3219822"/>
            <a:ext cx="1314400" cy="432052"/>
          </a:xfrm>
          <a:prstGeom prst="curvedConnector2">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37</a:t>
            </a:fld>
            <a:endParaRPr lang="zh-CN" altLang="en-US"/>
          </a:p>
        </p:txBody>
      </p:sp>
      <p:sp>
        <p:nvSpPr>
          <p:cNvPr id="19" name="Rectangle 18"/>
          <p:cNvSpPr/>
          <p:nvPr/>
        </p:nvSpPr>
        <p:spPr>
          <a:xfrm>
            <a:off x="4427984" y="1203599"/>
            <a:ext cx="424847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smtClean="0"/>
              <a:t>One Task can have </a:t>
            </a:r>
            <a:r>
              <a:rPr lang="en-US" altLang="zh-CN" dirty="0" smtClean="0"/>
              <a:t>thousands </a:t>
            </a:r>
            <a:r>
              <a:rPr lang="en-US" altLang="zh-CN" dirty="0" smtClean="0"/>
              <a:t>upstream tasks</a:t>
            </a:r>
            <a:r>
              <a:rPr lang="en-US" altLang="zh-CN" dirty="0" smtClean="0"/>
              <a:t>, how </a:t>
            </a:r>
            <a:r>
              <a:rPr lang="en-US" altLang="zh-CN" dirty="0" smtClean="0"/>
              <a:t>to effectively track </a:t>
            </a:r>
            <a:r>
              <a:rPr lang="en-US" altLang="zh-CN" dirty="0" smtClean="0"/>
              <a:t>all of them?</a:t>
            </a:r>
            <a:endParaRPr lang="zh-CN" altLang="en-US" b="1" dirty="0"/>
          </a:p>
        </p:txBody>
      </p:sp>
      <p:grpSp>
        <p:nvGrpSpPr>
          <p:cNvPr id="20" name="Group 19"/>
          <p:cNvGrpSpPr/>
          <p:nvPr/>
        </p:nvGrpSpPr>
        <p:grpSpPr>
          <a:xfrm>
            <a:off x="5498117" y="2283718"/>
            <a:ext cx="2458259" cy="2016926"/>
            <a:chOff x="2905828" y="627534"/>
            <a:chExt cx="2458259" cy="2016926"/>
          </a:xfrm>
        </p:grpSpPr>
        <p:grpSp>
          <p:nvGrpSpPr>
            <p:cNvPr id="21" name="Group 20"/>
            <p:cNvGrpSpPr/>
            <p:nvPr/>
          </p:nvGrpSpPr>
          <p:grpSpPr>
            <a:xfrm>
              <a:off x="3698960" y="1779662"/>
              <a:ext cx="864798" cy="864798"/>
              <a:chOff x="5426415" y="2486959"/>
              <a:chExt cx="936104" cy="936104"/>
            </a:xfrm>
          </p:grpSpPr>
          <p:sp>
            <p:nvSpPr>
              <p:cNvPr id="35" name="Oval 34"/>
              <p:cNvSpPr/>
              <p:nvPr/>
            </p:nvSpPr>
            <p:spPr>
              <a:xfrm>
                <a:off x="5426415" y="2486959"/>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6" name="TextBox 35"/>
              <p:cNvSpPr txBox="1"/>
              <p:nvPr/>
            </p:nvSpPr>
            <p:spPr>
              <a:xfrm>
                <a:off x="5609273" y="2847454"/>
                <a:ext cx="631535" cy="399785"/>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22" name="Group 21"/>
            <p:cNvGrpSpPr/>
            <p:nvPr/>
          </p:nvGrpSpPr>
          <p:grpSpPr>
            <a:xfrm flipH="1">
              <a:off x="4778033" y="843558"/>
              <a:ext cx="586054" cy="576064"/>
              <a:chOff x="2689135" y="1568282"/>
              <a:chExt cx="763484" cy="750469"/>
            </a:xfrm>
          </p:grpSpPr>
          <p:sp>
            <p:nvSpPr>
              <p:cNvPr id="33" name="Oval 32"/>
              <p:cNvSpPr/>
              <p:nvPr/>
            </p:nvSpPr>
            <p:spPr>
              <a:xfrm>
                <a:off x="2689135" y="1568282"/>
                <a:ext cx="750470" cy="75046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400" dirty="0"/>
              </a:p>
            </p:txBody>
          </p:sp>
          <p:sp>
            <p:nvSpPr>
              <p:cNvPr id="34" name="Rectangle 33"/>
              <p:cNvSpPr/>
              <p:nvPr/>
            </p:nvSpPr>
            <p:spPr>
              <a:xfrm>
                <a:off x="2718701" y="1722745"/>
                <a:ext cx="733918" cy="481148"/>
              </a:xfrm>
              <a:prstGeom prst="rect">
                <a:avLst/>
              </a:prstGeom>
            </p:spPr>
            <p:txBody>
              <a:bodyPr wrap="none">
                <a:spAutoFit/>
              </a:bodyPr>
              <a:lstStyle/>
              <a:p>
                <a:pPr algn="ctr"/>
                <a:r>
                  <a:rPr lang="en-US" altLang="zh-CN" dirty="0" smtClean="0">
                    <a:solidFill>
                      <a:schemeClr val="bg1"/>
                    </a:solidFill>
                  </a:rPr>
                  <a:t>task</a:t>
                </a:r>
                <a:endParaRPr lang="zh-CN" altLang="en-US" dirty="0">
                  <a:solidFill>
                    <a:schemeClr val="bg1"/>
                  </a:solidFill>
                </a:endParaRPr>
              </a:p>
            </p:txBody>
          </p:sp>
        </p:grpSp>
        <p:grpSp>
          <p:nvGrpSpPr>
            <p:cNvPr id="23" name="Group 22"/>
            <p:cNvGrpSpPr/>
            <p:nvPr/>
          </p:nvGrpSpPr>
          <p:grpSpPr>
            <a:xfrm flipH="1">
              <a:off x="3841932" y="843558"/>
              <a:ext cx="586052" cy="576064"/>
              <a:chOff x="3908654" y="614758"/>
              <a:chExt cx="763482" cy="750470"/>
            </a:xfrm>
          </p:grpSpPr>
          <p:sp>
            <p:nvSpPr>
              <p:cNvPr id="31" name="Oval 30"/>
              <p:cNvSpPr/>
              <p:nvPr/>
            </p:nvSpPr>
            <p:spPr>
              <a:xfrm>
                <a:off x="3908654" y="614758"/>
                <a:ext cx="750470" cy="75047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400" dirty="0"/>
              </a:p>
            </p:txBody>
          </p:sp>
          <p:sp>
            <p:nvSpPr>
              <p:cNvPr id="32" name="Rectangle 31"/>
              <p:cNvSpPr/>
              <p:nvPr/>
            </p:nvSpPr>
            <p:spPr>
              <a:xfrm>
                <a:off x="3938217" y="777350"/>
                <a:ext cx="733919" cy="481149"/>
              </a:xfrm>
              <a:prstGeom prst="rect">
                <a:avLst/>
              </a:prstGeom>
            </p:spPr>
            <p:txBody>
              <a:bodyPr wrap="none">
                <a:spAutoFit/>
              </a:bodyPr>
              <a:lstStyle/>
              <a:p>
                <a:pPr algn="ctr"/>
                <a:r>
                  <a:rPr lang="en-US" altLang="zh-CN" dirty="0" smtClean="0">
                    <a:solidFill>
                      <a:schemeClr val="bg1"/>
                    </a:solidFill>
                  </a:rPr>
                  <a:t>task</a:t>
                </a:r>
                <a:endParaRPr lang="zh-CN" altLang="en-US" dirty="0">
                  <a:solidFill>
                    <a:schemeClr val="bg1"/>
                  </a:solidFill>
                </a:endParaRPr>
              </a:p>
            </p:txBody>
          </p:sp>
        </p:grpSp>
        <p:grpSp>
          <p:nvGrpSpPr>
            <p:cNvPr id="24" name="Group 23"/>
            <p:cNvGrpSpPr/>
            <p:nvPr/>
          </p:nvGrpSpPr>
          <p:grpSpPr>
            <a:xfrm flipH="1">
              <a:off x="2905828" y="843558"/>
              <a:ext cx="586052" cy="576064"/>
              <a:chOff x="5128171" y="-370117"/>
              <a:chExt cx="763482" cy="750470"/>
            </a:xfrm>
          </p:grpSpPr>
          <p:sp>
            <p:nvSpPr>
              <p:cNvPr id="29" name="Oval 28"/>
              <p:cNvSpPr/>
              <p:nvPr/>
            </p:nvSpPr>
            <p:spPr>
              <a:xfrm>
                <a:off x="5128171" y="-370117"/>
                <a:ext cx="750470" cy="75047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400" dirty="0"/>
              </a:p>
            </p:txBody>
          </p:sp>
          <p:sp>
            <p:nvSpPr>
              <p:cNvPr id="30" name="Rectangle 29"/>
              <p:cNvSpPr/>
              <p:nvPr/>
            </p:nvSpPr>
            <p:spPr>
              <a:xfrm>
                <a:off x="5157734" y="-207525"/>
                <a:ext cx="733919" cy="481149"/>
              </a:xfrm>
              <a:prstGeom prst="rect">
                <a:avLst/>
              </a:prstGeom>
            </p:spPr>
            <p:txBody>
              <a:bodyPr wrap="none">
                <a:spAutoFit/>
              </a:bodyPr>
              <a:lstStyle/>
              <a:p>
                <a:pPr algn="ctr"/>
                <a:r>
                  <a:rPr lang="en-US" altLang="zh-CN" dirty="0" smtClean="0">
                    <a:solidFill>
                      <a:schemeClr val="bg1"/>
                    </a:solidFill>
                  </a:rPr>
                  <a:t>task</a:t>
                </a:r>
                <a:endParaRPr lang="zh-CN" altLang="en-US" dirty="0">
                  <a:solidFill>
                    <a:schemeClr val="bg1"/>
                  </a:solidFill>
                </a:endParaRPr>
              </a:p>
            </p:txBody>
          </p:sp>
        </p:grpSp>
        <p:sp>
          <p:nvSpPr>
            <p:cNvPr id="25" name="Rectangle 24"/>
            <p:cNvSpPr/>
            <p:nvPr/>
          </p:nvSpPr>
          <p:spPr>
            <a:xfrm flipH="1">
              <a:off x="3347864" y="627534"/>
              <a:ext cx="680571" cy="307777"/>
            </a:xfrm>
            <a:prstGeom prst="rect">
              <a:avLst/>
            </a:prstGeom>
          </p:spPr>
          <p:txBody>
            <a:bodyPr wrap="none">
              <a:spAutoFit/>
            </a:bodyPr>
            <a:lstStyle/>
            <a:p>
              <a:pPr algn="ctr"/>
              <a:r>
                <a:rPr lang="en-US" altLang="zh-CN" sz="1400" dirty="0" smtClean="0"/>
                <a:t>Source</a:t>
              </a:r>
            </a:p>
          </p:txBody>
        </p:sp>
        <p:cxnSp>
          <p:nvCxnSpPr>
            <p:cNvPr id="26" name="Straight Arrow Connector 25"/>
            <p:cNvCxnSpPr>
              <a:stCxn id="33" idx="5"/>
              <a:endCxn id="35" idx="7"/>
            </p:cNvCxnSpPr>
            <p:nvPr/>
          </p:nvCxnSpPr>
          <p:spPr>
            <a:xfrm flipH="1">
              <a:off x="4437111" y="1335259"/>
              <a:ext cx="435276" cy="571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31" idx="4"/>
              <a:endCxn id="35" idx="0"/>
            </p:cNvCxnSpPr>
            <p:nvPr/>
          </p:nvCxnSpPr>
          <p:spPr>
            <a:xfrm flipH="1">
              <a:off x="4131359" y="1419622"/>
              <a:ext cx="8593"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9" idx="4"/>
              <a:endCxn id="35" idx="1"/>
            </p:cNvCxnSpPr>
            <p:nvPr/>
          </p:nvCxnSpPr>
          <p:spPr>
            <a:xfrm>
              <a:off x="3203848" y="1419622"/>
              <a:ext cx="621759" cy="48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8" name="Right Arrow 37"/>
          <p:cNvSpPr/>
          <p:nvPr/>
        </p:nvSpPr>
        <p:spPr>
          <a:xfrm>
            <a:off x="3419879" y="2518980"/>
            <a:ext cx="1619325" cy="700841"/>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500" dirty="0"/>
          </a:p>
        </p:txBody>
      </p:sp>
    </p:spTree>
    <p:extLst>
      <p:ext uri="{BB962C8B-B14F-4D97-AF65-F5344CB8AC3E}">
        <p14:creationId xmlns:p14="http://schemas.microsoft.com/office/powerpoint/2010/main" val="9734560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05979"/>
            <a:ext cx="8784976" cy="857250"/>
          </a:xfrm>
        </p:spPr>
        <p:txBody>
          <a:bodyPr>
            <a:normAutofit fontScale="90000"/>
          </a:bodyPr>
          <a:lstStyle/>
          <a:p>
            <a:r>
              <a:rPr lang="en-US" altLang="zh-CN" sz="3600" dirty="0" smtClean="0"/>
              <a:t>Global Clock Service – track application min-Clock (3)</a:t>
            </a:r>
            <a:endParaRPr lang="zh-CN" altLang="en-US" sz="3600" dirty="0"/>
          </a:p>
        </p:txBody>
      </p:sp>
      <p:sp>
        <p:nvSpPr>
          <p:cNvPr id="45"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38</a:t>
            </a:fld>
            <a:endParaRPr lang="zh-CN" altLang="en-US"/>
          </a:p>
        </p:txBody>
      </p:sp>
      <p:grpSp>
        <p:nvGrpSpPr>
          <p:cNvPr id="42" name="Group 41"/>
          <p:cNvGrpSpPr/>
          <p:nvPr/>
        </p:nvGrpSpPr>
        <p:grpSpPr>
          <a:xfrm>
            <a:off x="673581" y="2355025"/>
            <a:ext cx="2458259" cy="2016926"/>
            <a:chOff x="2905828" y="627534"/>
            <a:chExt cx="2458259" cy="2016926"/>
          </a:xfrm>
        </p:grpSpPr>
        <p:grpSp>
          <p:nvGrpSpPr>
            <p:cNvPr id="43" name="Group 42"/>
            <p:cNvGrpSpPr/>
            <p:nvPr/>
          </p:nvGrpSpPr>
          <p:grpSpPr>
            <a:xfrm>
              <a:off x="3698960" y="1779662"/>
              <a:ext cx="864798" cy="864798"/>
              <a:chOff x="5426415" y="2486959"/>
              <a:chExt cx="936104" cy="936104"/>
            </a:xfrm>
          </p:grpSpPr>
          <p:sp>
            <p:nvSpPr>
              <p:cNvPr id="59" name="Oval 58"/>
              <p:cNvSpPr/>
              <p:nvPr/>
            </p:nvSpPr>
            <p:spPr>
              <a:xfrm>
                <a:off x="5426415" y="2486959"/>
                <a:ext cx="936104" cy="93610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60" name="TextBox 59"/>
              <p:cNvSpPr txBox="1"/>
              <p:nvPr/>
            </p:nvSpPr>
            <p:spPr>
              <a:xfrm>
                <a:off x="5609273" y="2847454"/>
                <a:ext cx="631535" cy="399785"/>
              </a:xfrm>
              <a:prstGeom prst="rect">
                <a:avLst/>
              </a:prstGeom>
              <a:noFill/>
              <a:ln>
                <a:noFill/>
              </a:ln>
            </p:spPr>
            <p:style>
              <a:lnRef idx="3">
                <a:schemeClr val="lt1"/>
              </a:lnRef>
              <a:fillRef idx="1">
                <a:schemeClr val="accent2"/>
              </a:fillRef>
              <a:effectRef idx="1">
                <a:schemeClr val="accent2"/>
              </a:effectRef>
              <a:fontRef idx="minor">
                <a:schemeClr val="lt1"/>
              </a:fontRef>
            </p:style>
            <p:txBody>
              <a:bodyPr wrap="none" rtlCol="0">
                <a:spAutoFit/>
              </a:bodyPr>
              <a:lstStyle/>
              <a:p>
                <a:r>
                  <a:rPr lang="en-US" altLang="zh-CN" dirty="0" smtClean="0"/>
                  <a:t>Task</a:t>
                </a:r>
                <a:endParaRPr lang="zh-CN" altLang="en-US" dirty="0"/>
              </a:p>
            </p:txBody>
          </p:sp>
        </p:grpSp>
        <p:grpSp>
          <p:nvGrpSpPr>
            <p:cNvPr id="44" name="Group 43"/>
            <p:cNvGrpSpPr/>
            <p:nvPr/>
          </p:nvGrpSpPr>
          <p:grpSpPr>
            <a:xfrm flipH="1">
              <a:off x="4778033" y="843558"/>
              <a:ext cx="586054" cy="576064"/>
              <a:chOff x="2689135" y="1568282"/>
              <a:chExt cx="763484" cy="750469"/>
            </a:xfrm>
          </p:grpSpPr>
          <p:sp>
            <p:nvSpPr>
              <p:cNvPr id="57" name="Oval 56"/>
              <p:cNvSpPr/>
              <p:nvPr/>
            </p:nvSpPr>
            <p:spPr>
              <a:xfrm>
                <a:off x="2689135" y="1568282"/>
                <a:ext cx="750470" cy="750469"/>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400" dirty="0"/>
              </a:p>
            </p:txBody>
          </p:sp>
          <p:sp>
            <p:nvSpPr>
              <p:cNvPr id="58" name="Rectangle 57"/>
              <p:cNvSpPr/>
              <p:nvPr/>
            </p:nvSpPr>
            <p:spPr>
              <a:xfrm>
                <a:off x="2718701" y="1722745"/>
                <a:ext cx="733918" cy="481148"/>
              </a:xfrm>
              <a:prstGeom prst="rect">
                <a:avLst/>
              </a:prstGeom>
            </p:spPr>
            <p:txBody>
              <a:bodyPr wrap="none">
                <a:spAutoFit/>
              </a:bodyPr>
              <a:lstStyle/>
              <a:p>
                <a:pPr algn="ctr"/>
                <a:r>
                  <a:rPr lang="en-US" altLang="zh-CN" dirty="0" smtClean="0">
                    <a:solidFill>
                      <a:schemeClr val="bg1"/>
                    </a:solidFill>
                  </a:rPr>
                  <a:t>task</a:t>
                </a:r>
                <a:endParaRPr lang="zh-CN" altLang="en-US" dirty="0">
                  <a:solidFill>
                    <a:schemeClr val="bg1"/>
                  </a:solidFill>
                </a:endParaRPr>
              </a:p>
            </p:txBody>
          </p:sp>
        </p:grpSp>
        <p:grpSp>
          <p:nvGrpSpPr>
            <p:cNvPr id="47" name="Group 46"/>
            <p:cNvGrpSpPr/>
            <p:nvPr/>
          </p:nvGrpSpPr>
          <p:grpSpPr>
            <a:xfrm flipH="1">
              <a:off x="3841932" y="843558"/>
              <a:ext cx="586052" cy="576064"/>
              <a:chOff x="3908654" y="614758"/>
              <a:chExt cx="763482" cy="750470"/>
            </a:xfrm>
          </p:grpSpPr>
          <p:sp>
            <p:nvSpPr>
              <p:cNvPr id="55" name="Oval 54"/>
              <p:cNvSpPr/>
              <p:nvPr/>
            </p:nvSpPr>
            <p:spPr>
              <a:xfrm>
                <a:off x="3908654" y="614758"/>
                <a:ext cx="750470" cy="75047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400" dirty="0"/>
              </a:p>
            </p:txBody>
          </p:sp>
          <p:sp>
            <p:nvSpPr>
              <p:cNvPr id="56" name="Rectangle 55"/>
              <p:cNvSpPr/>
              <p:nvPr/>
            </p:nvSpPr>
            <p:spPr>
              <a:xfrm>
                <a:off x="3938217" y="777350"/>
                <a:ext cx="733919" cy="481149"/>
              </a:xfrm>
              <a:prstGeom prst="rect">
                <a:avLst/>
              </a:prstGeom>
            </p:spPr>
            <p:txBody>
              <a:bodyPr wrap="none">
                <a:spAutoFit/>
              </a:bodyPr>
              <a:lstStyle/>
              <a:p>
                <a:pPr algn="ctr"/>
                <a:r>
                  <a:rPr lang="en-US" altLang="zh-CN" dirty="0" smtClean="0">
                    <a:solidFill>
                      <a:schemeClr val="bg1"/>
                    </a:solidFill>
                  </a:rPr>
                  <a:t>task</a:t>
                </a:r>
                <a:endParaRPr lang="zh-CN" altLang="en-US" dirty="0">
                  <a:solidFill>
                    <a:schemeClr val="bg1"/>
                  </a:solidFill>
                </a:endParaRPr>
              </a:p>
            </p:txBody>
          </p:sp>
        </p:grpSp>
        <p:grpSp>
          <p:nvGrpSpPr>
            <p:cNvPr id="48" name="Group 47"/>
            <p:cNvGrpSpPr/>
            <p:nvPr/>
          </p:nvGrpSpPr>
          <p:grpSpPr>
            <a:xfrm flipH="1">
              <a:off x="2905828" y="843558"/>
              <a:ext cx="586052" cy="576064"/>
              <a:chOff x="5128171" y="-370117"/>
              <a:chExt cx="763482" cy="750470"/>
            </a:xfrm>
          </p:grpSpPr>
          <p:sp>
            <p:nvSpPr>
              <p:cNvPr id="53" name="Oval 52"/>
              <p:cNvSpPr/>
              <p:nvPr/>
            </p:nvSpPr>
            <p:spPr>
              <a:xfrm>
                <a:off x="5128171" y="-370117"/>
                <a:ext cx="750470" cy="750470"/>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400" dirty="0"/>
              </a:p>
            </p:txBody>
          </p:sp>
          <p:sp>
            <p:nvSpPr>
              <p:cNvPr id="54" name="Rectangle 53"/>
              <p:cNvSpPr/>
              <p:nvPr/>
            </p:nvSpPr>
            <p:spPr>
              <a:xfrm>
                <a:off x="5157734" y="-207525"/>
                <a:ext cx="733919" cy="481149"/>
              </a:xfrm>
              <a:prstGeom prst="rect">
                <a:avLst/>
              </a:prstGeom>
            </p:spPr>
            <p:txBody>
              <a:bodyPr wrap="none">
                <a:spAutoFit/>
              </a:bodyPr>
              <a:lstStyle/>
              <a:p>
                <a:pPr algn="ctr"/>
                <a:r>
                  <a:rPr lang="en-US" altLang="zh-CN" dirty="0" smtClean="0">
                    <a:solidFill>
                      <a:schemeClr val="bg1"/>
                    </a:solidFill>
                  </a:rPr>
                  <a:t>task</a:t>
                </a:r>
                <a:endParaRPr lang="zh-CN" altLang="en-US" dirty="0">
                  <a:solidFill>
                    <a:schemeClr val="bg1"/>
                  </a:solidFill>
                </a:endParaRPr>
              </a:p>
            </p:txBody>
          </p:sp>
        </p:grpSp>
        <p:sp>
          <p:nvSpPr>
            <p:cNvPr id="49" name="Rectangle 48"/>
            <p:cNvSpPr/>
            <p:nvPr/>
          </p:nvSpPr>
          <p:spPr>
            <a:xfrm flipH="1">
              <a:off x="3347864" y="627534"/>
              <a:ext cx="680571" cy="307777"/>
            </a:xfrm>
            <a:prstGeom prst="rect">
              <a:avLst/>
            </a:prstGeom>
          </p:spPr>
          <p:txBody>
            <a:bodyPr wrap="none">
              <a:spAutoFit/>
            </a:bodyPr>
            <a:lstStyle/>
            <a:p>
              <a:pPr algn="ctr"/>
              <a:r>
                <a:rPr lang="en-US" altLang="zh-CN" sz="1400" dirty="0" smtClean="0"/>
                <a:t>Source</a:t>
              </a:r>
            </a:p>
          </p:txBody>
        </p:sp>
        <p:cxnSp>
          <p:nvCxnSpPr>
            <p:cNvPr id="50" name="Straight Arrow Connector 49"/>
            <p:cNvCxnSpPr>
              <a:stCxn id="57" idx="5"/>
              <a:endCxn id="59" idx="7"/>
            </p:cNvCxnSpPr>
            <p:nvPr/>
          </p:nvCxnSpPr>
          <p:spPr>
            <a:xfrm flipH="1">
              <a:off x="4437111" y="1335259"/>
              <a:ext cx="435276" cy="571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55" idx="4"/>
              <a:endCxn id="59" idx="0"/>
            </p:cNvCxnSpPr>
            <p:nvPr/>
          </p:nvCxnSpPr>
          <p:spPr>
            <a:xfrm flipH="1">
              <a:off x="4131359" y="1419622"/>
              <a:ext cx="8593"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53" idx="4"/>
              <a:endCxn id="59" idx="1"/>
            </p:cNvCxnSpPr>
            <p:nvPr/>
          </p:nvCxnSpPr>
          <p:spPr>
            <a:xfrm>
              <a:off x="3203848" y="1419622"/>
              <a:ext cx="621759" cy="48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5509101" y="1682604"/>
            <a:ext cx="3488206" cy="2326148"/>
            <a:chOff x="325974" y="1182496"/>
            <a:chExt cx="8559937" cy="3702143"/>
          </a:xfrm>
        </p:grpSpPr>
        <p:sp>
          <p:nvSpPr>
            <p:cNvPr id="23" name="Rectangle 22"/>
            <p:cNvSpPr/>
            <p:nvPr/>
          </p:nvSpPr>
          <p:spPr>
            <a:xfrm>
              <a:off x="325976" y="1182496"/>
              <a:ext cx="8559935" cy="937927"/>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dirty="0"/>
            </a:p>
          </p:txBody>
        </p:sp>
        <p:sp>
          <p:nvSpPr>
            <p:cNvPr id="24" name="Rectangle 23"/>
            <p:cNvSpPr/>
            <p:nvPr/>
          </p:nvSpPr>
          <p:spPr>
            <a:xfrm>
              <a:off x="325974" y="2104955"/>
              <a:ext cx="8559937" cy="937927"/>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5" name="Rectangle 24"/>
            <p:cNvSpPr/>
            <p:nvPr/>
          </p:nvSpPr>
          <p:spPr>
            <a:xfrm>
              <a:off x="325977" y="3023552"/>
              <a:ext cx="8559934" cy="937927"/>
            </a:xfrm>
            <a:prstGeom prst="rect">
              <a:avLst/>
            </a:prstGeom>
            <a:solidFill>
              <a:srgbClr val="6B9EDB"/>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26" name="Rectangle 25"/>
            <p:cNvSpPr/>
            <p:nvPr/>
          </p:nvSpPr>
          <p:spPr>
            <a:xfrm>
              <a:off x="325977" y="3946712"/>
              <a:ext cx="8559934" cy="937927"/>
            </a:xfrm>
            <a:prstGeom prst="rect">
              <a:avLst/>
            </a:prstGeom>
            <a:solidFill>
              <a:srgbClr val="3072C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grpSp>
        <p:nvGrpSpPr>
          <p:cNvPr id="27" name="Group 26"/>
          <p:cNvGrpSpPr/>
          <p:nvPr/>
        </p:nvGrpSpPr>
        <p:grpSpPr>
          <a:xfrm>
            <a:off x="3563889" y="2211710"/>
            <a:ext cx="1861535" cy="988873"/>
            <a:chOff x="3408698" y="3003797"/>
            <a:chExt cx="2839605" cy="988874"/>
          </a:xfrm>
        </p:grpSpPr>
        <p:sp>
          <p:nvSpPr>
            <p:cNvPr id="28" name="Right Arrow 27"/>
            <p:cNvSpPr/>
            <p:nvPr/>
          </p:nvSpPr>
          <p:spPr>
            <a:xfrm>
              <a:off x="3502173" y="3003797"/>
              <a:ext cx="2102098" cy="700842"/>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500" dirty="0"/>
            </a:p>
          </p:txBody>
        </p:sp>
        <p:sp>
          <p:nvSpPr>
            <p:cNvPr id="29" name="Rectangle 28"/>
            <p:cNvSpPr/>
            <p:nvPr/>
          </p:nvSpPr>
          <p:spPr>
            <a:xfrm>
              <a:off x="3408698" y="3592561"/>
              <a:ext cx="2839605" cy="400110"/>
            </a:xfrm>
            <a:prstGeom prst="rect">
              <a:avLst/>
            </a:prstGeom>
          </p:spPr>
          <p:txBody>
            <a:bodyPr wrap="none">
              <a:spAutoFit/>
            </a:bodyPr>
            <a:lstStyle/>
            <a:p>
              <a:r>
                <a:rPr lang="en-US" altLang="zh-CN" sz="2000" dirty="0" smtClean="0"/>
                <a:t>Implementation</a:t>
              </a:r>
              <a:endParaRPr lang="zh-CN" altLang="en-US" sz="2000" dirty="0"/>
            </a:p>
          </p:txBody>
        </p:sp>
      </p:grpSp>
      <p:sp>
        <p:nvSpPr>
          <p:cNvPr id="30" name="TextBox 29"/>
          <p:cNvSpPr txBox="1"/>
          <p:nvPr/>
        </p:nvSpPr>
        <p:spPr>
          <a:xfrm>
            <a:off x="5436096" y="1112426"/>
            <a:ext cx="1829090" cy="523220"/>
          </a:xfrm>
          <a:prstGeom prst="rect">
            <a:avLst/>
          </a:prstGeom>
          <a:noFill/>
        </p:spPr>
        <p:txBody>
          <a:bodyPr wrap="none" rtlCol="0">
            <a:spAutoFit/>
          </a:bodyPr>
          <a:lstStyle/>
          <a:p>
            <a:r>
              <a:rPr lang="en-US" altLang="zh-CN" sz="2800" b="1" dirty="0" smtClean="0"/>
              <a:t>Level Clock</a:t>
            </a:r>
          </a:p>
        </p:txBody>
      </p:sp>
      <p:sp>
        <p:nvSpPr>
          <p:cNvPr id="31" name="Oval 30"/>
          <p:cNvSpPr/>
          <p:nvPr/>
        </p:nvSpPr>
        <p:spPr>
          <a:xfrm>
            <a:off x="6050260" y="1715407"/>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A</a:t>
            </a:r>
            <a:endParaRPr lang="zh-CN" altLang="en-US" dirty="0"/>
          </a:p>
        </p:txBody>
      </p:sp>
      <p:sp>
        <p:nvSpPr>
          <p:cNvPr id="32" name="Oval 31"/>
          <p:cNvSpPr/>
          <p:nvPr/>
        </p:nvSpPr>
        <p:spPr>
          <a:xfrm>
            <a:off x="6062960" y="2316872"/>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B</a:t>
            </a:r>
            <a:endParaRPr lang="zh-CN" altLang="en-US" dirty="0"/>
          </a:p>
        </p:txBody>
      </p:sp>
      <p:sp>
        <p:nvSpPr>
          <p:cNvPr id="33" name="Oval 32"/>
          <p:cNvSpPr/>
          <p:nvPr/>
        </p:nvSpPr>
        <p:spPr>
          <a:xfrm>
            <a:off x="6062960" y="2914144"/>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C</a:t>
            </a:r>
            <a:endParaRPr lang="zh-CN" altLang="en-US" dirty="0"/>
          </a:p>
        </p:txBody>
      </p:sp>
      <p:sp>
        <p:nvSpPr>
          <p:cNvPr id="34" name="Oval 33"/>
          <p:cNvSpPr/>
          <p:nvPr/>
        </p:nvSpPr>
        <p:spPr>
          <a:xfrm>
            <a:off x="6062960" y="3524115"/>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D</a:t>
            </a:r>
            <a:endParaRPr lang="zh-CN" altLang="en-US" dirty="0"/>
          </a:p>
        </p:txBody>
      </p:sp>
      <p:sp>
        <p:nvSpPr>
          <p:cNvPr id="35" name="Oval 34"/>
          <p:cNvSpPr/>
          <p:nvPr/>
        </p:nvSpPr>
        <p:spPr>
          <a:xfrm>
            <a:off x="6777186" y="2932697"/>
            <a:ext cx="425202" cy="42520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a:t>E</a:t>
            </a:r>
            <a:endParaRPr lang="zh-CN" altLang="en-US" dirty="0"/>
          </a:p>
        </p:txBody>
      </p:sp>
      <p:pic>
        <p:nvPicPr>
          <p:cNvPr id="3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7368481" y="1873247"/>
            <a:ext cx="383524" cy="36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644461">
            <a:off x="7378903" y="2428103"/>
            <a:ext cx="383524" cy="360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7414729" y="2970259"/>
            <a:ext cx="383524" cy="3605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37851" y="3584425"/>
            <a:ext cx="383524" cy="360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0" name="TextBox 39"/>
          <p:cNvSpPr txBox="1"/>
          <p:nvPr/>
        </p:nvSpPr>
        <p:spPr>
          <a:xfrm>
            <a:off x="8388424" y="1830585"/>
            <a:ext cx="660950" cy="369332"/>
          </a:xfrm>
          <a:prstGeom prst="rect">
            <a:avLst/>
          </a:prstGeom>
          <a:noFill/>
        </p:spPr>
        <p:txBody>
          <a:bodyPr wrap="none" rtlCol="0">
            <a:spAutoFit/>
          </a:bodyPr>
          <a:lstStyle/>
          <a:p>
            <a:r>
              <a:rPr lang="en-US" altLang="zh-CN" dirty="0" smtClean="0"/>
              <a:t>Later</a:t>
            </a:r>
            <a:endParaRPr lang="zh-CN" altLang="en-US" dirty="0"/>
          </a:p>
        </p:txBody>
      </p:sp>
      <p:sp>
        <p:nvSpPr>
          <p:cNvPr id="46" name="TextBox 45"/>
          <p:cNvSpPr txBox="1"/>
          <p:nvPr/>
        </p:nvSpPr>
        <p:spPr>
          <a:xfrm>
            <a:off x="8244413" y="3560202"/>
            <a:ext cx="785151" cy="369332"/>
          </a:xfrm>
          <a:prstGeom prst="rect">
            <a:avLst/>
          </a:prstGeom>
          <a:noFill/>
        </p:spPr>
        <p:txBody>
          <a:bodyPr wrap="none" rtlCol="0">
            <a:spAutoFit/>
          </a:bodyPr>
          <a:lstStyle/>
          <a:p>
            <a:r>
              <a:rPr lang="en-US" altLang="zh-CN" dirty="0" smtClean="0"/>
              <a:t>Earlier</a:t>
            </a:r>
            <a:endParaRPr lang="zh-CN" altLang="en-US" dirty="0"/>
          </a:p>
        </p:txBody>
      </p:sp>
      <p:cxnSp>
        <p:nvCxnSpPr>
          <p:cNvPr id="61" name="Curved Connector 60"/>
          <p:cNvCxnSpPr>
            <a:stCxn id="31" idx="4"/>
            <a:endCxn id="32" idx="0"/>
          </p:cNvCxnSpPr>
          <p:nvPr/>
        </p:nvCxnSpPr>
        <p:spPr>
          <a:xfrm rot="16200000" flipH="1">
            <a:off x="6181081" y="2222390"/>
            <a:ext cx="176262" cy="12700"/>
          </a:xfrm>
          <a:prstGeom prst="curvedConnector3">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2" name="Curved Connector 61"/>
          <p:cNvCxnSpPr>
            <a:stCxn id="32" idx="6"/>
            <a:endCxn id="35" idx="0"/>
          </p:cNvCxnSpPr>
          <p:nvPr/>
        </p:nvCxnSpPr>
        <p:spPr>
          <a:xfrm>
            <a:off x="6488167" y="2529474"/>
            <a:ext cx="501625" cy="403225"/>
          </a:xfrm>
          <a:prstGeom prst="curved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3" name="Curved Connector 62"/>
          <p:cNvCxnSpPr>
            <a:stCxn id="35" idx="4"/>
            <a:endCxn id="34" idx="6"/>
          </p:cNvCxnSpPr>
          <p:nvPr/>
        </p:nvCxnSpPr>
        <p:spPr>
          <a:xfrm rot="5400000">
            <a:off x="6549571" y="3296498"/>
            <a:ext cx="378817" cy="501625"/>
          </a:xfrm>
          <a:prstGeom prst="curvedConnector2">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a:stCxn id="32" idx="4"/>
            <a:endCxn id="33" idx="0"/>
          </p:cNvCxnSpPr>
          <p:nvPr/>
        </p:nvCxnSpPr>
        <p:spPr>
          <a:xfrm>
            <a:off x="6275561" y="2742075"/>
            <a:ext cx="0" cy="1720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5" name="Curved Connector 64"/>
          <p:cNvCxnSpPr>
            <a:stCxn id="31" idx="2"/>
            <a:endCxn id="33" idx="2"/>
          </p:cNvCxnSpPr>
          <p:nvPr/>
        </p:nvCxnSpPr>
        <p:spPr>
          <a:xfrm rot="10800000" flipH="1" flipV="1">
            <a:off x="6050260" y="1928008"/>
            <a:ext cx="12700" cy="1198736"/>
          </a:xfrm>
          <a:prstGeom prst="curvedConnector3">
            <a:avLst>
              <a:gd name="adj1" fmla="val -180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6" name="Straight Arrow Connector 65"/>
          <p:cNvCxnSpPr>
            <a:stCxn id="33" idx="4"/>
            <a:endCxn id="34" idx="0"/>
          </p:cNvCxnSpPr>
          <p:nvPr/>
        </p:nvCxnSpPr>
        <p:spPr>
          <a:xfrm>
            <a:off x="6275561" y="3339345"/>
            <a:ext cx="0" cy="18477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8" name="TextBox 67"/>
          <p:cNvSpPr txBox="1"/>
          <p:nvPr/>
        </p:nvSpPr>
        <p:spPr>
          <a:xfrm>
            <a:off x="7735686" y="1839876"/>
            <a:ext cx="652743" cy="369332"/>
          </a:xfrm>
          <a:prstGeom prst="rect">
            <a:avLst/>
          </a:prstGeom>
          <a:noFill/>
        </p:spPr>
        <p:txBody>
          <a:bodyPr wrap="none" rtlCol="0">
            <a:spAutoFit/>
          </a:bodyPr>
          <a:lstStyle/>
          <a:p>
            <a:r>
              <a:rPr lang="en-US" altLang="zh-CN" dirty="0" smtClean="0"/>
              <a:t>1000</a:t>
            </a:r>
            <a:endParaRPr lang="zh-CN" altLang="en-US" dirty="0"/>
          </a:p>
        </p:txBody>
      </p:sp>
      <p:sp>
        <p:nvSpPr>
          <p:cNvPr id="69" name="TextBox 68"/>
          <p:cNvSpPr txBox="1"/>
          <p:nvPr/>
        </p:nvSpPr>
        <p:spPr>
          <a:xfrm>
            <a:off x="7757244" y="2406649"/>
            <a:ext cx="535724" cy="369332"/>
          </a:xfrm>
          <a:prstGeom prst="rect">
            <a:avLst/>
          </a:prstGeom>
          <a:noFill/>
        </p:spPr>
        <p:txBody>
          <a:bodyPr wrap="none" rtlCol="0">
            <a:spAutoFit/>
          </a:bodyPr>
          <a:lstStyle/>
          <a:p>
            <a:r>
              <a:rPr lang="en-US" altLang="zh-CN" dirty="0" smtClean="0"/>
              <a:t>800</a:t>
            </a:r>
            <a:endParaRPr lang="zh-CN" altLang="en-US" dirty="0"/>
          </a:p>
        </p:txBody>
      </p:sp>
      <p:sp>
        <p:nvSpPr>
          <p:cNvPr id="70" name="TextBox 69"/>
          <p:cNvSpPr txBox="1"/>
          <p:nvPr/>
        </p:nvSpPr>
        <p:spPr>
          <a:xfrm>
            <a:off x="7769944" y="2973421"/>
            <a:ext cx="535724" cy="369332"/>
          </a:xfrm>
          <a:prstGeom prst="rect">
            <a:avLst/>
          </a:prstGeom>
          <a:noFill/>
        </p:spPr>
        <p:txBody>
          <a:bodyPr wrap="none" rtlCol="0">
            <a:spAutoFit/>
          </a:bodyPr>
          <a:lstStyle/>
          <a:p>
            <a:r>
              <a:rPr lang="en-US" altLang="zh-CN" dirty="0" smtClean="0"/>
              <a:t>600</a:t>
            </a:r>
            <a:endParaRPr lang="zh-CN" altLang="en-US" dirty="0"/>
          </a:p>
        </p:txBody>
      </p:sp>
      <p:sp>
        <p:nvSpPr>
          <p:cNvPr id="71" name="TextBox 70"/>
          <p:cNvSpPr txBox="1"/>
          <p:nvPr/>
        </p:nvSpPr>
        <p:spPr>
          <a:xfrm>
            <a:off x="7797584" y="3540192"/>
            <a:ext cx="535724" cy="369332"/>
          </a:xfrm>
          <a:prstGeom prst="rect">
            <a:avLst/>
          </a:prstGeom>
          <a:noFill/>
        </p:spPr>
        <p:txBody>
          <a:bodyPr wrap="none" rtlCol="0">
            <a:spAutoFit/>
          </a:bodyPr>
          <a:lstStyle/>
          <a:p>
            <a:r>
              <a:rPr lang="en-US" altLang="zh-CN" dirty="0" smtClean="0"/>
              <a:t>400</a:t>
            </a:r>
            <a:endParaRPr lang="zh-CN" altLang="en-US" dirty="0"/>
          </a:p>
        </p:txBody>
      </p:sp>
      <p:sp>
        <p:nvSpPr>
          <p:cNvPr id="72" name="Rectangle 71"/>
          <p:cNvSpPr/>
          <p:nvPr/>
        </p:nvSpPr>
        <p:spPr>
          <a:xfrm>
            <a:off x="7264990" y="1266314"/>
            <a:ext cx="1764073" cy="369332"/>
          </a:xfrm>
          <a:prstGeom prst="rect">
            <a:avLst/>
          </a:prstGeom>
        </p:spPr>
        <p:txBody>
          <a:bodyPr wrap="none">
            <a:spAutoFit/>
          </a:bodyPr>
          <a:lstStyle/>
          <a:p>
            <a:r>
              <a:rPr lang="en-US" altLang="zh-CN" dirty="0" smtClean="0"/>
              <a:t>Ever incremental</a:t>
            </a:r>
            <a:endParaRPr lang="zh-CN" altLang="en-US" dirty="0"/>
          </a:p>
        </p:txBody>
      </p:sp>
      <p:sp>
        <p:nvSpPr>
          <p:cNvPr id="76" name="Right Arrow 75"/>
          <p:cNvSpPr/>
          <p:nvPr/>
        </p:nvSpPr>
        <p:spPr>
          <a:xfrm>
            <a:off x="3752207" y="2364111"/>
            <a:ext cx="1378054" cy="700841"/>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1500" dirty="0"/>
          </a:p>
        </p:txBody>
      </p:sp>
      <p:sp>
        <p:nvSpPr>
          <p:cNvPr id="67" name="Rectangle 66"/>
          <p:cNvSpPr/>
          <p:nvPr/>
        </p:nvSpPr>
        <p:spPr>
          <a:xfrm>
            <a:off x="35496" y="1203599"/>
            <a:ext cx="4248472" cy="646331"/>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smtClean="0"/>
              <a:t>One Task can have </a:t>
            </a:r>
            <a:r>
              <a:rPr lang="en-US" altLang="zh-CN" dirty="0" smtClean="0"/>
              <a:t>thousands </a:t>
            </a:r>
            <a:r>
              <a:rPr lang="en-US" altLang="zh-CN" dirty="0" smtClean="0"/>
              <a:t>upstream tasks</a:t>
            </a:r>
            <a:r>
              <a:rPr lang="en-US" altLang="zh-CN" dirty="0" smtClean="0"/>
              <a:t>, how </a:t>
            </a:r>
            <a:r>
              <a:rPr lang="en-US" altLang="zh-CN" dirty="0" smtClean="0"/>
              <a:t>to effectively track </a:t>
            </a:r>
            <a:r>
              <a:rPr lang="en-US" altLang="zh-CN" dirty="0" smtClean="0"/>
              <a:t>all of them?</a:t>
            </a:r>
            <a:endParaRPr lang="zh-CN" altLang="en-US" b="1" dirty="0"/>
          </a:p>
        </p:txBody>
      </p:sp>
    </p:spTree>
    <p:extLst>
      <p:ext uri="{BB962C8B-B14F-4D97-AF65-F5344CB8AC3E}">
        <p14:creationId xmlns:p14="http://schemas.microsoft.com/office/powerpoint/2010/main" val="20172974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altLang="zh-CN" dirty="0"/>
              <a:t>High </a:t>
            </a:r>
            <a:r>
              <a:rPr lang="en-US" altLang="zh-CN" dirty="0" smtClean="0"/>
              <a:t>performance streaming</a:t>
            </a:r>
          </a:p>
          <a:p>
            <a:pPr marL="514350" indent="-514350">
              <a:buFont typeface="+mj-lt"/>
              <a:buAutoNum type="arabicPeriod"/>
            </a:pPr>
            <a:r>
              <a:rPr lang="en-US" altLang="zh-CN" dirty="0"/>
              <a:t>Detect Message </a:t>
            </a:r>
            <a:r>
              <a:rPr lang="en-US" altLang="zh-CN" dirty="0" smtClean="0"/>
              <a:t>loss and other failures</a:t>
            </a:r>
          </a:p>
          <a:p>
            <a:pPr marL="514350" indent="-514350">
              <a:buFont typeface="+mj-lt"/>
              <a:buAutoNum type="arabicPeriod"/>
            </a:pPr>
            <a:r>
              <a:rPr lang="en-US" altLang="zh-CN" dirty="0"/>
              <a:t>DAG Executor Recovery</a:t>
            </a:r>
          </a:p>
          <a:p>
            <a:pPr marL="514350" indent="-514350">
              <a:buFont typeface="+mj-lt"/>
              <a:buAutoNum type="arabicPeriod"/>
            </a:pPr>
            <a:r>
              <a:rPr lang="en-US" altLang="zh-CN" dirty="0"/>
              <a:t>Clock Service, know when message is lost</a:t>
            </a:r>
          </a:p>
          <a:p>
            <a:pPr marL="514350" indent="-514350">
              <a:buFont typeface="+mj-lt"/>
              <a:buAutoNum type="arabicPeriod"/>
            </a:pPr>
            <a:r>
              <a:rPr lang="en-US" altLang="zh-CN" b="1" dirty="0"/>
              <a:t>Message replay from clock</a:t>
            </a:r>
          </a:p>
          <a:p>
            <a:pPr marL="514350" indent="-514350">
              <a:buFont typeface="+mj-lt"/>
              <a:buAutoNum type="arabicPeriod"/>
            </a:pPr>
            <a:r>
              <a:rPr lang="en-US" altLang="zh-CN" dirty="0"/>
              <a:t>Exactly-once, de-duplication</a:t>
            </a:r>
            <a:endParaRPr lang="zh-CN" altLang="en-US" dirty="0"/>
          </a:p>
        </p:txBody>
      </p:sp>
      <p:sp>
        <p:nvSpPr>
          <p:cNvPr id="4" name="Rounded Rectangle 3"/>
          <p:cNvSpPr/>
          <p:nvPr/>
        </p:nvSpPr>
        <p:spPr>
          <a:xfrm>
            <a:off x="425340" y="3291830"/>
            <a:ext cx="7776864" cy="648072"/>
          </a:xfrm>
          <a:prstGeom prst="roundRect">
            <a:avLst/>
          </a:prstGeom>
          <a:solidFill>
            <a:srgbClr val="FF3300">
              <a:alpha val="20000"/>
            </a:srgbClr>
          </a:solidFill>
          <a:ln>
            <a:no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39</a:t>
            </a:fld>
            <a:endParaRPr lang="zh-CN" altLang="en-US"/>
          </a:p>
        </p:txBody>
      </p:sp>
    </p:spTree>
    <p:extLst>
      <p:ext uri="{BB962C8B-B14F-4D97-AF65-F5344CB8AC3E}">
        <p14:creationId xmlns:p14="http://schemas.microsoft.com/office/powerpoint/2010/main" val="6503304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altLang="zh-CN" sz="3600" dirty="0" smtClean="0"/>
              <a:t>Gearpump</a:t>
            </a:r>
            <a:r>
              <a:rPr lang="zh-CN" altLang="en-US" sz="3600" dirty="0" smtClean="0"/>
              <a:t> </a:t>
            </a:r>
            <a:r>
              <a:rPr lang="en-US" altLang="zh-CN" sz="3600" dirty="0" smtClean="0"/>
              <a:t>in Big Data Stack</a:t>
            </a:r>
            <a:endParaRPr lang="zh-CN" altLang="en-US" sz="3600" dirty="0"/>
          </a:p>
        </p:txBody>
      </p:sp>
      <p:sp>
        <p:nvSpPr>
          <p:cNvPr id="31" name="AutoShape 4" descr="data:image/jpeg;base64,/9j/4AAQSkZJRgABAQAAAQABAAD/2wCEAAkGBw8PDw4UEBQNFRUVFBcYGBQXFxQVHBwXGBUiFhoWFRgYKDQiGBonGxQUITEhMSkrLi4uGB8zODMsNygtLisBCgoKDg0OGxAQGyskICY0Ly8sNC83OCw3Lyw0MiwuLCwsNCwuLCwuLCwsLCwsLCwsLCwsLCwsLCwsLCwtLCwsLP/AABEIAEgA8AMBEQACEQEDEQH/xAAcAAEAAwEBAQEBAAAAAAAAAAAABQYHBAIDAQj/xABEEAABAgMEBAkICAYDAQAAAAABAgMABBEFBhIhEzFUkgcUFhdBUWFx0RUiU5GTorHSNDVCZHJzobIyUmJ0geIkwuEj/8QAGgEBAAMBAQEAAAAAAAAAAAAAAAMEBQYCAf/EADMRAAEDAgMGBAUEAwEAAAAAAAABAgMEERRRUgUSExUhoWFxkdExMmKx4TM0QcEiQoHw/9oADAMBAAIRAxEAPwDcYAQAgBACAEAIAQAgBACAEAIAQAgBACAEAIAQAgBACAEAIAQAgBACAEAIAp94JyZdnUyzDmjGGtdVSRXMiAPzyBaO1jeXAHq707MtTi5Z9ekGGtddCBXI9WcAW+AEAVC+sy8l+VQ04tGMEZEgVKgAT64A8+QLR2sby4A5tPOSMzLpde0qXCARUnLEE9Oo5wBeoAQBEXptBctKrWj+KoSD1V6YAr8pZFoutoWJqmMBVCpXTn0QB8bTatCRSl1UxjGIDDUntzB6MoAvEq9pG216sSQad4rAH1gDmtGZ0LLrlK4Ek07hAFNs2WtGdRpRMYQSRSpGrqA1CAOrk9aW1e8uALgkZCAP2AIm9Lym5R5SCUqAFCMjrEAc93bXa4qzpXmsdDXEtIOvpqYAjbctUmekwy6CglIUEKBH8eo07IAuEAIArl+ZpxqXQW1KSdIBUGmVDlAEG1LzCkpPlCXFQDQu5io1HtgCUsCVfD6SqcaeSAaoS5iPVWnfAFrgBAFCtuR4xapbxFNUjzhnqTWB8O3kP94c3f8A2B9OKwpLi9qaPEVYUnzjlWqawBfYAQBSb+NY5iSTWmKor3qAgD7chU+nc3R4wB12Xc9pl1LilrcKTUAgAV6z1wBZYAQBXL+/Qz+NPxgCKs+5+lZaXp3BiSDSmqorTXAHDeS7nFGQvSrXVQTQimsHPX2QBe7K+jsflo/aIA64A4rZZU5LPpSKkoUAO2mqAKjdu8rEqwGnQ7iClah1mAJTlvKdT26PGALMDUCAP2AIa9/0J/uH7hAEHYV1ZZ+WacWXsSga0UANdMsoA47RslqUnpJLZXRSkE4iDnjp0CANBgBAFW4Qvorf5g/aYArLXkrCnFxzFQVphpWmdMtVYAm7qvSCZikvxnGpJHn4aU19HdAF0gBAFJvJfmUkJtTbjDinEpScaQjUodZzivJUIxbKhqUuy5KiPiNciFiu3bSJ+WQ+2laUqKhRVK+aadHdEsb0e3eQp1VO6nkWNy3O/i6MWLCjF/NQV9ceyufWAIG9t52rMbaW6hxYWvCAmmRwlVTXuiOWVI0upco6N1U5WtVEt16kfdi90rarykJZWFNox4lhB+1TKnbHmKdJFsiElZs59M1HOVFv0IlXC1KAkaCayP8AR4xFi25KW+Ry6k7n5ztynoJr3PGGMbkp95FLqTuOduU9BNe54wxjclHIpdSdxztynoJr3PGGMbko5FLqTudUjwk2bMqCHkrbBORdSCmvaRkO+PTapi/HoQy7GqGJdtneReWwAAE0pTKmqnZFkySq3qvrZ8orRO1dWMy2lIVh/ETkD2RDJOxi2NCm2ZNO3eToniQqeFqUAADEyAOjzPGIsY3JS5yKXUnc/eduU9BNe54wxbclHIpdSdxztynoJr3PGGLbkp85HLqQmbv3psy0llKUpDtK4HEAE9eE6lRLHO1/RCnVbOmp03nJdM0LAuQlwCS2yAMySlIy7YmKCJfohUbR4UbPaWUth52mWJAAT/gq1jtis6qYnw6mvFsWocl3WTzOTnblPQTXueMecW3JSTkcupDy5wrySgQqXmCD0HAR8YYtuSjkcupA3wrySQAmXmAB0DAB8YYtuSjkcupCfupeeWtVbpQypKmcBqsJJ84mmEj8BiWKZJL2KVZQPpUarlRb3+Hhb3Iu0eFCVYeeaUzMEtrUgkYKEpNKjPsiN1U1FVLFqLY0sjEejk6pc5uduU9BNe54x8xbclPfI5dSHh7hUkVii5Z9Q6joz8TDFtyUcjl1IfDnJs3ZHN1qGLbko5HLqQlrsX1kpuaQ0zLrbWoKIUQgUoM9Wce46hHusiEFTsqSCNZHORS8xYMsQBhPCt9avflt/CM2p+c6/ZH7VPNTRuCj6qY/G5+8xapv00MPa/7p3/PsXCLBmCAKtf8Auw5abLCG1oQUOYqqBP2SmmXfEM0SyJZDQ2dWNpXq5yXuliOuFch6zX3XHHWlhbeGiQofarXOPEMCxre5PtDaLKliNa1UspW18Ek0STxiXzJ+yvxiHCLmX027FoX1PPNHNbRL7i/GGEXMc9i0L6jmjmtol9xfjDCLmOexaF9RzRzW0S+4vxhhFzHPYtC+pULz2A5Z8wWXVIUcIUFJrQg9h1aoryRqx1lNOlqm1Ee+1LGpXOtxxNgreUSVMJdSknP+DJNeumXqi9E9Uhvkc9W0zVrkYnwdbv8AEyKQlXZuYbbBq48umJR+0rMqUfWYoNRXOtmdNI9sMau/hEL1zRzW0S+6uLOEXMyOexaFHNHNbRL7q4YRcxz2LQo5o5raJbdXDCLmOexaFKG4HZV9VDhdZcIxJOpaFUqD0ioir1avkbCbkrOvVHJ2U1jhNt1fkuVwebxrDip/LgxqT66CL9Q9eGlv5Ob2VTNxTr/6/e9jObp3ZdtJ1xtpbaMCMRUqpyrQAARTiiWRbIblZWNpWI5yXuWrmjmtol9xfjE+EXMzuexaF9RzRzW0S+4vxhhFzHPYtC+o5o5raJfcX4wwi5jnsWhfUt3B9c92zDNFxxtelDdMIIpgxa6/j/SLEEKx3M3aNe2qRqNRUtfvb2MgvV9Pnv7h395jPl+dfM6ak/QZ5J9i0WbwXzL7LTqX2AHEBQBSqoqK0MTtpVVL3M+XbMcb1YrV6HTzRzW0S+6uPuEXM8c9i0KOaOa2iX3Vwwi5jnsWhSaufwePyM42+t5lYSFDClKgcxTpiSKnVjr3KlbtWOeFY0aqGjRbMMQBhPCt9avflt/CM2p+c6/ZH7VPNSJsy9VoSrYbYfWhAqQkJbOs1OahXXEbZXtSyKWZaKnldvPbdf8AvudXLu1tqc3Gvlj1iJMyPltJoTv7jl3a21ObjXywxEmY5bSaE7+45d2ttTm418sMRJmOW0mhO/uXTgsvJOzk0+iZeU4lLWIApQKHEBXzQOiLFNI5zlRVMra1JDDE1Y22W5TV38taqv8AlOaz9hnr/DFfESZmqmzKS3yd19z85eWttTm4z8sMRJmOWUmhPVfccvLW2pzcZ+WGIkzHLKTQnqvuOXlrbU5uM/LDESZjllJoT1X3Ia0rRfm3dJMOFazQY1DUB2JGodgiNzlct1LUULIm7saWT/2Zss3ZzMtd95tlSVp4uo6QalFWZUO8mNBWo2FUTI5Zkr5a9HPSy3+GRjth2hxWZl3sOLRrCsNaVypSv+Yz2O3XIp1FRFxYnR/C5ovO8NlVvjwi3jPAw+RLr7DneGyq3x4QxngORLr7DneGyq3x4QxngORLr7GaWpNaZ992lNI4tdNdMSiqn6xTct1VTehZuMazJEQ1y89grnbEk9EKuNNtrSnrGjopI7aH9IvyRq+JLHNUlS2CtfvfBVVO5lNlWtMya1Kl3FtKIwqIA1V1EKHWIote5i9Do5oI5m2kS6Ery7tbanN1r5YkxEmZW5bSaE7+45d2ttTm418sMRJmOW0mhO/ue2r/ANrJIPGVGnQpDRB76JhiJMz4uy6RUtud19zVLh3wTaTawsBDzdMaRqIOpaeyo1dEXYZuInic7tCgWlciot2r8PYxm9X0+e/uHf3mM+T518zqaT9Bnkn2OuWvpabSEIRMuJSkAJGFrIDIDNMeknkRLIpG7Z9M5VcrEuvn7n05d2ttTm418sfcRJmeeW0mhO/uOXdrbU5uNfLDESZjltJoTv7mgcE1vzc6Z7jLqnMGhw1CBTFjr/CB/Kn1RappHPvvGNtilih3OG21737GhRaMQQBhPCt9avflt/CM2p+c6/ZH7VPNS28Hd1JCas9px9htaypYKiVdCiBqPVE1PExzLqhm7SrZ4qhWMcqJ0+xZeQdk7K161+MTcCPIoczqtajkHZOytetfjDgR5DmdVrUo/Crd2Tk5eWVLMobUp0pJBVmMBNMz1gRXqY2taiohr7Iq5ppHJI69k/s+HAt9MmfyP+4jzSfMp725+i3z/oz5/WvvPxiqbTf4Nnasq7eFNRI1oK//AEOunfGijIPA5VZ9o3/29Pwe/JN2uqQ9ofGG5B4Hzj7S+r0/A8k3a6pD2h8YbkHgOPtL6vT8Ge8IUvZ7cy0JDR4NH54QoqAViyzPTSKk6MR3+Bt7NfUOjVZ73v0uWC6Uytd3rUSokhsrCewFCVEesn1xNGt4HFKsYibQiVP5tf1Uolh2fxqZl2cWHSLCcVK0yrWnTqiqxu85ENiol4UTpLXsaJzQfej7L/aLeD8TD599Hf8AA5oPvR9l/tDB+I599Hf8H7zQfej7L/aGD8Rz76O/4M0tSV0Dz7Va6NxaK0pXCoprTo1RTcllVDehfvsa/NEU/oWw5ltqz5RbikoSGG6qUaAeaNZjWYqIxFU4mdjn1DmtS63Uh7Rau/MrK3vJylHWrElJPeUkViNyQu6rYtROr403WbyIcvkm7XVIe0PjHncg8CTj7S+r0/A8k3a6pD2h8YbkHgOPtL6vT8Fbv9I2K3J1kuLh7GmmjWVEivnVFdVIhnbEjf8AH4l/Z0tY6a0192y/EjeCJSvKYpWhZXi/Slf8x4pfnJ9s2w3XNCvXr+nz39w7+8xFL86l2k/QZ5J9jSbDsy76pWXLwktIW0ldXCDipnUV11i4xsO6l7GFPNXpI5Gb1r9Oh3eSbtdUh7Q/NHrcg8CHj7S+r0/A8k3a6pD2h+aG5B4Dj7S+r0/BMXbRZLC1okVSwU5TElC8ROCtMiejEr1xJHw06NK1UtU9EWa9kz8SxRKURAGM8JVhTj9pOraYfWgoQMSU1FQM4oVEblfdEOo2XUwspka9yIt1L7waybrFmsoeQtCwpdUqFDmskRZp2qjLKY+1JGvqVcxbp0+xaYmM8QBQuF2zX5iWlQw244UvEkJFaDARX1mK1S1XNSxsbGmZHI5Xrbp/ZD8EtjTUvNzCn2XmwWaAqFKnGDSI6ZjmuW6FrbFRFJE1GORepSHLrWjVX/FmdZ+z2xW4T8jWStp7fOh55K2hsszux84L8j7jafWg5K2hsszuw4L8hjafWg5K2hsszuw4L8hjafWh1Wfci03lBKZdaP6nKISO/p/SPTYHr/BHJtGmYl1ffy6mqP3b4nYsxLMguLLSqkDNa1ayB8O6Lqx7sStQ51tXxq1sr+iX9EM5ufd2ebtCSW5LzCUpdBKimgAoczFWKN6PRVQ3K2rgdTva16Ktjdo0jkBACAMAvDdqfXOTiky0wUqedIITkQVkgiMt8T1cvQ7OmrIGxMRXp8E+xp1vSLy7B0SULLnF2xgAzqAKikXXtVYrHP08jG12+q9Lr1Mi5K2hsszuxn8F+R02Np9aDkraGyzO7DgvyGNp9aDkraGyzO7DgvyGNp9aHtm6NpKIAlZip6wAPWY+pC/I+LX0yJdXoaxwd3ONnIW48Ul9wAGmYQkZ4Qek11nsEXoIdxLr8Tm9pV6VKo1nyp3M2vJdufXOzikS8wpKn3CFBORBWSCIpyRPVyrY3qWrgbCxFel7IRvJW0Nlmd2PHBfkT42n1oOStobLM7kOC/IY2n1oOStobLM7kOC/IY2n1oWjg2sGcYtJpbrDyEBCwVKTQVIyienjc191Qz9qVUMlMrWuRVuhs0aBywgBACAEAIAQAgBACAEAIAQAgBACAEAIAQAgBACAEAIAQAgBACAEAIAQB//Z"/>
          <p:cNvSpPr>
            <a:spLocks noChangeAspect="1" noChangeArrowheads="1"/>
          </p:cNvSpPr>
          <p:nvPr/>
        </p:nvSpPr>
        <p:spPr bwMode="auto">
          <a:xfrm>
            <a:off x="155575" y="-108346"/>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6" name="AutoShape 6" descr="data:image/jpeg;base64,/9j/4AAQSkZJRgABAQAAAQABAAD/2wCEAAkGBw8PDw4UEBQNFRUVFBcYGBQXFxQVHBwXGBUiFhoWFRgYKDQiGBonGxQUITEhMSkrLi4uGB8zODMsNygtLisBCgoKDg0OGxAQGyskICY0Ly8sNC83OCw3Lyw0MiwuLCwsNCwuLCwuLCwsLCwsLCwsLCwsLCwsLCwsLCwtLCwsLP/AABEIAEgA8AMBEQACEQEDEQH/xAAcAAEAAwEBAQEBAAAAAAAAAAAABQYHBAIDAQj/xABEEAABAgMEBAkICAYDAQAAAAABAgMABBEFBhIhEzFUkgcUFhdBUWFx0RUiU5GTorHSNDVCZHJzobIyUmJ0geIkwuEj/8QAGgEBAAMBAQEAAAAAAAAAAAAAAAMEBQYCAf/EADMRAAEDAgMGBAUEAwEAAAAAAAABAgMEERRRUgUSExUhoWFxkdExMmKx4TM0QcEiQoHw/9oADAMBAAIRAxEAPwDcYAQAgBACAEAIAQAgBACAEAIAQAgBACAEAIAQAgBACAEAIAQAgBACAEAIAp94JyZdnUyzDmjGGtdVSRXMiAPzyBaO1jeXAHq707MtTi5Z9ekGGtddCBXI9WcAW+AEAVC+sy8l+VQ04tGMEZEgVKgAT64A8+QLR2sby4A5tPOSMzLpde0qXCARUnLEE9Oo5wBeoAQBEXptBctKrWj+KoSD1V6YAr8pZFoutoWJqmMBVCpXTn0QB8bTatCRSl1UxjGIDDUntzB6MoAvEq9pG216sSQad4rAH1gDmtGZ0LLrlK4Ek07hAFNs2WtGdRpRMYQSRSpGrqA1CAOrk9aW1e8uALgkZCAP2AIm9Lym5R5SCUqAFCMjrEAc93bXa4qzpXmsdDXEtIOvpqYAjbctUmekwy6CglIUEKBH8eo07IAuEAIArl+ZpxqXQW1KSdIBUGmVDlAEG1LzCkpPlCXFQDQu5io1HtgCUsCVfD6SqcaeSAaoS5iPVWnfAFrgBAFCtuR4xapbxFNUjzhnqTWB8O3kP94c3f8A2B9OKwpLi9qaPEVYUnzjlWqawBfYAQBSb+NY5iSTWmKor3qAgD7chU+nc3R4wB12Xc9pl1LilrcKTUAgAV6z1wBZYAQBXL+/Qz+NPxgCKs+5+lZaXp3BiSDSmqorTXAHDeS7nFGQvSrXVQTQimsHPX2QBe7K+jsflo/aIA64A4rZZU5LPpSKkoUAO2mqAKjdu8rEqwGnQ7iClah1mAJTlvKdT26PGALMDUCAP2AIa9/0J/uH7hAEHYV1ZZ+WacWXsSga0UANdMsoA47RslqUnpJLZXRSkE4iDnjp0CANBgBAFW4Qvorf5g/aYArLXkrCnFxzFQVphpWmdMtVYAm7qvSCZikvxnGpJHn4aU19HdAF0gBAFJvJfmUkJtTbjDinEpScaQjUodZzivJUIxbKhqUuy5KiPiNciFiu3bSJ+WQ+2laUqKhRVK+aadHdEsb0e3eQp1VO6nkWNy3O/i6MWLCjF/NQV9ceyufWAIG9t52rMbaW6hxYWvCAmmRwlVTXuiOWVI0upco6N1U5WtVEt16kfdi90rarykJZWFNox4lhB+1TKnbHmKdJFsiElZs59M1HOVFv0IlXC1KAkaCayP8AR4xFi25KW+Ry6k7n5ztynoJr3PGGMbkp95FLqTuOduU9BNe54wxjclHIpdSdxztynoJr3PGGMbko5FLqTudUjwk2bMqCHkrbBORdSCmvaRkO+PTapi/HoQy7GqGJdtneReWwAAE0pTKmqnZFkySq3qvrZ8orRO1dWMy2lIVh/ETkD2RDJOxi2NCm2ZNO3eToniQqeFqUAADEyAOjzPGIsY3JS5yKXUnc/eduU9BNe54wxbclHIpdSdxztynoJr3PGGLbkp85HLqQmbv3psy0llKUpDtK4HEAE9eE6lRLHO1/RCnVbOmp03nJdM0LAuQlwCS2yAMySlIy7YmKCJfohUbR4UbPaWUth52mWJAAT/gq1jtis6qYnw6mvFsWocl3WTzOTnblPQTXueMecW3JSTkcupDy5wrySgQqXmCD0HAR8YYtuSjkcupA3wrySQAmXmAB0DAB8YYtuSjkcupCfupeeWtVbpQypKmcBqsJJ84mmEj8BiWKZJL2KVZQPpUarlRb3+Hhb3Iu0eFCVYeeaUzMEtrUgkYKEpNKjPsiN1U1FVLFqLY0sjEejk6pc5uduU9BNe54x8xbclPfI5dSHh7hUkVii5Z9Q6joz8TDFtyUcjl1IfDnJs3ZHN1qGLbko5HLqQlrsX1kpuaQ0zLrbWoKIUQgUoM9Wce46hHusiEFTsqSCNZHORS8xYMsQBhPCt9avflt/CM2p+c6/ZH7VPNTRuCj6qY/G5+8xapv00MPa/7p3/PsXCLBmCAKtf8Auw5abLCG1oQUOYqqBP2SmmXfEM0SyJZDQ2dWNpXq5yXuliOuFch6zX3XHHWlhbeGiQofarXOPEMCxre5PtDaLKliNa1UspW18Ek0STxiXzJ+yvxiHCLmX027FoX1PPNHNbRL7i/GGEXMc9i0L6jmjmtol9xfjDCLmOexaF9RzRzW0S+4vxhhFzHPYtC+pULz2A5Z8wWXVIUcIUFJrQg9h1aoryRqx1lNOlqm1Ee+1LGpXOtxxNgreUSVMJdSknP+DJNeumXqi9E9Uhvkc9W0zVrkYnwdbv8AEyKQlXZuYbbBq48umJR+0rMqUfWYoNRXOtmdNI9sMau/hEL1zRzW0S+6uLOEXMyOexaFHNHNbRL7q4YRcxz2LQo5o5raJbdXDCLmOexaFKG4HZV9VDhdZcIxJOpaFUqD0ioir1avkbCbkrOvVHJ2U1jhNt1fkuVwebxrDip/LgxqT66CL9Q9eGlv5Ob2VTNxTr/6/e9jObp3ZdtJ1xtpbaMCMRUqpyrQAARTiiWRbIblZWNpWI5yXuWrmjmtol9xfjE+EXMzuexaF9RzRzW0S+4vxhhFzHPYtC+o5o5raJfcX4wwi5jnsWhfUt3B9c92zDNFxxtelDdMIIpgxa6/j/SLEEKx3M3aNe2qRqNRUtfvb2MgvV9Pnv7h395jPl+dfM6ak/QZ5J9i0WbwXzL7LTqX2AHEBQBSqoqK0MTtpVVL3M+XbMcb1YrV6HTzRzW0S+6uPuEXM8c9i0KOaOa2iX3Vwwi5jnsWhSaufwePyM42+t5lYSFDClKgcxTpiSKnVjr3KlbtWOeFY0aqGjRbMMQBhPCt9avflt/CM2p+c6/ZH7VPNSJsy9VoSrYbYfWhAqQkJbOs1OahXXEbZXtSyKWZaKnldvPbdf8AvudXLu1tqc3Gvlj1iJMyPltJoTv7jl3a21ObjXywxEmY5bSaE7+45d2ttTm418sMRJmOW0mhO/uXTgsvJOzk0+iZeU4lLWIApQKHEBXzQOiLFNI5zlRVMra1JDDE1Y22W5TV38taqv8AlOaz9hnr/DFfESZmqmzKS3yd19z85eWttTm4z8sMRJmOWUmhPVfccvLW2pzcZ+WGIkzHLKTQnqvuOXlrbU5uM/LDESZjllJoT1X3Ia0rRfm3dJMOFazQY1DUB2JGodgiNzlct1LUULIm7saWT/2Zss3ZzMtd95tlSVp4uo6QalFWZUO8mNBWo2FUTI5Zkr5a9HPSy3+GRjth2hxWZl3sOLRrCsNaVypSv+Yz2O3XIp1FRFxYnR/C5ovO8NlVvjwi3jPAw+RLr7DneGyq3x4QxngORLr7DneGyq3x4QxngORLr7GaWpNaZ992lNI4tdNdMSiqn6xTct1VTehZuMazJEQ1y89grnbEk9EKuNNtrSnrGjopI7aH9IvyRq+JLHNUlS2CtfvfBVVO5lNlWtMya1Kl3FtKIwqIA1V1EKHWIote5i9Do5oI5m2kS6Ery7tbanN1r5YkxEmZW5bSaE7+45d2ttTm418sMRJmOW0mhO/ue2r/ANrJIPGVGnQpDRB76JhiJMz4uy6RUtud19zVLh3wTaTawsBDzdMaRqIOpaeyo1dEXYZuInic7tCgWlciot2r8PYxm9X0+e/uHf3mM+T518zqaT9Bnkn2OuWvpabSEIRMuJSkAJGFrIDIDNMeknkRLIpG7Z9M5VcrEuvn7n05d2ttTm418sfcRJmeeW0mhO/uOXdrbU5uNfLDESZjltJoTv7mgcE1vzc6Z7jLqnMGhw1CBTFjr/CB/Kn1RappHPvvGNtilih3OG21737GhRaMQQBhPCt9avflt/CM2p+c6/ZH7VPNS28Hd1JCas9px9htaypYKiVdCiBqPVE1PExzLqhm7SrZ4qhWMcqJ0+xZeQdk7K161+MTcCPIoczqtajkHZOytetfjDgR5DmdVrUo/Crd2Tk5eWVLMobUp0pJBVmMBNMz1gRXqY2taiohr7Iq5ppHJI69k/s+HAt9MmfyP+4jzSfMp725+i3z/oz5/WvvPxiqbTf4Nnasq7eFNRI1oK//AEOunfGijIPA5VZ9o3/29Pwe/JN2uqQ9ofGG5B4Hzj7S+r0/A8k3a6pD2h8YbkHgOPtL6vT8Ge8IUvZ7cy0JDR4NH54QoqAViyzPTSKk6MR3+Bt7NfUOjVZ73v0uWC6Uytd3rUSokhsrCewFCVEesn1xNGt4HFKsYibQiVP5tf1Uolh2fxqZl2cWHSLCcVK0yrWnTqiqxu85ENiol4UTpLXsaJzQfej7L/aLeD8TD599Hf8AA5oPvR9l/tDB+I599Hf8H7zQfej7L/aGD8Rz76O/4M0tSV0Dz7Va6NxaK0pXCoprTo1RTcllVDehfvsa/NEU/oWw5ltqz5RbikoSGG6qUaAeaNZjWYqIxFU4mdjn1DmtS63Uh7Rau/MrK3vJylHWrElJPeUkViNyQu6rYtROr403WbyIcvkm7XVIe0PjHncg8CTj7S+r0/A8k3a6pD2h8YbkHgOPtL6vT8Fbv9I2K3J1kuLh7GmmjWVEivnVFdVIhnbEjf8AH4l/Z0tY6a0192y/EjeCJSvKYpWhZXi/Slf8x4pfnJ9s2w3XNCvXr+nz39w7+8xFL86l2k/QZ5J9jSbDsy76pWXLwktIW0ldXCDipnUV11i4xsO6l7GFPNXpI5Gb1r9Oh3eSbtdUh7Q/NHrcg8CHj7S+r0/A8k3a6pD2h+aG5B4Dj7S+r0/BMXbRZLC1okVSwU5TElC8ROCtMiejEr1xJHw06NK1UtU9EWa9kz8SxRKURAGM8JVhTj9pOraYfWgoQMSU1FQM4oVEblfdEOo2XUwspka9yIt1L7waybrFmsoeQtCwpdUqFDmskRZp2qjLKY+1JGvqVcxbp0+xaYmM8QBQuF2zX5iWlQw244UvEkJFaDARX1mK1S1XNSxsbGmZHI5Xrbp/ZD8EtjTUvNzCn2XmwWaAqFKnGDSI6ZjmuW6FrbFRFJE1GORepSHLrWjVX/FmdZ+z2xW4T8jWStp7fOh55K2hsszux84L8j7jafWg5K2hsszuw4L8hjafWg5K2hsszuw4L8hjafWh1Wfci03lBKZdaP6nKISO/p/SPTYHr/BHJtGmYl1ffy6mqP3b4nYsxLMguLLSqkDNa1ayB8O6Lqx7sStQ51tXxq1sr+iX9EM5ufd2ebtCSW5LzCUpdBKimgAoczFWKN6PRVQ3K2rgdTva16Ktjdo0jkBACAMAvDdqfXOTiky0wUqedIITkQVkgiMt8T1cvQ7OmrIGxMRXp8E+xp1vSLy7B0SULLnF2xgAzqAKikXXtVYrHP08jG12+q9Lr1Mi5K2hsszuxn8F+R02Np9aDkraGyzO7DgvyGNp9aDkraGyzO7DgvyGNp9aHtm6NpKIAlZip6wAPWY+pC/I+LX0yJdXoaxwd3ONnIW48Ul9wAGmYQkZ4Qek11nsEXoIdxLr8Tm9pV6VKo1nyp3M2vJdufXOzikS8wpKn3CFBORBWSCIpyRPVyrY3qWrgbCxFel7IRvJW0Nlmd2PHBfkT42n1oOStobLM7kOC/IY2n1oOStobLM7kOC/IY2n1oWjg2sGcYtJpbrDyEBCwVKTQVIyienjc191Qz9qVUMlMrWuRVuhs0aBywgBACAEAIAQAgBACAEAIAQAgBACAEAIAQAgBACAEAIAQAgBACAEAIAQB//Z"/>
          <p:cNvSpPr>
            <a:spLocks noChangeAspect="1" noChangeArrowheads="1"/>
          </p:cNvSpPr>
          <p:nvPr/>
        </p:nvSpPr>
        <p:spPr bwMode="auto">
          <a:xfrm>
            <a:off x="307975" y="5955"/>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7" name="AutoShape 10" descr="data:image/jpeg;base64,/9j/4AAQSkZJRgABAQAAAQABAAD/2wCEAAkGBwgHERQSBxQWFhUWGCEXFxcYGR4bGhwfFh0cFx8bHyAfHCggHyAlGxgdJDEhJSksLy46HiIzODMuNyotLisBCgoKBQUFDgUFDisZExkrKysrKysrKysrKysrKysrKysrKysrKysrKysrKysrKysrKysrKysrKysrKysrKysrK//AABEIAGcB6gMBIgACEQEDEQH/xAAcAAEAAwEBAQEBAAAAAAAAAAAABgcIBQQDAgH/xABQEAABAwIDBAMLBwgIBAcAAAABAAIDBBEFBhIHITFBE1FhCBQiNXFzgZGTstMyNFNykqGxI0JSYnSzwcIVFhdDVIKi0jNEY6MYJYPD0eHx/8QAFAEBAAAAAAAAAAAAAAAAAAAAAP/EABQRAQAAAAAAAAAAAAAAAAAAAAD/2gAMAwEAAhEDEQA/ALxREQF58QM7YpDSW6TQ7RcXGqxtccxe25ehEGTsU2o5zxK4lq3sB5RBsdvIWgO9ZUs7n/GK6qxOZtdK+TXTne9xcbsewjeSTwc71qq8VgbSzyxs4Mkc0f5XEfwVgdz87Ti47YXj3T/BBplERAREQEREBERAREQEREBERAREQEREBERAREQEREBERARF+XvbGCX7gBc+hB+kVZ4rtvylR/MumnP6jNI9Jk0n7ivTs32kS55qJmMpxDHEwOvr1uJc6wv4IA3A7t/lQWGiIgIiICIiAiIgIiICIiAiIgIiICIiAiIgIiICIiAiIgIiICIiDF2Zt1ZVefk99ym2wHxu3zMn4BQrM3z2q8/J77lNdgPjdvmZPwCDTaIiAiIgIi89ZXUlA3VXSMjaPznuDR6yUHoRRyDPeV6qeOnpKqOSWQ6WNju8E2J+U0Fo3DmVI0BERARfKpqaekbqqntY0c3ENHrK5FDm/LuITtp8PqopZXXIbG7X8kXO9twNw60HcREQEREBERARRrMGfcr5eJbidSwPG4xtu94PUWtBLfTZRGbbvlSMkMiqnAfnBjLHyXlB9YQWmirWh235Pqj+XM8XbJHf925ymOCZqwDHvFFTFIeOkOGv0tNnD1IOyiIgIiIC5mZ5egoqp36MEh9THFdIkDiuBnyZgwyu0kX71l5/9NyDHiu/uZo7ur3dQiHr6U/wVIK+e5rDGQ1rnEC74x6mu/8AlBdSL8dLH1j1r+te13ySCg/SIiAiIgIvjV1dNRNL6x7WNHFz3BoHpJsuPhmc8uYtUd7YZUxyy6S6zLuFm2vZwGknfwBvxQd5EUdzBnnLOXSW4tUsa8cWC73jytYCR6UEiRRHL20nK2Yp20+FzOdK6+lpjeL6QXHeW2G4HiQpcgIiICIiAi+FbWUtAwyVz2RsHFz3BrR5STZQ+u2sZJoiWuqg4j9Bj3j7Qbp+9BN0UFpdruSKkgd86Sf045APXpsPSVL8MxOgxZnSYZLHKz9KNwcPJuPHsQetEX4lljgaXTENa0EucTYADeSSeAA5oP2ijBzzhWkyhlSYB/zAp5Oitx1X03LP1wNPapHTTw1TGyUzg5jgHNc03BB3ggjcQRzQfRERAREQEREGL8zfParz8nvuU12A+N2+Zk/AKFZm+e1Xn5PfcprsB8bt8zJ+AQabREQEREBZS20EnG6y/Wz91GtWrKW2fx3WeVn7qNB8Nknjmi84fcctaLJeyTxzRecPuOWtEBERBkTabLJJi1b0hJtO8C5vYX4DsXa2EeOYfqSe4VwtpXjau8+/8V3dhHjmH6knuFBqFERAREQFn7a1tWqquR9HliQsiYS2SZps6QjcWtPEMB3XHyvJxtXanjUuA4VUy05s8tEbCOIMpDLjtAJPoWSEBd/DslZnxNofQ0c7mneHaCAfITYH0Kxu5/ybQ4oZK/E2iQRP6OJjhdoeA15eRzIDm26rk8QCL+QY0xPK2YMJBdiVLPG0by50btP2rW+9clj3RkGMkEG4I3EEc1uFQzNWzHK+Zbuni6KU/wB7DZjvSLaXeUi/aEHh2JTY9V4cJsflfIHuPQ697gxvg3LvlG7r2vfcB1qwV8KGkgoI2RUg0sjaGNaOQaLAeoL7oCIiCObR/FVd+zv90rH62/PDFUNLKhoc1ws5rgCCDyIO4hRPPOX8Fgw2tdBTQNc2mlIcImAgiNxBBDdx7UGTERX13PeE4biFFUOr4YpCJ7AvY1xA0N3XIO5BQq0psBy9/RWHGomFn1TtXboZdrB6Tqd/mCnX9WsA/wAJT+xZ/tXShijgaGQNDWtADWtFgANwAA3AAckH7REQEREGUdsVJUUOL1LJ3Pc0uEketxdZsgD7C53AOJbbsXg2Z17sNxaieznM2M+SX8kfueph3RsGjEoXj86mb62vk/gQqshlkgc18JLXNIc0jcQRvBB6wUF47X9qksD30OWH6S27Zp2neDwLGHkRzdx5C1rqjHOc8kvNyd5JUtyBkHFM7SHvX8nCw2kmcLgE79LRu1OtvtcW5kXF7rw/YjlCmZaqEszubnSFvqDLC3lugiXc3YHrfU10o+SBBGe11nv9Q0faKvdcnK+XaDK9OKbCw7QHOd4Ru4l5Lt5sL2vYdgC6yAiIgKH7R8+UWSYAXgSTyX6KK/H9Z3U0es8BzIkmL4jT4RBLUVpsyJhe7yNF7DtPABY+zTj9Zmeqkqq8+E87m3uGNHyWDsA9e88Sg/WZcz4xmeUy4zK55v4LeDGX5NbwA+887rwUWH1uIEigikkI4hjS4/cCphsmyOM51R78uKeEB0ttxdf5LAeV7G56gedlqHDsPo8LjbFh0bY428GsAA+7n2oMXV2H1uHkCvikjJ4B7C0n1gL7YLjWJYFKJsIlfE8c2nj2EcHDsIIWysTw6ixWN0WJRtkjdxa8Aj/97eSy9tYyP/UyqApLmnmBdETvLbfKjJ5ltxv5gjndBduy3aNT5zjMdWAyqjF3sHB44a2eniOS6m05jn4bLucWNdG6YN4mJkrHS8OXRh1x1XWVcBxeqwGpiqaA2fE7UOo8i09hBIPYStkYTiEGLwRT0u9krGvbfqeL2PbvQVq+lrX1hrYb969/MIkYXg9AadnhB2rozTaj4Xg2+VvFt0p2YNtQAxAthdNM+nBBFoXSvMe47wC03HYQvW7I2WXuJdTMsTqMd3dETe9zFq6Mm/6qkLQG7m8EH9REQEUHzbtTy1laUwVRkllHy2QtDtF9/hFzmtv2AkrsZQzlgucIy/Bnklttcbhpey/C46u0Ejcd+5BIEREGL8zfParz8nvuU12A+N2+Zk/AKFZm+e1Xn5PfcprsB8bt8zJ+AQabRF48XxSiwWF8+KPEcTBdzj6rbt5JO4AbzwQexFWVJtxynPL0cgnY0m3SuY3R5SGvLgPR6lZUMsc7WvgIc1wDmuBuCDvBB5gjmg/ayltn8d1nlZ+6jWrVlLbP47rPKz91Gg+GyTxzRecPuOWtFkvZJ45ovOH3HLWiAiIgyDtK8bV3n3/iu7sI8cw/Uk9wrhbSvG1d59/4ru7CPHMP1JPcKDUKIvxPNFTtc+dwa1oLnOJsAALkkngAOaD9oqzqduGUYZejYJ3tvbpWxjR5d7g+3+VWDhWJUWLwsnwx7ZIni7XN4Hl6CCCCDvBBBQQTb5C+XB3lnBksbj5NWn8XBZiW0cyYPDj9LNS1O5srC2/UeTvQ6x9Cx7juD1uAzyU+Jt0yRmxHI9TgeYI3goLr7nPMFEIJqGZwEvSmZgJtqa5rWkN6y0suR29htdKw9HI+Ih0RIINwQbEEbwQeRU3wXa1nLCQB0/TNAtpmaH+t255+0g1UiozCNv79wxmjHa6F/wCDHD+ZWRlXaJlrNJDcOm0yn+6k8CTrsBezj9UlBK0REBFyMz5kwrK0PT4zJobezQBdzj1NA3k/hzUTy7tiytjkzYB0sLnGzDM1oa4ngLte6x8tggsNcDP/AIrr/wBll/duXfXAz/4rr/2WX925BjtaG7m35jU/tH8jVnlaG7m35jU/tH8jUFuoiICLg5uzfg2UIhJjL7arhjGi73kcdI7Li5NgLjfvC4OVNrOWczTCCAyRSONmCZoaHnqBa5wv2G1+V0E8REQZ77pL57S+YPvuVQK3+6S+e0vmD77lULeKDZWUMDgy3RwU1MLaGDUf0nHe5x8riV2ERARRrOeecEya1pxdzi9+9kTBqe4DnYkADtJC5uTtqOXc2S9DSGSKU30slABdbedJa4gm3K4O47tyCboiIKr7ojFnUeHRwRnfUSgEdbYvDP8Ar0LOCurul5SZaFnUyR32iwfyqlUGnNgWHMo8IZIBvnke8n6p6IejwPvKsdZsyntjrMtUcNJDSxvEQIDi8gnU4u4W/WXW/wDEBiH+Di9o7/agv1Vzt7w1ldhD5CPCgkZIPSejPos+/oChH/iAxD/Bxe0d/tXKzTtlrMx0k1LNSxsErdJcHkkWIde1uxBVy1BsHrzW4PG1xuYZHx7/AC9IPUHgehZfWhu5tkvQ1Leqov8AaYwfyoLdRF4MbxjD8BhdPi0gjjbxJ7eAAG8k9QQe9FW+G7bMo10wif00QJsJJGNDONhcteSB2kADnZWMHtdvBCDFeNMrI6iYYnfphI7pL8deo6vvuplsVhx2XEHHLro2uETtbpWudHpJbuIaQbl1rb+SvfNGzjLGaJOmxKIiU8ZI3FjnW3DVbcd265F+G9dTLOV8HytGY8EiDA43cbkucR+k47z2DgL7kHJ722hfT4f7GX4id7bQvp8P9jL8VS9EGK8eEoqqjvggv6V+ot3AnUb2vvtdSrY2zFX4m0YG6JsvRv3ytc5lrC+5pBv6VGczfParz8nvuU12A+N2+Zk/AILs722hfT4f7GX4irzbdTZwFBG7GpKd8ImFxBHI0glrg0u1OI08vKQryXxrKSnro3RVrGvY8Wc1wuCDyIQYiWjtmtLnsYXS95y0jIywmNs0cjpA0ucW3LXgWIII3cCF2qXZDkqmlEjacmxuGOke5m7sJ3jsdcKdNAaLN3AIIj3ttC+nw/2MvxFnbak2vZitSMXdG6a7NZjBaw/k2WsHEkbrc+ta4WUts/jus8rP3UaDnbNm1rsUpRhZY2XWdBkBcwHS7iAQTu6itH97bQvp8P8AYy/EWetknjmi84fcctaIIh3ttC+nw/2MvxE722hfT4f7GX4il6IMdZ7FU3EqsYgWGTpnaywENJvv0gkkDyldbZA3E34pEMFdE2XQ+xla5zLaTe4aQeHavBtK8bV3n3/iu7sI8cw/Uk9woLy722hfT4f7GX4ii+02lz0cLqe/ZaV8YaDI2GORsmkOaTYl5FgN53cAVa6/j2teCHi4O4g8DdBh1XnsTps4nD3nBpKdkJmdpE7JHEkBocW6XgBtxbyhymdRsfyVUSmQwOFzcsbI9rN+/gDcDsaQByU3o6SnoY2xUbGsYwaWtaLAAcgEEW722hfT4f7GX4ijmcMgZmzgwDF5KDU35MrIpWyNHVfpDcdhBHpVpIgzliWwjMlOL0MsEvWLuY70XFvWQoliezvOGGb6qimI62ASD/tly10iDD8sckJLZgWuBsQRYg9RC/LHOYQWGxG8EcRZbEzXlDBc1xGPFogXWs2UACRna13H0HceYKybmbBZ8vVc1LVG7onltxu1Di11uV2kG3agtjZfn3N2YHCijqKbpGMux9RG975A3iC5rxdwHWLkAk33lWT3ttC+nw/2MvxFmnIddJh2JUckJsROwHyPcGOHpa4j0rYqDOG3anzLHJSuzE+F7dLhGYWOawG4LgdTj4RGn1diqxoLjZu8lbRx3BMNzBCYMYjbJGd9jyI5gje07zvBvvKjuAbLsp4DMJ6OEukabsMji8NPWAd1xyJBIQfLDKXaK2GIST0IOhtw+KUuvpF9REli6/EheDONPnluH1hrpqEx97yawyKUOLdDrhpMhANuBIVjrgZ/8V1/7LL+7cgx2rq2GRZnkpJ/6vyUzGdN4Qmje519DeBa8C1rKlVobubfmNT+0fyNQS7vbaF9Ph/sZfiJ3ttC+nw/2MvxFL0QZh24Q5girYjmN0byYR0bomubHYOdcAOJ8K537+bVAaJlRJIxtFq6QuAZp+VqJGm1ud7WWxsx5cwnM0XQ43EJGg3G8hzT1tcCCPQd/NcbLOzbK+WpRNh0JMo+S+RxeW3/AEQdwPba/ag/jabaHbfPh/sZfiL+97bQvp8P9jL8RS9EGaNukeNx1VP/AFgfA9/RHSYWOaLajx1OO+6rRvFW93SXz2l8wffcqhbxQaz722hfT4f7GX4qd7bQvp8P9jL8RS9EGUtsMONxYnJ/WEsc8sYWujBbGWabeAHEkDUHA3PHUo9lWKumraZuFf8AG6ZnRmxIDg4EE232HE9gK1nmfKmCZqY1mNxB+n5Lrlrm342cCCAbC44GwXiyrkDLeVXmTCYbSEW6R7i9wHULmzfQBfmg+He20L6fD/Yy/FTvbaF9Ph/sZfiKXogzbt2gx6KalOYXwPcWODOhY5oADhe+pxud/JVcr+7pTD3SU9JUN/u5HRn/ANVocL+yPrVAoLGy9sczBj9NFVUktM1krdTQ9zw4C5G+0ZHLrXR/sFzP9PSfbk+ErV2LVQqsFpbcWa2H/LI633WU3QZz/sFzP9PSfbk+En9guZ/p6T7cnwloxEGc/wCwXM/09J9uT4SmmQsi53ydHLHRT0NpHBx1Nlk4C3HwLeoq2EQRDvbaF9Ph/sZfiKsNusGbGQUxx6SB8PSOH5Bj2APLRp1anG50h9rfrdav5eTFcNosYidBicbZI3izmuG48/QQd4I3hBidWxhVDtC6CLvYuDOjbpBO8DSLX9CtDDdkeTcPlEscBeQbtbI9zmA/VPHyOup2gIiICIiDF+Zxatqr/Tye+5TPYG8NxhgPOKQD1X/go/tKwybCcVrI5ha8zpG9rZT0jbeh1vQV4MpY/Plishq6UBxjNy0mwcHAtc2/K7Sd/LjvQbMRQ/IG0HDc8dKKCOSN0QaXB+nfr1fJsTcDTztxCmCAiIgLKu2yJ0eN1Wrn0ZHsmD+C1UqB7ozL08VRDXQi8b2CJ5A+S9hJaT9ZpsPqHrCCucg4hHhWJUc05s1szdRPABx0knsAN1sRYcVr5J214jgsbYMcj74jYNLZA7TKAOANwQ+3DfY9ZKDRi5WZsfoMs0z6nE3WYwbh+c93JjRzcf8A7O4EqrsT2/Ye1n/lVJI5/wD1XNa0dvg6ifJuVP5tzdjObpekxmS9vkRt3Rs+q2/3m5O7fuCDwY7icuNVM1TOAHTSOkIHAaiTYeTgpfsNmbFjVOHfnNkaPZuP8FFsYwDE8FZA/EoywVDOkjvxLQbbxy5G3UR1plfF34BWU9Uy56KRriBxLQfCbv623HpQbPReegrabEYmTUTg+N7Q5rhwIO9ehAREQeevrabDo3y1zgyNg1OceAA5r9UlVT1rGyUb2vY4Xa5hDmkdYI3FU53ReZnwRxYfT3HSflZTyLWmzG9R8IFx6tLetU9l3NON5adqwWd8dzctBux3labtPltdBspFQmCbfa2IBuOUrH9b4nFh+y4OBPpCkjNvWWSPDgqgerTGf/cQWusl7W6+DEsYrJKU3bray/bExkR/1MKmGc9uFZicbocuRmBrhYyuIMljx0gbmHtuT1WO9VAgkOz3D5MTxSjij5zscfqxnpHf6WlbCVP7CMiT4S04hizdMkrdMLCN7WHeXnqLt1uoX/SVwICIiAuBn/xXX/ssv7ty768eM0f9I080J/vI3R/baW/xQYoWg+5slYaOqaDvEwJHY5gA90+pUBUQy0z3MnBa5pLXNPEFpsQe0FS3ZnnqbI9Q95Z0kMoDZWA2PgklrmnrFzuO43PDiA1kirAbc8pab6am9vk9G2/k+Xb71J8g5zpc7QyzUkboxHKYwHEFxGlrg423C+oi1zw4oJQiIgIiIM990l89pfMH33KoW8Vb3dJfPaXzB99yqFvFBuJERAREQEREEb2iZfOZ8OqKaP5Zbqj+uw6mj0kaT2ErIT2uYSHggjcQeIstwqgtt+zqamkfiOCMvG7wqhjRvY7nKB+ieLuo3PA7g+WwLOlPhb30GJuDWTO1QuPASEaSwnlqAbbtFuJC0EsOKyMp7ZcxYC0RVwbVRt3DpCRIB1B4vcfWBPag02ipZvdA0Zbd9E/V1CUEevRf7lHcf2649XNLcHijpgfzr9K8eQkBo+yUF91WN4ZSTxU1RKxs0t+jjv4R0gkm3Ibjx423LoLFTcQxOpqWztfI+oLw5r7l0heCNJHEk3At6FsPLlVX1lLDJi8XRTOYDJHcGzufAm1+NuIvY7wg6SIiAiIgIiICIiCEbS9ndHneNrmuEVRGLMltcEcdDxxLb8DxFz1kGlKzY1nSmdaOGOQfpMlYB/rLT9yIgn+x7Z5mbKlW6oxTomRujMbmB+p5uQ4HcNO4t6+auNEQEREBeXFMOo8XhfBiLA+OQaXNPAj8QQd4I3jiF/EQUNm7YbilI5z8sPbNHxEb3Bsjey5sx3lu3yc1WOJ4JiOFP0V7NLurU0/gSF/EQdrL+z3MuYLf0dCNJ/OdIwAdp8LV6gVceQtjFBgbmz5gc2ombvawD8k09e/e8jkSAOzgURBJdqGSmZ0pNERDZ4iXwuPC54sPU1wA9IaeVlVGzfY/UYs4zZn8CFjy0RNcC6QsOlwJaTpbqBG43Nja24oiDQVHSU9DG2KjY1jGCzWtFgAOQAX2REBERB4MZwbDccjMWLxMlZ1OF7doPEHtFiqrzFsGw6oJdl+d0R49HINbPIHCzgPLqX8RBAsT2NZyoP8AhxxyjrjlaB/3NB+5cI5DzMDYwb/OR/70RB3cI2N5wxGxljjhb+lJI0/dHqKtbJOx3BcvObNiZ75mbvbqFo2kcwy5uR1uJ6wAURBZaIiAiIgIiIKx2l7JqbNLzU4O5sNSflhwPRydptva79YA35jmqcxXZfm7DHWngaRyc2WOx8l3A+sBEQML2X5uxM2ggAHNzpY7Dy2cT6grx2R5DxDJMc39IzMe6bSdDAdLCzVv1GxJIcOQ4c0RBYCIiAiIgrTans2rs7TxS0k0cYjj0EODiSdRdfd5VCRsBxcf83D9l6Ig0CiIgIiICIiAv4QDxX9RBWGcdi+B4450uEO71lO8hrbxE/UuNP8AlIHYqzxLYpnCjv3u2GYdbJAPf0r+Ig8EWyXO8hA71A7TNFb7pCVJMF2DY5UEHGJ4oW8wy8j/ACWsGjy3K/qILaybs8y9lHwsPjL5bWM0nhP9G6zR9UDtupYiICIiAiIg/9k="/>
          <p:cNvSpPr>
            <a:spLocks noChangeAspect="1" noChangeArrowheads="1"/>
          </p:cNvSpPr>
          <p:nvPr/>
        </p:nvSpPr>
        <p:spPr bwMode="auto">
          <a:xfrm>
            <a:off x="460375" y="120255"/>
            <a:ext cx="3048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99" name="AutoShape 12" descr="http://t1.gstatic.com/images?q=tbn:ANd9GcSsXfNNAaO7SO4Het2DVXsAal0WJiaggvH_7rNQo3ijRl6Ax73c"/>
          <p:cNvSpPr>
            <a:spLocks noChangeAspect="1" noChangeArrowheads="1"/>
          </p:cNvSpPr>
          <p:nvPr/>
        </p:nvSpPr>
        <p:spPr bwMode="auto">
          <a:xfrm>
            <a:off x="63500" y="-102394"/>
            <a:ext cx="3048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01" name="AutoShape 15" descr="http://t2.gstatic.com/images?q=tbn:ANd9GcS8sMNa4T2gR5mHQ9C3YeCIZJKnOKu_09hMJ7Ryphkvew_gNwaE"/>
          <p:cNvSpPr>
            <a:spLocks noChangeAspect="1" noChangeArrowheads="1"/>
          </p:cNvSpPr>
          <p:nvPr/>
        </p:nvSpPr>
        <p:spPr bwMode="auto">
          <a:xfrm>
            <a:off x="215900" y="11906"/>
            <a:ext cx="3048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5" name="Group 4"/>
          <p:cNvGrpSpPr/>
          <p:nvPr/>
        </p:nvGrpSpPr>
        <p:grpSpPr>
          <a:xfrm>
            <a:off x="323528" y="1203599"/>
            <a:ext cx="8568952" cy="3952956"/>
            <a:chOff x="467544" y="1290553"/>
            <a:chExt cx="8136904" cy="3753647"/>
          </a:xfrm>
        </p:grpSpPr>
        <p:grpSp>
          <p:nvGrpSpPr>
            <p:cNvPr id="4126" name="Group 4125"/>
            <p:cNvGrpSpPr/>
            <p:nvPr/>
          </p:nvGrpSpPr>
          <p:grpSpPr>
            <a:xfrm>
              <a:off x="467544" y="1290553"/>
              <a:ext cx="8136904" cy="3495442"/>
              <a:chOff x="467544" y="1720739"/>
              <a:chExt cx="7078009" cy="4660589"/>
            </a:xfrm>
          </p:grpSpPr>
          <p:sp>
            <p:nvSpPr>
              <p:cNvPr id="77" name="Rectangle 76"/>
              <p:cNvSpPr/>
              <p:nvPr/>
            </p:nvSpPr>
            <p:spPr>
              <a:xfrm>
                <a:off x="468209" y="1720739"/>
                <a:ext cx="7070561" cy="1187516"/>
              </a:xfrm>
              <a:prstGeom prst="rect">
                <a:avLst/>
              </a:prstGeom>
              <a:solidFill>
                <a:schemeClr val="accent1">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6" name="Rectangle 75"/>
              <p:cNvSpPr/>
              <p:nvPr/>
            </p:nvSpPr>
            <p:spPr>
              <a:xfrm>
                <a:off x="474992" y="2861953"/>
                <a:ext cx="7070561" cy="1187515"/>
              </a:xfrm>
              <a:prstGeom prst="rect">
                <a:avLst/>
              </a:prstGeom>
              <a:solidFill>
                <a:schemeClr val="accent1">
                  <a:lumMod val="40000"/>
                  <a:lumOff val="6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5" name="Rectangle 74"/>
              <p:cNvSpPr/>
              <p:nvPr/>
            </p:nvSpPr>
            <p:spPr>
              <a:xfrm>
                <a:off x="469566" y="4024994"/>
                <a:ext cx="7070561" cy="1187515"/>
              </a:xfrm>
              <a:prstGeom prst="rect">
                <a:avLst/>
              </a:prstGeom>
              <a:solidFill>
                <a:srgbClr val="6B9EDB"/>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3" name="Rectangle 72"/>
              <p:cNvSpPr/>
              <p:nvPr/>
            </p:nvSpPr>
            <p:spPr>
              <a:xfrm>
                <a:off x="467544" y="5193813"/>
                <a:ext cx="7070561" cy="1187515"/>
              </a:xfrm>
              <a:prstGeom prst="rect">
                <a:avLst/>
              </a:prstGeom>
              <a:solidFill>
                <a:srgbClr val="3072C2"/>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grpSp>
        <p:pic>
          <p:nvPicPr>
            <p:cNvPr id="4114" name="Picture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883" y="1513837"/>
              <a:ext cx="670733" cy="526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04794" y="3940706"/>
              <a:ext cx="535259" cy="292259"/>
            </a:xfrm>
            <a:prstGeom prst="rect">
              <a:avLst/>
            </a:prstGeom>
            <a:noFill/>
          </p:spPr>
          <p:txBody>
            <a:bodyPr wrap="none" rtlCol="0">
              <a:spAutoFit/>
            </a:bodyPr>
            <a:lstStyle/>
            <a:p>
              <a:r>
                <a:rPr lang="en-US" altLang="zh-CN" sz="1400" b="1" dirty="0" smtClean="0"/>
                <a:t>store</a:t>
              </a:r>
            </a:p>
          </p:txBody>
        </p:sp>
        <p:pic>
          <p:nvPicPr>
            <p:cNvPr id="13" name="Picture 5"/>
            <p:cNvPicPr>
              <a:picLocks noChangeAspect="1" noChangeArrowheads="1"/>
            </p:cNvPicPr>
            <p:nvPr/>
          </p:nvPicPr>
          <p:blipFill>
            <a:blip r:embed="rId4" cstate="print"/>
            <a:srcRect/>
            <a:stretch>
              <a:fillRect/>
            </a:stretch>
          </p:blipFill>
          <p:spPr bwMode="auto">
            <a:xfrm>
              <a:off x="1712906" y="2397214"/>
              <a:ext cx="539556" cy="329437"/>
            </a:xfrm>
            <a:prstGeom prst="rect">
              <a:avLst/>
            </a:prstGeom>
            <a:noFill/>
            <a:ln w="9525">
              <a:noFill/>
              <a:miter lim="800000"/>
              <a:headEnd/>
              <a:tailEnd/>
            </a:ln>
          </p:spPr>
        </p:pic>
        <p:sp>
          <p:nvSpPr>
            <p:cNvPr id="15" name="圆角矩形 22"/>
            <p:cNvSpPr/>
            <p:nvPr/>
          </p:nvSpPr>
          <p:spPr bwMode="auto">
            <a:xfrm>
              <a:off x="704794" y="1371100"/>
              <a:ext cx="2304256" cy="724760"/>
            </a:xfrm>
            <a:prstGeom prst="roundRect">
              <a:avLst>
                <a:gd name="adj" fmla="val 0"/>
              </a:avLst>
            </a:prstGeom>
            <a:no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华文细黑" pitchFamily="2" charset="-122"/>
                <a:ea typeface="华文细黑" pitchFamily="2" charset="-122"/>
              </a:endParaRPr>
            </a:p>
          </p:txBody>
        </p:sp>
        <p:sp>
          <p:nvSpPr>
            <p:cNvPr id="16" name="TextBox 15"/>
            <p:cNvSpPr txBox="1"/>
            <p:nvPr/>
          </p:nvSpPr>
          <p:spPr>
            <a:xfrm>
              <a:off x="704797" y="1371100"/>
              <a:ext cx="933278" cy="263033"/>
            </a:xfrm>
            <a:prstGeom prst="rect">
              <a:avLst/>
            </a:prstGeom>
            <a:noFill/>
          </p:spPr>
          <p:txBody>
            <a:bodyPr wrap="none" rtlCol="0">
              <a:spAutoFit/>
            </a:bodyPr>
            <a:lstStyle/>
            <a:p>
              <a:r>
                <a:rPr lang="en-US" altLang="zh-CN" sz="1200" b="1" dirty="0" smtClean="0"/>
                <a:t>visualization</a:t>
              </a:r>
            </a:p>
          </p:txBody>
        </p:sp>
        <p:pic>
          <p:nvPicPr>
            <p:cNvPr id="18" name="Picture 4" descr="http://upload.wikimedia.org/wikipedia/commons/e/ea/Spark-logo-192x100px.png"/>
            <p:cNvPicPr>
              <a:picLocks noChangeAspect="1" noChangeArrowheads="1"/>
            </p:cNvPicPr>
            <p:nvPr/>
          </p:nvPicPr>
          <p:blipFill>
            <a:blip r:embed="rId5" cstate="print"/>
            <a:srcRect/>
            <a:stretch>
              <a:fillRect/>
            </a:stretch>
          </p:blipFill>
          <p:spPr bwMode="auto">
            <a:xfrm>
              <a:off x="3302199" y="3369322"/>
              <a:ext cx="876885" cy="342533"/>
            </a:xfrm>
            <a:prstGeom prst="rect">
              <a:avLst/>
            </a:prstGeom>
            <a:noFill/>
          </p:spPr>
        </p:pic>
        <p:pic>
          <p:nvPicPr>
            <p:cNvPr id="19" name="Picture 6" descr="http://www.datameer.com/images/technology/hadoop-pic1.png"/>
            <p:cNvPicPr>
              <a:picLocks noChangeAspect="1" noChangeArrowheads="1"/>
            </p:cNvPicPr>
            <p:nvPr/>
          </p:nvPicPr>
          <p:blipFill>
            <a:blip r:embed="rId6" cstate="print"/>
            <a:srcRect/>
            <a:stretch>
              <a:fillRect/>
            </a:stretch>
          </p:blipFill>
          <p:spPr bwMode="auto">
            <a:xfrm>
              <a:off x="1727040" y="3358722"/>
              <a:ext cx="1549813" cy="517378"/>
            </a:xfrm>
            <a:prstGeom prst="rect">
              <a:avLst/>
            </a:prstGeom>
            <a:noFill/>
          </p:spPr>
        </p:pic>
        <p:sp>
          <p:nvSpPr>
            <p:cNvPr id="20" name="TextBox 19"/>
            <p:cNvSpPr txBox="1"/>
            <p:nvPr/>
          </p:nvSpPr>
          <p:spPr>
            <a:xfrm>
              <a:off x="704797" y="3084171"/>
              <a:ext cx="568808" cy="292259"/>
            </a:xfrm>
            <a:prstGeom prst="rect">
              <a:avLst/>
            </a:prstGeom>
            <a:noFill/>
          </p:spPr>
          <p:txBody>
            <a:bodyPr wrap="none" rtlCol="0">
              <a:spAutoFit/>
            </a:bodyPr>
            <a:lstStyle/>
            <a:p>
              <a:r>
                <a:rPr lang="en-US" altLang="zh-CN" sz="1400" b="1" dirty="0" smtClean="0"/>
                <a:t>batch</a:t>
              </a:r>
              <a:endParaRPr lang="en-US" altLang="zh-CN" sz="1400" b="1" dirty="0"/>
            </a:p>
          </p:txBody>
        </p:sp>
        <p:grpSp>
          <p:nvGrpSpPr>
            <p:cNvPr id="4100" name="Group 4099"/>
            <p:cNvGrpSpPr/>
            <p:nvPr/>
          </p:nvGrpSpPr>
          <p:grpSpPr>
            <a:xfrm>
              <a:off x="4501808" y="2999985"/>
              <a:ext cx="1914567" cy="824068"/>
              <a:chOff x="2487678" y="3636467"/>
              <a:chExt cx="2913711" cy="1098757"/>
            </a:xfrm>
          </p:grpSpPr>
          <p:sp>
            <p:nvSpPr>
              <p:cNvPr id="22" name="TextBox 21"/>
              <p:cNvSpPr txBox="1"/>
              <p:nvPr/>
            </p:nvSpPr>
            <p:spPr>
              <a:xfrm>
                <a:off x="2487678" y="3636467"/>
                <a:ext cx="1153100" cy="389678"/>
              </a:xfrm>
              <a:prstGeom prst="rect">
                <a:avLst/>
              </a:prstGeom>
              <a:noFill/>
              <a:ln>
                <a:noFill/>
              </a:ln>
            </p:spPr>
            <p:txBody>
              <a:bodyPr wrap="square" rtlCol="0">
                <a:spAutoFit/>
              </a:bodyPr>
              <a:lstStyle/>
              <a:p>
                <a:r>
                  <a:rPr lang="en-US" altLang="zh-CN" sz="1400" b="1" dirty="0" smtClean="0"/>
                  <a:t>stream</a:t>
                </a:r>
              </a:p>
            </p:txBody>
          </p:sp>
          <p:sp>
            <p:nvSpPr>
              <p:cNvPr id="21" name="圆角矩形 34"/>
              <p:cNvSpPr/>
              <p:nvPr/>
            </p:nvSpPr>
            <p:spPr bwMode="auto">
              <a:xfrm>
                <a:off x="4415358" y="3768877"/>
                <a:ext cx="986031" cy="966347"/>
              </a:xfrm>
              <a:prstGeom prst="roundRect">
                <a:avLst/>
              </a:prstGeom>
              <a:noFill/>
              <a:ln w="38100" cap="flat" cmpd="sng" algn="ctr">
                <a:solidFill>
                  <a:srgbClr val="FFFF00"/>
                </a:solidFill>
                <a:prstDash val="solid"/>
                <a:round/>
                <a:headEnd type="none" w="med" len="med"/>
                <a:tailEnd type="none" w="med" len="med"/>
              </a:ln>
              <a:effectLst/>
            </p:spPr>
            <p:txBody>
              <a:bodyPr vert="horz" wrap="square" lIns="94303" tIns="47152" rIns="94303" bIns="47152" numCol="1" rtlCol="0" anchor="ctr" anchorCtr="0" compatLnSpc="1">
                <a:prstTxWarp prst="textNoShape">
                  <a:avLst/>
                </a:prstTxWarp>
              </a:bodyPr>
              <a:lstStyle/>
              <a:p>
                <a:pPr marL="0" marR="0" indent="0" algn="l" defTabSz="954088" rtl="0" eaLnBrk="1" fontAlgn="base" latinLnBrk="0" hangingPunct="1">
                  <a:lnSpc>
                    <a:spcPct val="100000"/>
                  </a:lnSpc>
                  <a:spcBef>
                    <a:spcPct val="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华文细黑" pitchFamily="2" charset="-122"/>
                  <a:ea typeface="华文细黑" pitchFamily="2" charset="-122"/>
                </a:endParaRPr>
              </a:p>
            </p:txBody>
          </p:sp>
        </p:grpSp>
        <p:pic>
          <p:nvPicPr>
            <p:cNvPr id="25" name="Picture 2" descr="http://t1.gstatic.com/images?q=tbn:ANd9GcTy0sHfIGdyW7twUdfzF9rqExgCdJmcVJ6suFTKv1k5K75JrPNyDg"/>
            <p:cNvPicPr>
              <a:picLocks noChangeAspect="1" noChangeArrowheads="1"/>
            </p:cNvPicPr>
            <p:nvPr/>
          </p:nvPicPr>
          <p:blipFill>
            <a:blip r:embed="rId7" cstate="print"/>
            <a:srcRect/>
            <a:stretch>
              <a:fillRect/>
            </a:stretch>
          </p:blipFill>
          <p:spPr bwMode="auto">
            <a:xfrm>
              <a:off x="776802" y="1587124"/>
              <a:ext cx="558782" cy="419087"/>
            </a:xfrm>
            <a:prstGeom prst="rect">
              <a:avLst/>
            </a:prstGeom>
            <a:noFill/>
          </p:spPr>
        </p:pic>
        <p:sp>
          <p:nvSpPr>
            <p:cNvPr id="27" name="TextBox 26"/>
            <p:cNvSpPr txBox="1"/>
            <p:nvPr/>
          </p:nvSpPr>
          <p:spPr>
            <a:xfrm>
              <a:off x="704797" y="2227635"/>
              <a:ext cx="444781" cy="292259"/>
            </a:xfrm>
            <a:prstGeom prst="rect">
              <a:avLst/>
            </a:prstGeom>
            <a:noFill/>
          </p:spPr>
          <p:txBody>
            <a:bodyPr wrap="none" rtlCol="0">
              <a:spAutoFit/>
            </a:bodyPr>
            <a:lstStyle/>
            <a:p>
              <a:r>
                <a:rPr lang="en-US" altLang="zh-CN" sz="1400" b="1" dirty="0" smtClean="0"/>
                <a:t>SQL</a:t>
              </a:r>
            </a:p>
          </p:txBody>
        </p:sp>
        <p:pic>
          <p:nvPicPr>
            <p:cNvPr id="4098" name="Picture 2" descr="http://snaplogic-h.s3.amazonaws.com/uploads/snap/image/45/hdfs.jpg"/>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4299" y="3615450"/>
              <a:ext cx="1905000" cy="142875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4104" name="Picture 8" descr="http://bizcloudnetwork.com/wp-content/uploads/2013/05/hbase_logo-3-300x9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7002" y="4071400"/>
              <a:ext cx="1993404" cy="453500"/>
            </a:xfrm>
            <a:prstGeom prst="rect">
              <a:avLst/>
            </a:prstGeom>
            <a:noFill/>
            <a:extLst>
              <a:ext uri="{909E8E84-426E-40DD-AFC4-6F175D3DCCD1}">
                <a14:hiddenFill xmlns:a14="http://schemas.microsoft.com/office/drawing/2010/main">
                  <a:solidFill>
                    <a:srgbClr val="FFFFFF"/>
                  </a:solidFill>
                </a14:hiddenFill>
              </a:ext>
            </a:extLst>
          </p:spPr>
        </p:pic>
        <p:pic>
          <p:nvPicPr>
            <p:cNvPr id="4109" name="Picture 13"/>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37242" y="4156927"/>
              <a:ext cx="1531814" cy="320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3" name="Picture 17"/>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721019" y="3153298"/>
              <a:ext cx="955675" cy="279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3" name="Rectangle 4102"/>
            <p:cNvSpPr/>
            <p:nvPr/>
          </p:nvSpPr>
          <p:spPr>
            <a:xfrm>
              <a:off x="727614" y="2397214"/>
              <a:ext cx="934192" cy="701420"/>
            </a:xfrm>
            <a:prstGeom prst="rect">
              <a:avLst/>
            </a:prstGeom>
          </p:spPr>
          <p:txBody>
            <a:bodyPr wrap="none">
              <a:spAutoFit/>
            </a:bodyPr>
            <a:lstStyle/>
            <a:p>
              <a:r>
                <a:rPr lang="en-US" altLang="zh-CN" sz="1400" dirty="0" smtClean="0"/>
                <a:t>Catalyst</a:t>
              </a:r>
            </a:p>
            <a:p>
              <a:r>
                <a:rPr lang="en-US" altLang="zh-CN" sz="1400" dirty="0" err="1" smtClean="0"/>
                <a:t>StreamSQL</a:t>
              </a:r>
              <a:endParaRPr lang="en-US" altLang="zh-CN" sz="1400" dirty="0" smtClean="0"/>
            </a:p>
            <a:p>
              <a:r>
                <a:rPr lang="en-US" altLang="zh-CN" sz="1400" dirty="0" smtClean="0"/>
                <a:t>Impala</a:t>
              </a:r>
              <a:endParaRPr lang="en-US" altLang="zh-CN" sz="1400" dirty="0"/>
            </a:p>
          </p:txBody>
        </p:sp>
        <p:sp>
          <p:nvSpPr>
            <p:cNvPr id="50" name="TextBox 49"/>
            <p:cNvSpPr txBox="1"/>
            <p:nvPr/>
          </p:nvSpPr>
          <p:spPr>
            <a:xfrm>
              <a:off x="3083618" y="1371101"/>
              <a:ext cx="1329472" cy="292259"/>
            </a:xfrm>
            <a:prstGeom prst="rect">
              <a:avLst/>
            </a:prstGeom>
            <a:noFill/>
          </p:spPr>
          <p:txBody>
            <a:bodyPr wrap="none" rtlCol="0">
              <a:spAutoFit/>
            </a:bodyPr>
            <a:lstStyle/>
            <a:p>
              <a:r>
                <a:rPr lang="en-US" altLang="zh-CN" sz="1400" b="1" dirty="0" smtClean="0"/>
                <a:t>Cluster manager</a:t>
              </a:r>
            </a:p>
          </p:txBody>
        </p:sp>
        <p:sp>
          <p:nvSpPr>
            <p:cNvPr id="4105" name="Rectangle 4104"/>
            <p:cNvSpPr/>
            <p:nvPr/>
          </p:nvSpPr>
          <p:spPr>
            <a:xfrm>
              <a:off x="4318625" y="1371100"/>
              <a:ext cx="1718479" cy="292259"/>
            </a:xfrm>
            <a:prstGeom prst="rect">
              <a:avLst/>
            </a:prstGeom>
          </p:spPr>
          <p:txBody>
            <a:bodyPr wrap="none">
              <a:spAutoFit/>
            </a:bodyPr>
            <a:lstStyle/>
            <a:p>
              <a:r>
                <a:rPr lang="en-US" altLang="zh-CN" sz="1400" b="1" dirty="0" smtClean="0"/>
                <a:t>  monitor/alert/notify</a:t>
              </a:r>
              <a:endParaRPr lang="en-US" altLang="zh-CN" sz="1400" b="1" dirty="0"/>
            </a:p>
          </p:txBody>
        </p:sp>
        <p:pic>
          <p:nvPicPr>
            <p:cNvPr id="4116" name="Picture 20"/>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601463" y="1641130"/>
              <a:ext cx="495797" cy="36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7" name="Picture 21"/>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265221" y="1641130"/>
              <a:ext cx="560956" cy="365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8" name="Picture 2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004049" y="1641130"/>
              <a:ext cx="439439" cy="3809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19" name="Picture 23"/>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96051" y="3397284"/>
              <a:ext cx="890560" cy="369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20" name="Picture 24"/>
            <p:cNvPicPr>
              <a:picLocks noChangeAspect="1" noChangeArrowheads="1"/>
            </p:cNvPicPr>
            <p:nvPr/>
          </p:nvPicPr>
          <p:blipFill>
            <a:blip r:embed="rId16" cstate="print">
              <a:extLst>
                <a:ext uri="{BEBA8EAE-BF5A-486C-A8C5-ECC9F3942E4B}">
                  <a14:imgProps xmlns:a14="http://schemas.microsoft.com/office/drawing/2010/main">
                    <a14:imgLayer r:embed="rId17">
                      <a14:imgEffect>
                        <a14:colorTemperature colorTemp="7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144954" y="1533118"/>
              <a:ext cx="801756" cy="413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377208" y="2227638"/>
              <a:ext cx="1406799" cy="292259"/>
            </a:xfrm>
            <a:prstGeom prst="rect">
              <a:avLst/>
            </a:prstGeom>
            <a:noFill/>
            <a:ln>
              <a:noFill/>
            </a:ln>
          </p:spPr>
          <p:txBody>
            <a:bodyPr wrap="none" rtlCol="0">
              <a:spAutoFit/>
            </a:bodyPr>
            <a:lstStyle/>
            <a:p>
              <a:r>
                <a:rPr lang="en-US" altLang="zh-CN" sz="1400" b="1" dirty="0" smtClean="0"/>
                <a:t>Machine learning</a:t>
              </a:r>
            </a:p>
          </p:txBody>
        </p:sp>
        <p:pic>
          <p:nvPicPr>
            <p:cNvPr id="4121" name="Picture 25"/>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457659" y="2639282"/>
              <a:ext cx="910193" cy="251557"/>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pic>
          <p:nvPicPr>
            <p:cNvPr id="4123" name="Picture 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84005" y="2451220"/>
              <a:ext cx="1205395" cy="248078"/>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4108" name="Rectangle 4107"/>
            <p:cNvSpPr/>
            <p:nvPr/>
          </p:nvSpPr>
          <p:spPr>
            <a:xfrm>
              <a:off x="5360737" y="2721250"/>
              <a:ext cx="600287" cy="263033"/>
            </a:xfrm>
            <a:prstGeom prst="rect">
              <a:avLst/>
            </a:prstGeom>
            <a:ln>
              <a:noFill/>
            </a:ln>
          </p:spPr>
          <p:txBody>
            <a:bodyPr wrap="none">
              <a:spAutoFit/>
            </a:bodyPr>
            <a:lstStyle/>
            <a:p>
              <a:r>
                <a:rPr lang="en-US" altLang="zh-CN" sz="1200" dirty="0" err="1" smtClean="0"/>
                <a:t>Graphx</a:t>
              </a:r>
              <a:endParaRPr lang="en-US" altLang="zh-CN" sz="1200" dirty="0"/>
            </a:p>
          </p:txBody>
        </p:sp>
        <p:sp>
          <p:nvSpPr>
            <p:cNvPr id="4111" name="Rectangle 4110"/>
            <p:cNvSpPr/>
            <p:nvPr/>
          </p:nvSpPr>
          <p:spPr>
            <a:xfrm>
              <a:off x="3225074" y="1587124"/>
              <a:ext cx="792088" cy="438388"/>
            </a:xfrm>
            <a:prstGeom prst="rect">
              <a:avLst/>
            </a:prstGeom>
          </p:spPr>
          <p:txBody>
            <a:bodyPr wrap="square">
              <a:spAutoFit/>
            </a:bodyPr>
            <a:lstStyle/>
            <a:p>
              <a:r>
                <a:rPr lang="en-US" altLang="zh-CN" sz="1200" dirty="0" err="1" smtClean="0"/>
                <a:t>Cloudera</a:t>
              </a:r>
              <a:endParaRPr lang="en-US" altLang="zh-CN" sz="1200" dirty="0" smtClean="0"/>
            </a:p>
            <a:p>
              <a:r>
                <a:rPr lang="en-US" altLang="zh-CN" sz="1200" dirty="0" smtClean="0"/>
                <a:t>Manager</a:t>
              </a:r>
              <a:endParaRPr lang="en-US" altLang="zh-CN" sz="1200" dirty="0"/>
            </a:p>
          </p:txBody>
        </p:sp>
        <p:sp>
          <p:nvSpPr>
            <p:cNvPr id="4127" name="TextBox 4126"/>
            <p:cNvSpPr txBox="1"/>
            <p:nvPr/>
          </p:nvSpPr>
          <p:spPr>
            <a:xfrm>
              <a:off x="6732240" y="4191930"/>
              <a:ext cx="1440160" cy="4383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400" dirty="0" smtClean="0"/>
                <a:t>Storage</a:t>
              </a:r>
              <a:endParaRPr lang="zh-CN" altLang="en-US" sz="2400" dirty="0"/>
            </a:p>
          </p:txBody>
        </p:sp>
        <p:sp>
          <p:nvSpPr>
            <p:cNvPr id="85" name="TextBox 84"/>
            <p:cNvSpPr txBox="1"/>
            <p:nvPr/>
          </p:nvSpPr>
          <p:spPr>
            <a:xfrm>
              <a:off x="6732240" y="3327834"/>
              <a:ext cx="1440160" cy="4383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2400" dirty="0" smtClean="0"/>
                <a:t>Engine</a:t>
              </a:r>
              <a:endParaRPr lang="zh-CN" altLang="en-US" sz="2400" dirty="0"/>
            </a:p>
          </p:txBody>
        </p:sp>
        <p:sp>
          <p:nvSpPr>
            <p:cNvPr id="86" name="TextBox 85"/>
            <p:cNvSpPr txBox="1"/>
            <p:nvPr/>
          </p:nvSpPr>
          <p:spPr>
            <a:xfrm>
              <a:off x="6732240" y="2409732"/>
              <a:ext cx="1440160" cy="43838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2400" dirty="0"/>
                <a:t>A</a:t>
              </a:r>
              <a:r>
                <a:rPr lang="en-US" altLang="zh-CN" sz="2400" dirty="0" smtClean="0"/>
                <a:t>nalytics</a:t>
              </a:r>
              <a:endParaRPr lang="zh-CN" altLang="en-US" sz="2400" dirty="0"/>
            </a:p>
          </p:txBody>
        </p:sp>
        <p:sp>
          <p:nvSpPr>
            <p:cNvPr id="87" name="TextBox 86"/>
            <p:cNvSpPr txBox="1"/>
            <p:nvPr/>
          </p:nvSpPr>
          <p:spPr>
            <a:xfrm>
              <a:off x="6732240" y="1427308"/>
              <a:ext cx="1440160" cy="5552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sz="1600" dirty="0" smtClean="0"/>
                <a:t>Visualization</a:t>
              </a:r>
            </a:p>
            <a:p>
              <a:pPr algn="ctr"/>
              <a:r>
                <a:rPr lang="en-US" altLang="zh-CN" sz="1600" dirty="0" smtClean="0"/>
                <a:t>&amp; management</a:t>
              </a:r>
              <a:endParaRPr lang="zh-CN" altLang="en-US" sz="1600" dirty="0"/>
            </a:p>
          </p:txBody>
        </p:sp>
        <p:grpSp>
          <p:nvGrpSpPr>
            <p:cNvPr id="36" name="Group 35"/>
            <p:cNvGrpSpPr/>
            <p:nvPr/>
          </p:nvGrpSpPr>
          <p:grpSpPr>
            <a:xfrm>
              <a:off x="5004048" y="3219821"/>
              <a:ext cx="695940" cy="566734"/>
              <a:chOff x="9055510" y="4077072"/>
              <a:chExt cx="695940" cy="755646"/>
            </a:xfrm>
          </p:grpSpPr>
          <p:pic>
            <p:nvPicPr>
              <p:cNvPr id="92" name="Picture 28"/>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9147547" y="4077072"/>
                <a:ext cx="548064" cy="473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 name="TextBox 34"/>
              <p:cNvSpPr txBox="1"/>
              <p:nvPr/>
            </p:nvSpPr>
            <p:spPr>
              <a:xfrm>
                <a:off x="9055510" y="4365104"/>
                <a:ext cx="695940" cy="467614"/>
              </a:xfrm>
              <a:prstGeom prst="rect">
                <a:avLst/>
              </a:prstGeom>
              <a:noFill/>
            </p:spPr>
            <p:txBody>
              <a:bodyPr wrap="none" rtlCol="0">
                <a:spAutoFit/>
              </a:bodyPr>
              <a:lstStyle/>
              <a:p>
                <a:r>
                  <a:rPr lang="en-US" altLang="zh-CN" dirty="0" smtClean="0"/>
                  <a:t>storm</a:t>
                </a:r>
                <a:endParaRPr lang="zh-CN" altLang="en-US" dirty="0"/>
              </a:p>
            </p:txBody>
          </p:sp>
        </p:grpSp>
        <p:grpSp>
          <p:nvGrpSpPr>
            <p:cNvPr id="3" name="Group 2"/>
            <p:cNvGrpSpPr/>
            <p:nvPr/>
          </p:nvGrpSpPr>
          <p:grpSpPr>
            <a:xfrm rot="587714">
              <a:off x="5789563" y="2543350"/>
              <a:ext cx="1434759" cy="882098"/>
              <a:chOff x="6012160" y="2841780"/>
              <a:chExt cx="947615" cy="486054"/>
            </a:xfrm>
          </p:grpSpPr>
          <p:sp>
            <p:nvSpPr>
              <p:cNvPr id="4" name="Explosion 1 3"/>
              <p:cNvSpPr/>
              <p:nvPr/>
            </p:nvSpPr>
            <p:spPr>
              <a:xfrm>
                <a:off x="6012160" y="2841780"/>
                <a:ext cx="864096" cy="486054"/>
              </a:xfrm>
              <a:prstGeom prst="irregularSeal1">
                <a:avLst/>
              </a:prstGeom>
              <a:solidFill>
                <a:srgbClr val="FFFF00"/>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p>
            </p:txBody>
          </p:sp>
          <p:sp>
            <p:nvSpPr>
              <p:cNvPr id="7" name="Rectangle 6"/>
              <p:cNvSpPr/>
              <p:nvPr/>
            </p:nvSpPr>
            <p:spPr>
              <a:xfrm>
                <a:off x="6084273" y="2939179"/>
                <a:ext cx="875502" cy="305976"/>
              </a:xfrm>
              <a:prstGeom prst="rect">
                <a:avLst/>
              </a:prstGeom>
            </p:spPr>
            <p:txBody>
              <a:bodyPr wrap="none">
                <a:spAutoFit/>
              </a:bodyPr>
              <a:lstStyle/>
              <a:p>
                <a:r>
                  <a:rPr lang="en-US" altLang="zh-CN" sz="3200" dirty="0" smtClean="0"/>
                  <a:t>Here</a:t>
                </a:r>
                <a:r>
                  <a:rPr lang="zh-CN" altLang="en-US" sz="3200" dirty="0" smtClean="0"/>
                  <a:t>！</a:t>
                </a:r>
                <a:endParaRPr lang="zh-CN" altLang="en-US" sz="3200" dirty="0"/>
              </a:p>
            </p:txBody>
          </p:sp>
        </p:grpSp>
        <p:pic>
          <p:nvPicPr>
            <p:cNvPr id="1026" name="Picture 2" descr="http://lepht.dhh.la.gov/PublishingImages/explore_data2.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275857" y="2517744"/>
              <a:ext cx="888901" cy="4721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2549644" y="2227635"/>
              <a:ext cx="1074780" cy="292259"/>
            </a:xfrm>
            <a:prstGeom prst="rect">
              <a:avLst/>
            </a:prstGeom>
            <a:noFill/>
          </p:spPr>
          <p:txBody>
            <a:bodyPr wrap="none" rtlCol="0">
              <a:spAutoFit/>
            </a:bodyPr>
            <a:lstStyle/>
            <a:p>
              <a:r>
                <a:rPr lang="en-US" altLang="zh-CN" sz="1400" b="1" dirty="0" smtClean="0"/>
                <a:t>Data explore</a:t>
              </a:r>
            </a:p>
          </p:txBody>
        </p:sp>
        <p:pic>
          <p:nvPicPr>
            <p:cNvPr id="66" name="Picture 2" descr="http://www.gearpump.io/site/img/logo2.png"/>
            <p:cNvPicPr>
              <a:picLocks noChangeAspect="1" noChangeArrowheads="1"/>
            </p:cNvPicPr>
            <p:nvPr/>
          </p:nvPicPr>
          <p:blipFill rotWithShape="1">
            <a:blip r:embed="rId22" cstate="print">
              <a:extLst>
                <a:ext uri="{28A0092B-C50C-407E-A947-70E740481C1C}">
                  <a14:useLocalDpi xmlns:a14="http://schemas.microsoft.com/office/drawing/2010/main" val="0"/>
                </a:ext>
              </a:extLst>
            </a:blip>
            <a:srcRect l="13376" t="2031" r="15880" b="-11499"/>
            <a:stretch/>
          </p:blipFill>
          <p:spPr bwMode="auto">
            <a:xfrm>
              <a:off x="5864549" y="3222855"/>
              <a:ext cx="506506" cy="602983"/>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55976" y="3363838"/>
              <a:ext cx="863154" cy="284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1" name="Picture 4" descr="http://upload.wikimedia.org/wikipedia/commons/e/ea/Spark-logo-192x100px.png"/>
            <p:cNvPicPr>
              <a:picLocks noChangeAspect="1" noChangeArrowheads="1"/>
            </p:cNvPicPr>
            <p:nvPr/>
          </p:nvPicPr>
          <p:blipFill>
            <a:blip r:embed="rId5" cstate="print"/>
            <a:srcRect/>
            <a:stretch>
              <a:fillRect/>
            </a:stretch>
          </p:blipFill>
          <p:spPr bwMode="auto">
            <a:xfrm>
              <a:off x="4572000" y="3507854"/>
              <a:ext cx="876885" cy="288032"/>
            </a:xfrm>
            <a:prstGeom prst="rect">
              <a:avLst/>
            </a:prstGeom>
            <a:noFill/>
          </p:spPr>
        </p:pic>
      </p:grpSp>
      <p:sp>
        <p:nvSpPr>
          <p:cNvPr id="8" name="Slide Number Placeholder 7"/>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4</a:t>
            </a:fld>
            <a:endParaRPr lang="zh-CN" altLang="en-US"/>
          </a:p>
        </p:txBody>
      </p:sp>
      <p:sp>
        <p:nvSpPr>
          <p:cNvPr id="10" name="Rectangle 9"/>
          <p:cNvSpPr/>
          <p:nvPr/>
        </p:nvSpPr>
        <p:spPr>
          <a:xfrm>
            <a:off x="5724128" y="3651870"/>
            <a:ext cx="1200970" cy="369332"/>
          </a:xfrm>
          <a:prstGeom prst="rect">
            <a:avLst/>
          </a:prstGeom>
        </p:spPr>
        <p:txBody>
          <a:bodyPr wrap="none">
            <a:spAutoFit/>
          </a:bodyPr>
          <a:lstStyle/>
          <a:p>
            <a:r>
              <a:rPr lang="en-US" altLang="zh-CN" b="1" dirty="0"/>
              <a:t>Gearpump</a:t>
            </a:r>
            <a:endParaRPr lang="zh-CN" altLang="en-US" b="1" dirty="0"/>
          </a:p>
        </p:txBody>
      </p:sp>
    </p:spTree>
    <p:extLst>
      <p:ext uri="{BB962C8B-B14F-4D97-AF65-F5344CB8AC3E}">
        <p14:creationId xmlns:p14="http://schemas.microsoft.com/office/powerpoint/2010/main" val="12056211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 name="Rectangle 7167"/>
          <p:cNvSpPr/>
          <p:nvPr/>
        </p:nvSpPr>
        <p:spPr>
          <a:xfrm>
            <a:off x="2677" y="3651870"/>
            <a:ext cx="9144000" cy="14916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normAutofit/>
          </a:bodyPr>
          <a:lstStyle/>
          <a:p>
            <a:r>
              <a:rPr lang="en-US" altLang="zh-CN" dirty="0" smtClean="0"/>
              <a:t>Source-based Message Replay</a:t>
            </a:r>
            <a:endParaRPr lang="en-US" altLang="zh-CN" dirty="0"/>
          </a:p>
        </p:txBody>
      </p:sp>
      <p:sp>
        <p:nvSpPr>
          <p:cNvPr id="29"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40</a:t>
            </a:fld>
            <a:endParaRPr lang="zh-CN" altLang="en-US"/>
          </a:p>
        </p:txBody>
      </p:sp>
      <p:sp>
        <p:nvSpPr>
          <p:cNvPr id="12" name="Rectangle 11"/>
          <p:cNvSpPr/>
          <p:nvPr/>
        </p:nvSpPr>
        <p:spPr>
          <a:xfrm>
            <a:off x="107504" y="4299943"/>
            <a:ext cx="1800200" cy="72008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Normal Flow</a:t>
            </a:r>
            <a:endParaRPr lang="zh-CN" altLang="en-US" dirty="0"/>
          </a:p>
        </p:txBody>
      </p:sp>
      <p:grpSp>
        <p:nvGrpSpPr>
          <p:cNvPr id="13" name="Group 12"/>
          <p:cNvGrpSpPr/>
          <p:nvPr/>
        </p:nvGrpSpPr>
        <p:grpSpPr>
          <a:xfrm>
            <a:off x="725631" y="957960"/>
            <a:ext cx="8238859" cy="2752069"/>
            <a:chOff x="1403648" y="1927895"/>
            <a:chExt cx="6350000" cy="2121123"/>
          </a:xfrm>
        </p:grpSpPr>
        <p:pic>
          <p:nvPicPr>
            <p:cNvPr id="1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83718"/>
              <a:ext cx="6350000" cy="176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Bent Arrow 14"/>
            <p:cNvSpPr/>
            <p:nvPr/>
          </p:nvSpPr>
          <p:spPr>
            <a:xfrm>
              <a:off x="2123728" y="2499742"/>
              <a:ext cx="936104" cy="504056"/>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pic>
          <p:nvPicPr>
            <p:cNvPr id="1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053506"/>
              <a:ext cx="783822" cy="59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1836326" y="1927895"/>
              <a:ext cx="3892353" cy="355823"/>
            </a:xfrm>
            <a:prstGeom prst="rect">
              <a:avLst/>
            </a:prstGeom>
          </p:spPr>
          <p:txBody>
            <a:bodyPr wrap="none">
              <a:spAutoFit/>
            </a:bodyPr>
            <a:lstStyle/>
            <a:p>
              <a:r>
                <a:rPr lang="en-US" altLang="zh-CN" sz="2400" dirty="0" smtClean="0"/>
                <a:t>Replay from </a:t>
              </a:r>
              <a:r>
                <a:rPr lang="en-US" altLang="zh-CN" sz="2400" dirty="0"/>
                <a:t>the </a:t>
              </a:r>
              <a:r>
                <a:rPr lang="en-US" altLang="zh-CN" sz="2400" b="1" dirty="0"/>
                <a:t>very-beginning</a:t>
              </a:r>
              <a:r>
                <a:rPr lang="en-US" altLang="zh-CN" sz="2400" dirty="0"/>
                <a:t> </a:t>
              </a:r>
              <a:r>
                <a:rPr lang="en-US" altLang="zh-CN" sz="2400" dirty="0" smtClean="0"/>
                <a:t>source</a:t>
              </a:r>
              <a:endParaRPr lang="en-US" altLang="zh-CN" sz="2400" dirty="0"/>
            </a:p>
          </p:txBody>
        </p:sp>
      </p:grpSp>
      <p:sp>
        <p:nvSpPr>
          <p:cNvPr id="25" name="Rectangle 24"/>
          <p:cNvSpPr/>
          <p:nvPr/>
        </p:nvSpPr>
        <p:spPr>
          <a:xfrm>
            <a:off x="539554" y="2139704"/>
            <a:ext cx="1036181" cy="461665"/>
          </a:xfrm>
          <a:prstGeom prst="rect">
            <a:avLst/>
          </a:prstGeom>
        </p:spPr>
        <p:txBody>
          <a:bodyPr wrap="none">
            <a:spAutoFit/>
          </a:bodyPr>
          <a:lstStyle/>
          <a:p>
            <a:r>
              <a:rPr lang="en-US" altLang="zh-CN" sz="2400" dirty="0" smtClean="0"/>
              <a:t>Source</a:t>
            </a:r>
            <a:endParaRPr lang="en-US" altLang="zh-CN" sz="2400" dirty="0"/>
          </a:p>
        </p:txBody>
      </p:sp>
    </p:spTree>
    <p:extLst>
      <p:ext uri="{BB962C8B-B14F-4D97-AF65-F5344CB8AC3E}">
        <p14:creationId xmlns:p14="http://schemas.microsoft.com/office/powerpoint/2010/main" val="30367887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 name="Rectangle 7167"/>
          <p:cNvSpPr/>
          <p:nvPr/>
        </p:nvSpPr>
        <p:spPr>
          <a:xfrm>
            <a:off x="2677" y="3740044"/>
            <a:ext cx="9144000" cy="14916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normAutofit/>
          </a:bodyPr>
          <a:lstStyle/>
          <a:p>
            <a:r>
              <a:rPr lang="en-US" altLang="zh-CN" dirty="0" smtClean="0"/>
              <a:t>Source-based Message Replay</a:t>
            </a:r>
            <a:endParaRPr lang="en-US" altLang="zh-CN" dirty="0"/>
          </a:p>
        </p:txBody>
      </p:sp>
      <p:grpSp>
        <p:nvGrpSpPr>
          <p:cNvPr id="11" name="Group 10"/>
          <p:cNvGrpSpPr/>
          <p:nvPr/>
        </p:nvGrpSpPr>
        <p:grpSpPr>
          <a:xfrm>
            <a:off x="725631" y="957960"/>
            <a:ext cx="8238859" cy="2752069"/>
            <a:chOff x="1403648" y="1927895"/>
            <a:chExt cx="6350000" cy="2121123"/>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83718"/>
              <a:ext cx="6350000" cy="176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Bent Arrow 7"/>
            <p:cNvSpPr/>
            <p:nvPr/>
          </p:nvSpPr>
          <p:spPr>
            <a:xfrm>
              <a:off x="2123728" y="2499742"/>
              <a:ext cx="936104" cy="504056"/>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pic>
          <p:nvPicPr>
            <p:cNvPr id="9222"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3053506"/>
              <a:ext cx="783822" cy="5983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1836326" y="1927895"/>
              <a:ext cx="3892353" cy="355823"/>
            </a:xfrm>
            <a:prstGeom prst="rect">
              <a:avLst/>
            </a:prstGeom>
          </p:spPr>
          <p:txBody>
            <a:bodyPr wrap="none">
              <a:spAutoFit/>
            </a:bodyPr>
            <a:lstStyle/>
            <a:p>
              <a:r>
                <a:rPr lang="en-US" altLang="zh-CN" sz="2400" dirty="0" smtClean="0"/>
                <a:t>Replay from </a:t>
              </a:r>
              <a:r>
                <a:rPr lang="en-US" altLang="zh-CN" sz="2400" dirty="0"/>
                <a:t>the </a:t>
              </a:r>
              <a:r>
                <a:rPr lang="en-US" altLang="zh-CN" sz="2400" b="1" dirty="0"/>
                <a:t>very-beginning</a:t>
              </a:r>
              <a:r>
                <a:rPr lang="en-US" altLang="zh-CN" sz="2400" dirty="0"/>
                <a:t> </a:t>
              </a:r>
              <a:r>
                <a:rPr lang="en-US" altLang="zh-CN" sz="2400" dirty="0" smtClean="0"/>
                <a:t>source</a:t>
              </a:r>
              <a:endParaRPr lang="en-US" altLang="zh-CN" sz="2400" dirty="0"/>
            </a:p>
          </p:txBody>
        </p:sp>
      </p:grpSp>
      <p:pic>
        <p:nvPicPr>
          <p:cNvPr id="2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893" y="4227936"/>
            <a:ext cx="697168" cy="655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1907701" y="4803998"/>
            <a:ext cx="2592288" cy="369332"/>
          </a:xfrm>
          <a:prstGeom prst="rect">
            <a:avLst/>
          </a:prstGeom>
        </p:spPr>
        <p:txBody>
          <a:bodyPr wrap="square">
            <a:spAutoFit/>
          </a:bodyPr>
          <a:lstStyle/>
          <a:p>
            <a:r>
              <a:rPr lang="en-US" altLang="zh-CN" dirty="0"/>
              <a:t>Global Clock </a:t>
            </a:r>
            <a:r>
              <a:rPr lang="en-US" altLang="zh-CN" dirty="0" smtClean="0"/>
              <a:t>Service</a:t>
            </a:r>
            <a:endParaRPr lang="zh-CN" altLang="en-US" dirty="0"/>
          </a:p>
        </p:txBody>
      </p:sp>
      <p:cxnSp>
        <p:nvCxnSpPr>
          <p:cNvPr id="28" name="Curved Connector 27"/>
          <p:cNvCxnSpPr>
            <a:stCxn id="9219" idx="2"/>
            <a:endCxn id="26" idx="3"/>
          </p:cNvCxnSpPr>
          <p:nvPr/>
        </p:nvCxnSpPr>
        <p:spPr>
          <a:xfrm rot="5400000">
            <a:off x="3698743" y="3409346"/>
            <a:ext cx="845637" cy="1446994"/>
          </a:xfrm>
          <a:prstGeom prst="curvedConnector2">
            <a:avLst/>
          </a:prstGeom>
          <a:ln>
            <a:headEnd type="arrow"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3" name="Curved Connector 32"/>
          <p:cNvCxnSpPr>
            <a:stCxn id="9222" idx="2"/>
            <a:endCxn id="26" idx="1"/>
          </p:cNvCxnSpPr>
          <p:nvPr/>
        </p:nvCxnSpPr>
        <p:spPr>
          <a:xfrm rot="16200000" flipH="1">
            <a:off x="1520612" y="3375382"/>
            <a:ext cx="1360920" cy="999643"/>
          </a:xfrm>
          <a:prstGeom prst="curvedConnector2">
            <a:avLst/>
          </a:prstGeom>
          <a:ln>
            <a:headEnd type="arrow" w="med" len="med"/>
            <a:tailEnd type="none" w="med" len="med"/>
          </a:ln>
        </p:spPr>
        <p:style>
          <a:lnRef idx="3">
            <a:schemeClr val="accent2"/>
          </a:lnRef>
          <a:fillRef idx="0">
            <a:schemeClr val="accent2"/>
          </a:fillRef>
          <a:effectRef idx="2">
            <a:schemeClr val="accent2"/>
          </a:effectRef>
          <a:fontRef idx="minor">
            <a:schemeClr val="tx1"/>
          </a:fontRef>
        </p:style>
      </p:cxnSp>
      <p:sp>
        <p:nvSpPr>
          <p:cNvPr id="7169" name="TextBox 7168"/>
          <p:cNvSpPr txBox="1"/>
          <p:nvPr/>
        </p:nvSpPr>
        <p:spPr>
          <a:xfrm>
            <a:off x="3779909" y="3867896"/>
            <a:ext cx="2736304" cy="461665"/>
          </a:xfrm>
          <a:prstGeom prst="rect">
            <a:avLst/>
          </a:prstGeom>
          <a:noFill/>
        </p:spPr>
        <p:txBody>
          <a:bodyPr wrap="square" rtlCol="0">
            <a:spAutoFit/>
          </a:bodyPr>
          <a:lstStyle/>
          <a:p>
            <a:r>
              <a:rPr lang="en-US" altLang="zh-CN" sz="2400" dirty="0" smtClean="0"/>
              <a:t>①Resolve offset</a:t>
            </a:r>
            <a:endParaRPr lang="zh-CN" altLang="en-US" sz="2400" dirty="0"/>
          </a:p>
        </p:txBody>
      </p:sp>
      <p:sp>
        <p:nvSpPr>
          <p:cNvPr id="42" name="TextBox 41"/>
          <p:cNvSpPr txBox="1"/>
          <p:nvPr/>
        </p:nvSpPr>
        <p:spPr>
          <a:xfrm>
            <a:off x="687374" y="3795888"/>
            <a:ext cx="2782428" cy="461665"/>
          </a:xfrm>
          <a:prstGeom prst="rect">
            <a:avLst/>
          </a:prstGeom>
          <a:noFill/>
        </p:spPr>
        <p:txBody>
          <a:bodyPr wrap="none" rtlCol="0">
            <a:spAutoFit/>
          </a:bodyPr>
          <a:lstStyle/>
          <a:p>
            <a:r>
              <a:rPr lang="en-US" altLang="zh-CN" sz="2400" dirty="0" smtClean="0"/>
              <a:t>②Replay from offset</a:t>
            </a:r>
            <a:endParaRPr lang="zh-CN" altLang="en-US" sz="2400" dirty="0"/>
          </a:p>
        </p:txBody>
      </p:sp>
      <p:sp>
        <p:nvSpPr>
          <p:cNvPr id="27" name="Rectangle 26"/>
          <p:cNvSpPr/>
          <p:nvPr/>
        </p:nvSpPr>
        <p:spPr>
          <a:xfrm>
            <a:off x="539554" y="2139704"/>
            <a:ext cx="1036181" cy="461665"/>
          </a:xfrm>
          <a:prstGeom prst="rect">
            <a:avLst/>
          </a:prstGeom>
        </p:spPr>
        <p:txBody>
          <a:bodyPr wrap="none">
            <a:spAutoFit/>
          </a:bodyPr>
          <a:lstStyle/>
          <a:p>
            <a:r>
              <a:rPr lang="en-US" altLang="zh-CN" sz="2400" dirty="0" smtClean="0"/>
              <a:t>Source</a:t>
            </a:r>
            <a:endParaRPr lang="en-US" altLang="zh-CN" sz="2400" dirty="0"/>
          </a:p>
        </p:txBody>
      </p:sp>
      <p:sp>
        <p:nvSpPr>
          <p:cNvPr id="18"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41</a:t>
            </a:fld>
            <a:endParaRPr lang="zh-CN" altLang="en-US"/>
          </a:p>
        </p:txBody>
      </p:sp>
      <p:sp>
        <p:nvSpPr>
          <p:cNvPr id="20" name="Rectangle 19"/>
          <p:cNvSpPr/>
          <p:nvPr/>
        </p:nvSpPr>
        <p:spPr>
          <a:xfrm>
            <a:off x="107504" y="4299943"/>
            <a:ext cx="1800200" cy="72008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Recovery Flow</a:t>
            </a:r>
            <a:endParaRPr lang="zh-CN" altLang="en-US" dirty="0"/>
          </a:p>
        </p:txBody>
      </p:sp>
    </p:spTree>
    <p:extLst>
      <p:ext uri="{BB962C8B-B14F-4D97-AF65-F5344CB8AC3E}">
        <p14:creationId xmlns:p14="http://schemas.microsoft.com/office/powerpoint/2010/main" val="1099621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altLang="zh-CN" dirty="0"/>
              <a:t>High </a:t>
            </a:r>
            <a:r>
              <a:rPr lang="en-US" altLang="zh-CN" dirty="0" smtClean="0"/>
              <a:t>performance streaming</a:t>
            </a:r>
          </a:p>
          <a:p>
            <a:pPr marL="514350" indent="-514350">
              <a:buFont typeface="+mj-lt"/>
              <a:buAutoNum type="arabicPeriod"/>
            </a:pPr>
            <a:r>
              <a:rPr lang="en-US" altLang="zh-CN" dirty="0"/>
              <a:t>Detect Message </a:t>
            </a:r>
            <a:r>
              <a:rPr lang="en-US" altLang="zh-CN" dirty="0" smtClean="0"/>
              <a:t>loss and other failures</a:t>
            </a:r>
          </a:p>
          <a:p>
            <a:pPr marL="514350" indent="-514350">
              <a:buFont typeface="+mj-lt"/>
              <a:buAutoNum type="arabicPeriod"/>
            </a:pPr>
            <a:r>
              <a:rPr lang="en-US" altLang="zh-CN" dirty="0" smtClean="0"/>
              <a:t>DAG Executor Recovery</a:t>
            </a:r>
          </a:p>
          <a:p>
            <a:pPr marL="514350" indent="-514350">
              <a:buFont typeface="+mj-lt"/>
              <a:buAutoNum type="arabicPeriod"/>
            </a:pPr>
            <a:r>
              <a:rPr lang="en-US" altLang="zh-CN" dirty="0"/>
              <a:t>Clock Service, know when message is lost</a:t>
            </a:r>
          </a:p>
          <a:p>
            <a:pPr marL="514350" indent="-514350">
              <a:buFont typeface="+mj-lt"/>
              <a:buAutoNum type="arabicPeriod"/>
            </a:pPr>
            <a:r>
              <a:rPr lang="en-US" altLang="zh-CN" dirty="0"/>
              <a:t>Message replay from clock</a:t>
            </a:r>
          </a:p>
          <a:p>
            <a:pPr marL="514350" indent="-514350">
              <a:buFont typeface="+mj-lt"/>
              <a:buAutoNum type="arabicPeriod"/>
            </a:pPr>
            <a:r>
              <a:rPr lang="en-US" altLang="zh-CN" b="1" dirty="0"/>
              <a:t>Exactly-once, </a:t>
            </a:r>
            <a:r>
              <a:rPr lang="en-US" altLang="zh-CN" b="1" dirty="0" smtClean="0"/>
              <a:t>de-duplication</a:t>
            </a:r>
            <a:endParaRPr lang="en-US" altLang="zh-CN" b="1" dirty="0"/>
          </a:p>
        </p:txBody>
      </p:sp>
      <p:sp>
        <p:nvSpPr>
          <p:cNvPr id="4" name="Rounded Rectangle 3"/>
          <p:cNvSpPr/>
          <p:nvPr/>
        </p:nvSpPr>
        <p:spPr>
          <a:xfrm>
            <a:off x="425340" y="3839758"/>
            <a:ext cx="7776864" cy="648072"/>
          </a:xfrm>
          <a:prstGeom prst="roundRect">
            <a:avLst/>
          </a:prstGeom>
          <a:solidFill>
            <a:srgbClr val="FF3300">
              <a:alpha val="20000"/>
            </a:srgbClr>
          </a:solidFill>
          <a:ln>
            <a:noFill/>
            <a:prstDash val="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sp>
        <p:nvSpPr>
          <p:cNvPr id="5"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42</a:t>
            </a:fld>
            <a:endParaRPr lang="zh-CN" altLang="en-US"/>
          </a:p>
        </p:txBody>
      </p:sp>
    </p:spTree>
    <p:extLst>
      <p:ext uri="{BB962C8B-B14F-4D97-AF65-F5344CB8AC3E}">
        <p14:creationId xmlns:p14="http://schemas.microsoft.com/office/powerpoint/2010/main" val="6503304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14121132"/>
              </p:ext>
            </p:extLst>
          </p:nvPr>
        </p:nvGraphicFramePr>
        <p:xfrm>
          <a:off x="2267746" y="4462998"/>
          <a:ext cx="2952327" cy="485016"/>
        </p:xfrm>
        <a:graphic>
          <a:graphicData uri="http://schemas.openxmlformats.org/drawingml/2006/table">
            <a:tbl>
              <a:tblPr firstRow="1" bandRow="1">
                <a:tableStyleId>{1E171933-4619-4E11-9A3F-F7608DF75F80}</a:tableStyleId>
              </a:tblPr>
              <a:tblGrid>
                <a:gridCol w="2952327"/>
              </a:tblGrid>
              <a:tr h="485016">
                <a:tc>
                  <a:txBody>
                    <a:bodyPr/>
                    <a:lstStyle/>
                    <a:p>
                      <a:pPr algn="ctr"/>
                      <a:r>
                        <a:rPr lang="en-US" altLang="zh-CN" sz="2100" dirty="0" smtClean="0"/>
                        <a:t>Checkpoint</a:t>
                      </a:r>
                      <a:r>
                        <a:rPr lang="en-US" altLang="zh-CN" sz="2100" baseline="0" dirty="0" smtClean="0"/>
                        <a:t> Store</a:t>
                      </a:r>
                      <a:endParaRPr lang="zh-CN" altLang="en-US" sz="2100" dirty="0"/>
                    </a:p>
                  </a:txBody>
                  <a:tcPr/>
                </a:tc>
              </a:tr>
            </a:tbl>
          </a:graphicData>
        </a:graphic>
      </p:graphicFrame>
      <p:cxnSp>
        <p:nvCxnSpPr>
          <p:cNvPr id="5" name="Straight Arrow Connector 4"/>
          <p:cNvCxnSpPr/>
          <p:nvPr/>
        </p:nvCxnSpPr>
        <p:spPr>
          <a:xfrm>
            <a:off x="3841331" y="4083862"/>
            <a:ext cx="1" cy="391885"/>
          </a:xfrm>
          <a:prstGeom prst="straightConnector1">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cxnSp>
      <p:grpSp>
        <p:nvGrpSpPr>
          <p:cNvPr id="6" name="Group 5"/>
          <p:cNvGrpSpPr/>
          <p:nvPr/>
        </p:nvGrpSpPr>
        <p:grpSpPr>
          <a:xfrm>
            <a:off x="2328710" y="3147815"/>
            <a:ext cx="2891361" cy="931132"/>
            <a:chOff x="2075168" y="2432707"/>
            <a:chExt cx="2280808" cy="931132"/>
          </a:xfrm>
        </p:grpSpPr>
        <p:grpSp>
          <p:nvGrpSpPr>
            <p:cNvPr id="7" name="Group 6"/>
            <p:cNvGrpSpPr/>
            <p:nvPr/>
          </p:nvGrpSpPr>
          <p:grpSpPr>
            <a:xfrm>
              <a:off x="2075168" y="2432707"/>
              <a:ext cx="2280808" cy="931132"/>
              <a:chOff x="3093946" y="1978723"/>
              <a:chExt cx="3441215" cy="1122922"/>
            </a:xfrm>
          </p:grpSpPr>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1942" y="2580606"/>
                <a:ext cx="1340500" cy="48911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ounded Rectangle 9"/>
              <p:cNvSpPr/>
              <p:nvPr/>
            </p:nvSpPr>
            <p:spPr>
              <a:xfrm>
                <a:off x="3093946" y="1978723"/>
                <a:ext cx="3441215" cy="1122922"/>
              </a:xfrm>
              <a:prstGeom prst="roundRect">
                <a:avLst>
                  <a:gd name="adj" fmla="val 5059"/>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sz="4800" dirty="0">
                  <a:solidFill>
                    <a:schemeClr val="tx1"/>
                  </a:solidFill>
                </a:endParaRPr>
              </a:p>
            </p:txBody>
          </p:sp>
        </p:grpSp>
        <p:sp>
          <p:nvSpPr>
            <p:cNvPr id="8" name="Rectangle 7"/>
            <p:cNvSpPr/>
            <p:nvPr/>
          </p:nvSpPr>
          <p:spPr>
            <a:xfrm>
              <a:off x="2572612" y="2571751"/>
              <a:ext cx="1453574" cy="461665"/>
            </a:xfrm>
            <a:prstGeom prst="rect">
              <a:avLst/>
            </a:prstGeom>
          </p:spPr>
          <p:txBody>
            <a:bodyPr wrap="none">
              <a:spAutoFit/>
            </a:bodyPr>
            <a:lstStyle/>
            <a:p>
              <a:pPr algn="ctr"/>
              <a:r>
                <a:rPr lang="en-US" altLang="zh-CN" sz="2400" b="1" dirty="0" smtClean="0"/>
                <a:t>DAG runtime</a:t>
              </a:r>
              <a:endParaRPr lang="zh-CN" altLang="en-US" sz="2400" b="1" dirty="0"/>
            </a:p>
          </p:txBody>
        </p:sp>
      </p:grpSp>
      <p:sp>
        <p:nvSpPr>
          <p:cNvPr id="11" name="Rectangle 10"/>
          <p:cNvSpPr/>
          <p:nvPr/>
        </p:nvSpPr>
        <p:spPr>
          <a:xfrm>
            <a:off x="683568" y="2139703"/>
            <a:ext cx="6408712" cy="830997"/>
          </a:xfrm>
          <a:prstGeom prst="rect">
            <a:avLst/>
          </a:prstGeom>
          <a:noFill/>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2400" b="1" dirty="0" smtClean="0"/>
              <a:t>Key</a:t>
            </a:r>
            <a:r>
              <a:rPr lang="en-US" altLang="zh-CN" sz="2400" dirty="0" smtClean="0"/>
              <a:t>: Ensure State(t) only contains message(timestamp &lt;= t) </a:t>
            </a:r>
          </a:p>
        </p:txBody>
      </p:sp>
      <p:pic>
        <p:nvPicPr>
          <p:cNvPr id="1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080120"/>
            <a:ext cx="5826738" cy="105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p:cNvSpPr>
            <a:spLocks noGrp="1"/>
          </p:cNvSpPr>
          <p:nvPr>
            <p:ph type="title"/>
          </p:nvPr>
        </p:nvSpPr>
        <p:spPr>
          <a:xfrm>
            <a:off x="457200" y="205979"/>
            <a:ext cx="8229600" cy="857250"/>
          </a:xfrm>
        </p:spPr>
        <p:txBody>
          <a:bodyPr>
            <a:noAutofit/>
          </a:bodyPr>
          <a:lstStyle/>
          <a:p>
            <a:r>
              <a:rPr lang="en-US" altLang="zh-CN" sz="3600" dirty="0" smtClean="0"/>
              <a:t>Exactly-once message processing</a:t>
            </a:r>
            <a:endParaRPr lang="zh-CN" altLang="en-US" sz="2800" dirty="0"/>
          </a:p>
        </p:txBody>
      </p:sp>
      <p:sp>
        <p:nvSpPr>
          <p:cNvPr id="15" name="Right Arrow 14"/>
          <p:cNvSpPr/>
          <p:nvPr/>
        </p:nvSpPr>
        <p:spPr>
          <a:xfrm>
            <a:off x="7380314" y="2067694"/>
            <a:ext cx="1619325" cy="936104"/>
          </a:xfrm>
          <a:prstGeom prst="righ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2400" dirty="0" smtClean="0"/>
              <a:t>How?</a:t>
            </a:r>
            <a:endParaRPr lang="zh-CN" altLang="en-US" sz="2400" dirty="0"/>
          </a:p>
        </p:txBody>
      </p:sp>
      <p:sp>
        <p:nvSpPr>
          <p:cNvPr id="16"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43</a:t>
            </a:fld>
            <a:endParaRPr lang="zh-CN" altLang="en-US"/>
          </a:p>
        </p:txBody>
      </p:sp>
    </p:spTree>
    <p:extLst>
      <p:ext uri="{BB962C8B-B14F-4D97-AF65-F5344CB8AC3E}">
        <p14:creationId xmlns:p14="http://schemas.microsoft.com/office/powerpoint/2010/main" val="38677917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p:cNvSpPr>
            <a:spLocks noGrp="1"/>
          </p:cNvSpPr>
          <p:nvPr>
            <p:ph type="title"/>
          </p:nvPr>
        </p:nvSpPr>
        <p:spPr>
          <a:xfrm>
            <a:off x="457200" y="205979"/>
            <a:ext cx="8229600" cy="857250"/>
          </a:xfrm>
        </p:spPr>
        <p:txBody>
          <a:bodyPr>
            <a:noAutofit/>
          </a:bodyPr>
          <a:lstStyle/>
          <a:p>
            <a:r>
              <a:rPr lang="en-US" altLang="zh-CN" sz="3600" dirty="0" smtClean="0"/>
              <a:t>Exactly-once message processing</a:t>
            </a:r>
            <a:endParaRPr lang="zh-CN" altLang="en-US" sz="2800" dirty="0"/>
          </a:p>
        </p:txBody>
      </p:sp>
      <p:sp>
        <p:nvSpPr>
          <p:cNvPr id="58" name="Rectangle 57"/>
          <p:cNvSpPr/>
          <p:nvPr/>
        </p:nvSpPr>
        <p:spPr>
          <a:xfrm>
            <a:off x="107504" y="4299943"/>
            <a:ext cx="1800200" cy="720080"/>
          </a:xfrm>
          <a:prstGeom prst="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dirty="0" smtClean="0"/>
              <a:t>Checkpoint Flow</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129" y="1793517"/>
            <a:ext cx="6245185" cy="3450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44</a:t>
            </a:fld>
            <a:endParaRPr lang="zh-CN" altLang="en-US"/>
          </a:p>
        </p:txBody>
      </p:sp>
    </p:spTree>
    <p:extLst>
      <p:ext uri="{BB962C8B-B14F-4D97-AF65-F5344CB8AC3E}">
        <p14:creationId xmlns:p14="http://schemas.microsoft.com/office/powerpoint/2010/main" val="251186387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zh-CN" sz="3600" dirty="0" smtClean="0"/>
              <a:t>Exactly-once message processing</a:t>
            </a:r>
            <a:endParaRPr lang="zh-CN" altLang="en-US" sz="2800" dirty="0"/>
          </a:p>
        </p:txBody>
      </p: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45</a:t>
            </a:fld>
            <a:endParaRPr lang="zh-CN" alt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428" y="1217454"/>
            <a:ext cx="6240884" cy="4029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107504" y="4299943"/>
            <a:ext cx="1800200" cy="720080"/>
          </a:xfrm>
          <a:prstGeom prst="rect">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dirty="0" smtClean="0"/>
              <a:t>Recovery Flow</a:t>
            </a:r>
            <a:endParaRPr lang="zh-CN" altLang="en-US" dirty="0"/>
          </a:p>
        </p:txBody>
      </p:sp>
    </p:spTree>
    <p:extLst>
      <p:ext uri="{BB962C8B-B14F-4D97-AF65-F5344CB8AC3E}">
        <p14:creationId xmlns:p14="http://schemas.microsoft.com/office/powerpoint/2010/main" val="12290684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p:cNvSpPr/>
          <p:nvPr/>
        </p:nvSpPr>
        <p:spPr>
          <a:xfrm>
            <a:off x="1115616" y="1995686"/>
            <a:ext cx="6264696" cy="302433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9" name="AutoShape 6" descr="http://hpswiplash.wordpress.com/files/2009/03/figure11.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8" descr="http://hpswiplash.wordpress.com/files/2009/03/figure11.gif"/>
          <p:cNvSpPr>
            <a:spLocks noChangeAspect="1" noChangeArrowheads="1"/>
          </p:cNvSpPr>
          <p:nvPr/>
        </p:nvSpPr>
        <p:spPr bwMode="auto">
          <a:xfrm>
            <a:off x="307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2" descr="data:image/jpeg;base64,/9j/4AAQSkZJRgABAQAAAQABAAD/2wCEAAkGBxIHEhUUERQTFRUVFBwXGRcWExcdGBodHBgYIBwdHyMdHyogJB8oIh0WLTYlJSorMi4uICszOD8tNygtLi0BCgoKDg0OGxAQGywmICUsLDc0LCwsLCwsLCwsLCwsLSwsLCwsLCwsLCwsLCwsLCwsLDAsLCwsLCwsLCwsLCwsLP/AABEIAFMAQQMBEQACEQEDEQH/xAAaAAACAwEBAAAAAAAAAAAAAAAFBgAEBwMC/8QAPBAAAQIEAgYIAgcJAAAAAAAAAQIDAAQFEQYhEjFBUXGRBxMiMmGBobEVYhQjQlJjcsEXMzRDkpPR0uH/xAAaAQACAwEBAAAAAAAAAAAAAAAABAIDBQEG/8QAIxEAAgICAgICAwEAAAAAAAAAAAECAwQREjETIUFRFCIyYf/aAAwDAQACEQMRAD8A3GADLOluqOCYlmmVFKmkl/Ikdq9k+yucK5NnDQjmW8ND3hStpxBLIeTkSLLT91Q1iGIS5LY3XNTjtBiJEzwtxLfeIHE2gA8Jm215BaCfBQjmzm0do6dJABIAJABhtcm/i1QmXRmEqDSeCcv0jHzp7kkYWfPlPR3w9V5nCzjhZa65t4dy9glY+1E8bJ4x1Ini5XjjphCZrVVqvedTLpP2WhmPP/sTlmSfRZPNm/5KKqCXzd115w/M4faKHdY/kXdlj+TwrDraNWkDvCiDEPJNfJDlNfJep1bncOkFKzMNDW24e0B8p13hirLaepDFWZOD1Lo02g1pqutB1k3ByIPeSdoI3xpRkpLaNaE1NbQRiRMoV2eFNl3XTloNqV6ZRxvSIyelsxbDrBLYUrvLJWeKjeMK58ptnnbHym2MksxeBIlGIUl5UGLVEtUTpN9VJC7i0I/MoCJcSbikCXKtKrNkvNnziDRW9HJ/RWLggjeIqkVSOGGKl8AnUZ2amFBtY2BR7queXnDeJbp8WNYV3GfF9M16NQ2TNekTFDNUp1pdRIef6m5BHdzVr2W94XtsXBtCl9qdbaAEiQ2ABqAtGKn7MNP2F5d4CLEy2LKuJao7KNJ6pXVhSwlblrlCTttF1bTemXRe3oZ6P0eSSQHHiubUoX03VHRN9yRlbjeNKNEEakMatf6GF4Np6xb6JL+TSQeYzifjh9Fnhr+kK1fwAacC7TlKyzVLqUVJUPkJzB8De/hC12KpL9RS/CTW4CLUZj6U0oi4Iz8UqH6gxmRThZpmQtxsSY8/tEP3RGv5Tb/IKHRtSJfEMo8zMICw2/pDOxGknWCOEFKUo6ZzHipxaYRnOixDecpMutHYlfbT/n1jk8WEgnhQl0B5nDFVpmpDcwkbW1WVyVb3haWE/gVngyXQGnqt1QLc006zpCxDiCB5E6/KF5U2QYrKqyHaHLomxCJhCpNagpTQu2b95u+rin2jSx7OUdM1cS3lHi+zRIYGyQAZD0lUoUuYUtAsiYQo22BYGfMZxn5dX7KSMnOp1NTQiaRjoDx0UVASUz1asg+ggfmSokcxeJY8/wB3EsxLNWSibDDppEgAQelYzcmht+XdUltBKXUBKVJ7RFlKSoEEbMxtii7kltC2TzS5RE2i1tykOpf+hSriwCAtoFpVjrNk3RfxCRCkMuKftexGvMintx9jvIdKEm9k+l5g/Oi6eab+tobjkQkPQyq5DVTq1LVMXZebcHyrBi5ST6L1JPpix0ty3WyOnbNtwHyNwfcRVetxKMqO6zG4VEQww2qXuEnRcaeVoncpKzClk3XdsTnN13bRsGEMVNYhRYkIfQPrGic/zJ3p8Rq2xrV2xmvRu03RsW0MUWlxXnpVE62ttwAoWkpUDuIjjWzjW1pmM0eXDLr0sFpcDKuytJBBSTkLjaIyL6kpejCvqSm9FyZkQrWAeIhZx10UOOgHNUZsHSSChW9BIPpHVdOPTBWzj0wvhaWm8QMT0uHVuIShCUBxWWnpX18B6xp0ynZX7NXHc7ansn7M578H+4f9Yl4ZHfxpnrFdP+F1B5JFkvHrkeOl3x/VfnCebXqWxLPq42cvsrmmImiFXUhae6tBIUOBEL1zceheuTj0wvLO1RoWRPEj8RtCjzIvzhyOTMdjlW/Z7coUxVv42eecTtQnspPECwPKOu2Uu2DsnP8Apl+Xp7FLRoMoCR6niYpkVvSKM2sRTIpkwHUHQ2CdwvFT9vRQ/b0O/RHIfRpHrCO0+4pw8NQ9BG9THjBHoMaPGtDvFowLuNMNjELI0SEvNnSbV47UnwMVW1qcdFN9KtjpmZMzapRZafSW3U5FKvcbxGPZVKtmFZXKt6YWZnbRFTOKZY+JW2x3mT8gOncQNMd5YvuGZ9I6lKXSObcugYutFwpu24hK76ClpICrboLKZxjyYWVTjHkyjV1qdRojvLUEDiTEMePKxFdEediN3o8kKcw00MtBCU8hn6xvpaR6WK0tFyOnSQADazQpetp0ZhtK7aj9ocDriMoqXZCUIy7QqvdGLJP1cxMIG64V7xQ8Wti0sGtnpnoxlv5jr7ngV29o6saCOxw6kHqZhGSpebbDd/vKGkfWLlCK6QxGuMekccc4fGIJVSE5OI7bZ3KGzz1RyyHKOiN1anHRleD2TWJ+VQofu1KccB2FGw+ducZ+LTxsZl4dPG17N2jTNkkAEgAkAEgAkAEgAkACVQZBqXrM6pCQD1LZ2615q5kCKor92UQSVrHWLS8kAH//2Q=="/>
          <p:cNvSpPr>
            <a:spLocks noChangeAspect="1" noChangeArrowheads="1"/>
          </p:cNvSpPr>
          <p:nvPr/>
        </p:nvSpPr>
        <p:spPr bwMode="auto">
          <a:xfrm>
            <a:off x="460375" y="1603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data:image/jpeg;base64,/9j/4AAQSkZJRgABAQAAAQABAAD/2wCEAAkGBxIHEhUUERQTFRUVFBwXGRcWExcdGBodHBgYIBwdHyMdHyogJB8oIh0WLTYlJSorMi4uICszOD8tNygtLi0BCgoKDg0OGxAQGywmICUsLDc0LCwsLCwsLCwsLCwsLSwsLCwsLCwsLCwsLCwsLCwsLDAsLCwsLCwsLCwsLCwsLP/AABEIAFMAQQMBEQACEQEDEQH/xAAaAAACAwEBAAAAAAAAAAAAAAAFBgAEBwMC/8QAPBAAAQIEAgYIAgcJAAAAAAAAAQIDAAQFEQYhEjFBUXGRBxMiMmGBobEVYhQjQlJjcsEXMzRDkpPR0uH/xAAaAQACAwEBAAAAAAAAAAAAAAAABAIDBQEG/8QAIxEAAgICAgICAwEAAAAAAAAAAAECAwQREjETIUFRFCIyYf/aAAwDAQACEQMRAD8A3GADLOluqOCYlmmVFKmkl/Ikdq9k+yucK5NnDQjmW8ND3hStpxBLIeTkSLLT91Q1iGIS5LY3XNTjtBiJEzwtxLfeIHE2gA8Jm215BaCfBQjmzm0do6dJABIAJABhtcm/i1QmXRmEqDSeCcv0jHzp7kkYWfPlPR3w9V5nCzjhZa65t4dy9glY+1E8bJ4x1Ini5XjjphCZrVVqvedTLpP2WhmPP/sTlmSfRZPNm/5KKqCXzd115w/M4faKHdY/kXdlj+TwrDraNWkDvCiDEPJNfJDlNfJep1bncOkFKzMNDW24e0B8p13hirLaepDFWZOD1Lo02g1pqutB1k3ByIPeSdoI3xpRkpLaNaE1NbQRiRMoV2eFNl3XTloNqV6ZRxvSIyelsxbDrBLYUrvLJWeKjeMK58ptnnbHym2MksxeBIlGIUl5UGLVEtUTpN9VJC7i0I/MoCJcSbikCXKtKrNkvNnziDRW9HJ/RWLggjeIqkVSOGGKl8AnUZ2amFBtY2BR7queXnDeJbp8WNYV3GfF9M16NQ2TNekTFDNUp1pdRIef6m5BHdzVr2W94XtsXBtCl9qdbaAEiQ2ABqAtGKn7MNP2F5d4CLEy2LKuJao7KNJ6pXVhSwlblrlCTttF1bTemXRe3oZ6P0eSSQHHiubUoX03VHRN9yRlbjeNKNEEakMatf6GF4Np6xb6JL+TSQeYzifjh9Fnhr+kK1fwAacC7TlKyzVLqUVJUPkJzB8De/hC12KpL9RS/CTW4CLUZj6U0oi4Iz8UqH6gxmRThZpmQtxsSY8/tEP3RGv5Tb/IKHRtSJfEMo8zMICw2/pDOxGknWCOEFKUo6ZzHipxaYRnOixDecpMutHYlfbT/n1jk8WEgnhQl0B5nDFVpmpDcwkbW1WVyVb3haWE/gVngyXQGnqt1QLc006zpCxDiCB5E6/KF5U2QYrKqyHaHLomxCJhCpNagpTQu2b95u+rin2jSx7OUdM1cS3lHi+zRIYGyQAZD0lUoUuYUtAsiYQo22BYGfMZxn5dX7KSMnOp1NTQiaRjoDx0UVASUz1asg+ggfmSokcxeJY8/wB3EsxLNWSibDDppEgAQelYzcmht+XdUltBKXUBKVJ7RFlKSoEEbMxtii7kltC2TzS5RE2i1tykOpf+hSriwCAtoFpVjrNk3RfxCRCkMuKftexGvMintx9jvIdKEm9k+l5g/Oi6eab+tobjkQkPQyq5DVTq1LVMXZebcHyrBi5ST6L1JPpix0ty3WyOnbNtwHyNwfcRVetxKMqO6zG4VEQww2qXuEnRcaeVoncpKzClk3XdsTnN13bRsGEMVNYhRYkIfQPrGic/zJ3p8Rq2xrV2xmvRu03RsW0MUWlxXnpVE62ttwAoWkpUDuIjjWzjW1pmM0eXDLr0sFpcDKuytJBBSTkLjaIyL6kpejCvqSm9FyZkQrWAeIhZx10UOOgHNUZsHSSChW9BIPpHVdOPTBWzj0wvhaWm8QMT0uHVuIShCUBxWWnpX18B6xp0ynZX7NXHc7ansn7M578H+4f9Yl4ZHfxpnrFdP+F1B5JFkvHrkeOl3x/VfnCebXqWxLPq42cvsrmmImiFXUhae6tBIUOBEL1zceheuTj0wvLO1RoWRPEj8RtCjzIvzhyOTMdjlW/Z7coUxVv42eecTtQnspPECwPKOu2Uu2DsnP8Apl+Xp7FLRoMoCR6niYpkVvSKM2sRTIpkwHUHQ2CdwvFT9vRQ/b0O/RHIfRpHrCO0+4pw8NQ9BG9THjBHoMaPGtDvFowLuNMNjELI0SEvNnSbV47UnwMVW1qcdFN9KtjpmZMzapRZafSW3U5FKvcbxGPZVKtmFZXKt6YWZnbRFTOKZY+JW2x3mT8gOncQNMd5YvuGZ9I6lKXSObcugYutFwpu24hK76ClpICrboLKZxjyYWVTjHkyjV1qdRojvLUEDiTEMePKxFdEediN3o8kKcw00MtBCU8hn6xvpaR6WK0tFyOnSQADazQpetp0ZhtK7aj9ocDriMoqXZCUIy7QqvdGLJP1cxMIG64V7xQ8Wti0sGtnpnoxlv5jr7ngV29o6saCOxw6kHqZhGSpebbDd/vKGkfWLlCK6QxGuMekccc4fGIJVSE5OI7bZ3KGzz1RyyHKOiN1anHRleD2TWJ+VQofu1KccB2FGw+ducZ+LTxsZl4dPG17N2jTNkkAEgAkAEgAkAEgAkACVQZBqXrM6pCQD1LZ2615q5kCKor92UQSVrHWLS8kAH//2Q=="/>
          <p:cNvSpPr>
            <a:spLocks noChangeAspect="1" noChangeArrowheads="1"/>
          </p:cNvSpPr>
          <p:nvPr/>
        </p:nvSpPr>
        <p:spPr bwMode="auto">
          <a:xfrm>
            <a:off x="612775" y="3127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Title 14"/>
          <p:cNvSpPr>
            <a:spLocks noGrp="1"/>
          </p:cNvSpPr>
          <p:nvPr>
            <p:ph type="title"/>
          </p:nvPr>
        </p:nvSpPr>
        <p:spPr/>
        <p:txBody>
          <a:bodyPr/>
          <a:lstStyle/>
          <a:p>
            <a:r>
              <a:rPr lang="en-US" altLang="zh-CN" dirty="0" smtClean="0"/>
              <a:t>Dynamic DAG</a:t>
            </a:r>
            <a:endParaRPr lang="zh-CN" altLang="en-US" dirty="0"/>
          </a:p>
        </p:txBody>
      </p:sp>
      <p:sp>
        <p:nvSpPr>
          <p:cNvPr id="38" name="Rectangle 37"/>
          <p:cNvSpPr/>
          <p:nvPr/>
        </p:nvSpPr>
        <p:spPr>
          <a:xfrm>
            <a:off x="611565" y="1256442"/>
            <a:ext cx="7488833" cy="523220"/>
          </a:xfrm>
          <a:prstGeom prst="rect">
            <a:avLst/>
          </a:prstGeom>
        </p:spPr>
        <p:txBody>
          <a:bodyPr wrap="square">
            <a:spAutoFit/>
          </a:bodyPr>
          <a:lstStyle/>
          <a:p>
            <a:r>
              <a:rPr lang="en-US" altLang="zh-CN" sz="2800" dirty="0" smtClean="0"/>
              <a:t>Use Pub-Sub model</a:t>
            </a:r>
            <a:endParaRPr lang="zh-CN" altLang="en-US" sz="2800" dirty="0"/>
          </a:p>
        </p:txBody>
      </p:sp>
      <p:sp>
        <p:nvSpPr>
          <p:cNvPr id="65" name="TextBox 64"/>
          <p:cNvSpPr txBox="1"/>
          <p:nvPr/>
        </p:nvSpPr>
        <p:spPr>
          <a:xfrm>
            <a:off x="2373254" y="4506674"/>
            <a:ext cx="1981120" cy="369332"/>
          </a:xfrm>
          <a:prstGeom prst="rect">
            <a:avLst/>
          </a:prstGeom>
          <a:noFill/>
        </p:spPr>
        <p:txBody>
          <a:bodyPr wrap="none" rtlCol="0">
            <a:spAutoFit/>
          </a:bodyPr>
          <a:lstStyle/>
          <a:p>
            <a:r>
              <a:rPr lang="en-US" altLang="zh-CN" dirty="0" smtClean="0"/>
              <a:t>①</a:t>
            </a:r>
            <a:r>
              <a:rPr lang="en-US" altLang="zh-CN" b="1" dirty="0" smtClean="0"/>
              <a:t> Add</a:t>
            </a:r>
            <a:r>
              <a:rPr lang="en-US" altLang="zh-CN" dirty="0" smtClean="0"/>
              <a:t> processor F</a:t>
            </a:r>
            <a:endParaRPr lang="zh-CN" altLang="en-US" dirty="0"/>
          </a:p>
        </p:txBody>
      </p:sp>
      <p:grpSp>
        <p:nvGrpSpPr>
          <p:cNvPr id="72" name="Group 71"/>
          <p:cNvGrpSpPr/>
          <p:nvPr/>
        </p:nvGrpSpPr>
        <p:grpSpPr>
          <a:xfrm>
            <a:off x="1381037" y="2162399"/>
            <a:ext cx="5836819" cy="2281561"/>
            <a:chOff x="839497" y="1874053"/>
            <a:chExt cx="6390262" cy="2497897"/>
          </a:xfrm>
        </p:grpSpPr>
        <p:sp>
          <p:nvSpPr>
            <p:cNvPr id="39" name="Oval 38"/>
            <p:cNvSpPr/>
            <p:nvPr/>
          </p:nvSpPr>
          <p:spPr>
            <a:xfrm>
              <a:off x="2576790" y="3723878"/>
              <a:ext cx="648072" cy="64807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dirty="0" smtClean="0"/>
                <a:t>F</a:t>
              </a:r>
              <a:endParaRPr lang="zh-CN" altLang="en-US" dirty="0"/>
            </a:p>
          </p:txBody>
        </p:sp>
        <p:sp>
          <p:nvSpPr>
            <p:cNvPr id="18" name="TextBox 17"/>
            <p:cNvSpPr txBox="1"/>
            <p:nvPr/>
          </p:nvSpPr>
          <p:spPr>
            <a:xfrm>
              <a:off x="3368878" y="1874053"/>
              <a:ext cx="2600907" cy="404352"/>
            </a:xfrm>
            <a:prstGeom prst="rect">
              <a:avLst/>
            </a:prstGeom>
            <a:noFill/>
          </p:spPr>
          <p:txBody>
            <a:bodyPr wrap="none" rtlCol="0">
              <a:spAutoFit/>
            </a:bodyPr>
            <a:lstStyle/>
            <a:p>
              <a:r>
                <a:rPr lang="en-US" altLang="zh-CN" dirty="0" smtClean="0"/>
                <a:t>②</a:t>
              </a:r>
              <a:r>
                <a:rPr lang="en-US" altLang="zh-CN" b="1" dirty="0" smtClean="0"/>
                <a:t> Remove</a:t>
              </a:r>
              <a:r>
                <a:rPr lang="en-US" altLang="zh-CN" dirty="0" smtClean="0"/>
                <a:t> processor E</a:t>
              </a:r>
              <a:endParaRPr lang="zh-CN" altLang="en-US" dirty="0"/>
            </a:p>
          </p:txBody>
        </p:sp>
        <p:sp>
          <p:nvSpPr>
            <p:cNvPr id="40" name="Oval 39"/>
            <p:cNvSpPr/>
            <p:nvPr/>
          </p:nvSpPr>
          <p:spPr>
            <a:xfrm>
              <a:off x="1136630" y="2922498"/>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A</a:t>
              </a:r>
              <a:endParaRPr lang="zh-CN" altLang="en-US" dirty="0"/>
            </a:p>
          </p:txBody>
        </p:sp>
        <p:sp>
          <p:nvSpPr>
            <p:cNvPr id="41" name="Oval 40"/>
            <p:cNvSpPr/>
            <p:nvPr/>
          </p:nvSpPr>
          <p:spPr>
            <a:xfrm>
              <a:off x="2576790" y="2922498"/>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B</a:t>
              </a:r>
              <a:endParaRPr lang="zh-CN" altLang="en-US" dirty="0"/>
            </a:p>
          </p:txBody>
        </p:sp>
        <p:sp>
          <p:nvSpPr>
            <p:cNvPr id="42" name="Oval 41"/>
            <p:cNvSpPr/>
            <p:nvPr/>
          </p:nvSpPr>
          <p:spPr>
            <a:xfrm>
              <a:off x="4016950" y="2922498"/>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C</a:t>
              </a:r>
              <a:endParaRPr lang="zh-CN" altLang="en-US" dirty="0"/>
            </a:p>
          </p:txBody>
        </p:sp>
        <p:sp>
          <p:nvSpPr>
            <p:cNvPr id="43" name="Oval 42"/>
            <p:cNvSpPr/>
            <p:nvPr/>
          </p:nvSpPr>
          <p:spPr>
            <a:xfrm>
              <a:off x="5457110" y="2922498"/>
              <a:ext cx="648072" cy="64807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dirty="0" smtClean="0"/>
                <a:t>D</a:t>
              </a:r>
              <a:endParaRPr lang="zh-CN" altLang="en-US" dirty="0"/>
            </a:p>
          </p:txBody>
        </p:sp>
        <p:sp>
          <p:nvSpPr>
            <p:cNvPr id="44" name="Oval 43"/>
            <p:cNvSpPr/>
            <p:nvPr/>
          </p:nvSpPr>
          <p:spPr>
            <a:xfrm>
              <a:off x="4016950" y="2211710"/>
              <a:ext cx="648072" cy="64807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dirty="0" smtClean="0"/>
                <a:t>E</a:t>
              </a:r>
              <a:endParaRPr lang="zh-CN" altLang="en-US" dirty="0"/>
            </a:p>
          </p:txBody>
        </p:sp>
        <p:cxnSp>
          <p:nvCxnSpPr>
            <p:cNvPr id="45" name="Straight Arrow Connector 44"/>
            <p:cNvCxnSpPr>
              <a:stCxn id="40" idx="6"/>
              <a:endCxn id="41" idx="2"/>
            </p:cNvCxnSpPr>
            <p:nvPr/>
          </p:nvCxnSpPr>
          <p:spPr>
            <a:xfrm>
              <a:off x="1784702" y="3246534"/>
              <a:ext cx="79208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6" name="Straight Arrow Connector 45"/>
            <p:cNvCxnSpPr>
              <a:stCxn id="41" idx="6"/>
              <a:endCxn id="42" idx="2"/>
            </p:cNvCxnSpPr>
            <p:nvPr/>
          </p:nvCxnSpPr>
          <p:spPr>
            <a:xfrm>
              <a:off x="3224862" y="3246534"/>
              <a:ext cx="79208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7" name="Straight Arrow Connector 46"/>
            <p:cNvCxnSpPr>
              <a:stCxn id="42" idx="6"/>
              <a:endCxn id="43" idx="2"/>
            </p:cNvCxnSpPr>
            <p:nvPr/>
          </p:nvCxnSpPr>
          <p:spPr>
            <a:xfrm>
              <a:off x="4665022" y="3246534"/>
              <a:ext cx="792088" cy="0"/>
            </a:xfrm>
            <a:prstGeom prst="straightConnector1">
              <a:avLst/>
            </a:prstGeom>
            <a:ln>
              <a:tailEnd type="arrow"/>
            </a:ln>
          </p:spPr>
          <p:style>
            <a:lnRef idx="2">
              <a:schemeClr val="accent4"/>
            </a:lnRef>
            <a:fillRef idx="0">
              <a:schemeClr val="accent4"/>
            </a:fillRef>
            <a:effectRef idx="1">
              <a:schemeClr val="accent4"/>
            </a:effectRef>
            <a:fontRef idx="minor">
              <a:schemeClr val="tx1"/>
            </a:fontRef>
          </p:style>
        </p:cxnSp>
        <p:cxnSp>
          <p:nvCxnSpPr>
            <p:cNvPr id="49" name="Curved Connector 48"/>
            <p:cNvCxnSpPr>
              <a:stCxn id="41" idx="0"/>
              <a:endCxn id="44" idx="2"/>
            </p:cNvCxnSpPr>
            <p:nvPr/>
          </p:nvCxnSpPr>
          <p:spPr>
            <a:xfrm rot="5400000" flipH="1" flipV="1">
              <a:off x="3265512" y="2171060"/>
              <a:ext cx="386752" cy="1116124"/>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0" name="Curved Connector 49"/>
            <p:cNvCxnSpPr>
              <a:stCxn id="44" idx="6"/>
              <a:endCxn id="43" idx="0"/>
            </p:cNvCxnSpPr>
            <p:nvPr/>
          </p:nvCxnSpPr>
          <p:spPr>
            <a:xfrm>
              <a:off x="4665022" y="2535746"/>
              <a:ext cx="1116124" cy="386752"/>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7" name="Curved Connector 56"/>
            <p:cNvCxnSpPr>
              <a:stCxn id="39" idx="2"/>
              <a:endCxn id="40" idx="4"/>
            </p:cNvCxnSpPr>
            <p:nvPr/>
          </p:nvCxnSpPr>
          <p:spPr>
            <a:xfrm rot="10800000">
              <a:off x="1460666" y="3570570"/>
              <a:ext cx="1116124" cy="477344"/>
            </a:xfrm>
            <a:prstGeom prst="curvedConnector2">
              <a:avLst/>
            </a:prstGeom>
            <a:ln>
              <a:headEnd type="arrow" w="med" len="med"/>
              <a:tailEnd type="none" w="med" len="med"/>
            </a:ln>
          </p:spPr>
          <p:style>
            <a:lnRef idx="2">
              <a:schemeClr val="accent3"/>
            </a:lnRef>
            <a:fillRef idx="0">
              <a:schemeClr val="accent3"/>
            </a:fillRef>
            <a:effectRef idx="1">
              <a:schemeClr val="accent3"/>
            </a:effectRef>
            <a:fontRef idx="minor">
              <a:schemeClr val="tx1"/>
            </a:fontRef>
          </p:style>
        </p:cxnSp>
        <p:sp>
          <p:nvSpPr>
            <p:cNvPr id="60" name="TextBox 59"/>
            <p:cNvSpPr txBox="1"/>
            <p:nvPr/>
          </p:nvSpPr>
          <p:spPr>
            <a:xfrm>
              <a:off x="3202202" y="3939901"/>
              <a:ext cx="1834115" cy="404352"/>
            </a:xfrm>
            <a:prstGeom prst="rect">
              <a:avLst/>
            </a:prstGeom>
            <a:noFill/>
          </p:spPr>
          <p:txBody>
            <a:bodyPr wrap="none" rtlCol="0">
              <a:spAutoFit/>
            </a:bodyPr>
            <a:lstStyle/>
            <a:p>
              <a:r>
                <a:rPr lang="en-US" altLang="zh-CN" dirty="0" smtClean="0"/>
                <a:t>Subscribe C to F</a:t>
              </a:r>
              <a:endParaRPr lang="zh-CN" altLang="en-US" dirty="0"/>
            </a:p>
          </p:txBody>
        </p:sp>
        <p:cxnSp>
          <p:nvCxnSpPr>
            <p:cNvPr id="61" name="Curved Connector 60"/>
            <p:cNvCxnSpPr>
              <a:stCxn id="42" idx="4"/>
              <a:endCxn id="39" idx="6"/>
            </p:cNvCxnSpPr>
            <p:nvPr/>
          </p:nvCxnSpPr>
          <p:spPr>
            <a:xfrm rot="5400000">
              <a:off x="3544252" y="3251180"/>
              <a:ext cx="477344" cy="1116124"/>
            </a:xfrm>
            <a:prstGeom prst="curvedConnector2">
              <a:avLst/>
            </a:prstGeom>
            <a:ln>
              <a:headEnd type="arrow" w="med" len="med"/>
              <a:tailEnd type="none" w="med" len="med"/>
            </a:ln>
          </p:spPr>
          <p:style>
            <a:lnRef idx="2">
              <a:schemeClr val="accent3"/>
            </a:lnRef>
            <a:fillRef idx="0">
              <a:schemeClr val="accent3"/>
            </a:fillRef>
            <a:effectRef idx="1">
              <a:schemeClr val="accent3"/>
            </a:effectRef>
            <a:fontRef idx="minor">
              <a:schemeClr val="tx1"/>
            </a:fontRef>
          </p:style>
        </p:cxnSp>
        <p:sp>
          <p:nvSpPr>
            <p:cNvPr id="64" name="TextBox 63"/>
            <p:cNvSpPr txBox="1"/>
            <p:nvPr/>
          </p:nvSpPr>
          <p:spPr>
            <a:xfrm>
              <a:off x="1954260" y="2322219"/>
              <a:ext cx="1548751" cy="707616"/>
            </a:xfrm>
            <a:prstGeom prst="rect">
              <a:avLst/>
            </a:prstGeom>
            <a:noFill/>
          </p:spPr>
          <p:txBody>
            <a:bodyPr wrap="none" rtlCol="0">
              <a:spAutoFit/>
            </a:bodyPr>
            <a:lstStyle/>
            <a:p>
              <a:r>
                <a:rPr lang="en-US" altLang="zh-CN" dirty="0" smtClean="0"/>
                <a:t>Un-subscribe</a:t>
              </a:r>
              <a:br>
                <a:rPr lang="en-US" altLang="zh-CN" dirty="0" smtClean="0"/>
              </a:br>
              <a:r>
                <a:rPr lang="en-US" altLang="zh-CN" dirty="0" smtClean="0"/>
                <a:t> E from B</a:t>
              </a:r>
              <a:endParaRPr lang="zh-CN" altLang="en-US" dirty="0"/>
            </a:p>
          </p:txBody>
        </p:sp>
        <mc:AlternateContent xmlns:mc="http://schemas.openxmlformats.org/markup-compatibility/2006" xmlns:p14="http://schemas.microsoft.com/office/powerpoint/2010/main">
          <mc:Choice Requires="p14">
            <p:contentPart p14:bwMode="auto" r:id="rId3">
              <p14:nvContentPartPr>
                <p14:cNvPr id="70" name="Ink 69"/>
                <p14:cNvContentPartPr/>
                <p14:nvPr/>
              </p14:nvContentPartPr>
              <p14:xfrm>
                <a:off x="3383634" y="2361534"/>
                <a:ext cx="1910520" cy="426240"/>
              </p14:xfrm>
            </p:contentPart>
          </mc:Choice>
          <mc:Fallback xmlns="">
            <p:pic>
              <p:nvPicPr>
                <p:cNvPr id="70" name="Ink 69"/>
                <p:cNvPicPr/>
                <p:nvPr/>
              </p:nvPicPr>
              <p:blipFill>
                <a:blip r:embed="rId4"/>
                <a:stretch>
                  <a:fillRect/>
                </a:stretch>
              </p:blipFill>
              <p:spPr>
                <a:xfrm>
                  <a:off x="3367082" y="2344989"/>
                  <a:ext cx="1943623" cy="459331"/>
                </a:xfrm>
                <a:prstGeom prst="rect">
                  <a:avLst/>
                </a:prstGeom>
              </p:spPr>
            </p:pic>
          </mc:Fallback>
        </mc:AlternateContent>
        <p:sp>
          <p:nvSpPr>
            <p:cNvPr id="74" name="TextBox 73"/>
            <p:cNvSpPr txBox="1"/>
            <p:nvPr/>
          </p:nvSpPr>
          <p:spPr>
            <a:xfrm>
              <a:off x="4732115" y="2583575"/>
              <a:ext cx="2497644" cy="404352"/>
            </a:xfrm>
            <a:prstGeom prst="rect">
              <a:avLst/>
            </a:prstGeom>
            <a:noFill/>
          </p:spPr>
          <p:txBody>
            <a:bodyPr wrap="none" rtlCol="0">
              <a:spAutoFit/>
            </a:bodyPr>
            <a:lstStyle/>
            <a:p>
              <a:r>
                <a:rPr lang="en-US" altLang="zh-CN" dirty="0" smtClean="0"/>
                <a:t>Un-subscribe D from E</a:t>
              </a:r>
              <a:endParaRPr lang="zh-CN" altLang="en-US" dirty="0"/>
            </a:p>
          </p:txBody>
        </p:sp>
        <p:sp>
          <p:nvSpPr>
            <p:cNvPr id="76" name="TextBox 75"/>
            <p:cNvSpPr txBox="1"/>
            <p:nvPr/>
          </p:nvSpPr>
          <p:spPr>
            <a:xfrm rot="155086">
              <a:off x="839497" y="3874795"/>
              <a:ext cx="1844645" cy="404352"/>
            </a:xfrm>
            <a:prstGeom prst="rect">
              <a:avLst/>
            </a:prstGeom>
            <a:noFill/>
          </p:spPr>
          <p:txBody>
            <a:bodyPr wrap="none" rtlCol="0">
              <a:spAutoFit/>
            </a:bodyPr>
            <a:lstStyle/>
            <a:p>
              <a:r>
                <a:rPr lang="en-US" altLang="zh-CN" dirty="0" smtClean="0"/>
                <a:t>Subscribe F to A</a:t>
              </a:r>
              <a:endParaRPr lang="zh-CN" altLang="en-US" dirty="0"/>
            </a:p>
          </p:txBody>
        </p:sp>
      </p:grpSp>
      <p:pic>
        <p:nvPicPr>
          <p:cNvPr id="7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1203600"/>
            <a:ext cx="829730" cy="792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8" name="TextBox 77"/>
          <p:cNvSpPr txBox="1"/>
          <p:nvPr/>
        </p:nvSpPr>
        <p:spPr>
          <a:xfrm>
            <a:off x="6012160" y="1277350"/>
            <a:ext cx="3168352" cy="646331"/>
          </a:xfrm>
          <a:prstGeom prst="rect">
            <a:avLst/>
          </a:prstGeom>
          <a:solidFill>
            <a:schemeClr val="bg1"/>
          </a:solidFill>
        </p:spPr>
        <p:txBody>
          <a:bodyPr wrap="square" rtlCol="0">
            <a:spAutoFit/>
          </a:bodyPr>
          <a:lstStyle/>
          <a:p>
            <a:r>
              <a:rPr lang="en-US" altLang="zh-CN" dirty="0" smtClean="0"/>
              <a:t>Maintain the correct min clock during transition</a:t>
            </a:r>
            <a:endParaRPr lang="zh-CN" altLang="en-US" dirty="0"/>
          </a:p>
        </p:txBody>
      </p:sp>
      <p:sp>
        <p:nvSpPr>
          <p:cNvPr id="33"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46</a:t>
            </a:fld>
            <a:endParaRPr lang="zh-CN" altLang="en-US"/>
          </a:p>
        </p:txBody>
      </p:sp>
    </p:spTree>
    <p:extLst>
      <p:ext uri="{BB962C8B-B14F-4D97-AF65-F5344CB8AC3E}">
        <p14:creationId xmlns:p14="http://schemas.microsoft.com/office/powerpoint/2010/main" val="2930575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altLang="zh-CN" dirty="0" smtClean="0"/>
              <a:t>Unique Use cases</a:t>
            </a:r>
            <a:br>
              <a:rPr lang="en-US" altLang="zh-CN" dirty="0" smtClean="0"/>
            </a:br>
            <a:r>
              <a:rPr lang="zh-CN" altLang="en-US" dirty="0"/>
              <a:t>独特</a:t>
            </a:r>
            <a:r>
              <a:rPr lang="zh-CN" altLang="en-US" dirty="0" smtClean="0"/>
              <a:t>用例</a:t>
            </a:r>
            <a:endParaRPr lang="zh-CN" altLang="en-US" dirty="0"/>
          </a:p>
        </p:txBody>
      </p:sp>
      <p:sp>
        <p:nvSpPr>
          <p:cNvPr id="7" name="Text Placeholder 4"/>
          <p:cNvSpPr>
            <a:spLocks noGrp="1"/>
          </p:cNvSpPr>
          <p:nvPr>
            <p:ph type="body" idx="1"/>
          </p:nvPr>
        </p:nvSpPr>
        <p:spPr>
          <a:xfrm>
            <a:off x="722313" y="2180035"/>
            <a:ext cx="7772400" cy="1125140"/>
          </a:xfrm>
        </p:spPr>
        <p:txBody>
          <a:bodyPr/>
          <a:lstStyle/>
          <a:p>
            <a:endParaRPr lang="zh-CN" altLang="en-US"/>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47</a:t>
            </a:fld>
            <a:endParaRPr lang="zh-CN" altLang="en-US"/>
          </a:p>
        </p:txBody>
      </p:sp>
    </p:spTree>
    <p:extLst>
      <p:ext uri="{BB962C8B-B14F-4D97-AF65-F5344CB8AC3E}">
        <p14:creationId xmlns:p14="http://schemas.microsoft.com/office/powerpoint/2010/main" val="22726592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n.bing.net/th?id=OJ.002GfaJ7b4KnIQ&amp;w=160&amp;h=104&amp;c=8&amp;pid=MSNJVFeed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9" y="339504"/>
            <a:ext cx="775469" cy="5040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586155" y="-17116"/>
            <a:ext cx="7713784" cy="1076697"/>
          </a:xfrm>
        </p:spPr>
        <p:txBody>
          <a:bodyPr>
            <a:noAutofit/>
          </a:bodyPr>
          <a:lstStyle/>
          <a:p>
            <a:r>
              <a:rPr lang="en-US" altLang="zh-CN" sz="3600" b="1" dirty="0" smtClean="0"/>
              <a:t>IOT</a:t>
            </a:r>
            <a:r>
              <a:rPr lang="en-US" altLang="zh-CN" sz="3600" dirty="0" smtClean="0"/>
              <a:t> </a:t>
            </a:r>
            <a:r>
              <a:rPr lang="en-US" altLang="zh-CN" sz="3600" b="1" dirty="0" smtClean="0">
                <a:solidFill>
                  <a:srgbClr val="FF0000"/>
                </a:solidFill>
              </a:rPr>
              <a:t>Transparent </a:t>
            </a:r>
            <a:r>
              <a:rPr lang="en-US" altLang="zh-CN" sz="3600" dirty="0" smtClean="0"/>
              <a:t>Cloud</a:t>
            </a:r>
            <a:endParaRPr lang="zh-CN" altLang="en-US" sz="4000" dirty="0"/>
          </a:p>
        </p:txBody>
      </p:sp>
      <p:sp>
        <p:nvSpPr>
          <p:cNvPr id="113" name="Content Placeholder 2"/>
          <p:cNvSpPr>
            <a:spLocks noGrp="1"/>
          </p:cNvSpPr>
          <p:nvPr>
            <p:ph idx="1"/>
          </p:nvPr>
        </p:nvSpPr>
        <p:spPr>
          <a:xfrm>
            <a:off x="366394" y="1205778"/>
            <a:ext cx="8814118" cy="645893"/>
          </a:xfrm>
        </p:spPr>
        <p:txBody>
          <a:bodyPr>
            <a:normAutofit/>
          </a:bodyPr>
          <a:lstStyle/>
          <a:p>
            <a:pPr marL="0" indent="0">
              <a:buNone/>
            </a:pPr>
            <a:r>
              <a:rPr lang="en-US" altLang="zh-CN" sz="2400" b="1" dirty="0" smtClean="0"/>
              <a:t>Location transparent. </a:t>
            </a:r>
            <a:r>
              <a:rPr lang="en-US" altLang="zh-CN" sz="2400" dirty="0" smtClean="0"/>
              <a:t>Same programming model on IOT device</a:t>
            </a:r>
            <a:endParaRPr lang="en-US" altLang="zh-CN" sz="2400" b="1" dirty="0" smtClean="0"/>
          </a:p>
        </p:txBody>
      </p:sp>
      <p:grpSp>
        <p:nvGrpSpPr>
          <p:cNvPr id="4" name="Group 3"/>
          <p:cNvGrpSpPr/>
          <p:nvPr/>
        </p:nvGrpSpPr>
        <p:grpSpPr>
          <a:xfrm>
            <a:off x="457200" y="1707656"/>
            <a:ext cx="7945120" cy="3380377"/>
            <a:chOff x="457200" y="1779662"/>
            <a:chExt cx="7945120" cy="3380377"/>
          </a:xfrm>
        </p:grpSpPr>
        <p:sp>
          <p:nvSpPr>
            <p:cNvPr id="227" name="Rectangle 226"/>
            <p:cNvSpPr/>
            <p:nvPr/>
          </p:nvSpPr>
          <p:spPr>
            <a:xfrm>
              <a:off x="457200" y="1799982"/>
              <a:ext cx="7945120" cy="336005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53" name="Straight Connector 52"/>
            <p:cNvCxnSpPr/>
            <p:nvPr/>
          </p:nvCxnSpPr>
          <p:spPr>
            <a:xfrm>
              <a:off x="3510479" y="2342362"/>
              <a:ext cx="273668" cy="381402"/>
            </a:xfrm>
            <a:prstGeom prst="line">
              <a:avLst/>
            </a:prstGeom>
          </p:spPr>
          <p:style>
            <a:lnRef idx="3">
              <a:schemeClr val="accent6"/>
            </a:lnRef>
            <a:fillRef idx="0">
              <a:schemeClr val="accent6"/>
            </a:fillRef>
            <a:effectRef idx="2">
              <a:schemeClr val="accent6"/>
            </a:effectRef>
            <a:fontRef idx="minor">
              <a:schemeClr val="tx1"/>
            </a:fontRef>
          </p:style>
        </p:cxnSp>
        <p:cxnSp>
          <p:nvCxnSpPr>
            <p:cNvPr id="68" name="Straight Connector 67"/>
            <p:cNvCxnSpPr/>
            <p:nvPr/>
          </p:nvCxnSpPr>
          <p:spPr>
            <a:xfrm flipH="1">
              <a:off x="5325966" y="2260974"/>
              <a:ext cx="281819" cy="427680"/>
            </a:xfrm>
            <a:prstGeom prst="line">
              <a:avLst/>
            </a:prstGeom>
          </p:spPr>
          <p:style>
            <a:lnRef idx="3">
              <a:schemeClr val="accent6"/>
            </a:lnRef>
            <a:fillRef idx="0">
              <a:schemeClr val="accent6"/>
            </a:fillRef>
            <a:effectRef idx="2">
              <a:schemeClr val="accent6"/>
            </a:effectRef>
            <a:fontRef idx="minor">
              <a:schemeClr val="tx1"/>
            </a:fontRef>
          </p:style>
        </p:cxnSp>
        <p:cxnSp>
          <p:nvCxnSpPr>
            <p:cNvPr id="73" name="Straight Connector 72"/>
            <p:cNvCxnSpPr/>
            <p:nvPr/>
          </p:nvCxnSpPr>
          <p:spPr>
            <a:xfrm flipH="1">
              <a:off x="6037575" y="2501706"/>
              <a:ext cx="1008112" cy="407173"/>
            </a:xfrm>
            <a:prstGeom prst="line">
              <a:avLst/>
            </a:prstGeom>
          </p:spPr>
          <p:style>
            <a:lnRef idx="2">
              <a:schemeClr val="accent6"/>
            </a:lnRef>
            <a:fillRef idx="0">
              <a:schemeClr val="accent6"/>
            </a:fillRef>
            <a:effectRef idx="1">
              <a:schemeClr val="accent6"/>
            </a:effectRef>
            <a:fontRef idx="minor">
              <a:schemeClr val="tx1"/>
            </a:fontRef>
          </p:style>
        </p:cxnSp>
        <p:cxnSp>
          <p:nvCxnSpPr>
            <p:cNvPr id="76" name="Straight Connector 75"/>
            <p:cNvCxnSpPr/>
            <p:nvPr/>
          </p:nvCxnSpPr>
          <p:spPr>
            <a:xfrm flipH="1" flipV="1">
              <a:off x="6096876" y="3556784"/>
              <a:ext cx="1067413" cy="638568"/>
            </a:xfrm>
            <a:prstGeom prst="line">
              <a:avLst/>
            </a:prstGeom>
          </p:spPr>
          <p:style>
            <a:lnRef idx="3">
              <a:schemeClr val="accent6"/>
            </a:lnRef>
            <a:fillRef idx="0">
              <a:schemeClr val="accent6"/>
            </a:fillRef>
            <a:effectRef idx="2">
              <a:schemeClr val="accent6"/>
            </a:effectRef>
            <a:fontRef idx="minor">
              <a:schemeClr val="tx1"/>
            </a:fontRef>
          </p:style>
        </p:cxnSp>
        <p:cxnSp>
          <p:nvCxnSpPr>
            <p:cNvPr id="81" name="Straight Connector 80"/>
            <p:cNvCxnSpPr/>
            <p:nvPr/>
          </p:nvCxnSpPr>
          <p:spPr>
            <a:xfrm flipH="1" flipV="1">
              <a:off x="5563169" y="3741900"/>
              <a:ext cx="281819" cy="538913"/>
            </a:xfrm>
            <a:prstGeom prst="line">
              <a:avLst/>
            </a:prstGeom>
          </p:spPr>
          <p:style>
            <a:lnRef idx="3">
              <a:schemeClr val="accent6"/>
            </a:lnRef>
            <a:fillRef idx="0">
              <a:schemeClr val="accent6"/>
            </a:fillRef>
            <a:effectRef idx="2">
              <a:schemeClr val="accent6"/>
            </a:effectRef>
            <a:fontRef idx="minor">
              <a:schemeClr val="tx1"/>
            </a:fontRef>
          </p:style>
        </p:cxnSp>
        <p:cxnSp>
          <p:nvCxnSpPr>
            <p:cNvPr id="84" name="Straight Connector 83"/>
            <p:cNvCxnSpPr/>
            <p:nvPr/>
          </p:nvCxnSpPr>
          <p:spPr>
            <a:xfrm flipH="1" flipV="1">
              <a:off x="4614358" y="3815784"/>
              <a:ext cx="33725" cy="509068"/>
            </a:xfrm>
            <a:prstGeom prst="line">
              <a:avLst/>
            </a:prstGeom>
          </p:spPr>
          <p:style>
            <a:lnRef idx="3">
              <a:schemeClr val="accent6"/>
            </a:lnRef>
            <a:fillRef idx="0">
              <a:schemeClr val="accent6"/>
            </a:fillRef>
            <a:effectRef idx="2">
              <a:schemeClr val="accent6"/>
            </a:effectRef>
            <a:fontRef idx="minor">
              <a:schemeClr val="tx1"/>
            </a:fontRef>
          </p:style>
        </p:cxnSp>
        <p:cxnSp>
          <p:nvCxnSpPr>
            <p:cNvPr id="89" name="Straight Connector 88"/>
            <p:cNvCxnSpPr>
              <a:endCxn id="15" idx="3"/>
            </p:cNvCxnSpPr>
            <p:nvPr/>
          </p:nvCxnSpPr>
          <p:spPr>
            <a:xfrm flipV="1">
              <a:off x="3343468" y="3686581"/>
              <a:ext cx="306575" cy="425550"/>
            </a:xfrm>
            <a:prstGeom prst="line">
              <a:avLst/>
            </a:prstGeom>
          </p:spPr>
          <p:style>
            <a:lnRef idx="3">
              <a:schemeClr val="accent6"/>
            </a:lnRef>
            <a:fillRef idx="0">
              <a:schemeClr val="accent6"/>
            </a:fillRef>
            <a:effectRef idx="2">
              <a:schemeClr val="accent6"/>
            </a:effectRef>
            <a:fontRef idx="minor">
              <a:schemeClr val="tx1"/>
            </a:fontRef>
          </p:style>
        </p:cxnSp>
        <p:cxnSp>
          <p:nvCxnSpPr>
            <p:cNvPr id="93" name="Straight Connector 92"/>
            <p:cNvCxnSpPr/>
            <p:nvPr/>
          </p:nvCxnSpPr>
          <p:spPr>
            <a:xfrm flipV="1">
              <a:off x="2398973" y="3388896"/>
              <a:ext cx="1033688" cy="518108"/>
            </a:xfrm>
            <a:prstGeom prst="line">
              <a:avLst/>
            </a:prstGeom>
          </p:spPr>
          <p:style>
            <a:lnRef idx="3">
              <a:schemeClr val="accent6"/>
            </a:lnRef>
            <a:fillRef idx="0">
              <a:schemeClr val="accent6"/>
            </a:fillRef>
            <a:effectRef idx="2">
              <a:schemeClr val="accent6"/>
            </a:effectRef>
            <a:fontRef idx="minor">
              <a:schemeClr val="tx1"/>
            </a:fontRef>
          </p:style>
        </p:cxnSp>
        <p:cxnSp>
          <p:nvCxnSpPr>
            <p:cNvPr id="95" name="Straight Connector 94"/>
            <p:cNvCxnSpPr>
              <a:stCxn id="220" idx="7"/>
              <a:endCxn id="15" idx="2"/>
            </p:cNvCxnSpPr>
            <p:nvPr/>
          </p:nvCxnSpPr>
          <p:spPr>
            <a:xfrm flipV="1">
              <a:off x="2078745" y="3230261"/>
              <a:ext cx="1112395" cy="72344"/>
            </a:xfrm>
            <a:prstGeom prst="line">
              <a:avLst/>
            </a:prstGeom>
          </p:spPr>
          <p:style>
            <a:lnRef idx="3">
              <a:schemeClr val="accent6"/>
            </a:lnRef>
            <a:fillRef idx="0">
              <a:schemeClr val="accent6"/>
            </a:fillRef>
            <a:effectRef idx="2">
              <a:schemeClr val="accent6"/>
            </a:effectRef>
            <a:fontRef idx="minor">
              <a:schemeClr val="tx1"/>
            </a:fontRef>
          </p:style>
        </p:cxnSp>
        <p:cxnSp>
          <p:nvCxnSpPr>
            <p:cNvPr id="97" name="Straight Connector 96"/>
            <p:cNvCxnSpPr>
              <a:stCxn id="118" idx="7"/>
            </p:cNvCxnSpPr>
            <p:nvPr/>
          </p:nvCxnSpPr>
          <p:spPr>
            <a:xfrm>
              <a:off x="2736358" y="2855605"/>
              <a:ext cx="497962" cy="109965"/>
            </a:xfrm>
            <a:prstGeom prst="line">
              <a:avLst/>
            </a:prstGeom>
          </p:spPr>
          <p:style>
            <a:lnRef idx="3">
              <a:schemeClr val="accent6"/>
            </a:lnRef>
            <a:fillRef idx="0">
              <a:schemeClr val="accent6"/>
            </a:fillRef>
            <a:effectRef idx="2">
              <a:schemeClr val="accent6"/>
            </a:effectRef>
            <a:fontRef idx="minor">
              <a:schemeClr val="tx1"/>
            </a:fontRef>
          </p:style>
        </p:cxnSp>
        <p:sp>
          <p:nvSpPr>
            <p:cNvPr id="15" name="Oval 14"/>
            <p:cNvSpPr/>
            <p:nvPr/>
          </p:nvSpPr>
          <p:spPr>
            <a:xfrm>
              <a:off x="3191140" y="2584926"/>
              <a:ext cx="3133574" cy="129066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pic>
          <p:nvPicPr>
            <p:cNvPr id="5" name="Picture 4" descr="http://www.google.ae/intl/en/nexus/images/n4-product-her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00371" y="1798185"/>
              <a:ext cx="533707" cy="60741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https://developer.getpebble.com/assets/index/pebble-sho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23589" y="4065853"/>
              <a:ext cx="711609" cy="6155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24847" y="2112607"/>
              <a:ext cx="723492" cy="509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58554" y="4650262"/>
              <a:ext cx="835289" cy="48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42190" y="2122137"/>
              <a:ext cx="830210" cy="756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0" name="Group 9"/>
            <p:cNvGrpSpPr/>
            <p:nvPr/>
          </p:nvGrpSpPr>
          <p:grpSpPr>
            <a:xfrm>
              <a:off x="1115616" y="3102759"/>
              <a:ext cx="457069" cy="717492"/>
              <a:chOff x="467544" y="1466350"/>
              <a:chExt cx="642957" cy="1293286"/>
            </a:xfrm>
          </p:grpSpPr>
          <p:pic>
            <p:nvPicPr>
              <p:cNvPr id="12" name="Picture 11" descr="http://sqlbak.com/blog/wp-content/uploads/2014/02/export-3.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7544" y="1466350"/>
                <a:ext cx="606313" cy="84077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539551" y="2204865"/>
                <a:ext cx="570950" cy="554771"/>
              </a:xfrm>
              <a:prstGeom prst="rect">
                <a:avLst/>
              </a:prstGeom>
              <a:noFill/>
            </p:spPr>
            <p:txBody>
              <a:bodyPr wrap="none" rtlCol="0">
                <a:spAutoFit/>
              </a:bodyPr>
              <a:lstStyle/>
              <a:p>
                <a:r>
                  <a:rPr lang="en-US" altLang="zh-CN" sz="1400" dirty="0" smtClean="0"/>
                  <a:t>log</a:t>
                </a:r>
                <a:endParaRPr lang="zh-CN" altLang="en-US" sz="1400" dirty="0"/>
              </a:p>
            </p:txBody>
          </p:sp>
        </p:grpSp>
        <p:pic>
          <p:nvPicPr>
            <p:cNvPr id="11" name="Picture 5"/>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93518" y="4158411"/>
              <a:ext cx="750942" cy="575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94637" y="4389805"/>
              <a:ext cx="684011" cy="683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81770" y="4543910"/>
              <a:ext cx="993729" cy="599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45096" y="1779662"/>
              <a:ext cx="795136" cy="581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4" name="Straight Connector 23"/>
            <p:cNvCxnSpPr>
              <a:stCxn id="16" idx="5"/>
              <a:endCxn id="18" idx="1"/>
            </p:cNvCxnSpPr>
            <p:nvPr/>
          </p:nvCxnSpPr>
          <p:spPr>
            <a:xfrm>
              <a:off x="4085387" y="3066721"/>
              <a:ext cx="977700" cy="547511"/>
            </a:xfrm>
            <a:prstGeom prst="line">
              <a:avLst/>
            </a:prstGeom>
          </p:spPr>
          <p:style>
            <a:lnRef idx="1">
              <a:schemeClr val="accent6"/>
            </a:lnRef>
            <a:fillRef idx="3">
              <a:schemeClr val="accent6"/>
            </a:fillRef>
            <a:effectRef idx="2">
              <a:schemeClr val="accent6"/>
            </a:effectRef>
            <a:fontRef idx="minor">
              <a:schemeClr val="lt1"/>
            </a:fontRef>
          </p:style>
        </p:cxnSp>
        <p:cxnSp>
          <p:nvCxnSpPr>
            <p:cNvPr id="32" name="Straight Connector 31"/>
            <p:cNvCxnSpPr>
              <a:stCxn id="17" idx="4"/>
              <a:endCxn id="19" idx="7"/>
            </p:cNvCxnSpPr>
            <p:nvPr/>
          </p:nvCxnSpPr>
          <p:spPr>
            <a:xfrm flipH="1">
              <a:off x="4211098" y="2927553"/>
              <a:ext cx="663198" cy="541889"/>
            </a:xfrm>
            <a:prstGeom prst="line">
              <a:avLst/>
            </a:prstGeom>
          </p:spPr>
          <p:style>
            <a:lnRef idx="1">
              <a:schemeClr val="accent6"/>
            </a:lnRef>
            <a:fillRef idx="3">
              <a:schemeClr val="accent6"/>
            </a:fillRef>
            <a:effectRef idx="2">
              <a:schemeClr val="accent6"/>
            </a:effectRef>
            <a:fontRef idx="minor">
              <a:schemeClr val="lt1"/>
            </a:fontRef>
          </p:style>
        </p:cxnSp>
        <p:cxnSp>
          <p:nvCxnSpPr>
            <p:cNvPr id="38" name="Straight Connector 37"/>
            <p:cNvCxnSpPr>
              <a:stCxn id="20" idx="2"/>
              <a:endCxn id="19" idx="7"/>
            </p:cNvCxnSpPr>
            <p:nvPr/>
          </p:nvCxnSpPr>
          <p:spPr>
            <a:xfrm flipH="1">
              <a:off x="4211098" y="3149611"/>
              <a:ext cx="1400383" cy="319831"/>
            </a:xfrm>
            <a:prstGeom prst="line">
              <a:avLst/>
            </a:prstGeom>
          </p:spPr>
          <p:style>
            <a:lnRef idx="1">
              <a:schemeClr val="accent6"/>
            </a:lnRef>
            <a:fillRef idx="3">
              <a:schemeClr val="accent6"/>
            </a:fillRef>
            <a:effectRef idx="2">
              <a:schemeClr val="accent6"/>
            </a:effectRef>
            <a:fontRef idx="minor">
              <a:schemeClr val="lt1"/>
            </a:fontRef>
          </p:style>
        </p:cxnSp>
        <p:cxnSp>
          <p:nvCxnSpPr>
            <p:cNvPr id="47" name="Straight Connector 46"/>
            <p:cNvCxnSpPr>
              <a:stCxn id="17" idx="4"/>
              <a:endCxn id="18" idx="1"/>
            </p:cNvCxnSpPr>
            <p:nvPr/>
          </p:nvCxnSpPr>
          <p:spPr>
            <a:xfrm>
              <a:off x="4874295" y="2927553"/>
              <a:ext cx="188792" cy="686680"/>
            </a:xfrm>
            <a:prstGeom prst="line">
              <a:avLst/>
            </a:prstGeom>
          </p:spPr>
          <p:style>
            <a:lnRef idx="1">
              <a:schemeClr val="accent6"/>
            </a:lnRef>
            <a:fillRef idx="3">
              <a:schemeClr val="accent6"/>
            </a:fillRef>
            <a:effectRef idx="2">
              <a:schemeClr val="accent6"/>
            </a:effectRef>
            <a:fontRef idx="minor">
              <a:schemeClr val="lt1"/>
            </a:fontRef>
          </p:style>
        </p:cxnSp>
        <p:cxnSp>
          <p:nvCxnSpPr>
            <p:cNvPr id="50" name="Straight Connector 49"/>
            <p:cNvCxnSpPr>
              <a:stCxn id="16" idx="5"/>
              <a:endCxn id="20" idx="2"/>
            </p:cNvCxnSpPr>
            <p:nvPr/>
          </p:nvCxnSpPr>
          <p:spPr>
            <a:xfrm>
              <a:off x="4085387" y="3066721"/>
              <a:ext cx="1526093" cy="82889"/>
            </a:xfrm>
            <a:prstGeom prst="line">
              <a:avLst/>
            </a:prstGeom>
          </p:spPr>
          <p:style>
            <a:lnRef idx="1">
              <a:schemeClr val="accent6"/>
            </a:lnRef>
            <a:fillRef idx="3">
              <a:schemeClr val="accent6"/>
            </a:fillRef>
            <a:effectRef idx="2">
              <a:schemeClr val="accent6"/>
            </a:effectRef>
            <a:fontRef idx="minor">
              <a:schemeClr val="lt1"/>
            </a:fontRef>
          </p:style>
        </p:cxnSp>
        <p:sp>
          <p:nvSpPr>
            <p:cNvPr id="16" name="Oval 15"/>
            <p:cNvSpPr/>
            <p:nvPr/>
          </p:nvSpPr>
          <p:spPr>
            <a:xfrm>
              <a:off x="3825350" y="2892776"/>
              <a:ext cx="304653" cy="2037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Oval 16"/>
            <p:cNvSpPr/>
            <p:nvPr/>
          </p:nvSpPr>
          <p:spPr>
            <a:xfrm>
              <a:off x="4721969" y="2723764"/>
              <a:ext cx="304653" cy="2037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 name="Oval 18"/>
            <p:cNvSpPr/>
            <p:nvPr/>
          </p:nvSpPr>
          <p:spPr>
            <a:xfrm>
              <a:off x="3951060" y="3439598"/>
              <a:ext cx="304653" cy="2037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 name="Oval 19"/>
            <p:cNvSpPr/>
            <p:nvPr/>
          </p:nvSpPr>
          <p:spPr>
            <a:xfrm>
              <a:off x="5611481" y="3047716"/>
              <a:ext cx="304653" cy="2037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Oval 17"/>
            <p:cNvSpPr/>
            <p:nvPr/>
          </p:nvSpPr>
          <p:spPr>
            <a:xfrm>
              <a:off x="5018472" y="3584389"/>
              <a:ext cx="304653" cy="20379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 name="Rectangle 2"/>
            <p:cNvSpPr/>
            <p:nvPr/>
          </p:nvSpPr>
          <p:spPr>
            <a:xfrm>
              <a:off x="3863593" y="2961162"/>
              <a:ext cx="1957459" cy="523220"/>
            </a:xfrm>
            <a:prstGeom prst="rect">
              <a:avLst/>
            </a:prstGeom>
          </p:spPr>
          <p:txBody>
            <a:bodyPr wrap="none">
              <a:spAutoFit/>
            </a:bodyPr>
            <a:lstStyle/>
            <a:p>
              <a:pPr algn="ctr"/>
              <a:r>
                <a:rPr lang="en-US" altLang="zh-CN" sz="2800" b="1" dirty="0"/>
                <a:t>Data Center</a:t>
              </a:r>
              <a:endParaRPr lang="zh-CN" altLang="en-US" sz="2800" b="1" dirty="0"/>
            </a:p>
          </p:txBody>
        </p:sp>
        <p:sp>
          <p:nvSpPr>
            <p:cNvPr id="226" name="Oval 225"/>
            <p:cNvSpPr/>
            <p:nvPr/>
          </p:nvSpPr>
          <p:spPr>
            <a:xfrm>
              <a:off x="3136741" y="2117464"/>
              <a:ext cx="824437" cy="45931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sp>
          <p:nvSpPr>
            <p:cNvPr id="14" name="Rectangle 13"/>
            <p:cNvSpPr/>
            <p:nvPr/>
          </p:nvSpPr>
          <p:spPr>
            <a:xfrm>
              <a:off x="3790482" y="1910525"/>
              <a:ext cx="1223861" cy="646331"/>
            </a:xfrm>
            <a:prstGeom prst="rect">
              <a:avLst/>
            </a:prstGeom>
          </p:spPr>
          <p:txBody>
            <a:bodyPr wrap="none">
              <a:spAutoFit/>
            </a:bodyPr>
            <a:lstStyle/>
            <a:p>
              <a:r>
                <a:rPr lang="en-US" altLang="zh-CN" dirty="0" smtClean="0"/>
                <a:t>dag on </a:t>
              </a:r>
              <a:br>
                <a:rPr lang="en-US" altLang="zh-CN" dirty="0" smtClean="0"/>
              </a:br>
              <a:r>
                <a:rPr lang="en-US" altLang="zh-CN" dirty="0" smtClean="0"/>
                <a:t>device side</a:t>
              </a:r>
              <a:endParaRPr lang="zh-CN" altLang="en-US" dirty="0"/>
            </a:p>
          </p:txBody>
        </p:sp>
        <p:grpSp>
          <p:nvGrpSpPr>
            <p:cNvPr id="136" name="Group 135"/>
            <p:cNvGrpSpPr/>
            <p:nvPr/>
          </p:nvGrpSpPr>
          <p:grpSpPr>
            <a:xfrm rot="217408">
              <a:off x="3220067" y="2095460"/>
              <a:ext cx="640329" cy="422192"/>
              <a:chOff x="-3204864" y="2300909"/>
              <a:chExt cx="1478902" cy="912521"/>
            </a:xfrm>
          </p:grpSpPr>
          <p:sp>
            <p:nvSpPr>
              <p:cNvPr id="137" name="Oval 13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8" name="Oval 13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9" name="Oval 13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0" name="Oval 13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41" name="Group 140"/>
              <p:cNvGrpSpPr/>
              <p:nvPr/>
            </p:nvGrpSpPr>
            <p:grpSpPr>
              <a:xfrm>
                <a:off x="-2925942" y="2433133"/>
                <a:ext cx="921061" cy="648072"/>
                <a:chOff x="-2925942" y="2433133"/>
                <a:chExt cx="921061" cy="648072"/>
              </a:xfrm>
            </p:grpSpPr>
            <p:cxnSp>
              <p:nvCxnSpPr>
                <p:cNvPr id="142" name="Straight Arrow Connector 141"/>
                <p:cNvCxnSpPr>
                  <a:stCxn id="137" idx="6"/>
                  <a:endCxn id="13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3" name="Straight Arrow Connector 142"/>
                <p:cNvCxnSpPr>
                  <a:stCxn id="138" idx="5"/>
                  <a:endCxn id="14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4" name="Straight Arrow Connector 143"/>
                <p:cNvCxnSpPr>
                  <a:stCxn id="139" idx="6"/>
                  <a:endCxn id="14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45" name="Straight Arrow Connector 144"/>
                <p:cNvCxnSpPr>
                  <a:stCxn id="137" idx="5"/>
                  <a:endCxn id="13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29" name="Oval 228"/>
            <p:cNvSpPr/>
            <p:nvPr/>
          </p:nvSpPr>
          <p:spPr>
            <a:xfrm>
              <a:off x="1864835" y="2365228"/>
              <a:ext cx="1029802" cy="63606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1024" name="Group 1023"/>
            <p:cNvGrpSpPr/>
            <p:nvPr/>
          </p:nvGrpSpPr>
          <p:grpSpPr>
            <a:xfrm rot="1935660">
              <a:off x="1938121" y="2477592"/>
              <a:ext cx="871092" cy="444277"/>
              <a:chOff x="-3204864" y="2300909"/>
              <a:chExt cx="1478902" cy="912521"/>
            </a:xfrm>
          </p:grpSpPr>
          <p:sp>
            <p:nvSpPr>
              <p:cNvPr id="115" name="Oval 114"/>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6" name="Oval 115"/>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7" name="Oval 116"/>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8" name="Oval 117"/>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26" name="Group 125"/>
              <p:cNvGrpSpPr/>
              <p:nvPr/>
            </p:nvGrpSpPr>
            <p:grpSpPr>
              <a:xfrm>
                <a:off x="-2925942" y="2433133"/>
                <a:ext cx="921061" cy="648072"/>
                <a:chOff x="-2925942" y="2433133"/>
                <a:chExt cx="921061" cy="648072"/>
              </a:xfrm>
            </p:grpSpPr>
            <p:cxnSp>
              <p:nvCxnSpPr>
                <p:cNvPr id="100" name="Straight Arrow Connector 99"/>
                <p:cNvCxnSpPr>
                  <a:stCxn id="115" idx="6"/>
                  <a:endCxn id="116"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1" name="Straight Arrow Connector 120"/>
                <p:cNvCxnSpPr>
                  <a:stCxn id="116" idx="5"/>
                  <a:endCxn id="118"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4" name="Straight Arrow Connector 123"/>
                <p:cNvCxnSpPr>
                  <a:stCxn id="117" idx="6"/>
                  <a:endCxn id="118"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27" name="Straight Arrow Connector 126"/>
                <p:cNvCxnSpPr>
                  <a:stCxn id="115" idx="5"/>
                  <a:endCxn id="117"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30" name="Oval 229"/>
            <p:cNvSpPr/>
            <p:nvPr/>
          </p:nvSpPr>
          <p:spPr>
            <a:xfrm>
              <a:off x="1484520" y="3178683"/>
              <a:ext cx="727322" cy="33549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216" name="Group 215"/>
            <p:cNvGrpSpPr/>
            <p:nvPr/>
          </p:nvGrpSpPr>
          <p:grpSpPr>
            <a:xfrm rot="217408">
              <a:off x="1602469" y="3181166"/>
              <a:ext cx="491420" cy="250635"/>
              <a:chOff x="-3204864" y="2300909"/>
              <a:chExt cx="1478902" cy="912521"/>
            </a:xfrm>
          </p:grpSpPr>
          <p:sp>
            <p:nvSpPr>
              <p:cNvPr id="217" name="Oval 21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8" name="Oval 21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9" name="Oval 21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20" name="Oval 21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221" name="Group 220"/>
              <p:cNvGrpSpPr/>
              <p:nvPr/>
            </p:nvGrpSpPr>
            <p:grpSpPr>
              <a:xfrm>
                <a:off x="-2925942" y="2433133"/>
                <a:ext cx="921061" cy="648072"/>
                <a:chOff x="-2925942" y="2433133"/>
                <a:chExt cx="921061" cy="648072"/>
              </a:xfrm>
            </p:grpSpPr>
            <p:cxnSp>
              <p:nvCxnSpPr>
                <p:cNvPr id="222" name="Straight Arrow Connector 221"/>
                <p:cNvCxnSpPr>
                  <a:stCxn id="217" idx="6"/>
                  <a:endCxn id="21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3" name="Straight Arrow Connector 222"/>
                <p:cNvCxnSpPr>
                  <a:stCxn id="218" idx="5"/>
                  <a:endCxn id="22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4" name="Straight Arrow Connector 223"/>
                <p:cNvCxnSpPr>
                  <a:stCxn id="219" idx="6"/>
                  <a:endCxn id="22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25" name="Straight Arrow Connector 224"/>
                <p:cNvCxnSpPr>
                  <a:stCxn id="217" idx="5"/>
                  <a:endCxn id="21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31" name="Oval 230"/>
            <p:cNvSpPr/>
            <p:nvPr/>
          </p:nvSpPr>
          <p:spPr>
            <a:xfrm>
              <a:off x="1951716" y="3907004"/>
              <a:ext cx="699639" cy="36460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206" name="Group 205"/>
            <p:cNvGrpSpPr/>
            <p:nvPr/>
          </p:nvGrpSpPr>
          <p:grpSpPr>
            <a:xfrm rot="217408">
              <a:off x="2072399" y="3956389"/>
              <a:ext cx="491420" cy="250635"/>
              <a:chOff x="-3204864" y="2300909"/>
              <a:chExt cx="1478902" cy="912521"/>
            </a:xfrm>
          </p:grpSpPr>
          <p:sp>
            <p:nvSpPr>
              <p:cNvPr id="207" name="Oval 20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8" name="Oval 20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9" name="Oval 20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10" name="Oval 20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211" name="Group 210"/>
              <p:cNvGrpSpPr/>
              <p:nvPr/>
            </p:nvGrpSpPr>
            <p:grpSpPr>
              <a:xfrm>
                <a:off x="-2925942" y="2433133"/>
                <a:ext cx="921061" cy="648072"/>
                <a:chOff x="-2925942" y="2433133"/>
                <a:chExt cx="921061" cy="648072"/>
              </a:xfrm>
            </p:grpSpPr>
            <p:cxnSp>
              <p:nvCxnSpPr>
                <p:cNvPr id="212" name="Straight Arrow Connector 211"/>
                <p:cNvCxnSpPr>
                  <a:stCxn id="207" idx="6"/>
                  <a:endCxn id="20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3" name="Straight Arrow Connector 212"/>
                <p:cNvCxnSpPr>
                  <a:stCxn id="208" idx="5"/>
                  <a:endCxn id="21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4" name="Straight Arrow Connector 213"/>
                <p:cNvCxnSpPr>
                  <a:stCxn id="209" idx="6"/>
                  <a:endCxn id="21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15" name="Straight Arrow Connector 214"/>
                <p:cNvCxnSpPr>
                  <a:stCxn id="207" idx="5"/>
                  <a:endCxn id="20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32" name="Oval 231"/>
            <p:cNvSpPr/>
            <p:nvPr/>
          </p:nvSpPr>
          <p:spPr>
            <a:xfrm>
              <a:off x="3036791" y="4026661"/>
              <a:ext cx="699639" cy="36460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196" name="Group 195"/>
            <p:cNvGrpSpPr/>
            <p:nvPr/>
          </p:nvGrpSpPr>
          <p:grpSpPr>
            <a:xfrm rot="217408">
              <a:off x="3146525" y="4122863"/>
              <a:ext cx="491420" cy="250635"/>
              <a:chOff x="-3204864" y="2300909"/>
              <a:chExt cx="1478902" cy="912521"/>
            </a:xfrm>
          </p:grpSpPr>
          <p:sp>
            <p:nvSpPr>
              <p:cNvPr id="197" name="Oval 19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8" name="Oval 19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9" name="Oval 19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00" name="Oval 19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201" name="Group 200"/>
              <p:cNvGrpSpPr/>
              <p:nvPr/>
            </p:nvGrpSpPr>
            <p:grpSpPr>
              <a:xfrm>
                <a:off x="-2925942" y="2433133"/>
                <a:ext cx="921061" cy="648072"/>
                <a:chOff x="-2925942" y="2433133"/>
                <a:chExt cx="921061" cy="648072"/>
              </a:xfrm>
            </p:grpSpPr>
            <p:cxnSp>
              <p:nvCxnSpPr>
                <p:cNvPr id="202" name="Straight Arrow Connector 201"/>
                <p:cNvCxnSpPr>
                  <a:stCxn id="197" idx="6"/>
                  <a:endCxn id="19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3" name="Straight Arrow Connector 202"/>
                <p:cNvCxnSpPr>
                  <a:stCxn id="198" idx="5"/>
                  <a:endCxn id="20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4" name="Straight Arrow Connector 203"/>
                <p:cNvCxnSpPr>
                  <a:stCxn id="199" idx="6"/>
                  <a:endCxn id="20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05" name="Straight Arrow Connector 204"/>
                <p:cNvCxnSpPr>
                  <a:stCxn id="197" idx="5"/>
                  <a:endCxn id="19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33" name="Oval 232"/>
            <p:cNvSpPr/>
            <p:nvPr/>
          </p:nvSpPr>
          <p:spPr>
            <a:xfrm>
              <a:off x="4363448" y="4297327"/>
              <a:ext cx="699639" cy="36460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186" name="Group 185"/>
            <p:cNvGrpSpPr/>
            <p:nvPr/>
          </p:nvGrpSpPr>
          <p:grpSpPr>
            <a:xfrm rot="217408">
              <a:off x="4422050" y="4344825"/>
              <a:ext cx="491420" cy="250635"/>
              <a:chOff x="-3204864" y="2300909"/>
              <a:chExt cx="1478902" cy="912521"/>
            </a:xfrm>
          </p:grpSpPr>
          <p:sp>
            <p:nvSpPr>
              <p:cNvPr id="187" name="Oval 18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8" name="Oval 18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9" name="Oval 18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90" name="Oval 18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91" name="Group 190"/>
              <p:cNvGrpSpPr/>
              <p:nvPr/>
            </p:nvGrpSpPr>
            <p:grpSpPr>
              <a:xfrm>
                <a:off x="-2925942" y="2433133"/>
                <a:ext cx="921061" cy="648072"/>
                <a:chOff x="-2925942" y="2433133"/>
                <a:chExt cx="921061" cy="648072"/>
              </a:xfrm>
            </p:grpSpPr>
            <p:cxnSp>
              <p:nvCxnSpPr>
                <p:cNvPr id="192" name="Straight Arrow Connector 191"/>
                <p:cNvCxnSpPr>
                  <a:stCxn id="187" idx="6"/>
                  <a:endCxn id="18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3" name="Straight Arrow Connector 192"/>
                <p:cNvCxnSpPr>
                  <a:stCxn id="188" idx="5"/>
                  <a:endCxn id="19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4" name="Straight Arrow Connector 193"/>
                <p:cNvCxnSpPr>
                  <a:stCxn id="189" idx="6"/>
                  <a:endCxn id="19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95" name="Straight Arrow Connector 194"/>
                <p:cNvCxnSpPr>
                  <a:stCxn id="187" idx="5"/>
                  <a:endCxn id="18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34" name="Oval 233"/>
            <p:cNvSpPr/>
            <p:nvPr/>
          </p:nvSpPr>
          <p:spPr>
            <a:xfrm>
              <a:off x="5520743" y="4182945"/>
              <a:ext cx="699639" cy="36460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176" name="Group 175"/>
            <p:cNvGrpSpPr/>
            <p:nvPr/>
          </p:nvGrpSpPr>
          <p:grpSpPr>
            <a:xfrm rot="217408">
              <a:off x="5630441" y="4233844"/>
              <a:ext cx="491420" cy="250635"/>
              <a:chOff x="-3204864" y="2300909"/>
              <a:chExt cx="1478902" cy="912521"/>
            </a:xfrm>
          </p:grpSpPr>
          <p:sp>
            <p:nvSpPr>
              <p:cNvPr id="177" name="Oval 17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8" name="Oval 17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9" name="Oval 17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0" name="Oval 17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81" name="Group 180"/>
              <p:cNvGrpSpPr/>
              <p:nvPr/>
            </p:nvGrpSpPr>
            <p:grpSpPr>
              <a:xfrm>
                <a:off x="-2925942" y="2433133"/>
                <a:ext cx="921061" cy="648072"/>
                <a:chOff x="-2925942" y="2433133"/>
                <a:chExt cx="921061" cy="648072"/>
              </a:xfrm>
            </p:grpSpPr>
            <p:cxnSp>
              <p:nvCxnSpPr>
                <p:cNvPr id="182" name="Straight Arrow Connector 181"/>
                <p:cNvCxnSpPr>
                  <a:stCxn id="177" idx="6"/>
                  <a:endCxn id="17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3" name="Straight Arrow Connector 182"/>
                <p:cNvCxnSpPr>
                  <a:stCxn id="178" idx="5"/>
                  <a:endCxn id="18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4" name="Straight Arrow Connector 183"/>
                <p:cNvCxnSpPr>
                  <a:stCxn id="179" idx="6"/>
                  <a:endCxn id="18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5" name="Straight Arrow Connector 184"/>
                <p:cNvCxnSpPr>
                  <a:stCxn id="177" idx="5"/>
                  <a:endCxn id="17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35" name="Oval 234"/>
            <p:cNvSpPr/>
            <p:nvPr/>
          </p:nvSpPr>
          <p:spPr>
            <a:xfrm>
              <a:off x="6631800" y="3984217"/>
              <a:ext cx="699639" cy="36460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166" name="Group 165"/>
            <p:cNvGrpSpPr/>
            <p:nvPr/>
          </p:nvGrpSpPr>
          <p:grpSpPr>
            <a:xfrm rot="217408">
              <a:off x="6771700" y="4067371"/>
              <a:ext cx="491420" cy="250635"/>
              <a:chOff x="-3204864" y="2300909"/>
              <a:chExt cx="1478902" cy="912521"/>
            </a:xfrm>
          </p:grpSpPr>
          <p:sp>
            <p:nvSpPr>
              <p:cNvPr id="167" name="Oval 16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8" name="Oval 16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9" name="Oval 16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0" name="Oval 16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71" name="Group 170"/>
              <p:cNvGrpSpPr/>
              <p:nvPr/>
            </p:nvGrpSpPr>
            <p:grpSpPr>
              <a:xfrm>
                <a:off x="-2925942" y="2433133"/>
                <a:ext cx="921061" cy="648072"/>
                <a:chOff x="-2925942" y="2433133"/>
                <a:chExt cx="921061" cy="648072"/>
              </a:xfrm>
            </p:grpSpPr>
            <p:cxnSp>
              <p:nvCxnSpPr>
                <p:cNvPr id="172" name="Straight Arrow Connector 171"/>
                <p:cNvCxnSpPr>
                  <a:stCxn id="167" idx="6"/>
                  <a:endCxn id="16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73" name="Straight Arrow Connector 172"/>
                <p:cNvCxnSpPr>
                  <a:stCxn id="168" idx="5"/>
                  <a:endCxn id="17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74" name="Straight Arrow Connector 173"/>
                <p:cNvCxnSpPr>
                  <a:stCxn id="169" idx="6"/>
                  <a:endCxn id="17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75" name="Straight Arrow Connector 174"/>
                <p:cNvCxnSpPr>
                  <a:stCxn id="167" idx="5"/>
                  <a:endCxn id="16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36" name="Oval 235"/>
            <p:cNvSpPr/>
            <p:nvPr/>
          </p:nvSpPr>
          <p:spPr>
            <a:xfrm>
              <a:off x="6716149" y="2192249"/>
              <a:ext cx="699639" cy="36460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156" name="Group 155"/>
            <p:cNvGrpSpPr/>
            <p:nvPr/>
          </p:nvGrpSpPr>
          <p:grpSpPr>
            <a:xfrm rot="217408">
              <a:off x="6838832" y="2236174"/>
              <a:ext cx="491420" cy="250635"/>
              <a:chOff x="-3204864" y="2300909"/>
              <a:chExt cx="1478902" cy="912521"/>
            </a:xfrm>
          </p:grpSpPr>
          <p:sp>
            <p:nvSpPr>
              <p:cNvPr id="157" name="Oval 15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8" name="Oval 15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9" name="Oval 15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60" name="Oval 15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61" name="Group 160"/>
              <p:cNvGrpSpPr/>
              <p:nvPr/>
            </p:nvGrpSpPr>
            <p:grpSpPr>
              <a:xfrm>
                <a:off x="-2925942" y="2433133"/>
                <a:ext cx="921061" cy="648072"/>
                <a:chOff x="-2925942" y="2433133"/>
                <a:chExt cx="921061" cy="648072"/>
              </a:xfrm>
            </p:grpSpPr>
            <p:cxnSp>
              <p:nvCxnSpPr>
                <p:cNvPr id="162" name="Straight Arrow Connector 161"/>
                <p:cNvCxnSpPr>
                  <a:stCxn id="157" idx="6"/>
                  <a:endCxn id="15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3" name="Straight Arrow Connector 162"/>
                <p:cNvCxnSpPr>
                  <a:stCxn id="158" idx="5"/>
                  <a:endCxn id="16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4" name="Straight Arrow Connector 163"/>
                <p:cNvCxnSpPr>
                  <a:stCxn id="159" idx="6"/>
                  <a:endCxn id="16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65" name="Straight Arrow Connector 164"/>
                <p:cNvCxnSpPr>
                  <a:stCxn id="157" idx="5"/>
                  <a:endCxn id="15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sp>
          <p:nvSpPr>
            <p:cNvPr id="247" name="Oval 246"/>
            <p:cNvSpPr/>
            <p:nvPr/>
          </p:nvSpPr>
          <p:spPr>
            <a:xfrm>
              <a:off x="5207252" y="1888353"/>
              <a:ext cx="699639" cy="364607"/>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3200" b="1" dirty="0"/>
            </a:p>
          </p:txBody>
        </p:sp>
        <p:grpSp>
          <p:nvGrpSpPr>
            <p:cNvPr id="146" name="Group 145"/>
            <p:cNvGrpSpPr/>
            <p:nvPr/>
          </p:nvGrpSpPr>
          <p:grpSpPr>
            <a:xfrm rot="217408">
              <a:off x="5361910" y="1958719"/>
              <a:ext cx="491420" cy="250635"/>
              <a:chOff x="-3204864" y="2300909"/>
              <a:chExt cx="1478902" cy="912521"/>
            </a:xfrm>
          </p:grpSpPr>
          <p:sp>
            <p:nvSpPr>
              <p:cNvPr id="147" name="Oval 146"/>
              <p:cNvSpPr/>
              <p:nvPr/>
            </p:nvSpPr>
            <p:spPr>
              <a:xfrm>
                <a:off x="-3204864" y="2588940"/>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8" name="Oval 147"/>
              <p:cNvSpPr/>
              <p:nvPr/>
            </p:nvSpPr>
            <p:spPr>
              <a:xfrm>
                <a:off x="-2595537" y="2300909"/>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9" name="Oval 148"/>
              <p:cNvSpPr/>
              <p:nvPr/>
            </p:nvSpPr>
            <p:spPr>
              <a:xfrm>
                <a:off x="-2628801" y="2948981"/>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0" name="Oval 149"/>
              <p:cNvSpPr/>
              <p:nvPr/>
            </p:nvSpPr>
            <p:spPr>
              <a:xfrm>
                <a:off x="-2052739" y="2660497"/>
                <a:ext cx="326777" cy="26444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nvGrpSpPr>
              <p:cNvPr id="151" name="Group 150"/>
              <p:cNvGrpSpPr/>
              <p:nvPr/>
            </p:nvGrpSpPr>
            <p:grpSpPr>
              <a:xfrm>
                <a:off x="-2925942" y="2433133"/>
                <a:ext cx="921061" cy="648072"/>
                <a:chOff x="-2925942" y="2433133"/>
                <a:chExt cx="921061" cy="648072"/>
              </a:xfrm>
            </p:grpSpPr>
            <p:cxnSp>
              <p:nvCxnSpPr>
                <p:cNvPr id="152" name="Straight Arrow Connector 151"/>
                <p:cNvCxnSpPr>
                  <a:stCxn id="147" idx="6"/>
                  <a:endCxn id="148" idx="2"/>
                </p:cNvCxnSpPr>
                <p:nvPr/>
              </p:nvCxnSpPr>
              <p:spPr>
                <a:xfrm flipV="1">
                  <a:off x="-2878087" y="2433133"/>
                  <a:ext cx="282550" cy="28803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3" name="Straight Arrow Connector 152"/>
                <p:cNvCxnSpPr>
                  <a:stCxn id="148" idx="5"/>
                  <a:endCxn id="150" idx="1"/>
                </p:cNvCxnSpPr>
                <p:nvPr/>
              </p:nvCxnSpPr>
              <p:spPr>
                <a:xfrm>
                  <a:off x="-2316615" y="2526629"/>
                  <a:ext cx="311734" cy="172594"/>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4" name="Straight Arrow Connector 153"/>
                <p:cNvCxnSpPr>
                  <a:stCxn id="149" idx="6"/>
                  <a:endCxn id="150" idx="3"/>
                </p:cNvCxnSpPr>
                <p:nvPr/>
              </p:nvCxnSpPr>
              <p:spPr>
                <a:xfrm flipV="1">
                  <a:off x="-2302023" y="2886216"/>
                  <a:ext cx="297142" cy="194989"/>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55" name="Straight Arrow Connector 154"/>
                <p:cNvCxnSpPr>
                  <a:stCxn id="147" idx="5"/>
                  <a:endCxn id="149" idx="1"/>
                </p:cNvCxnSpPr>
                <p:nvPr/>
              </p:nvCxnSpPr>
              <p:spPr>
                <a:xfrm>
                  <a:off x="-2925942" y="2814661"/>
                  <a:ext cx="344997" cy="173047"/>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pSp>
        </p:grpSp>
      </p:grpSp>
      <p:sp>
        <p:nvSpPr>
          <p:cNvPr id="21" name="Slide Number Placeholder 20"/>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48</a:t>
            </a:fld>
            <a:endParaRPr lang="zh-CN" altLang="en-US"/>
          </a:p>
        </p:txBody>
      </p:sp>
      <p:grpSp>
        <p:nvGrpSpPr>
          <p:cNvPr id="228" name="Group 227"/>
          <p:cNvGrpSpPr/>
          <p:nvPr/>
        </p:nvGrpSpPr>
        <p:grpSpPr>
          <a:xfrm>
            <a:off x="683570" y="822951"/>
            <a:ext cx="6847727" cy="380647"/>
            <a:chOff x="460577" y="799517"/>
            <a:chExt cx="6847727" cy="380647"/>
          </a:xfrm>
        </p:grpSpPr>
        <p:sp>
          <p:nvSpPr>
            <p:cNvPr id="237" name="Rectangle 236"/>
            <p:cNvSpPr/>
            <p:nvPr/>
          </p:nvSpPr>
          <p:spPr>
            <a:xfrm>
              <a:off x="471583" y="799517"/>
              <a:ext cx="1572877" cy="3693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8" name="Rectangle 237"/>
            <p:cNvSpPr/>
            <p:nvPr/>
          </p:nvSpPr>
          <p:spPr>
            <a:xfrm>
              <a:off x="460577" y="810832"/>
              <a:ext cx="6847727" cy="36933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b="1" dirty="0" smtClean="0"/>
                <a:t>Target Problem   </a:t>
              </a:r>
              <a:r>
                <a:rPr lang="en-US" altLang="zh-CN" dirty="0" smtClean="0"/>
                <a:t>Large gap between edge device with data center</a:t>
              </a:r>
              <a:endParaRPr lang="zh-CN" altLang="en-US" dirty="0"/>
            </a:p>
          </p:txBody>
        </p:sp>
      </p:grpSp>
    </p:spTree>
    <p:extLst>
      <p:ext uri="{BB962C8B-B14F-4D97-AF65-F5344CB8AC3E}">
        <p14:creationId xmlns:p14="http://schemas.microsoft.com/office/powerpoint/2010/main" val="42751380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0" y="4104457"/>
            <a:ext cx="9144000" cy="10595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Rectangle 66"/>
          <p:cNvSpPr/>
          <p:nvPr/>
        </p:nvSpPr>
        <p:spPr>
          <a:xfrm>
            <a:off x="6948264" y="2237111"/>
            <a:ext cx="1872208" cy="1643484"/>
          </a:xfrm>
          <a:prstGeom prst="rect">
            <a:avLst/>
          </a:prstGeom>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sp>
        <p:nvSpPr>
          <p:cNvPr id="47" name="Rectangle 46"/>
          <p:cNvSpPr/>
          <p:nvPr/>
        </p:nvSpPr>
        <p:spPr>
          <a:xfrm>
            <a:off x="269984" y="2152402"/>
            <a:ext cx="1133669" cy="1944216"/>
          </a:xfrm>
          <a:prstGeom prst="rect">
            <a:avLst/>
          </a:prstGeom>
          <a:ln>
            <a:solidFill>
              <a:srgbClr val="FF000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dirty="0"/>
          </a:p>
        </p:txBody>
      </p:sp>
      <p:sp>
        <p:nvSpPr>
          <p:cNvPr id="2" name="Title 1"/>
          <p:cNvSpPr>
            <a:spLocks noGrp="1"/>
          </p:cNvSpPr>
          <p:nvPr>
            <p:ph type="title"/>
          </p:nvPr>
        </p:nvSpPr>
        <p:spPr>
          <a:xfrm>
            <a:off x="1033264" y="123478"/>
            <a:ext cx="8507288" cy="857250"/>
          </a:xfrm>
        </p:spPr>
        <p:txBody>
          <a:bodyPr>
            <a:noAutofit/>
          </a:bodyPr>
          <a:lstStyle/>
          <a:p>
            <a:pPr algn="l"/>
            <a:r>
              <a:rPr lang="en-US" altLang="zh-CN" sz="3600" b="1" dirty="0" smtClean="0">
                <a:solidFill>
                  <a:srgbClr val="FF0000"/>
                </a:solidFill>
              </a:rPr>
              <a:t>Unified</a:t>
            </a:r>
            <a:r>
              <a:rPr lang="en-US" altLang="zh-CN" sz="3600" dirty="0" smtClean="0"/>
              <a:t> log ingestion and processing</a:t>
            </a:r>
            <a:endParaRPr lang="zh-CN" altLang="en-US" sz="3600" dirty="0"/>
          </a:p>
        </p:txBody>
      </p:sp>
      <p:pic>
        <p:nvPicPr>
          <p:cNvPr id="3080" name="Picture 8" descr="http://engineering.linkedin.com/sites/default/files/kafka-logo-no-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2589" y="2465836"/>
            <a:ext cx="695252" cy="9827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snaplogic-h.s3.amazonaws.com/uploads/snap/image/45/hdfs.jpg"/>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27856" y="4299944"/>
            <a:ext cx="1632181" cy="1224136"/>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6" name="Picture 8" descr="http://bizcloudnetwork.com/wp-content/uploads/2013/05/hbase_logo-3-300x9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4048" y="4634253"/>
            <a:ext cx="1379168" cy="313762"/>
          </a:xfrm>
          <a:prstGeom prst="rect">
            <a:avLst/>
          </a:prstGeom>
          <a:noFill/>
          <a:extLst>
            <a:ext uri="{909E8E84-426E-40DD-AFC4-6F175D3DCCD1}">
              <a14:hiddenFill xmlns:a14="http://schemas.microsoft.com/office/drawing/2010/main">
                <a:solidFill>
                  <a:srgbClr val="FFFFFF"/>
                </a:solidFill>
              </a14:hiddenFill>
            </a:ext>
          </a:extLst>
        </p:spPr>
      </p:pic>
      <p:sp>
        <p:nvSpPr>
          <p:cNvPr id="11" name="Right Arrow 10"/>
          <p:cNvSpPr/>
          <p:nvPr/>
        </p:nvSpPr>
        <p:spPr>
          <a:xfrm>
            <a:off x="2627784" y="2571750"/>
            <a:ext cx="216024" cy="79208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grpSp>
        <p:nvGrpSpPr>
          <p:cNvPr id="3079" name="Group 3078"/>
          <p:cNvGrpSpPr/>
          <p:nvPr/>
        </p:nvGrpSpPr>
        <p:grpSpPr>
          <a:xfrm>
            <a:off x="357384" y="2224411"/>
            <a:ext cx="1389720" cy="1728192"/>
            <a:chOff x="97902" y="2034090"/>
            <a:chExt cx="1575015" cy="1958618"/>
          </a:xfrm>
        </p:grpSpPr>
        <p:sp>
          <p:nvSpPr>
            <p:cNvPr id="4" name="Oval 3"/>
            <p:cNvSpPr/>
            <p:nvPr/>
          </p:nvSpPr>
          <p:spPr>
            <a:xfrm>
              <a:off x="97902" y="2034090"/>
              <a:ext cx="1080120" cy="42076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Agent</a:t>
              </a:r>
              <a:endParaRPr lang="zh-CN" altLang="en-US" sz="1600" dirty="0"/>
            </a:p>
          </p:txBody>
        </p:sp>
        <p:sp>
          <p:nvSpPr>
            <p:cNvPr id="22" name="Right Arrow 21"/>
            <p:cNvSpPr/>
            <p:nvPr/>
          </p:nvSpPr>
          <p:spPr>
            <a:xfrm>
              <a:off x="1312877" y="2787774"/>
              <a:ext cx="360040"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sz="1600"/>
            </a:p>
          </p:txBody>
        </p:sp>
        <p:sp>
          <p:nvSpPr>
            <p:cNvPr id="26" name="Oval 25"/>
            <p:cNvSpPr/>
            <p:nvPr/>
          </p:nvSpPr>
          <p:spPr>
            <a:xfrm>
              <a:off x="97902" y="2837458"/>
              <a:ext cx="1080120" cy="42076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Agent</a:t>
              </a:r>
              <a:endParaRPr lang="zh-CN" altLang="en-US" sz="1600" dirty="0"/>
            </a:p>
          </p:txBody>
        </p:sp>
        <p:sp>
          <p:nvSpPr>
            <p:cNvPr id="27" name="Oval 26"/>
            <p:cNvSpPr/>
            <p:nvPr/>
          </p:nvSpPr>
          <p:spPr>
            <a:xfrm>
              <a:off x="117105" y="3571940"/>
              <a:ext cx="1080120" cy="420768"/>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zh-CN" sz="1600" dirty="0" smtClean="0"/>
                <a:t>Agent</a:t>
              </a:r>
              <a:endParaRPr lang="zh-CN" altLang="en-US" sz="1600" dirty="0"/>
            </a:p>
          </p:txBody>
        </p:sp>
      </p:grpSp>
      <p:sp>
        <p:nvSpPr>
          <p:cNvPr id="18" name="TextBox 17"/>
          <p:cNvSpPr txBox="1"/>
          <p:nvPr/>
        </p:nvSpPr>
        <p:spPr>
          <a:xfrm>
            <a:off x="1797477" y="1169693"/>
            <a:ext cx="4673011" cy="461665"/>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CN" sz="2400" dirty="0" smtClean="0"/>
              <a:t>Single Gearpump Application For All</a:t>
            </a:r>
            <a:endParaRPr lang="zh-CN" altLang="en-US" sz="2400" dirty="0"/>
          </a:p>
        </p:txBody>
      </p:sp>
      <p:cxnSp>
        <p:nvCxnSpPr>
          <p:cNvPr id="30" name="Curved Connector 29"/>
          <p:cNvCxnSpPr>
            <a:stCxn id="18" idx="1"/>
            <a:endCxn id="47" idx="0"/>
          </p:cNvCxnSpPr>
          <p:nvPr/>
        </p:nvCxnSpPr>
        <p:spPr>
          <a:xfrm rot="10800000" flipV="1">
            <a:off x="836819" y="1400526"/>
            <a:ext cx="960658" cy="751876"/>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73" name="Curved Connector 3072"/>
          <p:cNvCxnSpPr>
            <a:stCxn id="18" idx="2"/>
            <a:endCxn id="8" idx="0"/>
          </p:cNvCxnSpPr>
          <p:nvPr/>
        </p:nvCxnSpPr>
        <p:spPr>
          <a:xfrm rot="16200000" flipH="1">
            <a:off x="4157078" y="1608262"/>
            <a:ext cx="593054" cy="639245"/>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4" name="Right Arrow 23"/>
          <p:cNvSpPr/>
          <p:nvPr/>
        </p:nvSpPr>
        <p:spPr>
          <a:xfrm rot="840000">
            <a:off x="1450562" y="2176837"/>
            <a:ext cx="360040"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25" name="Right Arrow 24"/>
          <p:cNvSpPr/>
          <p:nvPr/>
        </p:nvSpPr>
        <p:spPr>
          <a:xfrm rot="20760000" flipV="1">
            <a:off x="1463261" y="3413673"/>
            <a:ext cx="360040" cy="432048"/>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088" name="Rectangle 3087"/>
          <p:cNvSpPr/>
          <p:nvPr/>
        </p:nvSpPr>
        <p:spPr>
          <a:xfrm>
            <a:off x="71885" y="4312645"/>
            <a:ext cx="2623603" cy="646331"/>
          </a:xfrm>
          <a:prstGeom prst="rect">
            <a:avLst/>
          </a:prstGeom>
        </p:spPr>
        <p:txBody>
          <a:bodyPr wrap="none">
            <a:spAutoFit/>
          </a:bodyPr>
          <a:lstStyle/>
          <a:p>
            <a:r>
              <a:rPr lang="en-US" altLang="zh-CN" dirty="0" smtClean="0"/>
              <a:t>Collect logs from different</a:t>
            </a:r>
          </a:p>
          <a:p>
            <a:r>
              <a:rPr lang="en-US" altLang="zh-CN" dirty="0" smtClean="0"/>
              <a:t>places</a:t>
            </a:r>
            <a:endParaRPr lang="zh-CN" altLang="en-US" dirty="0"/>
          </a:p>
        </p:txBody>
      </p:sp>
      <p:sp>
        <p:nvSpPr>
          <p:cNvPr id="52" name="Rectangle 51"/>
          <p:cNvSpPr/>
          <p:nvPr/>
        </p:nvSpPr>
        <p:spPr>
          <a:xfrm rot="19334053">
            <a:off x="-10058" y="1484731"/>
            <a:ext cx="1514710" cy="369332"/>
          </a:xfrm>
          <a:prstGeom prst="rect">
            <a:avLst/>
          </a:prstGeom>
        </p:spPr>
        <p:txBody>
          <a:bodyPr wrap="none">
            <a:spAutoFit/>
          </a:bodyPr>
          <a:lstStyle/>
          <a:p>
            <a:r>
              <a:rPr lang="en-US" altLang="zh-CN" dirty="0" smtClean="0"/>
              <a:t>Deploy agents</a:t>
            </a:r>
            <a:endParaRPr lang="zh-CN" altLang="en-US" dirty="0"/>
          </a:p>
        </p:txBody>
      </p:sp>
      <p:sp>
        <p:nvSpPr>
          <p:cNvPr id="53" name="Rectangle 52"/>
          <p:cNvSpPr/>
          <p:nvPr/>
        </p:nvSpPr>
        <p:spPr>
          <a:xfrm rot="893246">
            <a:off x="4441919" y="1813954"/>
            <a:ext cx="1996829" cy="369332"/>
          </a:xfrm>
          <a:prstGeom prst="rect">
            <a:avLst/>
          </a:prstGeom>
        </p:spPr>
        <p:txBody>
          <a:bodyPr wrap="none">
            <a:spAutoFit/>
          </a:bodyPr>
          <a:lstStyle/>
          <a:p>
            <a:r>
              <a:rPr lang="en-US" altLang="zh-CN" dirty="0" smtClean="0"/>
              <a:t>Manage processing</a:t>
            </a:r>
            <a:endParaRPr lang="zh-CN" altLang="en-US" dirty="0"/>
          </a:p>
        </p:txBody>
      </p:sp>
      <p:sp>
        <p:nvSpPr>
          <p:cNvPr id="3089" name="Rounded Rectangle 3088"/>
          <p:cNvSpPr/>
          <p:nvPr/>
        </p:nvSpPr>
        <p:spPr>
          <a:xfrm>
            <a:off x="7092280" y="2368428"/>
            <a:ext cx="1584176" cy="57606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Query</a:t>
            </a:r>
            <a:endParaRPr lang="zh-CN" altLang="en-US" dirty="0"/>
          </a:p>
        </p:txBody>
      </p:sp>
      <p:sp>
        <p:nvSpPr>
          <p:cNvPr id="55" name="Rounded Rectangle 54"/>
          <p:cNvSpPr/>
          <p:nvPr/>
        </p:nvSpPr>
        <p:spPr>
          <a:xfrm>
            <a:off x="7092280" y="3088508"/>
            <a:ext cx="1584176" cy="576064"/>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dirty="0" smtClean="0"/>
              <a:t>Visualization</a:t>
            </a:r>
            <a:endParaRPr lang="zh-CN" altLang="en-US" dirty="0"/>
          </a:p>
        </p:txBody>
      </p:sp>
      <p:cxnSp>
        <p:nvCxnSpPr>
          <p:cNvPr id="57" name="Curved Connector 56"/>
          <p:cNvCxnSpPr>
            <a:stCxn id="14" idx="3"/>
            <a:endCxn id="67" idx="1"/>
          </p:cNvCxnSpPr>
          <p:nvPr/>
        </p:nvCxnSpPr>
        <p:spPr>
          <a:xfrm flipV="1">
            <a:off x="6516216" y="3058854"/>
            <a:ext cx="432048" cy="44186"/>
          </a:xfrm>
          <a:prstGeom prst="curvedConnector3">
            <a:avLst>
              <a:gd name="adj1" fmla="val 50000"/>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3094" name="Rectangle 3093"/>
          <p:cNvSpPr/>
          <p:nvPr/>
        </p:nvSpPr>
        <p:spPr>
          <a:xfrm>
            <a:off x="1763688" y="2152401"/>
            <a:ext cx="4572000" cy="369332"/>
          </a:xfrm>
          <a:prstGeom prst="rect">
            <a:avLst/>
          </a:prstGeom>
        </p:spPr>
        <p:txBody>
          <a:bodyPr>
            <a:spAutoFit/>
          </a:bodyPr>
          <a:lstStyle/>
          <a:p>
            <a:r>
              <a:rPr lang="en-US" altLang="zh-CN" dirty="0" smtClean="0"/>
              <a:t>Kafka queue</a:t>
            </a:r>
            <a:endParaRPr lang="zh-CN" altLang="en-US" dirty="0"/>
          </a:p>
        </p:txBody>
      </p:sp>
      <p:cxnSp>
        <p:nvCxnSpPr>
          <p:cNvPr id="3096" name="Straight Connector 3095"/>
          <p:cNvCxnSpPr/>
          <p:nvPr/>
        </p:nvCxnSpPr>
        <p:spPr>
          <a:xfrm>
            <a:off x="6732240" y="2283720"/>
            <a:ext cx="0" cy="1872208"/>
          </a:xfrm>
          <a:prstGeom prst="line">
            <a:avLst/>
          </a:prstGeom>
          <a:ln>
            <a:prstDash val="lgDash"/>
          </a:ln>
        </p:spPr>
        <p:style>
          <a:lnRef idx="2">
            <a:schemeClr val="accent1"/>
          </a:lnRef>
          <a:fillRef idx="0">
            <a:schemeClr val="accent1"/>
          </a:fillRef>
          <a:effectRef idx="1">
            <a:schemeClr val="accent1"/>
          </a:effectRef>
          <a:fontRef idx="minor">
            <a:schemeClr val="tx1"/>
          </a:fontRef>
        </p:style>
      </p:cxnSp>
      <p:grpSp>
        <p:nvGrpSpPr>
          <p:cNvPr id="50" name="Group 49"/>
          <p:cNvGrpSpPr/>
          <p:nvPr/>
        </p:nvGrpSpPr>
        <p:grpSpPr>
          <a:xfrm>
            <a:off x="2937024" y="2224412"/>
            <a:ext cx="3579192" cy="1872208"/>
            <a:chOff x="3059832" y="2368426"/>
            <a:chExt cx="3579192" cy="1872208"/>
          </a:xfrm>
        </p:grpSpPr>
        <p:sp>
          <p:nvSpPr>
            <p:cNvPr id="8" name="Rectangle 7"/>
            <p:cNvSpPr/>
            <p:nvPr/>
          </p:nvSpPr>
          <p:spPr>
            <a:xfrm>
              <a:off x="3203848" y="2368426"/>
              <a:ext cx="3384376" cy="1872208"/>
            </a:xfrm>
            <a:prstGeom prst="rect">
              <a:avLst/>
            </a:prstGeom>
            <a:ln>
              <a:solidFill>
                <a:srgbClr val="FF0000"/>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dirty="0"/>
            </a:p>
          </p:txBody>
        </p:sp>
        <p:pic>
          <p:nvPicPr>
            <p:cNvPr id="14" name="Picture 13"/>
            <p:cNvPicPr/>
            <p:nvPr/>
          </p:nvPicPr>
          <p:blipFill rotWithShape="1">
            <a:blip r:embed="rId6">
              <a:extLst>
                <a:ext uri="{28A0092B-C50C-407E-A947-70E740481C1C}">
                  <a14:useLocalDpi xmlns:a14="http://schemas.microsoft.com/office/drawing/2010/main" val="0"/>
                </a:ext>
              </a:extLst>
            </a:blip>
            <a:srcRect l="20490" t="24368"/>
            <a:stretch/>
          </p:blipFill>
          <p:spPr bwMode="auto">
            <a:xfrm>
              <a:off x="3326656" y="2453134"/>
              <a:ext cx="3312368" cy="1587840"/>
            </a:xfrm>
            <a:prstGeom prst="rect">
              <a:avLst/>
            </a:prstGeom>
            <a:noFill/>
          </p:spPr>
        </p:pic>
        <p:sp>
          <p:nvSpPr>
            <p:cNvPr id="3097" name="Rectangle 3096"/>
            <p:cNvSpPr/>
            <p:nvPr/>
          </p:nvSpPr>
          <p:spPr>
            <a:xfrm>
              <a:off x="3059832" y="2381126"/>
              <a:ext cx="108012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ysClr val="windowText" lastClr="000000"/>
                  </a:solidFill>
                </a:rPr>
                <a:t>DAG</a:t>
              </a:r>
              <a:endParaRPr lang="zh-CN" altLang="en-US" dirty="0">
                <a:solidFill>
                  <a:sysClr val="windowText" lastClr="000000"/>
                </a:solidFill>
              </a:endParaRPr>
            </a:p>
          </p:txBody>
        </p:sp>
      </p:grpSp>
      <p:cxnSp>
        <p:nvCxnSpPr>
          <p:cNvPr id="68" name="Curved Connector 67"/>
          <p:cNvCxnSpPr>
            <a:stCxn id="18" idx="3"/>
            <a:endCxn id="67" idx="0"/>
          </p:cNvCxnSpPr>
          <p:nvPr/>
        </p:nvCxnSpPr>
        <p:spPr>
          <a:xfrm>
            <a:off x="6470488" y="1400526"/>
            <a:ext cx="1413880" cy="836585"/>
          </a:xfrm>
          <a:prstGeom prst="curvedConnector2">
            <a:avLst/>
          </a:prstGeom>
          <a:ln>
            <a:tailEnd type="arrow"/>
          </a:ln>
        </p:spPr>
        <p:style>
          <a:lnRef idx="3">
            <a:schemeClr val="accent2"/>
          </a:lnRef>
          <a:fillRef idx="0">
            <a:schemeClr val="accent2"/>
          </a:fillRef>
          <a:effectRef idx="2">
            <a:schemeClr val="accent2"/>
          </a:effectRef>
          <a:fontRef idx="minor">
            <a:schemeClr val="tx1"/>
          </a:fontRef>
        </p:style>
      </p:cxnSp>
      <p:sp>
        <p:nvSpPr>
          <p:cNvPr id="71" name="Rectangle 70"/>
          <p:cNvSpPr/>
          <p:nvPr/>
        </p:nvSpPr>
        <p:spPr>
          <a:xfrm rot="1715196">
            <a:off x="7118161" y="1504674"/>
            <a:ext cx="2255489" cy="369332"/>
          </a:xfrm>
          <a:prstGeom prst="rect">
            <a:avLst/>
          </a:prstGeom>
        </p:spPr>
        <p:txBody>
          <a:bodyPr wrap="none">
            <a:spAutoFit/>
          </a:bodyPr>
          <a:lstStyle/>
          <a:p>
            <a:r>
              <a:rPr lang="en-US" altLang="zh-CN" dirty="0" smtClean="0"/>
              <a:t>Manage query service</a:t>
            </a:r>
            <a:endParaRPr lang="zh-CN" altLang="en-US" dirty="0"/>
          </a:p>
        </p:txBody>
      </p:sp>
      <p:cxnSp>
        <p:nvCxnSpPr>
          <p:cNvPr id="75" name="Curved Connector 74"/>
          <p:cNvCxnSpPr>
            <a:stCxn id="16" idx="3"/>
            <a:endCxn id="67" idx="2"/>
          </p:cNvCxnSpPr>
          <p:nvPr/>
        </p:nvCxnSpPr>
        <p:spPr>
          <a:xfrm flipV="1">
            <a:off x="6383216" y="3880595"/>
            <a:ext cx="1501152" cy="910539"/>
          </a:xfrm>
          <a:prstGeom prst="curvedConnector2">
            <a:avLst/>
          </a:prstGeom>
          <a:ln>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a:off x="3131840" y="4371951"/>
            <a:ext cx="3320752" cy="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3" name="Up-Down Arrow 12"/>
          <p:cNvSpPr/>
          <p:nvPr/>
        </p:nvSpPr>
        <p:spPr>
          <a:xfrm>
            <a:off x="3974728" y="4083920"/>
            <a:ext cx="360040" cy="504057"/>
          </a:xfrm>
          <a:prstGeom prst="up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31" name="Up-Down Arrow 30"/>
          <p:cNvSpPr/>
          <p:nvPr/>
        </p:nvSpPr>
        <p:spPr>
          <a:xfrm>
            <a:off x="5414888" y="4083920"/>
            <a:ext cx="360040" cy="504057"/>
          </a:xfrm>
          <a:prstGeom prst="up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pic>
        <p:nvPicPr>
          <p:cNvPr id="59" name="Picture 10" descr="http://ts3.mm.bing.net/th?id=JN.P%2fsI1jwiXJOe%2bsNiRAaYIA&amp;w=144&amp;h=141&amp;c=7&amp;rs=1&amp;qlt=90&amp;o=4&amp;pid=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72400" y="267496"/>
            <a:ext cx="792088" cy="77558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49</a:t>
            </a:fld>
            <a:endParaRPr lang="zh-CN" altLang="en-US"/>
          </a:p>
        </p:txBody>
      </p:sp>
      <p:grpSp>
        <p:nvGrpSpPr>
          <p:cNvPr id="41" name="Group 40"/>
          <p:cNvGrpSpPr/>
          <p:nvPr/>
        </p:nvGrpSpPr>
        <p:grpSpPr>
          <a:xfrm>
            <a:off x="683568" y="762975"/>
            <a:ext cx="7272808" cy="380647"/>
            <a:chOff x="460578" y="799517"/>
            <a:chExt cx="7272808" cy="380647"/>
          </a:xfrm>
        </p:grpSpPr>
        <p:sp>
          <p:nvSpPr>
            <p:cNvPr id="42" name="Rectangle 41"/>
            <p:cNvSpPr/>
            <p:nvPr/>
          </p:nvSpPr>
          <p:spPr>
            <a:xfrm>
              <a:off x="471583" y="799517"/>
              <a:ext cx="1572877" cy="3693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Rectangle 42"/>
            <p:cNvSpPr/>
            <p:nvPr/>
          </p:nvSpPr>
          <p:spPr>
            <a:xfrm>
              <a:off x="460578" y="810832"/>
              <a:ext cx="7272808" cy="36933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b="1" dirty="0" smtClean="0"/>
                <a:t>Target Problem   </a:t>
              </a:r>
              <a:r>
                <a:rPr lang="en-US" altLang="zh-CN" dirty="0" smtClean="0"/>
                <a:t>Distributed application is broken into many isolated pieces</a:t>
              </a:r>
              <a:endParaRPr lang="zh-CN" altLang="en-US" dirty="0"/>
            </a:p>
          </p:txBody>
        </p:sp>
      </p:grpSp>
    </p:spTree>
    <p:extLst>
      <p:ext uri="{BB962C8B-B14F-4D97-AF65-F5344CB8AC3E}">
        <p14:creationId xmlns:p14="http://schemas.microsoft.com/office/powerpoint/2010/main" val="1254772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Why another streaming platform?</a:t>
            </a:r>
            <a:endParaRPr lang="zh-CN" altLang="en-US" dirty="0"/>
          </a:p>
        </p:txBody>
      </p:sp>
      <p:sp>
        <p:nvSpPr>
          <p:cNvPr id="3" name="Content Placeholder 2"/>
          <p:cNvSpPr>
            <a:spLocks noGrp="1"/>
          </p:cNvSpPr>
          <p:nvPr>
            <p:ph idx="1"/>
          </p:nvPr>
        </p:nvSpPr>
        <p:spPr>
          <a:xfrm>
            <a:off x="0" y="3795886"/>
            <a:ext cx="9144000" cy="1275606"/>
          </a:xfrm>
        </p:spPr>
        <p:txBody>
          <a:bodyPr>
            <a:noAutofit/>
          </a:bodyPr>
          <a:lstStyle/>
          <a:p>
            <a:r>
              <a:rPr lang="en-US" altLang="zh-CN" sz="2400" dirty="0" smtClean="0"/>
              <a:t>The </a:t>
            </a:r>
            <a:r>
              <a:rPr lang="en-US" altLang="zh-CN" sz="2400" b="1" dirty="0" smtClean="0"/>
              <a:t>requirements</a:t>
            </a:r>
            <a:r>
              <a:rPr lang="en-US" altLang="zh-CN" sz="2400" dirty="0" smtClean="0"/>
              <a:t> are not fully met.</a:t>
            </a:r>
          </a:p>
          <a:p>
            <a:r>
              <a:rPr lang="en-US" altLang="zh-CN" sz="2400" dirty="0" smtClean="0"/>
              <a:t>We need a </a:t>
            </a:r>
            <a:r>
              <a:rPr lang="en-US" altLang="zh-CN" sz="2400" b="1" dirty="0" smtClean="0"/>
              <a:t>higher abstraction </a:t>
            </a:r>
            <a:r>
              <a:rPr lang="en-US" altLang="zh-CN" sz="2400" dirty="0" smtClean="0"/>
              <a:t>to build software</a:t>
            </a:r>
            <a:r>
              <a:rPr lang="en-US" altLang="zh-CN" sz="2400" b="1" dirty="0" smtClean="0"/>
              <a:t>!</a:t>
            </a:r>
            <a:endParaRPr lang="en-US" altLang="zh-CN" sz="2400" dirty="0" smtClean="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13" y="1131591"/>
            <a:ext cx="6896893" cy="2520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5</a:t>
            </a:fld>
            <a:endParaRPr lang="zh-CN" altLang="en-US"/>
          </a:p>
        </p:txBody>
      </p:sp>
    </p:spTree>
    <p:extLst>
      <p:ext uri="{BB962C8B-B14F-4D97-AF65-F5344CB8AC3E}">
        <p14:creationId xmlns:p14="http://schemas.microsoft.com/office/powerpoint/2010/main" val="107094452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ts4.mm.bing.net/th?id=JN.%2fAc0ZLBuauXRJVj1pG77nQ&amp;w=204&amp;h=151&amp;c=7&amp;rs=1&amp;qlt=90&amp;o=4&amp;pid=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940" y="267494"/>
            <a:ext cx="875540" cy="64807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513840" y="1581150"/>
            <a:ext cx="1605280" cy="308229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b"/>
          <a:lstStyle/>
          <a:p>
            <a:pPr algn="ctr"/>
            <a:r>
              <a:rPr lang="en-US" altLang="zh-CN" dirty="0" smtClean="0">
                <a:solidFill>
                  <a:schemeClr val="tx1"/>
                </a:solidFill>
              </a:rPr>
              <a:t>Service</a:t>
            </a:r>
            <a:endParaRPr lang="zh-CN" altLang="en-US" dirty="0">
              <a:solidFill>
                <a:schemeClr val="tx1"/>
              </a:solidFill>
            </a:endParaRPr>
          </a:p>
        </p:txBody>
      </p:sp>
      <p:sp>
        <p:nvSpPr>
          <p:cNvPr id="2" name="Title 1"/>
          <p:cNvSpPr>
            <a:spLocks noGrp="1"/>
          </p:cNvSpPr>
          <p:nvPr>
            <p:ph type="title"/>
          </p:nvPr>
        </p:nvSpPr>
        <p:spPr>
          <a:xfrm>
            <a:off x="107504" y="204906"/>
            <a:ext cx="8229600" cy="857250"/>
          </a:xfrm>
        </p:spPr>
        <p:txBody>
          <a:bodyPr>
            <a:normAutofit/>
          </a:bodyPr>
          <a:lstStyle/>
          <a:p>
            <a:r>
              <a:rPr lang="en-US" altLang="zh-CN" sz="3600" b="1" dirty="0" smtClean="0">
                <a:solidFill>
                  <a:srgbClr val="FF0000"/>
                </a:solidFill>
              </a:rPr>
              <a:t>Exactly-once</a:t>
            </a:r>
            <a:r>
              <a:rPr lang="en-US" altLang="zh-CN" sz="3600" dirty="0" smtClean="0"/>
              <a:t>: Financial use cases</a:t>
            </a:r>
            <a:endParaRPr lang="zh-CN" altLang="en-US" sz="3600"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769" y="1522096"/>
            <a:ext cx="765996" cy="796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2774" y="2268735"/>
            <a:ext cx="617477" cy="369332"/>
          </a:xfrm>
          <a:prstGeom prst="rect">
            <a:avLst/>
          </a:prstGeom>
        </p:spPr>
        <p:txBody>
          <a:bodyPr wrap="none">
            <a:spAutoFit/>
          </a:bodyPr>
          <a:lstStyle/>
          <a:p>
            <a:r>
              <a:rPr lang="en-US" altLang="zh-CN" dirty="0" smtClean="0"/>
              <a:t>User</a:t>
            </a:r>
            <a:endParaRPr lang="zh-CN" altLang="en-US" dirty="0"/>
          </a:p>
        </p:txBody>
      </p:sp>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229611"/>
            <a:ext cx="1136650" cy="1043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6953"/>
          <a:stretch/>
        </p:blipFill>
        <p:spPr bwMode="auto">
          <a:xfrm>
            <a:off x="1676405" y="2540001"/>
            <a:ext cx="1151707" cy="689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2737" y="1920240"/>
            <a:ext cx="10953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ound Single Corner Rectangle 9"/>
          <p:cNvSpPr/>
          <p:nvPr/>
        </p:nvSpPr>
        <p:spPr>
          <a:xfrm>
            <a:off x="3413765" y="2011680"/>
            <a:ext cx="3044355" cy="1788160"/>
          </a:xfrm>
          <a:prstGeom prst="round1Rect">
            <a:avLst/>
          </a:prstGeom>
          <a:solidFill>
            <a:schemeClr val="accent5">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 name="Rectangle 10"/>
          <p:cNvSpPr/>
          <p:nvPr/>
        </p:nvSpPr>
        <p:spPr>
          <a:xfrm>
            <a:off x="3517930" y="2084070"/>
            <a:ext cx="1471493" cy="369332"/>
          </a:xfrm>
          <a:prstGeom prst="rect">
            <a:avLst/>
          </a:prstGeom>
        </p:spPr>
        <p:txBody>
          <a:bodyPr wrap="none">
            <a:spAutoFit/>
          </a:bodyPr>
          <a:lstStyle/>
          <a:p>
            <a:r>
              <a:rPr lang="en-US" altLang="zh-CN" dirty="0" smtClean="0"/>
              <a:t>Billing System</a:t>
            </a:r>
            <a:endParaRPr lang="zh-CN" altLang="en-US" dirty="0"/>
          </a:p>
        </p:txBody>
      </p:sp>
      <p:sp>
        <p:nvSpPr>
          <p:cNvPr id="12" name="Rectangle 11"/>
          <p:cNvSpPr/>
          <p:nvPr/>
        </p:nvSpPr>
        <p:spPr>
          <a:xfrm>
            <a:off x="3801020" y="2453403"/>
            <a:ext cx="1188403" cy="406400"/>
          </a:xfrm>
          <a:prstGeom prst="rect">
            <a:avLst/>
          </a:prstGeom>
          <a:solidFill>
            <a:schemeClr val="tx1"/>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dirty="0" smtClean="0">
                <a:solidFill>
                  <a:schemeClr val="bg1"/>
                </a:solidFill>
              </a:rPr>
              <a:t>Model</a:t>
            </a:r>
            <a:endParaRPr lang="zh-CN" altLang="en-US" dirty="0">
              <a:solidFill>
                <a:schemeClr val="bg1"/>
              </a:solidFill>
            </a:endParaRPr>
          </a:p>
        </p:txBody>
      </p:sp>
      <p:sp>
        <p:nvSpPr>
          <p:cNvPr id="18" name="Rectangle 17"/>
          <p:cNvSpPr/>
          <p:nvPr/>
        </p:nvSpPr>
        <p:spPr>
          <a:xfrm>
            <a:off x="3801015" y="3017520"/>
            <a:ext cx="1573625" cy="660400"/>
          </a:xfrm>
          <a:prstGeom prst="rect">
            <a:avLst/>
          </a:prstGeom>
          <a:solidFill>
            <a:srgbClr val="F43A3A"/>
          </a:solidFill>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zh-CN" dirty="0" smtClean="0"/>
              <a:t>Streaming </a:t>
            </a:r>
          </a:p>
          <a:p>
            <a:pPr algn="ctr"/>
            <a:r>
              <a:rPr lang="en-US" altLang="zh-CN" dirty="0" smtClean="0"/>
              <a:t>System</a:t>
            </a:r>
            <a:endParaRPr lang="zh-CN" altLang="en-US" dirty="0"/>
          </a:p>
        </p:txBody>
      </p:sp>
      <p:sp>
        <p:nvSpPr>
          <p:cNvPr id="13" name="Rectangle 12"/>
          <p:cNvSpPr/>
          <p:nvPr/>
        </p:nvSpPr>
        <p:spPr>
          <a:xfrm>
            <a:off x="5772767" y="2764790"/>
            <a:ext cx="468398" cy="369332"/>
          </a:xfrm>
          <a:prstGeom prst="rect">
            <a:avLst/>
          </a:prstGeom>
        </p:spPr>
        <p:txBody>
          <a:bodyPr wrap="none">
            <a:spAutoFit/>
          </a:bodyPr>
          <a:lstStyle/>
          <a:p>
            <a:r>
              <a:rPr lang="en-US" altLang="zh-CN" dirty="0" smtClean="0"/>
              <a:t>Bill</a:t>
            </a:r>
            <a:endParaRPr lang="zh-CN" altLang="en-US" dirty="0"/>
          </a:p>
        </p:txBody>
      </p:sp>
      <p:sp>
        <p:nvSpPr>
          <p:cNvPr id="20" name="Round Single Corner Rectangle 19"/>
          <p:cNvSpPr/>
          <p:nvPr/>
        </p:nvSpPr>
        <p:spPr>
          <a:xfrm>
            <a:off x="3399378" y="1256271"/>
            <a:ext cx="1457102" cy="428401"/>
          </a:xfrm>
          <a:prstGeom prst="round1Rect">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solidFill>
                  <a:schemeClr val="tx1"/>
                </a:solidFill>
              </a:rPr>
              <a:t>Admin Portal</a:t>
            </a:r>
            <a:endParaRPr lang="zh-CN" altLang="en-US" dirty="0">
              <a:solidFill>
                <a:schemeClr val="tx1"/>
              </a:solidFill>
            </a:endParaRPr>
          </a:p>
        </p:txBody>
      </p:sp>
      <p:cxnSp>
        <p:nvCxnSpPr>
          <p:cNvPr id="22" name="Elbow Connector 21"/>
          <p:cNvCxnSpPr>
            <a:stCxn id="7170" idx="3"/>
            <a:endCxn id="14" idx="1"/>
          </p:cNvCxnSpPr>
          <p:nvPr/>
        </p:nvCxnSpPr>
        <p:spPr>
          <a:xfrm>
            <a:off x="1018768" y="1920242"/>
            <a:ext cx="495075" cy="1202055"/>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7170" idx="3"/>
            <a:endCxn id="20" idx="1"/>
          </p:cNvCxnSpPr>
          <p:nvPr/>
        </p:nvCxnSpPr>
        <p:spPr>
          <a:xfrm flipV="1">
            <a:off x="1018770" y="1470471"/>
            <a:ext cx="2380613" cy="449770"/>
          </a:xfrm>
          <a:prstGeom prst="bentConnector3">
            <a:avLst>
              <a:gd name="adj1" fmla="val 988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20" idx="3"/>
            <a:endCxn id="13" idx="0"/>
          </p:cNvCxnSpPr>
          <p:nvPr/>
        </p:nvCxnSpPr>
        <p:spPr>
          <a:xfrm>
            <a:off x="4856480" y="1470472"/>
            <a:ext cx="1150486" cy="129431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2" idx="2"/>
            <a:endCxn id="18" idx="0"/>
          </p:cNvCxnSpPr>
          <p:nvPr/>
        </p:nvCxnSpPr>
        <p:spPr>
          <a:xfrm>
            <a:off x="4395222" y="2859803"/>
            <a:ext cx="192611" cy="157719"/>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2926509" y="2111018"/>
            <a:ext cx="5710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946829" y="2859802"/>
            <a:ext cx="57109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flipV="1">
            <a:off x="2946829" y="3556001"/>
            <a:ext cx="571096" cy="121920"/>
          </a:xfrm>
          <a:prstGeom prst="line">
            <a:avLst/>
          </a:prstGeom>
        </p:spPr>
        <p:style>
          <a:lnRef idx="2">
            <a:schemeClr val="accent1"/>
          </a:lnRef>
          <a:fillRef idx="0">
            <a:schemeClr val="accent1"/>
          </a:fillRef>
          <a:effectRef idx="1">
            <a:schemeClr val="accent1"/>
          </a:effectRef>
          <a:fontRef idx="minor">
            <a:schemeClr val="tx1"/>
          </a:fontRef>
        </p:style>
      </p:cxn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50</a:t>
            </a:fld>
            <a:endParaRPr lang="zh-CN" altLang="en-US"/>
          </a:p>
        </p:txBody>
      </p:sp>
      <p:grpSp>
        <p:nvGrpSpPr>
          <p:cNvPr id="24" name="Group 23"/>
          <p:cNvGrpSpPr/>
          <p:nvPr/>
        </p:nvGrpSpPr>
        <p:grpSpPr>
          <a:xfrm>
            <a:off x="827584" y="894959"/>
            <a:ext cx="7196204" cy="380647"/>
            <a:chOff x="440257" y="799517"/>
            <a:chExt cx="7196204" cy="380647"/>
          </a:xfrm>
        </p:grpSpPr>
        <p:sp>
          <p:nvSpPr>
            <p:cNvPr id="25" name="Rectangle 24"/>
            <p:cNvSpPr/>
            <p:nvPr/>
          </p:nvSpPr>
          <p:spPr>
            <a:xfrm>
              <a:off x="471583" y="799517"/>
              <a:ext cx="1572877" cy="3693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Rectangle 25"/>
            <p:cNvSpPr/>
            <p:nvPr/>
          </p:nvSpPr>
          <p:spPr>
            <a:xfrm>
              <a:off x="440257" y="810832"/>
              <a:ext cx="7196204" cy="36933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b="1" dirty="0" smtClean="0"/>
                <a:t>Target Problem   </a:t>
              </a:r>
              <a:r>
                <a:rPr lang="en-US" altLang="zh-CN" b="1" dirty="0" smtClean="0">
                  <a:solidFill>
                    <a:srgbClr val="FF0000"/>
                  </a:solidFill>
                </a:rPr>
                <a:t>transactional</a:t>
              </a:r>
              <a:r>
                <a:rPr lang="en-US" altLang="zh-CN" dirty="0" smtClean="0"/>
                <a:t> exactly-once real-time </a:t>
              </a:r>
              <a:r>
                <a:rPr lang="en-US" altLang="zh-CN" dirty="0"/>
                <a:t>streaming </a:t>
              </a:r>
              <a:r>
                <a:rPr lang="en-US" altLang="zh-CN" dirty="0" smtClean="0"/>
                <a:t>system</a:t>
              </a:r>
              <a:endParaRPr lang="zh-CN" altLang="en-US" dirty="0"/>
            </a:p>
          </p:txBody>
        </p:sp>
      </p:grpSp>
    </p:spTree>
    <p:extLst>
      <p:ext uri="{BB962C8B-B14F-4D97-AF65-F5344CB8AC3E}">
        <p14:creationId xmlns:p14="http://schemas.microsoft.com/office/powerpoint/2010/main" val="354516609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2" descr="http://img06.taobaocdn.com/bao/uploaded/i4/i1/15588029806989200/T1f.cbFfFaXXXXXXXX_!!0-item_pic.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84936" y="268063"/>
            <a:ext cx="863529" cy="863529"/>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p:cNvGrpSpPr/>
          <p:nvPr/>
        </p:nvGrpSpPr>
        <p:grpSpPr>
          <a:xfrm>
            <a:off x="6193973" y="2142742"/>
            <a:ext cx="2759892" cy="2909685"/>
            <a:chOff x="5286693" y="1732280"/>
            <a:chExt cx="3623627" cy="3276600"/>
          </a:xfrm>
        </p:grpSpPr>
        <p:pic>
          <p:nvPicPr>
            <p:cNvPr id="308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6693" y="1732280"/>
              <a:ext cx="2695575"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Rectangle 31"/>
            <p:cNvSpPr/>
            <p:nvPr/>
          </p:nvSpPr>
          <p:spPr>
            <a:xfrm>
              <a:off x="7020560" y="1732280"/>
              <a:ext cx="1889760" cy="2580640"/>
            </a:xfrm>
            <a:prstGeom prst="rect">
              <a:avLst/>
            </a:prstGeom>
            <a:solidFill>
              <a:srgbClr val="FF0000">
                <a:alpha val="60000"/>
              </a:srgbClr>
            </a:solidFill>
          </p:spPr>
          <p:style>
            <a:lnRef idx="1">
              <a:schemeClr val="accent4"/>
            </a:lnRef>
            <a:fillRef idx="2">
              <a:schemeClr val="accent4"/>
            </a:fillRef>
            <a:effectRef idx="1">
              <a:schemeClr val="accent4"/>
            </a:effectRef>
            <a:fontRef idx="minor">
              <a:schemeClr val="dk1"/>
            </a:fontRef>
          </p:style>
          <p:txBody>
            <a:bodyPr rtlCol="0" anchor="t"/>
            <a:lstStyle/>
            <a:p>
              <a:pPr algn="ctr"/>
              <a:r>
                <a:rPr lang="en-US" altLang="zh-CN" sz="2800" dirty="0" smtClean="0">
                  <a:solidFill>
                    <a:srgbClr val="FFFF00"/>
                  </a:solidFill>
                </a:rPr>
                <a:t>Delete</a:t>
              </a:r>
              <a:endParaRPr lang="zh-CN" altLang="en-US" sz="2800" dirty="0">
                <a:solidFill>
                  <a:srgbClr val="FFFF00"/>
                </a:solidFill>
              </a:endParaRPr>
            </a:p>
          </p:txBody>
        </p:sp>
      </p:grpSp>
      <p:sp>
        <p:nvSpPr>
          <p:cNvPr id="6" name="Title 5"/>
          <p:cNvSpPr>
            <a:spLocks noGrp="1"/>
          </p:cNvSpPr>
          <p:nvPr>
            <p:ph type="title"/>
          </p:nvPr>
        </p:nvSpPr>
        <p:spPr>
          <a:xfrm>
            <a:off x="-180528" y="74057"/>
            <a:ext cx="8585200" cy="657621"/>
          </a:xfrm>
        </p:spPr>
        <p:txBody>
          <a:bodyPr>
            <a:noAutofit/>
          </a:bodyPr>
          <a:lstStyle/>
          <a:p>
            <a:r>
              <a:rPr lang="en-US" altLang="zh-CN" sz="3600" dirty="0" smtClean="0"/>
              <a:t>Transformers: </a:t>
            </a:r>
            <a:r>
              <a:rPr lang="en-US" altLang="zh-CN" sz="3600" b="1" dirty="0" smtClean="0">
                <a:solidFill>
                  <a:srgbClr val="FF0000"/>
                </a:solidFill>
              </a:rPr>
              <a:t>Dynamical</a:t>
            </a:r>
            <a:r>
              <a:rPr lang="en-US" altLang="zh-CN" sz="3600" dirty="0" smtClean="0"/>
              <a:t> DAG</a:t>
            </a:r>
            <a:endParaRPr lang="zh-CN" altLang="en-US" sz="3600" dirty="0"/>
          </a:p>
        </p:txBody>
      </p:sp>
      <p:sp>
        <p:nvSpPr>
          <p:cNvPr id="8" name="Content Placeholder 7"/>
          <p:cNvSpPr>
            <a:spLocks noGrp="1"/>
          </p:cNvSpPr>
          <p:nvPr>
            <p:ph idx="1"/>
          </p:nvPr>
        </p:nvSpPr>
        <p:spPr>
          <a:xfrm>
            <a:off x="177960" y="1517461"/>
            <a:ext cx="3962400" cy="3394472"/>
          </a:xfrm>
        </p:spPr>
        <p:txBody>
          <a:bodyPr/>
          <a:lstStyle/>
          <a:p>
            <a:r>
              <a:rPr lang="en-US" altLang="zh-CN" dirty="0" smtClean="0"/>
              <a:t>Dynamic Attach</a:t>
            </a:r>
            <a:endParaRPr lang="zh-CN" altLang="en-US" dirty="0"/>
          </a:p>
        </p:txBody>
      </p:sp>
      <p:sp>
        <p:nvSpPr>
          <p:cNvPr id="9" name="Content Placeholder 8"/>
          <p:cNvSpPr>
            <a:spLocks noGrp="1"/>
          </p:cNvSpPr>
          <p:nvPr>
            <p:ph idx="13"/>
          </p:nvPr>
        </p:nvSpPr>
        <p:spPr>
          <a:xfrm>
            <a:off x="5561018" y="1517461"/>
            <a:ext cx="3400107" cy="3394472"/>
          </a:xfrm>
        </p:spPr>
        <p:txBody>
          <a:bodyPr/>
          <a:lstStyle/>
          <a:p>
            <a:pPr algn="r"/>
            <a:r>
              <a:rPr lang="en-US" altLang="zh-CN" dirty="0" smtClean="0"/>
              <a:t>Dynamic Remove</a:t>
            </a:r>
            <a:endParaRPr lang="zh-CN" altLang="en-US" dirty="0"/>
          </a:p>
        </p:txBody>
      </p:sp>
      <p:grpSp>
        <p:nvGrpSpPr>
          <p:cNvPr id="2" name="Group 1"/>
          <p:cNvGrpSpPr/>
          <p:nvPr/>
        </p:nvGrpSpPr>
        <p:grpSpPr>
          <a:xfrm>
            <a:off x="-54430" y="2067199"/>
            <a:ext cx="3069773" cy="2941683"/>
            <a:chOff x="256540" y="1869440"/>
            <a:chExt cx="3817478" cy="3314700"/>
          </a:xfrm>
        </p:grpSpPr>
        <p:sp>
          <p:nvSpPr>
            <p:cNvPr id="28" name="Rectangle 27"/>
            <p:cNvSpPr/>
            <p:nvPr/>
          </p:nvSpPr>
          <p:spPr>
            <a:xfrm>
              <a:off x="1981200" y="1991360"/>
              <a:ext cx="2092818" cy="2580640"/>
            </a:xfrm>
            <a:prstGeom prst="rect">
              <a:avLst/>
            </a:prstGeom>
          </p:spPr>
          <p:style>
            <a:lnRef idx="1">
              <a:schemeClr val="accent4"/>
            </a:lnRef>
            <a:fillRef idx="2">
              <a:schemeClr val="accent4"/>
            </a:fillRef>
            <a:effectRef idx="1">
              <a:schemeClr val="accent4"/>
            </a:effectRef>
            <a:fontRef idx="minor">
              <a:schemeClr val="dk1"/>
            </a:fontRef>
          </p:style>
          <p:txBody>
            <a:bodyPr rtlCol="0" anchor="t"/>
            <a:lstStyle/>
            <a:p>
              <a:pPr algn="ctr"/>
              <a:r>
                <a:rPr lang="en-US" altLang="zh-CN" dirty="0" smtClean="0"/>
                <a:t>Add Sub Graph</a:t>
              </a:r>
              <a:endParaRPr lang="zh-CN" altLang="en-US" dirty="0"/>
            </a:p>
          </p:txBody>
        </p:sp>
        <p:pic>
          <p:nvPicPr>
            <p:cNvPr id="3075"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9467"/>
            <a:stretch/>
          </p:blipFill>
          <p:spPr bwMode="auto">
            <a:xfrm>
              <a:off x="256540" y="1869440"/>
              <a:ext cx="1724660" cy="3314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2494280" y="2352040"/>
              <a:ext cx="538480" cy="5384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Oval 12"/>
            <p:cNvSpPr/>
            <p:nvPr/>
          </p:nvSpPr>
          <p:spPr>
            <a:xfrm>
              <a:off x="2321560" y="3853299"/>
              <a:ext cx="538480" cy="5384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4" name="Oval 13"/>
            <p:cNvSpPr/>
            <p:nvPr/>
          </p:nvSpPr>
          <p:spPr>
            <a:xfrm>
              <a:off x="2966720" y="3235960"/>
              <a:ext cx="538480" cy="5384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12" name="Straight Arrow Connector 11"/>
            <p:cNvCxnSpPr>
              <a:stCxn id="10" idx="5"/>
              <a:endCxn id="14" idx="0"/>
            </p:cNvCxnSpPr>
            <p:nvPr/>
          </p:nvCxnSpPr>
          <p:spPr>
            <a:xfrm>
              <a:off x="2953901" y="2811661"/>
              <a:ext cx="282059" cy="4242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3"/>
              <a:endCxn id="13" idx="7"/>
            </p:cNvCxnSpPr>
            <p:nvPr/>
          </p:nvCxnSpPr>
          <p:spPr>
            <a:xfrm flipH="1">
              <a:off x="2781181" y="3695581"/>
              <a:ext cx="264398" cy="23657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0" idx="4"/>
              <a:endCxn id="13" idx="0"/>
            </p:cNvCxnSpPr>
            <p:nvPr/>
          </p:nvCxnSpPr>
          <p:spPr>
            <a:xfrm flipH="1">
              <a:off x="2590800" y="2890520"/>
              <a:ext cx="172720" cy="9627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3" idx="3"/>
            </p:cNvCxnSpPr>
            <p:nvPr/>
          </p:nvCxnSpPr>
          <p:spPr>
            <a:xfrm flipH="1">
              <a:off x="1981200" y="4312920"/>
              <a:ext cx="419219" cy="43410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9" name="AutoShape 6" descr="http://hpswiplash.wordpress.com/files/2009/03/figure11.gi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8" descr="http://hpswiplash.wordpress.com/files/2009/03/figure11.gif"/>
          <p:cNvSpPr>
            <a:spLocks noChangeAspect="1" noChangeArrowheads="1"/>
          </p:cNvSpPr>
          <p:nvPr/>
        </p:nvSpPr>
        <p:spPr bwMode="auto">
          <a:xfrm>
            <a:off x="307975" y="79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Rectangle 30"/>
          <p:cNvSpPr/>
          <p:nvPr/>
        </p:nvSpPr>
        <p:spPr>
          <a:xfrm>
            <a:off x="418504" y="968410"/>
            <a:ext cx="4656403" cy="523220"/>
          </a:xfrm>
          <a:prstGeom prst="rect">
            <a:avLst/>
          </a:prstGeom>
        </p:spPr>
        <p:txBody>
          <a:bodyPr wrap="none">
            <a:spAutoFit/>
          </a:bodyPr>
          <a:lstStyle/>
          <a:p>
            <a:r>
              <a:rPr lang="en-US" altLang="zh-CN" sz="2800" dirty="0" smtClean="0"/>
              <a:t>Manipulate </a:t>
            </a:r>
            <a:r>
              <a:rPr lang="en-US" altLang="zh-CN" sz="2800" dirty="0"/>
              <a:t>the DAG </a:t>
            </a:r>
            <a:r>
              <a:rPr lang="en-US" altLang="zh-CN" sz="2800" b="1" dirty="0"/>
              <a:t>on the fly</a:t>
            </a:r>
            <a:endParaRPr lang="zh-CN" altLang="en-US" sz="2800" b="1" dirty="0"/>
          </a:p>
        </p:txBody>
      </p:sp>
      <p:sp>
        <p:nvSpPr>
          <p:cNvPr id="26" name="Content Placeholder 8"/>
          <p:cNvSpPr txBox="1">
            <a:spLocks/>
          </p:cNvSpPr>
          <p:nvPr/>
        </p:nvSpPr>
        <p:spPr>
          <a:xfrm>
            <a:off x="3135625" y="1534225"/>
            <a:ext cx="3400107" cy="3394472"/>
          </a:xfrm>
          <a:prstGeom prst="rect">
            <a:avLst/>
          </a:prstGeom>
        </p:spPr>
        <p:txBody>
          <a:bodyPr vert="horz" lIns="91440" tIns="45720" rIns="91440" bIns="45720" rtlCol="0">
            <a:normAutofit/>
          </a:bodyPr>
          <a:lstStyle>
            <a:lvl1pPr marL="233363" indent="-233363" algn="l" defTabSz="457200" rtl="0" eaLnBrk="1" latinLnBrk="0" hangingPunct="1">
              <a:spcBef>
                <a:spcPct val="20000"/>
              </a:spcBef>
              <a:buClr>
                <a:schemeClr val="accent1"/>
              </a:buClr>
              <a:buFont typeface="Wingdings" charset="2"/>
              <a:buChar char="§"/>
              <a:defRPr sz="2400" kern="1200">
                <a:solidFill>
                  <a:schemeClr val="tx1"/>
                </a:solidFill>
                <a:latin typeface="Intel Clear"/>
                <a:ea typeface="+mn-ea"/>
                <a:cs typeface="Intel Clear"/>
              </a:defRPr>
            </a:lvl1pPr>
            <a:lvl2pPr marL="690563" indent="-233363" algn="l" defTabSz="457200" rtl="0" eaLnBrk="1" latinLnBrk="0" hangingPunct="1">
              <a:spcBef>
                <a:spcPct val="20000"/>
              </a:spcBef>
              <a:buClr>
                <a:schemeClr val="accent1"/>
              </a:buClr>
              <a:buFont typeface="Wingdings" charset="2"/>
              <a:buChar char="§"/>
              <a:defRPr sz="2000" kern="1200">
                <a:solidFill>
                  <a:schemeClr val="tx1"/>
                </a:solidFill>
                <a:latin typeface="Intel Clear"/>
                <a:ea typeface="+mn-ea"/>
                <a:cs typeface="Intel Clear"/>
              </a:defRPr>
            </a:lvl2pPr>
            <a:lvl3pPr marL="1087438" indent="-173038" algn="l" defTabSz="457200" rtl="0" eaLnBrk="1" latinLnBrk="0" hangingPunct="1">
              <a:spcBef>
                <a:spcPct val="20000"/>
              </a:spcBef>
              <a:buClr>
                <a:schemeClr val="accent1"/>
              </a:buClr>
              <a:buFont typeface="Wingdings" charset="2"/>
              <a:buChar char="§"/>
              <a:defRPr sz="1800" kern="1200">
                <a:solidFill>
                  <a:schemeClr val="tx1"/>
                </a:solidFill>
                <a:latin typeface="Intel Clear"/>
                <a:ea typeface="+mn-ea"/>
                <a:cs typeface="Intel Clear"/>
              </a:defRPr>
            </a:lvl3pPr>
            <a:lvl4pPr marL="1544638" indent="-173038" algn="l" defTabSz="457200" rtl="0" eaLnBrk="1" latinLnBrk="0" hangingPunct="1">
              <a:spcBef>
                <a:spcPct val="20000"/>
              </a:spcBef>
              <a:buClr>
                <a:schemeClr val="accent1"/>
              </a:buClr>
              <a:buFont typeface="Wingdings" charset="2"/>
              <a:buChar char="§"/>
              <a:defRPr sz="1600" kern="1200">
                <a:solidFill>
                  <a:schemeClr val="tx1"/>
                </a:solidFill>
                <a:latin typeface="Intel Clear"/>
                <a:ea typeface="+mn-ea"/>
                <a:cs typeface="Intel Clear"/>
              </a:defRPr>
            </a:lvl4pPr>
            <a:lvl5pPr marL="2001838" indent="-173038" algn="l" defTabSz="457200" rtl="0" eaLnBrk="1" latinLnBrk="0" hangingPunct="1">
              <a:spcBef>
                <a:spcPct val="20000"/>
              </a:spcBef>
              <a:buClr>
                <a:schemeClr val="accent1"/>
              </a:buClr>
              <a:buFont typeface="Wingdings" charset="2"/>
              <a:buChar char="§"/>
              <a:defRPr sz="1600" kern="1200">
                <a:solidFill>
                  <a:schemeClr val="tx1"/>
                </a:solidFill>
                <a:latin typeface="Intel Clear"/>
                <a:ea typeface="+mn-ea"/>
                <a:cs typeface="Intel Clear"/>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dirty="0" smtClean="0"/>
              <a:t>Dynamic Replace</a:t>
            </a:r>
            <a:endParaRPr lang="zh-CN" altLang="en-US" dirty="0"/>
          </a:p>
        </p:txBody>
      </p:sp>
      <p:sp>
        <p:nvSpPr>
          <p:cNvPr id="4" name="AutoShape 2" descr="data:image/jpeg;base64,/9j/4AAQSkZJRgABAQAAAQABAAD/2wCEAAkGBxIHEhUUERQTFRUVFBwXGRcWExcdGBodHBgYIBwdHyMdHyogJB8oIh0WLTYlJSorMi4uICszOD8tNygtLi0BCgoKDg0OGxAQGywmICUsLDc0LCwsLCwsLCwsLCwsLSwsLCwsLCwsLCwsLCwsLCwsLDAsLCwsLCwsLCwsLCwsLP/AABEIAFMAQQMBEQACEQEDEQH/xAAaAAACAwEBAAAAAAAAAAAAAAAFBgAEBwMC/8QAPBAAAQIEAgYIAgcJAAAAAAAAAQIDAAQFEQYhEjFBUXGRBxMiMmGBobEVYhQjQlJjcsEXMzRDkpPR0uH/xAAaAQACAwEBAAAAAAAAAAAAAAAABAIDBQEG/8QAIxEAAgICAgICAwEAAAAAAAAAAAECAwQREjETIUFRFCIyYf/aAAwDAQACEQMRAD8A3GADLOluqOCYlmmVFKmkl/Ikdq9k+yucK5NnDQjmW8ND3hStpxBLIeTkSLLT91Q1iGIS5LY3XNTjtBiJEzwtxLfeIHE2gA8Jm215BaCfBQjmzm0do6dJABIAJABhtcm/i1QmXRmEqDSeCcv0jHzp7kkYWfPlPR3w9V5nCzjhZa65t4dy9glY+1E8bJ4x1Ini5XjjphCZrVVqvedTLpP2WhmPP/sTlmSfRZPNm/5KKqCXzd115w/M4faKHdY/kXdlj+TwrDraNWkDvCiDEPJNfJDlNfJep1bncOkFKzMNDW24e0B8p13hirLaepDFWZOD1Lo02g1pqutB1k3ByIPeSdoI3xpRkpLaNaE1NbQRiRMoV2eFNl3XTloNqV6ZRxvSIyelsxbDrBLYUrvLJWeKjeMK58ptnnbHym2MksxeBIlGIUl5UGLVEtUTpN9VJC7i0I/MoCJcSbikCXKtKrNkvNnziDRW9HJ/RWLggjeIqkVSOGGKl8AnUZ2amFBtY2BR7queXnDeJbp8WNYV3GfF9M16NQ2TNekTFDNUp1pdRIef6m5BHdzVr2W94XtsXBtCl9qdbaAEiQ2ABqAtGKn7MNP2F5d4CLEy2LKuJao7KNJ6pXVhSwlblrlCTttF1bTemXRe3oZ6P0eSSQHHiubUoX03VHRN9yRlbjeNKNEEakMatf6GF4Np6xb6JL+TSQeYzifjh9Fnhr+kK1fwAacC7TlKyzVLqUVJUPkJzB8De/hC12KpL9RS/CTW4CLUZj6U0oi4Iz8UqH6gxmRThZpmQtxsSY8/tEP3RGv5Tb/IKHRtSJfEMo8zMICw2/pDOxGknWCOEFKUo6ZzHipxaYRnOixDecpMutHYlfbT/n1jk8WEgnhQl0B5nDFVpmpDcwkbW1WVyVb3haWE/gVngyXQGnqt1QLc006zpCxDiCB5E6/KF5U2QYrKqyHaHLomxCJhCpNagpTQu2b95u+rin2jSx7OUdM1cS3lHi+zRIYGyQAZD0lUoUuYUtAsiYQo22BYGfMZxn5dX7KSMnOp1NTQiaRjoDx0UVASUz1asg+ggfmSokcxeJY8/wB3EsxLNWSibDDppEgAQelYzcmht+XdUltBKXUBKVJ7RFlKSoEEbMxtii7kltC2TzS5RE2i1tykOpf+hSriwCAtoFpVjrNk3RfxCRCkMuKftexGvMintx9jvIdKEm9k+l5g/Oi6eab+tobjkQkPQyq5DVTq1LVMXZebcHyrBi5ST6L1JPpix0ty3WyOnbNtwHyNwfcRVetxKMqO6zG4VEQww2qXuEnRcaeVoncpKzClk3XdsTnN13bRsGEMVNYhRYkIfQPrGic/zJ3p8Rq2xrV2xmvRu03RsW0MUWlxXnpVE62ttwAoWkpUDuIjjWzjW1pmM0eXDLr0sFpcDKuytJBBSTkLjaIyL6kpejCvqSm9FyZkQrWAeIhZx10UOOgHNUZsHSSChW9BIPpHVdOPTBWzj0wvhaWm8QMT0uHVuIShCUBxWWnpX18B6xp0ynZX7NXHc7ansn7M578H+4f9Yl4ZHfxpnrFdP+F1B5JFkvHrkeOl3x/VfnCebXqWxLPq42cvsrmmImiFXUhae6tBIUOBEL1zceheuTj0wvLO1RoWRPEj8RtCjzIvzhyOTMdjlW/Z7coUxVv42eecTtQnspPECwPKOu2Uu2DsnP8Apl+Xp7FLRoMoCR6niYpkVvSKM2sRTIpkwHUHQ2CdwvFT9vRQ/b0O/RHIfRpHrCO0+4pw8NQ9BG9THjBHoMaPGtDvFowLuNMNjELI0SEvNnSbV47UnwMVW1qcdFN9KtjpmZMzapRZafSW3U5FKvcbxGPZVKtmFZXKt6YWZnbRFTOKZY+JW2x3mT8gOncQNMd5YvuGZ9I6lKXSObcugYutFwpu24hK76ClpICrboLKZxjyYWVTjHkyjV1qdRojvLUEDiTEMePKxFdEediN3o8kKcw00MtBCU8hn6xvpaR6WK0tFyOnSQADazQpetp0ZhtK7aj9ocDriMoqXZCUIy7QqvdGLJP1cxMIG64V7xQ8Wti0sGtnpnoxlv5jr7ngV29o6saCOxw6kHqZhGSpebbDd/vKGkfWLlCK6QxGuMekccc4fGIJVSE5OI7bZ3KGzz1RyyHKOiN1anHRleD2TWJ+VQofu1KccB2FGw+ducZ+LTxsZl4dPG17N2jTNkkAEgAkAEgAkAEgAkACVQZBqXrM6pCQD1LZ2615q5kCKor92UQSVrHWLS8kAH//2Q=="/>
          <p:cNvSpPr>
            <a:spLocks noChangeAspect="1" noChangeArrowheads="1"/>
          </p:cNvSpPr>
          <p:nvPr/>
        </p:nvSpPr>
        <p:spPr bwMode="auto">
          <a:xfrm>
            <a:off x="460375" y="160340"/>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4" descr="data:image/jpeg;base64,/9j/4AAQSkZJRgABAQAAAQABAAD/2wCEAAkGBxIHEhUUERQTFRUVFBwXGRcWExcdGBodHBgYIBwdHyMdHyogJB8oIh0WLTYlJSorMi4uICszOD8tNygtLi0BCgoKDg0OGxAQGywmICUsLDc0LCwsLCwsLCwsLCwsLSwsLCwsLCwsLCwsLCwsLCwsLDAsLCwsLCwsLCwsLCwsLP/AABEIAFMAQQMBEQACEQEDEQH/xAAaAAACAwEBAAAAAAAAAAAAAAAFBgAEBwMC/8QAPBAAAQIEAgYIAgcJAAAAAAAAAQIDAAQFEQYhEjFBUXGRBxMiMmGBobEVYhQjQlJjcsEXMzRDkpPR0uH/xAAaAQACAwEBAAAAAAAAAAAAAAAABAIDBQEG/8QAIxEAAgICAgICAwEAAAAAAAAAAAECAwQREjETIUFRFCIyYf/aAAwDAQACEQMRAD8A3GADLOluqOCYlmmVFKmkl/Ikdq9k+yucK5NnDQjmW8ND3hStpxBLIeTkSLLT91Q1iGIS5LY3XNTjtBiJEzwtxLfeIHE2gA8Jm215BaCfBQjmzm0do6dJABIAJABhtcm/i1QmXRmEqDSeCcv0jHzp7kkYWfPlPR3w9V5nCzjhZa65t4dy9glY+1E8bJ4x1Ini5XjjphCZrVVqvedTLpP2WhmPP/sTlmSfRZPNm/5KKqCXzd115w/M4faKHdY/kXdlj+TwrDraNWkDvCiDEPJNfJDlNfJep1bncOkFKzMNDW24e0B8p13hirLaepDFWZOD1Lo02g1pqutB1k3ByIPeSdoI3xpRkpLaNaE1NbQRiRMoV2eFNl3XTloNqV6ZRxvSIyelsxbDrBLYUrvLJWeKjeMK58ptnnbHym2MksxeBIlGIUl5UGLVEtUTpN9VJC7i0I/MoCJcSbikCXKtKrNkvNnziDRW9HJ/RWLggjeIqkVSOGGKl8AnUZ2amFBtY2BR7queXnDeJbp8WNYV3GfF9M16NQ2TNekTFDNUp1pdRIef6m5BHdzVr2W94XtsXBtCl9qdbaAEiQ2ABqAtGKn7MNP2F5d4CLEy2LKuJao7KNJ6pXVhSwlblrlCTttF1bTemXRe3oZ6P0eSSQHHiubUoX03VHRN9yRlbjeNKNEEakMatf6GF4Np6xb6JL+TSQeYzifjh9Fnhr+kK1fwAacC7TlKyzVLqUVJUPkJzB8De/hC12KpL9RS/CTW4CLUZj6U0oi4Iz8UqH6gxmRThZpmQtxsSY8/tEP3RGv5Tb/IKHRtSJfEMo8zMICw2/pDOxGknWCOEFKUo6ZzHipxaYRnOixDecpMutHYlfbT/n1jk8WEgnhQl0B5nDFVpmpDcwkbW1WVyVb3haWE/gVngyXQGnqt1QLc006zpCxDiCB5E6/KF5U2QYrKqyHaHLomxCJhCpNagpTQu2b95u+rin2jSx7OUdM1cS3lHi+zRIYGyQAZD0lUoUuYUtAsiYQo22BYGfMZxn5dX7KSMnOp1NTQiaRjoDx0UVASUz1asg+ggfmSokcxeJY8/wB3EsxLNWSibDDppEgAQelYzcmht+XdUltBKXUBKVJ7RFlKSoEEbMxtii7kltC2TzS5RE2i1tykOpf+hSriwCAtoFpVjrNk3RfxCRCkMuKftexGvMintx9jvIdKEm9k+l5g/Oi6eab+tobjkQkPQyq5DVTq1LVMXZebcHyrBi5ST6L1JPpix0ty3WyOnbNtwHyNwfcRVetxKMqO6zG4VEQww2qXuEnRcaeVoncpKzClk3XdsTnN13bRsGEMVNYhRYkIfQPrGic/zJ3p8Rq2xrV2xmvRu03RsW0MUWlxXnpVE62ttwAoWkpUDuIjjWzjW1pmM0eXDLr0sFpcDKuytJBBSTkLjaIyL6kpejCvqSm9FyZkQrWAeIhZx10UOOgHNUZsHSSChW9BIPpHVdOPTBWzj0wvhaWm8QMT0uHVuIShCUBxWWnpX18B6xp0ynZX7NXHc7ansn7M578H+4f9Yl4ZHfxpnrFdP+F1B5JFkvHrkeOl3x/VfnCebXqWxLPq42cvsrmmImiFXUhae6tBIUOBEL1zceheuTj0wvLO1RoWRPEj8RtCjzIvzhyOTMdjlW/Z7coUxVv42eecTtQnspPECwPKOu2Uu2DsnP8Apl+Xp7FLRoMoCR6niYpkVvSKM2sRTIpkwHUHQ2CdwvFT9vRQ/b0O/RHIfRpHrCO0+4pw8NQ9BG9THjBHoMaPGtDvFowLuNMNjELI0SEvNnSbV47UnwMVW1qcdFN9KtjpmZMzapRZafSW3U5FKvcbxGPZVKtmFZXKt6YWZnbRFTOKZY+JW2x3mT8gOncQNMd5YvuGZ9I6lKXSObcugYutFwpu24hK76ClpICrboLKZxjyYWVTjHkyjV1qdRojvLUEDiTEMePKxFdEediN3o8kKcw00MtBCU8hn6xvpaR6WK0tFyOnSQADazQpetp0ZhtK7aj9ocDriMoqXZCUIy7QqvdGLJP1cxMIG64V7xQ8Wti0sGtnpnoxlv5jr7ngV29o6saCOxw6kHqZhGSpebbDd/vKGkfWLlCK6QxGuMekccc4fGIJVSE5OI7bZ3KGzz1RyyHKOiN1anHRleD2TWJ+VQofu1KccB2FGw+ducZ+LTxsZl4dPG17N2jTNkkAEgAkAEgAkAEgAkACVQZBqXrM6pCQD1LZ2615q5kCKor92UQSVrHWLS8kAH//2Q=="/>
          <p:cNvSpPr>
            <a:spLocks noChangeAspect="1" noChangeArrowheads="1"/>
          </p:cNvSpPr>
          <p:nvPr/>
        </p:nvSpPr>
        <p:spPr bwMode="auto">
          <a:xfrm>
            <a:off x="612775" y="312739"/>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0" name="Group 19"/>
          <p:cNvGrpSpPr/>
          <p:nvPr/>
        </p:nvGrpSpPr>
        <p:grpSpPr>
          <a:xfrm>
            <a:off x="3551299" y="2175398"/>
            <a:ext cx="1702197" cy="2941683"/>
            <a:chOff x="3551294" y="2175397"/>
            <a:chExt cx="1702197" cy="2941683"/>
          </a:xfrm>
        </p:grpSpPr>
        <p:pic>
          <p:nvPicPr>
            <p:cNvPr id="33"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r="9467"/>
            <a:stretch/>
          </p:blipFill>
          <p:spPr bwMode="auto">
            <a:xfrm>
              <a:off x="3722914" y="2175397"/>
              <a:ext cx="1530577" cy="29416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4" name="Oval 33"/>
            <p:cNvSpPr/>
            <p:nvPr/>
          </p:nvSpPr>
          <p:spPr>
            <a:xfrm>
              <a:off x="4259625" y="3027801"/>
              <a:ext cx="387535" cy="371685"/>
            </a:xfrm>
            <a:prstGeom prst="ellipse">
              <a:avLst/>
            </a:prstGeom>
            <a:solidFill>
              <a:srgbClr val="F43A3A"/>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B</a:t>
              </a:r>
              <a:endParaRPr lang="zh-CN" altLang="en-US" dirty="0"/>
            </a:p>
          </p:txBody>
        </p:sp>
        <p:sp>
          <p:nvSpPr>
            <p:cNvPr id="35" name="Oval 34"/>
            <p:cNvSpPr/>
            <p:nvPr/>
          </p:nvSpPr>
          <p:spPr>
            <a:xfrm>
              <a:off x="3551294" y="2612571"/>
              <a:ext cx="388789" cy="388789"/>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grpSp>
          <p:nvGrpSpPr>
            <p:cNvPr id="17" name="Group 16"/>
            <p:cNvGrpSpPr/>
            <p:nvPr/>
          </p:nvGrpSpPr>
          <p:grpSpPr>
            <a:xfrm rot="18266233">
              <a:off x="3902733" y="2787482"/>
              <a:ext cx="472849" cy="393418"/>
              <a:chOff x="-294889" y="1734803"/>
              <a:chExt cx="472849" cy="1168583"/>
            </a:xfrm>
          </p:grpSpPr>
          <p:sp>
            <p:nvSpPr>
              <p:cNvPr id="11" name="Down Arrow 10"/>
              <p:cNvSpPr/>
              <p:nvPr/>
            </p:nvSpPr>
            <p:spPr>
              <a:xfrm>
                <a:off x="-130015" y="2044503"/>
                <a:ext cx="307975" cy="858883"/>
              </a:xfrm>
              <a:prstGeom prst="downArrow">
                <a:avLst>
                  <a:gd name="adj1" fmla="val 35861"/>
                  <a:gd name="adj2" fmla="val 8181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37" name="Down Arrow 36"/>
              <p:cNvSpPr/>
              <p:nvPr/>
            </p:nvSpPr>
            <p:spPr>
              <a:xfrm rot="10800000">
                <a:off x="-294889" y="1734803"/>
                <a:ext cx="307975" cy="858883"/>
              </a:xfrm>
              <a:prstGeom prst="downArrow">
                <a:avLst>
                  <a:gd name="adj1" fmla="val 35861"/>
                  <a:gd name="adj2" fmla="val 81811"/>
                </a:avLst>
              </a:prstGeom>
              <a:gradFill>
                <a:gsLst>
                  <a:gs pos="0">
                    <a:srgbClr val="FF0000"/>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grpSp>
      </p:grpSp>
      <p:sp>
        <p:nvSpPr>
          <p:cNvPr id="38"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51</a:t>
            </a:fld>
            <a:endParaRPr lang="zh-CN" altLang="en-US"/>
          </a:p>
        </p:txBody>
      </p:sp>
      <p:grpSp>
        <p:nvGrpSpPr>
          <p:cNvPr id="39" name="Group 38"/>
          <p:cNvGrpSpPr/>
          <p:nvPr/>
        </p:nvGrpSpPr>
        <p:grpSpPr>
          <a:xfrm>
            <a:off x="539554" y="606927"/>
            <a:ext cx="6559335" cy="380647"/>
            <a:chOff x="460576" y="799517"/>
            <a:chExt cx="6559335" cy="380647"/>
          </a:xfrm>
        </p:grpSpPr>
        <p:sp>
          <p:nvSpPr>
            <p:cNvPr id="40" name="Rectangle 39"/>
            <p:cNvSpPr/>
            <p:nvPr/>
          </p:nvSpPr>
          <p:spPr>
            <a:xfrm>
              <a:off x="471583" y="799517"/>
              <a:ext cx="1572877" cy="3693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1" name="Rectangle 40"/>
            <p:cNvSpPr/>
            <p:nvPr/>
          </p:nvSpPr>
          <p:spPr>
            <a:xfrm>
              <a:off x="460576" y="810832"/>
              <a:ext cx="6559335" cy="36933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b="1" dirty="0" smtClean="0"/>
                <a:t>Target Problem  </a:t>
              </a:r>
              <a:r>
                <a:rPr lang="en-US" altLang="zh-CN" dirty="0" smtClean="0"/>
                <a:t>No existing </a:t>
              </a:r>
              <a:r>
                <a:rPr lang="en-US" altLang="zh-CN" dirty="0"/>
                <a:t>way to manipulate the DAG on the </a:t>
              </a:r>
              <a:r>
                <a:rPr lang="en-US" altLang="zh-CN" dirty="0" smtClean="0"/>
                <a:t>fly</a:t>
              </a:r>
              <a:endParaRPr lang="zh-CN" altLang="en-US" dirty="0"/>
            </a:p>
          </p:txBody>
        </p:sp>
      </p:grpSp>
    </p:spTree>
    <p:extLst>
      <p:ext uri="{BB962C8B-B14F-4D97-AF65-F5344CB8AC3E}">
        <p14:creationId xmlns:p14="http://schemas.microsoft.com/office/powerpoint/2010/main" val="11509918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23479"/>
            <a:ext cx="8013576" cy="733773"/>
          </a:xfrm>
        </p:spPr>
        <p:txBody>
          <a:bodyPr>
            <a:normAutofit/>
          </a:bodyPr>
          <a:lstStyle/>
          <a:p>
            <a:r>
              <a:rPr lang="en-US" altLang="zh-CN" sz="3600" dirty="0" smtClean="0"/>
              <a:t>Eve: </a:t>
            </a:r>
            <a:r>
              <a:rPr lang="en-US" altLang="zh-CN" sz="3600" b="1" dirty="0" smtClean="0">
                <a:solidFill>
                  <a:srgbClr val="FF0000"/>
                </a:solidFill>
              </a:rPr>
              <a:t>Online</a:t>
            </a:r>
            <a:r>
              <a:rPr lang="en-US" altLang="zh-CN" sz="3600" dirty="0" smtClean="0"/>
              <a:t> Machine Learning</a:t>
            </a:r>
            <a:endParaRPr lang="zh-CN" altLang="en-US" sz="3600" dirty="0"/>
          </a:p>
        </p:txBody>
      </p:sp>
      <p:sp>
        <p:nvSpPr>
          <p:cNvPr id="3" name="Content Placeholder 2"/>
          <p:cNvSpPr>
            <a:spLocks noGrp="1"/>
          </p:cNvSpPr>
          <p:nvPr>
            <p:ph idx="1"/>
          </p:nvPr>
        </p:nvSpPr>
        <p:spPr>
          <a:xfrm>
            <a:off x="107504" y="1059583"/>
            <a:ext cx="8928992" cy="3394472"/>
          </a:xfrm>
        </p:spPr>
        <p:txBody>
          <a:bodyPr/>
          <a:lstStyle/>
          <a:p>
            <a:r>
              <a:rPr lang="en-US" altLang="zh-CN" b="1" dirty="0" smtClean="0"/>
              <a:t>Decide immediately </a:t>
            </a:r>
            <a:r>
              <a:rPr lang="en-US" altLang="zh-CN" dirty="0" smtClean="0"/>
              <a:t>based </a:t>
            </a:r>
            <a:r>
              <a:rPr lang="en-US" altLang="zh-CN" b="1" dirty="0" smtClean="0"/>
              <a:t>online learning</a:t>
            </a:r>
            <a:r>
              <a:rPr lang="en-US" altLang="zh-CN" dirty="0" smtClean="0"/>
              <a:t> result</a:t>
            </a:r>
            <a:endParaRPr lang="zh-CN" alt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3500" r="11166"/>
          <a:stretch/>
        </p:blipFill>
        <p:spPr bwMode="auto">
          <a:xfrm>
            <a:off x="81280" y="1945660"/>
            <a:ext cx="4592320"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Oval 9"/>
          <p:cNvSpPr/>
          <p:nvPr/>
        </p:nvSpPr>
        <p:spPr>
          <a:xfrm>
            <a:off x="5821680" y="2438287"/>
            <a:ext cx="1178560" cy="79248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sensor</a:t>
            </a:r>
            <a:endParaRPr lang="zh-CN" altLang="en-US" dirty="0"/>
          </a:p>
        </p:txBody>
      </p:sp>
      <p:sp>
        <p:nvSpPr>
          <p:cNvPr id="11" name="Rectangle 10"/>
          <p:cNvSpPr/>
          <p:nvPr/>
        </p:nvSpPr>
        <p:spPr>
          <a:xfrm>
            <a:off x="7132320" y="1899807"/>
            <a:ext cx="1249680" cy="629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Learn</a:t>
            </a:r>
            <a:endParaRPr lang="zh-CN" altLang="en-US" dirty="0"/>
          </a:p>
        </p:txBody>
      </p:sp>
      <p:sp>
        <p:nvSpPr>
          <p:cNvPr id="13" name="Rectangle 12"/>
          <p:cNvSpPr/>
          <p:nvPr/>
        </p:nvSpPr>
        <p:spPr>
          <a:xfrm>
            <a:off x="7132320" y="3068208"/>
            <a:ext cx="1249680" cy="629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Predict</a:t>
            </a:r>
            <a:endParaRPr lang="zh-CN" altLang="en-US" dirty="0"/>
          </a:p>
        </p:txBody>
      </p:sp>
      <p:sp>
        <p:nvSpPr>
          <p:cNvPr id="14" name="Rectangle 13"/>
          <p:cNvSpPr/>
          <p:nvPr/>
        </p:nvSpPr>
        <p:spPr>
          <a:xfrm>
            <a:off x="7132320" y="3992768"/>
            <a:ext cx="1249680" cy="62992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smtClean="0"/>
              <a:t>Decide</a:t>
            </a:r>
            <a:endParaRPr lang="zh-CN" altLang="en-US" dirty="0"/>
          </a:p>
        </p:txBody>
      </p:sp>
      <p:cxnSp>
        <p:nvCxnSpPr>
          <p:cNvPr id="15" name="Straight Arrow Connector 14"/>
          <p:cNvCxnSpPr>
            <a:stCxn id="10" idx="7"/>
            <a:endCxn id="11" idx="1"/>
          </p:cNvCxnSpPr>
          <p:nvPr/>
        </p:nvCxnSpPr>
        <p:spPr>
          <a:xfrm flipV="1">
            <a:off x="6827644" y="2214767"/>
            <a:ext cx="304676" cy="339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10" idx="5"/>
            <a:endCxn id="13" idx="1"/>
          </p:cNvCxnSpPr>
          <p:nvPr/>
        </p:nvCxnSpPr>
        <p:spPr>
          <a:xfrm>
            <a:off x="6827644" y="3114711"/>
            <a:ext cx="304676" cy="2684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3" idx="2"/>
            <a:endCxn id="14" idx="0"/>
          </p:cNvCxnSpPr>
          <p:nvPr/>
        </p:nvCxnSpPr>
        <p:spPr>
          <a:xfrm>
            <a:off x="7757160" y="3698127"/>
            <a:ext cx="0" cy="2946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2"/>
            <a:endCxn id="13" idx="0"/>
          </p:cNvCxnSpPr>
          <p:nvPr/>
        </p:nvCxnSpPr>
        <p:spPr>
          <a:xfrm>
            <a:off x="7757160" y="2529728"/>
            <a:ext cx="0" cy="5384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147" name="Straight Connector 6146"/>
          <p:cNvCxnSpPr/>
          <p:nvPr/>
        </p:nvCxnSpPr>
        <p:spPr>
          <a:xfrm>
            <a:off x="5435600" y="1635647"/>
            <a:ext cx="0" cy="3180081"/>
          </a:xfrm>
          <a:prstGeom prst="line">
            <a:avLst/>
          </a:prstGeom>
        </p:spPr>
        <p:style>
          <a:lnRef idx="2">
            <a:schemeClr val="accent5"/>
          </a:lnRef>
          <a:fillRef idx="0">
            <a:schemeClr val="accent5"/>
          </a:fillRef>
          <a:effectRef idx="1">
            <a:schemeClr val="accent5"/>
          </a:effectRef>
          <a:fontRef idx="minor">
            <a:schemeClr val="tx1"/>
          </a:fontRef>
        </p:style>
      </p:cxnSp>
      <p:sp>
        <p:nvSpPr>
          <p:cNvPr id="36" name="Right Arrow 35"/>
          <p:cNvSpPr/>
          <p:nvPr/>
        </p:nvSpPr>
        <p:spPr>
          <a:xfrm>
            <a:off x="5250441" y="2301524"/>
            <a:ext cx="462540" cy="456405"/>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he-IL" sz="1400"/>
          </a:p>
        </p:txBody>
      </p:sp>
      <p:sp>
        <p:nvSpPr>
          <p:cNvPr id="38" name="Right Arrow 37"/>
          <p:cNvSpPr/>
          <p:nvPr/>
        </p:nvSpPr>
        <p:spPr>
          <a:xfrm flipH="1">
            <a:off x="5250441" y="4077146"/>
            <a:ext cx="462540" cy="456405"/>
          </a:xfrm>
          <a:prstGeom prst="rightArrow">
            <a:avLst/>
          </a:prstGeom>
          <a:ln/>
        </p:spPr>
        <p:style>
          <a:lnRef idx="1">
            <a:schemeClr val="accent4"/>
          </a:lnRef>
          <a:fillRef idx="3">
            <a:schemeClr val="accent4"/>
          </a:fillRef>
          <a:effectRef idx="2">
            <a:schemeClr val="accent4"/>
          </a:effectRef>
          <a:fontRef idx="minor">
            <a:schemeClr val="lt1"/>
          </a:fontRef>
        </p:style>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endParaRPr lang="he-IL" sz="1400"/>
          </a:p>
        </p:txBody>
      </p:sp>
      <p:cxnSp>
        <p:nvCxnSpPr>
          <p:cNvPr id="39" name="Straight Arrow Connector 38"/>
          <p:cNvCxnSpPr>
            <a:stCxn id="14" idx="1"/>
          </p:cNvCxnSpPr>
          <p:nvPr/>
        </p:nvCxnSpPr>
        <p:spPr>
          <a:xfrm flipH="1">
            <a:off x="5913120" y="4307727"/>
            <a:ext cx="1219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50" name="Rectangle 6149"/>
          <p:cNvSpPr/>
          <p:nvPr/>
        </p:nvSpPr>
        <p:spPr>
          <a:xfrm>
            <a:off x="5169009" y="2068953"/>
            <a:ext cx="684803" cy="369332"/>
          </a:xfrm>
          <a:prstGeom prst="rect">
            <a:avLst/>
          </a:prstGeom>
        </p:spPr>
        <p:txBody>
          <a:bodyPr wrap="none">
            <a:spAutoFit/>
          </a:bodyPr>
          <a:lstStyle/>
          <a:p>
            <a:pPr algn="ctr"/>
            <a:r>
              <a:rPr lang="en-US" altLang="zh-CN" dirty="0" smtClean="0"/>
              <a:t>Input</a:t>
            </a:r>
            <a:endParaRPr lang="zh-CN" altLang="en-US" dirty="0"/>
          </a:p>
        </p:txBody>
      </p:sp>
      <p:sp>
        <p:nvSpPr>
          <p:cNvPr id="43" name="Rectangle 42"/>
          <p:cNvSpPr/>
          <p:nvPr/>
        </p:nvSpPr>
        <p:spPr>
          <a:xfrm>
            <a:off x="5007443" y="3707812"/>
            <a:ext cx="856325" cy="369332"/>
          </a:xfrm>
          <a:prstGeom prst="rect">
            <a:avLst/>
          </a:prstGeom>
        </p:spPr>
        <p:txBody>
          <a:bodyPr wrap="none">
            <a:spAutoFit/>
          </a:bodyPr>
          <a:lstStyle/>
          <a:p>
            <a:pPr algn="ctr"/>
            <a:r>
              <a:rPr lang="en-US" altLang="zh-CN" dirty="0" smtClean="0"/>
              <a:t>Output</a:t>
            </a:r>
            <a:endParaRPr lang="zh-CN" altLang="en-US" dirty="0"/>
          </a:p>
        </p:txBody>
      </p:sp>
      <p:pic>
        <p:nvPicPr>
          <p:cNvPr id="4" name="Picture 2" descr="http://ts4.mm.bing.net/th?id=JN.wy%2bVLF4OU2QmqjqS85G%2f3Q&amp;w=125&amp;h=144&amp;c=7&amp;rs=1&amp;qlt=90&amp;o=4&amp;pid=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7882" y="267496"/>
            <a:ext cx="812590" cy="936104"/>
          </a:xfrm>
          <a:prstGeom prst="rect">
            <a:avLst/>
          </a:prstGeom>
          <a:noFill/>
          <a:extLst>
            <a:ext uri="{909E8E84-426E-40DD-AFC4-6F175D3DCCD1}">
              <a14:hiddenFill xmlns:a14="http://schemas.microsoft.com/office/drawing/2010/main">
                <a:solidFill>
                  <a:srgbClr val="FFFFFF"/>
                </a:solidFill>
              </a14:hiddenFill>
            </a:ext>
          </a:extLst>
        </p:spPr>
      </p:pic>
      <p:sp>
        <p:nvSpPr>
          <p:cNvPr id="25"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52</a:t>
            </a:fld>
            <a:endParaRPr lang="zh-CN" altLang="en-US"/>
          </a:p>
        </p:txBody>
      </p:sp>
      <p:grpSp>
        <p:nvGrpSpPr>
          <p:cNvPr id="24" name="Group 23"/>
          <p:cNvGrpSpPr/>
          <p:nvPr/>
        </p:nvGrpSpPr>
        <p:grpSpPr>
          <a:xfrm>
            <a:off x="395538" y="771550"/>
            <a:ext cx="7392063" cy="380647"/>
            <a:chOff x="460576" y="799517"/>
            <a:chExt cx="7392063" cy="380647"/>
          </a:xfrm>
        </p:grpSpPr>
        <p:sp>
          <p:nvSpPr>
            <p:cNvPr id="27" name="Rectangle 26"/>
            <p:cNvSpPr/>
            <p:nvPr/>
          </p:nvSpPr>
          <p:spPr>
            <a:xfrm>
              <a:off x="471583" y="799517"/>
              <a:ext cx="1572877" cy="36933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Rectangle 27"/>
            <p:cNvSpPr/>
            <p:nvPr/>
          </p:nvSpPr>
          <p:spPr>
            <a:xfrm>
              <a:off x="460576" y="810832"/>
              <a:ext cx="7392063" cy="369332"/>
            </a:xfrm>
            <a:prstGeom prst="rect">
              <a:avLst/>
            </a:prstGeom>
            <a:noFill/>
          </p:spPr>
          <p:style>
            <a:lnRef idx="2">
              <a:schemeClr val="accent2"/>
            </a:lnRef>
            <a:fillRef idx="1">
              <a:schemeClr val="lt1"/>
            </a:fillRef>
            <a:effectRef idx="0">
              <a:schemeClr val="accent2"/>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en-US" altLang="zh-CN" b="1" dirty="0" smtClean="0"/>
                <a:t>Target Problem  </a:t>
              </a:r>
              <a:r>
                <a:rPr lang="en-US" altLang="zh-CN" dirty="0" smtClean="0"/>
                <a:t>ML train and predict online in real-time for </a:t>
              </a:r>
              <a:r>
                <a:rPr lang="en-US" altLang="zh-CN" dirty="0"/>
                <a:t>decision support</a:t>
              </a:r>
              <a:r>
                <a:rPr lang="en-US" altLang="zh-CN" dirty="0" smtClean="0"/>
                <a:t>.</a:t>
              </a:r>
              <a:endParaRPr lang="zh-CN" altLang="en-US" dirty="0"/>
            </a:p>
          </p:txBody>
        </p:sp>
      </p:grpSp>
    </p:spTree>
    <p:extLst>
      <p:ext uri="{BB962C8B-B14F-4D97-AF65-F5344CB8AC3E}">
        <p14:creationId xmlns:p14="http://schemas.microsoft.com/office/powerpoint/2010/main" val="6104034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Oval 106"/>
          <p:cNvSpPr/>
          <p:nvPr/>
        </p:nvSpPr>
        <p:spPr>
          <a:xfrm>
            <a:off x="4139952" y="1923678"/>
            <a:ext cx="1008112" cy="2268252"/>
          </a:xfrm>
          <a:prstGeom prst="ellipse">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08" name="Group 107"/>
          <p:cNvGrpSpPr/>
          <p:nvPr/>
        </p:nvGrpSpPr>
        <p:grpSpPr>
          <a:xfrm>
            <a:off x="-195517" y="-2268054"/>
            <a:ext cx="6466220" cy="3295031"/>
            <a:chOff x="-195517" y="-3024072"/>
            <a:chExt cx="6466220" cy="4393374"/>
          </a:xfrm>
        </p:grpSpPr>
        <p:sp>
          <p:nvSpPr>
            <p:cNvPr id="109" name="Parallelogram 108"/>
            <p:cNvSpPr/>
            <p:nvPr/>
          </p:nvSpPr>
          <p:spPr>
            <a:xfrm rot="930164">
              <a:off x="-195517" y="-2033412"/>
              <a:ext cx="6030130" cy="3402714"/>
            </a:xfrm>
            <a:prstGeom prst="parallelogram">
              <a:avLst>
                <a:gd name="adj" fmla="val 2614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17" name="Parallelogram 116"/>
            <p:cNvSpPr/>
            <p:nvPr/>
          </p:nvSpPr>
          <p:spPr>
            <a:xfrm rot="930164">
              <a:off x="240573" y="-3024072"/>
              <a:ext cx="6030130" cy="3402714"/>
            </a:xfrm>
            <a:prstGeom prst="parallelogram">
              <a:avLst>
                <a:gd name="adj" fmla="val 26147"/>
              </a:avLst>
            </a:prstGeom>
            <a:solidFill>
              <a:srgbClr val="92D05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grpSp>
      <p:grpSp>
        <p:nvGrpSpPr>
          <p:cNvPr id="125" name="Group 124"/>
          <p:cNvGrpSpPr/>
          <p:nvPr/>
        </p:nvGrpSpPr>
        <p:grpSpPr>
          <a:xfrm rot="571885">
            <a:off x="4537836" y="3501788"/>
            <a:ext cx="4684269" cy="1287938"/>
            <a:chOff x="4087601" y="3943180"/>
            <a:chExt cx="4684269" cy="1717251"/>
          </a:xfrm>
        </p:grpSpPr>
        <p:grpSp>
          <p:nvGrpSpPr>
            <p:cNvPr id="126" name="Group 125"/>
            <p:cNvGrpSpPr/>
            <p:nvPr/>
          </p:nvGrpSpPr>
          <p:grpSpPr>
            <a:xfrm rot="196282">
              <a:off x="4647514" y="3943180"/>
              <a:ext cx="4124356" cy="826448"/>
              <a:chOff x="5704228" y="1844824"/>
              <a:chExt cx="4124356" cy="826448"/>
            </a:xfrm>
            <a:effectLst>
              <a:outerShdw blurRad="63500" sx="102000" sy="102000" algn="ctr" rotWithShape="0">
                <a:prstClr val="black">
                  <a:alpha val="40000"/>
                </a:prstClr>
              </a:outerShdw>
            </a:effectLst>
          </p:grpSpPr>
          <p:grpSp>
            <p:nvGrpSpPr>
              <p:cNvPr id="138" name="Group 137"/>
              <p:cNvGrpSpPr/>
              <p:nvPr/>
            </p:nvGrpSpPr>
            <p:grpSpPr>
              <a:xfrm>
                <a:off x="6516216" y="1844824"/>
                <a:ext cx="3312368" cy="826448"/>
                <a:chOff x="1835696" y="1556792"/>
                <a:chExt cx="3312368" cy="826448"/>
              </a:xfrm>
            </p:grpSpPr>
            <p:grpSp>
              <p:nvGrpSpPr>
                <p:cNvPr id="140" name="Group 139"/>
                <p:cNvGrpSpPr/>
                <p:nvPr/>
              </p:nvGrpSpPr>
              <p:grpSpPr>
                <a:xfrm>
                  <a:off x="1835696" y="1556792"/>
                  <a:ext cx="3312368" cy="826448"/>
                  <a:chOff x="1259632" y="1484784"/>
                  <a:chExt cx="3312368" cy="826448"/>
                </a:xfrm>
              </p:grpSpPr>
              <p:sp>
                <p:nvSpPr>
                  <p:cNvPr id="142" name="Oval 141"/>
                  <p:cNvSpPr/>
                  <p:nvPr/>
                </p:nvSpPr>
                <p:spPr>
                  <a:xfrm>
                    <a:off x="1259632" y="1484784"/>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3" name="Rectangle 142"/>
                  <p:cNvSpPr/>
                  <p:nvPr/>
                </p:nvSpPr>
                <p:spPr>
                  <a:xfrm>
                    <a:off x="2051720" y="1613605"/>
                    <a:ext cx="2520280" cy="697627"/>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1400" dirty="0" smtClean="0">
                        <a:solidFill>
                          <a:sysClr val="windowText" lastClr="000000"/>
                        </a:solidFill>
                      </a:rPr>
                      <a:t>Location based recommendation </a:t>
                    </a:r>
                    <a:endParaRPr lang="zh-CN" altLang="en-US" sz="1400" dirty="0">
                      <a:solidFill>
                        <a:sysClr val="windowText" lastClr="000000"/>
                      </a:solidFill>
                    </a:endParaRPr>
                  </a:p>
                </p:txBody>
              </p:sp>
            </p:grpSp>
            <p:sp>
              <p:nvSpPr>
                <p:cNvPr id="141" name="Rectangle 140"/>
                <p:cNvSpPr/>
                <p:nvPr/>
              </p:nvSpPr>
              <p:spPr>
                <a:xfrm>
                  <a:off x="2018471" y="1758803"/>
                  <a:ext cx="439544"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LBS</a:t>
                  </a:r>
                  <a:endParaRPr lang="zh-CN" altLang="en-US" sz="1400" dirty="0">
                    <a:solidFill>
                      <a:sysClr val="windowText" lastClr="000000"/>
                    </a:solidFill>
                  </a:endParaRPr>
                </a:p>
              </p:txBody>
            </p:sp>
          </p:grpSp>
          <p:cxnSp>
            <p:nvCxnSpPr>
              <p:cNvPr id="139" name="Straight Connector 138"/>
              <p:cNvCxnSpPr/>
              <p:nvPr/>
            </p:nvCxnSpPr>
            <p:spPr>
              <a:xfrm rot="21403718" flipH="1">
                <a:off x="5704228" y="2300059"/>
                <a:ext cx="816456" cy="133257"/>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28" name="Group 127"/>
            <p:cNvGrpSpPr/>
            <p:nvPr/>
          </p:nvGrpSpPr>
          <p:grpSpPr>
            <a:xfrm rot="196282">
              <a:off x="4701928" y="4675774"/>
              <a:ext cx="4032652" cy="984657"/>
              <a:chOff x="5795931" y="1711511"/>
              <a:chExt cx="4032652" cy="984657"/>
            </a:xfrm>
            <a:effectLst>
              <a:outerShdw blurRad="63500" sx="102000" sy="102000" algn="ctr" rotWithShape="0">
                <a:prstClr val="black">
                  <a:alpha val="40000"/>
                </a:prstClr>
              </a:outerShdw>
            </a:effectLst>
          </p:grpSpPr>
          <p:grpSp>
            <p:nvGrpSpPr>
              <p:cNvPr id="132" name="Group 131"/>
              <p:cNvGrpSpPr/>
              <p:nvPr/>
            </p:nvGrpSpPr>
            <p:grpSpPr>
              <a:xfrm>
                <a:off x="6542213" y="1904080"/>
                <a:ext cx="3286370" cy="792088"/>
                <a:chOff x="1861693" y="1616048"/>
                <a:chExt cx="3286370" cy="792088"/>
              </a:xfrm>
            </p:grpSpPr>
            <p:grpSp>
              <p:nvGrpSpPr>
                <p:cNvPr id="134" name="Group 133"/>
                <p:cNvGrpSpPr/>
                <p:nvPr/>
              </p:nvGrpSpPr>
              <p:grpSpPr>
                <a:xfrm>
                  <a:off x="1875627" y="1616048"/>
                  <a:ext cx="3272436" cy="792088"/>
                  <a:chOff x="1299563" y="1544040"/>
                  <a:chExt cx="3272436" cy="792088"/>
                </a:xfrm>
              </p:grpSpPr>
              <p:sp>
                <p:nvSpPr>
                  <p:cNvPr id="136" name="Oval 135"/>
                  <p:cNvSpPr/>
                  <p:nvPr/>
                </p:nvSpPr>
                <p:spPr>
                  <a:xfrm>
                    <a:off x="1299563" y="1544040"/>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7" name="Rectangle 136"/>
                  <p:cNvSpPr/>
                  <p:nvPr/>
                </p:nvSpPr>
                <p:spPr>
                  <a:xfrm>
                    <a:off x="2051719" y="1649514"/>
                    <a:ext cx="2520280"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1400" dirty="0" smtClean="0">
                        <a:solidFill>
                          <a:sysClr val="windowText" lastClr="000000"/>
                        </a:solidFill>
                      </a:rPr>
                      <a:t>Telco fraud prevention</a:t>
                    </a:r>
                    <a:endParaRPr lang="zh-CN" altLang="en-US" sz="1400" dirty="0">
                      <a:solidFill>
                        <a:sysClr val="windowText" lastClr="000000"/>
                      </a:solidFill>
                    </a:endParaRPr>
                  </a:p>
                </p:txBody>
              </p:sp>
            </p:grpSp>
            <p:sp>
              <p:nvSpPr>
                <p:cNvPr id="135" name="Rectangle 134"/>
                <p:cNvSpPr/>
                <p:nvPr/>
              </p:nvSpPr>
              <p:spPr>
                <a:xfrm>
                  <a:off x="1861693" y="1793530"/>
                  <a:ext cx="761747"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security</a:t>
                  </a:r>
                  <a:endParaRPr lang="zh-CN" altLang="en-US" sz="1400" dirty="0">
                    <a:solidFill>
                      <a:sysClr val="windowText" lastClr="000000"/>
                    </a:solidFill>
                  </a:endParaRPr>
                </a:p>
              </p:txBody>
            </p:sp>
          </p:grpSp>
          <p:cxnSp>
            <p:nvCxnSpPr>
              <p:cNvPr id="133" name="Straight Connector 132"/>
              <p:cNvCxnSpPr/>
              <p:nvPr/>
            </p:nvCxnSpPr>
            <p:spPr>
              <a:xfrm rot="21403718" flipH="1" flipV="1">
                <a:off x="5795931" y="1711511"/>
                <a:ext cx="704142" cy="585929"/>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29" name="Group 128"/>
            <p:cNvGrpSpPr/>
            <p:nvPr/>
          </p:nvGrpSpPr>
          <p:grpSpPr>
            <a:xfrm rot="196282">
              <a:off x="4087601" y="4175520"/>
              <a:ext cx="947141" cy="715963"/>
              <a:chOff x="3933787" y="3567633"/>
              <a:chExt cx="947141" cy="715963"/>
            </a:xfrm>
          </p:grpSpPr>
          <p:pic>
            <p:nvPicPr>
              <p:cNvPr id="13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787" y="3567633"/>
                <a:ext cx="922337" cy="71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1" name="Rectangle 130"/>
              <p:cNvSpPr/>
              <p:nvPr/>
            </p:nvSpPr>
            <p:spPr>
              <a:xfrm>
                <a:off x="3994147" y="3646882"/>
                <a:ext cx="886781" cy="492443"/>
              </a:xfrm>
              <a:prstGeom prst="rect">
                <a:avLst/>
              </a:prstGeom>
            </p:spPr>
            <p:txBody>
              <a:bodyPr wrap="none">
                <a:spAutoFit/>
              </a:bodyPr>
              <a:lstStyle/>
              <a:p>
                <a:r>
                  <a:rPr lang="en-US" altLang="zh-CN" b="1" dirty="0" smtClean="0">
                    <a:solidFill>
                      <a:sysClr val="windowText" lastClr="000000"/>
                    </a:solidFill>
                    <a:latin typeface="黑体" panose="02010609060101010101" pitchFamily="49" charset="-122"/>
                    <a:ea typeface="黑体" panose="02010609060101010101" pitchFamily="49" charset="-122"/>
                  </a:rPr>
                  <a:t>Mobile</a:t>
                </a:r>
                <a:endParaRPr lang="zh-CN" altLang="en-US" b="1" dirty="0">
                  <a:solidFill>
                    <a:sysClr val="windowText" lastClr="000000"/>
                  </a:solidFill>
                  <a:latin typeface="黑体" panose="02010609060101010101" pitchFamily="49" charset="-122"/>
                  <a:ea typeface="黑体" panose="02010609060101010101" pitchFamily="49" charset="-122"/>
                </a:endParaRPr>
              </a:p>
            </p:txBody>
          </p:sp>
        </p:grpSp>
      </p:grpSp>
      <p:grpSp>
        <p:nvGrpSpPr>
          <p:cNvPr id="144" name="Group 143"/>
          <p:cNvGrpSpPr/>
          <p:nvPr/>
        </p:nvGrpSpPr>
        <p:grpSpPr>
          <a:xfrm rot="21005857">
            <a:off x="11607" y="3837428"/>
            <a:ext cx="4708602" cy="1353720"/>
            <a:chOff x="-942457" y="3874585"/>
            <a:chExt cx="4708602" cy="1804959"/>
          </a:xfrm>
        </p:grpSpPr>
        <p:grpSp>
          <p:nvGrpSpPr>
            <p:cNvPr id="145" name="Group 144"/>
            <p:cNvGrpSpPr/>
            <p:nvPr/>
          </p:nvGrpSpPr>
          <p:grpSpPr>
            <a:xfrm rot="21403718" flipH="1">
              <a:off x="-570221" y="4694887"/>
              <a:ext cx="4015093" cy="984657"/>
              <a:chOff x="5795931" y="1711511"/>
              <a:chExt cx="4015093" cy="984657"/>
            </a:xfrm>
            <a:effectLst>
              <a:outerShdw blurRad="63500" sx="102000" sy="102000" algn="ctr" rotWithShape="0">
                <a:prstClr val="black">
                  <a:alpha val="40000"/>
                </a:prstClr>
              </a:outerShdw>
            </a:effectLst>
          </p:grpSpPr>
          <p:grpSp>
            <p:nvGrpSpPr>
              <p:cNvPr id="182" name="Group 181"/>
              <p:cNvGrpSpPr/>
              <p:nvPr/>
            </p:nvGrpSpPr>
            <p:grpSpPr>
              <a:xfrm>
                <a:off x="6556147" y="1790907"/>
                <a:ext cx="3254877" cy="905261"/>
                <a:chOff x="1875627" y="1502875"/>
                <a:chExt cx="3254877" cy="905261"/>
              </a:xfrm>
            </p:grpSpPr>
            <p:grpSp>
              <p:nvGrpSpPr>
                <p:cNvPr id="192" name="Group 191"/>
                <p:cNvGrpSpPr/>
                <p:nvPr/>
              </p:nvGrpSpPr>
              <p:grpSpPr>
                <a:xfrm>
                  <a:off x="1875627" y="1502875"/>
                  <a:ext cx="3254877" cy="905261"/>
                  <a:chOff x="1299563" y="1430867"/>
                  <a:chExt cx="3254877" cy="905261"/>
                </a:xfrm>
              </p:grpSpPr>
              <p:sp>
                <p:nvSpPr>
                  <p:cNvPr id="194" name="Oval 193"/>
                  <p:cNvSpPr/>
                  <p:nvPr/>
                </p:nvSpPr>
                <p:spPr>
                  <a:xfrm>
                    <a:off x="1299563" y="1544040"/>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5" name="Rectangle 194"/>
                  <p:cNvSpPr/>
                  <p:nvPr/>
                </p:nvSpPr>
                <p:spPr>
                  <a:xfrm>
                    <a:off x="2034160" y="1430867"/>
                    <a:ext cx="2520280" cy="697626"/>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pPr algn="r"/>
                    <a:r>
                      <a:rPr lang="en-US" altLang="zh-CN" sz="1400" dirty="0" smtClean="0">
                        <a:solidFill>
                          <a:sysClr val="windowText" lastClr="000000"/>
                        </a:solidFill>
                      </a:rPr>
                      <a:t>Finance log audit, </a:t>
                    </a:r>
                  </a:p>
                  <a:p>
                    <a:pPr algn="r"/>
                    <a:r>
                      <a:rPr lang="en-US" altLang="zh-CN" sz="1400" dirty="0" smtClean="0">
                        <a:solidFill>
                          <a:sysClr val="windowText" lastClr="000000"/>
                        </a:solidFill>
                      </a:rPr>
                      <a:t>Online fraud prevention</a:t>
                    </a:r>
                    <a:endParaRPr lang="zh-CN" altLang="en-US" sz="1400" dirty="0">
                      <a:solidFill>
                        <a:sysClr val="windowText" lastClr="000000"/>
                      </a:solidFill>
                    </a:endParaRPr>
                  </a:p>
                </p:txBody>
              </p:sp>
            </p:grpSp>
            <p:sp>
              <p:nvSpPr>
                <p:cNvPr id="193" name="Rectangle 192"/>
                <p:cNvSpPr/>
                <p:nvPr/>
              </p:nvSpPr>
              <p:spPr>
                <a:xfrm>
                  <a:off x="2039625" y="1793527"/>
                  <a:ext cx="405880"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log</a:t>
                  </a:r>
                  <a:endParaRPr lang="zh-CN" altLang="en-US" sz="1400" dirty="0">
                    <a:solidFill>
                      <a:sysClr val="windowText" lastClr="000000"/>
                    </a:solidFill>
                  </a:endParaRPr>
                </a:p>
              </p:txBody>
            </p:sp>
          </p:grpSp>
          <p:cxnSp>
            <p:nvCxnSpPr>
              <p:cNvPr id="191" name="Straight Connector 190"/>
              <p:cNvCxnSpPr/>
              <p:nvPr/>
            </p:nvCxnSpPr>
            <p:spPr>
              <a:xfrm rot="21403718" flipH="1" flipV="1">
                <a:off x="5795931" y="1711511"/>
                <a:ext cx="704142" cy="585929"/>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46" name="Group 145"/>
            <p:cNvGrpSpPr/>
            <p:nvPr/>
          </p:nvGrpSpPr>
          <p:grpSpPr>
            <a:xfrm rot="21403718" flipH="1">
              <a:off x="-942457" y="3874585"/>
              <a:ext cx="4211434" cy="792088"/>
              <a:chOff x="5617150" y="1904080"/>
              <a:chExt cx="4211434" cy="792088"/>
            </a:xfrm>
            <a:effectLst>
              <a:outerShdw blurRad="63500" sx="102000" sy="102000" algn="ctr" rotWithShape="0">
                <a:prstClr val="black">
                  <a:alpha val="40000"/>
                </a:prstClr>
              </a:outerShdw>
            </a:effectLst>
          </p:grpSpPr>
          <p:grpSp>
            <p:nvGrpSpPr>
              <p:cNvPr id="150" name="Group 149"/>
              <p:cNvGrpSpPr/>
              <p:nvPr/>
            </p:nvGrpSpPr>
            <p:grpSpPr>
              <a:xfrm>
                <a:off x="6556147" y="1904080"/>
                <a:ext cx="3272437" cy="792088"/>
                <a:chOff x="1875627" y="1616048"/>
                <a:chExt cx="3272437" cy="792088"/>
              </a:xfrm>
            </p:grpSpPr>
            <p:grpSp>
              <p:nvGrpSpPr>
                <p:cNvPr id="177" name="Group 176"/>
                <p:cNvGrpSpPr/>
                <p:nvPr/>
              </p:nvGrpSpPr>
              <p:grpSpPr>
                <a:xfrm>
                  <a:off x="1875627" y="1616048"/>
                  <a:ext cx="3272437" cy="792088"/>
                  <a:chOff x="1299563" y="1544040"/>
                  <a:chExt cx="3272437" cy="792088"/>
                </a:xfrm>
              </p:grpSpPr>
              <p:sp>
                <p:nvSpPr>
                  <p:cNvPr id="179" name="Oval 178"/>
                  <p:cNvSpPr/>
                  <p:nvPr/>
                </p:nvSpPr>
                <p:spPr>
                  <a:xfrm>
                    <a:off x="1299563" y="1544040"/>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81" name="Rectangle 180"/>
                  <p:cNvSpPr/>
                  <p:nvPr/>
                </p:nvSpPr>
                <p:spPr>
                  <a:xfrm>
                    <a:off x="2051720" y="1649510"/>
                    <a:ext cx="2520280"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pPr algn="r"/>
                    <a:r>
                      <a:rPr lang="en-US" altLang="zh-CN" sz="1400" dirty="0" smtClean="0">
                        <a:solidFill>
                          <a:sysClr val="windowText" lastClr="000000"/>
                        </a:solidFill>
                      </a:rPr>
                      <a:t>Load, throughput monitoring</a:t>
                    </a:r>
                    <a:endParaRPr lang="zh-CN" altLang="en-US" sz="1400" dirty="0">
                      <a:solidFill>
                        <a:sysClr val="windowText" lastClr="000000"/>
                      </a:solidFill>
                    </a:endParaRPr>
                  </a:p>
                </p:txBody>
              </p:sp>
            </p:grpSp>
            <p:sp>
              <p:nvSpPr>
                <p:cNvPr id="178" name="Rectangle 177"/>
                <p:cNvSpPr/>
                <p:nvPr/>
              </p:nvSpPr>
              <p:spPr>
                <a:xfrm>
                  <a:off x="2001952" y="1793529"/>
                  <a:ext cx="481221"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pPr algn="ctr"/>
                  <a:r>
                    <a:rPr lang="en-US" altLang="zh-CN" sz="1400" dirty="0" err="1" smtClean="0">
                      <a:solidFill>
                        <a:sysClr val="windowText" lastClr="000000"/>
                      </a:solidFill>
                    </a:rPr>
                    <a:t>QoS</a:t>
                  </a:r>
                  <a:endParaRPr lang="zh-CN" altLang="en-US" sz="1400" dirty="0">
                    <a:solidFill>
                      <a:sysClr val="windowText" lastClr="000000"/>
                    </a:solidFill>
                  </a:endParaRPr>
                </a:p>
              </p:txBody>
            </p:sp>
          </p:grpSp>
          <p:cxnSp>
            <p:nvCxnSpPr>
              <p:cNvPr id="151" name="Straight Connector 150"/>
              <p:cNvCxnSpPr/>
              <p:nvPr/>
            </p:nvCxnSpPr>
            <p:spPr>
              <a:xfrm rot="21403718" flipH="1">
                <a:off x="5617150" y="2302546"/>
                <a:ext cx="909240" cy="330562"/>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47" name="Group 146"/>
            <p:cNvGrpSpPr/>
            <p:nvPr/>
          </p:nvGrpSpPr>
          <p:grpSpPr>
            <a:xfrm>
              <a:off x="2843808" y="4207210"/>
              <a:ext cx="922337" cy="801849"/>
              <a:chOff x="4139952" y="3487130"/>
              <a:chExt cx="922337" cy="801849"/>
            </a:xfrm>
          </p:grpSpPr>
          <p:pic>
            <p:nvPicPr>
              <p:cNvPr id="14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3573016"/>
                <a:ext cx="922337" cy="71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9" name="Rectangle 148"/>
              <p:cNvSpPr/>
              <p:nvPr/>
            </p:nvSpPr>
            <p:spPr>
              <a:xfrm>
                <a:off x="4184910" y="3487130"/>
                <a:ext cx="809837" cy="779699"/>
              </a:xfrm>
              <a:prstGeom prst="rect">
                <a:avLst/>
              </a:prstGeom>
            </p:spPr>
            <p:txBody>
              <a:bodyPr wrap="none">
                <a:spAutoFit/>
              </a:bodyPr>
              <a:lstStyle/>
              <a:p>
                <a:r>
                  <a:rPr lang="en-US" altLang="zh-CN" sz="1400" b="1" dirty="0" smtClean="0">
                    <a:solidFill>
                      <a:sysClr val="windowText" lastClr="000000"/>
                    </a:solidFill>
                    <a:latin typeface="黑体" panose="02010609060101010101" pitchFamily="49" charset="-122"/>
                    <a:ea typeface="黑体" panose="02010609060101010101" pitchFamily="49" charset="-122"/>
                  </a:rPr>
                  <a:t>   </a:t>
                </a:r>
                <a:r>
                  <a:rPr lang="en-US" altLang="zh-CN" sz="1600" b="1" dirty="0" smtClean="0">
                    <a:solidFill>
                      <a:sysClr val="windowText" lastClr="000000"/>
                    </a:solidFill>
                    <a:latin typeface="黑体" panose="02010609060101010101" pitchFamily="49" charset="-122"/>
                    <a:ea typeface="黑体" panose="02010609060101010101" pitchFamily="49" charset="-122"/>
                  </a:rPr>
                  <a:t>IT </a:t>
                </a:r>
                <a:br>
                  <a:rPr lang="en-US" altLang="zh-CN" sz="1600" b="1" dirty="0" smtClean="0">
                    <a:solidFill>
                      <a:sysClr val="windowText" lastClr="000000"/>
                    </a:solidFill>
                    <a:latin typeface="黑体" panose="02010609060101010101" pitchFamily="49" charset="-122"/>
                    <a:ea typeface="黑体" panose="02010609060101010101" pitchFamily="49" charset="-122"/>
                  </a:rPr>
                </a:br>
                <a:r>
                  <a:rPr lang="en-US" altLang="zh-CN" sz="1600" b="1" dirty="0" smtClean="0">
                    <a:solidFill>
                      <a:sysClr val="windowText" lastClr="000000"/>
                    </a:solidFill>
                    <a:latin typeface="黑体" panose="02010609060101010101" pitchFamily="49" charset="-122"/>
                    <a:ea typeface="黑体" panose="02010609060101010101" pitchFamily="49" charset="-122"/>
                  </a:rPr>
                  <a:t>System</a:t>
                </a:r>
                <a:endParaRPr lang="zh-CN" altLang="en-US" sz="1600" b="1" dirty="0">
                  <a:solidFill>
                    <a:sysClr val="windowText" lastClr="000000"/>
                  </a:solidFill>
                  <a:latin typeface="黑体" panose="02010609060101010101" pitchFamily="49" charset="-122"/>
                  <a:ea typeface="黑体" panose="02010609060101010101" pitchFamily="49" charset="-122"/>
                </a:endParaRPr>
              </a:p>
            </p:txBody>
          </p:sp>
        </p:grpSp>
      </p:grpSp>
      <p:grpSp>
        <p:nvGrpSpPr>
          <p:cNvPr id="196" name="Group 195"/>
          <p:cNvGrpSpPr/>
          <p:nvPr/>
        </p:nvGrpSpPr>
        <p:grpSpPr>
          <a:xfrm>
            <a:off x="4279436" y="252734"/>
            <a:ext cx="4999280" cy="3058262"/>
            <a:chOff x="4279436" y="-95073"/>
            <a:chExt cx="4999280" cy="4077685"/>
          </a:xfrm>
        </p:grpSpPr>
        <p:grpSp>
          <p:nvGrpSpPr>
            <p:cNvPr id="197" name="Group 196"/>
            <p:cNvGrpSpPr/>
            <p:nvPr/>
          </p:nvGrpSpPr>
          <p:grpSpPr>
            <a:xfrm rot="20996902">
              <a:off x="4785318" y="-95073"/>
              <a:ext cx="4104457" cy="1598598"/>
              <a:chOff x="5724128" y="1686386"/>
              <a:chExt cx="4104457" cy="1598598"/>
            </a:xfrm>
            <a:effectLst>
              <a:outerShdw blurRad="63500" sx="102000" sy="102000" algn="ctr" rotWithShape="0">
                <a:prstClr val="black">
                  <a:alpha val="40000"/>
                </a:prstClr>
              </a:outerShdw>
            </a:effectLst>
          </p:grpSpPr>
          <p:grpSp>
            <p:nvGrpSpPr>
              <p:cNvPr id="220" name="Group 219"/>
              <p:cNvGrpSpPr/>
              <p:nvPr/>
            </p:nvGrpSpPr>
            <p:grpSpPr>
              <a:xfrm>
                <a:off x="6516216" y="1686386"/>
                <a:ext cx="3312369" cy="1272142"/>
                <a:chOff x="1835696" y="1398354"/>
                <a:chExt cx="3312369" cy="1272142"/>
              </a:xfrm>
            </p:grpSpPr>
            <p:grpSp>
              <p:nvGrpSpPr>
                <p:cNvPr id="222" name="Group 221"/>
                <p:cNvGrpSpPr/>
                <p:nvPr/>
              </p:nvGrpSpPr>
              <p:grpSpPr>
                <a:xfrm>
                  <a:off x="1835696" y="1398354"/>
                  <a:ext cx="3312369" cy="1272142"/>
                  <a:chOff x="1259632" y="1326346"/>
                  <a:chExt cx="3312369" cy="1272142"/>
                </a:xfrm>
              </p:grpSpPr>
              <p:sp>
                <p:nvSpPr>
                  <p:cNvPr id="224" name="Oval 223"/>
                  <p:cNvSpPr/>
                  <p:nvPr/>
                </p:nvSpPr>
                <p:spPr>
                  <a:xfrm>
                    <a:off x="1259632" y="1484784"/>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25" name="Rectangle 224"/>
                  <p:cNvSpPr/>
                  <p:nvPr/>
                </p:nvSpPr>
                <p:spPr>
                  <a:xfrm>
                    <a:off x="2051721" y="1326346"/>
                    <a:ext cx="2520280" cy="1272142"/>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1400" dirty="0" smtClean="0">
                        <a:solidFill>
                          <a:sysClr val="windowText" lastClr="000000"/>
                        </a:solidFill>
                      </a:rPr>
                      <a:t>Google used streaming update for its search index in 2010. New pages are indexed in 10-15 min.</a:t>
                    </a:r>
                    <a:endParaRPr lang="zh-CN" altLang="en-US" sz="1400" dirty="0">
                      <a:solidFill>
                        <a:sysClr val="windowText" lastClr="000000"/>
                      </a:solidFill>
                    </a:endParaRPr>
                  </a:p>
                </p:txBody>
              </p:sp>
            </p:grpSp>
            <p:sp>
              <p:nvSpPr>
                <p:cNvPr id="223" name="Rectangle 222"/>
                <p:cNvSpPr/>
                <p:nvPr/>
              </p:nvSpPr>
              <p:spPr>
                <a:xfrm>
                  <a:off x="1907576" y="1758803"/>
                  <a:ext cx="661335" cy="410370"/>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search</a:t>
                  </a:r>
                  <a:endParaRPr lang="zh-CN" altLang="en-US" sz="1400" dirty="0">
                    <a:solidFill>
                      <a:sysClr val="windowText" lastClr="000000"/>
                    </a:solidFill>
                  </a:endParaRPr>
                </a:p>
              </p:txBody>
            </p:sp>
          </p:grpSp>
          <p:cxnSp>
            <p:nvCxnSpPr>
              <p:cNvPr id="221" name="Straight Connector 220"/>
              <p:cNvCxnSpPr/>
              <p:nvPr/>
            </p:nvCxnSpPr>
            <p:spPr>
              <a:xfrm flipH="1">
                <a:off x="5724128" y="2276872"/>
                <a:ext cx="792088" cy="1008112"/>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98" name="Group 197"/>
            <p:cNvGrpSpPr/>
            <p:nvPr/>
          </p:nvGrpSpPr>
          <p:grpSpPr>
            <a:xfrm rot="20996902">
              <a:off x="4933553" y="1124118"/>
              <a:ext cx="4176464" cy="826447"/>
              <a:chOff x="5652120" y="1844824"/>
              <a:chExt cx="4176464" cy="826447"/>
            </a:xfrm>
            <a:effectLst>
              <a:outerShdw blurRad="63500" sx="102000" sy="102000" algn="ctr" rotWithShape="0">
                <a:prstClr val="black">
                  <a:alpha val="40000"/>
                </a:prstClr>
              </a:outerShdw>
            </a:effectLst>
          </p:grpSpPr>
          <p:grpSp>
            <p:nvGrpSpPr>
              <p:cNvPr id="214" name="Group 213"/>
              <p:cNvGrpSpPr/>
              <p:nvPr/>
            </p:nvGrpSpPr>
            <p:grpSpPr>
              <a:xfrm>
                <a:off x="6516216" y="1844824"/>
                <a:ext cx="3312368" cy="826447"/>
                <a:chOff x="1835696" y="1556792"/>
                <a:chExt cx="3312368" cy="826447"/>
              </a:xfrm>
            </p:grpSpPr>
            <p:grpSp>
              <p:nvGrpSpPr>
                <p:cNvPr id="216" name="Group 215"/>
                <p:cNvGrpSpPr/>
                <p:nvPr/>
              </p:nvGrpSpPr>
              <p:grpSpPr>
                <a:xfrm>
                  <a:off x="1835696" y="1556792"/>
                  <a:ext cx="3312368" cy="826447"/>
                  <a:chOff x="1259632" y="1484784"/>
                  <a:chExt cx="3312368" cy="826447"/>
                </a:xfrm>
              </p:grpSpPr>
              <p:sp>
                <p:nvSpPr>
                  <p:cNvPr id="218" name="Oval 217"/>
                  <p:cNvSpPr/>
                  <p:nvPr/>
                </p:nvSpPr>
                <p:spPr>
                  <a:xfrm>
                    <a:off x="1259632" y="1484784"/>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9" name="Rectangle 218"/>
                  <p:cNvSpPr/>
                  <p:nvPr/>
                </p:nvSpPr>
                <p:spPr>
                  <a:xfrm>
                    <a:off x="2051720" y="1613604"/>
                    <a:ext cx="2520280" cy="697627"/>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1400" dirty="0" smtClean="0">
                        <a:solidFill>
                          <a:sysClr val="windowText" lastClr="000000"/>
                        </a:solidFill>
                      </a:rPr>
                      <a:t>immediate recommendation </a:t>
                    </a:r>
                  </a:p>
                  <a:p>
                    <a:r>
                      <a:rPr lang="en-US" altLang="zh-CN" sz="1400" dirty="0" smtClean="0">
                        <a:solidFill>
                          <a:sysClr val="windowText" lastClr="000000"/>
                        </a:solidFill>
                      </a:rPr>
                      <a:t>Ad pricing in search engine</a:t>
                    </a:r>
                    <a:endParaRPr lang="zh-CN" altLang="en-US" sz="1400" dirty="0">
                      <a:solidFill>
                        <a:sysClr val="windowText" lastClr="000000"/>
                      </a:solidFill>
                    </a:endParaRPr>
                  </a:p>
                </p:txBody>
              </p:sp>
            </p:grpSp>
            <p:sp>
              <p:nvSpPr>
                <p:cNvPr id="217" name="Rectangle 216"/>
                <p:cNvSpPr/>
                <p:nvPr/>
              </p:nvSpPr>
              <p:spPr>
                <a:xfrm>
                  <a:off x="2068678" y="1756247"/>
                  <a:ext cx="365806"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ad</a:t>
                  </a:r>
                  <a:endParaRPr lang="zh-CN" altLang="en-US" sz="1400" dirty="0">
                    <a:solidFill>
                      <a:sysClr val="windowText" lastClr="000000"/>
                    </a:solidFill>
                  </a:endParaRPr>
                </a:p>
              </p:txBody>
            </p:sp>
          </p:grpSp>
          <p:cxnSp>
            <p:nvCxnSpPr>
              <p:cNvPr id="215" name="Straight Connector 214"/>
              <p:cNvCxnSpPr/>
              <p:nvPr/>
            </p:nvCxnSpPr>
            <p:spPr>
              <a:xfrm flipH="1">
                <a:off x="5652120" y="2276872"/>
                <a:ext cx="864096" cy="72008"/>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199" name="Group 198"/>
            <p:cNvGrpSpPr/>
            <p:nvPr/>
          </p:nvGrpSpPr>
          <p:grpSpPr>
            <a:xfrm rot="21278256">
              <a:off x="5003631" y="1914234"/>
              <a:ext cx="4248473" cy="1008112"/>
              <a:chOff x="5580112" y="1628800"/>
              <a:chExt cx="4248473" cy="1008112"/>
            </a:xfrm>
            <a:effectLst>
              <a:outerShdw blurRad="63500" sx="102000" sy="102000" algn="ctr" rotWithShape="0">
                <a:prstClr val="black">
                  <a:alpha val="40000"/>
                </a:prstClr>
              </a:outerShdw>
            </a:effectLst>
          </p:grpSpPr>
          <p:grpSp>
            <p:nvGrpSpPr>
              <p:cNvPr id="208" name="Group 207"/>
              <p:cNvGrpSpPr/>
              <p:nvPr/>
            </p:nvGrpSpPr>
            <p:grpSpPr>
              <a:xfrm>
                <a:off x="6516216" y="1844824"/>
                <a:ext cx="3312369" cy="792088"/>
                <a:chOff x="1835696" y="1556792"/>
                <a:chExt cx="3312369" cy="792088"/>
              </a:xfrm>
            </p:grpSpPr>
            <p:grpSp>
              <p:nvGrpSpPr>
                <p:cNvPr id="210" name="Group 209"/>
                <p:cNvGrpSpPr/>
                <p:nvPr/>
              </p:nvGrpSpPr>
              <p:grpSpPr>
                <a:xfrm>
                  <a:off x="1835696" y="1556792"/>
                  <a:ext cx="3312369" cy="792088"/>
                  <a:chOff x="1259632" y="1484784"/>
                  <a:chExt cx="3312369" cy="792088"/>
                </a:xfrm>
              </p:grpSpPr>
              <p:sp>
                <p:nvSpPr>
                  <p:cNvPr id="212" name="Oval 211"/>
                  <p:cNvSpPr/>
                  <p:nvPr/>
                </p:nvSpPr>
                <p:spPr>
                  <a:xfrm>
                    <a:off x="1259632" y="1484784"/>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13" name="Rectangle 212"/>
                  <p:cNvSpPr/>
                  <p:nvPr/>
                </p:nvSpPr>
                <p:spPr>
                  <a:xfrm>
                    <a:off x="2051721" y="1649511"/>
                    <a:ext cx="2520280"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1400" dirty="0" smtClean="0">
                        <a:solidFill>
                          <a:sysClr val="windowText" lastClr="000000"/>
                        </a:solidFill>
                      </a:rPr>
                      <a:t>Tweet analysis, relation analysis</a:t>
                    </a:r>
                    <a:endParaRPr lang="zh-CN" altLang="en-US" sz="1400" dirty="0">
                      <a:solidFill>
                        <a:sysClr val="windowText" lastClr="000000"/>
                      </a:solidFill>
                    </a:endParaRPr>
                  </a:p>
                </p:txBody>
              </p:sp>
            </p:grpSp>
            <p:sp>
              <p:nvSpPr>
                <p:cNvPr id="211" name="Rectangle 210"/>
                <p:cNvSpPr/>
                <p:nvPr/>
              </p:nvSpPr>
              <p:spPr>
                <a:xfrm>
                  <a:off x="1997892" y="1756248"/>
                  <a:ext cx="595035"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social</a:t>
                  </a:r>
                  <a:endParaRPr lang="zh-CN" altLang="en-US" sz="1400" dirty="0">
                    <a:solidFill>
                      <a:sysClr val="windowText" lastClr="000000"/>
                    </a:solidFill>
                  </a:endParaRPr>
                </a:p>
              </p:txBody>
            </p:sp>
          </p:grpSp>
          <p:cxnSp>
            <p:nvCxnSpPr>
              <p:cNvPr id="209" name="Straight Connector 208"/>
              <p:cNvCxnSpPr/>
              <p:nvPr/>
            </p:nvCxnSpPr>
            <p:spPr>
              <a:xfrm flipH="1" flipV="1">
                <a:off x="5580112" y="1628800"/>
                <a:ext cx="936104" cy="648072"/>
              </a:xfrm>
              <a:prstGeom prst="line">
                <a:avLst/>
              </a:prstGeom>
            </p:spPr>
            <p:style>
              <a:lnRef idx="3">
                <a:schemeClr val="accent1"/>
              </a:lnRef>
              <a:fillRef idx="0">
                <a:schemeClr val="accent1"/>
              </a:fillRef>
              <a:effectRef idx="2">
                <a:schemeClr val="accent1"/>
              </a:effectRef>
              <a:fontRef idx="minor">
                <a:schemeClr val="tx1"/>
              </a:fontRef>
            </p:style>
          </p:cxnSp>
        </p:grpSp>
        <p:pic>
          <p:nvPicPr>
            <p:cNvPr id="200" name="Picture 4" descr="http://www.clker.com/cliparts/0/0/F/6/B/y/internet-cloud-h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96902">
              <a:off x="4279436" y="1655058"/>
              <a:ext cx="1150920" cy="901554"/>
            </a:xfrm>
            <a:prstGeom prst="rect">
              <a:avLst/>
            </a:prstGeom>
            <a:noFill/>
            <a:extLst>
              <a:ext uri="{909E8E84-426E-40DD-AFC4-6F175D3DCCD1}">
                <a14:hiddenFill xmlns:a14="http://schemas.microsoft.com/office/drawing/2010/main">
                  <a:solidFill>
                    <a:srgbClr val="FFFFFF"/>
                  </a:solidFill>
                </a14:hiddenFill>
              </a:ext>
            </a:extLst>
          </p:spPr>
        </p:pic>
        <p:grpSp>
          <p:nvGrpSpPr>
            <p:cNvPr id="201" name="Group 200"/>
            <p:cNvGrpSpPr/>
            <p:nvPr/>
          </p:nvGrpSpPr>
          <p:grpSpPr>
            <a:xfrm>
              <a:off x="5004048" y="2420888"/>
              <a:ext cx="4274668" cy="1561724"/>
              <a:chOff x="5553916" y="1185390"/>
              <a:chExt cx="4274668" cy="1561724"/>
            </a:xfrm>
            <a:effectLst>
              <a:outerShdw blurRad="63500" sx="102000" sy="102000" algn="ctr" rotWithShape="0">
                <a:prstClr val="black">
                  <a:alpha val="40000"/>
                </a:prstClr>
              </a:outerShdw>
            </a:effectLst>
          </p:grpSpPr>
          <p:grpSp>
            <p:nvGrpSpPr>
              <p:cNvPr id="202" name="Group 201"/>
              <p:cNvGrpSpPr/>
              <p:nvPr/>
            </p:nvGrpSpPr>
            <p:grpSpPr>
              <a:xfrm>
                <a:off x="6516216" y="1844824"/>
                <a:ext cx="3312368" cy="902290"/>
                <a:chOff x="1835696" y="1556792"/>
                <a:chExt cx="3312368" cy="902290"/>
              </a:xfrm>
            </p:grpSpPr>
            <p:grpSp>
              <p:nvGrpSpPr>
                <p:cNvPr id="204" name="Group 203"/>
                <p:cNvGrpSpPr/>
                <p:nvPr/>
              </p:nvGrpSpPr>
              <p:grpSpPr>
                <a:xfrm>
                  <a:off x="1835696" y="1556792"/>
                  <a:ext cx="3312368" cy="792088"/>
                  <a:chOff x="1259632" y="1484784"/>
                  <a:chExt cx="3312368" cy="792088"/>
                </a:xfrm>
              </p:grpSpPr>
              <p:sp>
                <p:nvSpPr>
                  <p:cNvPr id="206" name="Oval 205"/>
                  <p:cNvSpPr/>
                  <p:nvPr/>
                </p:nvSpPr>
                <p:spPr>
                  <a:xfrm>
                    <a:off x="1259632" y="1484784"/>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07" name="Rectangle 206"/>
                  <p:cNvSpPr/>
                  <p:nvPr/>
                </p:nvSpPr>
                <p:spPr>
                  <a:xfrm rot="21412331">
                    <a:off x="2051720" y="1505884"/>
                    <a:ext cx="2520280" cy="697627"/>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r>
                      <a:rPr lang="en-US" altLang="zh-CN" sz="1400" dirty="0" smtClean="0">
                        <a:solidFill>
                          <a:sysClr val="windowText" lastClr="000000"/>
                        </a:solidFill>
                      </a:rPr>
                      <a:t>Carrot mobile app for power analysis</a:t>
                    </a:r>
                    <a:endParaRPr lang="zh-CN" altLang="en-US" sz="1400" dirty="0">
                      <a:solidFill>
                        <a:sysClr val="windowText" lastClr="000000"/>
                      </a:solidFill>
                    </a:endParaRPr>
                  </a:p>
                </p:txBody>
              </p:sp>
            </p:grpSp>
            <p:sp>
              <p:nvSpPr>
                <p:cNvPr id="205" name="Rectangle 204"/>
                <p:cNvSpPr/>
                <p:nvPr/>
              </p:nvSpPr>
              <p:spPr>
                <a:xfrm>
                  <a:off x="1953516" y="1761455"/>
                  <a:ext cx="800797" cy="697627"/>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Crowd</a:t>
                  </a:r>
                </a:p>
                <a:p>
                  <a:r>
                    <a:rPr lang="en-US" altLang="zh-CN" sz="1400" dirty="0" smtClean="0">
                      <a:solidFill>
                        <a:sysClr val="windowText" lastClr="000000"/>
                      </a:solidFill>
                    </a:rPr>
                    <a:t>sourcing</a:t>
                  </a:r>
                  <a:endParaRPr lang="zh-CN" altLang="en-US" sz="1400" dirty="0">
                    <a:solidFill>
                      <a:sysClr val="windowText" lastClr="000000"/>
                    </a:solidFill>
                  </a:endParaRPr>
                </a:p>
              </p:txBody>
            </p:sp>
          </p:grpSp>
          <p:cxnSp>
            <p:nvCxnSpPr>
              <p:cNvPr id="203" name="Straight Connector 202"/>
              <p:cNvCxnSpPr/>
              <p:nvPr/>
            </p:nvCxnSpPr>
            <p:spPr>
              <a:xfrm flipH="1" flipV="1">
                <a:off x="5553916" y="1185390"/>
                <a:ext cx="962300" cy="1091482"/>
              </a:xfrm>
              <a:prstGeom prst="line">
                <a:avLst/>
              </a:prstGeom>
            </p:spPr>
            <p:style>
              <a:lnRef idx="3">
                <a:schemeClr val="accent1"/>
              </a:lnRef>
              <a:fillRef idx="0">
                <a:schemeClr val="accent1"/>
              </a:fillRef>
              <a:effectRef idx="2">
                <a:schemeClr val="accent1"/>
              </a:effectRef>
              <a:fontRef idx="minor">
                <a:schemeClr val="tx1"/>
              </a:fontRef>
            </p:style>
          </p:cxnSp>
        </p:grpSp>
      </p:grpSp>
      <p:grpSp>
        <p:nvGrpSpPr>
          <p:cNvPr id="226" name="Group 225"/>
          <p:cNvGrpSpPr/>
          <p:nvPr/>
        </p:nvGrpSpPr>
        <p:grpSpPr>
          <a:xfrm>
            <a:off x="-250389" y="1263444"/>
            <a:ext cx="4969288" cy="1962270"/>
            <a:chOff x="-250389" y="1252542"/>
            <a:chExt cx="4969288" cy="2616358"/>
          </a:xfrm>
        </p:grpSpPr>
        <p:grpSp>
          <p:nvGrpSpPr>
            <p:cNvPr id="227" name="Group 226"/>
            <p:cNvGrpSpPr/>
            <p:nvPr/>
          </p:nvGrpSpPr>
          <p:grpSpPr>
            <a:xfrm rot="851973" flipH="1">
              <a:off x="252743" y="1252542"/>
              <a:ext cx="4105747" cy="1029704"/>
              <a:chOff x="5810884" y="1502129"/>
              <a:chExt cx="4105747" cy="1029704"/>
            </a:xfrm>
            <a:effectLst>
              <a:outerShdw blurRad="63500" sx="102000" sy="102000" algn="ctr" rotWithShape="0">
                <a:prstClr val="black">
                  <a:alpha val="40000"/>
                </a:prstClr>
              </a:outerShdw>
            </a:effectLst>
          </p:grpSpPr>
          <p:grpSp>
            <p:nvGrpSpPr>
              <p:cNvPr id="246" name="Group 245"/>
              <p:cNvGrpSpPr/>
              <p:nvPr/>
            </p:nvGrpSpPr>
            <p:grpSpPr>
              <a:xfrm>
                <a:off x="6649204" y="1502129"/>
                <a:ext cx="3267427" cy="955075"/>
                <a:chOff x="1968684" y="1214097"/>
                <a:chExt cx="3267427" cy="955075"/>
              </a:xfrm>
            </p:grpSpPr>
            <p:grpSp>
              <p:nvGrpSpPr>
                <p:cNvPr id="248" name="Group 247"/>
                <p:cNvGrpSpPr/>
                <p:nvPr/>
              </p:nvGrpSpPr>
              <p:grpSpPr>
                <a:xfrm>
                  <a:off x="1968684" y="1214097"/>
                  <a:ext cx="3267427" cy="792088"/>
                  <a:chOff x="1392620" y="1142089"/>
                  <a:chExt cx="3267427" cy="792088"/>
                </a:xfrm>
              </p:grpSpPr>
              <p:sp>
                <p:nvSpPr>
                  <p:cNvPr id="250" name="Oval 249"/>
                  <p:cNvSpPr/>
                  <p:nvPr/>
                </p:nvSpPr>
                <p:spPr>
                  <a:xfrm>
                    <a:off x="1392620" y="1142089"/>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1" name="Rectangle 250"/>
                  <p:cNvSpPr/>
                  <p:nvPr/>
                </p:nvSpPr>
                <p:spPr>
                  <a:xfrm>
                    <a:off x="2139767" y="1264083"/>
                    <a:ext cx="2520280"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pPr algn="r"/>
                    <a:r>
                      <a:rPr lang="en-US" altLang="zh-CN" sz="1400" dirty="0" smtClean="0">
                        <a:solidFill>
                          <a:sysClr val="windowText" lastClr="000000"/>
                        </a:solidFill>
                      </a:rPr>
                      <a:t>Smart city, ITS</a:t>
                    </a:r>
                    <a:endParaRPr lang="zh-CN" altLang="en-US" sz="1400" dirty="0">
                      <a:solidFill>
                        <a:sysClr val="windowText" lastClr="000000"/>
                      </a:solidFill>
                    </a:endParaRPr>
                  </a:p>
                </p:txBody>
              </p:sp>
            </p:grpSp>
            <p:sp>
              <p:nvSpPr>
                <p:cNvPr id="249" name="Rectangle 248"/>
                <p:cNvSpPr/>
                <p:nvPr/>
              </p:nvSpPr>
              <p:spPr>
                <a:xfrm>
                  <a:off x="2145878" y="1758803"/>
                  <a:ext cx="184731"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endParaRPr lang="zh-CN" altLang="en-US" sz="1400" dirty="0">
                    <a:solidFill>
                      <a:sysClr val="windowText" lastClr="000000"/>
                    </a:solidFill>
                  </a:endParaRPr>
                </a:p>
              </p:txBody>
            </p:sp>
          </p:grpSp>
          <p:cxnSp>
            <p:nvCxnSpPr>
              <p:cNvPr id="247" name="Straight Connector 246"/>
              <p:cNvCxnSpPr>
                <a:endCxn id="233" idx="0"/>
              </p:cNvCxnSpPr>
              <p:nvPr/>
            </p:nvCxnSpPr>
            <p:spPr>
              <a:xfrm rot="851973" flipH="1">
                <a:off x="5810884" y="1876409"/>
                <a:ext cx="806792" cy="655424"/>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228" name="Group 227"/>
            <p:cNvGrpSpPr/>
            <p:nvPr/>
          </p:nvGrpSpPr>
          <p:grpSpPr>
            <a:xfrm rot="851973" flipH="1">
              <a:off x="12102" y="2139418"/>
              <a:ext cx="3981132" cy="830245"/>
              <a:chOff x="5847451" y="1865923"/>
              <a:chExt cx="3981132" cy="830245"/>
            </a:xfrm>
            <a:effectLst>
              <a:outerShdw blurRad="63500" sx="102000" sy="102000" algn="ctr" rotWithShape="0">
                <a:prstClr val="black">
                  <a:alpha val="40000"/>
                </a:prstClr>
              </a:outerShdw>
            </a:effectLst>
          </p:grpSpPr>
          <p:grpSp>
            <p:nvGrpSpPr>
              <p:cNvPr id="240" name="Group 239"/>
              <p:cNvGrpSpPr/>
              <p:nvPr/>
            </p:nvGrpSpPr>
            <p:grpSpPr>
              <a:xfrm>
                <a:off x="6556147" y="1865923"/>
                <a:ext cx="3272436" cy="830245"/>
                <a:chOff x="1875627" y="1577891"/>
                <a:chExt cx="3272436" cy="830245"/>
              </a:xfrm>
            </p:grpSpPr>
            <p:grpSp>
              <p:nvGrpSpPr>
                <p:cNvPr id="242" name="Group 241"/>
                <p:cNvGrpSpPr/>
                <p:nvPr/>
              </p:nvGrpSpPr>
              <p:grpSpPr>
                <a:xfrm>
                  <a:off x="1875627" y="1577891"/>
                  <a:ext cx="3272436" cy="830245"/>
                  <a:chOff x="1299563" y="1505883"/>
                  <a:chExt cx="3272436" cy="830245"/>
                </a:xfrm>
              </p:grpSpPr>
              <p:sp>
                <p:nvSpPr>
                  <p:cNvPr id="244" name="Oval 243"/>
                  <p:cNvSpPr/>
                  <p:nvPr/>
                </p:nvSpPr>
                <p:spPr>
                  <a:xfrm>
                    <a:off x="1299563" y="1544040"/>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45" name="Rectangle 244"/>
                  <p:cNvSpPr/>
                  <p:nvPr/>
                </p:nvSpPr>
                <p:spPr>
                  <a:xfrm>
                    <a:off x="2051719" y="1505883"/>
                    <a:ext cx="2520280" cy="697627"/>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pPr algn="r"/>
                    <a:r>
                      <a:rPr lang="en-US" altLang="zh-CN" sz="1400" dirty="0" smtClean="0">
                        <a:solidFill>
                          <a:sysClr val="windowText" lastClr="000000"/>
                        </a:solidFill>
                      </a:rPr>
                      <a:t>Power network abnormal detection, terrorism detection</a:t>
                    </a:r>
                    <a:r>
                      <a:rPr lang="zh-CN" altLang="en-US" sz="1400" dirty="0" smtClean="0">
                        <a:solidFill>
                          <a:sysClr val="windowText" lastClr="000000"/>
                        </a:solidFill>
                      </a:rPr>
                      <a:t>。</a:t>
                    </a:r>
                    <a:endParaRPr lang="en-US" altLang="zh-CN" sz="1400" dirty="0" smtClean="0">
                      <a:solidFill>
                        <a:sysClr val="windowText" lastClr="000000"/>
                      </a:solidFill>
                    </a:endParaRPr>
                  </a:p>
                </p:txBody>
              </p:sp>
            </p:grpSp>
            <p:sp>
              <p:nvSpPr>
                <p:cNvPr id="243" name="Rectangle 242"/>
                <p:cNvSpPr/>
                <p:nvPr/>
              </p:nvSpPr>
              <p:spPr>
                <a:xfrm>
                  <a:off x="1893716" y="1649900"/>
                  <a:ext cx="697692" cy="697626"/>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Public</a:t>
                  </a:r>
                </a:p>
                <a:p>
                  <a:r>
                    <a:rPr lang="en-US" altLang="zh-CN" sz="1400" dirty="0" smtClean="0">
                      <a:solidFill>
                        <a:sysClr val="windowText" lastClr="000000"/>
                      </a:solidFill>
                    </a:rPr>
                    <a:t>service</a:t>
                  </a:r>
                  <a:endParaRPr lang="zh-CN" altLang="en-US" sz="1400" dirty="0">
                    <a:solidFill>
                      <a:sysClr val="windowText" lastClr="000000"/>
                    </a:solidFill>
                  </a:endParaRPr>
                </a:p>
              </p:txBody>
            </p:sp>
          </p:grpSp>
          <p:cxnSp>
            <p:nvCxnSpPr>
              <p:cNvPr id="241" name="Straight Connector 240"/>
              <p:cNvCxnSpPr>
                <a:endCxn id="233" idx="3"/>
              </p:cNvCxnSpPr>
              <p:nvPr/>
            </p:nvCxnSpPr>
            <p:spPr>
              <a:xfrm rot="851973" flipH="1" flipV="1">
                <a:off x="5847451" y="2148281"/>
                <a:ext cx="670964" cy="47168"/>
              </a:xfrm>
              <a:prstGeom prst="line">
                <a:avLst/>
              </a:prstGeom>
            </p:spPr>
            <p:style>
              <a:lnRef idx="3">
                <a:schemeClr val="accent1"/>
              </a:lnRef>
              <a:fillRef idx="0">
                <a:schemeClr val="accent1"/>
              </a:fillRef>
              <a:effectRef idx="2">
                <a:schemeClr val="accent1"/>
              </a:effectRef>
              <a:fontRef idx="minor">
                <a:schemeClr val="tx1"/>
              </a:fontRef>
            </p:style>
          </p:cxnSp>
        </p:grpSp>
        <p:sp>
          <p:nvSpPr>
            <p:cNvPr id="229" name="Rectangle 228"/>
            <p:cNvSpPr/>
            <p:nvPr/>
          </p:nvSpPr>
          <p:spPr>
            <a:xfrm rot="968084">
              <a:off x="2659836" y="1515484"/>
              <a:ext cx="857927" cy="779700"/>
            </a:xfrm>
            <a:prstGeom prst="rect">
              <a:avLst/>
            </a:prstGeom>
          </p:spPr>
          <p:txBody>
            <a:bodyPr wrap="none">
              <a:spAutoFit/>
            </a:bodyPr>
            <a:lstStyle/>
            <a:p>
              <a:pPr lvl="0"/>
              <a:r>
                <a:rPr lang="en-US" altLang="zh-CN" sz="1600" b="1" dirty="0" smtClean="0"/>
                <a:t>Public</a:t>
              </a:r>
            </a:p>
            <a:p>
              <a:pPr lvl="0"/>
              <a:r>
                <a:rPr lang="en-US" altLang="zh-CN" sz="1600" b="1" dirty="0" smtClean="0"/>
                <a:t>security</a:t>
              </a:r>
              <a:endParaRPr lang="zh-CN" altLang="en-US" sz="1600" b="1" dirty="0"/>
            </a:p>
          </p:txBody>
        </p:sp>
        <p:grpSp>
          <p:nvGrpSpPr>
            <p:cNvPr id="230" name="Group 229"/>
            <p:cNvGrpSpPr/>
            <p:nvPr/>
          </p:nvGrpSpPr>
          <p:grpSpPr>
            <a:xfrm rot="851973" flipH="1">
              <a:off x="-250389" y="2737435"/>
              <a:ext cx="4230125" cy="1131465"/>
              <a:chOff x="5598458" y="1564703"/>
              <a:chExt cx="4230125" cy="1131465"/>
            </a:xfrm>
            <a:effectLst>
              <a:outerShdw blurRad="63500" sx="102000" sy="102000" algn="ctr" rotWithShape="0">
                <a:prstClr val="black">
                  <a:alpha val="40000"/>
                </a:prstClr>
              </a:outerShdw>
            </a:effectLst>
          </p:grpSpPr>
          <p:grpSp>
            <p:nvGrpSpPr>
              <p:cNvPr id="234" name="Group 233"/>
              <p:cNvGrpSpPr/>
              <p:nvPr/>
            </p:nvGrpSpPr>
            <p:grpSpPr>
              <a:xfrm>
                <a:off x="6556147" y="1904080"/>
                <a:ext cx="3272436" cy="792088"/>
                <a:chOff x="1875627" y="1616048"/>
                <a:chExt cx="3272436" cy="792088"/>
              </a:xfrm>
            </p:grpSpPr>
            <p:grpSp>
              <p:nvGrpSpPr>
                <p:cNvPr id="236" name="Group 235"/>
                <p:cNvGrpSpPr/>
                <p:nvPr/>
              </p:nvGrpSpPr>
              <p:grpSpPr>
                <a:xfrm>
                  <a:off x="1875627" y="1616048"/>
                  <a:ext cx="3272436" cy="792088"/>
                  <a:chOff x="1299563" y="1544040"/>
                  <a:chExt cx="3272436" cy="792088"/>
                </a:xfrm>
              </p:grpSpPr>
              <p:sp>
                <p:nvSpPr>
                  <p:cNvPr id="238" name="Oval 237"/>
                  <p:cNvSpPr/>
                  <p:nvPr/>
                </p:nvSpPr>
                <p:spPr>
                  <a:xfrm>
                    <a:off x="1299563" y="1544040"/>
                    <a:ext cx="792088" cy="79208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39" name="Rectangle 238"/>
                  <p:cNvSpPr/>
                  <p:nvPr/>
                </p:nvSpPr>
                <p:spPr>
                  <a:xfrm>
                    <a:off x="2051719" y="1649512"/>
                    <a:ext cx="2520280"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square">
                    <a:spAutoFit/>
                  </a:bodyPr>
                  <a:lstStyle/>
                  <a:p>
                    <a:pPr algn="r"/>
                    <a:r>
                      <a:rPr lang="en-US" altLang="zh-CN" sz="1400" dirty="0" smtClean="0">
                        <a:solidFill>
                          <a:sysClr val="windowText" lastClr="000000"/>
                        </a:solidFill>
                      </a:rPr>
                      <a:t>Online study capability</a:t>
                    </a:r>
                  </a:p>
                </p:txBody>
              </p:sp>
            </p:grpSp>
            <p:sp>
              <p:nvSpPr>
                <p:cNvPr id="237" name="Rectangle 236"/>
                <p:cNvSpPr/>
                <p:nvPr/>
              </p:nvSpPr>
              <p:spPr>
                <a:xfrm>
                  <a:off x="1948092" y="1793528"/>
                  <a:ext cx="588944" cy="410369"/>
                </a:xfrm>
                <a:prstGeom prst="rect">
                  <a:avLst/>
                </a:prstGeom>
                <a:noFill/>
                <a:ln>
                  <a:noFill/>
                </a:ln>
              </p:spPr>
              <p:style>
                <a:lnRef idx="3">
                  <a:schemeClr val="lt1"/>
                </a:lnRef>
                <a:fillRef idx="1">
                  <a:schemeClr val="accent4"/>
                </a:fillRef>
                <a:effectRef idx="1">
                  <a:schemeClr val="accent4"/>
                </a:effectRef>
                <a:fontRef idx="minor">
                  <a:schemeClr val="lt1"/>
                </a:fontRef>
              </p:style>
              <p:txBody>
                <a:bodyPr wrap="none">
                  <a:spAutoFit/>
                </a:bodyPr>
                <a:lstStyle/>
                <a:p>
                  <a:r>
                    <a:rPr lang="en-US" altLang="zh-CN" sz="1400" dirty="0" smtClean="0">
                      <a:solidFill>
                        <a:sysClr val="windowText" lastClr="000000"/>
                      </a:solidFill>
                    </a:rPr>
                    <a:t>robot</a:t>
                  </a:r>
                  <a:endParaRPr lang="zh-CN" altLang="en-US" sz="1400" dirty="0">
                    <a:solidFill>
                      <a:sysClr val="windowText" lastClr="000000"/>
                    </a:solidFill>
                  </a:endParaRPr>
                </a:p>
              </p:txBody>
            </p:sp>
          </p:grpSp>
          <p:cxnSp>
            <p:nvCxnSpPr>
              <p:cNvPr id="235" name="Straight Connector 234"/>
              <p:cNvCxnSpPr/>
              <p:nvPr/>
            </p:nvCxnSpPr>
            <p:spPr>
              <a:xfrm rot="851973" flipH="1" flipV="1">
                <a:off x="5598458" y="1564703"/>
                <a:ext cx="1006462" cy="597861"/>
              </a:xfrm>
              <a:prstGeom prst="line">
                <a:avLst/>
              </a:prstGeom>
            </p:spPr>
            <p:style>
              <a:lnRef idx="3">
                <a:schemeClr val="accent1"/>
              </a:lnRef>
              <a:fillRef idx="0">
                <a:schemeClr val="accent1"/>
              </a:fillRef>
              <a:effectRef idx="2">
                <a:schemeClr val="accent1"/>
              </a:effectRef>
              <a:fontRef idx="minor">
                <a:schemeClr val="tx1"/>
              </a:fontRef>
            </p:style>
          </p:cxnSp>
        </p:grpSp>
        <p:grpSp>
          <p:nvGrpSpPr>
            <p:cNvPr id="231" name="Group 230"/>
            <p:cNvGrpSpPr/>
            <p:nvPr/>
          </p:nvGrpSpPr>
          <p:grpSpPr>
            <a:xfrm rot="851973" flipH="1">
              <a:off x="3796562" y="2740893"/>
              <a:ext cx="922337" cy="715963"/>
              <a:chOff x="3933787" y="3567633"/>
              <a:chExt cx="922337" cy="715963"/>
            </a:xfrm>
          </p:grpSpPr>
          <p:pic>
            <p:nvPicPr>
              <p:cNvPr id="23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787" y="3567633"/>
                <a:ext cx="922337" cy="71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3" name="Rectangle 232"/>
              <p:cNvSpPr/>
              <p:nvPr/>
            </p:nvSpPr>
            <p:spPr>
              <a:xfrm>
                <a:off x="4169675" y="3646884"/>
                <a:ext cx="535724" cy="492442"/>
              </a:xfrm>
              <a:prstGeom prst="rect">
                <a:avLst/>
              </a:prstGeom>
            </p:spPr>
            <p:txBody>
              <a:bodyPr wrap="none">
                <a:spAutoFit/>
              </a:bodyPr>
              <a:lstStyle/>
              <a:p>
                <a:r>
                  <a:rPr lang="en-US" altLang="zh-CN" b="1" dirty="0" smtClean="0">
                    <a:solidFill>
                      <a:sysClr val="windowText" lastClr="000000"/>
                    </a:solidFill>
                    <a:latin typeface="黑体" panose="02010609060101010101" pitchFamily="49" charset="-122"/>
                    <a:ea typeface="黑体" panose="02010609060101010101" pitchFamily="49" charset="-122"/>
                  </a:rPr>
                  <a:t>IOT</a:t>
                </a:r>
                <a:endParaRPr lang="zh-CN" altLang="en-US" b="1" dirty="0">
                  <a:solidFill>
                    <a:sysClr val="windowText" lastClr="000000"/>
                  </a:solidFill>
                  <a:latin typeface="黑体" panose="02010609060101010101" pitchFamily="49" charset="-122"/>
                  <a:ea typeface="黑体" panose="02010609060101010101" pitchFamily="49" charset="-122"/>
                </a:endParaRPr>
              </a:p>
            </p:txBody>
          </p:sp>
        </p:grpSp>
      </p:grpSp>
      <p:sp>
        <p:nvSpPr>
          <p:cNvPr id="252" name="TextBox 251"/>
          <p:cNvSpPr txBox="1"/>
          <p:nvPr/>
        </p:nvSpPr>
        <p:spPr>
          <a:xfrm rot="947914">
            <a:off x="1273785" y="399599"/>
            <a:ext cx="3298532" cy="584775"/>
          </a:xfrm>
          <a:prstGeom prst="rect">
            <a:avLst/>
          </a:prstGeom>
          <a:noFill/>
          <a:effectLst>
            <a:outerShdw blurRad="50800" dist="38100" algn="l" rotWithShape="0">
              <a:prstClr val="black">
                <a:alpha val="40000"/>
              </a:prstClr>
            </a:outerShdw>
          </a:effectLst>
        </p:spPr>
        <p:txBody>
          <a:bodyPr wrap="none" rtlCol="0">
            <a:spAutoFit/>
          </a:bodyPr>
          <a:lstStyle/>
          <a:p>
            <a:r>
              <a:rPr lang="en-US" altLang="zh-CN" sz="3200" dirty="0" smtClean="0">
                <a:solidFill>
                  <a:schemeClr val="bg1"/>
                </a:solidFill>
              </a:rPr>
              <a:t>Other Applications</a:t>
            </a:r>
            <a:endParaRPr lang="zh-CN" altLang="en-US" sz="3200" dirty="0">
              <a:solidFill>
                <a:schemeClr val="bg1"/>
              </a:solidFill>
            </a:endParaRPr>
          </a:p>
        </p:txBody>
      </p:sp>
      <p:cxnSp>
        <p:nvCxnSpPr>
          <p:cNvPr id="253" name="Curved Connector 252"/>
          <p:cNvCxnSpPr>
            <a:endCxn id="200" idx="0"/>
          </p:cNvCxnSpPr>
          <p:nvPr/>
        </p:nvCxnSpPr>
        <p:spPr>
          <a:xfrm>
            <a:off x="4427984" y="1383620"/>
            <a:ext cx="348235" cy="186901"/>
          </a:xfrm>
          <a:prstGeom prst="curvedConnector2">
            <a:avLst/>
          </a:prstGeom>
        </p:spPr>
        <p:style>
          <a:lnRef idx="2">
            <a:schemeClr val="accent6"/>
          </a:lnRef>
          <a:fillRef idx="0">
            <a:schemeClr val="accent6"/>
          </a:fillRef>
          <a:effectRef idx="1">
            <a:schemeClr val="accent6"/>
          </a:effectRef>
          <a:fontRef idx="minor">
            <a:schemeClr val="tx1"/>
          </a:fontRef>
        </p:style>
      </p:cxnSp>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53</a:t>
            </a:fld>
            <a:endParaRPr lang="zh-CN" altLang="en-US"/>
          </a:p>
        </p:txBody>
      </p:sp>
    </p:spTree>
    <p:extLst>
      <p:ext uri="{BB962C8B-B14F-4D97-AF65-F5344CB8AC3E}">
        <p14:creationId xmlns:p14="http://schemas.microsoft.com/office/powerpoint/2010/main" val="221325784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zh-CN" dirty="0" smtClean="0"/>
              <a:t>Application and DEMO</a:t>
            </a:r>
            <a:endParaRPr lang="zh-CN" altLang="en-US" dirty="0"/>
          </a:p>
        </p:txBody>
      </p:sp>
      <p:sp>
        <p:nvSpPr>
          <p:cNvPr id="6" name="Text Placeholder 4"/>
          <p:cNvSpPr>
            <a:spLocks noGrp="1"/>
          </p:cNvSpPr>
          <p:nvPr>
            <p:ph type="body" idx="1"/>
          </p:nvPr>
        </p:nvSpPr>
        <p:spPr>
          <a:xfrm>
            <a:off x="722313" y="2180035"/>
            <a:ext cx="7772400" cy="1125140"/>
          </a:xfrm>
        </p:spPr>
        <p:txBody>
          <a:bodyPr/>
          <a:lstStyle/>
          <a:p>
            <a:endParaRPr lang="zh-CN" altLang="en-US"/>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54</a:t>
            </a:fld>
            <a:endParaRPr lang="zh-CN" altLang="en-US"/>
          </a:p>
        </p:txBody>
      </p:sp>
    </p:spTree>
    <p:extLst>
      <p:ext uri="{BB962C8B-B14F-4D97-AF65-F5344CB8AC3E}">
        <p14:creationId xmlns:p14="http://schemas.microsoft.com/office/powerpoint/2010/main" val="881339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0" y="3879926"/>
            <a:ext cx="9144000" cy="1275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1095" y="2145969"/>
            <a:ext cx="867053" cy="857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altLang="zh-CN" dirty="0" smtClean="0"/>
              <a:t>Example1: Stock Drawdown Tracking</a:t>
            </a:r>
            <a:endParaRPr lang="zh-CN" altLang="en-US" dirty="0"/>
          </a:p>
        </p:txBody>
      </p:sp>
      <p:sp>
        <p:nvSpPr>
          <p:cNvPr id="4" name="AutoShape 2" descr="data:image/jpeg;base64,/9j/4AAQSkZJRgABAQAAAQABAAD/2wBDAAMCAgMCAgMDAwMEAwMEBQgFBQQEBQoHBwYIDAoMDAsKCwsNDhIQDQ4RDgsLEBYQERMUFRUVDA8XGBYUGBIUFRT/2wBDAQMEBAUEBQkFBQkUDQsNFBQUFBQUFBQUFBQUFBQUFBQUFBQUFBQUFBQUFBQUFBQUFBQUFBQUFBQUFBQUFBQUFBT/wAARCACTAIIDASIAAhEBAxEB/8QAHQAAAQQDAQEAAAAAAAAAAAAAAAEGBwgCBQkEA//EAEgQAAEDAwMCBAQCBgUHDQAAAAECAwQFBhEABxIhMQgTQVEUImFxMkIJFSOBkaEWM1KSwTZEYnKCorEkJUVjZIOTo6SzwtHh/8QAGwEAAgIDAQAAAAAAAAAAAAAAAAYEBQECBwP/xAA1EQABAwIDBQYGAQQDAAAAAAABAAIDBBEFITESE0FRYQYUgbHB8CJxkaHR4RUjMjNCNFJi/9oADAMBAAIRAxEAPwDqac40gBGjOjOhCCDnQQdGdGdCEDI0pzpM6M6EJAD7aMH20oOdCjjQhY5640vX21z28bHia3F2435/o5blwOUmjMU6M98Ow2n9otzkVFRIJPYD6a9KN77zftyw6q1ck2M/KpLzz4Yc4odcEt5vkpPZR4tpHX20oYh2jiw97mvjJ2eo52V9TYRJUsa5rgNr8Eq//LppRk6pjQvFnedM4icmBWW/Xz2PKX+5SMD+WrX2BdCr0sqiV5UcRVVCIiQpkK5BBUOoB6ZGpeFY/SYu4sp7hwFyCOH3CjVuGVFAA6W1jxBW+PTvo65xjr9NI4fkOACcdM9s65y1vxcbgXZfl2bYX5TlWhXojyo0dNDW6mOXU4LbK1HqtL6McFkjkpbWAkKxqzr6zuMRl2C7oFGpaV1U/YBAV0Nx/EPZe2hdjzah+saojvTqcPNdB9lkfKj/AGjn6aj7arxLVPeDcGHSYdMZpNN5OOOIUouPLbQknJV2HUp7D9+qaNRJEed8KpPmtqwpK09QtKgClQ+hBB/fqz3gy2/+Duy4LjUDwYhogtJKey3F81/ybR/e1y+lx6vxnEYqcHYZtXIHIZkE66DPQJwnwukoKOSUjadbInmchYeKt0Acdho0g7D5dGuwWSEsuI+mjiPppdGsrKTiPpo4j6aXRoQk4j6aOI+mhSwnvo5Z99CEoGNIRnQFA/T76CdYuhcnP0jKyjxRSgDj/meCf5L19qdVcbRWC/knyoL7JI9D8dLP+GvH+kidCfFDJ9/1PB/4Oaw2olCft/aEZQBQDLT6ZHGY8T/Jw65H2hi23y35romGO2Yoz09F6015bKgl1KkKUkKSFggkHsddJ9jADs7ZfTGaRHP8UA65x1OoibW3JzscSWkrIRn8QHbp/AY+2ukOyxxtJZxwoZpUc4UMH8A7j014diQO+S2H+vqFp2k/48Z/9eieZxnAGSdc6fEXNpW6G90y9qXDjx6ZSmlWvAqDPRyuy2lkyHiR0VHjFXlpV+ZeepATxtv4hr2l0+hm1aFMECt1dlfn1Af9GwgD50k+xCQoJ+v1xmp9mWyu+bjgx6XCMemQ2UQKXD9I8ZBwnPuoklSj+Zaj76v+1GMbpvcYM3nX8fNVWC0Vz3mTIDy5rf7XUSjquy3oVwSmGH6kpaIjD3Tz/KRyKE+g9O/c9O51dCxqLBpFGxBZQ00+vzDwGAfQfyGqTbneBfde9t6VV2j3dQ6bb0WPGTTpEou/EQyhOVIQ02nCiHOS+ZWOXLV6rapsijW/TYEqQJkqNGbaekpb8sPOBICl8fy8lZOPTOs9nsDmoKjf1Az2fubel154tXR1LA2J2XJbHiNGl0a6IldB6DSctLowNCEmdBOlwNIdCE3Nx67Ktjby6a1BDZnU6lS5kcOp5ILjbKlp5DIyMgZGqAbWfpFL5q9XgwbggRJwfWEByLxZ6kdOQKFZGcdiNX23Xb83a28m8fios1OD9WF64n7YP8Lqoas4AktZ6/X/APdKGPzSxbBieW66EjyTHhEMUweJGg6ahdD0ePip0ua9Fqdr099TDim1qjSlt5IOMjkFdOmvc546KjcEd79R2pFgJjI5S59SlqdaZJ6JAQlKSon0HIE/z1ASdiKhW7wZqEyfTk0+Y49PXEcf4uobDiinmMdUlI5KPQAAg++vvWSzd9wfqu3YhTS/iC6hKEHlIdWfmkLHueyU+iRgeuuXu7R4lHdjZyfAZfa902/xFE6x3Y+p/KhjxxX5G3K3zpNcggtipUOnoUhz5Q0+C4lxBP8AoqPU+3XW32jgu0egOpfUnzoyVNq4rC0hxRPLBHQ4z3HfW23o2VkS3oUaosKiTYE1t5D6kH5mwoFxs/6yR0PbIH108KPt+hudT6XT2+Cp4TKcigE+UtZP7P7DGR7Dp6axiOMCsp2td/kde/hx8QpFLRbgkt/tGi9NFsZdYpHnJWhuY8V/CR1nCn0tpCnOA9eIUkn7/fVo9i9/6XSdpJMW5X0RKha7aIxaX0XKbPyscQMkqz8isDpjkeh1U3f8S6Du/bVNo1bcpbdpRUMJU0x5iEz3T5zq1HI68eCCD6II1J/6tp+6dERdFGZZjVyEoCo0wDKUOAZJA7lCh8wPpn6HXhQ1k+DO31MQ5xabg/b6G3srSpp469jWzizbgg++YW33AuGVcSVU1txcy6LldQ9UVoQQWInRTUcJPVOflOPZKc6nzYjbSNalKTKUlDj/AOHzh1ClDorj/op6jPqeR9tRdtJt/IZrTDMhxbl01ZBmS5JPzU+JnCnPotWeDY9Mk+h1a2BCYgwmI0dpLTDKAhttPZKQMAD+Gm7sthklZMcSq87aX4nn4eaXMZq2wt7pBlfX5cvkvqOh76y5aCNJjXWUmoydGlwNGhCOWjlpBo4rOemP3aEJeWjlpCkpT1wPqTrzmYylxLZkNFajgJ5jJP0GeusEgIWo3Aa+Jsa42sZ8ymSk/wAWVjXDKwESJFeprURlUmT5jZQy3+JZyMAfc4Gu6V5TI0K0a5IlvtRojMGQ48+8rihtAbUSpRPQADudcxfCjsjPhQKfXEtBu4agwHIC30/LAjn5VTlg/XKGU91KBV2GkftPM2GNhOudvsmjBP8Ac8MvVPZ+HUYPn2yw+qrXPVlJXXH2k/I2fSG0B+FtBwFDupQCfRWpClQKRsfTaVR5koi8a4MLLShzp7Csgq5flcUflSfQ5I/D1lGLblvbF27HVChpqNxSjwiIfOXpL5H41nuEpGVKP5QD6nrXS+bIqkq+l1CrSXanWqhIStqQlJDbx+xzx4gAcc9ABrjcloTtvFyeHL9p1pT3x1mmzBqf+36HvipRseHEu6nLsC7HAqtw2iujVdzvUYfZIKj3cb6IWk9ccT1znW3sHbc7bTKzcNdb+IdhEMQUEclOqIAQB/up1Dm+95Q6HfFGtynSFxarCpkOusqdAwhchvGUq78SUKSr2yPpqSttN1Jm8dYtinS1/sqSXZ84LGCFN4S2FH1PmKH3CdWU1PuqjdzNs9v3voflxUElxh24nf03ZkcRzA8ul8k0VbKVO6KZUZtzR1QanWHnJi4+eSoy1qKgpR/M5k9fQDCR0BzG9uQ7+2su9bkO36tLqcFSW3m4cB51qewcFPFSUlKshQI69MkHV2KzcFNaUWy4h1wZzxOcfv1J9qKza1GI7Khsn/cGmPCsHixSR8Zfsltjl11UKqxWSljBMdw7gmts9Yky0aC9OrhQ9dNYcEuqOoOUoVj5I6D/AGGkniPc8lfm1IAOB21iB9c6XXX6enjpYmwxCzWiyQpZHTPMj9Sl5aOWk0oGdSV5I5aNHHRoQoL8bNaqlveGW8ahSJr9PmMmGPPjLKF8FS2kLGR1AIUQfcEjVENraja15WnUZdepFan1emBLkn4OqraafaUsIDnUnCgpSQUgYOc5GMavh43WPifCxuCjGcRWHP7sllX+GqJ+EG0xd8m4qU66thufETH8xA6pIUlwEf8Ah65r2rad41zTnsjzKc8EcBC6/P0C965G3bZPHbypyMer9wO5P3wnSQZVozKiy1TNqlSJ2fMazcElKkFJyHOSQCgJODyz0++NSHevh5RbTraHKk8VvnDLfRTjn2SOpA9T2GmzU4FNsKgvpbaW4FlLS0lfJ2W6okNoJHQ5OcJHQAKPoSeVyVr4XiPMvOgTrDTsmbtg/CON1KNz7k1vxEppNiPRlvW5SVtm5FRHSP17NCiY8BteM+WOBceWfRtZwAByloxKZsxa8y47gdQ8+lSXHvLSEJef4kNtNJ9EpSOKR2bQknvk6z2MsBy0LZaqVXQGqk8lbzq3jx8sKAU64rPYq4pyT1CEIT6HNbN6t7G92N0YlKpag7bdMdWyOuQslvlzUPdfQ9eyQO3XTBUVFRVhskxLnAeQ1PvMlK0UbHzOggyjvn48PfAdFM9v1h6U45c9zOg1ipNJLUbPywoxwpDSR6FQ4qUf9Ufl6u6l3Fas2K64p+Imaw24tsyMBSVcFDKc/TI6e+q37g3i5BuCRD88IS01HSE57f8AJ2z/AI6YU64vMZeWqSSeB7H6agGXYyteyttyJGgXtpoo/wDHnVplC8S9pS4Sg29/ROkJ+YZCkkOApI9Qc6muz4rdu7fO1ZgLbqM+RAD7oV3HkySQPYZA/lqN/GBa67t8U1tRSjmkWHBlds/1YUonUgVOcuLtWyGiAfjoaPsAxJ/+9NfaAt243AZ7P4Vfh190W3yuPVOJ3cFcCnrWpwkpQTkn6avpZ/8AkpRcj/MWD/5adcnqtMffhyMuK/q1dj9DrrDaP+StFx2+BY/9tOp3YzOWc9B5lQO0AAjjHU+i3GR7aMj21joz9NdUSSssj20chpCMaAM6ELLOjR19tGhCjLxJUE3PsPfNMSMqkUxwD7ghQ/4apt4caWNurcgV9woYW43KK1vAlI8lExIJA6n+q7euugV0MtyrbqjTnVtUZwKwkqOOJJ6AEn7AZ1Q25NwrWtzblpiLW2kz2JtT8poR3UrSgmcpCyFoASkl9nBVgHn9DjnfaqNznNLeSacGcNlzHc1rK9eVavKvz5La3IFOcaVImVeqK8pEeK2DycUOhCM9EpyMqIGD109vDfte5f8AXIt+1qEuNb1OWoW5S5KSFvuHoua8k/nOAEj8oAHocxtsNtXVtzqfEqd2OuuR7hebmQ4LiQVGG2rpKez1IWoYabPy4BUQQTied9N7U2JGh2DYrRl3dNKIDLUP5jEKvlShP/WnPc/hGVHXNKahFK8l4u88s9eHz98SmqurHztFPT5D6WA4r27jXFP3jv1raK05JbjAh66aw0ciNHSr5mEnsVKOE49VHHZK9VRjWbGsGXfMlwKbTHuthkLcOSEqp7WMk98lWr0eFfZ+pbQ2FKYr7UP+kVSnLlzHIrnmkpASltCnMDlgBR6dAVnv1J0Va8IDdXrNXqKNw7ggrqFRFS8tin0xSWHEteUjgXIqiClv5eWeRxknPXXTIsBlNFYC0jxnfgMrD89Urx4hDBUbN/gacup4n8dFSXdmW25uDUVqUPmZiK7/APZGdM+TWI8eI9gg4QfX6avyPAPYU6YZlarVyVuSoISpbkxtgFKEJQkYbbT2SlI7+mnlRvB9tDRUpKLNjTHBjK5770nl9wtZH8tU7OydY83e4Dx/AVl/OUsbQACbdP2qq70potM36tisVSYzDTJ2vDDRcSslSzw4JGEnqocwPtqPVyZtw2E1T6XGkV2qGdHdUzSYEpwABl4KGVNJzxK0gkdMqGCeuupzTaGG0tNIDbaEhKUIHEJAGAAB2GvqDjqSf46bKzs6yssXyWsLaftUVPi5gBaGX8f0uVMLw/bt3JGW1CsOrtKdBSlU1sRk9fUlwpwNdR6HCcp1Hp8R3j5jEdtpRSemUoAOP3jXvKk59z9tfKVLZhxnn5DqI7DKC4666oJQ2kDJUonoAB1ydWGF4PBhW1uiSXWvfooldiMldsh4AA5L640Y1H9xb8WRbFcdosmruy6wylC3IFKgSJ7zSVAFKlpYbXxSQfxKwNMe7PF3aduXpHthuJIkVN9lEptcuTHhNusqOAtsOL5qOQRxKAcj06asZq6lp77yQC2uef01UOOmmltsNOanhXbQntrV27X2bkpjNQjsvsx3hlHxDfAqH9oD1B9D2PcdNbTkPfUtj2yND2m4KjkFpsUudGk5D30a3WFiRnvpr7lbcUPdizplsXIw7Lo8tbTjzDTym+fluJcSCQeqSUjKT0IyDp1YGvDWqxT7fpkmpVObGptPjILj8yW8lpllP9pS1EAD760e1rmkO0WzSWkFuqp3upNvrYSm3FVnqP8AFyZzpS1dFOAMKFFA4oT5R+ZhaU4QArKB3CiSRra+CnYySgHdO50LcqdRbV+pWZAJUywv8clWevN0H5fZHX85w7q3469oULejMSKvccBSVNuyKdRH3oqgRhSeSkpCxj2BB1vdoPFpZG725lWsm32Kgy5BhMzIcuVCcjszWVJTzCErSlSC2SElKgM4ynI0mUmFYdBXb+OQO5NuDYn3l5pjmq6x1KY3REX1da1wOHv6aqcAOJx00ZycDqfpqh1e8SO+t9Vq5k21ULetag0+suUuC7GpglzZOXnUMJ4vOnk6oNk8UNqPrgDTL3Zt7e2j1ay4m4W5V6Pm65nwnwlDnNQExWQ40hx11uKGxxT56DxClHvkjqdW78Zp2lzWNc4t1sDYeOigMw2R1i5zRfS5z+i6F3VfFuWJCEy5a/SrdhntIq01qK3/AHnFAaS0L3t/cGiNVi2K3T7gpTpKUTKZJQ+0ojuOSSQCPUHqNU+2t/R5WJVoq6vcEmXLq7ch2O6rm3IVzQrB/auBaj1z0z9PTUPeK5V1+FuxK5Y9PZpNIav11ulQrhpZLL0qGhRVIU6nJUhwJcbaVj5ClainqohOrMTme1k24IjdxuLjkSB7C27lES6Jst3jhbI87FWVvXx40xdyS6HtjbKtxHYThZlVQThEgBwK48WFhDi5B5ZGUI4k/hUrtp8bfeKGFWblYtK96E/t/er7CZLVIlv+eh5pQOFNucUk9jkFORgg9QdMvwibIUixCC3T0NP0qIxy5JGW33mgoI+7bPl/7TyvYaZ36QizqhWru2sqtuJ8q46WKlUWnGh+0eTFDLoaz6A83Bn3X9dQ4K2sqKV1eHBrf9WkcL2uTr9NOq9n09M2dtKASeLr8dcuFvNbjxd+Ie4GL5g7S7f1I0usOwP1pW6vGWA/HYWoIYjMHul1wnkVD5ko48eqwpPht/wmuVzYi5000Radc9WhuNR3vh23jOUlWVCWt3l5yXVJKCFHAGFdT10w7gt6lUjxhVO8UyBKn1C2zVC1IyosyIscIT5WfRX7BWD+EpwOmrwU+oUyxttIs+pS24dIpFIRIlSnM8WmWmQpazjr0CSffVdRSjGq90shO7Y0WbfK7tSedrEfdSZwcPpWMjHxONyeOXDyXPGhWbclx0NMC77QesS7Ldpf7JAQpn5G5KVcmkJXw8pfBY+QlBJUevbUs7Ubc0e4fEZdL0tmOmI9PL7r853MiatrilDDYOeSEgJz7AKHTlpx7rbmW1c1zLumh1NiuUGp0KlU2NNgr5tqVKlywAfbsnIOFDIyNV3vKoJtDxrUmqSZjzFWrsCLIgJI5NhC2kgeUkfgy4mQD6e+qCqp2U1Y4R/EyMXI5javbLh6DNW8MjpoBtfC52Q6G2q6gBsJxgAAdAAO2steSk1Buq0yLLacS4h5tKwpBBHUZ7jXsGNdba4OaHDQpCIINik0aXA0a2WEgwOuqVeIZVR3f8QNStKsh8bfWTTEVN2EDxjT5ziUFsvH14l5KQk9BgnoFKOrq6h3eO2qhSai5c1HoS7jizIvwdapMVCVvOpBBakIbJAeKQC2tvPJSFDj1QAaDHI55KF4gvfjbUjirLD3sjnBd4dCtrZHh9su2qPGbkUCn1ecWwXpkuMh4LUR14AgpSn2AA6AZyeuvBUtrJVpbg2/WrPhxo9IXKSisU9pKUKSjitKXW1H8g5nk1nHRKkjIIVRCZsft5b054W7dN3WGCokx1tVeIIx9E5QtIAHbqgdBqe/DZX7tsOc20jclG6dpuFLUpmfU1SZcEnoHWnHRz+7K1EEfhIIwpcixLB3hkBiMdiCDYCxB1uPvfxVvLR1rdqXebd9dc/rl8vsp3sXw6W7YV+1G44BccafdclRYL/ziFIdBDziFk56pJAHdIWsZIVgMTxWpKdytoXB04rqyc/9w0f/AI6shHdS+0lxBCkKAKVJ7EHqDquXioy7uNtU0kcnAKu4EgZOAyynP0GVgZ9yNMuIQxw0Eu7Fr5+JIVRSyPkqWF5vbLwAUieHxWbHnpJyU12qJ/8AVuahLx4xqIxWdt6jdFN+Nt1bsimqfCAfh5bkiE7HPI9EJPkOFR9UpUPXUveHirRVUi5qWJTBnRa/PdXFDqS6htbxKVlOchJPIAkYODp6bk7bW7u5Z0+2LqpzdTo8xIDjSyUqQodUuIUOqFpPUKHUa8aKHvWERRA2u0L0ml3Fe5/JxTR2DqiKom/l/wCcIumWh1A6lOG2kpH91I/hqo3i63Oq+43i+s/b+yqo83GoEVUSvS4fVtn4pxC5DLqxlKQGmGc9QcqI9DqSnNg93tqoNZoFh3TOVTapIQ9+vYbcRc7gE8FNPNyMBK+JyH2jnkkEpHYbvaLwfKtx99NWxTqI8pa3qa1LU/JnqX+Nct7oFrVlQUr5lEKVgpzqkaawULcNZCd5oSf7QL67Wh55ZqyApmVBqzIC3UDje2luCiy8PDbfN5XHTN7bLDdScmtzYz1tSXPIcepa1LTGWyo4SVFspc4KI68SD6ace5N01/f6mU7b1cJ6iW7HiMLq1IVHfNUqklBHGI4yUJDbCSnmVcilzCAVoSFg3WZjtstNttoS20gcUoQAEpA6AADsANfQoz6nVqMD3TGimlLDshriBe49Drn1UH+TLj/VYHWNx0/KqnD8HlUqybZq1WrzLVXgONyTDDSjFjLQpJbSG21pQ4EpQhOCAOhwrHQzJE2NoNSsun29ebLF9iEeTUyrQmQ40rOctlCQW+vsc+mcakjh9NLjU+kwejojeJuZFsyTl8ibZ6nLVRZ8QqKi227Q3yAH7WvolCp1tUxmnUmBHpsBkYajRGg22gewSOg17tZY0Y1cNaGizRYKASSblY40ayxo1ssIIGoqb3bcp++Ncs2smNGpqYEKXTpR+RQW55ocQ4ScYJbHFXTrlJ6lOpUwdVy8QlmVxO6Fv16i0KPcguKlu2lKhTFKbjsqLhfaedWkFQQEh/JGCClODkgarMRlmgg3sAuQRlzF7EKXSsZJJsSaEHw4qxEqQiDGdkSHUsMNILjjrq+KEJAySpR6AAep1ztvfxAW/vv4pKtEsmLIqMO3aPIpaKjT1gxqs44laSlXv+3UyhkpzyPNeePE69h/R7XFWpMqLUl1CRRlrJYplRux5ynsdc/1TbYLgGemQnOOo1aLYPwz0nZWlR0uPtVOoNZU0GY4YjRCRg+S2OuSOnNRJ9uOTqnqHTYtH3bcFjTqXZW+XM+7qzibDQHfbwOPAD15KTbOo0q3rNolKkvh+ZCgMRXXx1CnENpSpX1yQTqmlO8NG7dxeIJN5X5VJdz1CnOBlifElJplOEUKC0NMsoUolskDmlYV1JJyQCbzAaXGrmpoWVMIgLi1o5cuWhVZDUuheX2BJ5qFrX8PSKfuOrcCY7Tabc7rIjPO0KCEKdZ5lflLdcKlKSSeuEpzgewxNKRgdT10Y0Y16UlFDQx7uAWHUk+a85p3zu2pNUuBowNJjRjU5eCyGANGdY40Y0IWWdGdY40Y0IWWdGdYnppM6ELPOjWGdGhCz183O4+x0aNCyEo/APtoUTkfbRo0LXiVkntpdGjQso0aNGhCNGjRoQjRo0aEI0aNGhCRXbSaNGhCNGjRoQv/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1554347"/>
            <a:ext cx="123825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3066513"/>
            <a:ext cx="2262094" cy="369332"/>
          </a:xfrm>
          <a:prstGeom prst="rect">
            <a:avLst/>
          </a:prstGeom>
          <a:noFill/>
        </p:spPr>
        <p:txBody>
          <a:bodyPr wrap="none" rtlCol="0">
            <a:spAutoFit/>
          </a:bodyPr>
          <a:lstStyle/>
          <a:p>
            <a:r>
              <a:rPr lang="en-US" altLang="zh-CN" dirty="0" smtClean="0"/>
              <a:t>More than 3000 index</a:t>
            </a:r>
            <a:endParaRPr lang="zh-CN" altLang="en-US" dirty="0"/>
          </a:p>
        </p:txBody>
      </p:sp>
      <p:sp>
        <p:nvSpPr>
          <p:cNvPr id="13" name="Rectangle 12"/>
          <p:cNvSpPr/>
          <p:nvPr/>
        </p:nvSpPr>
        <p:spPr>
          <a:xfrm>
            <a:off x="2699792" y="1770370"/>
            <a:ext cx="792088" cy="8640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6" name="Rectangle 15"/>
          <p:cNvSpPr/>
          <p:nvPr/>
        </p:nvSpPr>
        <p:spPr>
          <a:xfrm>
            <a:off x="2852192" y="1922771"/>
            <a:ext cx="792088" cy="8640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7" name="Rectangle 16"/>
          <p:cNvSpPr/>
          <p:nvPr/>
        </p:nvSpPr>
        <p:spPr>
          <a:xfrm>
            <a:off x="3004592" y="2075170"/>
            <a:ext cx="792088" cy="86409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6208" y="2202419"/>
            <a:ext cx="631701" cy="617505"/>
          </a:xfrm>
          <a:prstGeom prst="rect">
            <a:avLst/>
          </a:prstGeom>
          <a:ln>
            <a:noFill/>
          </a:ln>
        </p:spPr>
        <p:style>
          <a:lnRef idx="2">
            <a:schemeClr val="accent4"/>
          </a:lnRef>
          <a:fillRef idx="1">
            <a:schemeClr val="lt1"/>
          </a:fillRef>
          <a:effectRef idx="0">
            <a:schemeClr val="accent4"/>
          </a:effectRef>
          <a:fontRef idx="minor">
            <a:schemeClr val="dk1"/>
          </a:fontRef>
        </p:style>
      </p:pic>
      <p:sp>
        <p:nvSpPr>
          <p:cNvPr id="19" name="TextBox 18"/>
          <p:cNvSpPr txBox="1"/>
          <p:nvPr/>
        </p:nvSpPr>
        <p:spPr>
          <a:xfrm>
            <a:off x="2788492" y="2939266"/>
            <a:ext cx="991875" cy="369332"/>
          </a:xfrm>
          <a:prstGeom prst="rect">
            <a:avLst/>
          </a:prstGeom>
          <a:noFill/>
        </p:spPr>
        <p:txBody>
          <a:bodyPr wrap="none" rtlCol="0">
            <a:spAutoFit/>
          </a:bodyPr>
          <a:lstStyle/>
          <a:p>
            <a:r>
              <a:rPr lang="en-US" altLang="zh-CN" dirty="0" smtClean="0"/>
              <a:t>Crawlers</a:t>
            </a:r>
            <a:endParaRPr lang="zh-CN" altLang="en-US" dirty="0"/>
          </a:p>
        </p:txBody>
      </p:sp>
      <p:pic>
        <p:nvPicPr>
          <p:cNvPr id="2054" name="Picture 6" descr="http://topicstock.pantip.com/sinthorn/topicstock/2011/03/I10330199/I10330199-2.png"/>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8822" y="2427735"/>
            <a:ext cx="4075666" cy="2499742"/>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p:cNvSpPr/>
          <p:nvPr/>
        </p:nvSpPr>
        <p:spPr>
          <a:xfrm>
            <a:off x="1835696" y="2130412"/>
            <a:ext cx="648072" cy="50405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23" name="Right Arrow 22"/>
          <p:cNvSpPr/>
          <p:nvPr/>
        </p:nvSpPr>
        <p:spPr>
          <a:xfrm>
            <a:off x="4067944" y="2211712"/>
            <a:ext cx="648072" cy="50405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pic>
        <p:nvPicPr>
          <p:cNvPr id="2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0232" y="1050291"/>
            <a:ext cx="765996" cy="796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Right Arrow 24"/>
          <p:cNvSpPr/>
          <p:nvPr/>
        </p:nvSpPr>
        <p:spPr>
          <a:xfrm rot="8265075">
            <a:off x="5953421" y="1778752"/>
            <a:ext cx="648072" cy="504057"/>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Rectangle 17"/>
          <p:cNvSpPr/>
          <p:nvPr/>
        </p:nvSpPr>
        <p:spPr>
          <a:xfrm>
            <a:off x="4932040" y="915567"/>
            <a:ext cx="864096"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Rectangle 27"/>
          <p:cNvSpPr/>
          <p:nvPr/>
        </p:nvSpPr>
        <p:spPr>
          <a:xfrm>
            <a:off x="4932040" y="1131592"/>
            <a:ext cx="864096" cy="504057"/>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pic>
        <p:nvPicPr>
          <p:cNvPr id="2055"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20072" y="1203600"/>
            <a:ext cx="417962" cy="376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Right Arrow 28"/>
          <p:cNvSpPr/>
          <p:nvPr/>
        </p:nvSpPr>
        <p:spPr>
          <a:xfrm rot="16200000">
            <a:off x="5184070" y="1671650"/>
            <a:ext cx="288032" cy="50405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0" name="TextBox 29"/>
          <p:cNvSpPr txBox="1"/>
          <p:nvPr/>
        </p:nvSpPr>
        <p:spPr>
          <a:xfrm>
            <a:off x="4127144" y="1122300"/>
            <a:ext cx="864339" cy="646331"/>
          </a:xfrm>
          <a:prstGeom prst="rect">
            <a:avLst/>
          </a:prstGeom>
          <a:noFill/>
        </p:spPr>
        <p:txBody>
          <a:bodyPr wrap="none" rtlCol="0">
            <a:spAutoFit/>
          </a:bodyPr>
          <a:lstStyle/>
          <a:p>
            <a:r>
              <a:rPr lang="en-US" altLang="zh-CN" dirty="0" smtClean="0"/>
              <a:t>Publish</a:t>
            </a:r>
          </a:p>
          <a:p>
            <a:r>
              <a:rPr lang="en-US" altLang="zh-CN" dirty="0" smtClean="0"/>
              <a:t>Alerts</a:t>
            </a:r>
            <a:endParaRPr lang="zh-CN" altLang="en-US" dirty="0"/>
          </a:p>
        </p:txBody>
      </p:sp>
      <p:sp>
        <p:nvSpPr>
          <p:cNvPr id="31" name="TextBox 30"/>
          <p:cNvSpPr txBox="1"/>
          <p:nvPr/>
        </p:nvSpPr>
        <p:spPr>
          <a:xfrm>
            <a:off x="6588229" y="1842378"/>
            <a:ext cx="762901" cy="369332"/>
          </a:xfrm>
          <a:prstGeom prst="rect">
            <a:avLst/>
          </a:prstGeom>
          <a:noFill/>
        </p:spPr>
        <p:txBody>
          <a:bodyPr wrap="none" rtlCol="0">
            <a:spAutoFit/>
          </a:bodyPr>
          <a:lstStyle/>
          <a:p>
            <a:r>
              <a:rPr lang="en-US" altLang="zh-CN" dirty="0" smtClean="0"/>
              <a:t>Query</a:t>
            </a:r>
            <a:endParaRPr lang="zh-CN" altLang="en-US" dirty="0"/>
          </a:p>
        </p:txBody>
      </p:sp>
      <p:sp>
        <p:nvSpPr>
          <p:cNvPr id="32" name="TextBox 31"/>
          <p:cNvSpPr txBox="1"/>
          <p:nvPr/>
        </p:nvSpPr>
        <p:spPr>
          <a:xfrm>
            <a:off x="3851920" y="2571752"/>
            <a:ext cx="1050224" cy="646331"/>
          </a:xfrm>
          <a:prstGeom prst="rect">
            <a:avLst/>
          </a:prstGeom>
          <a:noFill/>
        </p:spPr>
        <p:txBody>
          <a:bodyPr wrap="none" rtlCol="0">
            <a:spAutoFit/>
          </a:bodyPr>
          <a:lstStyle/>
          <a:p>
            <a:r>
              <a:rPr lang="en-US" altLang="zh-CN" dirty="0" smtClean="0"/>
              <a:t>Group by</a:t>
            </a:r>
          </a:p>
          <a:p>
            <a:r>
              <a:rPr lang="en-US" altLang="zh-CN" dirty="0" smtClean="0"/>
              <a:t>Stock id</a:t>
            </a:r>
            <a:endParaRPr lang="zh-CN" altLang="en-US" dirty="0"/>
          </a:p>
        </p:txBody>
      </p:sp>
      <p:sp>
        <p:nvSpPr>
          <p:cNvPr id="20" name="Rectangle 19"/>
          <p:cNvSpPr/>
          <p:nvPr/>
        </p:nvSpPr>
        <p:spPr>
          <a:xfrm>
            <a:off x="5868149" y="4774168"/>
            <a:ext cx="2185085" cy="369332"/>
          </a:xfrm>
          <a:prstGeom prst="rect">
            <a:avLst/>
          </a:prstGeom>
        </p:spPr>
        <p:txBody>
          <a:bodyPr wrap="none">
            <a:spAutoFit/>
          </a:bodyPr>
          <a:lstStyle/>
          <a:p>
            <a:r>
              <a:rPr lang="en-US" altLang="zh-CN" dirty="0" smtClean="0"/>
              <a:t>Drawdown Definition</a:t>
            </a:r>
            <a:endParaRPr lang="zh-CN" altLang="en-US" dirty="0"/>
          </a:p>
        </p:txBody>
      </p:sp>
      <p:sp>
        <p:nvSpPr>
          <p:cNvPr id="26"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55</a:t>
            </a:fld>
            <a:endParaRPr lang="zh-CN" altLang="en-US"/>
          </a:p>
        </p:txBody>
      </p:sp>
    </p:spTree>
    <p:extLst>
      <p:ext uri="{BB962C8B-B14F-4D97-AF65-F5344CB8AC3E}">
        <p14:creationId xmlns:p14="http://schemas.microsoft.com/office/powerpoint/2010/main" val="15747345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0" y="3879926"/>
            <a:ext cx="9144000" cy="12756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lstStyle/>
          <a:p>
            <a:r>
              <a:rPr lang="en-US" altLang="zh-CN" dirty="0" smtClean="0"/>
              <a:t>Example2: Intelligent Traffic System</a:t>
            </a:r>
            <a:endParaRPr lang="zh-CN" altLang="en-US" dirty="0"/>
          </a:p>
        </p:txBody>
      </p:sp>
      <p:grpSp>
        <p:nvGrpSpPr>
          <p:cNvPr id="4" name="Group 3"/>
          <p:cNvGrpSpPr/>
          <p:nvPr/>
        </p:nvGrpSpPr>
        <p:grpSpPr>
          <a:xfrm>
            <a:off x="323527" y="1419626"/>
            <a:ext cx="781803" cy="746267"/>
            <a:chOff x="539552" y="1779662"/>
            <a:chExt cx="1584176" cy="1512168"/>
          </a:xfrm>
        </p:grpSpPr>
        <p:pic>
          <p:nvPicPr>
            <p:cNvPr id="5" name="Picture 2" descr="http://ts4.mm.bing.net/th?id=JN.NCANwoYPL7SLR24lhNxlqw&amp;w=155&amp;h=135&amp;c=7&amp;rs=1&amp;qlt=90&amp;o=4&amp;pid=1.7"/>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39552" y="1779662"/>
              <a:ext cx="1476375" cy="1285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ts4.mm.bing.net/th?id=JN.NCANwoYPL7SLR24lhNxlqw&amp;w=155&amp;h=135&amp;c=7&amp;rs=1&amp;qlt=90&amp;o=4&amp;pid=1.7"/>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47353" y="2005954"/>
              <a:ext cx="1476375" cy="1285876"/>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TextBox 7"/>
          <p:cNvSpPr txBox="1"/>
          <p:nvPr/>
        </p:nvSpPr>
        <p:spPr>
          <a:xfrm>
            <a:off x="-36512" y="2355726"/>
            <a:ext cx="1754583" cy="369332"/>
          </a:xfrm>
          <a:prstGeom prst="rect">
            <a:avLst/>
          </a:prstGeom>
          <a:noFill/>
        </p:spPr>
        <p:txBody>
          <a:bodyPr wrap="none" rtlCol="0">
            <a:spAutoFit/>
          </a:bodyPr>
          <a:lstStyle/>
          <a:p>
            <a:r>
              <a:rPr lang="en-US" altLang="zh-CN" dirty="0" smtClean="0"/>
              <a:t>3000 cross roads</a:t>
            </a:r>
            <a:endParaRPr lang="zh-CN" altLang="en-US" dirty="0"/>
          </a:p>
        </p:txBody>
      </p:sp>
      <p:sp>
        <p:nvSpPr>
          <p:cNvPr id="9" name="Right Arrow 8"/>
          <p:cNvSpPr/>
          <p:nvPr/>
        </p:nvSpPr>
        <p:spPr>
          <a:xfrm>
            <a:off x="1475653" y="1707651"/>
            <a:ext cx="720080" cy="616068"/>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0" name="TextBox 9"/>
          <p:cNvSpPr txBox="1"/>
          <p:nvPr/>
        </p:nvSpPr>
        <p:spPr>
          <a:xfrm>
            <a:off x="1547666" y="1554346"/>
            <a:ext cx="646331" cy="369332"/>
          </a:xfrm>
          <a:prstGeom prst="rect">
            <a:avLst/>
          </a:prstGeom>
          <a:noFill/>
        </p:spPr>
        <p:txBody>
          <a:bodyPr wrap="none" rtlCol="0">
            <a:spAutoFit/>
          </a:bodyPr>
          <a:lstStyle/>
          <a:p>
            <a:r>
              <a:rPr lang="zh-CN" altLang="en-US" dirty="0"/>
              <a:t>专线</a:t>
            </a:r>
          </a:p>
        </p:txBody>
      </p:sp>
      <p:grpSp>
        <p:nvGrpSpPr>
          <p:cNvPr id="13" name="Group 12"/>
          <p:cNvGrpSpPr/>
          <p:nvPr/>
        </p:nvGrpSpPr>
        <p:grpSpPr>
          <a:xfrm>
            <a:off x="2339749" y="1491633"/>
            <a:ext cx="587352" cy="646380"/>
            <a:chOff x="5185105" y="1657350"/>
            <a:chExt cx="1215695" cy="1337870"/>
          </a:xfrm>
        </p:grpSpPr>
        <p:sp>
          <p:nvSpPr>
            <p:cNvPr id="14" name="Rectangle 13"/>
            <p:cNvSpPr/>
            <p:nvPr/>
          </p:nvSpPr>
          <p:spPr>
            <a:xfrm>
              <a:off x="5219080" y="1696065"/>
              <a:ext cx="743919" cy="7439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Intel Clear"/>
                <a:cs typeface="Intel Clear"/>
              </a:endParaRPr>
            </a:p>
          </p:txBody>
        </p:sp>
        <p:sp>
          <p:nvSpPr>
            <p:cNvPr id="15" name="Rectangle 14"/>
            <p:cNvSpPr/>
            <p:nvPr/>
          </p:nvSpPr>
          <p:spPr>
            <a:xfrm>
              <a:off x="5394712" y="1933773"/>
              <a:ext cx="743919" cy="7439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Intel Clear"/>
                <a:cs typeface="Intel Clear"/>
              </a:endParaRPr>
            </a:p>
          </p:txBody>
        </p:sp>
        <p:sp>
          <p:nvSpPr>
            <p:cNvPr id="16" name="Rectangle 15"/>
            <p:cNvSpPr/>
            <p:nvPr/>
          </p:nvSpPr>
          <p:spPr>
            <a:xfrm>
              <a:off x="5567959" y="2171346"/>
              <a:ext cx="743919" cy="7439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Intel Clear"/>
                <a:cs typeface="Intel Clear"/>
              </a:endParaRPr>
            </a:p>
          </p:txBody>
        </p:sp>
        <p:grpSp>
          <p:nvGrpSpPr>
            <p:cNvPr id="17" name="Group 16"/>
            <p:cNvGrpSpPr/>
            <p:nvPr/>
          </p:nvGrpSpPr>
          <p:grpSpPr>
            <a:xfrm>
              <a:off x="5185105" y="1657350"/>
              <a:ext cx="1215695" cy="1337870"/>
              <a:chOff x="4955745" y="1409310"/>
              <a:chExt cx="1579566" cy="1738310"/>
            </a:xfrm>
          </p:grpSpPr>
          <p:grpSp>
            <p:nvGrpSpPr>
              <p:cNvPr id="18" name="Group 17"/>
              <p:cNvGrpSpPr/>
              <p:nvPr/>
            </p:nvGrpSpPr>
            <p:grpSpPr>
              <a:xfrm>
                <a:off x="4955745" y="1409310"/>
                <a:ext cx="1219200" cy="1211262"/>
                <a:chOff x="5029200" y="285750"/>
                <a:chExt cx="1219200" cy="1211262"/>
              </a:xfrm>
            </p:grpSpPr>
            <p:pic>
              <p:nvPicPr>
                <p:cNvPr id="23" name="Picture 22"/>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Lst>
                </a:blip>
                <a:stretch>
                  <a:fillRect/>
                </a:stretch>
              </p:blipFill>
              <p:spPr>
                <a:xfrm>
                  <a:off x="5029200" y="285750"/>
                  <a:ext cx="1128710" cy="1128710"/>
                </a:xfrm>
                <a:prstGeom prst="rect">
                  <a:avLst/>
                </a:prstGeom>
              </p:spPr>
            </p:pic>
            <p:sp>
              <p:nvSpPr>
                <p:cNvPr id="24" name="Rectangle 23"/>
                <p:cNvSpPr/>
                <p:nvPr/>
              </p:nvSpPr>
              <p:spPr>
                <a:xfrm>
                  <a:off x="5257800" y="590550"/>
                  <a:ext cx="990600" cy="906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Intel Clear"/>
                    <a:cs typeface="Intel Clear"/>
                  </a:endParaRPr>
                </a:p>
              </p:txBody>
            </p:sp>
          </p:grpSp>
          <p:grpSp>
            <p:nvGrpSpPr>
              <p:cNvPr id="19" name="Group 18"/>
              <p:cNvGrpSpPr/>
              <p:nvPr/>
            </p:nvGrpSpPr>
            <p:grpSpPr>
              <a:xfrm>
                <a:off x="5184345" y="1722048"/>
                <a:ext cx="1219200" cy="1211262"/>
                <a:chOff x="5029200" y="285750"/>
                <a:chExt cx="1219200" cy="1211262"/>
              </a:xfrm>
            </p:grpSpPr>
            <p:pic>
              <p:nvPicPr>
                <p:cNvPr id="21" name="Picture 20"/>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Lst>
                </a:blip>
                <a:stretch>
                  <a:fillRect/>
                </a:stretch>
              </p:blipFill>
              <p:spPr>
                <a:xfrm>
                  <a:off x="5029200" y="285750"/>
                  <a:ext cx="1128710" cy="1128710"/>
                </a:xfrm>
                <a:prstGeom prst="rect">
                  <a:avLst/>
                </a:prstGeom>
              </p:spPr>
            </p:pic>
            <p:sp>
              <p:nvSpPr>
                <p:cNvPr id="22" name="Rectangle 21"/>
                <p:cNvSpPr/>
                <p:nvPr/>
              </p:nvSpPr>
              <p:spPr>
                <a:xfrm>
                  <a:off x="5257800" y="590550"/>
                  <a:ext cx="990600" cy="90646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latin typeface="Intel Clear"/>
                    <a:cs typeface="Intel Clear"/>
                  </a:endParaRPr>
                </a:p>
              </p:txBody>
            </p:sp>
          </p:grpSp>
          <p:pic>
            <p:nvPicPr>
              <p:cNvPr id="20" name="Picture 19"/>
              <p:cNvPicPr>
                <a:picLocks noChangeAspect="1"/>
              </p:cNvPicPr>
              <p:nvPr/>
            </p:nvPicPr>
            <p:blipFill>
              <a:blip r:embed="rId3">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4700"/>
                        </a14:imgEffect>
                        <a14:imgEffect>
                          <a14:saturation sat="400000"/>
                        </a14:imgEffect>
                      </a14:imgLayer>
                    </a14:imgProps>
                  </a:ext>
                </a:extLst>
              </a:blip>
              <a:stretch>
                <a:fillRect/>
              </a:stretch>
            </p:blipFill>
            <p:spPr>
              <a:xfrm>
                <a:off x="5406601" y="2018910"/>
                <a:ext cx="1128710" cy="1128710"/>
              </a:xfrm>
              <a:prstGeom prst="rect">
                <a:avLst/>
              </a:prstGeom>
            </p:spPr>
          </p:pic>
        </p:grpSp>
      </p:grpSp>
      <p:sp>
        <p:nvSpPr>
          <p:cNvPr id="25" name="TextBox 24"/>
          <p:cNvSpPr txBox="1"/>
          <p:nvPr/>
        </p:nvSpPr>
        <p:spPr>
          <a:xfrm>
            <a:off x="2051722" y="2211713"/>
            <a:ext cx="1000787" cy="369332"/>
          </a:xfrm>
          <a:prstGeom prst="rect">
            <a:avLst/>
          </a:prstGeom>
          <a:noFill/>
        </p:spPr>
        <p:txBody>
          <a:bodyPr wrap="none" rtlCol="0">
            <a:spAutoFit/>
          </a:bodyPr>
          <a:lstStyle/>
          <a:p>
            <a:r>
              <a:rPr lang="en-US" altLang="zh-CN" dirty="0" smtClean="0"/>
              <a:t>Gateway</a:t>
            </a:r>
            <a:endParaRPr lang="zh-CN" altLang="en-US" dirty="0"/>
          </a:p>
        </p:txBody>
      </p:sp>
      <p:pic>
        <p:nvPicPr>
          <p:cNvPr id="26" name="Picture 8" descr="http://engineering.linkedin.com/sites/default/files/kafka-logo-no-tex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16708" y="1275607"/>
            <a:ext cx="695252" cy="982713"/>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8" descr="http://bizcloudnetwork.com/wp-content/uploads/2013/05/hbase_logo-3-300x9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0984" y="1302081"/>
            <a:ext cx="2099248" cy="477580"/>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p:cNvGrpSpPr/>
          <p:nvPr/>
        </p:nvGrpSpPr>
        <p:grpSpPr>
          <a:xfrm>
            <a:off x="3347866" y="2643758"/>
            <a:ext cx="894441" cy="894441"/>
            <a:chOff x="3276600" y="1657350"/>
            <a:chExt cx="1280941" cy="1280941"/>
          </a:xfrm>
        </p:grpSpPr>
        <p:pic>
          <p:nvPicPr>
            <p:cNvPr id="30" name="Picture 29"/>
            <p:cNvPicPr>
              <a:picLocks noChangeAspect="1"/>
            </p:cNvPicPr>
            <p:nvPr/>
          </p:nvPicPr>
          <p:blipFill>
            <a:blip r:embed="rId7">
              <a:duotone>
                <a:schemeClr val="accent2">
                  <a:shade val="45000"/>
                  <a:satMod val="135000"/>
                </a:schemeClr>
                <a:prstClr val="white"/>
              </a:duotone>
            </a:blip>
            <a:stretch>
              <a:fillRect/>
            </a:stretch>
          </p:blipFill>
          <p:spPr>
            <a:xfrm>
              <a:off x="3580017" y="2041740"/>
              <a:ext cx="733488" cy="733488"/>
            </a:xfrm>
            <a:prstGeom prst="rect">
              <a:avLst/>
            </a:prstGeom>
          </p:spPr>
        </p:pic>
        <p:pic>
          <p:nvPicPr>
            <p:cNvPr id="31" name="Picture 30"/>
            <p:cNvPicPr>
              <a:picLocks noChangeAspect="1"/>
            </p:cNvPicPr>
            <p:nvPr/>
          </p:nvPicPr>
          <p:blipFill>
            <a:blip r:embed="rId8">
              <a:duotone>
                <a:schemeClr val="accent2">
                  <a:shade val="45000"/>
                  <a:satMod val="135000"/>
                </a:schemeClr>
                <a:prstClr val="white"/>
              </a:duotone>
            </a:blip>
            <a:stretch>
              <a:fillRect/>
            </a:stretch>
          </p:blipFill>
          <p:spPr>
            <a:xfrm>
              <a:off x="3276600" y="1657350"/>
              <a:ext cx="1280941" cy="1280941"/>
            </a:xfrm>
            <a:prstGeom prst="rect">
              <a:avLst/>
            </a:prstGeom>
          </p:spPr>
        </p:pic>
        <p:sp>
          <p:nvSpPr>
            <p:cNvPr id="32" name="TextBox 31"/>
            <p:cNvSpPr txBox="1"/>
            <p:nvPr/>
          </p:nvSpPr>
          <p:spPr>
            <a:xfrm>
              <a:off x="3388790" y="1763547"/>
              <a:ext cx="951240" cy="484848"/>
            </a:xfrm>
            <a:prstGeom prst="rect">
              <a:avLst/>
            </a:prstGeom>
            <a:noFill/>
          </p:spPr>
          <p:txBody>
            <a:bodyPr wrap="none" rtlCol="0">
              <a:spAutoFit/>
            </a:bodyPr>
            <a:lstStyle/>
            <a:p>
              <a:r>
                <a:rPr lang="en-US" sz="1600" dirty="0" smtClean="0">
                  <a:solidFill>
                    <a:srgbClr val="0070BB"/>
                  </a:solidFill>
                  <a:latin typeface="Arial Black"/>
                  <a:cs typeface="Arial Black"/>
                </a:rPr>
                <a:t>DAG</a:t>
              </a:r>
            </a:p>
          </p:txBody>
        </p:sp>
      </p:grpSp>
      <p:sp>
        <p:nvSpPr>
          <p:cNvPr id="33" name="Right Arrow 32"/>
          <p:cNvSpPr/>
          <p:nvPr/>
        </p:nvSpPr>
        <p:spPr>
          <a:xfrm>
            <a:off x="3059832" y="1563639"/>
            <a:ext cx="405236" cy="4236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4" name="Right Arrow 33"/>
          <p:cNvSpPr/>
          <p:nvPr/>
        </p:nvSpPr>
        <p:spPr>
          <a:xfrm rot="20061885">
            <a:off x="4156053" y="1289187"/>
            <a:ext cx="405236" cy="42366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35" name="Right Arrow 34"/>
          <p:cNvSpPr/>
          <p:nvPr/>
        </p:nvSpPr>
        <p:spPr>
          <a:xfrm rot="5400000">
            <a:off x="3679964" y="2283718"/>
            <a:ext cx="216024" cy="36004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pic>
        <p:nvPicPr>
          <p:cNvPr id="36" name="Picture 2" descr="http://snaplogic-h.s3.amazonaws.com/uploads/snap/image/45/hdfs.jpg"/>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6016" y="419064"/>
            <a:ext cx="1718118" cy="128859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Up-Down Arrow 10"/>
          <p:cNvSpPr/>
          <p:nvPr/>
        </p:nvSpPr>
        <p:spPr>
          <a:xfrm>
            <a:off x="5148064" y="1779660"/>
            <a:ext cx="360040" cy="432048"/>
          </a:xfrm>
          <a:prstGeom prst="upDownArrow">
            <a:avLst>
              <a:gd name="adj1" fmla="val 38860"/>
              <a:gd name="adj2" fmla="val 50000"/>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pic>
        <p:nvPicPr>
          <p:cNvPr id="39"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308309" y="915565"/>
            <a:ext cx="692685"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2" name="Right Arrow 41"/>
          <p:cNvSpPr/>
          <p:nvPr/>
        </p:nvSpPr>
        <p:spPr>
          <a:xfrm rot="9687194">
            <a:off x="6762325" y="1335382"/>
            <a:ext cx="413647" cy="231384"/>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3" name="TextBox 42"/>
          <p:cNvSpPr txBox="1"/>
          <p:nvPr/>
        </p:nvSpPr>
        <p:spPr>
          <a:xfrm>
            <a:off x="6300192" y="987570"/>
            <a:ext cx="1067472" cy="369332"/>
          </a:xfrm>
          <a:prstGeom prst="rect">
            <a:avLst/>
          </a:prstGeom>
          <a:noFill/>
        </p:spPr>
        <p:txBody>
          <a:bodyPr wrap="none" rtlCol="0">
            <a:spAutoFit/>
          </a:bodyPr>
          <a:lstStyle/>
          <a:p>
            <a:r>
              <a:rPr lang="en-US" altLang="zh-CN" dirty="0" smtClean="0"/>
              <a:t>KV Query</a:t>
            </a:r>
            <a:endParaRPr lang="zh-CN" altLang="en-US" dirty="0"/>
          </a:p>
        </p:txBody>
      </p:sp>
      <p:sp>
        <p:nvSpPr>
          <p:cNvPr id="44" name="Right Arrow 43"/>
          <p:cNvSpPr/>
          <p:nvPr/>
        </p:nvSpPr>
        <p:spPr>
          <a:xfrm rot="9361975">
            <a:off x="4316923" y="2376946"/>
            <a:ext cx="3185823" cy="129386"/>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45" name="TextBox 44"/>
          <p:cNvSpPr txBox="1"/>
          <p:nvPr/>
        </p:nvSpPr>
        <p:spPr>
          <a:xfrm rot="20072079">
            <a:off x="5230650" y="2337975"/>
            <a:ext cx="1797543" cy="369332"/>
          </a:xfrm>
          <a:prstGeom prst="rect">
            <a:avLst/>
          </a:prstGeom>
          <a:noFill/>
        </p:spPr>
        <p:txBody>
          <a:bodyPr wrap="none" rtlCol="0">
            <a:spAutoFit/>
          </a:bodyPr>
          <a:lstStyle/>
          <a:p>
            <a:r>
              <a:rPr lang="en-US" altLang="zh-CN" dirty="0" err="1" smtClean="0"/>
              <a:t>Realtime</a:t>
            </a:r>
            <a:r>
              <a:rPr lang="en-US" altLang="zh-CN" dirty="0" smtClean="0"/>
              <a:t> analysis</a:t>
            </a:r>
            <a:endParaRPr lang="zh-CN" altLang="en-US" dirty="0"/>
          </a:p>
        </p:txBody>
      </p:sp>
      <p:sp>
        <p:nvSpPr>
          <p:cNvPr id="12" name="TextBox 11"/>
          <p:cNvSpPr txBox="1"/>
          <p:nvPr/>
        </p:nvSpPr>
        <p:spPr>
          <a:xfrm>
            <a:off x="4355976" y="3219822"/>
            <a:ext cx="2952328" cy="193899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2400" dirty="0" smtClean="0"/>
              <a:t>Travel time</a:t>
            </a:r>
          </a:p>
          <a:p>
            <a:r>
              <a:rPr lang="en-US" altLang="zh-CN" sz="2400" dirty="0" smtClean="0"/>
              <a:t>Fake Plate</a:t>
            </a:r>
          </a:p>
          <a:p>
            <a:r>
              <a:rPr lang="en-US" altLang="zh-CN" sz="2400" dirty="0" smtClean="0"/>
              <a:t>Over speed</a:t>
            </a:r>
          </a:p>
          <a:p>
            <a:r>
              <a:rPr lang="en-US" altLang="zh-CN" sz="2400" dirty="0" smtClean="0"/>
              <a:t>Traffic planning</a:t>
            </a:r>
          </a:p>
          <a:p>
            <a:r>
              <a:rPr lang="en-US" altLang="zh-CN" sz="2400" dirty="0" smtClean="0"/>
              <a:t>Real time statistics</a:t>
            </a:r>
            <a:endParaRPr lang="zh-CN" altLang="en-US" sz="2400" dirty="0"/>
          </a:p>
        </p:txBody>
      </p:sp>
      <p:cxnSp>
        <p:nvCxnSpPr>
          <p:cNvPr id="46" name="Curved Connector 45"/>
          <p:cNvCxnSpPr>
            <a:stCxn id="31" idx="2"/>
            <a:endCxn id="12" idx="1"/>
          </p:cNvCxnSpPr>
          <p:nvPr/>
        </p:nvCxnSpPr>
        <p:spPr>
          <a:xfrm rot="16200000" flipH="1">
            <a:off x="3749972" y="3583313"/>
            <a:ext cx="651119" cy="560889"/>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Slide Number Placeholder 1"/>
          <p:cNvSpPr txBox="1">
            <a:spLocks/>
          </p:cNvSpPr>
          <p:nvPr/>
        </p:nvSpPr>
        <p:spPr>
          <a:xfrm>
            <a:off x="5761112"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56</a:t>
            </a:fld>
            <a:endParaRPr lang="zh-CN" altLang="en-US"/>
          </a:p>
        </p:txBody>
      </p:sp>
    </p:spTree>
    <p:extLst>
      <p:ext uri="{BB962C8B-B14F-4D97-AF65-F5344CB8AC3E}">
        <p14:creationId xmlns:p14="http://schemas.microsoft.com/office/powerpoint/2010/main" val="16799084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smtClean="0"/>
              <a:t>Other demos</a:t>
            </a:r>
            <a:endParaRPr lang="zh-CN" altLang="en-US" dirty="0"/>
          </a:p>
        </p:txBody>
      </p:sp>
      <p:sp>
        <p:nvSpPr>
          <p:cNvPr id="5" name="Content Placeholder 4"/>
          <p:cNvSpPr>
            <a:spLocks noGrp="1"/>
          </p:cNvSpPr>
          <p:nvPr>
            <p:ph idx="1"/>
          </p:nvPr>
        </p:nvSpPr>
        <p:spPr/>
        <p:txBody>
          <a:bodyPr>
            <a:normAutofit/>
          </a:bodyPr>
          <a:lstStyle/>
          <a:p>
            <a:r>
              <a:rPr lang="en-US" altLang="zh-CN" dirty="0" smtClean="0"/>
              <a:t>complex Graph</a:t>
            </a:r>
            <a:endParaRPr lang="en-US" altLang="zh-CN" dirty="0"/>
          </a:p>
          <a:p>
            <a:r>
              <a:rPr lang="en-US" altLang="zh-CN" dirty="0"/>
              <a:t>Stock data analysis (Drawdown tracking)</a:t>
            </a:r>
          </a:p>
          <a:p>
            <a:r>
              <a:rPr lang="en-US" altLang="zh-CN" dirty="0" smtClean="0"/>
              <a:t>ITS</a:t>
            </a:r>
            <a:endParaRPr lang="en-US" altLang="zh-CN" dirty="0"/>
          </a:p>
          <a:p>
            <a:r>
              <a:rPr lang="en-US" altLang="zh-CN" dirty="0"/>
              <a:t>Scalability, 100 nodes, 1,000,000 tasks</a:t>
            </a:r>
          </a:p>
          <a:p>
            <a:r>
              <a:rPr lang="en-US" altLang="zh-CN" dirty="0" smtClean="0"/>
              <a:t>DSL</a:t>
            </a:r>
            <a:endParaRPr lang="zh-CN" altLang="en-US" dirty="0"/>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57</a:t>
            </a:fld>
            <a:endParaRPr lang="zh-CN" altLang="en-US"/>
          </a:p>
        </p:txBody>
      </p:sp>
    </p:spTree>
    <p:extLst>
      <p:ext uri="{BB962C8B-B14F-4D97-AF65-F5344CB8AC3E}">
        <p14:creationId xmlns:p14="http://schemas.microsoft.com/office/powerpoint/2010/main" val="40120943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Status &amp; Plan</a:t>
            </a:r>
            <a:endParaRPr lang="zh-CN" altLang="en-US" dirty="0"/>
          </a:p>
        </p:txBody>
      </p:sp>
      <p:sp>
        <p:nvSpPr>
          <p:cNvPr id="3" name="Content Placeholder 2"/>
          <p:cNvSpPr>
            <a:spLocks noGrp="1"/>
          </p:cNvSpPr>
          <p:nvPr>
            <p:ph idx="1"/>
          </p:nvPr>
        </p:nvSpPr>
        <p:spPr>
          <a:xfrm>
            <a:off x="457200" y="1200151"/>
            <a:ext cx="8229600" cy="3747863"/>
          </a:xfrm>
        </p:spPr>
        <p:txBody>
          <a:bodyPr>
            <a:normAutofit/>
          </a:bodyPr>
          <a:lstStyle/>
          <a:p>
            <a:r>
              <a:rPr lang="en-US" altLang="zh-CN" sz="2800" dirty="0" smtClean="0"/>
              <a:t>Our goal: Make this an Apache project</a:t>
            </a:r>
          </a:p>
          <a:p>
            <a:pPr lvl="1"/>
            <a:r>
              <a:rPr lang="en-US" altLang="zh-CN" sz="2400" dirty="0" smtClean="0"/>
              <a:t>Welcome code contribution!</a:t>
            </a:r>
          </a:p>
          <a:p>
            <a:pPr lvl="1"/>
            <a:r>
              <a:rPr lang="en-US" altLang="zh-CN" sz="2400" dirty="0" smtClean="0"/>
              <a:t>http://gearpump.io</a:t>
            </a:r>
          </a:p>
          <a:p>
            <a:r>
              <a:rPr lang="en-US" altLang="zh-CN" sz="2800" dirty="0" smtClean="0"/>
              <a:t>Plan:</a:t>
            </a:r>
          </a:p>
          <a:p>
            <a:pPr lvl="1"/>
            <a:r>
              <a:rPr lang="en-US" altLang="zh-CN" sz="2400" b="1" dirty="0" smtClean="0"/>
              <a:t>Connect</a:t>
            </a:r>
            <a:r>
              <a:rPr lang="en-US" altLang="zh-CN" sz="2400" dirty="0" smtClean="0"/>
              <a:t>: IOT</a:t>
            </a:r>
          </a:p>
          <a:p>
            <a:pPr lvl="1"/>
            <a:r>
              <a:rPr lang="en-US" altLang="zh-CN" sz="2400" b="1" dirty="0" smtClean="0"/>
              <a:t>Platform</a:t>
            </a:r>
            <a:r>
              <a:rPr lang="en-US" altLang="zh-CN" sz="2400" dirty="0" smtClean="0"/>
              <a:t>: </a:t>
            </a:r>
            <a:r>
              <a:rPr lang="en-US" altLang="zh-CN" sz="2400" dirty="0"/>
              <a:t>Dynamic DAG, </a:t>
            </a:r>
            <a:r>
              <a:rPr lang="en-US" altLang="zh-CN" sz="2400" dirty="0" smtClean="0"/>
              <a:t>Exactly-once, etc. (release soon)</a:t>
            </a:r>
          </a:p>
          <a:p>
            <a:pPr lvl="1"/>
            <a:r>
              <a:rPr lang="en-US" altLang="zh-CN" sz="2400" b="1" dirty="0" smtClean="0"/>
              <a:t>Data:</a:t>
            </a:r>
            <a:r>
              <a:rPr lang="en-US" altLang="zh-CN" sz="2400" dirty="0" smtClean="0"/>
              <a:t> Real-time analysis algorithm</a:t>
            </a:r>
          </a:p>
        </p:txBody>
      </p:sp>
      <p:sp>
        <p:nvSpPr>
          <p:cNvPr id="4" name="Slide Number Placeholder 2"/>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58</a:t>
            </a:fld>
            <a:endParaRPr lang="zh-CN" altLang="en-US"/>
          </a:p>
        </p:txBody>
      </p:sp>
    </p:spTree>
    <p:extLst>
      <p:ext uri="{BB962C8B-B14F-4D97-AF65-F5344CB8AC3E}">
        <p14:creationId xmlns:p14="http://schemas.microsoft.com/office/powerpoint/2010/main" val="423061220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References</a:t>
            </a:r>
            <a:endParaRPr lang="zh-CN" altLang="en-US" dirty="0"/>
          </a:p>
        </p:txBody>
      </p:sp>
      <p:sp>
        <p:nvSpPr>
          <p:cNvPr id="3" name="Content Placeholder 2"/>
          <p:cNvSpPr>
            <a:spLocks noGrp="1"/>
          </p:cNvSpPr>
          <p:nvPr>
            <p:ph idx="1"/>
          </p:nvPr>
        </p:nvSpPr>
        <p:spPr>
          <a:xfrm>
            <a:off x="457200" y="1409527"/>
            <a:ext cx="8229600" cy="3394472"/>
          </a:xfrm>
        </p:spPr>
        <p:txBody>
          <a:bodyPr>
            <a:normAutofit fontScale="47500" lnSpcReduction="20000"/>
          </a:bodyPr>
          <a:lstStyle/>
          <a:p>
            <a:r>
              <a:rPr lang="zh-CN" altLang="en-US" dirty="0" smtClean="0"/>
              <a:t>钟翔 大</a:t>
            </a:r>
            <a:r>
              <a:rPr lang="zh-CN" altLang="en-US" dirty="0"/>
              <a:t>数据时代的软件架构范式：</a:t>
            </a:r>
            <a:r>
              <a:rPr lang="en-US" altLang="zh-CN" dirty="0"/>
              <a:t>Reactive</a:t>
            </a:r>
            <a:r>
              <a:rPr lang="zh-CN" altLang="en-US" dirty="0"/>
              <a:t>架构及</a:t>
            </a:r>
            <a:r>
              <a:rPr lang="en-US" altLang="zh-CN" dirty="0"/>
              <a:t>Akka</a:t>
            </a:r>
            <a:r>
              <a:rPr lang="zh-CN" altLang="en-US" dirty="0"/>
              <a:t>实</a:t>
            </a:r>
            <a:r>
              <a:rPr lang="zh-CN" altLang="en-US" dirty="0" smtClean="0"/>
              <a:t>践</a:t>
            </a:r>
            <a:r>
              <a:rPr lang="en-US" altLang="zh-CN" dirty="0" smtClean="0"/>
              <a:t>, </a:t>
            </a:r>
            <a:r>
              <a:rPr lang="zh-CN" altLang="en-US" dirty="0" smtClean="0"/>
              <a:t>程序员</a:t>
            </a:r>
            <a:r>
              <a:rPr lang="zh-CN" altLang="en-US" dirty="0"/>
              <a:t>期刊</a:t>
            </a:r>
            <a:r>
              <a:rPr lang="en-US" altLang="zh-CN" dirty="0" smtClean="0"/>
              <a:t>2015</a:t>
            </a:r>
            <a:r>
              <a:rPr lang="zh-CN" altLang="en-US" dirty="0" smtClean="0"/>
              <a:t>年</a:t>
            </a:r>
            <a:r>
              <a:rPr lang="en-US" altLang="zh-CN" dirty="0" smtClean="0"/>
              <a:t>2A</a:t>
            </a:r>
            <a:r>
              <a:rPr lang="zh-CN" altLang="en-US" dirty="0" smtClean="0"/>
              <a:t>期</a:t>
            </a:r>
            <a:endParaRPr lang="en-US" altLang="zh-CN" dirty="0" smtClean="0"/>
          </a:p>
          <a:p>
            <a:r>
              <a:rPr lang="en-US" altLang="zh-CN" dirty="0" smtClean="0"/>
              <a:t>Gearpump whitepaper </a:t>
            </a:r>
            <a:r>
              <a:rPr lang="en-US" altLang="zh-CN" dirty="0" smtClean="0">
                <a:hlinkClick r:id="rId2"/>
              </a:rPr>
              <a:t>http://typesafe.com/blog/gearpump-real-time-streaming-engine-using-akka</a:t>
            </a:r>
            <a:endParaRPr lang="en-US" altLang="zh-CN" dirty="0" smtClean="0"/>
          </a:p>
          <a:p>
            <a:r>
              <a:rPr lang="zh-CN" altLang="en-US" dirty="0" smtClean="0"/>
              <a:t>吴</a:t>
            </a:r>
            <a:r>
              <a:rPr lang="zh-CN" altLang="en-US" dirty="0"/>
              <a:t>甘</a:t>
            </a:r>
            <a:r>
              <a:rPr lang="zh-CN" altLang="en-US" dirty="0" smtClean="0"/>
              <a:t>沙 低延迟流处理系统的逆袭</a:t>
            </a:r>
            <a:r>
              <a:rPr lang="en-US" altLang="zh-CN" dirty="0" smtClean="0"/>
              <a:t>, </a:t>
            </a:r>
            <a:r>
              <a:rPr lang="zh-CN" altLang="en-US" dirty="0" smtClean="0"/>
              <a:t>程序员期刊</a:t>
            </a:r>
            <a:r>
              <a:rPr lang="en-US" altLang="zh-CN" dirty="0" smtClean="0"/>
              <a:t>2013</a:t>
            </a:r>
            <a:r>
              <a:rPr lang="zh-CN" altLang="en-US" dirty="0" smtClean="0"/>
              <a:t>年</a:t>
            </a:r>
            <a:r>
              <a:rPr lang="en-US" altLang="zh-CN" dirty="0" smtClean="0"/>
              <a:t>10</a:t>
            </a:r>
            <a:r>
              <a:rPr lang="zh-CN" altLang="en-US" dirty="0" smtClean="0"/>
              <a:t>期</a:t>
            </a:r>
          </a:p>
          <a:p>
            <a:r>
              <a:rPr lang="en-US" altLang="zh-CN" dirty="0" err="1" smtClean="0"/>
              <a:t>Stonebraker</a:t>
            </a:r>
            <a:r>
              <a:rPr lang="en-US" altLang="zh-CN" dirty="0" smtClean="0"/>
              <a:t> </a:t>
            </a:r>
            <a:r>
              <a:rPr lang="en-US" altLang="zh-CN" dirty="0" smtClean="0">
                <a:hlinkClick r:id="rId3"/>
              </a:rPr>
              <a:t>http://cs.brown.edu/~ugur/8rulesSigRec.pdf</a:t>
            </a:r>
            <a:endParaRPr lang="en-US" altLang="zh-CN" dirty="0"/>
          </a:p>
          <a:p>
            <a:r>
              <a:rPr lang="en-US" altLang="zh-CN" dirty="0">
                <a:hlinkClick r:id="rId4"/>
              </a:rPr>
              <a:t>https://</a:t>
            </a:r>
            <a:r>
              <a:rPr lang="en-US" altLang="zh-CN" dirty="0" smtClean="0">
                <a:hlinkClick r:id="rId4"/>
              </a:rPr>
              <a:t>github.com/intel-hadoop/gearpump</a:t>
            </a:r>
            <a:endParaRPr lang="en-US" altLang="zh-CN" dirty="0" smtClean="0"/>
          </a:p>
          <a:p>
            <a:r>
              <a:rPr lang="en-US" altLang="zh-CN" dirty="0" smtClean="0"/>
              <a:t>Gearpump: </a:t>
            </a:r>
            <a:r>
              <a:rPr lang="en-US" altLang="zh-CN" dirty="0" smtClean="0">
                <a:hlinkClick r:id="rId4"/>
              </a:rPr>
              <a:t>https://github.com/intel-hadoop/gearpump</a:t>
            </a:r>
            <a:endParaRPr lang="en-US" altLang="zh-CN" dirty="0" smtClean="0"/>
          </a:p>
          <a:p>
            <a:r>
              <a:rPr lang="en-US" altLang="zh-CN" dirty="0" smtClean="0">
                <a:hlinkClick r:id="rId5"/>
              </a:rPr>
              <a:t>http://highlyscalable.wordpress.com/2013/08/20/in-stream-big-data-processing/</a:t>
            </a:r>
            <a:endParaRPr lang="en-US" altLang="zh-CN" dirty="0" smtClean="0"/>
          </a:p>
          <a:p>
            <a:r>
              <a:rPr lang="en-US" altLang="zh-CN" dirty="0" smtClean="0">
                <a:hlinkClick r:id="rId6"/>
              </a:rPr>
              <a:t>https://engineering.linkedin.com/kafka/benchmarking-apache-kafka-2-million-writes-second-three-cheap-machines</a:t>
            </a:r>
            <a:endParaRPr lang="en-US" altLang="zh-CN" dirty="0" smtClean="0"/>
          </a:p>
          <a:p>
            <a:r>
              <a:rPr lang="en-US" altLang="zh-CN" dirty="0" err="1" smtClean="0"/>
              <a:t>Sqlstream</a:t>
            </a:r>
            <a:r>
              <a:rPr lang="en-US" altLang="zh-CN" dirty="0" smtClean="0"/>
              <a:t> </a:t>
            </a:r>
            <a:r>
              <a:rPr lang="en-US" altLang="zh-CN" dirty="0" smtClean="0">
                <a:hlinkClick r:id="rId7"/>
              </a:rPr>
              <a:t>http://www.sqlstream.com/customers/</a:t>
            </a:r>
            <a:endParaRPr lang="en-US" altLang="zh-CN" dirty="0" smtClean="0"/>
          </a:p>
          <a:p>
            <a:r>
              <a:rPr lang="en-US" altLang="zh-CN" dirty="0" smtClean="0">
                <a:hlinkClick r:id="rId8"/>
              </a:rPr>
              <a:t>http://www.statsblogs.com/2014/05/19/a-general-introduction-to-stream-processing/</a:t>
            </a:r>
            <a:endParaRPr lang="en-US" altLang="zh-CN" dirty="0" smtClean="0"/>
          </a:p>
          <a:p>
            <a:r>
              <a:rPr lang="en-US" altLang="zh-CN" dirty="0" smtClean="0">
                <a:hlinkClick r:id="rId9"/>
              </a:rPr>
              <a:t>http://www.statalgo.com/2014/05/28/stream-processing-with-messaging-systems</a:t>
            </a:r>
            <a:r>
              <a:rPr lang="en-US" altLang="zh-CN" dirty="0" smtClean="0">
                <a:hlinkClick r:id="rId9"/>
              </a:rPr>
              <a:t>/</a:t>
            </a:r>
            <a:endParaRPr lang="en-US" altLang="zh-CN" dirty="0" smtClean="0"/>
          </a:p>
          <a:p>
            <a:r>
              <a:rPr lang="en-US" altLang="zh-CN" dirty="0" smtClean="0"/>
              <a:t>Gartner </a:t>
            </a:r>
            <a:r>
              <a:rPr lang="en-US" altLang="zh-CN" dirty="0"/>
              <a:t>report on IOT </a:t>
            </a:r>
            <a:r>
              <a:rPr lang="en-US" altLang="zh-CN" dirty="0">
                <a:hlinkClick r:id="rId10"/>
              </a:rPr>
              <a:t>http://www.zdnet.com/article/internet-of-things-devices-will-dwarf-number-of-pcs-tablets-and-smartphones</a:t>
            </a:r>
            <a:r>
              <a:rPr lang="en-US" altLang="zh-CN" dirty="0" smtClean="0">
                <a:hlinkClick r:id="rId10"/>
              </a:rPr>
              <a:t>/</a:t>
            </a:r>
            <a:endParaRPr lang="en-US" altLang="zh-CN" dirty="0" smtClean="0"/>
          </a:p>
          <a:p>
            <a:endParaRPr lang="en-US" altLang="zh-CN" dirty="0" smtClean="0"/>
          </a:p>
          <a:p>
            <a:endParaRPr lang="en-US" altLang="zh-CN" dirty="0" smtClean="0"/>
          </a:p>
        </p:txBody>
      </p:sp>
      <p:sp>
        <p:nvSpPr>
          <p:cNvPr id="4" name="Slide Number Placeholder 3"/>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59</a:t>
            </a:fld>
            <a:endParaRPr lang="zh-CN" altLang="en-US"/>
          </a:p>
        </p:txBody>
      </p:sp>
    </p:spTree>
    <p:extLst>
      <p:ext uri="{BB962C8B-B14F-4D97-AF65-F5344CB8AC3E}">
        <p14:creationId xmlns:p14="http://schemas.microsoft.com/office/powerpoint/2010/main" val="16488697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420" r="18851"/>
          <a:stretch/>
        </p:blipFill>
        <p:spPr bwMode="auto">
          <a:xfrm>
            <a:off x="7452325" y="123478"/>
            <a:ext cx="1296143" cy="11524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07504" y="130324"/>
            <a:ext cx="8229600" cy="857250"/>
          </a:xfrm>
        </p:spPr>
        <p:txBody>
          <a:bodyPr>
            <a:noAutofit/>
          </a:bodyPr>
          <a:lstStyle/>
          <a:p>
            <a:pPr algn="l"/>
            <a:r>
              <a:rPr lang="en-US" altLang="zh-CN" sz="3600" dirty="0" smtClean="0"/>
              <a:t>Streaming requirements</a:t>
            </a:r>
            <a:endParaRPr lang="zh-CN" altLang="en-US" sz="3600" dirty="0"/>
          </a:p>
        </p:txBody>
      </p:sp>
      <p:sp>
        <p:nvSpPr>
          <p:cNvPr id="3" name="Content Placeholder 2"/>
          <p:cNvSpPr>
            <a:spLocks noGrp="1"/>
          </p:cNvSpPr>
          <p:nvPr>
            <p:ph idx="1"/>
          </p:nvPr>
        </p:nvSpPr>
        <p:spPr>
          <a:xfrm>
            <a:off x="251520" y="771550"/>
            <a:ext cx="7272808" cy="864096"/>
          </a:xfrm>
        </p:spPr>
        <p:txBody>
          <a:bodyPr>
            <a:noAutofit/>
          </a:bodyPr>
          <a:lstStyle/>
          <a:p>
            <a:r>
              <a:rPr lang="en-US" altLang="zh-CN" sz="2800" dirty="0"/>
              <a:t>Michael </a:t>
            </a:r>
            <a:r>
              <a:rPr lang="en-US" altLang="zh-CN" sz="2800" dirty="0" err="1" smtClean="0"/>
              <a:t>Stonebraker</a:t>
            </a:r>
            <a:r>
              <a:rPr lang="en-US" altLang="zh-CN" sz="2800" dirty="0" smtClean="0"/>
              <a:t>, </a:t>
            </a:r>
            <a:r>
              <a:rPr lang="en-US" altLang="zh-CN" sz="2800" i="1" dirty="0" smtClean="0"/>
              <a:t>The </a:t>
            </a:r>
            <a:r>
              <a:rPr lang="en-US" altLang="zh-CN" sz="2800" b="1" i="1" dirty="0"/>
              <a:t>8</a:t>
            </a:r>
            <a:r>
              <a:rPr lang="en-US" altLang="zh-CN" sz="2800" i="1" dirty="0"/>
              <a:t> Requirements of Real-Time Stream </a:t>
            </a:r>
            <a:r>
              <a:rPr lang="en-US" altLang="zh-CN" sz="2800" i="1" dirty="0" smtClean="0"/>
              <a:t>Processing (2006)</a:t>
            </a:r>
            <a:endParaRPr lang="en-US" altLang="zh-CN" sz="1800" i="1" u="sng" dirty="0" smtClean="0"/>
          </a:p>
        </p:txBody>
      </p:sp>
      <p:sp>
        <p:nvSpPr>
          <p:cNvPr id="5" name="Rectangle 4"/>
          <p:cNvSpPr/>
          <p:nvPr/>
        </p:nvSpPr>
        <p:spPr>
          <a:xfrm>
            <a:off x="179512" y="1678040"/>
            <a:ext cx="1824410" cy="461665"/>
          </a:xfrm>
          <a:prstGeom prst="rect">
            <a:avLst/>
          </a:prstGeom>
        </p:spPr>
        <p:txBody>
          <a:bodyPr wrap="none">
            <a:spAutoFit/>
          </a:bodyPr>
          <a:lstStyle/>
          <a:p>
            <a:r>
              <a:rPr lang="en-US" altLang="zh-CN" sz="2400" dirty="0" smtClean="0"/>
              <a:t>My summary</a:t>
            </a:r>
            <a:endParaRPr lang="zh-CN" altLang="en-US" sz="2400" dirty="0"/>
          </a:p>
        </p:txBody>
      </p:sp>
      <p:sp>
        <p:nvSpPr>
          <p:cNvPr id="6" name="Slide Number Placeholder 5"/>
          <p:cNvSpPr>
            <a:spLocks noGrp="1"/>
          </p:cNvSpPr>
          <p:nvPr>
            <p:ph type="sldNum" sz="quarter" idx="4294967295"/>
          </p:nvPr>
        </p:nvSpPr>
        <p:spPr>
          <a:xfrm>
            <a:off x="6412302" y="4623247"/>
            <a:ext cx="2435524" cy="295752"/>
          </a:xfrm>
        </p:spPr>
        <p:txBody>
          <a:bodyPr/>
          <a:lstStyle/>
          <a:p>
            <a:fld id="{2FD5DDEE-F999-4958-950C-CA81313FAF6C}" type="slidenum">
              <a:rPr lang="zh-CN" altLang="en-US" smtClean="0"/>
              <a:t>6</a:t>
            </a:fld>
            <a:endParaRPr lang="zh-CN" altLang="en-US"/>
          </a:p>
        </p:txBody>
      </p:sp>
      <p:grpSp>
        <p:nvGrpSpPr>
          <p:cNvPr id="20" name="Group 19"/>
          <p:cNvGrpSpPr/>
          <p:nvPr/>
        </p:nvGrpSpPr>
        <p:grpSpPr>
          <a:xfrm>
            <a:off x="179512" y="2067512"/>
            <a:ext cx="8712968" cy="789208"/>
            <a:chOff x="827584" y="2571750"/>
            <a:chExt cx="6480720" cy="2016224"/>
          </a:xfrm>
        </p:grpSpPr>
        <p:sp>
          <p:nvSpPr>
            <p:cNvPr id="17" name="Rectangle 16"/>
            <p:cNvSpPr/>
            <p:nvPr/>
          </p:nvSpPr>
          <p:spPr>
            <a:xfrm>
              <a:off x="827584" y="2571750"/>
              <a:ext cx="1296144" cy="201622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600" b="1" dirty="0"/>
                <a:t>活</a:t>
              </a:r>
              <a:endParaRPr lang="en-US" altLang="zh-CN" sz="2600" b="1" dirty="0" smtClean="0"/>
            </a:p>
            <a:p>
              <a:pPr algn="ctr"/>
              <a:r>
                <a:rPr lang="en-US" altLang="zh-CN" sz="2600" dirty="0" smtClean="0"/>
                <a:t>Flexible</a:t>
              </a:r>
              <a:endParaRPr lang="zh-CN" altLang="en-US" sz="2600" dirty="0"/>
            </a:p>
          </p:txBody>
        </p:sp>
        <p:sp>
          <p:nvSpPr>
            <p:cNvPr id="21" name="Rectangle 20"/>
            <p:cNvSpPr/>
            <p:nvPr/>
          </p:nvSpPr>
          <p:spPr>
            <a:xfrm>
              <a:off x="2123728" y="2571750"/>
              <a:ext cx="1296144" cy="201622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600" b="1" dirty="0" smtClean="0"/>
                <a:t>大</a:t>
              </a:r>
              <a:endParaRPr lang="en-US" altLang="zh-CN" sz="2600" b="1" dirty="0" smtClean="0"/>
            </a:p>
            <a:p>
              <a:pPr algn="ctr"/>
              <a:r>
                <a:rPr lang="en-US" altLang="zh-CN" sz="2600" dirty="0" smtClean="0"/>
                <a:t>Volume</a:t>
              </a:r>
              <a:endParaRPr lang="zh-CN" altLang="en-US" sz="2600" dirty="0"/>
            </a:p>
          </p:txBody>
        </p:sp>
        <p:sp>
          <p:nvSpPr>
            <p:cNvPr id="22" name="Rectangle 21"/>
            <p:cNvSpPr/>
            <p:nvPr/>
          </p:nvSpPr>
          <p:spPr>
            <a:xfrm>
              <a:off x="3419872" y="2571750"/>
              <a:ext cx="1296144" cy="201622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600" b="1" dirty="0" smtClean="0"/>
                <a:t>快</a:t>
              </a:r>
              <a:endParaRPr lang="en-US" altLang="zh-CN" sz="2600" b="1" dirty="0" smtClean="0"/>
            </a:p>
            <a:p>
              <a:pPr algn="ctr"/>
              <a:r>
                <a:rPr lang="en-US" altLang="zh-CN" sz="2600" dirty="0" smtClean="0"/>
                <a:t>Speed</a:t>
              </a:r>
              <a:endParaRPr lang="zh-CN" altLang="en-US" sz="2600" dirty="0"/>
            </a:p>
          </p:txBody>
        </p:sp>
        <p:sp>
          <p:nvSpPr>
            <p:cNvPr id="23" name="Rectangle 22"/>
            <p:cNvSpPr/>
            <p:nvPr/>
          </p:nvSpPr>
          <p:spPr>
            <a:xfrm>
              <a:off x="4716016" y="2571750"/>
              <a:ext cx="1296144" cy="201622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600" b="1" dirty="0" smtClean="0"/>
                <a:t>准</a:t>
              </a:r>
              <a:endParaRPr lang="en-US" altLang="zh-CN" sz="2600" b="1" dirty="0" smtClean="0"/>
            </a:p>
            <a:p>
              <a:pPr algn="ctr"/>
              <a:r>
                <a:rPr lang="en-US" altLang="zh-CN" sz="2600" dirty="0" smtClean="0"/>
                <a:t>Accuracy</a:t>
              </a:r>
              <a:endParaRPr lang="zh-CN" altLang="en-US" sz="2600" dirty="0"/>
            </a:p>
          </p:txBody>
        </p:sp>
        <p:sp>
          <p:nvSpPr>
            <p:cNvPr id="24" name="Rectangle 23"/>
            <p:cNvSpPr/>
            <p:nvPr/>
          </p:nvSpPr>
          <p:spPr>
            <a:xfrm>
              <a:off x="6012160" y="2571750"/>
              <a:ext cx="1296144" cy="2016224"/>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zh-CN" altLang="en-US" sz="2600" b="1" dirty="0"/>
                <a:t>见</a:t>
              </a:r>
              <a:endParaRPr lang="en-US" altLang="zh-CN" sz="2600" b="1" dirty="0" smtClean="0"/>
            </a:p>
            <a:p>
              <a:pPr algn="ctr"/>
              <a:r>
                <a:rPr lang="en-US" altLang="zh-CN" sz="2600" dirty="0" smtClean="0"/>
                <a:t>Visual</a:t>
              </a:r>
              <a:endParaRPr lang="zh-CN" altLang="en-US" sz="2600" dirty="0"/>
            </a:p>
          </p:txBody>
        </p:sp>
      </p:grpSp>
      <p:grpSp>
        <p:nvGrpSpPr>
          <p:cNvPr id="26" name="Group 25"/>
          <p:cNvGrpSpPr/>
          <p:nvPr/>
        </p:nvGrpSpPr>
        <p:grpSpPr>
          <a:xfrm>
            <a:off x="179512" y="2860335"/>
            <a:ext cx="8712968" cy="2283166"/>
            <a:chOff x="827584" y="2571750"/>
            <a:chExt cx="6480720" cy="2016224"/>
          </a:xfrm>
        </p:grpSpPr>
        <p:sp>
          <p:nvSpPr>
            <p:cNvPr id="27" name="Rectangle 26"/>
            <p:cNvSpPr/>
            <p:nvPr/>
          </p:nvSpPr>
          <p:spPr>
            <a:xfrm>
              <a:off x="827584" y="2571750"/>
              <a:ext cx="1296144" cy="2016224"/>
            </a:xfrm>
            <a:prstGeom prst="rect">
              <a:avLst/>
            </a:prstGeom>
          </p:spPr>
          <p:style>
            <a:lnRef idx="3">
              <a:schemeClr val="lt1"/>
            </a:lnRef>
            <a:fillRef idx="1">
              <a:schemeClr val="accent6"/>
            </a:fillRef>
            <a:effectRef idx="1">
              <a:schemeClr val="accent6"/>
            </a:effectRef>
            <a:fontRef idx="minor">
              <a:schemeClr val="lt1"/>
            </a:fontRef>
          </p:style>
          <p:txBody>
            <a:bodyPr rtlCol="0" anchor="t"/>
            <a:lstStyle/>
            <a:p>
              <a:r>
                <a:rPr lang="en-US" altLang="zh-CN" dirty="0" smtClean="0"/>
                <a:t>Easy programing</a:t>
              </a:r>
            </a:p>
            <a:p>
              <a:r>
                <a:rPr lang="en-US" altLang="zh-CN" dirty="0" smtClean="0"/>
                <a:t>Any time</a:t>
              </a:r>
            </a:p>
            <a:p>
              <a:r>
                <a:rPr lang="en-US" altLang="zh-CN" dirty="0" smtClean="0"/>
                <a:t>Any where</a:t>
              </a:r>
            </a:p>
            <a:p>
              <a:r>
                <a:rPr lang="en-US" altLang="zh-CN" dirty="0" smtClean="0"/>
                <a:t>Any size</a:t>
              </a:r>
            </a:p>
            <a:p>
              <a:r>
                <a:rPr lang="en-US" altLang="zh-CN" dirty="0" smtClean="0"/>
                <a:t>Any source</a:t>
              </a:r>
            </a:p>
            <a:p>
              <a:r>
                <a:rPr lang="en-US" altLang="zh-CN" dirty="0"/>
                <a:t>Any </a:t>
              </a:r>
              <a:r>
                <a:rPr lang="en-US" altLang="zh-CN" dirty="0" smtClean="0"/>
                <a:t>use case</a:t>
              </a:r>
            </a:p>
            <a:p>
              <a:r>
                <a:rPr lang="en-US" altLang="zh-CN" dirty="0" smtClean="0"/>
                <a:t>Dynamic DAG</a:t>
              </a:r>
            </a:p>
            <a:p>
              <a:r>
                <a:rPr lang="en-US" altLang="zh-CN" b="1" u="sng" dirty="0" smtClean="0"/>
                <a:t>②StreamSQL</a:t>
              </a:r>
              <a:endParaRPr lang="zh-CN" altLang="en-US" b="1" u="sng" dirty="0"/>
            </a:p>
          </p:txBody>
        </p:sp>
        <p:sp>
          <p:nvSpPr>
            <p:cNvPr id="28" name="Rectangle 27"/>
            <p:cNvSpPr/>
            <p:nvPr/>
          </p:nvSpPr>
          <p:spPr>
            <a:xfrm>
              <a:off x="2123728" y="2571750"/>
              <a:ext cx="1296144" cy="2016224"/>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ltLang="zh-CN" sz="1900" dirty="0" smtClean="0"/>
                <a:t>High throughput</a:t>
              </a:r>
            </a:p>
            <a:p>
              <a:r>
                <a:rPr lang="en-US" altLang="zh-CN" sz="1900" u="sng" dirty="0" smtClean="0"/>
                <a:t>⑦Scale linearly</a:t>
              </a:r>
              <a:endParaRPr lang="zh-CN" altLang="en-US" sz="1900" u="sng" dirty="0"/>
            </a:p>
          </p:txBody>
        </p:sp>
        <p:sp>
          <p:nvSpPr>
            <p:cNvPr id="29" name="Rectangle 28"/>
            <p:cNvSpPr/>
            <p:nvPr/>
          </p:nvSpPr>
          <p:spPr>
            <a:xfrm>
              <a:off x="3419872" y="2571750"/>
              <a:ext cx="1296144" cy="2016224"/>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ltLang="zh-CN" sz="1900" u="sng" dirty="0" smtClean="0"/>
                <a:t>①In-Stream</a:t>
              </a:r>
            </a:p>
            <a:p>
              <a:r>
                <a:rPr lang="en-US" altLang="zh-CN" sz="1900" dirty="0" smtClean="0"/>
                <a:t>Zero latency</a:t>
              </a:r>
              <a:br>
                <a:rPr lang="en-US" altLang="zh-CN" sz="1900" dirty="0" smtClean="0"/>
              </a:br>
              <a:r>
                <a:rPr lang="en-US" altLang="zh-CN" sz="1900" dirty="0" smtClean="0"/>
                <a:t>⑥</a:t>
              </a:r>
              <a:r>
                <a:rPr lang="en-US" altLang="zh-CN" sz="1900" u="sng" dirty="0" smtClean="0"/>
                <a:t>HA</a:t>
              </a:r>
            </a:p>
            <a:p>
              <a:r>
                <a:rPr lang="en-US" altLang="zh-CN" sz="1900" u="sng" dirty="0" smtClean="0"/>
                <a:t>⑧Responsive</a:t>
              </a:r>
              <a:endParaRPr lang="zh-CN" altLang="en-US" sz="1900" u="sng" dirty="0"/>
            </a:p>
          </p:txBody>
        </p:sp>
        <p:sp>
          <p:nvSpPr>
            <p:cNvPr id="30" name="Rectangle 29"/>
            <p:cNvSpPr/>
            <p:nvPr/>
          </p:nvSpPr>
          <p:spPr>
            <a:xfrm>
              <a:off x="4716016" y="2571750"/>
              <a:ext cx="1296144" cy="2016224"/>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ltLang="zh-CN" sz="1900" dirty="0" smtClean="0"/>
                <a:t>Exactly-once</a:t>
              </a:r>
            </a:p>
            <a:p>
              <a:r>
                <a:rPr lang="en-US" altLang="zh-CN" sz="1900" u="sng" dirty="0" smtClean="0"/>
                <a:t>③Message loss/delay/out of order</a:t>
              </a:r>
            </a:p>
            <a:p>
              <a:r>
                <a:rPr lang="en-US" altLang="zh-CN" sz="1900" u="sng" dirty="0" smtClean="0"/>
                <a:t>④Predictable</a:t>
              </a:r>
              <a:endParaRPr lang="en-US" altLang="zh-CN" sz="1900" u="sng" dirty="0"/>
            </a:p>
          </p:txBody>
        </p:sp>
        <p:sp>
          <p:nvSpPr>
            <p:cNvPr id="31" name="Rectangle 30"/>
            <p:cNvSpPr/>
            <p:nvPr/>
          </p:nvSpPr>
          <p:spPr>
            <a:xfrm>
              <a:off x="6012160" y="2571750"/>
              <a:ext cx="1296144" cy="2016224"/>
            </a:xfrm>
            <a:prstGeom prst="rect">
              <a:avLst/>
            </a:prstGeom>
          </p:spPr>
          <p:style>
            <a:lnRef idx="3">
              <a:schemeClr val="lt1"/>
            </a:lnRef>
            <a:fillRef idx="1">
              <a:schemeClr val="accent1"/>
            </a:fillRef>
            <a:effectRef idx="1">
              <a:schemeClr val="accent1"/>
            </a:effectRef>
            <a:fontRef idx="minor">
              <a:schemeClr val="lt1"/>
            </a:fontRef>
          </p:style>
          <p:txBody>
            <a:bodyPr rtlCol="0" anchor="t"/>
            <a:lstStyle/>
            <a:p>
              <a:r>
                <a:rPr lang="en-US" altLang="zh-CN" sz="1900" dirty="0" smtClean="0"/>
                <a:t>WYSWYG</a:t>
              </a:r>
              <a:endParaRPr lang="zh-CN" altLang="en-US" sz="1900" dirty="0"/>
            </a:p>
          </p:txBody>
        </p:sp>
      </p:grpSp>
    </p:spTree>
    <p:extLst>
      <p:ext uri="{BB962C8B-B14F-4D97-AF65-F5344CB8AC3E}">
        <p14:creationId xmlns:p14="http://schemas.microsoft.com/office/powerpoint/2010/main" val="6598028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zh-CN" altLang="en-US"/>
          </a:p>
        </p:txBody>
      </p:sp>
      <p:sp>
        <p:nvSpPr>
          <p:cNvPr id="3" name="Content Placeholder 2"/>
          <p:cNvSpPr>
            <a:spLocks noGrp="1"/>
          </p:cNvSpPr>
          <p:nvPr>
            <p:ph idx="1"/>
          </p:nvPr>
        </p:nvSpPr>
        <p:spPr/>
        <p:txBody>
          <a:bodyPr/>
          <a:lstStyle/>
          <a:p>
            <a:endParaRPr lang="zh-CN" alt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7304" b="17304"/>
          <a:stretch/>
        </p:blipFill>
        <p:spPr>
          <a:xfrm>
            <a:off x="0" y="-272"/>
            <a:ext cx="9144484" cy="5143773"/>
          </a:xfrm>
          <a:prstGeom prst="rect">
            <a:avLst/>
          </a:prstGeom>
        </p:spPr>
      </p:pic>
      <p:pic>
        <p:nvPicPr>
          <p:cNvPr id="6" name="Picture 5" descr="Intel_Whit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6036" y="1554090"/>
            <a:ext cx="2867666" cy="2032866"/>
          </a:xfrm>
          <a:prstGeom prst="rect">
            <a:avLst/>
          </a:prstGeom>
        </p:spPr>
      </p:pic>
      <p:sp>
        <p:nvSpPr>
          <p:cNvPr id="7" name="Slide Number Placeholder 1"/>
          <p:cNvSpPr txBox="1">
            <a:spLocks/>
          </p:cNvSpPr>
          <p:nvPr/>
        </p:nvSpPr>
        <p:spPr>
          <a:xfrm>
            <a:off x="6553200" y="4767264"/>
            <a:ext cx="2133600" cy="273844"/>
          </a:xfrm>
          <a:prstGeom prst="rect">
            <a:avLst/>
          </a:prstGeom>
        </p:spPr>
        <p:txBody>
          <a:bodyPr vert="horz" lIns="91440" tIns="45720" rIns="91440" bIns="45720" rtlCol="0" anchor="ctr"/>
          <a:lstStyle>
            <a:defPPr>
              <a:defRPr lang="zh-CN"/>
            </a:defPPr>
            <a:lvl1pPr marL="0" algn="r"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D5DDEE-F999-4958-950C-CA81313FAF6C}" type="slidenum">
              <a:rPr lang="zh-CN" altLang="en-US" smtClean="0"/>
              <a:pPr/>
              <a:t>60</a:t>
            </a:fld>
            <a:endParaRPr lang="zh-CN" altLang="en-US"/>
          </a:p>
        </p:txBody>
      </p:sp>
    </p:spTree>
    <p:extLst>
      <p:ext uri="{BB962C8B-B14F-4D97-AF65-F5344CB8AC3E}">
        <p14:creationId xmlns:p14="http://schemas.microsoft.com/office/powerpoint/2010/main" val="98057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1470"/>
            <a:ext cx="8229600" cy="857250"/>
          </a:xfrm>
        </p:spPr>
        <p:txBody>
          <a:bodyPr>
            <a:normAutofit/>
          </a:bodyPr>
          <a:lstStyle/>
          <a:p>
            <a:pPr algn="l"/>
            <a:r>
              <a:rPr lang="en-US" altLang="zh-CN" sz="3600" dirty="0" smtClean="0"/>
              <a:t>Gearpump Highlights</a:t>
            </a:r>
            <a:endParaRPr lang="zh-CN" altLang="en-US" sz="3600" dirty="0"/>
          </a:p>
        </p:txBody>
      </p: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7</a:t>
            </a:fld>
            <a:endParaRPr lang="zh-CN" altLang="en-US" dirty="0"/>
          </a:p>
        </p:txBody>
      </p:sp>
      <p:sp>
        <p:nvSpPr>
          <p:cNvPr id="5" name="Rectangle 4"/>
          <p:cNvSpPr/>
          <p:nvPr/>
        </p:nvSpPr>
        <p:spPr>
          <a:xfrm>
            <a:off x="1331640" y="915566"/>
            <a:ext cx="2016224" cy="115212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b="1" dirty="0" smtClean="0">
                <a:solidFill>
                  <a:srgbClr val="FFFF00"/>
                </a:solidFill>
              </a:rPr>
              <a:t>100%</a:t>
            </a:r>
            <a:r>
              <a:rPr lang="en-US" altLang="zh-CN" sz="2400" dirty="0" smtClean="0"/>
              <a:t> Akka</a:t>
            </a:r>
            <a:endParaRPr lang="zh-CN" altLang="en-US" sz="2400" dirty="0"/>
          </a:p>
        </p:txBody>
      </p:sp>
      <p:sp>
        <p:nvSpPr>
          <p:cNvPr id="7" name="Rectangle 6"/>
          <p:cNvSpPr/>
          <p:nvPr/>
        </p:nvSpPr>
        <p:spPr>
          <a:xfrm>
            <a:off x="3419872" y="915566"/>
            <a:ext cx="2016224" cy="115212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dirty="0" smtClean="0"/>
              <a:t>Throughput</a:t>
            </a:r>
          </a:p>
          <a:p>
            <a:pPr algn="ctr"/>
            <a:r>
              <a:rPr lang="en-US" altLang="zh-CN" sz="2400" b="1" dirty="0" smtClean="0">
                <a:solidFill>
                  <a:srgbClr val="FFFF00"/>
                </a:solidFill>
              </a:rPr>
              <a:t>11 million/s</a:t>
            </a:r>
            <a:r>
              <a:rPr lang="en-US" altLang="zh-CN" sz="2400" dirty="0" smtClean="0"/>
              <a:t> (*)</a:t>
            </a:r>
          </a:p>
        </p:txBody>
      </p:sp>
      <p:sp>
        <p:nvSpPr>
          <p:cNvPr id="8" name="Rectangle 7"/>
          <p:cNvSpPr/>
          <p:nvPr/>
        </p:nvSpPr>
        <p:spPr>
          <a:xfrm>
            <a:off x="5508104" y="915566"/>
            <a:ext cx="2016224" cy="1152129"/>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2400" b="1" dirty="0" smtClean="0">
                <a:solidFill>
                  <a:srgbClr val="FFFF00"/>
                </a:solidFill>
              </a:rPr>
              <a:t>2ms</a:t>
            </a:r>
            <a:r>
              <a:rPr lang="en-US" altLang="zh-CN" sz="2400" dirty="0" smtClean="0"/>
              <a:t> Latency</a:t>
            </a:r>
            <a:endParaRPr lang="zh-CN" altLang="en-US" sz="2400" dirty="0"/>
          </a:p>
        </p:txBody>
      </p:sp>
      <p:sp>
        <p:nvSpPr>
          <p:cNvPr id="9" name="Rectangle 8"/>
          <p:cNvSpPr/>
          <p:nvPr/>
        </p:nvSpPr>
        <p:spPr>
          <a:xfrm>
            <a:off x="1331640" y="2139380"/>
            <a:ext cx="2016224" cy="11521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t>Exactly-once</a:t>
            </a:r>
            <a:endParaRPr lang="zh-CN" altLang="en-US" sz="2400" dirty="0"/>
          </a:p>
        </p:txBody>
      </p:sp>
      <p:sp>
        <p:nvSpPr>
          <p:cNvPr id="10" name="Rectangle 9"/>
          <p:cNvSpPr/>
          <p:nvPr/>
        </p:nvSpPr>
        <p:spPr>
          <a:xfrm>
            <a:off x="3419872" y="2139380"/>
            <a:ext cx="2016224" cy="11521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t>Dynamic DAG</a:t>
            </a:r>
            <a:endParaRPr lang="zh-CN" altLang="en-US" sz="2400" dirty="0"/>
          </a:p>
        </p:txBody>
      </p:sp>
      <p:sp>
        <p:nvSpPr>
          <p:cNvPr id="11" name="Rectangle 10"/>
          <p:cNvSpPr/>
          <p:nvPr/>
        </p:nvSpPr>
        <p:spPr>
          <a:xfrm>
            <a:off x="5508104" y="2139380"/>
            <a:ext cx="2016224" cy="115212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smtClean="0"/>
              <a:t>Out of Order</a:t>
            </a:r>
          </a:p>
          <a:p>
            <a:pPr algn="ctr"/>
            <a:r>
              <a:rPr lang="en-US" altLang="zh-CN" sz="2400" dirty="0" smtClean="0"/>
              <a:t>Message</a:t>
            </a:r>
            <a:endParaRPr lang="zh-CN" altLang="en-US" sz="2400" dirty="0"/>
          </a:p>
        </p:txBody>
      </p:sp>
      <p:sp>
        <p:nvSpPr>
          <p:cNvPr id="12" name="Rectangle 11"/>
          <p:cNvSpPr/>
          <p:nvPr/>
        </p:nvSpPr>
        <p:spPr>
          <a:xfrm>
            <a:off x="1331640" y="3363838"/>
            <a:ext cx="2016224" cy="115212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400" dirty="0"/>
              <a:t>Flexible </a:t>
            </a:r>
            <a:r>
              <a:rPr lang="en-US" altLang="zh-CN" sz="2400" dirty="0" smtClean="0"/>
              <a:t>DSL</a:t>
            </a:r>
            <a:endParaRPr lang="zh-CN" altLang="en-US" sz="2400" dirty="0"/>
          </a:p>
        </p:txBody>
      </p:sp>
      <p:sp>
        <p:nvSpPr>
          <p:cNvPr id="13" name="Rectangle 12"/>
          <p:cNvSpPr/>
          <p:nvPr/>
        </p:nvSpPr>
        <p:spPr>
          <a:xfrm>
            <a:off x="3419872" y="3363838"/>
            <a:ext cx="2016224" cy="115212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ltLang="zh-CN" sz="2400" dirty="0"/>
              <a:t>DAG</a:t>
            </a:r>
          </a:p>
          <a:p>
            <a:pPr algn="ctr"/>
            <a:r>
              <a:rPr lang="en-US" altLang="zh-CN" sz="2400" dirty="0" smtClean="0"/>
              <a:t>Visualization</a:t>
            </a:r>
            <a:endParaRPr lang="zh-CN" altLang="en-US" sz="2400" dirty="0"/>
          </a:p>
        </p:txBody>
      </p:sp>
      <p:sp>
        <p:nvSpPr>
          <p:cNvPr id="14" name="Rectangle 13"/>
          <p:cNvSpPr/>
          <p:nvPr/>
        </p:nvSpPr>
        <p:spPr>
          <a:xfrm>
            <a:off x="5508104" y="3363838"/>
            <a:ext cx="2016224" cy="1152129"/>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2400" dirty="0"/>
              <a:t>Internet of </a:t>
            </a:r>
            <a:r>
              <a:rPr lang="en-US" altLang="zh-CN" sz="2400" dirty="0" smtClean="0"/>
              <a:t>Thing</a:t>
            </a:r>
            <a:endParaRPr lang="zh-CN" altLang="en-US" sz="2400" dirty="0"/>
          </a:p>
        </p:txBody>
      </p:sp>
      <p:sp>
        <p:nvSpPr>
          <p:cNvPr id="4" name="TextBox 3"/>
          <p:cNvSpPr txBox="1"/>
          <p:nvPr/>
        </p:nvSpPr>
        <p:spPr>
          <a:xfrm>
            <a:off x="1403648" y="4587974"/>
            <a:ext cx="1872208" cy="369332"/>
          </a:xfrm>
          <a:prstGeom prst="rect">
            <a:avLst/>
          </a:prstGeom>
          <a:noFill/>
        </p:spPr>
        <p:txBody>
          <a:bodyPr wrap="square" rtlCol="0">
            <a:spAutoFit/>
          </a:bodyPr>
          <a:lstStyle/>
          <a:p>
            <a:r>
              <a:rPr lang="en-US" altLang="zh-CN" dirty="0" smtClean="0"/>
              <a:t>[*] on </a:t>
            </a:r>
            <a:r>
              <a:rPr lang="en-US" altLang="zh-CN" dirty="0"/>
              <a:t>4 nodes</a:t>
            </a:r>
            <a:endParaRPr lang="zh-CN" altLang="en-US" dirty="0"/>
          </a:p>
        </p:txBody>
      </p:sp>
      <p:sp>
        <p:nvSpPr>
          <p:cNvPr id="6" name="TextBox 5"/>
          <p:cNvSpPr txBox="1"/>
          <p:nvPr/>
        </p:nvSpPr>
        <p:spPr>
          <a:xfrm>
            <a:off x="-68039" y="1347614"/>
            <a:ext cx="1399679" cy="369332"/>
          </a:xfrm>
          <a:prstGeom prst="rect">
            <a:avLst/>
          </a:prstGeom>
          <a:noFill/>
        </p:spPr>
        <p:txBody>
          <a:bodyPr wrap="none" rtlCol="0">
            <a:spAutoFit/>
          </a:bodyPr>
          <a:lstStyle/>
          <a:p>
            <a:r>
              <a:rPr lang="en-US" altLang="zh-CN" dirty="0" smtClean="0"/>
              <a:t>performance</a:t>
            </a:r>
            <a:endParaRPr lang="zh-CN" altLang="en-US" dirty="0"/>
          </a:p>
        </p:txBody>
      </p:sp>
      <p:sp>
        <p:nvSpPr>
          <p:cNvPr id="15" name="TextBox 14"/>
          <p:cNvSpPr txBox="1"/>
          <p:nvPr/>
        </p:nvSpPr>
        <p:spPr>
          <a:xfrm>
            <a:off x="361505" y="2418442"/>
            <a:ext cx="970137" cy="369332"/>
          </a:xfrm>
          <a:prstGeom prst="rect">
            <a:avLst/>
          </a:prstGeom>
          <a:noFill/>
        </p:spPr>
        <p:txBody>
          <a:bodyPr wrap="none" rtlCol="0">
            <a:spAutoFit/>
          </a:bodyPr>
          <a:lstStyle/>
          <a:p>
            <a:r>
              <a:rPr lang="en-US" altLang="zh-CN" dirty="0" smtClean="0"/>
              <a:t>function</a:t>
            </a:r>
            <a:endParaRPr lang="zh-CN" altLang="en-US" dirty="0"/>
          </a:p>
        </p:txBody>
      </p:sp>
      <p:sp>
        <p:nvSpPr>
          <p:cNvPr id="16" name="TextBox 15"/>
          <p:cNvSpPr txBox="1"/>
          <p:nvPr/>
        </p:nvSpPr>
        <p:spPr>
          <a:xfrm>
            <a:off x="363107" y="3570570"/>
            <a:ext cx="968535" cy="369332"/>
          </a:xfrm>
          <a:prstGeom prst="rect">
            <a:avLst/>
          </a:prstGeom>
          <a:noFill/>
        </p:spPr>
        <p:txBody>
          <a:bodyPr wrap="none" rtlCol="0">
            <a:spAutoFit/>
          </a:bodyPr>
          <a:lstStyle/>
          <a:p>
            <a:r>
              <a:rPr lang="en-US" altLang="zh-CN" dirty="0" smtClean="0"/>
              <a:t>usability</a:t>
            </a:r>
            <a:endParaRPr lang="zh-CN" altLang="en-US" dirty="0"/>
          </a:p>
        </p:txBody>
      </p:sp>
    </p:spTree>
    <p:extLst>
      <p:ext uri="{BB962C8B-B14F-4D97-AF65-F5344CB8AC3E}">
        <p14:creationId xmlns:p14="http://schemas.microsoft.com/office/powerpoint/2010/main" val="1729996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ltLang="zh-CN" dirty="0" smtClean="0"/>
              <a:t>Using Gearpump</a:t>
            </a:r>
            <a:br>
              <a:rPr lang="en-US" altLang="zh-CN" dirty="0" smtClean="0"/>
            </a:br>
            <a:r>
              <a:rPr lang="zh-CN" altLang="en-US" dirty="0"/>
              <a:t>用</a:t>
            </a:r>
            <a:r>
              <a:rPr lang="zh-CN" altLang="en-US" dirty="0" smtClean="0"/>
              <a:t>户接口</a:t>
            </a:r>
            <a:endParaRPr lang="zh-CN" altLang="en-US" dirty="0"/>
          </a:p>
        </p:txBody>
      </p:sp>
      <p:sp>
        <p:nvSpPr>
          <p:cNvPr id="5" name="Text Placeholder 4"/>
          <p:cNvSpPr>
            <a:spLocks noGrp="1"/>
          </p:cNvSpPr>
          <p:nvPr>
            <p:ph type="body" idx="1"/>
          </p:nvPr>
        </p:nvSpPr>
        <p:spPr/>
        <p:txBody>
          <a:bodyPr/>
          <a:lstStyle/>
          <a:p>
            <a:endParaRPr lang="zh-CN" altLang="en-US"/>
          </a:p>
        </p:txBody>
      </p:sp>
      <p:sp>
        <p:nvSpPr>
          <p:cNvPr id="2" name="Slide Number Placeholder 1"/>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8</a:t>
            </a:fld>
            <a:endParaRPr lang="zh-CN" altLang="en-US"/>
          </a:p>
        </p:txBody>
      </p:sp>
    </p:spTree>
    <p:extLst>
      <p:ext uri="{BB962C8B-B14F-4D97-AF65-F5344CB8AC3E}">
        <p14:creationId xmlns:p14="http://schemas.microsoft.com/office/powerpoint/2010/main" val="27474338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022"/>
            <a:ext cx="8229600" cy="857250"/>
          </a:xfrm>
        </p:spPr>
        <p:txBody>
          <a:bodyPr/>
          <a:lstStyle/>
          <a:p>
            <a:r>
              <a:rPr lang="en-US" altLang="zh-CN" dirty="0" smtClean="0"/>
              <a:t>How to Submit an application</a:t>
            </a:r>
            <a:endParaRPr lang="zh-CN" altLang="en-US" dirty="0"/>
          </a:p>
        </p:txBody>
      </p:sp>
      <p:cxnSp>
        <p:nvCxnSpPr>
          <p:cNvPr id="15" name="Straight Connector 14"/>
          <p:cNvCxnSpPr/>
          <p:nvPr/>
        </p:nvCxnSpPr>
        <p:spPr>
          <a:xfrm>
            <a:off x="395536" y="2787774"/>
            <a:ext cx="79928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4572000" y="1275607"/>
            <a:ext cx="0" cy="3096345"/>
          </a:xfrm>
          <a:prstGeom prst="line">
            <a:avLst/>
          </a:prstGeom>
        </p:spPr>
        <p:style>
          <a:lnRef idx="1">
            <a:schemeClr val="accent1"/>
          </a:lnRef>
          <a:fillRef idx="0">
            <a:schemeClr val="accent1"/>
          </a:fillRef>
          <a:effectRef idx="0">
            <a:schemeClr val="accent1"/>
          </a:effectRef>
          <a:fontRef idx="minor">
            <a:schemeClr val="tx1"/>
          </a:fontRef>
        </p:style>
      </p:cxnSp>
      <p:grpSp>
        <p:nvGrpSpPr>
          <p:cNvPr id="24" name="Group 23"/>
          <p:cNvGrpSpPr/>
          <p:nvPr/>
        </p:nvGrpSpPr>
        <p:grpSpPr>
          <a:xfrm>
            <a:off x="1922948" y="1306763"/>
            <a:ext cx="2563329" cy="976957"/>
            <a:chOff x="1763175" y="1111845"/>
            <a:chExt cx="1829453" cy="914332"/>
          </a:xfrm>
        </p:grpSpPr>
        <p:pic>
          <p:nvPicPr>
            <p:cNvPr id="4"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763175"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7231"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771287"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85640" y="1120392"/>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a:stCxn id="7" idx="2"/>
              <a:endCxn id="5" idx="0"/>
            </p:cNvCxnSpPr>
            <p:nvPr/>
          </p:nvCxnSpPr>
          <p:spPr>
            <a:xfrm flipH="1">
              <a:off x="2411247" y="1450113"/>
              <a:ext cx="218409"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9" name="Straight Connector 8"/>
            <p:cNvCxnSpPr>
              <a:stCxn id="7" idx="2"/>
              <a:endCxn id="6" idx="0"/>
            </p:cNvCxnSpPr>
            <p:nvPr/>
          </p:nvCxnSpPr>
          <p:spPr>
            <a:xfrm>
              <a:off x="2629656" y="1450113"/>
              <a:ext cx="285647"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10" name="Straight Connector 9"/>
            <p:cNvCxnSpPr>
              <a:stCxn id="7" idx="2"/>
              <a:endCxn id="4" idx="0"/>
            </p:cNvCxnSpPr>
            <p:nvPr/>
          </p:nvCxnSpPr>
          <p:spPr>
            <a:xfrm flipH="1">
              <a:off x="1907191" y="1450113"/>
              <a:ext cx="722465"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11" name="Rectangle 10"/>
            <p:cNvSpPr/>
            <p:nvPr/>
          </p:nvSpPr>
          <p:spPr>
            <a:xfrm>
              <a:off x="2860823" y="1111845"/>
              <a:ext cx="503115" cy="288048"/>
            </a:xfrm>
            <a:prstGeom prst="rect">
              <a:avLst/>
            </a:prstGeom>
          </p:spPr>
          <p:txBody>
            <a:bodyPr wrap="none">
              <a:spAutoFit/>
            </a:bodyPr>
            <a:lstStyle/>
            <a:p>
              <a:r>
                <a:rPr lang="en-US" altLang="zh-CN" sz="1400" dirty="0" smtClean="0"/>
                <a:t>Master</a:t>
              </a:r>
              <a:endParaRPr lang="zh-CN" altLang="en-US" sz="1400" dirty="0"/>
            </a:p>
          </p:txBody>
        </p:sp>
        <p:sp>
          <p:nvSpPr>
            <p:cNvPr id="12" name="Rectangle 11"/>
            <p:cNvSpPr/>
            <p:nvPr/>
          </p:nvSpPr>
          <p:spPr>
            <a:xfrm>
              <a:off x="3028649" y="1480354"/>
              <a:ext cx="563979" cy="288048"/>
            </a:xfrm>
            <a:prstGeom prst="rect">
              <a:avLst/>
            </a:prstGeom>
          </p:spPr>
          <p:txBody>
            <a:bodyPr wrap="none">
              <a:spAutoFit/>
            </a:bodyPr>
            <a:lstStyle/>
            <a:p>
              <a:r>
                <a:rPr lang="en-US" altLang="zh-CN" sz="1400" dirty="0" smtClean="0"/>
                <a:t>Workers</a:t>
              </a:r>
              <a:endParaRPr lang="zh-CN" altLang="en-US" sz="1400" dirty="0"/>
            </a:p>
          </p:txBody>
        </p:sp>
        <p:pic>
          <p:nvPicPr>
            <p:cNvPr id="19"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77728" y="1687909"/>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Connector 19"/>
            <p:cNvCxnSpPr>
              <a:stCxn id="7" idx="2"/>
              <a:endCxn id="19" idx="0"/>
            </p:cNvCxnSpPr>
            <p:nvPr/>
          </p:nvCxnSpPr>
          <p:spPr>
            <a:xfrm>
              <a:off x="2629656" y="1450113"/>
              <a:ext cx="792088" cy="237796"/>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grpSp>
      <p:pic>
        <p:nvPicPr>
          <p:cNvPr id="23" name="Picture 22" descr="http://files.softicons.com/download/toolbar-icons/vista-base-software-icons-2-by-icons-land/png/256x256/User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10347" y="1851672"/>
            <a:ext cx="593317" cy="641665"/>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Curved Connector 25"/>
          <p:cNvCxnSpPr>
            <a:stCxn id="23" idx="1"/>
            <a:endCxn id="7" idx="3"/>
          </p:cNvCxnSpPr>
          <p:nvPr/>
        </p:nvCxnSpPr>
        <p:spPr>
          <a:xfrm flipV="1">
            <a:off x="603666" y="1492047"/>
            <a:ext cx="2331561" cy="680458"/>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pic>
        <p:nvPicPr>
          <p:cNvPr id="11268" name="Picture 4" descr="http://ts4.mm.bing.net/th?id=JN.zW0uTFO8mdYQu%2bB2SGdUIQ&amp;w=122&amp;h=151&amp;c=7&amp;rs=1&amp;qlt=90&amp;o=4&amp;pid=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384" y="1851672"/>
            <a:ext cx="580264" cy="718195"/>
          </a:xfrm>
          <a:prstGeom prst="rect">
            <a:avLst/>
          </a:prstGeom>
          <a:noFill/>
          <a:effectLst>
            <a:outerShdw blurRad="114300" sx="102000" sy="102000" algn="ctr" rotWithShape="0">
              <a:prstClr val="black"/>
            </a:outerShdw>
          </a:effectLst>
          <a:extLst>
            <a:ext uri="{909E8E84-426E-40DD-AFC4-6F175D3DCCD1}">
              <a14:hiddenFill xmlns:a14="http://schemas.microsoft.com/office/drawing/2010/main">
                <a:solidFill>
                  <a:srgbClr val="FFFFFF"/>
                </a:solidFill>
              </a14:hiddenFill>
            </a:ext>
          </a:extLst>
        </p:spPr>
      </p:pic>
      <p:sp>
        <p:nvSpPr>
          <p:cNvPr id="11265" name="TextBox 11264"/>
          <p:cNvSpPr txBox="1"/>
          <p:nvPr/>
        </p:nvSpPr>
        <p:spPr>
          <a:xfrm>
            <a:off x="0" y="1451560"/>
            <a:ext cx="1944216" cy="400110"/>
          </a:xfrm>
          <a:prstGeom prst="rect">
            <a:avLst/>
          </a:prstGeom>
          <a:noFill/>
        </p:spPr>
        <p:txBody>
          <a:bodyPr wrap="square" rtlCol="0">
            <a:spAutoFit/>
          </a:bodyPr>
          <a:lstStyle/>
          <a:p>
            <a:r>
              <a:rPr lang="en-US" altLang="zh-CN" sz="2000" b="1" dirty="0" smtClean="0"/>
              <a:t>1. Submit</a:t>
            </a:r>
            <a:r>
              <a:rPr lang="en-US" altLang="zh-CN" sz="2000" dirty="0" smtClean="0"/>
              <a:t> a Jar</a:t>
            </a:r>
            <a:endParaRPr lang="zh-CN" altLang="en-US" sz="2000" dirty="0"/>
          </a:p>
        </p:txBody>
      </p:sp>
      <p:grpSp>
        <p:nvGrpSpPr>
          <p:cNvPr id="36" name="Group 35"/>
          <p:cNvGrpSpPr/>
          <p:nvPr/>
        </p:nvGrpSpPr>
        <p:grpSpPr>
          <a:xfrm>
            <a:off x="5508108" y="987576"/>
            <a:ext cx="2563329" cy="976957"/>
            <a:chOff x="1763175" y="1111845"/>
            <a:chExt cx="1829453" cy="914332"/>
          </a:xfrm>
        </p:grpSpPr>
        <p:pic>
          <p:nvPicPr>
            <p:cNvPr id="37"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763175"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7231"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771287"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85640" y="1120392"/>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Connector 40"/>
            <p:cNvCxnSpPr>
              <a:stCxn id="40" idx="2"/>
              <a:endCxn id="38" idx="0"/>
            </p:cNvCxnSpPr>
            <p:nvPr/>
          </p:nvCxnSpPr>
          <p:spPr>
            <a:xfrm flipH="1">
              <a:off x="2411247" y="1450113"/>
              <a:ext cx="218409"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2" name="Straight Connector 41"/>
            <p:cNvCxnSpPr>
              <a:stCxn id="40" idx="2"/>
              <a:endCxn id="39" idx="0"/>
            </p:cNvCxnSpPr>
            <p:nvPr/>
          </p:nvCxnSpPr>
          <p:spPr>
            <a:xfrm>
              <a:off x="2629656" y="1450113"/>
              <a:ext cx="285647"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43" name="Straight Connector 42"/>
            <p:cNvCxnSpPr>
              <a:stCxn id="40" idx="2"/>
              <a:endCxn id="37" idx="0"/>
            </p:cNvCxnSpPr>
            <p:nvPr/>
          </p:nvCxnSpPr>
          <p:spPr>
            <a:xfrm flipH="1">
              <a:off x="1907191" y="1450113"/>
              <a:ext cx="722465"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44" name="Rectangle 43"/>
            <p:cNvSpPr/>
            <p:nvPr/>
          </p:nvSpPr>
          <p:spPr>
            <a:xfrm>
              <a:off x="2860823" y="1111845"/>
              <a:ext cx="503115" cy="288048"/>
            </a:xfrm>
            <a:prstGeom prst="rect">
              <a:avLst/>
            </a:prstGeom>
          </p:spPr>
          <p:txBody>
            <a:bodyPr wrap="none">
              <a:spAutoFit/>
            </a:bodyPr>
            <a:lstStyle/>
            <a:p>
              <a:r>
                <a:rPr lang="en-US" altLang="zh-CN" sz="1400" dirty="0" smtClean="0"/>
                <a:t>Master</a:t>
              </a:r>
              <a:endParaRPr lang="zh-CN" altLang="en-US" sz="1400" dirty="0"/>
            </a:p>
          </p:txBody>
        </p:sp>
        <p:sp>
          <p:nvSpPr>
            <p:cNvPr id="45" name="Rectangle 44"/>
            <p:cNvSpPr/>
            <p:nvPr/>
          </p:nvSpPr>
          <p:spPr>
            <a:xfrm>
              <a:off x="3028649" y="1480354"/>
              <a:ext cx="563979" cy="288048"/>
            </a:xfrm>
            <a:prstGeom prst="rect">
              <a:avLst/>
            </a:prstGeom>
          </p:spPr>
          <p:txBody>
            <a:bodyPr wrap="none">
              <a:spAutoFit/>
            </a:bodyPr>
            <a:lstStyle/>
            <a:p>
              <a:r>
                <a:rPr lang="en-US" altLang="zh-CN" sz="1400" dirty="0" smtClean="0"/>
                <a:t>Workers</a:t>
              </a:r>
              <a:endParaRPr lang="zh-CN" altLang="en-US" sz="1400" dirty="0"/>
            </a:p>
          </p:txBody>
        </p:sp>
        <p:pic>
          <p:nvPicPr>
            <p:cNvPr id="46"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77728" y="1687909"/>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Connector 46"/>
            <p:cNvCxnSpPr>
              <a:stCxn id="40" idx="2"/>
              <a:endCxn id="46" idx="0"/>
            </p:cNvCxnSpPr>
            <p:nvPr/>
          </p:nvCxnSpPr>
          <p:spPr>
            <a:xfrm>
              <a:off x="2629656" y="1450113"/>
              <a:ext cx="792088" cy="237796"/>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grpSp>
      <p:sp>
        <p:nvSpPr>
          <p:cNvPr id="11267" name="Rectangle 11266"/>
          <p:cNvSpPr/>
          <p:nvPr/>
        </p:nvSpPr>
        <p:spPr>
          <a:xfrm>
            <a:off x="5004048" y="2139703"/>
            <a:ext cx="1008112" cy="47776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400" dirty="0" smtClean="0"/>
              <a:t>AppMaster</a:t>
            </a:r>
            <a:endParaRPr lang="zh-CN" altLang="en-US" sz="1400" dirty="0"/>
          </a:p>
        </p:txBody>
      </p:sp>
      <p:cxnSp>
        <p:nvCxnSpPr>
          <p:cNvPr id="11272" name="Straight Arrow Connector 11271"/>
          <p:cNvCxnSpPr>
            <a:stCxn id="37" idx="2"/>
            <a:endCxn id="11267" idx="0"/>
          </p:cNvCxnSpPr>
          <p:nvPr/>
        </p:nvCxnSpPr>
        <p:spPr>
          <a:xfrm flipH="1">
            <a:off x="5508109" y="1964533"/>
            <a:ext cx="201787" cy="1751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61" name="TextBox 60"/>
          <p:cNvSpPr txBox="1"/>
          <p:nvPr/>
        </p:nvSpPr>
        <p:spPr>
          <a:xfrm>
            <a:off x="6012160" y="2211710"/>
            <a:ext cx="2808312" cy="400110"/>
          </a:xfrm>
          <a:prstGeom prst="rect">
            <a:avLst/>
          </a:prstGeom>
          <a:noFill/>
        </p:spPr>
        <p:txBody>
          <a:bodyPr wrap="square" rtlCol="0">
            <a:spAutoFit/>
          </a:bodyPr>
          <a:lstStyle/>
          <a:p>
            <a:r>
              <a:rPr lang="en-US" altLang="zh-CN" sz="2000" b="1" dirty="0" smtClean="0"/>
              <a:t>2</a:t>
            </a:r>
            <a:r>
              <a:rPr lang="en-US" altLang="zh-CN" sz="2000" dirty="0" smtClean="0"/>
              <a:t>. Create AppMaster</a:t>
            </a:r>
            <a:endParaRPr lang="zh-CN" altLang="en-US" sz="2000" dirty="0"/>
          </a:p>
        </p:txBody>
      </p:sp>
      <p:grpSp>
        <p:nvGrpSpPr>
          <p:cNvPr id="62" name="Group 61"/>
          <p:cNvGrpSpPr/>
          <p:nvPr/>
        </p:nvGrpSpPr>
        <p:grpSpPr>
          <a:xfrm>
            <a:off x="899596" y="3462136"/>
            <a:ext cx="2563329" cy="976957"/>
            <a:chOff x="1763175" y="1111845"/>
            <a:chExt cx="1829453" cy="914332"/>
          </a:xfrm>
        </p:grpSpPr>
        <p:pic>
          <p:nvPicPr>
            <p:cNvPr id="63"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763175"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63"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67231"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771287"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85640" y="1120392"/>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67" name="Straight Connector 66"/>
            <p:cNvCxnSpPr>
              <a:stCxn id="66" idx="2"/>
              <a:endCxn id="64" idx="0"/>
            </p:cNvCxnSpPr>
            <p:nvPr/>
          </p:nvCxnSpPr>
          <p:spPr>
            <a:xfrm flipH="1">
              <a:off x="2411247" y="1450113"/>
              <a:ext cx="218409"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68" name="Straight Connector 67"/>
            <p:cNvCxnSpPr>
              <a:stCxn id="66" idx="2"/>
              <a:endCxn id="65" idx="0"/>
            </p:cNvCxnSpPr>
            <p:nvPr/>
          </p:nvCxnSpPr>
          <p:spPr>
            <a:xfrm>
              <a:off x="2629656" y="1450113"/>
              <a:ext cx="285647"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69" name="Straight Connector 68"/>
            <p:cNvCxnSpPr>
              <a:stCxn id="66" idx="2"/>
              <a:endCxn id="63" idx="0"/>
            </p:cNvCxnSpPr>
            <p:nvPr/>
          </p:nvCxnSpPr>
          <p:spPr>
            <a:xfrm flipH="1">
              <a:off x="1907191" y="1450113"/>
              <a:ext cx="722465"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70" name="Rectangle 69"/>
            <p:cNvSpPr/>
            <p:nvPr/>
          </p:nvSpPr>
          <p:spPr>
            <a:xfrm>
              <a:off x="2860823" y="1111845"/>
              <a:ext cx="503115" cy="288048"/>
            </a:xfrm>
            <a:prstGeom prst="rect">
              <a:avLst/>
            </a:prstGeom>
          </p:spPr>
          <p:txBody>
            <a:bodyPr wrap="none">
              <a:spAutoFit/>
            </a:bodyPr>
            <a:lstStyle/>
            <a:p>
              <a:r>
                <a:rPr lang="en-US" altLang="zh-CN" sz="1400" dirty="0" smtClean="0"/>
                <a:t>Master</a:t>
              </a:r>
              <a:endParaRPr lang="zh-CN" altLang="en-US" sz="1400" dirty="0"/>
            </a:p>
          </p:txBody>
        </p:sp>
        <p:sp>
          <p:nvSpPr>
            <p:cNvPr id="71" name="Rectangle 70"/>
            <p:cNvSpPr/>
            <p:nvPr/>
          </p:nvSpPr>
          <p:spPr>
            <a:xfrm>
              <a:off x="3028649" y="1480354"/>
              <a:ext cx="563979" cy="288048"/>
            </a:xfrm>
            <a:prstGeom prst="rect">
              <a:avLst/>
            </a:prstGeom>
          </p:spPr>
          <p:txBody>
            <a:bodyPr wrap="none">
              <a:spAutoFit/>
            </a:bodyPr>
            <a:lstStyle/>
            <a:p>
              <a:r>
                <a:rPr lang="en-US" altLang="zh-CN" sz="1400" dirty="0" smtClean="0"/>
                <a:t>Workers</a:t>
              </a:r>
              <a:endParaRPr lang="zh-CN" altLang="en-US" sz="1400" dirty="0"/>
            </a:p>
          </p:txBody>
        </p:sp>
        <p:pic>
          <p:nvPicPr>
            <p:cNvPr id="72"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277728" y="1687909"/>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p:cNvCxnSpPr>
              <a:stCxn id="66" idx="2"/>
              <a:endCxn id="72" idx="0"/>
            </p:cNvCxnSpPr>
            <p:nvPr/>
          </p:nvCxnSpPr>
          <p:spPr>
            <a:xfrm>
              <a:off x="2629656" y="1450113"/>
              <a:ext cx="792088" cy="237796"/>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grpSp>
      <p:sp>
        <p:nvSpPr>
          <p:cNvPr id="74" name="Rectangle 73"/>
          <p:cNvSpPr/>
          <p:nvPr/>
        </p:nvSpPr>
        <p:spPr>
          <a:xfrm>
            <a:off x="395536" y="4614263"/>
            <a:ext cx="1008112" cy="47776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400" dirty="0" smtClean="0"/>
              <a:t>AppMaster</a:t>
            </a:r>
            <a:endParaRPr lang="zh-CN" altLang="en-US" sz="1400" dirty="0"/>
          </a:p>
        </p:txBody>
      </p:sp>
      <p:cxnSp>
        <p:nvCxnSpPr>
          <p:cNvPr id="75" name="Straight Arrow Connector 74"/>
          <p:cNvCxnSpPr>
            <a:stCxn id="63" idx="2"/>
            <a:endCxn id="74" idx="0"/>
          </p:cNvCxnSpPr>
          <p:nvPr/>
        </p:nvCxnSpPr>
        <p:spPr>
          <a:xfrm flipH="1">
            <a:off x="899597" y="4439093"/>
            <a:ext cx="201787" cy="1751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76" name="TextBox 75"/>
          <p:cNvSpPr txBox="1"/>
          <p:nvPr/>
        </p:nvSpPr>
        <p:spPr>
          <a:xfrm rot="20358882">
            <a:off x="-150146" y="3270876"/>
            <a:ext cx="2808312" cy="400110"/>
          </a:xfrm>
          <a:prstGeom prst="rect">
            <a:avLst/>
          </a:prstGeom>
          <a:noFill/>
        </p:spPr>
        <p:txBody>
          <a:bodyPr wrap="square" rtlCol="0">
            <a:spAutoFit/>
          </a:bodyPr>
          <a:lstStyle/>
          <a:p>
            <a:r>
              <a:rPr lang="en-US" altLang="zh-CN" sz="2000" b="1" dirty="0" smtClean="0"/>
              <a:t>3</a:t>
            </a:r>
            <a:r>
              <a:rPr lang="en-US" altLang="zh-CN" sz="2000" dirty="0" smtClean="0"/>
              <a:t>.</a:t>
            </a:r>
            <a:r>
              <a:rPr lang="en-US" altLang="zh-CN" sz="2000" b="1" dirty="0" smtClean="0"/>
              <a:t> Request Resource</a:t>
            </a:r>
            <a:endParaRPr lang="zh-CN" altLang="en-US" sz="2000" b="1" dirty="0"/>
          </a:p>
        </p:txBody>
      </p:sp>
      <p:cxnSp>
        <p:nvCxnSpPr>
          <p:cNvPr id="77" name="Curved Connector 76"/>
          <p:cNvCxnSpPr>
            <a:stCxn id="74" idx="1"/>
            <a:endCxn id="66" idx="3"/>
          </p:cNvCxnSpPr>
          <p:nvPr/>
        </p:nvCxnSpPr>
        <p:spPr>
          <a:xfrm rot="10800000" flipH="1">
            <a:off x="395536" y="3647418"/>
            <a:ext cx="1516334" cy="1205728"/>
          </a:xfrm>
          <a:prstGeom prst="curvedConnector3">
            <a:avLst>
              <a:gd name="adj1" fmla="val -15076"/>
            </a:avLst>
          </a:prstGeom>
          <a:ln>
            <a:tailEnd type="arrow"/>
          </a:ln>
        </p:spPr>
        <p:style>
          <a:lnRef idx="3">
            <a:schemeClr val="accent2"/>
          </a:lnRef>
          <a:fillRef idx="0">
            <a:schemeClr val="accent2"/>
          </a:fillRef>
          <a:effectRef idx="2">
            <a:schemeClr val="accent2"/>
          </a:effectRef>
          <a:fontRef idx="minor">
            <a:schemeClr val="tx1"/>
          </a:fontRef>
        </p:style>
      </p:cxnSp>
      <p:sp>
        <p:nvSpPr>
          <p:cNvPr id="80" name="Cloud 79"/>
          <p:cNvSpPr/>
          <p:nvPr/>
        </p:nvSpPr>
        <p:spPr>
          <a:xfrm>
            <a:off x="3203848" y="2931792"/>
            <a:ext cx="1224136" cy="649918"/>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b="1" dirty="0" smtClean="0">
                <a:solidFill>
                  <a:srgbClr val="FF0000"/>
                </a:solidFill>
              </a:rPr>
              <a:t>YARN</a:t>
            </a:r>
            <a:endParaRPr lang="zh-CN" altLang="en-US" sz="2000" b="1" dirty="0">
              <a:solidFill>
                <a:srgbClr val="FF0000"/>
              </a:solidFill>
            </a:endParaRPr>
          </a:p>
        </p:txBody>
      </p:sp>
      <p:cxnSp>
        <p:nvCxnSpPr>
          <p:cNvPr id="81" name="Curved Connector 80"/>
          <p:cNvCxnSpPr>
            <a:endCxn id="80" idx="2"/>
          </p:cNvCxnSpPr>
          <p:nvPr/>
        </p:nvCxnSpPr>
        <p:spPr>
          <a:xfrm flipV="1">
            <a:off x="2267749" y="3256750"/>
            <a:ext cx="939901" cy="251106"/>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grpSp>
        <p:nvGrpSpPr>
          <p:cNvPr id="84" name="Group 83"/>
          <p:cNvGrpSpPr/>
          <p:nvPr/>
        </p:nvGrpSpPr>
        <p:grpSpPr>
          <a:xfrm>
            <a:off x="5508104" y="2859784"/>
            <a:ext cx="2851846" cy="976957"/>
            <a:chOff x="1763175" y="1111845"/>
            <a:chExt cx="2035368" cy="914332"/>
          </a:xfrm>
        </p:grpSpPr>
        <p:pic>
          <p:nvPicPr>
            <p:cNvPr id="85"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1763175"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348811"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914125" y="1696456"/>
              <a:ext cx="288032" cy="32972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85640" y="1120392"/>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Connector 88"/>
            <p:cNvCxnSpPr>
              <a:stCxn id="88" idx="2"/>
              <a:endCxn id="86" idx="0"/>
            </p:cNvCxnSpPr>
            <p:nvPr/>
          </p:nvCxnSpPr>
          <p:spPr>
            <a:xfrm flipH="1">
              <a:off x="2492827" y="1450112"/>
              <a:ext cx="136829" cy="246344"/>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90" name="Straight Connector 89"/>
            <p:cNvCxnSpPr>
              <a:stCxn id="88" idx="2"/>
              <a:endCxn id="87" idx="0"/>
            </p:cNvCxnSpPr>
            <p:nvPr/>
          </p:nvCxnSpPr>
          <p:spPr>
            <a:xfrm>
              <a:off x="2629656" y="1450112"/>
              <a:ext cx="428485" cy="246344"/>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cxnSp>
          <p:nvCxnSpPr>
            <p:cNvPr id="91" name="Straight Connector 90"/>
            <p:cNvCxnSpPr>
              <a:stCxn id="88" idx="2"/>
              <a:endCxn id="85" idx="0"/>
            </p:cNvCxnSpPr>
            <p:nvPr/>
          </p:nvCxnSpPr>
          <p:spPr>
            <a:xfrm flipH="1">
              <a:off x="1907191" y="1450113"/>
              <a:ext cx="722465" cy="246343"/>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sp>
          <p:nvSpPr>
            <p:cNvPr id="92" name="Rectangle 91"/>
            <p:cNvSpPr/>
            <p:nvPr/>
          </p:nvSpPr>
          <p:spPr>
            <a:xfrm>
              <a:off x="2860823" y="1111845"/>
              <a:ext cx="503115" cy="288048"/>
            </a:xfrm>
            <a:prstGeom prst="rect">
              <a:avLst/>
            </a:prstGeom>
          </p:spPr>
          <p:txBody>
            <a:bodyPr wrap="none">
              <a:spAutoFit/>
            </a:bodyPr>
            <a:lstStyle/>
            <a:p>
              <a:r>
                <a:rPr lang="en-US" altLang="zh-CN" sz="1400" dirty="0" smtClean="0"/>
                <a:t>Master</a:t>
              </a:r>
              <a:endParaRPr lang="zh-CN" altLang="en-US" sz="1400" dirty="0"/>
            </a:p>
          </p:txBody>
        </p:sp>
        <p:sp>
          <p:nvSpPr>
            <p:cNvPr id="93" name="Rectangle 92"/>
            <p:cNvSpPr/>
            <p:nvPr/>
          </p:nvSpPr>
          <p:spPr>
            <a:xfrm>
              <a:off x="3028649" y="1480354"/>
              <a:ext cx="563979" cy="288048"/>
            </a:xfrm>
            <a:prstGeom prst="rect">
              <a:avLst/>
            </a:prstGeom>
          </p:spPr>
          <p:txBody>
            <a:bodyPr wrap="none">
              <a:spAutoFit/>
            </a:bodyPr>
            <a:lstStyle/>
            <a:p>
              <a:r>
                <a:rPr lang="en-US" altLang="zh-CN" sz="1400" dirty="0" smtClean="0"/>
                <a:t>Workers</a:t>
              </a:r>
              <a:endParaRPr lang="zh-CN" altLang="en-US" sz="1400" dirty="0"/>
            </a:p>
          </p:txBody>
        </p:sp>
        <p:pic>
          <p:nvPicPr>
            <p:cNvPr id="94" name="Picture 4" descr="http://ts1.mm.bing.net/th?id=JN.oSSSZuVaOQGt1yS9YV8wPQ&amp;w=76&amp;h=144&amp;c=7&amp;rs=1&amp;qlt=90&amp;o=4&amp;pid=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510511" y="1687909"/>
              <a:ext cx="288032" cy="329721"/>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Straight Connector 94"/>
            <p:cNvCxnSpPr>
              <a:stCxn id="88" idx="2"/>
              <a:endCxn id="94" idx="0"/>
            </p:cNvCxnSpPr>
            <p:nvPr/>
          </p:nvCxnSpPr>
          <p:spPr>
            <a:xfrm>
              <a:off x="2629656" y="1450112"/>
              <a:ext cx="1024871" cy="237797"/>
            </a:xfrm>
            <a:prstGeom prst="line">
              <a:avLst/>
            </a:prstGeom>
            <a:ln>
              <a:headEnd type="none" w="med" len="med"/>
              <a:tailEnd type="triangle" w="med" len="med"/>
            </a:ln>
          </p:spPr>
          <p:style>
            <a:lnRef idx="1">
              <a:schemeClr val="accent5"/>
            </a:lnRef>
            <a:fillRef idx="0">
              <a:schemeClr val="accent5"/>
            </a:fillRef>
            <a:effectRef idx="0">
              <a:schemeClr val="accent5"/>
            </a:effectRef>
            <a:fontRef idx="minor">
              <a:schemeClr val="tx1"/>
            </a:fontRef>
          </p:style>
        </p:cxnSp>
      </p:grpSp>
      <p:sp>
        <p:nvSpPr>
          <p:cNvPr id="96" name="Rectangle 95"/>
          <p:cNvSpPr/>
          <p:nvPr/>
        </p:nvSpPr>
        <p:spPr>
          <a:xfrm>
            <a:off x="4860032" y="4011911"/>
            <a:ext cx="1008112" cy="477768"/>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1400" dirty="0" smtClean="0"/>
              <a:t>AppMaster</a:t>
            </a:r>
            <a:endParaRPr lang="zh-CN" altLang="en-US" sz="1400" dirty="0"/>
          </a:p>
        </p:txBody>
      </p:sp>
      <p:cxnSp>
        <p:nvCxnSpPr>
          <p:cNvPr id="97" name="Straight Arrow Connector 96"/>
          <p:cNvCxnSpPr>
            <a:stCxn id="85" idx="2"/>
            <a:endCxn id="96" idx="0"/>
          </p:cNvCxnSpPr>
          <p:nvPr/>
        </p:nvCxnSpPr>
        <p:spPr>
          <a:xfrm flipH="1">
            <a:off x="5364093" y="3836741"/>
            <a:ext cx="345803" cy="1751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280" name="Rectangle 11279"/>
          <p:cNvSpPr/>
          <p:nvPr/>
        </p:nvSpPr>
        <p:spPr>
          <a:xfrm>
            <a:off x="6012160" y="4011911"/>
            <a:ext cx="864096" cy="4320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400" dirty="0" smtClean="0"/>
              <a:t>Executor</a:t>
            </a:r>
            <a:endParaRPr lang="zh-CN" altLang="en-US" sz="1400" dirty="0"/>
          </a:p>
        </p:txBody>
      </p:sp>
      <p:sp>
        <p:nvSpPr>
          <p:cNvPr id="102" name="Rectangle 101"/>
          <p:cNvSpPr/>
          <p:nvPr/>
        </p:nvSpPr>
        <p:spPr>
          <a:xfrm>
            <a:off x="7020272" y="4011911"/>
            <a:ext cx="864096" cy="4320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400" dirty="0" smtClean="0"/>
              <a:t>Executor</a:t>
            </a:r>
            <a:endParaRPr lang="zh-CN" altLang="en-US" sz="1400" dirty="0"/>
          </a:p>
        </p:txBody>
      </p:sp>
      <p:sp>
        <p:nvSpPr>
          <p:cNvPr id="103" name="Rectangle 102"/>
          <p:cNvSpPr/>
          <p:nvPr/>
        </p:nvSpPr>
        <p:spPr>
          <a:xfrm>
            <a:off x="8028384" y="4011911"/>
            <a:ext cx="864096" cy="432048"/>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CN" sz="1400" dirty="0" smtClean="0"/>
              <a:t>Executor</a:t>
            </a:r>
            <a:endParaRPr lang="zh-CN" altLang="en-US" sz="1400" dirty="0"/>
          </a:p>
        </p:txBody>
      </p:sp>
      <p:cxnSp>
        <p:nvCxnSpPr>
          <p:cNvPr id="104" name="Straight Arrow Connector 103"/>
          <p:cNvCxnSpPr>
            <a:stCxn id="86" idx="2"/>
            <a:endCxn id="11280" idx="0"/>
          </p:cNvCxnSpPr>
          <p:nvPr/>
        </p:nvCxnSpPr>
        <p:spPr>
          <a:xfrm flipH="1">
            <a:off x="6444208" y="3836741"/>
            <a:ext cx="86244" cy="1751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7" name="Straight Arrow Connector 106"/>
          <p:cNvCxnSpPr>
            <a:endCxn id="102" idx="0"/>
          </p:cNvCxnSpPr>
          <p:nvPr/>
        </p:nvCxnSpPr>
        <p:spPr>
          <a:xfrm>
            <a:off x="7380312" y="3723880"/>
            <a:ext cx="72008" cy="28803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1" name="Straight Arrow Connector 110"/>
          <p:cNvCxnSpPr>
            <a:stCxn id="94" idx="2"/>
            <a:endCxn id="103" idx="0"/>
          </p:cNvCxnSpPr>
          <p:nvPr/>
        </p:nvCxnSpPr>
        <p:spPr>
          <a:xfrm>
            <a:off x="8158162" y="3827608"/>
            <a:ext cx="302270" cy="18430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4" name="Curved Connector 113"/>
          <p:cNvCxnSpPr>
            <a:stCxn id="11280" idx="2"/>
            <a:endCxn id="96" idx="2"/>
          </p:cNvCxnSpPr>
          <p:nvPr/>
        </p:nvCxnSpPr>
        <p:spPr>
          <a:xfrm rot="5400000">
            <a:off x="5881288" y="3926758"/>
            <a:ext cx="45720" cy="1080120"/>
          </a:xfrm>
          <a:prstGeom prst="curvedConnector3">
            <a:avLst>
              <a:gd name="adj1" fmla="val 600000"/>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18" name="Curved Connector 117"/>
          <p:cNvCxnSpPr>
            <a:stCxn id="102" idx="2"/>
            <a:endCxn id="96" idx="2"/>
          </p:cNvCxnSpPr>
          <p:nvPr/>
        </p:nvCxnSpPr>
        <p:spPr>
          <a:xfrm rot="5400000">
            <a:off x="6385344" y="3422702"/>
            <a:ext cx="45720" cy="2088232"/>
          </a:xfrm>
          <a:prstGeom prst="curvedConnector3">
            <a:avLst>
              <a:gd name="adj1" fmla="val 600000"/>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21" name="Curved Connector 120"/>
          <p:cNvCxnSpPr>
            <a:stCxn id="103" idx="2"/>
            <a:endCxn id="96" idx="2"/>
          </p:cNvCxnSpPr>
          <p:nvPr/>
        </p:nvCxnSpPr>
        <p:spPr>
          <a:xfrm rot="5400000">
            <a:off x="6889400" y="2918646"/>
            <a:ext cx="45720" cy="3096344"/>
          </a:xfrm>
          <a:prstGeom prst="curvedConnector3">
            <a:avLst>
              <a:gd name="adj1" fmla="val 600000"/>
            </a:avLst>
          </a:prstGeom>
          <a:ln>
            <a:tailEnd type="arrow"/>
          </a:ln>
        </p:spPr>
        <p:style>
          <a:lnRef idx="3">
            <a:schemeClr val="accent3"/>
          </a:lnRef>
          <a:fillRef idx="0">
            <a:schemeClr val="accent3"/>
          </a:fillRef>
          <a:effectRef idx="2">
            <a:schemeClr val="accent3"/>
          </a:effectRef>
          <a:fontRef idx="minor">
            <a:schemeClr val="tx1"/>
          </a:fontRef>
        </p:style>
      </p:cxnSp>
      <p:sp>
        <p:nvSpPr>
          <p:cNvPr id="125" name="TextBox 124"/>
          <p:cNvSpPr txBox="1"/>
          <p:nvPr/>
        </p:nvSpPr>
        <p:spPr>
          <a:xfrm rot="20358882">
            <a:off x="2334932" y="2625011"/>
            <a:ext cx="1457096" cy="646331"/>
          </a:xfrm>
          <a:prstGeom prst="rect">
            <a:avLst/>
          </a:prstGeom>
          <a:noFill/>
        </p:spPr>
        <p:txBody>
          <a:bodyPr wrap="square" rtlCol="0">
            <a:spAutoFit/>
          </a:bodyPr>
          <a:lstStyle/>
          <a:p>
            <a:r>
              <a:rPr lang="en-US" altLang="zh-CN" dirty="0" smtClean="0"/>
              <a:t>Ask YARN </a:t>
            </a:r>
            <a:br>
              <a:rPr lang="en-US" altLang="zh-CN" dirty="0" smtClean="0"/>
            </a:br>
            <a:r>
              <a:rPr lang="en-US" altLang="zh-CN" dirty="0" smtClean="0"/>
              <a:t>for Resource</a:t>
            </a:r>
            <a:endParaRPr lang="zh-CN" altLang="en-US" dirty="0"/>
          </a:p>
        </p:txBody>
      </p:sp>
      <p:sp>
        <p:nvSpPr>
          <p:cNvPr id="32" name="TextBox 31"/>
          <p:cNvSpPr txBox="1"/>
          <p:nvPr/>
        </p:nvSpPr>
        <p:spPr>
          <a:xfrm>
            <a:off x="4283968" y="2427734"/>
            <a:ext cx="301686" cy="369332"/>
          </a:xfrm>
          <a:prstGeom prst="rect">
            <a:avLst/>
          </a:prstGeom>
          <a:noFill/>
        </p:spPr>
        <p:txBody>
          <a:bodyPr wrap="none" rtlCol="0">
            <a:spAutoFit/>
          </a:bodyPr>
          <a:lstStyle/>
          <a:p>
            <a:r>
              <a:rPr lang="en-US" altLang="zh-CN" dirty="0" smtClean="0"/>
              <a:t>1</a:t>
            </a:r>
            <a:endParaRPr lang="zh-CN" altLang="en-US" dirty="0"/>
          </a:p>
        </p:txBody>
      </p:sp>
      <p:sp>
        <p:nvSpPr>
          <p:cNvPr id="127" name="TextBox 126"/>
          <p:cNvSpPr txBox="1"/>
          <p:nvPr/>
        </p:nvSpPr>
        <p:spPr>
          <a:xfrm>
            <a:off x="4587240" y="2427734"/>
            <a:ext cx="301686" cy="369332"/>
          </a:xfrm>
          <a:prstGeom prst="rect">
            <a:avLst/>
          </a:prstGeom>
          <a:noFill/>
        </p:spPr>
        <p:txBody>
          <a:bodyPr wrap="none" rtlCol="0">
            <a:spAutoFit/>
          </a:bodyPr>
          <a:lstStyle/>
          <a:p>
            <a:r>
              <a:rPr lang="en-US" altLang="zh-CN" dirty="0" smtClean="0"/>
              <a:t>2</a:t>
            </a:r>
            <a:endParaRPr lang="zh-CN" altLang="en-US" dirty="0"/>
          </a:p>
        </p:txBody>
      </p:sp>
      <p:sp>
        <p:nvSpPr>
          <p:cNvPr id="128" name="TextBox 127"/>
          <p:cNvSpPr txBox="1"/>
          <p:nvPr/>
        </p:nvSpPr>
        <p:spPr>
          <a:xfrm>
            <a:off x="4572000" y="2804770"/>
            <a:ext cx="301686" cy="369332"/>
          </a:xfrm>
          <a:prstGeom prst="rect">
            <a:avLst/>
          </a:prstGeom>
          <a:noFill/>
        </p:spPr>
        <p:txBody>
          <a:bodyPr wrap="none" rtlCol="0">
            <a:spAutoFit/>
          </a:bodyPr>
          <a:lstStyle/>
          <a:p>
            <a:r>
              <a:rPr lang="en-US" altLang="zh-CN" dirty="0" smtClean="0"/>
              <a:t>4</a:t>
            </a:r>
            <a:endParaRPr lang="zh-CN" altLang="en-US" dirty="0"/>
          </a:p>
        </p:txBody>
      </p:sp>
      <p:sp>
        <p:nvSpPr>
          <p:cNvPr id="129" name="TextBox 128"/>
          <p:cNvSpPr txBox="1"/>
          <p:nvPr/>
        </p:nvSpPr>
        <p:spPr>
          <a:xfrm>
            <a:off x="4283968" y="2787774"/>
            <a:ext cx="301686" cy="369332"/>
          </a:xfrm>
          <a:prstGeom prst="rect">
            <a:avLst/>
          </a:prstGeom>
          <a:noFill/>
        </p:spPr>
        <p:txBody>
          <a:bodyPr wrap="none" rtlCol="0">
            <a:spAutoFit/>
          </a:bodyPr>
          <a:lstStyle/>
          <a:p>
            <a:r>
              <a:rPr lang="en-US" altLang="zh-CN" dirty="0" smtClean="0"/>
              <a:t>3</a:t>
            </a:r>
            <a:endParaRPr lang="zh-CN" altLang="en-US" dirty="0"/>
          </a:p>
        </p:txBody>
      </p:sp>
      <p:sp>
        <p:nvSpPr>
          <p:cNvPr id="34" name="Oval 33"/>
          <p:cNvSpPr/>
          <p:nvPr/>
        </p:nvSpPr>
        <p:spPr>
          <a:xfrm>
            <a:off x="1676440" y="4509130"/>
            <a:ext cx="360040" cy="582900"/>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Oval 131"/>
          <p:cNvSpPr/>
          <p:nvPr/>
        </p:nvSpPr>
        <p:spPr>
          <a:xfrm>
            <a:off x="2411760" y="4515967"/>
            <a:ext cx="360040" cy="582900"/>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Oval 132"/>
          <p:cNvSpPr/>
          <p:nvPr/>
        </p:nvSpPr>
        <p:spPr>
          <a:xfrm>
            <a:off x="3147080" y="4522803"/>
            <a:ext cx="360040" cy="582900"/>
          </a:xfrm>
          <a:prstGeom prst="ellipse">
            <a:avLst/>
          </a:prstGeom>
          <a:noFill/>
          <a:ln>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Slide Number Placeholder 2"/>
          <p:cNvSpPr>
            <a:spLocks noGrp="1"/>
          </p:cNvSpPr>
          <p:nvPr>
            <p:ph type="sldNum" sz="quarter" idx="4294967295"/>
          </p:nvPr>
        </p:nvSpPr>
        <p:spPr>
          <a:xfrm>
            <a:off x="6553200" y="4767264"/>
            <a:ext cx="2133600" cy="273844"/>
          </a:xfrm>
        </p:spPr>
        <p:txBody>
          <a:bodyPr/>
          <a:lstStyle/>
          <a:p>
            <a:fld id="{2FD5DDEE-F999-4958-950C-CA81313FAF6C}" type="slidenum">
              <a:rPr lang="zh-CN" altLang="en-US" smtClean="0"/>
              <a:t>9</a:t>
            </a:fld>
            <a:endParaRPr lang="zh-CN" altLang="en-US"/>
          </a:p>
        </p:txBody>
      </p:sp>
      <p:sp>
        <p:nvSpPr>
          <p:cNvPr id="11295" name="Rectangle 11294"/>
          <p:cNvSpPr/>
          <p:nvPr/>
        </p:nvSpPr>
        <p:spPr>
          <a:xfrm>
            <a:off x="5364088" y="4659983"/>
            <a:ext cx="3635896" cy="4835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b="1" dirty="0" smtClean="0"/>
              <a:t>4</a:t>
            </a:r>
            <a:r>
              <a:rPr lang="en-US" altLang="zh-CN" dirty="0" smtClean="0"/>
              <a:t>. Report Executor to AppMaster</a:t>
            </a:r>
            <a:endParaRPr lang="zh-CN" altLang="en-US" dirty="0"/>
          </a:p>
        </p:txBody>
      </p:sp>
    </p:spTree>
    <p:extLst>
      <p:ext uri="{BB962C8B-B14F-4D97-AF65-F5344CB8AC3E}">
        <p14:creationId xmlns:p14="http://schemas.microsoft.com/office/powerpoint/2010/main" val="4028857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27771</TotalTime>
  <Words>3788</Words>
  <Application>Microsoft Office PowerPoint</Application>
  <PresentationFormat>On-screen Show (16:9)</PresentationFormat>
  <Paragraphs>976</Paragraphs>
  <Slides>60</Slides>
  <Notes>34</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2_Custom Design</vt:lpstr>
      <vt:lpstr>Gearpump      基于Akka的新一代流处理引擎</vt:lpstr>
      <vt:lpstr>What is Gearpump</vt:lpstr>
      <vt:lpstr>What is Akka?</vt:lpstr>
      <vt:lpstr>Gearpump in Big Data Stack</vt:lpstr>
      <vt:lpstr>Why another streaming platform?</vt:lpstr>
      <vt:lpstr>Streaming requirements</vt:lpstr>
      <vt:lpstr>Gearpump Highlights</vt:lpstr>
      <vt:lpstr>Using Gearpump 用户接口</vt:lpstr>
      <vt:lpstr>How to Submit an application</vt:lpstr>
      <vt:lpstr>DAG representation and API</vt:lpstr>
      <vt:lpstr>DAG API Example - WordCount</vt:lpstr>
      <vt:lpstr>WordCount with DSL API</vt:lpstr>
      <vt:lpstr>High level DSL API Details</vt:lpstr>
      <vt:lpstr>DAG Visualization</vt:lpstr>
      <vt:lpstr>DAG Visualization</vt:lpstr>
      <vt:lpstr>Performance TEST 性能测试：吞吐量、扩展性、容错性</vt:lpstr>
      <vt:lpstr>Throughput and Latency</vt:lpstr>
      <vt:lpstr>Scalability</vt:lpstr>
      <vt:lpstr>Fault-Tolerance: Recovery time</vt:lpstr>
      <vt:lpstr>Gearpump Internal 设计原理</vt:lpstr>
      <vt:lpstr>Overview and general ideas</vt:lpstr>
      <vt:lpstr>Overview and general ideas</vt:lpstr>
      <vt:lpstr>PowerPoint Presentation</vt:lpstr>
      <vt:lpstr>Actor Hierarchy</vt:lpstr>
      <vt:lpstr>Master HA</vt:lpstr>
      <vt:lpstr>High performance Messaging Layer</vt:lpstr>
      <vt:lpstr>Effective batching</vt:lpstr>
      <vt:lpstr>Flow Control</vt:lpstr>
      <vt:lpstr>PowerPoint Presentation</vt:lpstr>
      <vt:lpstr>Failure Detection</vt:lpstr>
      <vt:lpstr>PowerPoint Presentation</vt:lpstr>
      <vt:lpstr>DAG Recovery: Quarantine and Recover</vt:lpstr>
      <vt:lpstr>PowerPoint Presentation</vt:lpstr>
      <vt:lpstr>PowerPoint Presentation</vt:lpstr>
      <vt:lpstr>PowerPoint Presentation</vt:lpstr>
      <vt:lpstr>Global Clock Service – track application min-Clock (1)</vt:lpstr>
      <vt:lpstr>Global Clock Service – track application min-Clock (2)</vt:lpstr>
      <vt:lpstr>Global Clock Service – track application min-Clock (3)</vt:lpstr>
      <vt:lpstr>PowerPoint Presentation</vt:lpstr>
      <vt:lpstr>Source-based Message Replay</vt:lpstr>
      <vt:lpstr>Source-based Message Replay</vt:lpstr>
      <vt:lpstr>PowerPoint Presentation</vt:lpstr>
      <vt:lpstr>Exactly-once message processing</vt:lpstr>
      <vt:lpstr>Exactly-once message processing</vt:lpstr>
      <vt:lpstr>Exactly-once message processing</vt:lpstr>
      <vt:lpstr>Dynamic DAG</vt:lpstr>
      <vt:lpstr>Unique Use cases 独特用例</vt:lpstr>
      <vt:lpstr>IOT Transparent Cloud</vt:lpstr>
      <vt:lpstr>Unified log ingestion and processing</vt:lpstr>
      <vt:lpstr>Exactly-once: Financial use cases</vt:lpstr>
      <vt:lpstr>Transformers: Dynamical DAG</vt:lpstr>
      <vt:lpstr>Eve: Online Machine Learning</vt:lpstr>
      <vt:lpstr>PowerPoint Presentation</vt:lpstr>
      <vt:lpstr>Application and DEMO</vt:lpstr>
      <vt:lpstr>Example1: Stock Drawdown Tracking</vt:lpstr>
      <vt:lpstr>Example2: Intelligent Traffic System</vt:lpstr>
      <vt:lpstr>Other demos</vt:lpstr>
      <vt:lpstr>Status &amp; Plan</vt:lpstr>
      <vt:lpstr>References</vt:lpstr>
      <vt:lpstr>PowerPoint Presentation</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overview</dc:title>
  <dc:creator>Zhong, Xiang</dc:creator>
  <cp:lastModifiedBy>Zhong, Xiang</cp:lastModifiedBy>
  <cp:revision>2532</cp:revision>
  <dcterms:created xsi:type="dcterms:W3CDTF">2014-08-22T05:59:03Z</dcterms:created>
  <dcterms:modified xsi:type="dcterms:W3CDTF">2015-04-24T03:41:04Z</dcterms:modified>
</cp:coreProperties>
</file>