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0"/>
  </p:notesMasterIdLst>
  <p:handoutMasterIdLst>
    <p:handoutMasterId r:id="rId21"/>
  </p:handoutMasterIdLst>
  <p:sldIdLst>
    <p:sldId id="256" r:id="rId5"/>
    <p:sldId id="291" r:id="rId6"/>
    <p:sldId id="279" r:id="rId7"/>
    <p:sldId id="280" r:id="rId8"/>
    <p:sldId id="287" r:id="rId9"/>
    <p:sldId id="278" r:id="rId10"/>
    <p:sldId id="281" r:id="rId11"/>
    <p:sldId id="282" r:id="rId12"/>
    <p:sldId id="283" r:id="rId13"/>
    <p:sldId id="288" r:id="rId14"/>
    <p:sldId id="284" r:id="rId15"/>
    <p:sldId id="285" r:id="rId16"/>
    <p:sldId id="286" r:id="rId17"/>
    <p:sldId id="289" r:id="rId18"/>
    <p:sldId id="290" r:id="rId19"/>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3830" autoAdjust="0"/>
  </p:normalViewPr>
  <p:slideViewPr>
    <p:cSldViewPr snapToGrid="0">
      <p:cViewPr varScale="1">
        <p:scale>
          <a:sx n="84" d="100"/>
          <a:sy n="84" d="100"/>
        </p:scale>
        <p:origin x="658" y="8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6FD1A9-AA27-4948-BCD8-B001FF2909B0}" type="datetime1">
              <a:rPr lang="zh-TW" altLang="en-US" smtClean="0">
                <a:latin typeface="Microsoft JhengHei UI" panose="020B0604030504040204" pitchFamily="34" charset="-120"/>
                <a:ea typeface="Microsoft JhengHei UI" panose="020B0604030504040204" pitchFamily="34" charset="-120"/>
              </a:rPr>
              <a:t>2024/5/8</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A818C5E9-5966-460E-861F-1663B2AAAED6}" type="datetime1">
              <a:rPr lang="zh-TW" altLang="en-US" noProof="0" smtClean="0"/>
              <a:t>2024/5/8</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4B725628-3A68-42F4-BA86-981817953149}" type="slidenum">
              <a:rPr lang="en-US" altLang="zh-TW" noProof="0" smtClean="0"/>
              <a:pPr/>
              <a:t>‹#›</a:t>
            </a:fld>
            <a:endParaRPr lang="zh-TW" altLang="en-US"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4B725628-3A68-42F4-BA86-981817953149}"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5925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矩形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橢圓​​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zh-TW" altLang="en-US" noProof="0"/>
              <a:t>按一下以編輯母片標題樣式</a:t>
            </a:r>
            <a:endParaRPr lang="zh-TW" altLang="en-US" noProof="0" dirty="0"/>
          </a:p>
        </p:txBody>
      </p:sp>
      <p:sp>
        <p:nvSpPr>
          <p:cNvPr id="3" name="副標題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zh-TW" altLang="en-US" noProof="0"/>
              <a:t>按一下以編輯母片子標題樣式</a:t>
            </a:r>
            <a:endParaRPr lang="zh-TW" altLang="en-US" noProof="0" dirty="0"/>
          </a:p>
        </p:txBody>
      </p:sp>
      <p:sp>
        <p:nvSpPr>
          <p:cNvPr id="4" name="日期版面配置區 3"/>
          <p:cNvSpPr>
            <a:spLocks noGrp="1"/>
          </p:cNvSpPr>
          <p:nvPr>
            <p:ph type="dt" sz="half" idx="10"/>
          </p:nvPr>
        </p:nvSpPr>
        <p:spPr/>
        <p:txBody>
          <a:bodyPr rtlCol="0"/>
          <a:lstStyle>
            <a:lvl1pPr algn="l">
              <a:defRPr/>
            </a:lvl1pPr>
          </a:lstStyle>
          <a:p>
            <a:pPr rtl="0"/>
            <a:fld id="{1EE05C45-8EB5-41B2-9B41-7B2BD9B7DEEC}" type="datetime1">
              <a:rPr lang="zh-TW" altLang="en-US" noProof="0" smtClean="0"/>
              <a:t>2024/5/8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8" name="直線接點​​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F17D0BD1-4150-488B-822D-FAA2ED87235F}" type="datetime1">
              <a:rPr lang="zh-TW" altLang="en-US" noProof="0" smtClean="0"/>
              <a:t>2024/5/8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1" y="762000"/>
            <a:ext cx="2628900" cy="5410200"/>
          </a:xfrm>
        </p:spPr>
        <p:txBody>
          <a:bodyPr vert="eaVert" lIns="45720" tIns="91440" rIns="45720" bIns="91440"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a:xfrm>
            <a:off x="990601" y="762000"/>
            <a:ext cx="7581900" cy="5410200"/>
          </a:xfrm>
        </p:spPr>
        <p:txBody>
          <a:bodyPr vert="eaVert"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56917129-5C2D-48BD-8F9D-5DD9AA52C80B}" type="datetime1">
              <a:rPr lang="zh-TW" altLang="en-US" noProof="0" smtClean="0"/>
              <a:t>2024/5/8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7" name="直線接點​​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p:txBody>
          <a:bodyPr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226959E9-D711-4141-BC84-15DB177AD95C}" type="datetime1">
              <a:rPr lang="zh-TW" altLang="en-US" noProof="0" smtClean="0"/>
              <a:t>2024/5/8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9" name="矩形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橢圓​​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a:t>按一下以編輯母片文字樣式</a:t>
            </a:r>
          </a:p>
        </p:txBody>
      </p:sp>
      <p:sp>
        <p:nvSpPr>
          <p:cNvPr id="4" name="日期版面配置區 3"/>
          <p:cNvSpPr>
            <a:spLocks noGrp="1"/>
          </p:cNvSpPr>
          <p:nvPr>
            <p:ph type="dt" sz="half" idx="10"/>
          </p:nvPr>
        </p:nvSpPr>
        <p:spPr/>
        <p:txBody>
          <a:bodyPr rtlCol="0"/>
          <a:lstStyle/>
          <a:p>
            <a:pPr rtl="0"/>
            <a:fld id="{07A3C890-8623-4A1C-947B-A864EC59C0DD}" type="datetime1">
              <a:rPr lang="zh-TW" altLang="en-US" noProof="0" smtClean="0"/>
              <a:t>2024/5/8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8" name="直線接點​​(S)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2" name="標題 1"/>
          <p:cNvSpPr>
            <a:spLocks noGrp="1"/>
          </p:cNvSpPr>
          <p:nvPr>
            <p:ph type="title"/>
          </p:nvPr>
        </p:nvSpPr>
        <p:spPr>
          <a:xfrm>
            <a:off x="1024128" y="585216"/>
            <a:ext cx="9720072" cy="1499616"/>
          </a:xfrm>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sz="half" idx="1"/>
          </p:nvPr>
        </p:nvSpPr>
        <p:spPr>
          <a:xfrm>
            <a:off x="1024127" y="2286000"/>
            <a:ext cx="4754880" cy="4023360"/>
          </a:xfrm>
        </p:spPr>
        <p:txBody>
          <a:bodyPr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內容預留位置 3"/>
          <p:cNvSpPr>
            <a:spLocks noGrp="1"/>
          </p:cNvSpPr>
          <p:nvPr>
            <p:ph sz="half" idx="2"/>
          </p:nvPr>
        </p:nvSpPr>
        <p:spPr>
          <a:xfrm>
            <a:off x="5989320" y="2286000"/>
            <a:ext cx="4754880" cy="4023360"/>
          </a:xfrm>
        </p:spPr>
        <p:txBody>
          <a:bodyPr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日期版面配置區 4"/>
          <p:cNvSpPr>
            <a:spLocks noGrp="1"/>
          </p:cNvSpPr>
          <p:nvPr>
            <p:ph type="dt" sz="half" idx="10"/>
          </p:nvPr>
        </p:nvSpPr>
        <p:spPr/>
        <p:txBody>
          <a:bodyPr rtlCol="0"/>
          <a:lstStyle/>
          <a:p>
            <a:pPr rtl="0"/>
            <a:fld id="{D5BE9075-3447-4FD3-8BC9-6412CF8C5B41}" type="datetime1">
              <a:rPr lang="zh-TW" altLang="en-US" noProof="0" smtClean="0"/>
              <a:t>2024/5/8</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標題 9"/>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p:cNvSpPr>
            <a:spLocks noGrp="1"/>
          </p:cNvSpPr>
          <p:nvPr>
            <p:ph sz="half" idx="2"/>
          </p:nvPr>
        </p:nvSpPr>
        <p:spPr>
          <a:xfrm>
            <a:off x="1024128" y="2967788"/>
            <a:ext cx="4754880" cy="3341572"/>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文字預留位置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icrosoft JhengHei UI" panose="020B0604030504040204" pitchFamily="34" charset="-120"/>
                <a:ea typeface="Microsoft JhengHei UI" panose="020B0604030504040204" pitchFamily="34" charset="-120"/>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TW" altLang="en-US" noProof="0"/>
              <a:t>按一下以編輯母片文字樣式</a:t>
            </a:r>
          </a:p>
        </p:txBody>
      </p:sp>
      <p:sp>
        <p:nvSpPr>
          <p:cNvPr id="6" name="內容預留位置 5"/>
          <p:cNvSpPr>
            <a:spLocks noGrp="1"/>
          </p:cNvSpPr>
          <p:nvPr>
            <p:ph sz="quarter" idx="4"/>
          </p:nvPr>
        </p:nvSpPr>
        <p:spPr>
          <a:xfrm>
            <a:off x="5990888" y="2967788"/>
            <a:ext cx="4754880" cy="3341572"/>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7" name="日期版面配置區 6"/>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F9BBEE5-55F8-45A3-AB6C-9C6112BE0C32}" type="datetime1">
              <a:rPr lang="zh-TW" altLang="en-US" noProof="0" smtClean="0"/>
              <a:t>2024/5/8</a:t>
            </a:fld>
            <a:endParaRPr lang="zh-TW" altLang="en-US" noProof="0" dirty="0"/>
          </a:p>
        </p:txBody>
      </p:sp>
      <p:sp>
        <p:nvSpPr>
          <p:cNvPr id="8" name="頁尾版面配置區 7"/>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9" name="投影片編號預留位置 8"/>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4FAB73BC-B049-4115-A692-8D63A059BFB8}"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CDEAE714-2E29-46F3-9C77-12416C9543F5}" type="datetime1">
              <a:rPr lang="zh-TW" altLang="en-US" noProof="0" smtClean="0"/>
              <a:t>2024/5/8</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8C77B25F-C5C5-4940-9B93-C7969EB742CA}" type="datetime1">
              <a:rPr lang="zh-TW" altLang="en-US" noProof="0" smtClean="0"/>
              <a:t>2024/5/8</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標題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文字預留位置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按一下以編輯母片文字樣式</a:t>
            </a:r>
          </a:p>
        </p:txBody>
      </p:sp>
      <p:sp>
        <p:nvSpPr>
          <p:cNvPr id="5" name="日期版面配置區 4"/>
          <p:cNvSpPr>
            <a:spLocks noGrp="1"/>
          </p:cNvSpPr>
          <p:nvPr>
            <p:ph type="dt" sz="half" idx="10"/>
          </p:nvPr>
        </p:nvSpPr>
        <p:spPr/>
        <p:txBody>
          <a:bodyPr rtlCol="0"/>
          <a:lstStyle/>
          <a:p>
            <a:pPr rtl="0"/>
            <a:fld id="{834BDAB7-BD48-40B7-93E5-DE7F01A31190}" type="datetime1">
              <a:rPr lang="zh-TW" altLang="en-US" noProof="0" smtClean="0"/>
              <a:t>2024/5/8</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zh-TW" altLang="en-US" noProof="0"/>
              <a:t>按一下以編輯母片標題樣式</a:t>
            </a:r>
            <a:endParaRPr lang="zh-TW" altLang="en-US" noProof="0" dirty="0"/>
          </a:p>
        </p:txBody>
      </p:sp>
      <p:sp>
        <p:nvSpPr>
          <p:cNvPr id="3" name="圖片版面配置區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endParaRPr lang="zh-TW" altLang="en-US" noProof="0" dirty="0"/>
          </a:p>
        </p:txBody>
      </p:sp>
      <p:sp>
        <p:nvSpPr>
          <p:cNvPr id="4" name="文字預留位置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日期版面配置區 4"/>
          <p:cNvSpPr>
            <a:spLocks noGrp="1"/>
          </p:cNvSpPr>
          <p:nvPr>
            <p:ph type="dt" sz="half" idx="10"/>
          </p:nvPr>
        </p:nvSpPr>
        <p:spPr/>
        <p:txBody>
          <a:bodyPr rtlCol="0"/>
          <a:lstStyle/>
          <a:p>
            <a:pPr rtl="0"/>
            <a:fld id="{00BDDE7C-E999-47D2-A35D-EE2C20E3497B}" type="datetime1">
              <a:rPr lang="zh-TW" altLang="en-US" noProof="0" smtClean="0"/>
              <a:t>2024/5/8</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867E5644-1E61-4311-A31E-84CB9C7AA8A9}" type="slidenum">
              <a:rPr lang="en-US" altLang="zh-TW" noProof="0" smtClean="0"/>
              <a:t>‹#›</a:t>
            </a:fld>
            <a:endParaRPr lang="zh-TW" altLang="en-US" noProof="0" dirty="0"/>
          </a:p>
        </p:txBody>
      </p:sp>
      <p:cxnSp>
        <p:nvCxnSpPr>
          <p:cNvPr id="8" name="直線接點​​(S)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fld id="{D22E2503-8843-448F-B01E-FCD9BA586A1F}" type="datetime1">
              <a:rPr lang="zh-TW" altLang="en-US" noProof="0" smtClean="0"/>
              <a:t>2024/5/8</a:t>
            </a:fld>
            <a:endParaRPr lang="zh-TW" altLang="en-US" noProof="0" dirty="0"/>
          </a:p>
        </p:txBody>
      </p:sp>
      <p:sp>
        <p:nvSpPr>
          <p:cNvPr id="5" name="頁尾版面配置區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預留位置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fld id="{4FAB73BC-B049-4115-A692-8D63A059BFB8}" type="slidenum">
              <a:rPr lang="en-US" altLang="zh-TW" noProof="0" smtClean="0"/>
              <a:pPr/>
              <a:t>‹#›</a:t>
            </a:fld>
            <a:endParaRPr lang="zh-TW" altLang="en-US" noProof="0" dirty="0"/>
          </a:p>
        </p:txBody>
      </p:sp>
      <p:cxnSp>
        <p:nvCxnSpPr>
          <p:cNvPr id="7" name="直線接點​​(S)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icrosoft JhengHei UI" panose="020B0604030504040204" pitchFamily="34" charset="-120"/>
          <a:ea typeface="Microsoft JhengHei UI" panose="020B0604030504040204" pitchFamily="34" charset="-120"/>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icrosoft JhengHei UI" panose="020B0604030504040204" pitchFamily="34" charset="-120"/>
          <a:ea typeface="Microsoft JhengHei UI" panose="020B0604030504040204" pitchFamily="34" charset="-120"/>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pic>
        <p:nvPicPr>
          <p:cNvPr id="5" name="圖片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矩形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zh-TW" altLang="en-US" dirty="0">
                <a:solidFill>
                  <a:srgbClr val="FFFFFF"/>
                </a:solidFill>
                <a:latin typeface="Microsoft JhengHei UI" panose="020B0604030504040204" pitchFamily="34" charset="-120"/>
                <a:ea typeface="Microsoft JhengHei UI" panose="020B0604030504040204" pitchFamily="34" charset="-120"/>
              </a:rPr>
              <a:t>資料結構</a:t>
            </a:r>
            <a:r>
              <a:rPr lang="en-US" altLang="zh-TW" dirty="0">
                <a:solidFill>
                  <a:srgbClr val="FFFFFF"/>
                </a:solidFill>
                <a:latin typeface="Microsoft JhengHei UI" panose="020B0604030504040204" pitchFamily="34" charset="-120"/>
                <a:ea typeface="Microsoft JhengHei UI" panose="020B0604030504040204" pitchFamily="34" charset="-120"/>
              </a:rPr>
              <a:t>-</a:t>
            </a:r>
            <a:r>
              <a:rPr lang="zh-TW" altLang="en-US" dirty="0">
                <a:solidFill>
                  <a:srgbClr val="FFFFFF"/>
                </a:solidFill>
                <a:latin typeface="Microsoft JhengHei UI" panose="020B0604030504040204" pitchFamily="34" charset="-120"/>
                <a:ea typeface="Microsoft JhengHei UI" panose="020B0604030504040204" pitchFamily="34" charset="-120"/>
              </a:rPr>
              <a:t>作業</a:t>
            </a:r>
            <a:r>
              <a:rPr lang="en-US" altLang="zh-TW" dirty="0">
                <a:solidFill>
                  <a:srgbClr val="FFFFFF"/>
                </a:solidFill>
                <a:latin typeface="Microsoft JhengHei UI" panose="020B0604030504040204" pitchFamily="34" charset="-120"/>
                <a:ea typeface="Microsoft JhengHei UI" panose="020B0604030504040204" pitchFamily="34" charset="-120"/>
              </a:rPr>
              <a:t>3</a:t>
            </a:r>
          </a:p>
        </p:txBody>
      </p:sp>
      <p:cxnSp>
        <p:nvCxnSpPr>
          <p:cNvPr id="23" name="直線接點​​(S)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F96270-8066-48DB-BA21-8DA6E99AA528}"/>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新增</a:t>
            </a:r>
            <a:r>
              <a:rPr lang="zh-TW" altLang="en-US" dirty="0"/>
              <a:t> </a:t>
            </a:r>
            <a:r>
              <a:rPr lang="en-US" altLang="zh-TW" dirty="0"/>
              <a:t>(30%)</a:t>
            </a:r>
            <a:endParaRPr lang="zh-TW" altLang="en-US" dirty="0"/>
          </a:p>
        </p:txBody>
      </p:sp>
      <p:sp>
        <p:nvSpPr>
          <p:cNvPr id="3" name="內容版面配置區 2">
            <a:extLst>
              <a:ext uri="{FF2B5EF4-FFF2-40B4-BE49-F238E27FC236}">
                <a16:creationId xmlns:a16="http://schemas.microsoft.com/office/drawing/2014/main" id="{3E3E3AE5-1BB6-44D1-A225-DF41A452EED1}"/>
              </a:ext>
            </a:extLst>
          </p:cNvPr>
          <p:cNvSpPr>
            <a:spLocks noGrp="1"/>
          </p:cNvSpPr>
          <p:nvPr>
            <p:ph idx="1"/>
          </p:nvPr>
        </p:nvSpPr>
        <p:spPr/>
        <p:txBody>
          <a:bodyPr/>
          <a:lstStyle/>
          <a:p>
            <a:pPr>
              <a:buFont typeface="Wingdings" panose="05000000000000000000" pitchFamily="2" charset="2"/>
              <a:buChar char="Ø"/>
            </a:pPr>
            <a:r>
              <a:rPr lang="zh-TW" altLang="en-US" dirty="0"/>
              <a:t> 原本 </a:t>
            </a:r>
            <a:r>
              <a:rPr lang="en-US" altLang="zh-TW" dirty="0"/>
              <a:t>: </a:t>
            </a:r>
          </a:p>
          <a:p>
            <a:pPr lvl="2">
              <a:buFont typeface="Wingdings" panose="05000000000000000000" pitchFamily="2" charset="2"/>
              <a:buChar char="Ø"/>
            </a:pPr>
            <a:r>
              <a:rPr lang="zh-TW" altLang="en-US" sz="2000" dirty="0"/>
              <a:t>姓名 </a:t>
            </a:r>
            <a:r>
              <a:rPr lang="en-US" altLang="zh-TW" sz="2000" dirty="0"/>
              <a:t>:</a:t>
            </a:r>
            <a:r>
              <a:rPr lang="zh-TW" altLang="en-US" sz="2000" dirty="0"/>
              <a:t> </a:t>
            </a:r>
            <a:r>
              <a:rPr lang="en-US" altLang="zh-TW" sz="2000" dirty="0"/>
              <a:t>Smith, </a:t>
            </a:r>
            <a:r>
              <a:rPr lang="zh-TW" altLang="en-US" sz="2000" dirty="0"/>
              <a:t>學分 </a:t>
            </a:r>
            <a:r>
              <a:rPr lang="en-US" altLang="zh-TW" sz="2000" dirty="0"/>
              <a:t>: 10, </a:t>
            </a:r>
            <a:r>
              <a:rPr lang="zh-TW" altLang="en-US" sz="2000" dirty="0"/>
              <a:t>成績 </a:t>
            </a:r>
            <a:r>
              <a:rPr lang="en-US" altLang="zh-TW" sz="2000" dirty="0"/>
              <a:t>:</a:t>
            </a:r>
            <a:r>
              <a:rPr lang="zh-TW" altLang="en-US" sz="2000" dirty="0"/>
              <a:t> </a:t>
            </a:r>
            <a:r>
              <a:rPr lang="en-US" altLang="zh-TW" sz="2000" dirty="0"/>
              <a:t>88</a:t>
            </a:r>
          </a:p>
          <a:p>
            <a:pPr>
              <a:buFont typeface="Wingdings" panose="05000000000000000000" pitchFamily="2" charset="2"/>
              <a:buChar char="Ø"/>
            </a:pPr>
            <a:r>
              <a:rPr lang="zh-TW" altLang="en-US" dirty="0"/>
              <a:t>修改 </a:t>
            </a:r>
            <a:r>
              <a:rPr lang="en-US" altLang="zh-TW" dirty="0"/>
              <a:t>:</a:t>
            </a:r>
          </a:p>
          <a:p>
            <a:pPr lvl="2">
              <a:buFont typeface="Wingdings" panose="05000000000000000000" pitchFamily="2" charset="2"/>
              <a:buChar char="Ø"/>
            </a:pPr>
            <a:r>
              <a:rPr lang="zh-TW" altLang="en-US" sz="2000" dirty="0"/>
              <a:t>姓名 </a:t>
            </a:r>
            <a:r>
              <a:rPr lang="en-US" altLang="zh-TW" sz="2000" dirty="0"/>
              <a:t>:</a:t>
            </a:r>
            <a:r>
              <a:rPr lang="zh-TW" altLang="en-US" sz="2000" dirty="0"/>
              <a:t> </a:t>
            </a:r>
            <a:r>
              <a:rPr lang="en-US" altLang="zh-TW" sz="2000" dirty="0"/>
              <a:t>Smith, </a:t>
            </a:r>
            <a:r>
              <a:rPr lang="zh-TW" altLang="en-US" sz="2000" dirty="0"/>
              <a:t>學分 </a:t>
            </a:r>
            <a:r>
              <a:rPr lang="en-US" altLang="zh-TW" sz="2000" dirty="0"/>
              <a:t>: 20, </a:t>
            </a:r>
            <a:r>
              <a:rPr lang="zh-TW" altLang="en-US" sz="2000" dirty="0"/>
              <a:t>成績 </a:t>
            </a:r>
            <a:r>
              <a:rPr lang="en-US" altLang="zh-TW" sz="2000" dirty="0"/>
              <a:t>:</a:t>
            </a:r>
            <a:r>
              <a:rPr lang="zh-TW" altLang="en-US" sz="2000" dirty="0"/>
              <a:t> </a:t>
            </a:r>
            <a:r>
              <a:rPr lang="en-US" altLang="zh-TW" sz="2000" dirty="0"/>
              <a:t>100</a:t>
            </a:r>
          </a:p>
          <a:p>
            <a:pPr>
              <a:buFont typeface="Wingdings" panose="05000000000000000000" pitchFamily="2" charset="2"/>
              <a:buChar char="Ø"/>
            </a:pPr>
            <a:r>
              <a:rPr lang="zh-TW" altLang="en-US" dirty="0"/>
              <a:t>計算 </a:t>
            </a:r>
            <a:r>
              <a:rPr lang="en-US" altLang="zh-TW" dirty="0"/>
              <a:t>:</a:t>
            </a:r>
          </a:p>
          <a:p>
            <a:pPr lvl="2">
              <a:buFont typeface="Wingdings" panose="05000000000000000000" pitchFamily="2" charset="2"/>
              <a:buChar char="Ø"/>
            </a:pPr>
            <a:r>
              <a:rPr lang="zh-TW" altLang="en-US" sz="2000" dirty="0"/>
              <a:t>學分 </a:t>
            </a:r>
            <a:r>
              <a:rPr lang="en-US" altLang="zh-TW" sz="2000" dirty="0"/>
              <a:t>: 10 + 20 = 30</a:t>
            </a:r>
          </a:p>
          <a:p>
            <a:pPr lvl="2">
              <a:buFont typeface="Wingdings" panose="05000000000000000000" pitchFamily="2" charset="2"/>
              <a:buChar char="Ø"/>
            </a:pPr>
            <a:r>
              <a:rPr lang="zh-TW" altLang="en-US" sz="2000" dirty="0"/>
              <a:t>成績 </a:t>
            </a:r>
            <a:r>
              <a:rPr lang="en-US" altLang="zh-TW" sz="2000" dirty="0"/>
              <a:t>: (</a:t>
            </a:r>
            <a:r>
              <a:rPr lang="zh-TW" altLang="en-US" sz="2000" dirty="0"/>
              <a:t> </a:t>
            </a:r>
            <a:r>
              <a:rPr lang="en-US" altLang="zh-TW" sz="2000" dirty="0"/>
              <a:t>88</a:t>
            </a:r>
            <a:r>
              <a:rPr lang="zh-TW" altLang="en-US" sz="2000" dirty="0"/>
              <a:t> * </a:t>
            </a:r>
            <a:r>
              <a:rPr lang="en-US" altLang="zh-TW" sz="2000" dirty="0"/>
              <a:t>10</a:t>
            </a:r>
            <a:r>
              <a:rPr lang="zh-TW" altLang="en-US" sz="2000" dirty="0"/>
              <a:t> </a:t>
            </a:r>
            <a:r>
              <a:rPr lang="en-US" altLang="zh-TW" sz="2000" dirty="0"/>
              <a:t>+</a:t>
            </a:r>
            <a:r>
              <a:rPr lang="zh-TW" altLang="en-US" sz="2000" dirty="0"/>
              <a:t> </a:t>
            </a:r>
            <a:r>
              <a:rPr lang="en-US" altLang="zh-TW" sz="2000" dirty="0"/>
              <a:t>100</a:t>
            </a:r>
            <a:r>
              <a:rPr lang="zh-TW" altLang="en-US" sz="2000" dirty="0"/>
              <a:t> * </a:t>
            </a:r>
            <a:r>
              <a:rPr lang="en-US" altLang="zh-TW" sz="2000" dirty="0"/>
              <a:t>20</a:t>
            </a:r>
            <a:r>
              <a:rPr lang="zh-TW" altLang="en-US" sz="2000" dirty="0"/>
              <a:t> </a:t>
            </a:r>
            <a:r>
              <a:rPr lang="en-US" altLang="zh-TW" sz="2000" dirty="0"/>
              <a:t>)</a:t>
            </a:r>
            <a:r>
              <a:rPr lang="zh-TW" altLang="en-US" sz="2000" dirty="0"/>
              <a:t> </a:t>
            </a:r>
            <a:r>
              <a:rPr lang="en-US" altLang="zh-TW" sz="2000" dirty="0"/>
              <a:t>/</a:t>
            </a:r>
            <a:r>
              <a:rPr lang="zh-TW" altLang="en-US" sz="2000" dirty="0"/>
              <a:t> </a:t>
            </a:r>
            <a:r>
              <a:rPr lang="en-US" altLang="zh-TW" sz="2000" dirty="0"/>
              <a:t>30</a:t>
            </a:r>
            <a:r>
              <a:rPr lang="zh-TW" altLang="en-US" sz="2000" dirty="0"/>
              <a:t> </a:t>
            </a:r>
            <a:r>
              <a:rPr lang="en-US" altLang="zh-TW" sz="2000" dirty="0"/>
              <a:t>=</a:t>
            </a:r>
            <a:r>
              <a:rPr lang="zh-TW" altLang="en-US" sz="2000" dirty="0"/>
              <a:t> </a:t>
            </a:r>
            <a:r>
              <a:rPr lang="en-US" altLang="zh-TW" sz="2000" dirty="0"/>
              <a:t>96</a:t>
            </a:r>
          </a:p>
          <a:p>
            <a:pPr>
              <a:buFont typeface="Wingdings" panose="05000000000000000000" pitchFamily="2" charset="2"/>
              <a:buChar char="Ø"/>
            </a:pPr>
            <a:r>
              <a:rPr lang="zh-TW" altLang="en-US" dirty="0"/>
              <a:t>結果 </a:t>
            </a:r>
            <a:r>
              <a:rPr lang="en-US" altLang="zh-TW" dirty="0"/>
              <a:t>:</a:t>
            </a:r>
            <a:r>
              <a:rPr lang="zh-TW" altLang="en-US" dirty="0"/>
              <a:t> </a:t>
            </a:r>
            <a:endParaRPr lang="en-US" altLang="zh-TW" dirty="0"/>
          </a:p>
          <a:p>
            <a:pPr lvl="2">
              <a:buFont typeface="Wingdings" panose="05000000000000000000" pitchFamily="2" charset="2"/>
              <a:buChar char="Ø"/>
            </a:pPr>
            <a:r>
              <a:rPr lang="zh-TW" altLang="en-US" sz="2000" dirty="0"/>
              <a:t>姓名 </a:t>
            </a:r>
            <a:r>
              <a:rPr lang="en-US" altLang="zh-TW" sz="2000" dirty="0"/>
              <a:t>:</a:t>
            </a:r>
            <a:r>
              <a:rPr lang="zh-TW" altLang="en-US" sz="2000" dirty="0"/>
              <a:t> </a:t>
            </a:r>
            <a:r>
              <a:rPr lang="en-US" altLang="zh-TW" sz="2000" dirty="0"/>
              <a:t>Smith, </a:t>
            </a:r>
            <a:r>
              <a:rPr lang="zh-TW" altLang="en-US" sz="2000" dirty="0"/>
              <a:t>學分 </a:t>
            </a:r>
            <a:r>
              <a:rPr lang="en-US" altLang="zh-TW" sz="2000" dirty="0"/>
              <a:t>: 30, </a:t>
            </a:r>
            <a:r>
              <a:rPr lang="zh-TW" altLang="en-US" sz="2000" dirty="0"/>
              <a:t>成績 </a:t>
            </a:r>
            <a:r>
              <a:rPr lang="en-US" altLang="zh-TW" sz="2000" dirty="0"/>
              <a:t>:</a:t>
            </a:r>
            <a:r>
              <a:rPr lang="zh-TW" altLang="en-US" sz="2000" dirty="0"/>
              <a:t> </a:t>
            </a:r>
            <a:r>
              <a:rPr lang="en-US" altLang="zh-TW" sz="2000" dirty="0"/>
              <a:t>96</a:t>
            </a:r>
          </a:p>
          <a:p>
            <a:pPr>
              <a:buFont typeface="Wingdings" panose="05000000000000000000" pitchFamily="2" charset="2"/>
              <a:buChar char="Ø"/>
            </a:pPr>
            <a:endParaRPr lang="en-US" altLang="zh-TW" sz="2800" dirty="0"/>
          </a:p>
        </p:txBody>
      </p:sp>
      <p:pic>
        <p:nvPicPr>
          <p:cNvPr id="4" name="圖片 3">
            <a:extLst>
              <a:ext uri="{FF2B5EF4-FFF2-40B4-BE49-F238E27FC236}">
                <a16:creationId xmlns:a16="http://schemas.microsoft.com/office/drawing/2014/main" id="{2083287B-FE79-416C-A29E-EAC894E99C1F}"/>
              </a:ext>
            </a:extLst>
          </p:cNvPr>
          <p:cNvPicPr>
            <a:picLocks noChangeAspect="1"/>
          </p:cNvPicPr>
          <p:nvPr/>
        </p:nvPicPr>
        <p:blipFill>
          <a:blip r:embed="rId2"/>
          <a:stretch>
            <a:fillRect/>
          </a:stretch>
        </p:blipFill>
        <p:spPr>
          <a:xfrm>
            <a:off x="6637224" y="1217136"/>
            <a:ext cx="5064600" cy="2382437"/>
          </a:xfrm>
          <a:prstGeom prst="rect">
            <a:avLst/>
          </a:prstGeom>
        </p:spPr>
      </p:pic>
      <p:pic>
        <p:nvPicPr>
          <p:cNvPr id="6" name="圖片 5">
            <a:extLst>
              <a:ext uri="{FF2B5EF4-FFF2-40B4-BE49-F238E27FC236}">
                <a16:creationId xmlns:a16="http://schemas.microsoft.com/office/drawing/2014/main" id="{E6B01E61-68EC-4A8D-9217-8EC94C888D2A}"/>
              </a:ext>
            </a:extLst>
          </p:cNvPr>
          <p:cNvPicPr>
            <a:picLocks noChangeAspect="1"/>
          </p:cNvPicPr>
          <p:nvPr/>
        </p:nvPicPr>
        <p:blipFill>
          <a:blip r:embed="rId3"/>
          <a:stretch>
            <a:fillRect/>
          </a:stretch>
        </p:blipFill>
        <p:spPr>
          <a:xfrm>
            <a:off x="6637224" y="3744199"/>
            <a:ext cx="5064599" cy="2845024"/>
          </a:xfrm>
          <a:prstGeom prst="rect">
            <a:avLst/>
          </a:prstGeom>
        </p:spPr>
      </p:pic>
      <p:sp>
        <p:nvSpPr>
          <p:cNvPr id="7" name="矩形 6">
            <a:extLst>
              <a:ext uri="{FF2B5EF4-FFF2-40B4-BE49-F238E27FC236}">
                <a16:creationId xmlns:a16="http://schemas.microsoft.com/office/drawing/2014/main" id="{88855263-F11D-4B19-B38F-41F6F45C303D}"/>
              </a:ext>
            </a:extLst>
          </p:cNvPr>
          <p:cNvSpPr/>
          <p:nvPr/>
        </p:nvSpPr>
        <p:spPr>
          <a:xfrm>
            <a:off x="6637224" y="5583677"/>
            <a:ext cx="3207167" cy="2594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17307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6E9B38-E9F5-420D-AA07-3BB36392AAB1}"/>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刪除</a:t>
            </a:r>
            <a:r>
              <a:rPr lang="zh-TW" altLang="en-US" dirty="0"/>
              <a:t> </a:t>
            </a:r>
            <a:r>
              <a:rPr lang="en-US" altLang="zh-TW" dirty="0"/>
              <a:t>(20%)</a:t>
            </a:r>
            <a:endParaRPr lang="zh-TW" altLang="en-US" dirty="0"/>
          </a:p>
        </p:txBody>
      </p:sp>
      <p:sp>
        <p:nvSpPr>
          <p:cNvPr id="3" name="內容版面配置區 2">
            <a:extLst>
              <a:ext uri="{FF2B5EF4-FFF2-40B4-BE49-F238E27FC236}">
                <a16:creationId xmlns:a16="http://schemas.microsoft.com/office/drawing/2014/main" id="{C032C503-DE76-4F81-AC9C-AB1D8F202A0B}"/>
              </a:ext>
            </a:extLst>
          </p:cNvPr>
          <p:cNvSpPr>
            <a:spLocks noGrp="1"/>
          </p:cNvSpPr>
          <p:nvPr>
            <p:ph idx="1"/>
          </p:nvPr>
        </p:nvSpPr>
        <p:spPr/>
        <p:txBody>
          <a:bodyPr/>
          <a:lstStyle/>
          <a:p>
            <a:pPr>
              <a:lnSpc>
                <a:spcPct val="150000"/>
              </a:lnSpc>
              <a:buFont typeface="Wingdings" panose="05000000000000000000" pitchFamily="2" charset="2"/>
              <a:buChar char="Ø"/>
            </a:pPr>
            <a:r>
              <a:rPr lang="zh-TW" altLang="zh-TW" sz="1800" kern="100" dirty="0">
                <a:solidFill>
                  <a:srgbClr val="FF0000"/>
                </a:solidFill>
                <a:effectLst/>
                <a:ea typeface="標楷體" panose="03000509000000000000" pitchFamily="65" charset="-120"/>
                <a:cs typeface="Times New Roman" panose="02020603050405020304" pitchFamily="18" charset="0"/>
              </a:rPr>
              <a:t>印出訊息請使用者從鍵盤輸入學生姓名</a:t>
            </a:r>
            <a:r>
              <a:rPr lang="en-US" altLang="zh-TW" sz="1800" kern="100" dirty="0">
                <a:solidFill>
                  <a:srgbClr val="FF0000"/>
                </a:solidFill>
                <a:effectLst/>
                <a:ea typeface="標楷體" panose="03000509000000000000" pitchFamily="65" charset="-120"/>
                <a:cs typeface="Times New Roman" panose="02020603050405020304" pitchFamily="18" charset="0"/>
              </a:rPr>
              <a:t>(</a:t>
            </a:r>
            <a:r>
              <a:rPr lang="zh-TW" altLang="zh-TW" sz="1800" kern="100" dirty="0">
                <a:solidFill>
                  <a:srgbClr val="FF0000"/>
                </a:solidFill>
                <a:effectLst/>
                <a:ea typeface="標楷體" panose="03000509000000000000" pitchFamily="65" charset="-120"/>
                <a:cs typeface="Times New Roman" panose="02020603050405020304" pitchFamily="18" charset="0"/>
              </a:rPr>
              <a:t>字串</a:t>
            </a:r>
            <a:r>
              <a:rPr lang="en-US" altLang="zh-TW" sz="1800" kern="100" dirty="0">
                <a:solidFill>
                  <a:srgbClr val="FF0000"/>
                </a:solidFill>
                <a:effectLst/>
                <a:ea typeface="標楷體" panose="03000509000000000000" pitchFamily="65" charset="-120"/>
                <a:cs typeface="Times New Roman" panose="02020603050405020304" pitchFamily="18" charset="0"/>
              </a:rPr>
              <a:t>)</a:t>
            </a:r>
            <a:r>
              <a:rPr lang="zh-TW" altLang="zh-TW" sz="1800" kern="100" dirty="0">
                <a:effectLst/>
                <a:ea typeface="標楷體" panose="03000509000000000000" pitchFamily="65" charset="-120"/>
                <a:cs typeface="Times New Roman" panose="02020603050405020304" pitchFamily="18" charset="0"/>
              </a:rPr>
              <a:t>，找到該筆學生資料後印出學生的資料，接著</a:t>
            </a:r>
            <a:r>
              <a:rPr lang="zh-TW" altLang="zh-TW" sz="1800" kern="100" dirty="0">
                <a:solidFill>
                  <a:srgbClr val="FF0000"/>
                </a:solidFill>
                <a:effectLst/>
                <a:ea typeface="標楷體" panose="03000509000000000000" pitchFamily="65" charset="-120"/>
                <a:cs typeface="Times New Roman" panose="02020603050405020304" pitchFamily="18" charset="0"/>
              </a:rPr>
              <a:t>將該筆學生從串列刪除並印出訊息告訴使用者已經刪除</a:t>
            </a:r>
            <a:r>
              <a:rPr lang="zh-TW" altLang="zh-TW" sz="1800" kern="100" dirty="0">
                <a:effectLst/>
                <a:ea typeface="標楷體" panose="03000509000000000000" pitchFamily="65" charset="-120"/>
                <a:cs typeface="Times New Roman" panose="02020603050405020304" pitchFamily="18" charset="0"/>
              </a:rPr>
              <a:t>，</a:t>
            </a:r>
            <a:r>
              <a:rPr lang="zh-TW" altLang="zh-TW" sz="1800" kern="100" dirty="0">
                <a:solidFill>
                  <a:srgbClr val="FF0000"/>
                </a:solidFill>
                <a:effectLst/>
                <a:ea typeface="標楷體" panose="03000509000000000000" pitchFamily="65" charset="-120"/>
                <a:cs typeface="Times New Roman" panose="02020603050405020304" pitchFamily="18" charset="0"/>
              </a:rPr>
              <a:t>若無該學生則印出訊息告訴使用者</a:t>
            </a:r>
            <a:r>
              <a:rPr lang="zh-TW" altLang="zh-TW" sz="1800" kern="100" dirty="0">
                <a:effectLst/>
                <a:ea typeface="標楷體" panose="03000509000000000000" pitchFamily="65" charset="-120"/>
                <a:cs typeface="Times New Roman" panose="02020603050405020304" pitchFamily="18" charset="0"/>
              </a:rPr>
              <a:t>。</a:t>
            </a:r>
            <a:endParaRPr lang="zh-TW" altLang="en-US" dirty="0"/>
          </a:p>
        </p:txBody>
      </p:sp>
      <p:pic>
        <p:nvPicPr>
          <p:cNvPr id="7" name="圖片 6">
            <a:extLst>
              <a:ext uri="{FF2B5EF4-FFF2-40B4-BE49-F238E27FC236}">
                <a16:creationId xmlns:a16="http://schemas.microsoft.com/office/drawing/2014/main" id="{72CA41BB-1AE3-46ED-8C21-BBDE187494E1}"/>
              </a:ext>
            </a:extLst>
          </p:cNvPr>
          <p:cNvPicPr>
            <a:picLocks noChangeAspect="1"/>
          </p:cNvPicPr>
          <p:nvPr/>
        </p:nvPicPr>
        <p:blipFill>
          <a:blip r:embed="rId2"/>
          <a:stretch>
            <a:fillRect/>
          </a:stretch>
        </p:blipFill>
        <p:spPr>
          <a:xfrm>
            <a:off x="758162" y="3630300"/>
            <a:ext cx="5071949" cy="2285738"/>
          </a:xfrm>
          <a:prstGeom prst="rect">
            <a:avLst/>
          </a:prstGeom>
        </p:spPr>
      </p:pic>
      <p:pic>
        <p:nvPicPr>
          <p:cNvPr id="9" name="圖片 8">
            <a:extLst>
              <a:ext uri="{FF2B5EF4-FFF2-40B4-BE49-F238E27FC236}">
                <a16:creationId xmlns:a16="http://schemas.microsoft.com/office/drawing/2014/main" id="{786B7A40-0871-4CC4-89C1-96FEA3727EE5}"/>
              </a:ext>
            </a:extLst>
          </p:cNvPr>
          <p:cNvPicPr>
            <a:picLocks noChangeAspect="1"/>
          </p:cNvPicPr>
          <p:nvPr/>
        </p:nvPicPr>
        <p:blipFill>
          <a:blip r:embed="rId3"/>
          <a:stretch>
            <a:fillRect/>
          </a:stretch>
        </p:blipFill>
        <p:spPr>
          <a:xfrm>
            <a:off x="6199744" y="3429000"/>
            <a:ext cx="4968128" cy="2578876"/>
          </a:xfrm>
          <a:prstGeom prst="rect">
            <a:avLst/>
          </a:prstGeom>
        </p:spPr>
      </p:pic>
    </p:spTree>
    <p:extLst>
      <p:ext uri="{BB962C8B-B14F-4D97-AF65-F5344CB8AC3E}">
        <p14:creationId xmlns:p14="http://schemas.microsoft.com/office/powerpoint/2010/main" val="298400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D52377-38FD-4BE1-B256-AF04249C2A2F}"/>
              </a:ext>
            </a:extLst>
          </p:cNvPr>
          <p:cNvSpPr>
            <a:spLocks noGrp="1"/>
          </p:cNvSpPr>
          <p:nvPr>
            <p:ph type="title"/>
          </p:nvPr>
        </p:nvSpPr>
        <p:spPr/>
        <p:txBody>
          <a:bodyPr/>
          <a:lstStyle/>
          <a:p>
            <a:r>
              <a:rPr lang="zh-TW" altLang="zh-TW" sz="5400" b="1" kern="100" dirty="0">
                <a:ea typeface="標楷體" panose="03000509000000000000" pitchFamily="65" charset="-120"/>
                <a:cs typeface="Times New Roman" panose="02020603050405020304" pitchFamily="18" charset="0"/>
              </a:rPr>
              <a:t>列出全部學生成績</a:t>
            </a:r>
            <a:r>
              <a:rPr lang="zh-TW" altLang="en-US" sz="5400" b="1" kern="100" dirty="0">
                <a:ea typeface="標楷體" panose="03000509000000000000" pitchFamily="65" charset="-120"/>
                <a:cs typeface="Times New Roman" panose="02020603050405020304" pitchFamily="18" charset="0"/>
              </a:rPr>
              <a:t> </a:t>
            </a:r>
            <a:r>
              <a:rPr lang="en-US" altLang="zh-TW" sz="5400" kern="100" dirty="0">
                <a:ea typeface="標楷體" panose="03000509000000000000" pitchFamily="65" charset="-120"/>
                <a:cs typeface="Times New Roman" panose="02020603050405020304" pitchFamily="18" charset="0"/>
              </a:rPr>
              <a:t>(20%)</a:t>
            </a:r>
            <a:endParaRPr lang="zh-TW" altLang="en-US" dirty="0"/>
          </a:p>
        </p:txBody>
      </p:sp>
      <p:sp>
        <p:nvSpPr>
          <p:cNvPr id="3" name="內容版面配置區 2">
            <a:extLst>
              <a:ext uri="{FF2B5EF4-FFF2-40B4-BE49-F238E27FC236}">
                <a16:creationId xmlns:a16="http://schemas.microsoft.com/office/drawing/2014/main" id="{8D92E8CC-0D11-43C7-8C35-06E985232EA4}"/>
              </a:ext>
            </a:extLst>
          </p:cNvPr>
          <p:cNvSpPr>
            <a:spLocks noGrp="1"/>
          </p:cNvSpPr>
          <p:nvPr>
            <p:ph idx="1"/>
          </p:nvPr>
        </p:nvSpPr>
        <p:spPr>
          <a:xfrm>
            <a:off x="1106424" y="2002536"/>
            <a:ext cx="9720073" cy="4023360"/>
          </a:xfrm>
        </p:spPr>
        <p:txBody>
          <a:bodyPr/>
          <a:lstStyle/>
          <a:p>
            <a:pPr>
              <a:buFont typeface="Wingdings" panose="05000000000000000000" pitchFamily="2" charset="2"/>
              <a:buChar char="Ø"/>
            </a:pPr>
            <a:r>
              <a:rPr lang="zh-TW" altLang="en-US" sz="1800" kern="100" dirty="0">
                <a:effectLst/>
                <a:ea typeface="標楷體" panose="03000509000000000000" pitchFamily="65" charset="-120"/>
                <a:cs typeface="Times New Roman" panose="02020603050405020304" pitchFamily="18" charset="0"/>
              </a:rPr>
              <a:t> </a:t>
            </a:r>
            <a:r>
              <a:rPr lang="zh-TW" altLang="zh-TW" sz="1800" kern="100" dirty="0">
                <a:solidFill>
                  <a:srgbClr val="FF0000"/>
                </a:solidFill>
                <a:effectLst/>
                <a:ea typeface="標楷體" panose="03000509000000000000" pitchFamily="65" charset="-120"/>
                <a:cs typeface="Times New Roman" panose="02020603050405020304" pitchFamily="18" charset="0"/>
              </a:rPr>
              <a:t>列出目前鏈結串列中所有的學生姓名、總學分與分數。</a:t>
            </a:r>
            <a:endParaRPr lang="zh-TW" altLang="en-US" dirty="0">
              <a:solidFill>
                <a:srgbClr val="FF0000"/>
              </a:solidFill>
            </a:endParaRPr>
          </a:p>
        </p:txBody>
      </p:sp>
      <p:pic>
        <p:nvPicPr>
          <p:cNvPr id="5" name="圖片 4">
            <a:extLst>
              <a:ext uri="{FF2B5EF4-FFF2-40B4-BE49-F238E27FC236}">
                <a16:creationId xmlns:a16="http://schemas.microsoft.com/office/drawing/2014/main" id="{89D6948C-32CD-4137-805B-193225843112}"/>
              </a:ext>
            </a:extLst>
          </p:cNvPr>
          <p:cNvPicPr>
            <a:picLocks noChangeAspect="1"/>
          </p:cNvPicPr>
          <p:nvPr/>
        </p:nvPicPr>
        <p:blipFill>
          <a:blip r:embed="rId2"/>
          <a:stretch>
            <a:fillRect/>
          </a:stretch>
        </p:blipFill>
        <p:spPr>
          <a:xfrm>
            <a:off x="2269682" y="2619749"/>
            <a:ext cx="6572566" cy="3406147"/>
          </a:xfrm>
          <a:prstGeom prst="rect">
            <a:avLst/>
          </a:prstGeom>
        </p:spPr>
      </p:pic>
    </p:spTree>
    <p:extLst>
      <p:ext uri="{BB962C8B-B14F-4D97-AF65-F5344CB8AC3E}">
        <p14:creationId xmlns:p14="http://schemas.microsoft.com/office/powerpoint/2010/main" val="3408814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A580FB-62FC-421C-A382-2E07DD574EDC}"/>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結束</a:t>
            </a:r>
            <a:r>
              <a:rPr lang="zh-TW" altLang="en-US" dirty="0"/>
              <a:t> </a:t>
            </a:r>
            <a:r>
              <a:rPr lang="en-US" altLang="zh-TW" dirty="0"/>
              <a:t>(5%)</a:t>
            </a:r>
            <a:endParaRPr lang="zh-TW" altLang="en-US" dirty="0"/>
          </a:p>
        </p:txBody>
      </p:sp>
      <p:sp>
        <p:nvSpPr>
          <p:cNvPr id="3" name="內容版面配置區 2">
            <a:extLst>
              <a:ext uri="{FF2B5EF4-FFF2-40B4-BE49-F238E27FC236}">
                <a16:creationId xmlns:a16="http://schemas.microsoft.com/office/drawing/2014/main" id="{0CBB915A-5DB7-4E8D-AA33-B5D968E2C81C}"/>
              </a:ext>
            </a:extLst>
          </p:cNvPr>
          <p:cNvSpPr>
            <a:spLocks noGrp="1"/>
          </p:cNvSpPr>
          <p:nvPr>
            <p:ph idx="1"/>
          </p:nvPr>
        </p:nvSpPr>
        <p:spPr/>
        <p:txBody>
          <a:bodyPr/>
          <a:lstStyle/>
          <a:p>
            <a:pPr>
              <a:buFont typeface="Wingdings" panose="05000000000000000000" pitchFamily="2" charset="2"/>
              <a:buChar char="Ø"/>
            </a:pPr>
            <a:r>
              <a:rPr lang="zh-TW" altLang="en-US" sz="1800" kern="100" dirty="0">
                <a:effectLst/>
                <a:ea typeface="標楷體" panose="03000509000000000000" pitchFamily="65" charset="-120"/>
                <a:cs typeface="Times New Roman" panose="02020603050405020304" pitchFamily="18" charset="0"/>
              </a:rPr>
              <a:t> </a:t>
            </a:r>
            <a:r>
              <a:rPr lang="zh-TW" altLang="zh-TW" sz="1800" kern="100" dirty="0">
                <a:effectLst/>
                <a:ea typeface="標楷體" panose="03000509000000000000" pitchFamily="65" charset="-120"/>
                <a:cs typeface="Times New Roman" panose="02020603050405020304" pitchFamily="18" charset="0"/>
              </a:rPr>
              <a:t>跳出系統並結束執行。</a:t>
            </a:r>
            <a:endParaRPr lang="zh-TW" altLang="en-US" dirty="0"/>
          </a:p>
        </p:txBody>
      </p:sp>
      <p:pic>
        <p:nvPicPr>
          <p:cNvPr id="5" name="圖片 4">
            <a:extLst>
              <a:ext uri="{FF2B5EF4-FFF2-40B4-BE49-F238E27FC236}">
                <a16:creationId xmlns:a16="http://schemas.microsoft.com/office/drawing/2014/main" id="{BC9E661E-F1EC-485D-9D8B-8CD08FB784F6}"/>
              </a:ext>
            </a:extLst>
          </p:cNvPr>
          <p:cNvPicPr>
            <a:picLocks noChangeAspect="1"/>
          </p:cNvPicPr>
          <p:nvPr/>
        </p:nvPicPr>
        <p:blipFill>
          <a:blip r:embed="rId2"/>
          <a:stretch>
            <a:fillRect/>
          </a:stretch>
        </p:blipFill>
        <p:spPr>
          <a:xfrm>
            <a:off x="4054208" y="2779192"/>
            <a:ext cx="7240750" cy="3411296"/>
          </a:xfrm>
          <a:prstGeom prst="rect">
            <a:avLst/>
          </a:prstGeom>
        </p:spPr>
      </p:pic>
    </p:spTree>
    <p:extLst>
      <p:ext uri="{BB962C8B-B14F-4D97-AF65-F5344CB8AC3E}">
        <p14:creationId xmlns:p14="http://schemas.microsoft.com/office/powerpoint/2010/main" val="2052303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154815-35FB-4ACD-A002-CEA0725E2BB7}"/>
              </a:ext>
            </a:extLst>
          </p:cNvPr>
          <p:cNvSpPr>
            <a:spLocks noGrp="1"/>
          </p:cNvSpPr>
          <p:nvPr>
            <p:ph type="title"/>
          </p:nvPr>
        </p:nvSpPr>
        <p:spPr/>
        <p:txBody>
          <a:bodyPr/>
          <a:lstStyle/>
          <a:p>
            <a:r>
              <a:rPr lang="en-US" altLang="zh-TW" dirty="0"/>
              <a:t>“</a:t>
            </a:r>
            <a:r>
              <a:rPr lang="zh-TW" altLang="en-US" dirty="0"/>
              <a:t>可能</a:t>
            </a:r>
            <a:r>
              <a:rPr lang="en-US" altLang="zh-TW" dirty="0"/>
              <a:t>”</a:t>
            </a:r>
            <a:r>
              <a:rPr lang="zh-TW" altLang="en-US" dirty="0"/>
              <a:t>會用到的套件</a:t>
            </a:r>
          </a:p>
        </p:txBody>
      </p:sp>
      <p:sp>
        <p:nvSpPr>
          <p:cNvPr id="3" name="內容版面配置區 2">
            <a:extLst>
              <a:ext uri="{FF2B5EF4-FFF2-40B4-BE49-F238E27FC236}">
                <a16:creationId xmlns:a16="http://schemas.microsoft.com/office/drawing/2014/main" id="{C041F1C1-0DCE-49F9-927B-9CBCEA01B447}"/>
              </a:ext>
            </a:extLst>
          </p:cNvPr>
          <p:cNvSpPr>
            <a:spLocks noGrp="1"/>
          </p:cNvSpPr>
          <p:nvPr>
            <p:ph idx="1"/>
          </p:nvPr>
        </p:nvSpPr>
        <p:spPr/>
        <p:txBody>
          <a:bodyPr/>
          <a:lstStyle/>
          <a:p>
            <a:r>
              <a:rPr lang="en-US" altLang="zh-TW" b="0" dirty="0">
                <a:solidFill>
                  <a:srgbClr val="C678DD"/>
                </a:solidFill>
                <a:effectLst/>
                <a:latin typeface="Consolas" panose="020B0609020204030204" pitchFamily="49" charset="0"/>
              </a:rPr>
              <a:t>import</a:t>
            </a:r>
            <a:r>
              <a:rPr lang="en-US" altLang="zh-TW" b="0" dirty="0">
                <a:solidFill>
                  <a:srgbClr val="ABB2BF"/>
                </a:solidFill>
                <a:effectLst/>
                <a:latin typeface="Consolas" panose="020B0609020204030204" pitchFamily="49" charset="0"/>
              </a:rPr>
              <a:t> </a:t>
            </a:r>
            <a:r>
              <a:rPr lang="en-US" altLang="zh-TW" b="0" dirty="0" err="1">
                <a:solidFill>
                  <a:srgbClr val="E5C07B"/>
                </a:solidFill>
                <a:effectLst/>
                <a:latin typeface="Consolas" panose="020B0609020204030204" pitchFamily="49" charset="0"/>
              </a:rPr>
              <a:t>java.io.File</a:t>
            </a:r>
            <a:r>
              <a:rPr lang="en-US" altLang="zh-TW" b="0" dirty="0">
                <a:solidFill>
                  <a:srgbClr val="ABB2BF"/>
                </a:solidFill>
                <a:effectLst/>
                <a:latin typeface="Consolas" panose="020B0609020204030204" pitchFamily="49" charset="0"/>
              </a:rPr>
              <a:t>;</a:t>
            </a:r>
          </a:p>
          <a:p>
            <a:r>
              <a:rPr lang="en-US" altLang="zh-TW" b="0" dirty="0">
                <a:solidFill>
                  <a:srgbClr val="C678DD"/>
                </a:solidFill>
                <a:effectLst/>
                <a:latin typeface="Consolas" panose="020B0609020204030204" pitchFamily="49" charset="0"/>
              </a:rPr>
              <a:t>import</a:t>
            </a:r>
            <a:r>
              <a:rPr lang="en-US" altLang="zh-TW" b="0" dirty="0">
                <a:solidFill>
                  <a:srgbClr val="ABB2BF"/>
                </a:solidFill>
                <a:effectLst/>
                <a:latin typeface="Consolas" panose="020B0609020204030204" pitchFamily="49" charset="0"/>
              </a:rPr>
              <a:t> </a:t>
            </a:r>
            <a:r>
              <a:rPr lang="en-US" altLang="zh-TW" b="0" dirty="0" err="1">
                <a:solidFill>
                  <a:srgbClr val="E5C07B"/>
                </a:solidFill>
                <a:effectLst/>
                <a:latin typeface="Consolas" panose="020B0609020204030204" pitchFamily="49" charset="0"/>
              </a:rPr>
              <a:t>java.io.FileNotFoundException</a:t>
            </a:r>
            <a:r>
              <a:rPr lang="en-US" altLang="zh-TW" b="0" dirty="0">
                <a:solidFill>
                  <a:srgbClr val="ABB2BF"/>
                </a:solidFill>
                <a:effectLst/>
                <a:latin typeface="Consolas" panose="020B0609020204030204" pitchFamily="49" charset="0"/>
              </a:rPr>
              <a:t>;</a:t>
            </a:r>
          </a:p>
          <a:p>
            <a:r>
              <a:rPr lang="en-US" altLang="zh-TW" b="0" dirty="0">
                <a:solidFill>
                  <a:srgbClr val="C678DD"/>
                </a:solidFill>
                <a:effectLst/>
                <a:latin typeface="Consolas" panose="020B0609020204030204" pitchFamily="49" charset="0"/>
              </a:rPr>
              <a:t>import</a:t>
            </a:r>
            <a:r>
              <a:rPr lang="en-US" altLang="zh-TW" b="0" dirty="0">
                <a:solidFill>
                  <a:srgbClr val="ABB2BF"/>
                </a:solidFill>
                <a:effectLst/>
                <a:latin typeface="Consolas" panose="020B0609020204030204" pitchFamily="49" charset="0"/>
              </a:rPr>
              <a:t> </a:t>
            </a:r>
            <a:r>
              <a:rPr lang="en-US" altLang="zh-TW" b="0" dirty="0" err="1">
                <a:solidFill>
                  <a:srgbClr val="E5C07B"/>
                </a:solidFill>
                <a:effectLst/>
                <a:latin typeface="Consolas" panose="020B0609020204030204" pitchFamily="49" charset="0"/>
              </a:rPr>
              <a:t>java.util.LinkedList</a:t>
            </a:r>
            <a:r>
              <a:rPr lang="en-US" altLang="zh-TW" b="0" dirty="0">
                <a:solidFill>
                  <a:srgbClr val="ABB2BF"/>
                </a:solidFill>
                <a:effectLst/>
                <a:latin typeface="Consolas" panose="020B0609020204030204" pitchFamily="49" charset="0"/>
              </a:rPr>
              <a:t>;</a:t>
            </a:r>
          </a:p>
          <a:p>
            <a:r>
              <a:rPr lang="en-US" altLang="zh-TW" b="0" dirty="0">
                <a:solidFill>
                  <a:srgbClr val="C678DD"/>
                </a:solidFill>
                <a:effectLst/>
                <a:latin typeface="Consolas" panose="020B0609020204030204" pitchFamily="49" charset="0"/>
              </a:rPr>
              <a:t>import</a:t>
            </a:r>
            <a:r>
              <a:rPr lang="en-US" altLang="zh-TW" b="0" dirty="0">
                <a:solidFill>
                  <a:srgbClr val="ABB2BF"/>
                </a:solidFill>
                <a:effectLst/>
                <a:latin typeface="Consolas" panose="020B0609020204030204" pitchFamily="49" charset="0"/>
              </a:rPr>
              <a:t> </a:t>
            </a:r>
            <a:r>
              <a:rPr lang="en-US" altLang="zh-TW" b="0" dirty="0" err="1">
                <a:solidFill>
                  <a:srgbClr val="E5C07B"/>
                </a:solidFill>
                <a:effectLst/>
                <a:latin typeface="Consolas" panose="020B0609020204030204" pitchFamily="49" charset="0"/>
              </a:rPr>
              <a:t>java.util.List</a:t>
            </a:r>
            <a:r>
              <a:rPr lang="en-US" altLang="zh-TW" b="0" dirty="0">
                <a:solidFill>
                  <a:srgbClr val="ABB2BF"/>
                </a:solidFill>
                <a:effectLst/>
                <a:latin typeface="Consolas" panose="020B0609020204030204" pitchFamily="49" charset="0"/>
              </a:rPr>
              <a:t>; </a:t>
            </a:r>
          </a:p>
          <a:p>
            <a:r>
              <a:rPr lang="en-US" altLang="zh-TW" b="0" dirty="0">
                <a:solidFill>
                  <a:srgbClr val="C678DD"/>
                </a:solidFill>
                <a:effectLst/>
                <a:latin typeface="Consolas" panose="020B0609020204030204" pitchFamily="49" charset="0"/>
              </a:rPr>
              <a:t>import</a:t>
            </a:r>
            <a:r>
              <a:rPr lang="en-US" altLang="zh-TW" b="0" dirty="0">
                <a:solidFill>
                  <a:srgbClr val="ABB2BF"/>
                </a:solidFill>
                <a:effectLst/>
                <a:latin typeface="Consolas" panose="020B0609020204030204" pitchFamily="49" charset="0"/>
              </a:rPr>
              <a:t> </a:t>
            </a:r>
            <a:r>
              <a:rPr lang="en-US" altLang="zh-TW" b="0" dirty="0" err="1">
                <a:solidFill>
                  <a:srgbClr val="E5C07B"/>
                </a:solidFill>
                <a:effectLst/>
                <a:latin typeface="Consolas" panose="020B0609020204030204" pitchFamily="49" charset="0"/>
              </a:rPr>
              <a:t>java.io.BufferedReader</a:t>
            </a:r>
            <a:r>
              <a:rPr lang="en-US" altLang="zh-TW" b="0" dirty="0">
                <a:solidFill>
                  <a:srgbClr val="ABB2BF"/>
                </a:solidFill>
                <a:effectLst/>
                <a:latin typeface="Consolas" panose="020B0609020204030204" pitchFamily="49" charset="0"/>
              </a:rPr>
              <a:t>;</a:t>
            </a:r>
          </a:p>
          <a:p>
            <a:r>
              <a:rPr lang="en-US" altLang="zh-TW" b="0" dirty="0">
                <a:solidFill>
                  <a:srgbClr val="C678DD"/>
                </a:solidFill>
                <a:effectLst/>
                <a:latin typeface="Consolas" panose="020B0609020204030204" pitchFamily="49" charset="0"/>
              </a:rPr>
              <a:t>import</a:t>
            </a:r>
            <a:r>
              <a:rPr lang="en-US" altLang="zh-TW" b="0" dirty="0">
                <a:solidFill>
                  <a:srgbClr val="ABB2BF"/>
                </a:solidFill>
                <a:effectLst/>
                <a:latin typeface="Consolas" panose="020B0609020204030204" pitchFamily="49" charset="0"/>
              </a:rPr>
              <a:t> </a:t>
            </a:r>
            <a:r>
              <a:rPr lang="en-US" altLang="zh-TW" b="0" dirty="0" err="1">
                <a:solidFill>
                  <a:srgbClr val="E5C07B"/>
                </a:solidFill>
                <a:effectLst/>
                <a:latin typeface="Consolas" panose="020B0609020204030204" pitchFamily="49" charset="0"/>
              </a:rPr>
              <a:t>java.io.FileReader</a:t>
            </a:r>
            <a:r>
              <a:rPr lang="en-US" altLang="zh-TW" b="0" dirty="0">
                <a:solidFill>
                  <a:srgbClr val="ABB2BF"/>
                </a:solidFill>
                <a:effectLst/>
                <a:latin typeface="Consolas" panose="020B0609020204030204" pitchFamily="49" charset="0"/>
              </a:rPr>
              <a:t>;</a:t>
            </a:r>
          </a:p>
          <a:p>
            <a:r>
              <a:rPr lang="en-US" altLang="zh-TW" b="0" dirty="0">
                <a:solidFill>
                  <a:srgbClr val="C678DD"/>
                </a:solidFill>
                <a:effectLst/>
                <a:latin typeface="Consolas" panose="020B0609020204030204" pitchFamily="49" charset="0"/>
              </a:rPr>
              <a:t>import</a:t>
            </a:r>
            <a:r>
              <a:rPr lang="en-US" altLang="zh-TW" b="0" dirty="0">
                <a:solidFill>
                  <a:srgbClr val="ABB2BF"/>
                </a:solidFill>
                <a:effectLst/>
                <a:latin typeface="Consolas" panose="020B0609020204030204" pitchFamily="49" charset="0"/>
              </a:rPr>
              <a:t> </a:t>
            </a:r>
            <a:r>
              <a:rPr lang="en-US" altLang="zh-TW" b="0" dirty="0" err="1">
                <a:solidFill>
                  <a:srgbClr val="E5C07B"/>
                </a:solidFill>
                <a:effectLst/>
                <a:latin typeface="Consolas" panose="020B0609020204030204" pitchFamily="49" charset="0"/>
              </a:rPr>
              <a:t>java.util.Scanner</a:t>
            </a:r>
            <a:r>
              <a:rPr lang="en-US" altLang="zh-TW" b="0" dirty="0">
                <a:solidFill>
                  <a:srgbClr val="ABB2BF"/>
                </a:solidFill>
                <a:effectLst/>
                <a:latin typeface="Consolas" panose="020B0609020204030204" pitchFamily="49" charset="0"/>
              </a:rPr>
              <a:t>;</a:t>
            </a:r>
          </a:p>
          <a:p>
            <a:endParaRPr lang="en-US" altLang="zh-TW" b="0" dirty="0">
              <a:solidFill>
                <a:srgbClr val="ABB2BF"/>
              </a:solidFill>
              <a:effectLst/>
              <a:latin typeface="Consolas" panose="020B0609020204030204" pitchFamily="49" charset="0"/>
            </a:endParaRPr>
          </a:p>
          <a:p>
            <a:endParaRPr lang="en-US" altLang="zh-TW" b="0" dirty="0">
              <a:solidFill>
                <a:srgbClr val="ABB2BF"/>
              </a:solidFill>
              <a:effectLst/>
              <a:latin typeface="Consolas" panose="020B0609020204030204" pitchFamily="49" charset="0"/>
            </a:endParaRPr>
          </a:p>
          <a:p>
            <a:endParaRPr lang="zh-TW" altLang="en-US" dirty="0"/>
          </a:p>
        </p:txBody>
      </p:sp>
    </p:spTree>
    <p:extLst>
      <p:ext uri="{BB962C8B-B14F-4D97-AF65-F5344CB8AC3E}">
        <p14:creationId xmlns:p14="http://schemas.microsoft.com/office/powerpoint/2010/main" val="1462164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328596-73B5-4BAA-BE55-21FDF8DCF3C4}"/>
              </a:ext>
            </a:extLst>
          </p:cNvPr>
          <p:cNvSpPr>
            <a:spLocks noGrp="1"/>
          </p:cNvSpPr>
          <p:nvPr>
            <p:ph type="title"/>
          </p:nvPr>
        </p:nvSpPr>
        <p:spPr/>
        <p:txBody>
          <a:bodyPr/>
          <a:lstStyle/>
          <a:p>
            <a:r>
              <a:rPr lang="zh-TW" altLang="en-US" dirty="0"/>
              <a:t>可能會用到的方法</a:t>
            </a:r>
          </a:p>
        </p:txBody>
      </p:sp>
      <p:sp>
        <p:nvSpPr>
          <p:cNvPr id="3" name="內容版面配置區 2">
            <a:extLst>
              <a:ext uri="{FF2B5EF4-FFF2-40B4-BE49-F238E27FC236}">
                <a16:creationId xmlns:a16="http://schemas.microsoft.com/office/drawing/2014/main" id="{821E3A56-9699-4DDB-848E-8376122F3537}"/>
              </a:ext>
            </a:extLst>
          </p:cNvPr>
          <p:cNvSpPr>
            <a:spLocks noGrp="1"/>
          </p:cNvSpPr>
          <p:nvPr>
            <p:ph idx="1"/>
          </p:nvPr>
        </p:nvSpPr>
        <p:spPr/>
        <p:txBody>
          <a:bodyPr>
            <a:normAutofit fontScale="92500" lnSpcReduction="20000"/>
          </a:bodyPr>
          <a:lstStyle/>
          <a:p>
            <a:pPr marL="0" indent="0">
              <a:buNone/>
            </a:pPr>
            <a:r>
              <a:rPr lang="zh-TW" altLang="en-US" b="0" dirty="0">
                <a:solidFill>
                  <a:srgbClr val="ABB2BF"/>
                </a:solidFill>
                <a:effectLst/>
                <a:latin typeface="Consolas" panose="020B0609020204030204" pitchFamily="49" charset="0"/>
              </a:rPr>
              <a:t> </a:t>
            </a:r>
            <a:r>
              <a:rPr lang="en-US" altLang="zh-TW" b="0" dirty="0" err="1">
                <a:solidFill>
                  <a:srgbClr val="E06C75"/>
                </a:solidFill>
                <a:effectLst/>
                <a:latin typeface="Consolas" panose="020B0609020204030204" pitchFamily="49" charset="0"/>
              </a:rPr>
              <a:t>Integer</a:t>
            </a:r>
            <a:r>
              <a:rPr lang="en-US" altLang="zh-TW" b="0" dirty="0" err="1">
                <a:solidFill>
                  <a:srgbClr val="ABB2BF"/>
                </a:solidFill>
                <a:effectLst/>
                <a:latin typeface="Consolas" panose="020B0609020204030204" pitchFamily="49" charset="0"/>
              </a:rPr>
              <a:t>.</a:t>
            </a:r>
            <a:r>
              <a:rPr lang="en-US" altLang="zh-TW" b="0" dirty="0" err="1">
                <a:solidFill>
                  <a:srgbClr val="61AFEF"/>
                </a:solidFill>
                <a:effectLst/>
                <a:latin typeface="Consolas" panose="020B0609020204030204" pitchFamily="49" charset="0"/>
              </a:rPr>
              <a:t>parseInt</a:t>
            </a:r>
            <a:r>
              <a:rPr lang="en-US" altLang="zh-TW" b="0" dirty="0">
                <a:solidFill>
                  <a:srgbClr val="ABB2BF"/>
                </a:solidFill>
                <a:effectLst/>
                <a:latin typeface="Consolas" panose="020B0609020204030204" pitchFamily="49" charset="0"/>
              </a:rPr>
              <a:t>(</a:t>
            </a:r>
            <a:r>
              <a:rPr lang="en-US" altLang="zh-TW" dirty="0">
                <a:solidFill>
                  <a:srgbClr val="ABB2BF"/>
                </a:solidFill>
                <a:latin typeface="Consolas" panose="020B0609020204030204" pitchFamily="49" charset="0"/>
              </a:rPr>
              <a:t>)</a:t>
            </a:r>
          </a:p>
          <a:p>
            <a:r>
              <a:rPr lang="en-US" altLang="zh-TW" b="0" dirty="0" err="1">
                <a:solidFill>
                  <a:srgbClr val="E06C75"/>
                </a:solidFill>
                <a:effectLst/>
                <a:latin typeface="Consolas" panose="020B0609020204030204" pitchFamily="49" charset="0"/>
              </a:rPr>
              <a:t>System</a:t>
            </a:r>
            <a:r>
              <a:rPr lang="en-US" altLang="zh-TW" b="0" dirty="0" err="1">
                <a:solidFill>
                  <a:srgbClr val="ABB2BF"/>
                </a:solidFill>
                <a:effectLst/>
                <a:latin typeface="Consolas" panose="020B0609020204030204" pitchFamily="49" charset="0"/>
              </a:rPr>
              <a:t>.</a:t>
            </a:r>
            <a:r>
              <a:rPr lang="en-US" altLang="zh-TW" b="0" dirty="0" err="1">
                <a:solidFill>
                  <a:srgbClr val="61AFEF"/>
                </a:solidFill>
                <a:effectLst/>
                <a:latin typeface="Consolas" panose="020B0609020204030204" pitchFamily="49" charset="0"/>
              </a:rPr>
              <a:t>console</a:t>
            </a:r>
            <a:r>
              <a:rPr lang="en-US" altLang="zh-TW" b="0" dirty="0">
                <a:solidFill>
                  <a:srgbClr val="ABB2BF"/>
                </a:solidFill>
                <a:effectLst/>
                <a:latin typeface="Consolas" panose="020B0609020204030204" pitchFamily="49" charset="0"/>
              </a:rPr>
              <a:t>().</a:t>
            </a:r>
            <a:r>
              <a:rPr lang="en-US" altLang="zh-TW" b="0" dirty="0" err="1">
                <a:solidFill>
                  <a:srgbClr val="61AFEF"/>
                </a:solidFill>
                <a:effectLst/>
                <a:latin typeface="Consolas" panose="020B0609020204030204" pitchFamily="49" charset="0"/>
              </a:rPr>
              <a:t>readLine</a:t>
            </a:r>
            <a:r>
              <a:rPr lang="en-US" altLang="zh-TW" b="0" dirty="0">
                <a:solidFill>
                  <a:srgbClr val="ABB2BF"/>
                </a:solidFill>
                <a:effectLst/>
                <a:latin typeface="Consolas" panose="020B0609020204030204" pitchFamily="49" charset="0"/>
              </a:rPr>
              <a:t>()</a:t>
            </a:r>
          </a:p>
          <a:p>
            <a:r>
              <a:rPr lang="en-US" altLang="zh-TW" b="0" dirty="0" err="1">
                <a:solidFill>
                  <a:srgbClr val="E06C75"/>
                </a:solidFill>
                <a:effectLst/>
                <a:latin typeface="Consolas" panose="020B0609020204030204" pitchFamily="49" charset="0"/>
              </a:rPr>
              <a:t>Math</a:t>
            </a:r>
            <a:r>
              <a:rPr lang="en-US" altLang="zh-TW" b="0" dirty="0" err="1">
                <a:solidFill>
                  <a:srgbClr val="ABB2BF"/>
                </a:solidFill>
                <a:effectLst/>
                <a:latin typeface="Consolas" panose="020B0609020204030204" pitchFamily="49" charset="0"/>
              </a:rPr>
              <a:t>.</a:t>
            </a:r>
            <a:r>
              <a:rPr lang="en-US" altLang="zh-TW" b="0" dirty="0" err="1">
                <a:solidFill>
                  <a:srgbClr val="61AFEF"/>
                </a:solidFill>
                <a:effectLst/>
                <a:latin typeface="Consolas" panose="020B0609020204030204" pitchFamily="49" charset="0"/>
              </a:rPr>
              <a:t>round</a:t>
            </a:r>
            <a:r>
              <a:rPr lang="en-US" altLang="zh-TW" dirty="0">
                <a:solidFill>
                  <a:srgbClr val="ABB2BF"/>
                </a:solidFill>
                <a:latin typeface="Consolas" panose="020B0609020204030204" pitchFamily="49" charset="0"/>
              </a:rPr>
              <a:t>()</a:t>
            </a:r>
          </a:p>
          <a:p>
            <a:r>
              <a:rPr lang="en-US" altLang="zh-TW" b="0" dirty="0">
                <a:solidFill>
                  <a:srgbClr val="ABB2BF"/>
                </a:solidFill>
                <a:effectLst/>
                <a:latin typeface="Consolas" panose="020B0609020204030204" pitchFamily="49" charset="0"/>
              </a:rPr>
              <a:t>.</a:t>
            </a:r>
            <a:r>
              <a:rPr lang="en-US" altLang="zh-TW" b="0" dirty="0" err="1">
                <a:solidFill>
                  <a:srgbClr val="61AFEF"/>
                </a:solidFill>
                <a:effectLst/>
                <a:latin typeface="Consolas" panose="020B0609020204030204" pitchFamily="49" charset="0"/>
              </a:rPr>
              <a:t>equalsIgnoreCase</a:t>
            </a:r>
            <a:r>
              <a:rPr lang="en-US" altLang="zh-TW" dirty="0">
                <a:solidFill>
                  <a:srgbClr val="ABB2BF"/>
                </a:solidFill>
                <a:latin typeface="Consolas" panose="020B0609020204030204" pitchFamily="49" charset="0"/>
              </a:rPr>
              <a:t>()</a:t>
            </a:r>
          </a:p>
          <a:p>
            <a:r>
              <a:rPr lang="en-US" altLang="zh-TW" b="0" dirty="0">
                <a:solidFill>
                  <a:srgbClr val="ABB2BF"/>
                </a:solidFill>
                <a:effectLst/>
                <a:latin typeface="Consolas" panose="020B0609020204030204" pitchFamily="49" charset="0"/>
              </a:rPr>
              <a:t>.add()</a:t>
            </a:r>
          </a:p>
          <a:p>
            <a:r>
              <a:rPr lang="en-US" altLang="zh-TW" b="0" dirty="0">
                <a:solidFill>
                  <a:srgbClr val="ABB2BF"/>
                </a:solidFill>
                <a:effectLst/>
                <a:latin typeface="Consolas" panose="020B0609020204030204" pitchFamily="49" charset="0"/>
              </a:rPr>
              <a:t>.</a:t>
            </a:r>
            <a:r>
              <a:rPr lang="en-US" altLang="zh-TW" b="0" dirty="0" err="1">
                <a:solidFill>
                  <a:srgbClr val="61AFEF"/>
                </a:solidFill>
                <a:effectLst/>
                <a:latin typeface="Consolas" panose="020B0609020204030204" pitchFamily="49" charset="0"/>
              </a:rPr>
              <a:t>removeIf</a:t>
            </a:r>
            <a:r>
              <a:rPr lang="en-US" altLang="zh-TW" b="0" dirty="0">
                <a:solidFill>
                  <a:srgbClr val="61AFEF"/>
                </a:solidFill>
                <a:effectLst/>
                <a:latin typeface="Consolas" panose="020B0609020204030204" pitchFamily="49" charset="0"/>
              </a:rPr>
              <a:t>()</a:t>
            </a:r>
            <a:endParaRPr lang="en-US" altLang="zh-TW" b="0" dirty="0">
              <a:solidFill>
                <a:srgbClr val="ABB2BF"/>
              </a:solidFill>
              <a:effectLst/>
              <a:latin typeface="Consolas" panose="020B0609020204030204" pitchFamily="49" charset="0"/>
            </a:endParaRPr>
          </a:p>
          <a:p>
            <a:pPr marL="0" indent="0">
              <a:buNone/>
            </a:pPr>
            <a:endParaRPr lang="en-US" altLang="zh-TW" dirty="0">
              <a:solidFill>
                <a:srgbClr val="ABB2BF"/>
              </a:solidFill>
              <a:latin typeface="Consolas" panose="020B0609020204030204" pitchFamily="49" charset="0"/>
            </a:endParaRPr>
          </a:p>
          <a:p>
            <a:endParaRPr lang="en-US" altLang="zh-TW" dirty="0">
              <a:solidFill>
                <a:srgbClr val="ABB2BF"/>
              </a:solidFill>
              <a:latin typeface="Consolas" panose="020B0609020204030204" pitchFamily="49" charset="0"/>
            </a:endParaRPr>
          </a:p>
          <a:p>
            <a:r>
              <a:rPr lang="en-US" altLang="zh-TW" dirty="0">
                <a:solidFill>
                  <a:srgbClr val="ABB2BF"/>
                </a:solidFill>
                <a:latin typeface="Consolas" panose="020B0609020204030204" pitchFamily="49" charset="0"/>
              </a:rPr>
              <a:t>Java </a:t>
            </a:r>
            <a:r>
              <a:rPr lang="en-US" altLang="zh-TW" dirty="0" err="1">
                <a:solidFill>
                  <a:srgbClr val="ABB2BF"/>
                </a:solidFill>
                <a:latin typeface="Consolas" panose="020B0609020204030204" pitchFamily="49" charset="0"/>
              </a:rPr>
              <a:t>linkedlist</a:t>
            </a:r>
            <a:r>
              <a:rPr lang="zh-TW" altLang="en-US" dirty="0">
                <a:solidFill>
                  <a:srgbClr val="ABB2BF"/>
                </a:solidFill>
                <a:latin typeface="Consolas" panose="020B0609020204030204" pitchFamily="49" charset="0"/>
              </a:rPr>
              <a:t>大全</a:t>
            </a:r>
            <a:endParaRPr lang="en-US" altLang="zh-TW" dirty="0">
              <a:solidFill>
                <a:srgbClr val="ABB2BF"/>
              </a:solidFill>
              <a:latin typeface="Consolas" panose="020B0609020204030204" pitchFamily="49" charset="0"/>
            </a:endParaRPr>
          </a:p>
          <a:p>
            <a:r>
              <a:rPr lang="en-US" altLang="zh-TW" b="0" dirty="0">
                <a:solidFill>
                  <a:srgbClr val="ABB2BF"/>
                </a:solidFill>
                <a:effectLst/>
                <a:latin typeface="Consolas" panose="020B0609020204030204" pitchFamily="49" charset="0"/>
              </a:rPr>
              <a:t>https://www.runoob.com/java/java-linkedlist.html</a:t>
            </a:r>
          </a:p>
        </p:txBody>
      </p:sp>
    </p:spTree>
    <p:extLst>
      <p:ext uri="{BB962C8B-B14F-4D97-AF65-F5344CB8AC3E}">
        <p14:creationId xmlns:p14="http://schemas.microsoft.com/office/powerpoint/2010/main" val="4233860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A2C1C01C-F43B-4F4B-9BCE-37E15E903EBB}"/>
              </a:ext>
            </a:extLst>
          </p:cNvPr>
          <p:cNvPicPr>
            <a:picLocks noGrp="1" noChangeAspect="1"/>
          </p:cNvPicPr>
          <p:nvPr>
            <p:ph idx="1"/>
          </p:nvPr>
        </p:nvPicPr>
        <p:blipFill>
          <a:blip r:embed="rId2"/>
          <a:stretch>
            <a:fillRect/>
          </a:stretch>
        </p:blipFill>
        <p:spPr>
          <a:xfrm>
            <a:off x="717257" y="2185416"/>
            <a:ext cx="7151511" cy="4022725"/>
          </a:xfrm>
        </p:spPr>
      </p:pic>
      <p:sp>
        <p:nvSpPr>
          <p:cNvPr id="6" name="內容版面配置區 2">
            <a:extLst>
              <a:ext uri="{FF2B5EF4-FFF2-40B4-BE49-F238E27FC236}">
                <a16:creationId xmlns:a16="http://schemas.microsoft.com/office/drawing/2014/main" id="{2B0497E1-9095-48F6-8640-B19447FDAE1C}"/>
              </a:ext>
            </a:extLst>
          </p:cNvPr>
          <p:cNvSpPr txBox="1">
            <a:spLocks/>
          </p:cNvSpPr>
          <p:nvPr/>
        </p:nvSpPr>
        <p:spPr>
          <a:xfrm>
            <a:off x="927569" y="905256"/>
            <a:ext cx="4970311" cy="59436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icrosoft JhengHei UI" panose="020B0604030504040204" pitchFamily="34" charset="-120"/>
                <a:ea typeface="Microsoft JhengHei UI" panose="020B0604030504040204" pitchFamily="34" charset="-120"/>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ltLang="zh-TW" sz="4000" dirty="0"/>
              <a:t>Linked List </a:t>
            </a:r>
            <a:r>
              <a:rPr lang="zh-TW" altLang="en-US" sz="4000" dirty="0"/>
              <a:t>鏈結串列</a:t>
            </a:r>
          </a:p>
        </p:txBody>
      </p:sp>
      <p:sp>
        <p:nvSpPr>
          <p:cNvPr id="7" name="內容版面配置區 2">
            <a:extLst>
              <a:ext uri="{FF2B5EF4-FFF2-40B4-BE49-F238E27FC236}">
                <a16:creationId xmlns:a16="http://schemas.microsoft.com/office/drawing/2014/main" id="{04023B3F-9E77-47A1-B087-94062CE39A08}"/>
              </a:ext>
            </a:extLst>
          </p:cNvPr>
          <p:cNvSpPr txBox="1">
            <a:spLocks/>
          </p:cNvSpPr>
          <p:nvPr/>
        </p:nvSpPr>
        <p:spPr>
          <a:xfrm>
            <a:off x="7868768" y="2715767"/>
            <a:ext cx="4183024" cy="4022725"/>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icrosoft JhengHei UI" panose="020B0604030504040204" pitchFamily="34" charset="-120"/>
                <a:ea typeface="Microsoft JhengHei UI" panose="020B0604030504040204" pitchFamily="34" charset="-120"/>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ltLang="zh-TW" sz="2500" dirty="0"/>
              <a:t>Head</a:t>
            </a:r>
            <a:r>
              <a:rPr lang="zh-TW" altLang="en-US" sz="2500" dirty="0"/>
              <a:t>：資料起始</a:t>
            </a:r>
            <a:endParaRPr lang="en-US" altLang="zh-TW" sz="2500" dirty="0"/>
          </a:p>
          <a:p>
            <a:r>
              <a:rPr lang="en-US" altLang="zh-TW" sz="2500" dirty="0"/>
              <a:t>Tail</a:t>
            </a:r>
            <a:r>
              <a:rPr lang="zh-TW" altLang="en-US" sz="2500" dirty="0"/>
              <a:t> </a:t>
            </a:r>
            <a:r>
              <a:rPr lang="en-US" altLang="zh-TW" sz="2500" dirty="0"/>
              <a:t>:</a:t>
            </a:r>
            <a:r>
              <a:rPr lang="zh-TW" altLang="en-US" sz="2500" dirty="0"/>
              <a:t>尾端通常只向</a:t>
            </a:r>
            <a:r>
              <a:rPr lang="en-US" altLang="zh-TW" sz="2500" dirty="0"/>
              <a:t>null</a:t>
            </a:r>
          </a:p>
          <a:p>
            <a:endParaRPr lang="en-US" altLang="zh-TW" sz="2500" dirty="0"/>
          </a:p>
          <a:p>
            <a:r>
              <a:rPr lang="zh-TW" altLang="en-US" sz="2500" dirty="0"/>
              <a:t>欄位</a:t>
            </a:r>
            <a:endParaRPr lang="en-US" altLang="zh-TW" sz="2500" dirty="0"/>
          </a:p>
          <a:p>
            <a:r>
              <a:rPr lang="en-US" altLang="zh-TW" sz="2500" dirty="0"/>
              <a:t>Data</a:t>
            </a:r>
            <a:r>
              <a:rPr lang="zh-TW" altLang="en-US" sz="2500" dirty="0"/>
              <a:t>：資料</a:t>
            </a:r>
            <a:endParaRPr lang="en-US" altLang="zh-TW" sz="2500" dirty="0"/>
          </a:p>
          <a:p>
            <a:r>
              <a:rPr lang="en-US" altLang="zh-TW" sz="2500" dirty="0"/>
              <a:t>Next</a:t>
            </a:r>
            <a:r>
              <a:rPr lang="zh-TW" altLang="en-US" sz="2500" dirty="0"/>
              <a:t>：下一個資料的位址</a:t>
            </a:r>
            <a:endParaRPr lang="en-US" altLang="zh-TW" sz="2500" dirty="0"/>
          </a:p>
          <a:p>
            <a:endParaRPr lang="zh-TW" altLang="en-US" sz="2500" dirty="0"/>
          </a:p>
        </p:txBody>
      </p:sp>
    </p:spTree>
    <p:extLst>
      <p:ext uri="{BB962C8B-B14F-4D97-AF65-F5344CB8AC3E}">
        <p14:creationId xmlns:p14="http://schemas.microsoft.com/office/powerpoint/2010/main" val="268134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82DB60-4EF1-4E8D-B66C-B95CE989CF81}"/>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背景</a:t>
            </a:r>
          </a:p>
        </p:txBody>
      </p:sp>
      <p:sp>
        <p:nvSpPr>
          <p:cNvPr id="3" name="內容版面配置區 2">
            <a:extLst>
              <a:ext uri="{FF2B5EF4-FFF2-40B4-BE49-F238E27FC236}">
                <a16:creationId xmlns:a16="http://schemas.microsoft.com/office/drawing/2014/main" id="{71BCF1ED-55A3-4BC2-8DC5-328BCF27C389}"/>
              </a:ext>
            </a:extLst>
          </p:cNvPr>
          <p:cNvSpPr>
            <a:spLocks noGrp="1"/>
          </p:cNvSpPr>
          <p:nvPr>
            <p:ph idx="1"/>
          </p:nvPr>
        </p:nvSpPr>
        <p:spPr/>
        <p:txBody>
          <a:bodyPr/>
          <a:lstStyle/>
          <a:p>
            <a:pPr>
              <a:lnSpc>
                <a:spcPct val="150000"/>
              </a:lnSpc>
              <a:buFont typeface="Wingdings" panose="05000000000000000000" pitchFamily="2" charset="2"/>
              <a:buChar char="Ø"/>
            </a:pPr>
            <a:r>
              <a:rPr lang="zh-TW" altLang="en-US" sz="1800" kern="100" dirty="0">
                <a:effectLst/>
                <a:latin typeface="Times New Roman" panose="02020603050405020304" pitchFamily="18" charset="0"/>
                <a:ea typeface="標楷體" panose="03000509000000000000" pitchFamily="65" charset="-120"/>
              </a:rPr>
              <a:t> </a:t>
            </a:r>
            <a:r>
              <a:rPr lang="zh-TW" altLang="zh-TW" sz="1800" kern="100" dirty="0">
                <a:effectLst/>
                <a:latin typeface="Times New Roman" panose="02020603050405020304" pitchFamily="18" charset="0"/>
                <a:ea typeface="標楷體" panose="03000509000000000000" pitchFamily="65" charset="-120"/>
              </a:rPr>
              <a:t>請設計一個成績系統</a:t>
            </a:r>
            <a:r>
              <a:rPr lang="en-US" altLang="zh-TW" sz="1800" kern="100" dirty="0">
                <a:effectLst/>
                <a:latin typeface="Times New Roman" panose="02020603050405020304" pitchFamily="18" charset="0"/>
                <a:ea typeface="標楷體" panose="03000509000000000000" pitchFamily="65" charset="-120"/>
              </a:rPr>
              <a:t>(</a:t>
            </a:r>
            <a:r>
              <a:rPr lang="en-US" altLang="zh-TW" sz="1800" kern="100" dirty="0">
                <a:effectLst/>
                <a:latin typeface="Calibri" panose="020F0502020204030204" pitchFamily="34" charset="0"/>
                <a:ea typeface="Calibri" panose="020F0502020204030204" pitchFamily="34" charset="0"/>
                <a:cs typeface="Calibri" panose="020F0502020204030204" pitchFamily="34" charset="0"/>
              </a:rPr>
              <a:t>MyScoreList.java</a:t>
            </a:r>
            <a:r>
              <a:rPr lang="en-US" altLang="zh-TW" sz="1800" kern="100" dirty="0">
                <a:effectLst/>
                <a:latin typeface="Times New Roman" panose="02020603050405020304" pitchFamily="18" charset="0"/>
                <a:ea typeface="標楷體" panose="03000509000000000000" pitchFamily="65" charset="-120"/>
              </a:rPr>
              <a:t>)</a:t>
            </a:r>
            <a:r>
              <a:rPr lang="zh-TW" altLang="zh-TW" sz="1800" kern="100" dirty="0">
                <a:effectLst/>
                <a:latin typeface="Times New Roman" panose="02020603050405020304" pitchFamily="18" charset="0"/>
                <a:ea typeface="標楷體" panose="03000509000000000000" pitchFamily="65" charset="-120"/>
              </a:rPr>
              <a:t>。</a:t>
            </a:r>
            <a:endParaRPr lang="en-US" altLang="zh-TW" sz="1800" kern="100" dirty="0">
              <a:effectLst/>
              <a:latin typeface="Times New Roman" panose="02020603050405020304" pitchFamily="18" charset="0"/>
              <a:ea typeface="標楷體" panose="03000509000000000000" pitchFamily="65" charset="-120"/>
            </a:endParaRPr>
          </a:p>
          <a:p>
            <a:pPr>
              <a:lnSpc>
                <a:spcPct val="150000"/>
              </a:lnSpc>
              <a:buFont typeface="Wingdings" panose="05000000000000000000" pitchFamily="2" charset="2"/>
              <a:buChar char="Ø"/>
            </a:pPr>
            <a:r>
              <a:rPr lang="zh-TW" altLang="en-US" sz="1800" kern="100" dirty="0">
                <a:latin typeface="Times New Roman" panose="02020603050405020304" pitchFamily="18" charset="0"/>
                <a:ea typeface="標楷體" panose="03000509000000000000" pitchFamily="65" charset="-120"/>
              </a:rPr>
              <a:t> </a:t>
            </a:r>
            <a:r>
              <a:rPr lang="zh-TW" altLang="zh-TW" sz="1800" kern="100" dirty="0">
                <a:effectLst/>
                <a:latin typeface="Times New Roman" panose="02020603050405020304" pitchFamily="18" charset="0"/>
                <a:ea typeface="標楷體" panose="03000509000000000000" pitchFamily="65" charset="-120"/>
              </a:rPr>
              <a:t>這個成績系統是利用鏈結串列</a:t>
            </a:r>
            <a:r>
              <a:rPr lang="en-US" altLang="zh-TW" sz="1800" kern="100" dirty="0">
                <a:effectLst/>
                <a:latin typeface="Times New Roman" panose="02020603050405020304" pitchFamily="18" charset="0"/>
                <a:ea typeface="標楷體" panose="03000509000000000000" pitchFamily="65" charset="-120"/>
              </a:rPr>
              <a:t>(</a:t>
            </a:r>
            <a:r>
              <a:rPr lang="en-US" altLang="zh-TW" sz="1800" kern="100" dirty="0">
                <a:effectLst/>
                <a:latin typeface="Calibri" panose="020F0502020204030204" pitchFamily="34" charset="0"/>
                <a:ea typeface="Calibri" panose="020F0502020204030204" pitchFamily="34" charset="0"/>
                <a:cs typeface="Calibri" panose="020F0502020204030204" pitchFamily="34" charset="0"/>
              </a:rPr>
              <a:t>linked list</a:t>
            </a:r>
            <a:r>
              <a:rPr lang="en-US" altLang="zh-TW" sz="1800" kern="100" dirty="0">
                <a:effectLst/>
                <a:latin typeface="Times New Roman" panose="02020603050405020304" pitchFamily="18" charset="0"/>
                <a:ea typeface="標楷體" panose="03000509000000000000" pitchFamily="65" charset="-120"/>
              </a:rPr>
              <a:t>)</a:t>
            </a:r>
            <a:r>
              <a:rPr lang="zh-TW" altLang="zh-TW" sz="1800" kern="100" dirty="0">
                <a:effectLst/>
                <a:latin typeface="Times New Roman" panose="02020603050405020304" pitchFamily="18" charset="0"/>
                <a:ea typeface="標楷體" panose="03000509000000000000" pitchFamily="65" charset="-120"/>
              </a:rPr>
              <a:t>來儲存資料。</a:t>
            </a:r>
            <a:r>
              <a:rPr lang="zh-TW" altLang="en-US" sz="1800" kern="100" dirty="0">
                <a:effectLst/>
                <a:latin typeface="Times New Roman" panose="02020603050405020304" pitchFamily="18" charset="0"/>
                <a:ea typeface="標楷體" panose="03000509000000000000" pitchFamily="65" charset="-120"/>
              </a:rPr>
              <a:t> </a:t>
            </a:r>
            <a:endParaRPr lang="en-US" altLang="zh-TW" sz="1800" kern="100" dirty="0">
              <a:effectLst/>
              <a:latin typeface="Times New Roman" panose="02020603050405020304" pitchFamily="18" charset="0"/>
              <a:ea typeface="標楷體" panose="03000509000000000000" pitchFamily="65" charset="-120"/>
            </a:endParaRPr>
          </a:p>
          <a:p>
            <a:pPr>
              <a:lnSpc>
                <a:spcPct val="150000"/>
              </a:lnSpc>
              <a:buFont typeface="Wingdings" panose="05000000000000000000" pitchFamily="2" charset="2"/>
              <a:buChar char="Ø"/>
            </a:pPr>
            <a:r>
              <a:rPr lang="zh-TW" altLang="en-US" sz="1800" kern="100" dirty="0">
                <a:latin typeface="Times New Roman" panose="02020603050405020304" pitchFamily="18" charset="0"/>
                <a:ea typeface="標楷體" panose="03000509000000000000" pitchFamily="65" charset="-120"/>
              </a:rPr>
              <a:t> </a:t>
            </a:r>
            <a:r>
              <a:rPr lang="zh-TW" altLang="zh-TW" sz="1800" kern="100" dirty="0">
                <a:effectLst/>
                <a:latin typeface="Times New Roman" panose="02020603050405020304" pitchFamily="18" charset="0"/>
                <a:ea typeface="標楷體" panose="03000509000000000000" pitchFamily="65" charset="-120"/>
              </a:rPr>
              <a:t>系統先從資料檔讀入數筆資料後讓使用者輸入資料來進行成績的處理。</a:t>
            </a:r>
            <a:endParaRPr lang="zh-TW" altLang="zh-TW" sz="1800" kern="100" dirty="0">
              <a:effectLst/>
              <a:latin typeface="Times New Roman" panose="02020603050405020304" pitchFamily="18" charset="0"/>
              <a:ea typeface="新細明體" panose="02020500000000000000" pitchFamily="18" charset="-120"/>
            </a:endParaRPr>
          </a:p>
          <a:p>
            <a:endParaRPr lang="zh-TW" altLang="en-US" dirty="0"/>
          </a:p>
        </p:txBody>
      </p:sp>
    </p:spTree>
    <p:extLst>
      <p:ext uri="{BB962C8B-B14F-4D97-AF65-F5344CB8AC3E}">
        <p14:creationId xmlns:p14="http://schemas.microsoft.com/office/powerpoint/2010/main" val="2442709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C35DCD-261F-4D97-B970-63EB38E03B6E}"/>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任務</a:t>
            </a:r>
          </a:p>
        </p:txBody>
      </p:sp>
      <p:sp>
        <p:nvSpPr>
          <p:cNvPr id="3" name="內容版面配置區 2">
            <a:extLst>
              <a:ext uri="{FF2B5EF4-FFF2-40B4-BE49-F238E27FC236}">
                <a16:creationId xmlns:a16="http://schemas.microsoft.com/office/drawing/2014/main" id="{9811272D-2BBC-4118-AE0C-2015123C7B36}"/>
              </a:ext>
            </a:extLst>
          </p:cNvPr>
          <p:cNvSpPr>
            <a:spLocks noGrp="1"/>
          </p:cNvSpPr>
          <p:nvPr>
            <p:ph idx="1"/>
          </p:nvPr>
        </p:nvSpPr>
        <p:spPr/>
        <p:txBody>
          <a:bodyPr/>
          <a:lstStyle/>
          <a:p>
            <a:pPr lvl="0">
              <a:lnSpc>
                <a:spcPct val="150000"/>
              </a:lnSpc>
              <a:spcAft>
                <a:spcPts val="0"/>
              </a:spcAft>
              <a:buFont typeface="Wingdings" panose="05000000000000000000" pitchFamily="2" charset="2"/>
              <a:buChar char="Ø"/>
            </a:pP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程式一開始先將你的</a:t>
            </a:r>
            <a:r>
              <a:rPr lang="zh-TW" altLang="zh-TW" sz="18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班級、學號、姓名印在螢幕上</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再完成下述的功能。</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(5%)</a:t>
            </a:r>
            <a:endParaRPr lang="zh-TW" altLang="zh-TW" sz="1800" kern="100" dirty="0">
              <a:effectLst/>
              <a:latin typeface="Times New Roman" panose="02020603050405020304" pitchFamily="18" charset="0"/>
              <a:ea typeface="新細明體" panose="02020500000000000000" pitchFamily="18" charset="-120"/>
            </a:endParaRPr>
          </a:p>
          <a:p>
            <a:pPr lvl="0">
              <a:lnSpc>
                <a:spcPct val="150000"/>
              </a:lnSpc>
              <a:spcAft>
                <a:spcPts val="0"/>
              </a:spcAft>
              <a:buFont typeface="Wingdings" panose="05000000000000000000" pitchFamily="2" charset="2"/>
              <a:buChar char="Ø"/>
            </a:pP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系統一開始先</a:t>
            </a:r>
            <a:r>
              <a:rPr lang="zh-TW" altLang="zh-TW" sz="18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將資料檔</a:t>
            </a:r>
            <a:r>
              <a:rPr lang="zh-TW" altLang="en-US" sz="18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800" kern="1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scoreData.txt </a:t>
            </a:r>
            <a:r>
              <a:rPr lang="zh-TW" altLang="zh-TW" sz="18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讀入一個鏈結串列</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，假設每一筆學生姓名均不同。</a:t>
            </a:r>
            <a:endPar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lvl="0">
              <a:lnSpc>
                <a:spcPct val="150000"/>
              </a:lnSpc>
              <a:spcAft>
                <a:spcPts val="0"/>
              </a:spcAft>
              <a:buFont typeface="Wingdings" panose="05000000000000000000" pitchFamily="2" charset="2"/>
              <a:buChar char="Ø"/>
            </a:pPr>
            <a:r>
              <a:rPr lang="zh-TW" altLang="en-US" sz="1800" kern="1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該資料檔中每一行代表一筆學生資料，包含</a:t>
            </a:r>
            <a:endPar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50000"/>
              </a:lnSpc>
              <a:spcAft>
                <a:spcPts val="0"/>
              </a:spcAft>
              <a:buFont typeface="Wingdings" panose="05000000000000000000" pitchFamily="2" charset="2"/>
              <a:buChar char="Ø"/>
            </a:pPr>
            <a:r>
              <a:rPr lang="zh-TW" altLang="zh-TW" sz="1800" kern="100" dirty="0">
                <a:solidFill>
                  <a:schemeClr val="accent2"/>
                </a:solidFill>
                <a:effectLst/>
                <a:latin typeface="Times New Roman" panose="02020603050405020304" pitchFamily="18" charset="0"/>
                <a:ea typeface="標楷體" panose="03000509000000000000" pitchFamily="65" charset="-120"/>
                <a:cs typeface="Times New Roman" panose="02020603050405020304" pitchFamily="18" charset="0"/>
              </a:rPr>
              <a:t>學生姓名</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字串</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大小寫不分</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800" kern="1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50000"/>
              </a:lnSpc>
              <a:spcAft>
                <a:spcPts val="0"/>
              </a:spcAft>
              <a:buFont typeface="Wingdings" panose="05000000000000000000" pitchFamily="2" charset="2"/>
              <a:buChar char="Ø"/>
            </a:pPr>
            <a:r>
              <a:rPr lang="zh-TW" altLang="zh-TW" sz="1800" kern="100" dirty="0">
                <a:solidFill>
                  <a:schemeClr val="accent2"/>
                </a:solidFill>
                <a:effectLst/>
                <a:latin typeface="Times New Roman" panose="02020603050405020304" pitchFamily="18" charset="0"/>
                <a:ea typeface="標楷體" panose="03000509000000000000" pitchFamily="65" charset="-120"/>
                <a:cs typeface="Times New Roman" panose="02020603050405020304" pitchFamily="18" charset="0"/>
              </a:rPr>
              <a:t>總學分</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整數</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800" kern="1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50000"/>
              </a:lnSpc>
              <a:spcAft>
                <a:spcPts val="0"/>
              </a:spcAft>
              <a:buFont typeface="Wingdings" panose="05000000000000000000" pitchFamily="2" charset="2"/>
              <a:buChar char="Ø"/>
            </a:pPr>
            <a:r>
              <a:rPr lang="zh-TW" altLang="zh-TW" sz="1800" kern="100" dirty="0">
                <a:solidFill>
                  <a:schemeClr val="accent2"/>
                </a:solidFill>
                <a:effectLst/>
                <a:latin typeface="Times New Roman" panose="02020603050405020304" pitchFamily="18" charset="0"/>
                <a:ea typeface="標楷體" panose="03000509000000000000" pitchFamily="65" charset="-120"/>
                <a:cs typeface="Times New Roman" panose="02020603050405020304" pitchFamily="18" charset="0"/>
              </a:rPr>
              <a:t>平均分數</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整數</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a:t>
            </a:r>
          </a:p>
          <a:p>
            <a:pPr lvl="0">
              <a:lnSpc>
                <a:spcPct val="150000"/>
              </a:lnSpc>
              <a:spcAft>
                <a:spcPts val="0"/>
              </a:spcAft>
              <a:buFont typeface="Wingdings" panose="05000000000000000000" pitchFamily="2" charset="2"/>
              <a:buChar char="Ø"/>
            </a:pPr>
            <a:r>
              <a:rPr lang="zh-TW" altLang="en-US" sz="1800" kern="1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讀入一行資料即產生一個</a:t>
            </a:r>
            <a:r>
              <a:rPr lang="en-US" altLang="zh-TW" sz="1800" kern="100" dirty="0">
                <a:effectLst/>
                <a:latin typeface="Calibri" panose="020F0502020204030204" pitchFamily="34" charset="0"/>
                <a:ea typeface="Calibri" panose="020F0502020204030204" pitchFamily="34" charset="0"/>
                <a:cs typeface="Calibri" panose="020F0502020204030204" pitchFamily="34" charset="0"/>
              </a:rPr>
              <a:t>Score</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物件，再將該物件放入鏈結串列。</a:t>
            </a:r>
            <a:endParaRPr lang="zh-TW" altLang="zh-TW" sz="1800" kern="100" dirty="0">
              <a:effectLst/>
              <a:latin typeface="Times New Roman" panose="02020603050405020304" pitchFamily="18" charset="0"/>
              <a:ea typeface="新細明體" panose="02020500000000000000" pitchFamily="18" charset="-120"/>
            </a:endParaRPr>
          </a:p>
          <a:p>
            <a:endParaRPr lang="zh-TW" altLang="en-US" dirty="0"/>
          </a:p>
        </p:txBody>
      </p:sp>
    </p:spTree>
    <p:extLst>
      <p:ext uri="{BB962C8B-B14F-4D97-AF65-F5344CB8AC3E}">
        <p14:creationId xmlns:p14="http://schemas.microsoft.com/office/powerpoint/2010/main" val="1855509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BEE424-9538-4DCC-8F10-04AF268BD688}"/>
              </a:ext>
            </a:extLst>
          </p:cNvPr>
          <p:cNvSpPr>
            <a:spLocks noGrp="1"/>
          </p:cNvSpPr>
          <p:nvPr>
            <p:ph type="title"/>
          </p:nvPr>
        </p:nvSpPr>
        <p:spPr/>
        <p:txBody>
          <a:bodyPr/>
          <a:lstStyle/>
          <a:p>
            <a:r>
              <a:rPr lang="zh-TW" altLang="zh-TW" sz="5400" b="1" kern="100" dirty="0">
                <a:latin typeface="Times New Roman" panose="02020603050405020304" pitchFamily="18" charset="0"/>
                <a:ea typeface="標楷體" panose="03000509000000000000" pitchFamily="65" charset="-120"/>
              </a:rPr>
              <a:t>要求</a:t>
            </a:r>
            <a:endParaRPr lang="zh-TW" altLang="en-US" dirty="0"/>
          </a:p>
        </p:txBody>
      </p:sp>
      <p:sp>
        <p:nvSpPr>
          <p:cNvPr id="3" name="內容版面配置區 2">
            <a:extLst>
              <a:ext uri="{FF2B5EF4-FFF2-40B4-BE49-F238E27FC236}">
                <a16:creationId xmlns:a16="http://schemas.microsoft.com/office/drawing/2014/main" id="{A5A5CA9A-30F1-4FCA-AD4B-BE1E68F1F829}"/>
              </a:ext>
            </a:extLst>
          </p:cNvPr>
          <p:cNvSpPr>
            <a:spLocks noGrp="1"/>
          </p:cNvSpPr>
          <p:nvPr>
            <p:ph idx="1"/>
          </p:nvPr>
        </p:nvSpPr>
        <p:spPr/>
        <p:txBody>
          <a:bodyPr/>
          <a:lstStyle/>
          <a:p>
            <a:pPr lvl="0">
              <a:buFont typeface="Wingdings" panose="05000000000000000000" pitchFamily="2" charset="2"/>
              <a:buChar char="Ø"/>
            </a:pPr>
            <a:r>
              <a:rPr lang="zh-TW" altLang="en-US" sz="1800" kern="100" dirty="0">
                <a:effectLst/>
                <a:latin typeface="Calibri" panose="020F0502020204030204" pitchFamily="34" charset="0"/>
                <a:ea typeface="標楷體" panose="03000509000000000000" pitchFamily="65" charset="-120"/>
                <a:cs typeface="Times New Roman" panose="02020603050405020304" pitchFamily="18" charset="0"/>
              </a:rPr>
              <a:t> </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除了主程式</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(MyScoreList.java)</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外，你必須建立一個物件，取名為</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Score.java</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，裡面有三個資料欄位</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 </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lvl="0">
              <a:buFont typeface="Wingdings" panose="05000000000000000000" pitchFamily="2" charset="2"/>
              <a:buChar char="Ø"/>
            </a:pPr>
            <a:r>
              <a:rPr lang="zh-TW" altLang="en-US" sz="1800" kern="100" dirty="0">
                <a:effectLst/>
                <a:latin typeface="標楷體" panose="03000509000000000000" pitchFamily="65" charset="-120"/>
                <a:ea typeface="新細明體" panose="02020500000000000000" pitchFamily="18" charset="-120"/>
                <a:cs typeface="Times New Roman" panose="02020603050405020304" pitchFamily="18" charset="0"/>
              </a:rPr>
              <a:t> </a:t>
            </a:r>
            <a:r>
              <a:rPr lang="en-US" altLang="zh-TW" sz="1800" kern="100" dirty="0">
                <a:effectLst/>
                <a:latin typeface="Calibri" panose="020F0502020204030204" pitchFamily="34" charset="0"/>
                <a:ea typeface="Calibri" panose="020F0502020204030204" pitchFamily="34" charset="0"/>
                <a:cs typeface="Calibri" panose="020F0502020204030204" pitchFamily="34" charset="0"/>
              </a:rPr>
              <a:t>name (String)</a:t>
            </a:r>
            <a:r>
              <a:rPr lang="zh-TW" altLang="zh-TW" sz="1800" kern="100" dirty="0">
                <a:effectLst/>
                <a:latin typeface="Calibri" panose="020F0502020204030204" pitchFamily="34" charset="0"/>
                <a:ea typeface="標楷體" panose="03000509000000000000" pitchFamily="65" charset="-120"/>
                <a:cs typeface="Calibri" panose="020F0502020204030204" pitchFamily="34" charset="0"/>
              </a:rPr>
              <a:t>、</a:t>
            </a:r>
            <a:r>
              <a:rPr lang="en-US" altLang="zh-TW" sz="1800" kern="100" dirty="0">
                <a:effectLst/>
                <a:latin typeface="Calibri" panose="020F0502020204030204" pitchFamily="34" charset="0"/>
                <a:ea typeface="Calibri" panose="020F0502020204030204" pitchFamily="34" charset="0"/>
                <a:cs typeface="Calibri" panose="020F0502020204030204" pitchFamily="34" charset="0"/>
              </a:rPr>
              <a:t> credit (int)</a:t>
            </a:r>
            <a:r>
              <a:rPr lang="zh-TW" altLang="zh-TW" sz="1800" kern="100" dirty="0">
                <a:effectLst/>
                <a:latin typeface="Calibri" panose="020F0502020204030204" pitchFamily="34" charset="0"/>
                <a:ea typeface="標楷體" panose="03000509000000000000" pitchFamily="65" charset="-120"/>
                <a:cs typeface="Calibri" panose="020F0502020204030204" pitchFamily="34" charset="0"/>
              </a:rPr>
              <a:t>、</a:t>
            </a:r>
            <a:r>
              <a:rPr lang="en-US" altLang="zh-TW" sz="1800" kern="100" dirty="0">
                <a:effectLst/>
                <a:latin typeface="Calibri" panose="020F0502020204030204" pitchFamily="34" charset="0"/>
                <a:ea typeface="Calibri" panose="020F0502020204030204" pitchFamily="34" charset="0"/>
                <a:cs typeface="Calibri" panose="020F0502020204030204" pitchFamily="34" charset="0"/>
              </a:rPr>
              <a:t>score(int)</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，另外有一些該有的方法，如</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傳出資料、計算分數…等。</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163700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8757C8-65CA-43BA-B4EA-CDEE75CE5B31}"/>
              </a:ext>
            </a:extLst>
          </p:cNvPr>
          <p:cNvSpPr>
            <a:spLocks noGrp="1"/>
          </p:cNvSpPr>
          <p:nvPr>
            <p:ph type="title"/>
          </p:nvPr>
        </p:nvSpPr>
        <p:spPr/>
        <p:txBody>
          <a:bodyPr/>
          <a:lstStyle/>
          <a:p>
            <a:r>
              <a:rPr lang="en-US" altLang="zh-TW" dirty="0">
                <a:latin typeface="Calibri" panose="020F0502020204030204" pitchFamily="34" charset="0"/>
                <a:ea typeface="Calibri" panose="020F0502020204030204" pitchFamily="34" charset="0"/>
                <a:cs typeface="Calibri" panose="020F0502020204030204" pitchFamily="34" charset="0"/>
              </a:rPr>
              <a:t>SCOREDATA.TXT</a:t>
            </a:r>
            <a:endParaRPr lang="zh-TW" altLang="en-US" dirty="0">
              <a:latin typeface="Calibri" panose="020F0502020204030204" pitchFamily="34" charset="0"/>
              <a:cs typeface="Calibri" panose="020F0502020204030204" pitchFamily="34" charset="0"/>
            </a:endParaRPr>
          </a:p>
        </p:txBody>
      </p:sp>
      <p:graphicFrame>
        <p:nvGraphicFramePr>
          <p:cNvPr id="10" name="表格 10">
            <a:extLst>
              <a:ext uri="{FF2B5EF4-FFF2-40B4-BE49-F238E27FC236}">
                <a16:creationId xmlns:a16="http://schemas.microsoft.com/office/drawing/2014/main" id="{9E02419B-05CA-4812-BF4A-CE42005CA7D1}"/>
              </a:ext>
            </a:extLst>
          </p:cNvPr>
          <p:cNvGraphicFramePr>
            <a:graphicFrameLocks noGrp="1"/>
          </p:cNvGraphicFramePr>
          <p:nvPr>
            <p:extLst>
              <p:ext uri="{D42A27DB-BD31-4B8C-83A1-F6EECF244321}">
                <p14:modId xmlns:p14="http://schemas.microsoft.com/office/powerpoint/2010/main" val="952105810"/>
              </p:ext>
            </p:extLst>
          </p:nvPr>
        </p:nvGraphicFramePr>
        <p:xfrm>
          <a:off x="4328819" y="2651760"/>
          <a:ext cx="3110689" cy="1554480"/>
        </p:xfrm>
        <a:graphic>
          <a:graphicData uri="http://schemas.openxmlformats.org/drawingml/2006/table">
            <a:tbl>
              <a:tblPr firstRow="1" bandRow="1">
                <a:tableStyleId>{5940675A-B579-460E-94D1-54222C63F5DA}</a:tableStyleId>
              </a:tblPr>
              <a:tblGrid>
                <a:gridCol w="1359711">
                  <a:extLst>
                    <a:ext uri="{9D8B030D-6E8A-4147-A177-3AD203B41FA5}">
                      <a16:colId xmlns:a16="http://schemas.microsoft.com/office/drawing/2014/main" val="853509658"/>
                    </a:ext>
                  </a:extLst>
                </a:gridCol>
                <a:gridCol w="843064">
                  <a:extLst>
                    <a:ext uri="{9D8B030D-6E8A-4147-A177-3AD203B41FA5}">
                      <a16:colId xmlns:a16="http://schemas.microsoft.com/office/drawing/2014/main" val="2477209552"/>
                    </a:ext>
                  </a:extLst>
                </a:gridCol>
                <a:gridCol w="907914">
                  <a:extLst>
                    <a:ext uri="{9D8B030D-6E8A-4147-A177-3AD203B41FA5}">
                      <a16:colId xmlns:a16="http://schemas.microsoft.com/office/drawing/2014/main" val="3021375083"/>
                    </a:ext>
                  </a:extLst>
                </a:gridCol>
              </a:tblGrid>
              <a:tr h="370840">
                <a:tc>
                  <a:txBody>
                    <a:bodyPr/>
                    <a:lstStyle/>
                    <a:p>
                      <a:r>
                        <a:rPr lang="en-US" altLang="zh-TW" sz="2800" kern="100" dirty="0">
                          <a:solidFill>
                            <a:srgbClr val="000000"/>
                          </a:solidFill>
                          <a:effectLst/>
                        </a:rPr>
                        <a:t>Smith</a:t>
                      </a:r>
                      <a:endParaRPr lang="zh-TW"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800" kern="100" dirty="0">
                          <a:solidFill>
                            <a:srgbClr val="000000"/>
                          </a:solidFill>
                          <a:effectLst/>
                        </a:rPr>
                        <a:t>10</a:t>
                      </a:r>
                      <a:endParaRPr lang="zh-TW"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kern="100" dirty="0">
                          <a:solidFill>
                            <a:srgbClr val="000000"/>
                          </a:solidFill>
                          <a:effectLst/>
                        </a:rPr>
                        <a:t>88</a:t>
                      </a:r>
                      <a:endParaRPr lang="zh-TW" altLang="zh-TW" sz="2800" kern="100" dirty="0">
                        <a:effectLst/>
                        <a:latin typeface="Times New Roman" panose="02020603050405020304" pitchFamily="18" charset="0"/>
                        <a:ea typeface="新細明體" panose="02020500000000000000" pitchFamily="18" charset="-12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8092277"/>
                  </a:ext>
                </a:extLst>
              </a:tr>
              <a:tr h="370840">
                <a:tc>
                  <a:txBody>
                    <a:bodyPr/>
                    <a:lstStyle/>
                    <a:p>
                      <a:r>
                        <a:rPr lang="en-US" altLang="zh-TW" sz="2800" kern="100" dirty="0">
                          <a:solidFill>
                            <a:srgbClr val="000000"/>
                          </a:solidFill>
                          <a:effectLst/>
                        </a:rPr>
                        <a:t>White</a:t>
                      </a:r>
                      <a:endParaRPr lang="zh-TW"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800" kern="100" dirty="0">
                          <a:solidFill>
                            <a:srgbClr val="000000"/>
                          </a:solidFill>
                          <a:effectLst/>
                        </a:rPr>
                        <a:t>20</a:t>
                      </a:r>
                      <a:endParaRPr lang="zh-TW"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kern="100" dirty="0">
                          <a:solidFill>
                            <a:srgbClr val="000000"/>
                          </a:solidFill>
                          <a:effectLst/>
                        </a:rPr>
                        <a:t>75</a:t>
                      </a:r>
                      <a:endParaRPr lang="zh-TW" altLang="zh-TW" sz="2800" kern="100" dirty="0">
                        <a:effectLst/>
                        <a:latin typeface="Times New Roman" panose="02020603050405020304" pitchFamily="18" charset="0"/>
                        <a:ea typeface="新細明體" panose="02020500000000000000" pitchFamily="18" charset="-12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5656046"/>
                  </a:ext>
                </a:extLst>
              </a:tr>
              <a:tr h="370840">
                <a:tc>
                  <a:txBody>
                    <a:bodyPr/>
                    <a:lstStyle/>
                    <a:p>
                      <a:r>
                        <a:rPr lang="en-US" altLang="zh-TW" sz="2800" kern="100" dirty="0">
                          <a:solidFill>
                            <a:srgbClr val="000000"/>
                          </a:solidFill>
                          <a:effectLst/>
                        </a:rPr>
                        <a:t>Johnson</a:t>
                      </a:r>
                      <a:endParaRPr lang="zh-TW"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800" kern="100" dirty="0">
                          <a:solidFill>
                            <a:srgbClr val="000000"/>
                          </a:solidFill>
                          <a:effectLst/>
                        </a:rPr>
                        <a:t>32</a:t>
                      </a:r>
                      <a:endParaRPr lang="zh-TW"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kern="100" dirty="0">
                          <a:solidFill>
                            <a:srgbClr val="000000"/>
                          </a:solidFill>
                          <a:effectLst/>
                        </a:rPr>
                        <a:t>90</a:t>
                      </a:r>
                      <a:endParaRPr lang="zh-TW" altLang="zh-TW" sz="2800" kern="100" dirty="0">
                        <a:effectLst/>
                        <a:latin typeface="Times New Roman" panose="02020603050405020304" pitchFamily="18" charset="0"/>
                        <a:ea typeface="新細明體" panose="02020500000000000000" pitchFamily="18" charset="-12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9669383"/>
                  </a:ext>
                </a:extLst>
              </a:tr>
            </a:tbl>
          </a:graphicData>
        </a:graphic>
      </p:graphicFrame>
      <p:sp>
        <p:nvSpPr>
          <p:cNvPr id="11" name="文字方塊 10">
            <a:extLst>
              <a:ext uri="{FF2B5EF4-FFF2-40B4-BE49-F238E27FC236}">
                <a16:creationId xmlns:a16="http://schemas.microsoft.com/office/drawing/2014/main" id="{7CCD9655-664A-48C3-9647-DF0B405DEB7D}"/>
              </a:ext>
            </a:extLst>
          </p:cNvPr>
          <p:cNvSpPr txBox="1"/>
          <p:nvPr/>
        </p:nvSpPr>
        <p:spPr>
          <a:xfrm>
            <a:off x="3777929" y="4773168"/>
            <a:ext cx="4636141" cy="523220"/>
          </a:xfrm>
          <a:prstGeom prst="rect">
            <a:avLst/>
          </a:prstGeom>
          <a:noFill/>
        </p:spPr>
        <p:txBody>
          <a:bodyPr wrap="none" rtlCol="0">
            <a:spAutoFit/>
          </a:bodyPr>
          <a:lstStyle/>
          <a:p>
            <a:r>
              <a:rPr lang="zh-TW" altLang="en-US" sz="2800" b="1" dirty="0">
                <a:solidFill>
                  <a:schemeClr val="accent2"/>
                </a:solidFill>
              </a:rPr>
              <a:t>儲存位置 </a:t>
            </a:r>
            <a:r>
              <a:rPr lang="en-US" altLang="zh-TW" sz="2800" b="1" dirty="0">
                <a:solidFill>
                  <a:schemeClr val="accent2"/>
                </a:solidFill>
              </a:rPr>
              <a:t>: </a:t>
            </a:r>
            <a:r>
              <a:rPr lang="en-US" altLang="zh-TW" sz="2800" b="1" dirty="0"/>
              <a:t>"C:\scoreData.txt"</a:t>
            </a:r>
            <a:endParaRPr lang="zh-TW" altLang="en-US" sz="2800" b="1" dirty="0"/>
          </a:p>
        </p:txBody>
      </p:sp>
    </p:spTree>
    <p:extLst>
      <p:ext uri="{BB962C8B-B14F-4D97-AF65-F5344CB8AC3E}">
        <p14:creationId xmlns:p14="http://schemas.microsoft.com/office/powerpoint/2010/main" val="104017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2A28E-51CC-433B-869A-617BA0201EB5}"/>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功能</a:t>
            </a:r>
          </a:p>
        </p:txBody>
      </p:sp>
      <p:sp>
        <p:nvSpPr>
          <p:cNvPr id="3" name="內容版面配置區 2">
            <a:extLst>
              <a:ext uri="{FF2B5EF4-FFF2-40B4-BE49-F238E27FC236}">
                <a16:creationId xmlns:a16="http://schemas.microsoft.com/office/drawing/2014/main" id="{427A8E35-0926-487D-968D-948B995FBF1F}"/>
              </a:ext>
            </a:extLst>
          </p:cNvPr>
          <p:cNvSpPr>
            <a:spLocks noGrp="1"/>
          </p:cNvSpPr>
          <p:nvPr>
            <p:ph idx="1"/>
          </p:nvPr>
        </p:nvSpPr>
        <p:spPr>
          <a:xfrm>
            <a:off x="1024128" y="1977957"/>
            <a:ext cx="9720073" cy="4331403"/>
          </a:xfrm>
        </p:spPr>
        <p:txBody>
          <a:bodyPr>
            <a:normAutofit/>
          </a:bodyPr>
          <a:lstStyle/>
          <a:p>
            <a:pPr>
              <a:buFont typeface="Wingdings" panose="05000000000000000000" pitchFamily="2" charset="2"/>
              <a:buChar char="Ø"/>
            </a:pPr>
            <a:r>
              <a:rPr lang="zh-TW" altLang="en-US" sz="1800" kern="100" dirty="0">
                <a:effectLst/>
                <a:latin typeface="Calibri" panose="020F0502020204030204" pitchFamily="34" charset="0"/>
                <a:ea typeface="標楷體" panose="03000509000000000000" pitchFamily="65" charset="-120"/>
                <a:cs typeface="Times New Roman" panose="02020603050405020304" pitchFamily="18" charset="0"/>
              </a:rPr>
              <a:t> </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讀入資料檔後，你的系統建立如下之主選單並顯示訊息</a:t>
            </a:r>
            <a:endPar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endParaRPr>
          </a:p>
          <a:p>
            <a:pPr>
              <a:buFont typeface="Wingdings" panose="05000000000000000000" pitchFamily="2" charset="2"/>
              <a:buChar char="Ø"/>
            </a:pPr>
            <a:r>
              <a:rPr lang="zh-TW" altLang="en-US" sz="1800" kern="100" dirty="0">
                <a:effectLst/>
                <a:latin typeface="Calibri" panose="020F0502020204030204" pitchFamily="34" charset="0"/>
                <a:ea typeface="標楷體" panose="03000509000000000000" pitchFamily="65" charset="-120"/>
                <a:cs typeface="Times New Roman" panose="02020603050405020304" pitchFamily="18" charset="0"/>
              </a:rPr>
              <a:t> </a:t>
            </a:r>
            <a:r>
              <a:rPr lang="en-US" altLang="zh-TW" sz="1800" kern="1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rPr>
              <a:t>(</a:t>
            </a:r>
            <a:r>
              <a:rPr lang="zh-TW" altLang="zh-TW" sz="1800" kern="1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rPr>
              <a:t>請依所欲使用的功能輸入對應的數字</a:t>
            </a:r>
            <a:r>
              <a:rPr lang="en-US" altLang="zh-TW" sz="1800" kern="1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rPr>
              <a:t>1</a:t>
            </a:r>
            <a:r>
              <a:rPr lang="zh-TW" altLang="zh-TW" sz="1800" kern="1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rPr>
              <a:t>、</a:t>
            </a:r>
            <a:r>
              <a:rPr lang="en-US" altLang="zh-TW" sz="1800" kern="1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rPr>
              <a:t>2</a:t>
            </a:r>
            <a:r>
              <a:rPr lang="zh-TW" altLang="zh-TW" sz="1800" kern="1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rPr>
              <a:t>、</a:t>
            </a:r>
            <a:r>
              <a:rPr lang="en-US" altLang="zh-TW" sz="1800" kern="1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rPr>
              <a:t>3</a:t>
            </a:r>
            <a:r>
              <a:rPr lang="zh-TW" altLang="zh-TW" sz="1800" kern="1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rPr>
              <a:t>、</a:t>
            </a:r>
            <a:r>
              <a:rPr lang="en-US" altLang="zh-TW" sz="1800" kern="1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rPr>
              <a:t>4</a:t>
            </a:r>
            <a:r>
              <a:rPr lang="zh-TW" altLang="zh-TW" sz="1800" kern="1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rPr>
              <a:t>或</a:t>
            </a:r>
            <a:r>
              <a:rPr lang="en-US" altLang="zh-TW" sz="1800" kern="1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rPr>
              <a:t>5 )</a:t>
            </a:r>
          </a:p>
          <a:p>
            <a:pPr>
              <a:buFont typeface="Wingdings" panose="05000000000000000000" pitchFamily="2" charset="2"/>
              <a:buChar char="Ø"/>
            </a:pPr>
            <a:r>
              <a:rPr lang="zh-TW" altLang="en-US" sz="1800" kern="100" dirty="0">
                <a:effectLst/>
                <a:latin typeface="Calibri" panose="020F0502020204030204" pitchFamily="34" charset="0"/>
                <a:ea typeface="標楷體" panose="03000509000000000000" pitchFamily="65" charset="-120"/>
                <a:cs typeface="Times New Roman" panose="02020603050405020304" pitchFamily="18" charset="0"/>
              </a:rPr>
              <a:t> </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指引使用者輸入數字以進行相對應功能：</a:t>
            </a:r>
            <a:endParaRPr lang="en-US" altLang="zh-TW" sz="1800" kern="100" dirty="0">
              <a:latin typeface="Calibri" panose="020F0502020204030204" pitchFamily="34" charset="0"/>
              <a:ea typeface="標楷體" panose="03000509000000000000" pitchFamily="65" charset="-120"/>
              <a:cs typeface="Times New Roman" panose="02020603050405020304" pitchFamily="18" charset="0"/>
            </a:endParaRPr>
          </a:p>
          <a:p>
            <a:pPr lvl="2">
              <a:lnSpc>
                <a:spcPct val="150000"/>
              </a:lnSpc>
              <a:buFont typeface="Wingdings" panose="05000000000000000000" pitchFamily="2" charset="2"/>
              <a:buChar char="Ø"/>
            </a:pPr>
            <a:r>
              <a:rPr lang="en-US" altLang="zh-TW" sz="1800" kern="100" dirty="0">
                <a:solidFill>
                  <a:schemeClr val="accent2"/>
                </a:solidFill>
                <a:latin typeface="標楷體" panose="03000509000000000000" pitchFamily="65" charset="-120"/>
                <a:ea typeface="新細明體" panose="02020500000000000000" pitchFamily="18" charset="-120"/>
                <a:cs typeface="Times New Roman" panose="02020603050405020304" pitchFamily="18" charset="0"/>
              </a:rPr>
              <a:t>1.</a:t>
            </a:r>
            <a:r>
              <a:rPr lang="zh-TW" altLang="en-US" sz="1800" kern="100" dirty="0">
                <a:solidFill>
                  <a:schemeClr val="accent2"/>
                </a:solidFill>
                <a:latin typeface="標楷體" panose="03000509000000000000" pitchFamily="65" charset="-120"/>
                <a:ea typeface="新細明體" panose="02020500000000000000" pitchFamily="18" charset="-120"/>
                <a:cs typeface="Times New Roman" panose="02020603050405020304" pitchFamily="18" charset="0"/>
              </a:rPr>
              <a:t> </a:t>
            </a:r>
            <a:r>
              <a:rPr lang="zh-TW" altLang="zh-TW" sz="1800" kern="100" dirty="0">
                <a:solidFill>
                  <a:schemeClr val="accent2"/>
                </a:solidFill>
                <a:effectLst/>
                <a:latin typeface="Times New Roman" panose="02020603050405020304" pitchFamily="18" charset="0"/>
                <a:ea typeface="標楷體" panose="03000509000000000000" pitchFamily="65" charset="-120"/>
                <a:cs typeface="Times New Roman" panose="02020603050405020304" pitchFamily="18" charset="0"/>
              </a:rPr>
              <a:t>查詢</a:t>
            </a:r>
            <a:endPar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50000"/>
              </a:lnSpc>
              <a:buFont typeface="Wingdings" panose="05000000000000000000" pitchFamily="2" charset="2"/>
              <a:buChar char="Ø"/>
            </a:pPr>
            <a:r>
              <a:rPr lang="en-US" altLang="zh-TW" sz="1800" kern="100" dirty="0">
                <a:solidFill>
                  <a:schemeClr val="accent2"/>
                </a:solidFill>
                <a:effectLst/>
                <a:latin typeface="標楷體" panose="03000509000000000000" pitchFamily="65" charset="-120"/>
                <a:ea typeface="新細明體" panose="02020500000000000000" pitchFamily="18" charset="-120"/>
                <a:cs typeface="Times New Roman" panose="02020603050405020304" pitchFamily="18" charset="0"/>
              </a:rPr>
              <a:t>2</a:t>
            </a:r>
            <a:r>
              <a:rPr lang="en-US" altLang="zh-TW" sz="1800" kern="100" dirty="0">
                <a:solidFill>
                  <a:schemeClr val="accent2"/>
                </a:solidFill>
                <a:latin typeface="標楷體" panose="03000509000000000000" pitchFamily="65" charset="-120"/>
                <a:ea typeface="新細明體" panose="02020500000000000000" pitchFamily="18" charset="-120"/>
                <a:cs typeface="Times New Roman" panose="02020603050405020304" pitchFamily="18" charset="0"/>
              </a:rPr>
              <a:t>.</a:t>
            </a:r>
            <a:r>
              <a:rPr lang="zh-TW" altLang="en-US" sz="1800" kern="100" dirty="0">
                <a:solidFill>
                  <a:schemeClr val="accent2"/>
                </a:solidFill>
                <a:latin typeface="標楷體" panose="03000509000000000000" pitchFamily="65" charset="-120"/>
                <a:ea typeface="新細明體" panose="02020500000000000000" pitchFamily="18" charset="-120"/>
                <a:cs typeface="Times New Roman" panose="02020603050405020304" pitchFamily="18" charset="0"/>
              </a:rPr>
              <a:t> </a:t>
            </a:r>
            <a:r>
              <a:rPr lang="zh-TW" altLang="zh-TW" sz="1800" kern="100" dirty="0">
                <a:solidFill>
                  <a:schemeClr val="accent2"/>
                </a:solidFill>
                <a:effectLst/>
                <a:latin typeface="Times New Roman" panose="02020603050405020304" pitchFamily="18" charset="0"/>
                <a:ea typeface="標楷體" panose="03000509000000000000" pitchFamily="65" charset="-120"/>
                <a:cs typeface="Times New Roman" panose="02020603050405020304" pitchFamily="18" charset="0"/>
              </a:rPr>
              <a:t>新增</a:t>
            </a:r>
            <a:endPar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50000"/>
              </a:lnSpc>
              <a:buFont typeface="Wingdings" panose="05000000000000000000" pitchFamily="2" charset="2"/>
              <a:buChar char="Ø"/>
            </a:pPr>
            <a:r>
              <a:rPr lang="en-US" altLang="zh-TW" sz="1800" kern="100" dirty="0">
                <a:solidFill>
                  <a:schemeClr val="accent2"/>
                </a:solidFill>
                <a:effectLst/>
                <a:latin typeface="標楷體" panose="03000509000000000000" pitchFamily="65" charset="-120"/>
                <a:ea typeface="新細明體" panose="02020500000000000000" pitchFamily="18" charset="-120"/>
                <a:cs typeface="Times New Roman" panose="02020603050405020304" pitchFamily="18" charset="0"/>
              </a:rPr>
              <a:t>3.</a:t>
            </a:r>
            <a:r>
              <a:rPr lang="zh-TW" altLang="en-US" sz="1800" kern="100" dirty="0">
                <a:solidFill>
                  <a:schemeClr val="accent2"/>
                </a:solidFill>
                <a:effectLst/>
                <a:latin typeface="標楷體" panose="03000509000000000000" pitchFamily="65" charset="-120"/>
                <a:ea typeface="新細明體" panose="02020500000000000000" pitchFamily="18" charset="-120"/>
                <a:cs typeface="Times New Roman" panose="02020603050405020304" pitchFamily="18" charset="0"/>
              </a:rPr>
              <a:t> </a:t>
            </a:r>
            <a:r>
              <a:rPr lang="zh-TW" altLang="zh-TW" sz="1800" kern="100" dirty="0">
                <a:solidFill>
                  <a:schemeClr val="accent2"/>
                </a:solidFill>
                <a:effectLst/>
                <a:latin typeface="Times New Roman" panose="02020603050405020304" pitchFamily="18" charset="0"/>
                <a:ea typeface="標楷體" panose="03000509000000000000" pitchFamily="65" charset="-120"/>
                <a:cs typeface="Times New Roman" panose="02020603050405020304" pitchFamily="18" charset="0"/>
              </a:rPr>
              <a:t>刪除</a:t>
            </a:r>
            <a:endPar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50000"/>
              </a:lnSpc>
              <a:buFont typeface="Wingdings" panose="05000000000000000000" pitchFamily="2" charset="2"/>
              <a:buChar char="Ø"/>
            </a:pPr>
            <a:r>
              <a:rPr lang="en-US" altLang="zh-TW" sz="1800" kern="100" dirty="0">
                <a:solidFill>
                  <a:schemeClr val="accent2"/>
                </a:solidFill>
                <a:effectLst/>
                <a:latin typeface="標楷體" panose="03000509000000000000" pitchFamily="65" charset="-120"/>
                <a:ea typeface="新細明體" panose="02020500000000000000" pitchFamily="18" charset="-120"/>
                <a:cs typeface="Times New Roman" panose="02020603050405020304" pitchFamily="18" charset="0"/>
              </a:rPr>
              <a:t>4.</a:t>
            </a:r>
            <a:r>
              <a:rPr lang="zh-TW" altLang="en-US" sz="1800" kern="100" dirty="0">
                <a:solidFill>
                  <a:schemeClr val="accent2"/>
                </a:solidFill>
                <a:effectLst/>
                <a:latin typeface="標楷體" panose="03000509000000000000" pitchFamily="65" charset="-120"/>
                <a:ea typeface="新細明體" panose="02020500000000000000" pitchFamily="18" charset="-120"/>
                <a:cs typeface="Times New Roman" panose="02020603050405020304" pitchFamily="18" charset="0"/>
              </a:rPr>
              <a:t> </a:t>
            </a:r>
            <a:r>
              <a:rPr lang="zh-TW" altLang="zh-TW" sz="1800" kern="100" dirty="0">
                <a:solidFill>
                  <a:schemeClr val="accent2"/>
                </a:solidFill>
                <a:effectLst/>
                <a:latin typeface="Times New Roman" panose="02020603050405020304" pitchFamily="18" charset="0"/>
                <a:ea typeface="標楷體" panose="03000509000000000000" pitchFamily="65" charset="-120"/>
                <a:cs typeface="Times New Roman" panose="02020603050405020304" pitchFamily="18" charset="0"/>
              </a:rPr>
              <a:t>列出全部學生成績</a:t>
            </a:r>
            <a:endPar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50000"/>
              </a:lnSpc>
              <a:buFont typeface="Wingdings" panose="05000000000000000000" pitchFamily="2" charset="2"/>
              <a:buChar char="Ø"/>
            </a:pPr>
            <a:r>
              <a:rPr lang="en-US" altLang="zh-TW" sz="1800" kern="100" dirty="0">
                <a:solidFill>
                  <a:schemeClr val="accent2"/>
                </a:solidFill>
                <a:effectLst/>
                <a:latin typeface="標楷體" panose="03000509000000000000" pitchFamily="65" charset="-120"/>
                <a:ea typeface="新細明體" panose="02020500000000000000" pitchFamily="18" charset="-120"/>
                <a:cs typeface="Times New Roman" panose="02020603050405020304" pitchFamily="18" charset="0"/>
              </a:rPr>
              <a:t>5.</a:t>
            </a:r>
            <a:r>
              <a:rPr lang="zh-TW" altLang="en-US" sz="1800" kern="100" dirty="0">
                <a:solidFill>
                  <a:schemeClr val="accent2"/>
                </a:solidFill>
                <a:effectLst/>
                <a:latin typeface="標楷體" panose="03000509000000000000" pitchFamily="65" charset="-120"/>
                <a:ea typeface="新細明體" panose="02020500000000000000" pitchFamily="18" charset="-120"/>
                <a:cs typeface="Times New Roman" panose="02020603050405020304" pitchFamily="18" charset="0"/>
              </a:rPr>
              <a:t> </a:t>
            </a:r>
            <a:r>
              <a:rPr lang="zh-TW" altLang="zh-TW" sz="1800" kern="100" dirty="0">
                <a:solidFill>
                  <a:schemeClr val="accent2"/>
                </a:solidFill>
                <a:effectLst/>
                <a:latin typeface="Times New Roman" panose="02020603050405020304" pitchFamily="18" charset="0"/>
                <a:ea typeface="標楷體" panose="03000509000000000000" pitchFamily="65" charset="-120"/>
                <a:cs typeface="Times New Roman" panose="02020603050405020304" pitchFamily="18" charset="0"/>
              </a:rPr>
              <a:t>結束</a:t>
            </a:r>
            <a:endParaRPr lang="zh-TW" altLang="zh-TW" sz="1800" kern="100" dirty="0">
              <a:effectLst/>
              <a:latin typeface="Times New Roman" panose="02020603050405020304" pitchFamily="18" charset="0"/>
              <a:ea typeface="新細明體" panose="02020500000000000000" pitchFamily="18" charset="-120"/>
            </a:endParaRPr>
          </a:p>
        </p:txBody>
      </p:sp>
      <p:pic>
        <p:nvPicPr>
          <p:cNvPr id="12" name="圖片 11">
            <a:extLst>
              <a:ext uri="{FF2B5EF4-FFF2-40B4-BE49-F238E27FC236}">
                <a16:creationId xmlns:a16="http://schemas.microsoft.com/office/drawing/2014/main" id="{DFFF03D2-4C2F-4E40-B70C-318A42FDB018}"/>
              </a:ext>
            </a:extLst>
          </p:cNvPr>
          <p:cNvPicPr>
            <a:picLocks noChangeAspect="1"/>
          </p:cNvPicPr>
          <p:nvPr/>
        </p:nvPicPr>
        <p:blipFill>
          <a:blip r:embed="rId2"/>
          <a:stretch>
            <a:fillRect/>
          </a:stretch>
        </p:blipFill>
        <p:spPr>
          <a:xfrm>
            <a:off x="5920902" y="3312585"/>
            <a:ext cx="5327749" cy="2828217"/>
          </a:xfrm>
          <a:prstGeom prst="rect">
            <a:avLst/>
          </a:prstGeom>
        </p:spPr>
      </p:pic>
    </p:spTree>
    <p:extLst>
      <p:ext uri="{BB962C8B-B14F-4D97-AF65-F5344CB8AC3E}">
        <p14:creationId xmlns:p14="http://schemas.microsoft.com/office/powerpoint/2010/main" val="2501661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F1ACF1-895C-48E6-8DF5-0557CF44B4ED}"/>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查詢</a:t>
            </a:r>
            <a:r>
              <a:rPr lang="zh-TW" altLang="en-US" dirty="0"/>
              <a:t> </a:t>
            </a:r>
            <a:r>
              <a:rPr lang="en-US" altLang="zh-TW" dirty="0"/>
              <a:t>(10%)</a:t>
            </a:r>
            <a:endParaRPr lang="zh-TW" altLang="en-US" dirty="0"/>
          </a:p>
        </p:txBody>
      </p:sp>
      <p:sp>
        <p:nvSpPr>
          <p:cNvPr id="3" name="內容版面配置區 2">
            <a:extLst>
              <a:ext uri="{FF2B5EF4-FFF2-40B4-BE49-F238E27FC236}">
                <a16:creationId xmlns:a16="http://schemas.microsoft.com/office/drawing/2014/main" id="{01D9C0F4-7B3B-4130-A8B5-3287BB91EEC8}"/>
              </a:ext>
            </a:extLst>
          </p:cNvPr>
          <p:cNvSpPr>
            <a:spLocks noGrp="1"/>
          </p:cNvSpPr>
          <p:nvPr>
            <p:ph idx="1"/>
          </p:nvPr>
        </p:nvSpPr>
        <p:spPr/>
        <p:txBody>
          <a:bodyPr/>
          <a:lstStyle/>
          <a:p>
            <a:pPr>
              <a:buFont typeface="Wingdings" panose="05000000000000000000" pitchFamily="2" charset="2"/>
              <a:buChar char="Ø"/>
            </a:pPr>
            <a:r>
              <a:rPr lang="zh-TW" altLang="en-US" sz="1800" kern="100" dirty="0">
                <a:effectLst/>
                <a:ea typeface="標楷體" panose="03000509000000000000" pitchFamily="65" charset="-120"/>
                <a:cs typeface="Times New Roman" panose="02020603050405020304" pitchFamily="18" charset="0"/>
              </a:rPr>
              <a:t> </a:t>
            </a:r>
            <a:r>
              <a:rPr lang="zh-TW" altLang="zh-TW" sz="1800" kern="100" dirty="0">
                <a:solidFill>
                  <a:srgbClr val="FF0000"/>
                </a:solidFill>
                <a:effectLst/>
                <a:ea typeface="標楷體" panose="03000509000000000000" pitchFamily="65" charset="-120"/>
                <a:cs typeface="Times New Roman" panose="02020603050405020304" pitchFamily="18" charset="0"/>
              </a:rPr>
              <a:t>印出訊息請使用者從鍵盤輸入學生姓名</a:t>
            </a:r>
            <a:r>
              <a:rPr lang="en-US" altLang="zh-TW" sz="1800" kern="100" dirty="0">
                <a:solidFill>
                  <a:srgbClr val="FF0000"/>
                </a:solidFill>
                <a:effectLst/>
                <a:ea typeface="標楷體" panose="03000509000000000000" pitchFamily="65" charset="-120"/>
                <a:cs typeface="Times New Roman" panose="02020603050405020304" pitchFamily="18" charset="0"/>
              </a:rPr>
              <a:t>(</a:t>
            </a:r>
            <a:r>
              <a:rPr lang="zh-TW" altLang="zh-TW" sz="1800" kern="100" dirty="0">
                <a:solidFill>
                  <a:srgbClr val="FF0000"/>
                </a:solidFill>
                <a:effectLst/>
                <a:ea typeface="標楷體" panose="03000509000000000000" pitchFamily="65" charset="-120"/>
                <a:cs typeface="Times New Roman" panose="02020603050405020304" pitchFamily="18" charset="0"/>
              </a:rPr>
              <a:t>字串</a:t>
            </a:r>
            <a:r>
              <a:rPr lang="en-US" altLang="zh-TW" sz="1800" kern="100" dirty="0">
                <a:solidFill>
                  <a:srgbClr val="FF0000"/>
                </a:solidFill>
                <a:effectLst/>
                <a:ea typeface="標楷體" panose="03000509000000000000" pitchFamily="65" charset="-120"/>
                <a:cs typeface="Times New Roman" panose="02020603050405020304" pitchFamily="18" charset="0"/>
              </a:rPr>
              <a:t>)</a:t>
            </a:r>
            <a:r>
              <a:rPr lang="zh-TW" altLang="zh-TW" sz="1800" kern="100" dirty="0">
                <a:solidFill>
                  <a:srgbClr val="FF0000"/>
                </a:solidFill>
                <a:effectLst/>
                <a:ea typeface="標楷體" panose="03000509000000000000" pitchFamily="65" charset="-120"/>
                <a:cs typeface="Times New Roman" panose="02020603050405020304" pitchFamily="18" charset="0"/>
              </a:rPr>
              <a:t>，找到該筆學生資料後印出的學生的資料。</a:t>
            </a:r>
            <a:endParaRPr lang="zh-TW" altLang="en-US" dirty="0">
              <a:solidFill>
                <a:srgbClr val="FF0000"/>
              </a:solidFill>
            </a:endParaRPr>
          </a:p>
        </p:txBody>
      </p:sp>
      <p:pic>
        <p:nvPicPr>
          <p:cNvPr id="7" name="圖片 6">
            <a:extLst>
              <a:ext uri="{FF2B5EF4-FFF2-40B4-BE49-F238E27FC236}">
                <a16:creationId xmlns:a16="http://schemas.microsoft.com/office/drawing/2014/main" id="{7966F0BD-E6DC-4956-9109-EB4262FA8671}"/>
              </a:ext>
            </a:extLst>
          </p:cNvPr>
          <p:cNvPicPr>
            <a:picLocks noChangeAspect="1"/>
          </p:cNvPicPr>
          <p:nvPr/>
        </p:nvPicPr>
        <p:blipFill>
          <a:blip r:embed="rId2"/>
          <a:stretch>
            <a:fillRect/>
          </a:stretch>
        </p:blipFill>
        <p:spPr>
          <a:xfrm>
            <a:off x="2316674" y="2840596"/>
            <a:ext cx="7134979" cy="3360204"/>
          </a:xfrm>
          <a:prstGeom prst="rect">
            <a:avLst/>
          </a:prstGeom>
        </p:spPr>
      </p:pic>
    </p:spTree>
    <p:extLst>
      <p:ext uri="{BB962C8B-B14F-4D97-AF65-F5344CB8AC3E}">
        <p14:creationId xmlns:p14="http://schemas.microsoft.com/office/powerpoint/2010/main" val="1003836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3D10A7-0F98-493E-A736-3AF700248B47}"/>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新增</a:t>
            </a:r>
            <a:r>
              <a:rPr lang="zh-TW" altLang="en-US" dirty="0"/>
              <a:t> </a:t>
            </a:r>
            <a:r>
              <a:rPr lang="en-US" altLang="zh-TW" dirty="0"/>
              <a:t>(30%)</a:t>
            </a:r>
            <a:endParaRPr lang="zh-TW" altLang="en-US" dirty="0"/>
          </a:p>
        </p:txBody>
      </p:sp>
      <p:sp>
        <p:nvSpPr>
          <p:cNvPr id="3" name="內容版面配置區 2">
            <a:extLst>
              <a:ext uri="{FF2B5EF4-FFF2-40B4-BE49-F238E27FC236}">
                <a16:creationId xmlns:a16="http://schemas.microsoft.com/office/drawing/2014/main" id="{814C9A9F-2E1A-4E3F-9791-6F5E56F0D6AD}"/>
              </a:ext>
            </a:extLst>
          </p:cNvPr>
          <p:cNvSpPr>
            <a:spLocks noGrp="1"/>
          </p:cNvSpPr>
          <p:nvPr>
            <p:ph idx="1"/>
          </p:nvPr>
        </p:nvSpPr>
        <p:spPr>
          <a:xfrm>
            <a:off x="1024128" y="2249424"/>
            <a:ext cx="9720073" cy="4023360"/>
          </a:xfrm>
        </p:spPr>
        <p:txBody>
          <a:bodyPr/>
          <a:lstStyle/>
          <a:p>
            <a:pPr>
              <a:lnSpc>
                <a:spcPct val="150000"/>
              </a:lnSpc>
              <a:buFont typeface="Wingdings" panose="05000000000000000000" pitchFamily="2" charset="2"/>
              <a:buChar char="Ø"/>
            </a:pPr>
            <a:r>
              <a:rPr lang="zh-TW" altLang="en-US" sz="1800" kern="100" dirty="0">
                <a:effectLst/>
                <a:ea typeface="標楷體" panose="03000509000000000000" pitchFamily="65" charset="-120"/>
                <a:cs typeface="Times New Roman" panose="02020603050405020304" pitchFamily="18" charset="0"/>
              </a:rPr>
              <a:t> </a:t>
            </a:r>
            <a:r>
              <a:rPr lang="zh-TW" altLang="zh-TW" sz="1800" kern="100" dirty="0">
                <a:solidFill>
                  <a:srgbClr val="FF0000"/>
                </a:solidFill>
                <a:effectLst/>
                <a:ea typeface="標楷體" panose="03000509000000000000" pitchFamily="65" charset="-120"/>
                <a:cs typeface="Times New Roman" panose="02020603050405020304" pitchFamily="18" charset="0"/>
              </a:rPr>
              <a:t>印出訊息請使用者從鍵盤輸入學生的姓名</a:t>
            </a:r>
            <a:r>
              <a:rPr lang="en-US" altLang="zh-TW" sz="1800" kern="100" dirty="0">
                <a:solidFill>
                  <a:srgbClr val="FF0000"/>
                </a:solidFill>
                <a:effectLst/>
                <a:ea typeface="標楷體" panose="03000509000000000000" pitchFamily="65" charset="-120"/>
                <a:cs typeface="Times New Roman" panose="02020603050405020304" pitchFamily="18" charset="0"/>
              </a:rPr>
              <a:t>(</a:t>
            </a:r>
            <a:r>
              <a:rPr lang="zh-TW" altLang="zh-TW" sz="1800" kern="100" dirty="0">
                <a:solidFill>
                  <a:srgbClr val="FF0000"/>
                </a:solidFill>
                <a:effectLst/>
                <a:ea typeface="標楷體" panose="03000509000000000000" pitchFamily="65" charset="-120"/>
                <a:cs typeface="Times New Roman" panose="02020603050405020304" pitchFamily="18" charset="0"/>
              </a:rPr>
              <a:t>字串</a:t>
            </a:r>
            <a:r>
              <a:rPr lang="en-US" altLang="zh-TW" sz="1800" kern="100" dirty="0">
                <a:solidFill>
                  <a:srgbClr val="FF0000"/>
                </a:solidFill>
                <a:effectLst/>
                <a:ea typeface="標楷體" panose="03000509000000000000" pitchFamily="65" charset="-120"/>
                <a:cs typeface="Times New Roman" panose="02020603050405020304" pitchFamily="18" charset="0"/>
              </a:rPr>
              <a:t>)</a:t>
            </a:r>
            <a:r>
              <a:rPr lang="zh-TW" altLang="zh-TW" sz="1800" kern="100" dirty="0">
                <a:effectLst/>
                <a:ea typeface="標楷體" panose="03000509000000000000" pitchFamily="65" charset="-120"/>
                <a:cs typeface="Times New Roman" panose="02020603050405020304" pitchFamily="18" charset="0"/>
              </a:rPr>
              <a:t>，</a:t>
            </a:r>
            <a:r>
              <a:rPr lang="zh-TW" altLang="zh-TW" sz="1800" kern="100" dirty="0">
                <a:solidFill>
                  <a:srgbClr val="FF0000"/>
                </a:solidFill>
                <a:effectLst/>
                <a:ea typeface="標楷體" panose="03000509000000000000" pitchFamily="65" charset="-120"/>
                <a:cs typeface="Times New Roman" panose="02020603050405020304" pitchFamily="18" charset="0"/>
              </a:rPr>
              <a:t>若串列已有該筆學生資料則告訴使用者輸入學分數和分數並將該筆學生的成績更新</a:t>
            </a:r>
            <a:r>
              <a:rPr lang="en-US" altLang="zh-TW" sz="1800" kern="100" dirty="0">
                <a:effectLst/>
                <a:ea typeface="標楷體" panose="03000509000000000000" pitchFamily="65" charset="-120"/>
                <a:cs typeface="Times New Roman" panose="02020603050405020304" pitchFamily="18" charset="0"/>
              </a:rPr>
              <a:t>(</a:t>
            </a:r>
            <a:r>
              <a:rPr lang="zh-TW" altLang="zh-TW" sz="1800" kern="100" dirty="0">
                <a:effectLst/>
                <a:ea typeface="標楷體" panose="03000509000000000000" pitchFamily="65" charset="-120"/>
                <a:cs typeface="Times New Roman" panose="02020603050405020304" pitchFamily="18" charset="0"/>
              </a:rPr>
              <a:t>原來平均分數加上輸入的分數，計算方式如下</a:t>
            </a:r>
            <a:r>
              <a:rPr lang="en-US" altLang="zh-TW" sz="1800" kern="100" dirty="0">
                <a:effectLst/>
                <a:ea typeface="標楷體" panose="03000509000000000000" pitchFamily="65" charset="-120"/>
                <a:cs typeface="Times New Roman" panose="02020603050405020304" pitchFamily="18" charset="0"/>
              </a:rPr>
              <a:t>)</a:t>
            </a:r>
            <a:r>
              <a:rPr lang="zh-TW" altLang="zh-TW" sz="1800" kern="100" dirty="0">
                <a:effectLst/>
                <a:ea typeface="標楷體" panose="03000509000000000000" pitchFamily="65" charset="-120"/>
                <a:cs typeface="Times New Roman" panose="02020603050405020304" pitchFamily="18" charset="0"/>
              </a:rPr>
              <a:t>。</a:t>
            </a:r>
            <a:r>
              <a:rPr lang="zh-TW" altLang="zh-TW" sz="1800" kern="100" dirty="0">
                <a:solidFill>
                  <a:srgbClr val="FF0000"/>
                </a:solidFill>
                <a:effectLst/>
                <a:ea typeface="標楷體" panose="03000509000000000000" pitchFamily="65" charset="-120"/>
                <a:cs typeface="Times New Roman" panose="02020603050405020304" pitchFamily="18" charset="0"/>
              </a:rPr>
              <a:t>若串列沒有該筆學生資料則告訴使用者輸入學生學分數與分數後則新增一筆資料至鏈結串列上</a:t>
            </a:r>
            <a:r>
              <a:rPr lang="en-US" altLang="zh-TW" sz="1800" kern="100" dirty="0">
                <a:solidFill>
                  <a:srgbClr val="FF0000"/>
                </a:solidFill>
                <a:effectLst/>
                <a:ea typeface="標楷體" panose="03000509000000000000" pitchFamily="65" charset="-120"/>
                <a:cs typeface="Times New Roman" panose="02020603050405020304" pitchFamily="18" charset="0"/>
              </a:rPr>
              <a:t>(</a:t>
            </a:r>
            <a:r>
              <a:rPr lang="zh-TW" altLang="zh-TW" sz="1800" kern="100" dirty="0">
                <a:solidFill>
                  <a:srgbClr val="FF0000"/>
                </a:solidFill>
                <a:effectLst/>
                <a:ea typeface="標楷體" panose="03000509000000000000" pitchFamily="65" charset="-120"/>
                <a:cs typeface="Times New Roman" panose="02020603050405020304" pitchFamily="18" charset="0"/>
              </a:rPr>
              <a:t>加在最後</a:t>
            </a:r>
            <a:r>
              <a:rPr lang="en-US" altLang="zh-TW" sz="1800" kern="100" dirty="0">
                <a:solidFill>
                  <a:srgbClr val="FF0000"/>
                </a:solidFill>
                <a:effectLst/>
                <a:ea typeface="標楷體" panose="03000509000000000000" pitchFamily="65" charset="-120"/>
                <a:cs typeface="Times New Roman" panose="02020603050405020304" pitchFamily="18" charset="0"/>
              </a:rPr>
              <a:t>)</a:t>
            </a:r>
            <a:r>
              <a:rPr lang="zh-TW" altLang="zh-TW" sz="1800" kern="100" dirty="0">
                <a:solidFill>
                  <a:srgbClr val="FF0000"/>
                </a:solidFill>
                <a:effectLst/>
                <a:ea typeface="標楷體" panose="03000509000000000000" pitchFamily="65" charset="-120"/>
                <a:cs typeface="Times New Roman" panose="02020603050405020304" pitchFamily="18" charset="0"/>
              </a:rPr>
              <a:t>。</a:t>
            </a:r>
            <a:endParaRPr lang="zh-TW" altLang="en-US" dirty="0">
              <a:solidFill>
                <a:srgbClr val="FF0000"/>
              </a:solidFill>
            </a:endParaRPr>
          </a:p>
        </p:txBody>
      </p:sp>
      <p:pic>
        <p:nvPicPr>
          <p:cNvPr id="5" name="圖片 4">
            <a:extLst>
              <a:ext uri="{FF2B5EF4-FFF2-40B4-BE49-F238E27FC236}">
                <a16:creationId xmlns:a16="http://schemas.microsoft.com/office/drawing/2014/main" id="{F252E27D-F37C-41FD-95A3-9D24A1FFE67C}"/>
              </a:ext>
            </a:extLst>
          </p:cNvPr>
          <p:cNvPicPr>
            <a:picLocks noChangeAspect="1"/>
          </p:cNvPicPr>
          <p:nvPr/>
        </p:nvPicPr>
        <p:blipFill>
          <a:blip r:embed="rId2"/>
          <a:stretch>
            <a:fillRect/>
          </a:stretch>
        </p:blipFill>
        <p:spPr>
          <a:xfrm>
            <a:off x="1024128" y="4133138"/>
            <a:ext cx="4786545" cy="2272695"/>
          </a:xfrm>
          <a:prstGeom prst="rect">
            <a:avLst/>
          </a:prstGeom>
        </p:spPr>
      </p:pic>
      <p:pic>
        <p:nvPicPr>
          <p:cNvPr id="7" name="圖片 6">
            <a:extLst>
              <a:ext uri="{FF2B5EF4-FFF2-40B4-BE49-F238E27FC236}">
                <a16:creationId xmlns:a16="http://schemas.microsoft.com/office/drawing/2014/main" id="{1C108C8F-4A6F-43C8-B4A7-BB2FD1552DBA}"/>
              </a:ext>
            </a:extLst>
          </p:cNvPr>
          <p:cNvPicPr>
            <a:picLocks noChangeAspect="1"/>
          </p:cNvPicPr>
          <p:nvPr/>
        </p:nvPicPr>
        <p:blipFill>
          <a:blip r:embed="rId3"/>
          <a:stretch>
            <a:fillRect/>
          </a:stretch>
        </p:blipFill>
        <p:spPr>
          <a:xfrm>
            <a:off x="6191008" y="3739029"/>
            <a:ext cx="4976864" cy="2784050"/>
          </a:xfrm>
          <a:prstGeom prst="rect">
            <a:avLst/>
          </a:prstGeom>
        </p:spPr>
      </p:pic>
    </p:spTree>
    <p:extLst>
      <p:ext uri="{BB962C8B-B14F-4D97-AF65-F5344CB8AC3E}">
        <p14:creationId xmlns:p14="http://schemas.microsoft.com/office/powerpoint/2010/main" val="3961767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整體">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4187_TF22378848.potx" id="{35EE906A-EDD5-472E-B143-3EAC3EA7BF62}" vid="{597AE59B-CAF2-4F45-90E8-B121C6FDD945}"/>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整體設計</Template>
  <TotalTime>153</TotalTime>
  <Words>730</Words>
  <Application>Microsoft Office PowerPoint</Application>
  <PresentationFormat>寬螢幕</PresentationFormat>
  <Paragraphs>84</Paragraphs>
  <Slides>15</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15</vt:i4>
      </vt:variant>
    </vt:vector>
  </HeadingPairs>
  <TitlesOfParts>
    <vt:vector size="24" baseType="lpstr">
      <vt:lpstr>Microsoft JhengHei UI</vt:lpstr>
      <vt:lpstr>標楷體</vt:lpstr>
      <vt:lpstr>Calibri</vt:lpstr>
      <vt:lpstr>Consolas</vt:lpstr>
      <vt:lpstr>Times New Roman</vt:lpstr>
      <vt:lpstr>Tw Cen MT</vt:lpstr>
      <vt:lpstr>Wingdings</vt:lpstr>
      <vt:lpstr>Wingdings 3</vt:lpstr>
      <vt:lpstr>整體</vt:lpstr>
      <vt:lpstr>資料結構-作業3</vt:lpstr>
      <vt:lpstr>PowerPoint 簡報</vt:lpstr>
      <vt:lpstr>背景</vt:lpstr>
      <vt:lpstr>任務</vt:lpstr>
      <vt:lpstr>要求</vt:lpstr>
      <vt:lpstr>SCOREDATA.TXT</vt:lpstr>
      <vt:lpstr>功能</vt:lpstr>
      <vt:lpstr>查詢 (10%)</vt:lpstr>
      <vt:lpstr>新增 (30%)</vt:lpstr>
      <vt:lpstr>新增 (30%)</vt:lpstr>
      <vt:lpstr>刪除 (20%)</vt:lpstr>
      <vt:lpstr>列出全部學生成績 (20%)</vt:lpstr>
      <vt:lpstr>結束 (5%)</vt:lpstr>
      <vt:lpstr>“可能”會用到的套件</vt:lpstr>
      <vt:lpstr>可能會用到的方法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資料結構-作業3</dc:title>
  <dc:creator>柏緯 吳</dc:creator>
  <cp:lastModifiedBy>1144 1144</cp:lastModifiedBy>
  <cp:revision>17</cp:revision>
  <dcterms:created xsi:type="dcterms:W3CDTF">2024-05-01T07:56:25Z</dcterms:created>
  <dcterms:modified xsi:type="dcterms:W3CDTF">2024-05-07T21:19:29Z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