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9" r:id="rId4"/>
    <p:sldId id="261" r:id="rId5"/>
    <p:sldId id="260" r:id="rId6"/>
    <p:sldId id="263" r:id="rId7"/>
    <p:sldId id="262"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5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C4D20E-278F-4293-B262-23E36A68F5C8}"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8FC92A-14AD-4C73-A891-577B2DA17557}"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1507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3CC4D20E-278F-4293-B262-23E36A68F5C8}" type="datetimeFigureOut">
              <a:rPr lang="en-IN" smtClean="0"/>
              <a:t>13-12-2020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8FC92A-14AD-4C73-A891-577B2DA17557}" type="slidenum">
              <a:rPr lang="en-IN" smtClean="0"/>
              <a:t>‹#›</a:t>
            </a:fld>
            <a:endParaRPr lang="en-IN"/>
          </a:p>
        </p:txBody>
      </p:sp>
    </p:spTree>
    <p:extLst>
      <p:ext uri="{BB962C8B-B14F-4D97-AF65-F5344CB8AC3E}">
        <p14:creationId xmlns:p14="http://schemas.microsoft.com/office/powerpoint/2010/main" val="264741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C4D20E-278F-4293-B262-23E36A68F5C8}"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8FC92A-14AD-4C73-A891-577B2DA17557}" type="slidenum">
              <a:rPr lang="en-IN" smtClean="0"/>
              <a:t>‹#›</a:t>
            </a:fld>
            <a:endParaRPr lang="en-IN"/>
          </a:p>
        </p:txBody>
      </p:sp>
    </p:spTree>
    <p:extLst>
      <p:ext uri="{BB962C8B-B14F-4D97-AF65-F5344CB8AC3E}">
        <p14:creationId xmlns:p14="http://schemas.microsoft.com/office/powerpoint/2010/main" val="3998727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C4D20E-278F-4293-B262-23E36A68F5C8}"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8FC92A-14AD-4C73-A891-577B2DA17557}"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69996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C4D20E-278F-4293-B262-23E36A68F5C8}"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8FC92A-14AD-4C73-A891-577B2DA17557}" type="slidenum">
              <a:rPr lang="en-IN" smtClean="0"/>
              <a:t>‹#›</a:t>
            </a:fld>
            <a:endParaRPr lang="en-IN"/>
          </a:p>
        </p:txBody>
      </p:sp>
    </p:spTree>
    <p:extLst>
      <p:ext uri="{BB962C8B-B14F-4D97-AF65-F5344CB8AC3E}">
        <p14:creationId xmlns:p14="http://schemas.microsoft.com/office/powerpoint/2010/main" val="3967782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C4D20E-278F-4293-B262-23E36A68F5C8}"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8FC92A-14AD-4C73-A891-577B2DA17557}"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87970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C4D20E-278F-4293-B262-23E36A68F5C8}"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8FC92A-14AD-4C73-A891-577B2DA17557}" type="slidenum">
              <a:rPr lang="en-IN" smtClean="0"/>
              <a:t>‹#›</a:t>
            </a:fld>
            <a:endParaRPr lang="en-IN"/>
          </a:p>
        </p:txBody>
      </p:sp>
    </p:spTree>
    <p:extLst>
      <p:ext uri="{BB962C8B-B14F-4D97-AF65-F5344CB8AC3E}">
        <p14:creationId xmlns:p14="http://schemas.microsoft.com/office/powerpoint/2010/main" val="3833234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4D20E-278F-4293-B262-23E36A68F5C8}"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8FC92A-14AD-4C73-A891-577B2DA17557}" type="slidenum">
              <a:rPr lang="en-IN" smtClean="0"/>
              <a:t>‹#›</a:t>
            </a:fld>
            <a:endParaRPr lang="en-IN"/>
          </a:p>
        </p:txBody>
      </p:sp>
    </p:spTree>
    <p:extLst>
      <p:ext uri="{BB962C8B-B14F-4D97-AF65-F5344CB8AC3E}">
        <p14:creationId xmlns:p14="http://schemas.microsoft.com/office/powerpoint/2010/main" val="323683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4D20E-278F-4293-B262-23E36A68F5C8}"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8FC92A-14AD-4C73-A891-577B2DA17557}" type="slidenum">
              <a:rPr lang="en-IN" smtClean="0"/>
              <a:t>‹#›</a:t>
            </a:fld>
            <a:endParaRPr lang="en-IN"/>
          </a:p>
        </p:txBody>
      </p:sp>
    </p:spTree>
    <p:extLst>
      <p:ext uri="{BB962C8B-B14F-4D97-AF65-F5344CB8AC3E}">
        <p14:creationId xmlns:p14="http://schemas.microsoft.com/office/powerpoint/2010/main" val="1318789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4D20E-278F-4293-B262-23E36A68F5C8}"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8FC92A-14AD-4C73-A891-577B2DA17557}" type="slidenum">
              <a:rPr lang="en-IN" smtClean="0"/>
              <a:t>‹#›</a:t>
            </a:fld>
            <a:endParaRPr lang="en-IN"/>
          </a:p>
        </p:txBody>
      </p:sp>
    </p:spTree>
    <p:extLst>
      <p:ext uri="{BB962C8B-B14F-4D97-AF65-F5344CB8AC3E}">
        <p14:creationId xmlns:p14="http://schemas.microsoft.com/office/powerpoint/2010/main" val="159183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C4D20E-278F-4293-B262-23E36A68F5C8}"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8FC92A-14AD-4C73-A891-577B2DA17557}" type="slidenum">
              <a:rPr lang="en-IN" smtClean="0"/>
              <a:t>‹#›</a:t>
            </a:fld>
            <a:endParaRPr lang="en-IN"/>
          </a:p>
        </p:txBody>
      </p:sp>
    </p:spTree>
    <p:extLst>
      <p:ext uri="{BB962C8B-B14F-4D97-AF65-F5344CB8AC3E}">
        <p14:creationId xmlns:p14="http://schemas.microsoft.com/office/powerpoint/2010/main" val="442347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C4D20E-278F-4293-B262-23E36A68F5C8}"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8FC92A-14AD-4C73-A891-577B2DA17557}" type="slidenum">
              <a:rPr lang="en-IN" smtClean="0"/>
              <a:t>‹#›</a:t>
            </a:fld>
            <a:endParaRPr lang="en-IN"/>
          </a:p>
        </p:txBody>
      </p:sp>
    </p:spTree>
    <p:extLst>
      <p:ext uri="{BB962C8B-B14F-4D97-AF65-F5344CB8AC3E}">
        <p14:creationId xmlns:p14="http://schemas.microsoft.com/office/powerpoint/2010/main" val="256445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C4D20E-278F-4293-B262-23E36A68F5C8}" type="datetimeFigureOut">
              <a:rPr lang="en-IN" smtClean="0"/>
              <a:t>13-12-2020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8FC92A-14AD-4C73-A891-577B2DA17557}" type="slidenum">
              <a:rPr lang="en-IN" smtClean="0"/>
              <a:t>‹#›</a:t>
            </a:fld>
            <a:endParaRPr lang="en-IN"/>
          </a:p>
        </p:txBody>
      </p:sp>
    </p:spTree>
    <p:extLst>
      <p:ext uri="{BB962C8B-B14F-4D97-AF65-F5344CB8AC3E}">
        <p14:creationId xmlns:p14="http://schemas.microsoft.com/office/powerpoint/2010/main" val="562423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C4D20E-278F-4293-B262-23E36A68F5C8}" type="datetimeFigureOut">
              <a:rPr lang="en-IN" smtClean="0"/>
              <a:t>13-12-2020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8FC92A-14AD-4C73-A891-577B2DA17557}" type="slidenum">
              <a:rPr lang="en-IN" smtClean="0"/>
              <a:t>‹#›</a:t>
            </a:fld>
            <a:endParaRPr lang="en-IN"/>
          </a:p>
        </p:txBody>
      </p:sp>
    </p:spTree>
    <p:extLst>
      <p:ext uri="{BB962C8B-B14F-4D97-AF65-F5344CB8AC3E}">
        <p14:creationId xmlns:p14="http://schemas.microsoft.com/office/powerpoint/2010/main" val="340038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4D20E-278F-4293-B262-23E36A68F5C8}" type="datetimeFigureOut">
              <a:rPr lang="en-IN" smtClean="0"/>
              <a:t>13-12-2020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8FC92A-14AD-4C73-A891-577B2DA17557}" type="slidenum">
              <a:rPr lang="en-IN" smtClean="0"/>
              <a:t>‹#›</a:t>
            </a:fld>
            <a:endParaRPr lang="en-IN"/>
          </a:p>
        </p:txBody>
      </p:sp>
    </p:spTree>
    <p:extLst>
      <p:ext uri="{BB962C8B-B14F-4D97-AF65-F5344CB8AC3E}">
        <p14:creationId xmlns:p14="http://schemas.microsoft.com/office/powerpoint/2010/main" val="100984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C4D20E-278F-4293-B262-23E36A68F5C8}"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8FC92A-14AD-4C73-A891-577B2DA17557}" type="slidenum">
              <a:rPr lang="en-IN" smtClean="0"/>
              <a:t>‹#›</a:t>
            </a:fld>
            <a:endParaRPr lang="en-IN"/>
          </a:p>
        </p:txBody>
      </p:sp>
    </p:spTree>
    <p:extLst>
      <p:ext uri="{BB962C8B-B14F-4D97-AF65-F5344CB8AC3E}">
        <p14:creationId xmlns:p14="http://schemas.microsoft.com/office/powerpoint/2010/main" val="1926294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C4D20E-278F-4293-B262-23E36A68F5C8}"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8FC92A-14AD-4C73-A891-577B2DA17557}" type="slidenum">
              <a:rPr lang="en-IN" smtClean="0"/>
              <a:t>‹#›</a:t>
            </a:fld>
            <a:endParaRPr lang="en-IN"/>
          </a:p>
        </p:txBody>
      </p:sp>
    </p:spTree>
    <p:extLst>
      <p:ext uri="{BB962C8B-B14F-4D97-AF65-F5344CB8AC3E}">
        <p14:creationId xmlns:p14="http://schemas.microsoft.com/office/powerpoint/2010/main" val="2486960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CC4D20E-278F-4293-B262-23E36A68F5C8}" type="datetimeFigureOut">
              <a:rPr lang="en-IN" smtClean="0"/>
              <a:t>13-12-2020</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48FC92A-14AD-4C73-A891-577B2DA17557}" type="slidenum">
              <a:rPr lang="en-IN" smtClean="0"/>
              <a:t>‹#›</a:t>
            </a:fld>
            <a:endParaRPr lang="en-IN"/>
          </a:p>
        </p:txBody>
      </p:sp>
    </p:spTree>
    <p:extLst>
      <p:ext uri="{BB962C8B-B14F-4D97-AF65-F5344CB8AC3E}">
        <p14:creationId xmlns:p14="http://schemas.microsoft.com/office/powerpoint/2010/main" val="4218203460"/>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045E11-D52C-4EFF-9AFA-237D6F977141}"/>
              </a:ext>
            </a:extLst>
          </p:cNvPr>
          <p:cNvSpPr>
            <a:spLocks noGrp="1"/>
          </p:cNvSpPr>
          <p:nvPr>
            <p:ph type="ctrTitle"/>
          </p:nvPr>
        </p:nvSpPr>
        <p:spPr>
          <a:xfrm>
            <a:off x="2364222" y="1966994"/>
            <a:ext cx="5782716" cy="2150719"/>
          </a:xfrm>
          <a:noFill/>
        </p:spPr>
        <p:txBody>
          <a:bodyPr anchor="ctr">
            <a:normAutofit/>
          </a:bodyPr>
          <a:lstStyle/>
          <a:p>
            <a:r>
              <a:rPr lang="en-IN" sz="3600" dirty="0" err="1" smtClean="0">
                <a:solidFill>
                  <a:schemeClr val="tx1"/>
                </a:solidFill>
              </a:rPr>
              <a:t>Mo</a:t>
            </a:r>
            <a:r>
              <a:rPr lang="en-IN" sz="4000" dirty="0" err="1" smtClean="0">
                <a:solidFill>
                  <a:schemeClr val="tx1"/>
                </a:solidFill>
              </a:rPr>
              <a:t>ngoDb</a:t>
            </a:r>
            <a:r>
              <a:rPr lang="en-IN" sz="4000" dirty="0" smtClean="0">
                <a:solidFill>
                  <a:schemeClr val="tx1"/>
                </a:solidFill>
              </a:rPr>
              <a:t> </a:t>
            </a:r>
            <a:r>
              <a:rPr lang="en-IN" sz="4000" dirty="0" err="1" smtClean="0">
                <a:solidFill>
                  <a:schemeClr val="tx1"/>
                </a:solidFill>
              </a:rPr>
              <a:t>Datatypes</a:t>
            </a:r>
            <a:endParaRPr lang="en-IN" sz="4000" dirty="0">
              <a:solidFill>
                <a:schemeClr val="tx1"/>
              </a:solidFill>
            </a:endParaRPr>
          </a:p>
        </p:txBody>
      </p:sp>
      <p:sp>
        <p:nvSpPr>
          <p:cNvPr id="3" name="Subtitle 2">
            <a:extLst>
              <a:ext uri="{FF2B5EF4-FFF2-40B4-BE49-F238E27FC236}">
                <a16:creationId xmlns="" xmlns:a16="http://schemas.microsoft.com/office/drawing/2014/main" id="{B3FA8696-7F7B-40CC-AF81-8DACB7E04853}"/>
              </a:ext>
            </a:extLst>
          </p:cNvPr>
          <p:cNvSpPr>
            <a:spLocks noGrp="1"/>
          </p:cNvSpPr>
          <p:nvPr>
            <p:ph type="subTitle" idx="1"/>
          </p:nvPr>
        </p:nvSpPr>
        <p:spPr>
          <a:xfrm>
            <a:off x="10183485" y="5880101"/>
            <a:ext cx="3312734" cy="1165590"/>
          </a:xfrm>
          <a:noFill/>
        </p:spPr>
        <p:txBody>
          <a:bodyPr>
            <a:normAutofit/>
          </a:bodyPr>
          <a:lstStyle/>
          <a:p>
            <a:r>
              <a:rPr lang="en-IN" sz="2000" dirty="0" smtClean="0">
                <a:solidFill>
                  <a:schemeClr val="tx1"/>
                </a:solidFill>
              </a:rPr>
              <a:t>JITHIN JOSE</a:t>
            </a:r>
            <a:endParaRPr lang="en-IN" sz="2000" dirty="0">
              <a:solidFill>
                <a:schemeClr val="tx1"/>
              </a:solidFill>
            </a:endParaRPr>
          </a:p>
        </p:txBody>
      </p:sp>
    </p:spTree>
    <p:extLst>
      <p:ext uri="{BB962C8B-B14F-4D97-AF65-F5344CB8AC3E}">
        <p14:creationId xmlns:p14="http://schemas.microsoft.com/office/powerpoint/2010/main" val="3292997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95E016-899C-4DDE-ACF9-085DE7EB5C89}"/>
              </a:ext>
            </a:extLst>
          </p:cNvPr>
          <p:cNvSpPr>
            <a:spLocks noGrp="1"/>
          </p:cNvSpPr>
          <p:nvPr>
            <p:ph type="title"/>
          </p:nvPr>
        </p:nvSpPr>
        <p:spPr>
          <a:xfrm>
            <a:off x="785812" y="42868"/>
            <a:ext cx="8534400" cy="1507067"/>
          </a:xfrm>
        </p:spPr>
        <p:txBody>
          <a:bodyPr/>
          <a:lstStyle/>
          <a:p>
            <a:r>
              <a:rPr lang="en-IN" cap="none" dirty="0"/>
              <a:t>8.Timestamps</a:t>
            </a:r>
          </a:p>
        </p:txBody>
      </p:sp>
      <p:pic>
        <p:nvPicPr>
          <p:cNvPr id="7" name="Content Placeholder 6">
            <a:extLst>
              <a:ext uri="{FF2B5EF4-FFF2-40B4-BE49-F238E27FC236}">
                <a16:creationId xmlns="" xmlns:a16="http://schemas.microsoft.com/office/drawing/2014/main" id="{E0A3C593-5DB9-4653-8535-5B3DDD1A27B5}"/>
              </a:ext>
            </a:extLst>
          </p:cNvPr>
          <p:cNvPicPr>
            <a:picLocks noGrp="1" noChangeAspect="1"/>
          </p:cNvPicPr>
          <p:nvPr>
            <p:ph idx="1"/>
          </p:nvPr>
        </p:nvPicPr>
        <p:blipFill>
          <a:blip r:embed="rId2"/>
          <a:stretch>
            <a:fillRect/>
          </a:stretch>
        </p:blipFill>
        <p:spPr>
          <a:xfrm>
            <a:off x="1451567" y="4400404"/>
            <a:ext cx="8699979" cy="1544060"/>
          </a:xfrm>
          <a:prstGeom prst="rect">
            <a:avLst/>
          </a:prstGeom>
        </p:spPr>
      </p:pic>
      <p:sp>
        <p:nvSpPr>
          <p:cNvPr id="5" name="TextBox 4">
            <a:extLst>
              <a:ext uri="{FF2B5EF4-FFF2-40B4-BE49-F238E27FC236}">
                <a16:creationId xmlns="" xmlns:a16="http://schemas.microsoft.com/office/drawing/2014/main" id="{D52979B1-2B88-47B8-845A-CD29B69B4DD3}"/>
              </a:ext>
            </a:extLst>
          </p:cNvPr>
          <p:cNvSpPr txBox="1"/>
          <p:nvPr/>
        </p:nvSpPr>
        <p:spPr>
          <a:xfrm>
            <a:off x="896645" y="2015231"/>
            <a:ext cx="9809825" cy="400110"/>
          </a:xfrm>
          <a:prstGeom prst="rect">
            <a:avLst/>
          </a:prstGeom>
          <a:noFill/>
        </p:spPr>
        <p:txBody>
          <a:bodyPr wrap="square" rtlCol="0">
            <a:spAutoFit/>
          </a:bodyPr>
          <a:lstStyle/>
          <a:p>
            <a:r>
              <a:rPr lang="en-US" sz="2000" b="0" i="0" dirty="0">
                <a:solidFill>
                  <a:srgbClr val="000000"/>
                </a:solidFill>
                <a:effectLst/>
                <a:latin typeface="Calibri" panose="020F0502020204030204" pitchFamily="34" charset="0"/>
                <a:cs typeface="Calibri" panose="020F0502020204030204" pitchFamily="34" charset="0"/>
              </a:rPr>
              <a:t>This can be handy for recording when a document has been modified or added.</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67270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95E016-899C-4DDE-ACF9-085DE7EB5C89}"/>
              </a:ext>
            </a:extLst>
          </p:cNvPr>
          <p:cNvSpPr>
            <a:spLocks noGrp="1"/>
          </p:cNvSpPr>
          <p:nvPr>
            <p:ph type="title"/>
          </p:nvPr>
        </p:nvSpPr>
        <p:spPr>
          <a:xfrm>
            <a:off x="785812" y="0"/>
            <a:ext cx="8534400" cy="1507067"/>
          </a:xfrm>
        </p:spPr>
        <p:txBody>
          <a:bodyPr/>
          <a:lstStyle/>
          <a:p>
            <a:r>
              <a:rPr lang="en-IN" cap="none" dirty="0"/>
              <a:t>9.Null</a:t>
            </a:r>
          </a:p>
        </p:txBody>
      </p:sp>
      <p:pic>
        <p:nvPicPr>
          <p:cNvPr id="7" name="Content Placeholder 6">
            <a:extLst>
              <a:ext uri="{FF2B5EF4-FFF2-40B4-BE49-F238E27FC236}">
                <a16:creationId xmlns="" xmlns:a16="http://schemas.microsoft.com/office/drawing/2014/main" id="{FEEA64D4-4CF2-4067-81E7-A082D20BB311}"/>
              </a:ext>
            </a:extLst>
          </p:cNvPr>
          <p:cNvPicPr>
            <a:picLocks noGrp="1" noChangeAspect="1"/>
          </p:cNvPicPr>
          <p:nvPr>
            <p:ph idx="1"/>
          </p:nvPr>
        </p:nvPicPr>
        <p:blipFill>
          <a:blip r:embed="rId2"/>
          <a:stretch>
            <a:fillRect/>
          </a:stretch>
        </p:blipFill>
        <p:spPr>
          <a:xfrm>
            <a:off x="1654543" y="4232669"/>
            <a:ext cx="7537183" cy="1610318"/>
          </a:xfrm>
          <a:prstGeom prst="rect">
            <a:avLst/>
          </a:prstGeom>
        </p:spPr>
      </p:pic>
      <p:sp>
        <p:nvSpPr>
          <p:cNvPr id="5" name="TextBox 4">
            <a:extLst>
              <a:ext uri="{FF2B5EF4-FFF2-40B4-BE49-F238E27FC236}">
                <a16:creationId xmlns="" xmlns:a16="http://schemas.microsoft.com/office/drawing/2014/main" id="{D52979B1-2B88-47B8-845A-CD29B69B4DD3}"/>
              </a:ext>
            </a:extLst>
          </p:cNvPr>
          <p:cNvSpPr txBox="1"/>
          <p:nvPr/>
        </p:nvSpPr>
        <p:spPr>
          <a:xfrm>
            <a:off x="896645" y="2015231"/>
            <a:ext cx="9809825" cy="400110"/>
          </a:xfrm>
          <a:prstGeom prst="rect">
            <a:avLst/>
          </a:prstGeom>
          <a:noFill/>
        </p:spPr>
        <p:txBody>
          <a:bodyPr wrap="square" rtlCol="0">
            <a:spAutoFit/>
          </a:bodyPr>
          <a:lstStyle/>
          <a:p>
            <a:r>
              <a:rPr lang="en-US" sz="2000" b="0" i="0" dirty="0">
                <a:solidFill>
                  <a:srgbClr val="000000"/>
                </a:solidFill>
                <a:effectLst/>
                <a:latin typeface="Calibri" panose="020F0502020204030204" pitchFamily="34" charset="0"/>
                <a:cs typeface="Calibri" panose="020F0502020204030204" pitchFamily="34" charset="0"/>
              </a:rPr>
              <a:t>This type is used to store a Null value.</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2725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12A077-0E51-4228-8EBC-6A43F010C57E}"/>
              </a:ext>
            </a:extLst>
          </p:cNvPr>
          <p:cNvSpPr>
            <a:spLocks noGrp="1"/>
          </p:cNvSpPr>
          <p:nvPr>
            <p:ph type="title"/>
          </p:nvPr>
        </p:nvSpPr>
        <p:spPr>
          <a:xfrm>
            <a:off x="1653125" y="609600"/>
            <a:ext cx="8911687" cy="1320800"/>
          </a:xfrm>
        </p:spPr>
        <p:txBody>
          <a:bodyPr>
            <a:normAutofit/>
          </a:bodyPr>
          <a:lstStyle/>
          <a:p>
            <a:r>
              <a:rPr lang="en-IN" sz="3200" cap="none" dirty="0"/>
              <a:t>Data Types</a:t>
            </a:r>
          </a:p>
        </p:txBody>
      </p:sp>
      <p:sp>
        <p:nvSpPr>
          <p:cNvPr id="4" name="TextBox 3">
            <a:extLst>
              <a:ext uri="{FF2B5EF4-FFF2-40B4-BE49-F238E27FC236}">
                <a16:creationId xmlns="" xmlns:a16="http://schemas.microsoft.com/office/drawing/2014/main" id="{8B21885C-0D92-45A8-9F86-53DA39B3D0CE}"/>
              </a:ext>
            </a:extLst>
          </p:cNvPr>
          <p:cNvSpPr txBox="1"/>
          <p:nvPr/>
        </p:nvSpPr>
        <p:spPr>
          <a:xfrm>
            <a:off x="674703" y="2157274"/>
            <a:ext cx="10679837" cy="3170099"/>
          </a:xfrm>
          <a:prstGeom prst="rect">
            <a:avLst/>
          </a:prstGeom>
          <a:noFill/>
        </p:spPr>
        <p:txBody>
          <a:bodyPr wrap="square" rtlCol="0">
            <a:spAutoFit/>
          </a:bodyPr>
          <a:lstStyle/>
          <a:p>
            <a:pPr marL="285750" indent="-285750">
              <a:buFont typeface="Wingdings" panose="05000000000000000000" pitchFamily="2" charset="2"/>
              <a:buChar char="q"/>
            </a:pPr>
            <a:r>
              <a:rPr lang="en-US" sz="2000" b="0" i="0" dirty="0">
                <a:effectLst/>
                <a:latin typeface="Calibri" panose="020F0502020204030204" pitchFamily="34" charset="0"/>
                <a:cs typeface="Calibri" panose="020F0502020204030204" pitchFamily="34" charset="0"/>
              </a:rPr>
              <a:t>Data type is an essential component of a language or script that is used to define the type of data being used in framing the database.</a:t>
            </a:r>
          </a:p>
          <a:p>
            <a:endParaRPr lang="en-US" sz="2000" b="0" i="0" dirty="0">
              <a:effectLst/>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2000" b="0" i="0" dirty="0">
                <a:effectLst/>
                <a:latin typeface="Calibri" panose="020F0502020204030204" pitchFamily="34" charset="0"/>
                <a:cs typeface="Calibri" panose="020F0502020204030204" pitchFamily="34" charset="0"/>
              </a:rPr>
              <a:t>MongoDB stores documents in BSON, which is the binary encoded format of JSON.</a:t>
            </a:r>
          </a:p>
          <a:p>
            <a:endParaRPr lang="en-US" sz="2000" b="0" i="0" dirty="0">
              <a:effectLst/>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2000" b="0" i="0" dirty="0">
                <a:effectLst/>
                <a:latin typeface="Calibri" panose="020F0502020204030204" pitchFamily="34" charset="0"/>
                <a:cs typeface="Calibri" panose="020F0502020204030204" pitchFamily="34" charset="0"/>
              </a:rPr>
              <a:t> The BSON data format provides various types, used when we store the JavaScript objects in the binary form.</a:t>
            </a:r>
          </a:p>
          <a:p>
            <a:endParaRPr lang="en-US" sz="2000" b="0" i="0" dirty="0">
              <a:effectLst/>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2000" b="0" i="0" dirty="0">
                <a:effectLst/>
                <a:latin typeface="Calibri" panose="020F0502020204030204" pitchFamily="34" charset="0"/>
                <a:cs typeface="Calibri" panose="020F0502020204030204" pitchFamily="34" charset="0"/>
              </a:rPr>
              <a:t>We can make remote procedure calls in MongoDB by using BSON. All the BSON data-types are supported in MongoDB.</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9644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95E016-899C-4DDE-ACF9-085DE7EB5C89}"/>
              </a:ext>
            </a:extLst>
          </p:cNvPr>
          <p:cNvSpPr>
            <a:spLocks noGrp="1"/>
          </p:cNvSpPr>
          <p:nvPr>
            <p:ph type="title"/>
          </p:nvPr>
        </p:nvSpPr>
        <p:spPr>
          <a:xfrm>
            <a:off x="927693" y="245532"/>
            <a:ext cx="8534400" cy="1507067"/>
          </a:xfrm>
        </p:spPr>
        <p:txBody>
          <a:bodyPr/>
          <a:lstStyle/>
          <a:p>
            <a:r>
              <a:rPr lang="en-IN" cap="none" dirty="0"/>
              <a:t>1.Integer</a:t>
            </a:r>
          </a:p>
        </p:txBody>
      </p:sp>
      <p:pic>
        <p:nvPicPr>
          <p:cNvPr id="4" name="Content Placeholder 3">
            <a:extLst>
              <a:ext uri="{FF2B5EF4-FFF2-40B4-BE49-F238E27FC236}">
                <a16:creationId xmlns="" xmlns:a16="http://schemas.microsoft.com/office/drawing/2014/main" id="{FE3C9C61-BF5E-4D69-96BA-8DA8793C6EF0}"/>
              </a:ext>
            </a:extLst>
          </p:cNvPr>
          <p:cNvPicPr>
            <a:picLocks noGrp="1" noChangeAspect="1"/>
          </p:cNvPicPr>
          <p:nvPr>
            <p:ph idx="1"/>
          </p:nvPr>
        </p:nvPicPr>
        <p:blipFill>
          <a:blip r:embed="rId2"/>
          <a:stretch>
            <a:fillRect/>
          </a:stretch>
        </p:blipFill>
        <p:spPr>
          <a:xfrm>
            <a:off x="1506020" y="3850589"/>
            <a:ext cx="7092473" cy="2039226"/>
          </a:xfrm>
          <a:prstGeom prst="rect">
            <a:avLst/>
          </a:prstGeom>
        </p:spPr>
      </p:pic>
      <p:sp>
        <p:nvSpPr>
          <p:cNvPr id="5" name="TextBox 4">
            <a:extLst>
              <a:ext uri="{FF2B5EF4-FFF2-40B4-BE49-F238E27FC236}">
                <a16:creationId xmlns="" xmlns:a16="http://schemas.microsoft.com/office/drawing/2014/main" id="{D52979B1-2B88-47B8-845A-CD29B69B4DD3}"/>
              </a:ext>
            </a:extLst>
          </p:cNvPr>
          <p:cNvSpPr txBox="1"/>
          <p:nvPr/>
        </p:nvSpPr>
        <p:spPr>
          <a:xfrm>
            <a:off x="896645" y="2015231"/>
            <a:ext cx="9809825" cy="707886"/>
          </a:xfrm>
          <a:prstGeom prst="rect">
            <a:avLst/>
          </a:prstGeom>
          <a:noFill/>
        </p:spPr>
        <p:txBody>
          <a:bodyPr wrap="square" rtlCol="0">
            <a:spAutoFit/>
          </a:bodyPr>
          <a:lstStyle/>
          <a:p>
            <a:r>
              <a:rPr lang="en-US" sz="2000" b="0" i="0" dirty="0">
                <a:solidFill>
                  <a:srgbClr val="000000"/>
                </a:solidFill>
                <a:effectLst/>
                <a:latin typeface="Calibri" panose="020F0502020204030204" pitchFamily="34" charset="0"/>
                <a:cs typeface="Calibri" panose="020F0502020204030204" pitchFamily="34" charset="0"/>
              </a:rPr>
              <a:t>Integer is used to store the numeric value. It can be 32 bit or 64 bit depending on the server you are using.</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8341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95E016-899C-4DDE-ACF9-085DE7EB5C89}"/>
              </a:ext>
            </a:extLst>
          </p:cNvPr>
          <p:cNvSpPr>
            <a:spLocks noGrp="1"/>
          </p:cNvSpPr>
          <p:nvPr>
            <p:ph type="title"/>
          </p:nvPr>
        </p:nvSpPr>
        <p:spPr>
          <a:xfrm>
            <a:off x="896645" y="105832"/>
            <a:ext cx="8534400" cy="1507067"/>
          </a:xfrm>
        </p:spPr>
        <p:txBody>
          <a:bodyPr/>
          <a:lstStyle/>
          <a:p>
            <a:r>
              <a:rPr lang="en-IN" dirty="0"/>
              <a:t>2</a:t>
            </a:r>
            <a:r>
              <a:rPr lang="en-IN" cap="none" dirty="0" smtClean="0"/>
              <a:t>.Double</a:t>
            </a:r>
            <a:endParaRPr lang="en-IN" cap="none" dirty="0"/>
          </a:p>
        </p:txBody>
      </p:sp>
      <p:pic>
        <p:nvPicPr>
          <p:cNvPr id="6" name="Content Placeholder 5">
            <a:extLst>
              <a:ext uri="{FF2B5EF4-FFF2-40B4-BE49-F238E27FC236}">
                <a16:creationId xmlns="" xmlns:a16="http://schemas.microsoft.com/office/drawing/2014/main" id="{88083E71-C581-4E98-AE33-862A3C23581B}"/>
              </a:ext>
            </a:extLst>
          </p:cNvPr>
          <p:cNvPicPr>
            <a:picLocks noGrp="1" noChangeAspect="1"/>
          </p:cNvPicPr>
          <p:nvPr>
            <p:ph idx="1"/>
          </p:nvPr>
        </p:nvPicPr>
        <p:blipFill>
          <a:blip r:embed="rId2"/>
          <a:stretch>
            <a:fillRect/>
          </a:stretch>
        </p:blipFill>
        <p:spPr>
          <a:xfrm>
            <a:off x="2059525" y="4279900"/>
            <a:ext cx="6892611" cy="1221042"/>
          </a:xfrm>
          <a:prstGeom prst="rect">
            <a:avLst/>
          </a:prstGeom>
        </p:spPr>
      </p:pic>
      <p:sp>
        <p:nvSpPr>
          <p:cNvPr id="5" name="TextBox 4">
            <a:extLst>
              <a:ext uri="{FF2B5EF4-FFF2-40B4-BE49-F238E27FC236}">
                <a16:creationId xmlns="" xmlns:a16="http://schemas.microsoft.com/office/drawing/2014/main" id="{D52979B1-2B88-47B8-845A-CD29B69B4DD3}"/>
              </a:ext>
            </a:extLst>
          </p:cNvPr>
          <p:cNvSpPr txBox="1"/>
          <p:nvPr/>
        </p:nvSpPr>
        <p:spPr>
          <a:xfrm>
            <a:off x="1430045" y="2027931"/>
            <a:ext cx="9809825" cy="400110"/>
          </a:xfrm>
          <a:prstGeom prst="rect">
            <a:avLst/>
          </a:prstGeom>
          <a:noFill/>
        </p:spPr>
        <p:txBody>
          <a:bodyPr wrap="square" rtlCol="0">
            <a:spAutoFit/>
          </a:bodyPr>
          <a:lstStyle/>
          <a:p>
            <a:r>
              <a:rPr lang="en-IN" sz="2000" b="0" i="0" dirty="0">
                <a:solidFill>
                  <a:srgbClr val="000000"/>
                </a:solidFill>
                <a:effectLst/>
                <a:latin typeface="Calibri" panose="020F0502020204030204" pitchFamily="34" charset="0"/>
                <a:cs typeface="Calibri" panose="020F0502020204030204" pitchFamily="34" charset="0"/>
              </a:rPr>
              <a:t>Double datatype stores floating point values.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55227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95E016-899C-4DDE-ACF9-085DE7EB5C89}"/>
              </a:ext>
            </a:extLst>
          </p:cNvPr>
          <p:cNvSpPr>
            <a:spLocks noGrp="1"/>
          </p:cNvSpPr>
          <p:nvPr>
            <p:ph type="title"/>
          </p:nvPr>
        </p:nvSpPr>
        <p:spPr>
          <a:xfrm>
            <a:off x="896645" y="0"/>
            <a:ext cx="8534400" cy="1507067"/>
          </a:xfrm>
        </p:spPr>
        <p:txBody>
          <a:bodyPr/>
          <a:lstStyle/>
          <a:p>
            <a:r>
              <a:rPr lang="en-IN" dirty="0"/>
              <a:t>3</a:t>
            </a:r>
            <a:r>
              <a:rPr lang="en-IN" cap="none" dirty="0" smtClean="0"/>
              <a:t>.Boolean</a:t>
            </a:r>
            <a:endParaRPr lang="en-IN" cap="none" dirty="0"/>
          </a:p>
        </p:txBody>
      </p:sp>
      <p:pic>
        <p:nvPicPr>
          <p:cNvPr id="7" name="Content Placeholder 6">
            <a:extLst>
              <a:ext uri="{FF2B5EF4-FFF2-40B4-BE49-F238E27FC236}">
                <a16:creationId xmlns="" xmlns:a16="http://schemas.microsoft.com/office/drawing/2014/main" id="{17582071-9645-488D-94D7-4B824310D40A}"/>
              </a:ext>
            </a:extLst>
          </p:cNvPr>
          <p:cNvPicPr>
            <a:picLocks noGrp="1" noChangeAspect="1"/>
          </p:cNvPicPr>
          <p:nvPr>
            <p:ph idx="1"/>
          </p:nvPr>
        </p:nvPicPr>
        <p:blipFill>
          <a:blip r:embed="rId2"/>
          <a:stretch>
            <a:fillRect/>
          </a:stretch>
        </p:blipFill>
        <p:spPr>
          <a:xfrm>
            <a:off x="2081573" y="4241800"/>
            <a:ext cx="6164544" cy="1145905"/>
          </a:xfrm>
          <a:prstGeom prst="rect">
            <a:avLst/>
          </a:prstGeom>
        </p:spPr>
      </p:pic>
      <p:sp>
        <p:nvSpPr>
          <p:cNvPr id="5" name="TextBox 4">
            <a:extLst>
              <a:ext uri="{FF2B5EF4-FFF2-40B4-BE49-F238E27FC236}">
                <a16:creationId xmlns="" xmlns:a16="http://schemas.microsoft.com/office/drawing/2014/main" id="{D52979B1-2B88-47B8-845A-CD29B69B4DD3}"/>
              </a:ext>
            </a:extLst>
          </p:cNvPr>
          <p:cNvSpPr txBox="1"/>
          <p:nvPr/>
        </p:nvSpPr>
        <p:spPr>
          <a:xfrm>
            <a:off x="896645" y="2015231"/>
            <a:ext cx="9809825" cy="400110"/>
          </a:xfrm>
          <a:prstGeom prst="rect">
            <a:avLst/>
          </a:prstGeom>
          <a:noFill/>
        </p:spPr>
        <p:txBody>
          <a:bodyPr wrap="square" rtlCol="0">
            <a:spAutoFit/>
          </a:bodyPr>
          <a:lstStyle/>
          <a:p>
            <a:r>
              <a:rPr lang="en-US" sz="2000" b="0" i="0" dirty="0">
                <a:solidFill>
                  <a:srgbClr val="000000"/>
                </a:solidFill>
                <a:effectLst/>
                <a:latin typeface="Calibri" panose="020F0502020204030204" pitchFamily="34" charset="0"/>
                <a:cs typeface="Calibri" panose="020F0502020204030204" pitchFamily="34" charset="0"/>
              </a:rPr>
              <a:t>This datatype is used to store Boolean values. It just shows YES/NO values.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8512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95E016-899C-4DDE-ACF9-085DE7EB5C89}"/>
              </a:ext>
            </a:extLst>
          </p:cNvPr>
          <p:cNvSpPr>
            <a:spLocks noGrp="1"/>
          </p:cNvSpPr>
          <p:nvPr>
            <p:ph type="title"/>
          </p:nvPr>
        </p:nvSpPr>
        <p:spPr>
          <a:xfrm>
            <a:off x="896645" y="78392"/>
            <a:ext cx="8534400" cy="1507067"/>
          </a:xfrm>
        </p:spPr>
        <p:txBody>
          <a:bodyPr/>
          <a:lstStyle/>
          <a:p>
            <a:r>
              <a:rPr lang="en-IN" dirty="0"/>
              <a:t>4</a:t>
            </a:r>
            <a:r>
              <a:rPr lang="en-IN" cap="none" dirty="0" smtClean="0"/>
              <a:t>.Arrays</a:t>
            </a:r>
            <a:endParaRPr lang="en-IN" cap="none" dirty="0"/>
          </a:p>
        </p:txBody>
      </p:sp>
      <p:pic>
        <p:nvPicPr>
          <p:cNvPr id="6" name="Content Placeholder 5">
            <a:extLst>
              <a:ext uri="{FF2B5EF4-FFF2-40B4-BE49-F238E27FC236}">
                <a16:creationId xmlns="" xmlns:a16="http://schemas.microsoft.com/office/drawing/2014/main" id="{716D5477-77B7-460D-AAC6-531D2D672F31}"/>
              </a:ext>
            </a:extLst>
          </p:cNvPr>
          <p:cNvPicPr>
            <a:picLocks noGrp="1" noChangeAspect="1"/>
          </p:cNvPicPr>
          <p:nvPr>
            <p:ph idx="1"/>
          </p:nvPr>
        </p:nvPicPr>
        <p:blipFill>
          <a:blip r:embed="rId2"/>
          <a:stretch>
            <a:fillRect/>
          </a:stretch>
        </p:blipFill>
        <p:spPr>
          <a:xfrm>
            <a:off x="1940271" y="4557585"/>
            <a:ext cx="7722571" cy="1185531"/>
          </a:xfrm>
          <a:prstGeom prst="rect">
            <a:avLst/>
          </a:prstGeom>
        </p:spPr>
      </p:pic>
      <p:sp>
        <p:nvSpPr>
          <p:cNvPr id="5" name="TextBox 4">
            <a:extLst>
              <a:ext uri="{FF2B5EF4-FFF2-40B4-BE49-F238E27FC236}">
                <a16:creationId xmlns="" xmlns:a16="http://schemas.microsoft.com/office/drawing/2014/main" id="{D52979B1-2B88-47B8-845A-CD29B69B4DD3}"/>
              </a:ext>
            </a:extLst>
          </p:cNvPr>
          <p:cNvSpPr txBox="1"/>
          <p:nvPr/>
        </p:nvSpPr>
        <p:spPr>
          <a:xfrm>
            <a:off x="896645" y="2015231"/>
            <a:ext cx="9809825" cy="400110"/>
          </a:xfrm>
          <a:prstGeom prst="rect">
            <a:avLst/>
          </a:prstGeom>
          <a:noFill/>
        </p:spPr>
        <p:txBody>
          <a:bodyPr wrap="square" rtlCol="0">
            <a:spAutoFit/>
          </a:bodyPr>
          <a:lstStyle/>
          <a:p>
            <a:r>
              <a:rPr lang="en-US" sz="2000" b="0" i="0" dirty="0">
                <a:solidFill>
                  <a:srgbClr val="000000"/>
                </a:solidFill>
                <a:effectLst/>
                <a:latin typeface="Calibri" panose="020F0502020204030204" pitchFamily="34" charset="0"/>
                <a:cs typeface="Calibri" panose="020F0502020204030204" pitchFamily="34" charset="0"/>
              </a:rPr>
              <a:t>This type is used to store arrays or list or multiple values into one key.</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6483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95E016-899C-4DDE-ACF9-085DE7EB5C89}"/>
              </a:ext>
            </a:extLst>
          </p:cNvPr>
          <p:cNvSpPr>
            <a:spLocks noGrp="1"/>
          </p:cNvSpPr>
          <p:nvPr>
            <p:ph type="title"/>
          </p:nvPr>
        </p:nvSpPr>
        <p:spPr>
          <a:xfrm>
            <a:off x="658812" y="125296"/>
            <a:ext cx="8534400" cy="1507067"/>
          </a:xfrm>
        </p:spPr>
        <p:txBody>
          <a:bodyPr/>
          <a:lstStyle/>
          <a:p>
            <a:r>
              <a:rPr lang="en-IN" dirty="0" smtClean="0"/>
              <a:t> 5</a:t>
            </a:r>
            <a:r>
              <a:rPr lang="en-IN" cap="none" dirty="0" smtClean="0"/>
              <a:t>.String</a:t>
            </a:r>
            <a:endParaRPr lang="en-IN" cap="none" dirty="0"/>
          </a:p>
        </p:txBody>
      </p:sp>
      <p:sp>
        <p:nvSpPr>
          <p:cNvPr id="5" name="TextBox 4">
            <a:extLst>
              <a:ext uri="{FF2B5EF4-FFF2-40B4-BE49-F238E27FC236}">
                <a16:creationId xmlns="" xmlns:a16="http://schemas.microsoft.com/office/drawing/2014/main" id="{D52979B1-2B88-47B8-845A-CD29B69B4DD3}"/>
              </a:ext>
            </a:extLst>
          </p:cNvPr>
          <p:cNvSpPr txBox="1"/>
          <p:nvPr/>
        </p:nvSpPr>
        <p:spPr>
          <a:xfrm>
            <a:off x="896645" y="2015231"/>
            <a:ext cx="9809825" cy="707886"/>
          </a:xfrm>
          <a:prstGeom prst="rect">
            <a:avLst/>
          </a:prstGeom>
          <a:noFill/>
        </p:spPr>
        <p:txBody>
          <a:bodyPr wrap="square" rtlCol="0">
            <a:spAutoFit/>
          </a:bodyPr>
          <a:lstStyle/>
          <a:p>
            <a:r>
              <a:rPr lang="en-US" sz="2000" b="0" i="0" dirty="0">
                <a:solidFill>
                  <a:srgbClr val="000000"/>
                </a:solidFill>
                <a:effectLst/>
                <a:latin typeface="Calibri" panose="020F0502020204030204" pitchFamily="34" charset="0"/>
                <a:cs typeface="Calibri" panose="020F0502020204030204" pitchFamily="34" charset="0"/>
              </a:rPr>
              <a:t>String is the most commonly used datatype. It is used to store data. A string must be UTF 8 valid in </a:t>
            </a:r>
            <a:r>
              <a:rPr lang="en-US" sz="2000" dirty="0" err="1">
                <a:solidFill>
                  <a:srgbClr val="000000"/>
                </a:solidFill>
                <a:latin typeface="Calibri" panose="020F0502020204030204" pitchFamily="34" charset="0"/>
                <a:cs typeface="Calibri" panose="020F0502020204030204" pitchFamily="34" charset="0"/>
              </a:rPr>
              <a:t>M</a:t>
            </a:r>
            <a:r>
              <a:rPr lang="en-US" sz="2000" b="0" i="0" dirty="0" err="1">
                <a:solidFill>
                  <a:srgbClr val="000000"/>
                </a:solidFill>
                <a:effectLst/>
                <a:latin typeface="Calibri" panose="020F0502020204030204" pitchFamily="34" charset="0"/>
                <a:cs typeface="Calibri" panose="020F0502020204030204" pitchFamily="34" charset="0"/>
              </a:rPr>
              <a:t>ongoDb</a:t>
            </a:r>
            <a:r>
              <a:rPr lang="en-US" sz="2000" b="0" i="0" dirty="0">
                <a:solidFill>
                  <a:srgbClr val="000000"/>
                </a:solidFill>
                <a:effectLst/>
                <a:latin typeface="Calibri" panose="020F0502020204030204" pitchFamily="34" charset="0"/>
                <a:cs typeface="Calibri" panose="020F0502020204030204" pitchFamily="34" charset="0"/>
              </a:rPr>
              <a:t>.</a:t>
            </a:r>
            <a:endParaRPr lang="en-IN" sz="2000" dirty="0">
              <a:latin typeface="Calibri" panose="020F0502020204030204" pitchFamily="34" charset="0"/>
              <a:cs typeface="Calibri" panose="020F0502020204030204" pitchFamily="34" charset="0"/>
            </a:endParaRPr>
          </a:p>
        </p:txBody>
      </p:sp>
      <p:pic>
        <p:nvPicPr>
          <p:cNvPr id="6" name="Content Placeholder 4">
            <a:extLst>
              <a:ext uri="{FF2B5EF4-FFF2-40B4-BE49-F238E27FC236}">
                <a16:creationId xmlns:a16="http://schemas.microsoft.com/office/drawing/2014/main" xmlns="" id="{20F05AC4-3B3B-465F-8648-EA8BBA9227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602" y="3909110"/>
            <a:ext cx="8221222" cy="1562318"/>
          </a:xfrm>
        </p:spPr>
      </p:pic>
    </p:spTree>
    <p:extLst>
      <p:ext uri="{BB962C8B-B14F-4D97-AF65-F5344CB8AC3E}">
        <p14:creationId xmlns:p14="http://schemas.microsoft.com/office/powerpoint/2010/main" val="2297513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95E016-899C-4DDE-ACF9-085DE7EB5C89}"/>
              </a:ext>
            </a:extLst>
          </p:cNvPr>
          <p:cNvSpPr>
            <a:spLocks noGrp="1"/>
          </p:cNvSpPr>
          <p:nvPr>
            <p:ph type="title"/>
          </p:nvPr>
        </p:nvSpPr>
        <p:spPr>
          <a:xfrm>
            <a:off x="896645" y="0"/>
            <a:ext cx="8534400" cy="1507067"/>
          </a:xfrm>
        </p:spPr>
        <p:txBody>
          <a:bodyPr/>
          <a:lstStyle/>
          <a:p>
            <a:r>
              <a:rPr lang="en-IN" cap="none" dirty="0"/>
              <a:t>6.Object</a:t>
            </a:r>
          </a:p>
        </p:txBody>
      </p:sp>
      <p:pic>
        <p:nvPicPr>
          <p:cNvPr id="7" name="Content Placeholder 6">
            <a:extLst>
              <a:ext uri="{FF2B5EF4-FFF2-40B4-BE49-F238E27FC236}">
                <a16:creationId xmlns="" xmlns:a16="http://schemas.microsoft.com/office/drawing/2014/main" id="{42D4E46A-75AA-4BD3-AC47-413F5B7F9BA0}"/>
              </a:ext>
            </a:extLst>
          </p:cNvPr>
          <p:cNvPicPr>
            <a:picLocks noGrp="1" noChangeAspect="1"/>
          </p:cNvPicPr>
          <p:nvPr>
            <p:ph idx="1"/>
          </p:nvPr>
        </p:nvPicPr>
        <p:blipFill>
          <a:blip r:embed="rId2"/>
          <a:stretch>
            <a:fillRect/>
          </a:stretch>
        </p:blipFill>
        <p:spPr>
          <a:xfrm>
            <a:off x="1958219" y="3557548"/>
            <a:ext cx="7991475" cy="2733675"/>
          </a:xfrm>
          <a:prstGeom prst="rect">
            <a:avLst/>
          </a:prstGeom>
        </p:spPr>
      </p:pic>
      <p:sp>
        <p:nvSpPr>
          <p:cNvPr id="5" name="TextBox 4">
            <a:extLst>
              <a:ext uri="{FF2B5EF4-FFF2-40B4-BE49-F238E27FC236}">
                <a16:creationId xmlns="" xmlns:a16="http://schemas.microsoft.com/office/drawing/2014/main" id="{D52979B1-2B88-47B8-845A-CD29B69B4DD3}"/>
              </a:ext>
            </a:extLst>
          </p:cNvPr>
          <p:cNvSpPr txBox="1"/>
          <p:nvPr/>
        </p:nvSpPr>
        <p:spPr>
          <a:xfrm>
            <a:off x="896645" y="2015231"/>
            <a:ext cx="9809825" cy="400110"/>
          </a:xfrm>
          <a:prstGeom prst="rect">
            <a:avLst/>
          </a:prstGeom>
          <a:noFill/>
        </p:spPr>
        <p:txBody>
          <a:bodyPr wrap="square" rtlCol="0">
            <a:spAutoFit/>
          </a:bodyPr>
          <a:lstStyle/>
          <a:p>
            <a:r>
              <a:rPr lang="en-US" sz="2000" b="0" i="0" dirty="0">
                <a:solidFill>
                  <a:srgbClr val="000000"/>
                </a:solidFill>
                <a:effectLst/>
                <a:latin typeface="Calibri" panose="020F0502020204030204" pitchFamily="34" charset="0"/>
                <a:cs typeface="Calibri" panose="020F0502020204030204" pitchFamily="34" charset="0"/>
              </a:rPr>
              <a:t>This datatype is used for embedded documents.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90942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95E016-899C-4DDE-ACF9-085DE7EB5C89}"/>
              </a:ext>
            </a:extLst>
          </p:cNvPr>
          <p:cNvSpPr>
            <a:spLocks noGrp="1"/>
          </p:cNvSpPr>
          <p:nvPr>
            <p:ph type="title"/>
          </p:nvPr>
        </p:nvSpPr>
        <p:spPr>
          <a:xfrm>
            <a:off x="896645" y="6350"/>
            <a:ext cx="8534400" cy="1507067"/>
          </a:xfrm>
        </p:spPr>
        <p:txBody>
          <a:bodyPr/>
          <a:lstStyle/>
          <a:p>
            <a:r>
              <a:rPr lang="en-IN" cap="none" dirty="0"/>
              <a:t>7.Date</a:t>
            </a:r>
          </a:p>
        </p:txBody>
      </p:sp>
      <p:pic>
        <p:nvPicPr>
          <p:cNvPr id="6" name="Content Placeholder 5">
            <a:extLst>
              <a:ext uri="{FF2B5EF4-FFF2-40B4-BE49-F238E27FC236}">
                <a16:creationId xmlns="" xmlns:a16="http://schemas.microsoft.com/office/drawing/2014/main" id="{62A8ABB1-FB68-4D7C-B5B4-1D50020DA851}"/>
              </a:ext>
            </a:extLst>
          </p:cNvPr>
          <p:cNvPicPr>
            <a:picLocks noGrp="1" noChangeAspect="1"/>
          </p:cNvPicPr>
          <p:nvPr>
            <p:ph idx="1"/>
          </p:nvPr>
        </p:nvPicPr>
        <p:blipFill>
          <a:blip r:embed="rId2"/>
          <a:stretch>
            <a:fillRect/>
          </a:stretch>
        </p:blipFill>
        <p:spPr>
          <a:xfrm>
            <a:off x="1800225" y="4451350"/>
            <a:ext cx="8715375" cy="1581150"/>
          </a:xfrm>
          <a:prstGeom prst="rect">
            <a:avLst/>
          </a:prstGeom>
        </p:spPr>
      </p:pic>
      <p:sp>
        <p:nvSpPr>
          <p:cNvPr id="5" name="TextBox 4">
            <a:extLst>
              <a:ext uri="{FF2B5EF4-FFF2-40B4-BE49-F238E27FC236}">
                <a16:creationId xmlns="" xmlns:a16="http://schemas.microsoft.com/office/drawing/2014/main" id="{D52979B1-2B88-47B8-845A-CD29B69B4DD3}"/>
              </a:ext>
            </a:extLst>
          </p:cNvPr>
          <p:cNvSpPr txBox="1"/>
          <p:nvPr/>
        </p:nvSpPr>
        <p:spPr>
          <a:xfrm>
            <a:off x="896645" y="2015231"/>
            <a:ext cx="9809825" cy="707886"/>
          </a:xfrm>
          <a:prstGeom prst="rect">
            <a:avLst/>
          </a:prstGeom>
          <a:noFill/>
        </p:spPr>
        <p:txBody>
          <a:bodyPr wrap="square" rtlCol="0">
            <a:spAutoFit/>
          </a:bodyPr>
          <a:lstStyle/>
          <a:p>
            <a:r>
              <a:rPr lang="en-US" sz="2000" b="0" i="0" dirty="0">
                <a:solidFill>
                  <a:srgbClr val="000000"/>
                </a:solidFill>
                <a:effectLst/>
                <a:latin typeface="Calibri" panose="020F0502020204030204" pitchFamily="34" charset="0"/>
                <a:cs typeface="Calibri" panose="020F0502020204030204" pitchFamily="34" charset="0"/>
              </a:rPr>
              <a:t>This datatype is used to store the current date or time in UNIX time format. You can specify your own date time by creating object of Date and passing day, month, year into it.</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7705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139</TotalTime>
  <Words>217</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Century Gothic</vt:lpstr>
      <vt:lpstr>Wingdings</vt:lpstr>
      <vt:lpstr>Wingdings 3</vt:lpstr>
      <vt:lpstr>Slice</vt:lpstr>
      <vt:lpstr>MongoDb Datatypes</vt:lpstr>
      <vt:lpstr>Data Types</vt:lpstr>
      <vt:lpstr>1.Integer</vt:lpstr>
      <vt:lpstr>2.Double</vt:lpstr>
      <vt:lpstr>3.Boolean</vt:lpstr>
      <vt:lpstr>4.Arrays</vt:lpstr>
      <vt:lpstr> 5.String</vt:lpstr>
      <vt:lpstr>6.Object</vt:lpstr>
      <vt:lpstr>7.Date</vt:lpstr>
      <vt:lpstr>8.Timestamps</vt:lpstr>
      <vt:lpstr>9.Null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datatypes</dc:title>
  <dc:creator>Aswin Parambath(UST,IN)</dc:creator>
  <cp:lastModifiedBy>JITHIN JOSE</cp:lastModifiedBy>
  <cp:revision>17</cp:revision>
  <dcterms:created xsi:type="dcterms:W3CDTF">2020-12-13T10:34:54Z</dcterms:created>
  <dcterms:modified xsi:type="dcterms:W3CDTF">2020-12-13T13:40:05Z</dcterms:modified>
</cp:coreProperties>
</file>