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719931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na D'Onofrio" initials="CD" lastIdx="1" clrIdx="0">
    <p:extLst>
      <p:ext uri="{19B8F6BF-5375-455C-9EA6-DF929625EA0E}">
        <p15:presenceInfo xmlns:p15="http://schemas.microsoft.com/office/powerpoint/2012/main" userId="172ae805b4f361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81F7C-9814-45D5-A884-421CAB2A14A1}" v="199" dt="2020-12-12T01:22:40.228"/>
    <p1510:client id="{E6D4FD4B-E804-46CA-B790-2C1352F360BF}" v="58" dt="2020-12-12T10:36:42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6" y="-71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20:22:36.5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20:22:39.13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1T20:22:40.3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945943"/>
            <a:ext cx="6119416" cy="626689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4516"/>
            <a:ext cx="5399485" cy="434599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5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25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958369"/>
            <a:ext cx="155235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369"/>
            <a:ext cx="4567064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02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4487671"/>
            <a:ext cx="6209407" cy="748777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2046282"/>
            <a:ext cx="6209407" cy="3937644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45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1843"/>
            <a:ext cx="305970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1843"/>
            <a:ext cx="305970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23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373"/>
            <a:ext cx="620940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2664"/>
            <a:ext cx="3045646" cy="216257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242"/>
            <a:ext cx="304564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2664"/>
            <a:ext cx="3060646" cy="216257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242"/>
            <a:ext cx="306064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47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1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200044"/>
            <a:ext cx="2321966" cy="420015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766"/>
            <a:ext cx="3644652" cy="1279213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5400199"/>
            <a:ext cx="2321966" cy="1000453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85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200044"/>
            <a:ext cx="2321966" cy="420015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766"/>
            <a:ext cx="3644652" cy="1279213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5400199"/>
            <a:ext cx="2321966" cy="1000453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43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373"/>
            <a:ext cx="620940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1843"/>
            <a:ext cx="620940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3952"/>
            <a:ext cx="161984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117F-5DC3-47F7-8F3F-A9AF9B9FA4F9}" type="datetimeFigureOut">
              <a:rPr lang="it-IT" smtClean="0"/>
              <a:t>12/12/2020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3952"/>
            <a:ext cx="242976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3952"/>
            <a:ext cx="161984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210B4-E26D-4AEF-A2E4-1457FA1EDC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7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26" Type="http://schemas.openxmlformats.org/officeDocument/2006/relationships/image" Target="../media/image19.png"/><Relationship Id="rId39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34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customXml" Target="../ink/ink3.xml"/><Relationship Id="rId25" Type="http://schemas.openxmlformats.org/officeDocument/2006/relationships/image" Target="../media/image18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hyperlink" Target="https://www.tiktok.com/legal/report/privacy" TargetMode="External"/><Relationship Id="rId16" Type="http://schemas.openxmlformats.org/officeDocument/2006/relationships/customXml" Target="../ink/ink2.xml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7.png"/><Relationship Id="rId32" Type="http://schemas.openxmlformats.org/officeDocument/2006/relationships/image" Target="../media/image26.svg"/><Relationship Id="rId37" Type="http://schemas.openxmlformats.org/officeDocument/2006/relationships/image" Target="../media/image27.png"/><Relationship Id="rId40" Type="http://schemas.openxmlformats.org/officeDocument/2006/relationships/image" Target="../media/image30.png"/><Relationship Id="rId5" Type="http://schemas.openxmlformats.org/officeDocument/2006/relationships/hyperlink" Target="http://www.tiktok.com/legal/report/privacy" TargetMode="External"/><Relationship Id="rId15" Type="http://schemas.openxmlformats.org/officeDocument/2006/relationships/image" Target="../media/image11.png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36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31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customXml" Target="../ink/ink1.xml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svg"/><Relationship Id="rId35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7.sv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2.png"/><Relationship Id="rId16" Type="http://schemas.openxmlformats.org/officeDocument/2006/relationships/image" Target="../media/image50.sv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2.png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23" Type="http://schemas.openxmlformats.org/officeDocument/2006/relationships/image" Target="../media/image51.png"/><Relationship Id="rId10" Type="http://schemas.openxmlformats.org/officeDocument/2006/relationships/image" Target="../media/image40.pn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hyperlink" Target="http://www.tiktok.com/legal/report/priva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FFA20F-E6D9-4381-8217-55ABE4E1FD2C}"/>
              </a:ext>
            </a:extLst>
          </p:cNvPr>
          <p:cNvSpPr txBox="1"/>
          <p:nvPr/>
        </p:nvSpPr>
        <p:spPr>
          <a:xfrm>
            <a:off x="5129922" y="3051281"/>
            <a:ext cx="1863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</a:rPr>
              <a:t>Ti invitiamo a contattarci tramite il </a:t>
            </a:r>
            <a:r>
              <a:rPr lang="it-IT" sz="1200" dirty="0">
                <a:latin typeface="Calisto MT" panose="02040603050505030304" pitchFamily="18" charset="0"/>
                <a:hlinkClick r:id="rId2"/>
              </a:rPr>
              <a:t>modulo</a:t>
            </a:r>
            <a:r>
              <a:rPr lang="it-IT" sz="1200" dirty="0">
                <a:latin typeface="Calisto MT" panose="02040603050505030304" pitchFamily="18" charset="0"/>
              </a:rPr>
              <a:t> se ti risulta che conserviamo dati personali riguardanti o raccolti presso un utente di età inferiore a quella indicata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755171-8ED4-41E4-A452-B2D1D73DC263}"/>
              </a:ext>
            </a:extLst>
          </p:cNvPr>
          <p:cNvSpPr txBox="1"/>
          <p:nvPr/>
        </p:nvSpPr>
        <p:spPr>
          <a:xfrm>
            <a:off x="56158" y="5005946"/>
            <a:ext cx="2500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1. Titolare del Trattamento</a:t>
            </a:r>
          </a:p>
        </p:txBody>
      </p:sp>
      <p:pic>
        <p:nvPicPr>
          <p:cNvPr id="17" name="Picture 1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xmlns="" id="{C3B44799-7D00-4C8C-821B-F89EFFAB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778607"/>
            <a:ext cx="668045" cy="922538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0F8238C6-88B4-4513-9E36-34A7D97BB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0" y="5707722"/>
            <a:ext cx="651856" cy="754779"/>
          </a:xfrm>
          <a:prstGeom prst="rect">
            <a:avLst/>
          </a:prstGeom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xmlns="" id="{723B1370-7525-43D0-9A77-211719210F97}"/>
              </a:ext>
            </a:extLst>
          </p:cNvPr>
          <p:cNvSpPr/>
          <p:nvPr/>
        </p:nvSpPr>
        <p:spPr>
          <a:xfrm>
            <a:off x="1972032" y="5578642"/>
            <a:ext cx="5004504" cy="922538"/>
          </a:xfrm>
          <a:prstGeom prst="wedgeRectCallout">
            <a:avLst>
              <a:gd name="adj1" fmla="val -62160"/>
              <a:gd name="adj2" fmla="val -33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997702F-9804-4CBB-A812-7AE341E45213}"/>
              </a:ext>
            </a:extLst>
          </p:cNvPr>
          <p:cNvSpPr txBox="1"/>
          <p:nvPr/>
        </p:nvSpPr>
        <p:spPr>
          <a:xfrm>
            <a:off x="2065516" y="5716747"/>
            <a:ext cx="481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Benvenuto,siamo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  <a:r>
              <a:rPr lang="it-IT" sz="1200" b="1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TikTok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 UK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e </a:t>
            </a:r>
            <a:r>
              <a:rPr lang="it-IT" sz="1200" b="1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TikTok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  <a:r>
              <a:rPr lang="it-IT" sz="1200" b="1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Ireland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,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i tuoi titolari del trattamento; più semplicemente siamo </a:t>
            </a:r>
            <a:r>
              <a:rPr lang="it-IT" sz="1200" b="1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TikTok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. È nostro impegno proteggere e rispettare la tua privacy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xmlns="" id="{E55464B2-0893-4CEC-B5D2-3F12F40E0B11}"/>
              </a:ext>
            </a:extLst>
          </p:cNvPr>
          <p:cNvSpPr/>
          <p:nvPr/>
        </p:nvSpPr>
        <p:spPr>
          <a:xfrm flipV="1">
            <a:off x="152673" y="7220359"/>
            <a:ext cx="6856677" cy="2035747"/>
          </a:xfrm>
          <a:prstGeom prst="wedgeRectCallout">
            <a:avLst>
              <a:gd name="adj1" fmla="val -43324"/>
              <a:gd name="adj2" fmla="val 804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6848F98-86C7-4CA0-8DE8-B0919B3E1749}"/>
              </a:ext>
            </a:extLst>
          </p:cNvPr>
          <p:cNvSpPr txBox="1"/>
          <p:nvPr/>
        </p:nvSpPr>
        <p:spPr>
          <a:xfrm>
            <a:off x="169076" y="7271776"/>
            <a:ext cx="6823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Hai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domande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o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reclami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riguardanti questa informativa o desideri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metterti in contatto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col responsabile dati? </a:t>
            </a:r>
          </a:p>
          <a:p>
            <a:pPr algn="just"/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Scrivici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a     </a:t>
            </a:r>
            <a:r>
              <a:rPr lang="it-IT" sz="1200" b="1" dirty="0" err="1" smtClean="0">
                <a:solidFill>
                  <a:schemeClr val="accent2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TikTok</a:t>
            </a:r>
            <a:r>
              <a:rPr lang="it-IT" sz="1200" b="1" dirty="0" smtClean="0">
                <a:solidFill>
                  <a:schemeClr val="accent2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  <a:r>
              <a:rPr lang="it-IT" sz="1200" b="1" dirty="0">
                <a:solidFill>
                  <a:schemeClr val="accent2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Technology Limited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,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10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Earlsfort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Terrace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Dublino, D02 T380,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Irlanda   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per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utenti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dell’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 Unione Europea, Spazio Economico Europeo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e della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Svizzera</a:t>
            </a:r>
          </a:p>
          <a:p>
            <a:pPr algn="just"/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Scrivici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a        </a:t>
            </a:r>
            <a:r>
              <a:rPr lang="it-IT" sz="1200" b="1" dirty="0" err="1">
                <a:solidFill>
                  <a:srgbClr val="0000FF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TikTok</a:t>
            </a:r>
            <a:r>
              <a:rPr lang="it-IT" sz="1200" b="1" dirty="0">
                <a:solidFill>
                  <a:srgbClr val="0000FF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 Information Technology UK Limited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WeWork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125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Kingway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Londra, WC2B 6NH,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Regno Unito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per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utenti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del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Regno Unito</a:t>
            </a:r>
            <a:endParaRPr lang="it-IT" sz="1200" dirty="0">
              <a:latin typeface="Calisto MT" panose="02040603050505030304" pitchFamily="18" charset="0"/>
              <a:cs typeface="Lucida Sans Unicode" panose="020B0602030504020204" pitchFamily="34" charset="0"/>
            </a:endParaRPr>
          </a:p>
          <a:p>
            <a:pPr algn="just"/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oppure</a:t>
            </a:r>
          </a:p>
          <a:p>
            <a:pPr algn="just"/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Contattaci 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Lucida Sans Unicode" panose="020B0602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qui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  <a:r>
              <a:rPr lang="it-IT" sz="1400" dirty="0">
                <a:latin typeface="Calisto MT" panose="02040603050505030304" pitchFamily="18" charset="0"/>
                <a:cs typeface="Lucida Sans Unicode" panose="020B0602030504020204" pitchFamily="34" charset="0"/>
              </a:rPr>
              <a:t>e se </a:t>
            </a:r>
            <a:r>
              <a:rPr lang="it-IT" sz="14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non risolvi </a:t>
            </a:r>
            <a:r>
              <a:rPr lang="it-IT" sz="1400" dirty="0">
                <a:latin typeface="Calisto MT" panose="02040603050505030304" pitchFamily="18" charset="0"/>
                <a:cs typeface="Lucida Sans Unicode" panose="020B0602030504020204" pitchFamily="34" charset="0"/>
              </a:rPr>
              <a:t>il tuo </a:t>
            </a:r>
            <a:r>
              <a:rPr lang="it-IT" sz="14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RECLAMO</a:t>
            </a:r>
            <a:r>
              <a:rPr lang="it-IT" sz="14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rivolgiti presso la tua </a:t>
            </a:r>
            <a:r>
              <a:rPr lang="it-IT" sz="14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autorità locale responsabile della protezione dei dati.</a:t>
            </a:r>
          </a:p>
          <a:p>
            <a:endParaRPr lang="it-IT" sz="1400" b="1" dirty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endParaRPr lang="it-IT" sz="1400" dirty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8FC980E7-B136-4CF3-A5BE-1A0AEABD6C0C}"/>
              </a:ext>
            </a:extLst>
          </p:cNvPr>
          <p:cNvSpPr/>
          <p:nvPr/>
        </p:nvSpPr>
        <p:spPr>
          <a:xfrm>
            <a:off x="932015" y="7724137"/>
            <a:ext cx="220134" cy="14393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443E0D9-42B3-4744-A0A2-B8F13E99F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17" y="8066328"/>
            <a:ext cx="237765" cy="18289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50BF7EE-08F8-4396-AC50-0D09E91BB1FF}"/>
              </a:ext>
            </a:extLst>
          </p:cNvPr>
          <p:cNvSpPr txBox="1"/>
          <p:nvPr/>
        </p:nvSpPr>
        <p:spPr>
          <a:xfrm>
            <a:off x="107015" y="9614695"/>
            <a:ext cx="271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2. Dati personali che utilizziamo </a:t>
            </a: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xmlns="" id="{E31E5E1F-BAB9-4C0E-AB94-883525385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28" y="10249338"/>
            <a:ext cx="1291198" cy="1285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E55EF79-3AE9-4507-81B9-4BD0129D0180}"/>
              </a:ext>
            </a:extLst>
          </p:cNvPr>
          <p:cNvSpPr txBox="1"/>
          <p:nvPr/>
        </p:nvSpPr>
        <p:spPr>
          <a:xfrm>
            <a:off x="107013" y="10146550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</a:rPr>
              <a:t>Per accedere ai servizi di </a:t>
            </a:r>
            <a:r>
              <a:rPr lang="it-IT" sz="1200" b="1" dirty="0" err="1">
                <a:solidFill>
                  <a:schemeClr val="accent2"/>
                </a:solidFill>
                <a:latin typeface="Calisto MT" panose="02040603050505030304" pitchFamily="18" charset="0"/>
              </a:rPr>
              <a:t>Tik</a:t>
            </a:r>
            <a:r>
              <a:rPr lang="it-IT" sz="1200" b="1" dirty="0" err="1">
                <a:solidFill>
                  <a:srgbClr val="0000FF"/>
                </a:solidFill>
                <a:latin typeface="Calisto MT" panose="02040603050505030304" pitchFamily="18" charset="0"/>
              </a:rPr>
              <a:t>Tok</a:t>
            </a:r>
            <a:r>
              <a:rPr lang="it-IT" sz="1200" dirty="0">
                <a:latin typeface="Calisto MT" panose="02040603050505030304" pitchFamily="18" charset="0"/>
              </a:rPr>
              <a:t>, richiediamo i seguenti </a:t>
            </a:r>
            <a:r>
              <a:rPr lang="it-IT" sz="1200" b="1" dirty="0">
                <a:latin typeface="Calisto MT" panose="02040603050505030304" pitchFamily="18" charset="0"/>
              </a:rPr>
              <a:t>dati personali</a:t>
            </a:r>
            <a:r>
              <a:rPr lang="it-IT" sz="1200" dirty="0">
                <a:latin typeface="Calisto MT" panose="02040603050505030304" pitchFamily="18" charset="0"/>
              </a:rPr>
              <a:t>: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u="sng" dirty="0">
                <a:latin typeface="Calisto MT" panose="02040603050505030304" pitchFamily="18" charset="0"/>
              </a:rPr>
              <a:t>Informazioni del profilo </a:t>
            </a:r>
            <a:r>
              <a:rPr lang="it-IT" sz="1200" dirty="0">
                <a:latin typeface="Calisto MT" panose="02040603050505030304" pitchFamily="18" charset="0"/>
              </a:rPr>
              <a:t>come </a:t>
            </a:r>
            <a:r>
              <a:rPr lang="it-IT" sz="1200" b="1" dirty="0">
                <a:latin typeface="Calisto MT" panose="02040603050505030304" pitchFamily="18" charset="0"/>
              </a:rPr>
              <a:t>nome, cognome, data di nascita..;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u="sng" dirty="0">
                <a:latin typeface="Calisto MT" panose="02040603050505030304" pitchFamily="18" charset="0"/>
              </a:rPr>
              <a:t>Informazioni sul comportamento dell’utente </a:t>
            </a:r>
            <a:r>
              <a:rPr lang="it-IT" sz="1200" dirty="0">
                <a:latin typeface="Calisto MT" panose="02040603050505030304" pitchFamily="18" charset="0"/>
              </a:rPr>
              <a:t>sulla piattaforma come la </a:t>
            </a:r>
            <a:r>
              <a:rPr lang="it-IT" sz="1200" b="1" dirty="0">
                <a:latin typeface="Calisto MT" panose="02040603050505030304" pitchFamily="18" charset="0"/>
              </a:rPr>
              <a:t>scelta</a:t>
            </a:r>
            <a:r>
              <a:rPr lang="it-IT" sz="1200" dirty="0">
                <a:latin typeface="Calisto MT" panose="02040603050505030304" pitchFamily="18" charset="0"/>
              </a:rPr>
              <a:t> della </a:t>
            </a:r>
            <a:r>
              <a:rPr lang="it-IT" sz="1200" b="1" dirty="0">
                <a:latin typeface="Calisto MT" panose="02040603050505030304" pitchFamily="18" charset="0"/>
              </a:rPr>
              <a:t>lingua</a:t>
            </a:r>
            <a:r>
              <a:rPr lang="it-IT" sz="1200" dirty="0">
                <a:latin typeface="Calisto MT" panose="02040603050505030304" pitchFamily="18" charset="0"/>
              </a:rPr>
              <a:t>, le </a:t>
            </a:r>
            <a:r>
              <a:rPr lang="it-IT" sz="1200" b="1" dirty="0">
                <a:latin typeface="Calisto MT" panose="02040603050505030304" pitchFamily="18" charset="0"/>
              </a:rPr>
              <a:t>modalità di utilizzo </a:t>
            </a:r>
            <a:r>
              <a:rPr lang="it-IT" sz="1200" dirty="0">
                <a:latin typeface="Calisto MT" panose="02040603050505030304" pitchFamily="18" charset="0"/>
              </a:rPr>
              <a:t>della piattaforma, le </a:t>
            </a:r>
            <a:r>
              <a:rPr lang="it-IT" sz="1200" b="1" dirty="0">
                <a:latin typeface="Calisto MT" panose="02040603050505030304" pitchFamily="18" charset="0"/>
              </a:rPr>
              <a:t>pubblicità</a:t>
            </a:r>
            <a:r>
              <a:rPr lang="it-IT" sz="1200" dirty="0">
                <a:latin typeface="Calisto MT" panose="02040603050505030304" pitchFamily="18" charset="0"/>
              </a:rPr>
              <a:t> che visualizzi, i </a:t>
            </a:r>
            <a:r>
              <a:rPr lang="it-IT" sz="1200" b="1" dirty="0">
                <a:latin typeface="Calisto MT" panose="02040603050505030304" pitchFamily="18" charset="0"/>
              </a:rPr>
              <a:t>video </a:t>
            </a:r>
            <a:r>
              <a:rPr lang="it-IT" sz="1200" dirty="0">
                <a:latin typeface="Calisto MT" panose="02040603050505030304" pitchFamily="18" charset="0"/>
              </a:rPr>
              <a:t>che guardi, i </a:t>
            </a:r>
            <a:r>
              <a:rPr lang="it-IT" sz="1200" b="1" dirty="0">
                <a:latin typeface="Calisto MT" panose="02040603050505030304" pitchFamily="18" charset="0"/>
              </a:rPr>
              <a:t>contenuti che ti piacciono</a:t>
            </a:r>
            <a:r>
              <a:rPr lang="it-IT" sz="1200" dirty="0">
                <a:latin typeface="Calisto MT" panose="02040603050505030304" pitchFamily="18" charset="0"/>
              </a:rPr>
              <a:t>, i </a:t>
            </a:r>
            <a:r>
              <a:rPr lang="it-IT" sz="1200" b="1" dirty="0">
                <a:latin typeface="Calisto MT" panose="02040603050505030304" pitchFamily="18" charset="0"/>
              </a:rPr>
              <a:t>messagg</a:t>
            </a:r>
            <a:r>
              <a:rPr lang="it-IT" sz="1200" dirty="0">
                <a:latin typeface="Calisto MT" panose="02040603050505030304" pitchFamily="18" charset="0"/>
              </a:rPr>
              <a:t>i che invii al fine di </a:t>
            </a:r>
            <a:r>
              <a:rPr lang="it-IT" sz="1200" b="1" dirty="0">
                <a:latin typeface="Calisto MT" panose="02040603050505030304" pitchFamily="18" charset="0"/>
              </a:rPr>
              <a:t>prevenire lo spam</a:t>
            </a:r>
            <a:r>
              <a:rPr lang="it-IT" sz="1200" dirty="0">
                <a:latin typeface="Calisto MT" panose="02040603050505030304" pitchFamily="18" charset="0"/>
              </a:rPr>
              <a:t>, </a:t>
            </a:r>
            <a:r>
              <a:rPr lang="it-IT" sz="1200" b="1" dirty="0">
                <a:latin typeface="Calisto MT" panose="02040603050505030304" pitchFamily="18" charset="0"/>
              </a:rPr>
              <a:t>individuare e prevenire reato</a:t>
            </a:r>
            <a:r>
              <a:rPr lang="it-IT" sz="1200" dirty="0">
                <a:latin typeface="Calisto MT" panose="02040603050505030304" pitchFamily="18" charset="0"/>
              </a:rPr>
              <a:t>, </a:t>
            </a:r>
            <a:r>
              <a:rPr lang="it-IT" sz="1200" b="1" dirty="0">
                <a:latin typeface="Calisto MT" panose="02040603050505030304" pitchFamily="18" charset="0"/>
              </a:rPr>
              <a:t>proteggere i minori</a:t>
            </a:r>
            <a:r>
              <a:rPr lang="it-IT" sz="1200" dirty="0">
                <a:latin typeface="Calisto MT" panose="02040603050505030304" pitchFamily="18" charset="0"/>
              </a:rPr>
              <a:t>;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xmlns="" id="{2DD1415F-6C8A-44BA-A25A-BD7D7856CC4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9"/>
          <a:stretch/>
        </p:blipFill>
        <p:spPr>
          <a:xfrm>
            <a:off x="1336936" y="148018"/>
            <a:ext cx="4318543" cy="1960481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xmlns="" id="{0499F65F-7C00-4743-A00D-EB028666E61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6" t="1" r="14769" b="26710"/>
          <a:stretch/>
        </p:blipFill>
        <p:spPr>
          <a:xfrm>
            <a:off x="152673" y="2762325"/>
            <a:ext cx="2119745" cy="170140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xmlns="" id="{E5FEF35E-A222-41AA-81CF-9B61D3051CC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2"/>
          <a:stretch/>
        </p:blipFill>
        <p:spPr>
          <a:xfrm>
            <a:off x="4985683" y="9882146"/>
            <a:ext cx="695953" cy="644629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xmlns="" id="{D3B35ACB-85AD-46D9-B2F7-C31BA68B4D3F}"/>
              </a:ext>
            </a:extLst>
          </p:cNvPr>
          <p:cNvSpPr/>
          <p:nvPr/>
        </p:nvSpPr>
        <p:spPr>
          <a:xfrm flipH="1">
            <a:off x="5663684" y="10168434"/>
            <a:ext cx="231421" cy="166749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339A9D-5D69-4FFF-9B63-53EED3017A32}"/>
              </a:ext>
            </a:extLst>
          </p:cNvPr>
          <p:cNvSpPr txBox="1"/>
          <p:nvPr/>
        </p:nvSpPr>
        <p:spPr>
          <a:xfrm>
            <a:off x="5603179" y="10174863"/>
            <a:ext cx="3524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" dirty="0">
                <a:latin typeface="Calisto MT" panose="02040603050505030304" pitchFamily="18" charset="0"/>
              </a:rPr>
              <a:t>HOLA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2B85B8D-0C5F-48C4-91C1-5F58DAFDA6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902012" y="10051877"/>
            <a:ext cx="226818" cy="2072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221C50-AE2B-4034-9F85-3F218C0FC251}"/>
              </a:ext>
            </a:extLst>
          </p:cNvPr>
          <p:cNvSpPr/>
          <p:nvPr/>
        </p:nvSpPr>
        <p:spPr>
          <a:xfrm>
            <a:off x="5831717" y="10070033"/>
            <a:ext cx="367408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" dirty="0">
                <a:latin typeface="Calisto MT" panose="02040603050505030304" pitchFamily="18" charset="0"/>
              </a:rPr>
              <a:t>HELLO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090D07C3-E9F4-4C24-8608-60E0453409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7104" y="10190314"/>
            <a:ext cx="256054" cy="2072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EB3EEB7C-EFA1-46F3-8D25-0E4AFD5CB7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6460" y="9972461"/>
            <a:ext cx="256054" cy="20728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36FF130-B0B4-4D9B-84A2-A1E02F840A99}"/>
              </a:ext>
            </a:extLst>
          </p:cNvPr>
          <p:cNvSpPr/>
          <p:nvPr/>
        </p:nvSpPr>
        <p:spPr>
          <a:xfrm>
            <a:off x="5645171" y="10000445"/>
            <a:ext cx="378630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00" dirty="0">
                <a:latin typeface="Calisto MT" panose="02040603050505030304" pitchFamily="18" charset="0"/>
              </a:rPr>
              <a:t>BONJOUR</a:t>
            </a:r>
            <a:endParaRPr lang="it-IT" sz="3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E5311D6-4820-4209-B334-EED4A201BD2F}"/>
              </a:ext>
            </a:extLst>
          </p:cNvPr>
          <p:cNvSpPr/>
          <p:nvPr/>
        </p:nvSpPr>
        <p:spPr>
          <a:xfrm>
            <a:off x="5820935" y="10214773"/>
            <a:ext cx="320922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" dirty="0">
                <a:latin typeface="Calisto MT" panose="02040603050505030304" pitchFamily="18" charset="0"/>
              </a:rPr>
              <a:t>CIAO</a:t>
            </a:r>
            <a:endParaRPr lang="it-IT" sz="400" dirty="0"/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xmlns="" id="{2131AF2A-2140-4328-9F77-7FFC4EC7DF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75" y="3124437"/>
            <a:ext cx="1403326" cy="13964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EDD1B5A-C6BE-41AA-AD3A-7178A3DA965E}"/>
              </a:ext>
            </a:extLst>
          </p:cNvPr>
          <p:cNvSpPr txBox="1"/>
          <p:nvPr/>
        </p:nvSpPr>
        <p:spPr>
          <a:xfrm>
            <a:off x="6048631" y="9786580"/>
            <a:ext cx="518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err="1">
                <a:solidFill>
                  <a:srgbClr val="C00000"/>
                </a:solidFill>
                <a:latin typeface="Calisto MT" panose="02040603050505030304" pitchFamily="18" charset="0"/>
              </a:rPr>
              <a:t>ads</a:t>
            </a:r>
            <a:endParaRPr lang="it-IT" sz="1000" b="1" dirty="0">
              <a:solidFill>
                <a:srgbClr val="C00000"/>
              </a:solidFill>
              <a:latin typeface="Calisto MT" panose="02040603050505030304" pitchFamily="18" charset="0"/>
            </a:endParaRPr>
          </a:p>
        </p:txBody>
      </p:sp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xmlns="" id="{056A3875-F44A-4DA1-8E12-532F0596869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94" y="10010967"/>
            <a:ext cx="159404" cy="177388"/>
          </a:xfrm>
          <a:prstGeom prst="rect">
            <a:avLst/>
          </a:prstGeom>
        </p:spPr>
      </p:pic>
      <p:sp>
        <p:nvSpPr>
          <p:cNvPr id="47" name="Heart 46">
            <a:extLst>
              <a:ext uri="{FF2B5EF4-FFF2-40B4-BE49-F238E27FC236}">
                <a16:creationId xmlns:a16="http://schemas.microsoft.com/office/drawing/2014/main" xmlns="" id="{5E091A5B-D88B-4152-88C4-BCF2C6F7F3F5}"/>
              </a:ext>
            </a:extLst>
          </p:cNvPr>
          <p:cNvSpPr/>
          <p:nvPr/>
        </p:nvSpPr>
        <p:spPr>
          <a:xfrm>
            <a:off x="6497320" y="10249334"/>
            <a:ext cx="136282" cy="119326"/>
          </a:xfrm>
          <a:prstGeom prst="hear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xmlns="" id="{9A8EE1A1-129B-4430-8F3C-01DE0541D713}"/>
              </a:ext>
            </a:extLst>
          </p:cNvPr>
          <p:cNvSpPr/>
          <p:nvPr/>
        </p:nvSpPr>
        <p:spPr>
          <a:xfrm>
            <a:off x="6653314" y="9803580"/>
            <a:ext cx="229738" cy="167747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49988CAD-F767-4B55-A77D-68E2945C43C2}"/>
                  </a:ext>
                </a:extLst>
              </p14:cNvPr>
              <p14:cNvContentPartPr/>
              <p14:nvPr/>
            </p14:nvContentPartPr>
            <p14:xfrm>
              <a:off x="6712866" y="9893384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9988CAD-F767-4B55-A77D-68E2945C43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03866" y="98843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B89915C2-E5CC-415F-BCD0-7A5914D57D1E}"/>
                  </a:ext>
                </a:extLst>
              </p14:cNvPr>
              <p14:cNvContentPartPr/>
              <p14:nvPr/>
            </p14:nvContentPartPr>
            <p14:xfrm>
              <a:off x="6766866" y="9890864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89915C2-E5CC-415F-BCD0-7A5914D57D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7866" y="98818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4F7CC027-F5D1-49F3-A3DB-67C02D8F65AF}"/>
                  </a:ext>
                </a:extLst>
              </p14:cNvPr>
              <p14:cNvContentPartPr/>
              <p14:nvPr/>
            </p14:nvContentPartPr>
            <p14:xfrm>
              <a:off x="6820866" y="9886186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F7CC027-F5D1-49F3-A3DB-67C02D8F65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12226" y="987718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A17BCDEE-64B1-4599-8C67-16224A62718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850">
            <a:off x="6752864" y="10267811"/>
            <a:ext cx="405706" cy="34890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xmlns="" id="{8F4EAB9B-04F3-43E7-9D5B-A81AEE0B309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27" y="9995383"/>
            <a:ext cx="313454" cy="26957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0B5ED1A-4F4B-44DF-8026-17276D7D36DA}"/>
              </a:ext>
            </a:extLst>
          </p:cNvPr>
          <p:cNvSpPr txBox="1"/>
          <p:nvPr/>
        </p:nvSpPr>
        <p:spPr>
          <a:xfrm>
            <a:off x="1502748" y="11943753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u="sng" dirty="0">
                <a:latin typeface="Calisto MT" panose="02040603050505030304" pitchFamily="18" charset="0"/>
              </a:rPr>
              <a:t>Informazioni provenienti da terzi</a:t>
            </a:r>
            <a:r>
              <a:rPr lang="it-IT" sz="1200" dirty="0">
                <a:latin typeface="Calisto MT" panose="02040603050505030304" pitchFamily="18" charset="0"/>
              </a:rPr>
              <a:t>: </a:t>
            </a:r>
            <a:r>
              <a:rPr lang="it-IT" sz="1200" b="1" dirty="0">
                <a:latin typeface="Calisto MT" panose="02040603050505030304" pitchFamily="18" charset="0"/>
              </a:rPr>
              <a:t>per condividere i tuoi dati </a:t>
            </a:r>
            <a:r>
              <a:rPr lang="it-IT" sz="1200" dirty="0">
                <a:latin typeface="Calisto MT" panose="02040603050505030304" pitchFamily="18" charset="0"/>
              </a:rPr>
              <a:t>con le piattaforme social oppure in caso di consenso abbinare le informazioni che ti riguardano per fornirti messaggi pubblicitari di tuo interesse.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u="sng" dirty="0">
                <a:latin typeface="Calisto MT" panose="02040603050505030304" pitchFamily="18" charset="0"/>
              </a:rPr>
              <a:t>Informazioni sulla posizione </a:t>
            </a:r>
            <a:r>
              <a:rPr lang="it-IT" sz="1200" dirty="0">
                <a:latin typeface="Calisto MT" panose="02040603050505030304" pitchFamily="18" charset="0"/>
              </a:rPr>
              <a:t>tramite servizio </a:t>
            </a:r>
            <a:r>
              <a:rPr lang="it-IT" sz="1200" b="1" dirty="0">
                <a:latin typeface="Calisto MT" panose="02040603050505030304" pitchFamily="18" charset="0"/>
              </a:rPr>
              <a:t>GPS</a:t>
            </a:r>
            <a:r>
              <a:rPr lang="it-IT" sz="1200" dirty="0">
                <a:latin typeface="Calisto MT" panose="02040603050505030304" pitchFamily="18" charset="0"/>
              </a:rPr>
              <a:t> oppure indirizzo </a:t>
            </a:r>
            <a:r>
              <a:rPr lang="it-IT" sz="1200" b="1" dirty="0">
                <a:latin typeface="Calisto MT" panose="02040603050505030304" pitchFamily="18" charset="0"/>
              </a:rPr>
              <a:t>IP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u="sng" dirty="0">
                <a:latin typeface="Calisto MT" panose="02040603050505030304" pitchFamily="18" charset="0"/>
              </a:rPr>
              <a:t>Informazioni sui tuoi amici </a:t>
            </a:r>
            <a:r>
              <a:rPr lang="it-IT" sz="1200" dirty="0">
                <a:latin typeface="Calisto MT" panose="02040603050505030304" pitchFamily="18" charset="0"/>
              </a:rPr>
              <a:t>utilizzando il servizio “</a:t>
            </a:r>
            <a:r>
              <a:rPr lang="it-IT" sz="1200" b="1" dirty="0">
                <a:latin typeface="Calisto MT" panose="02040603050505030304" pitchFamily="18" charset="0"/>
              </a:rPr>
              <a:t>Trova amici</a:t>
            </a:r>
            <a:r>
              <a:rPr lang="it-IT" sz="1200" dirty="0">
                <a:latin typeface="Calisto MT" panose="02040603050505030304" pitchFamily="18" charset="0"/>
              </a:rPr>
              <a:t>” utilizziamo i tuoi recapiti telefonici per consentire ai tuoi amici  di iscriversi alla rete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u="sng" dirty="0">
                <a:latin typeface="Calisto MT" panose="02040603050505030304" pitchFamily="18" charset="0"/>
              </a:rPr>
              <a:t>Acquisti in app </a:t>
            </a:r>
            <a:r>
              <a:rPr lang="it-IT" sz="1200" dirty="0">
                <a:latin typeface="Calisto MT" panose="02040603050505030304" pitchFamily="18" charset="0"/>
              </a:rPr>
              <a:t>per consentirti la visione completa </a:t>
            </a:r>
            <a:r>
              <a:rPr lang="it-IT" sz="1200" b="1" dirty="0">
                <a:latin typeface="Calisto MT" panose="02040603050505030304" pitchFamily="18" charset="0"/>
              </a:rPr>
              <a:t>dell’informativa relativa agli acquisti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37D77D1B-77B2-40D5-909C-E2DEB97AA2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" y="12100445"/>
            <a:ext cx="1291200" cy="1315023"/>
          </a:xfrm>
          <a:prstGeom prst="rect">
            <a:avLst/>
          </a:prstGeom>
        </p:spPr>
      </p:pic>
      <p:pic>
        <p:nvPicPr>
          <p:cNvPr id="66" name="Graphic 65" descr="Back RTL">
            <a:extLst>
              <a:ext uri="{FF2B5EF4-FFF2-40B4-BE49-F238E27FC236}">
                <a16:creationId xmlns:a16="http://schemas.microsoft.com/office/drawing/2014/main" xmlns="" id="{018237DD-2456-4311-B346-A8D39B47F96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439408" y="11775158"/>
            <a:ext cx="372269" cy="372269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xmlns="" id="{623A51F1-BD10-4FD0-93A1-EC454AA7240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98" y="11668809"/>
            <a:ext cx="302395" cy="292480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xmlns="" id="{2F1D2A72-6DB2-4CC1-9966-F38881A6A61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52" y="11750652"/>
            <a:ext cx="222430" cy="216551"/>
          </a:xfrm>
          <a:prstGeom prst="rect">
            <a:avLst/>
          </a:prstGeom>
        </p:spPr>
      </p:pic>
      <p:pic>
        <p:nvPicPr>
          <p:cNvPr id="78" name="Picture 77" descr="Logo, icon&#10;&#10;Description automatically generated">
            <a:extLst>
              <a:ext uri="{FF2B5EF4-FFF2-40B4-BE49-F238E27FC236}">
                <a16:creationId xmlns:a16="http://schemas.microsoft.com/office/drawing/2014/main" xmlns="" id="{80DD99DF-D989-4821-9587-8E452E34FEBB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86" y="11865207"/>
            <a:ext cx="319890" cy="313939"/>
          </a:xfrm>
          <a:prstGeom prst="rect">
            <a:avLst/>
          </a:prstGeom>
        </p:spPr>
      </p:pic>
      <p:pic>
        <p:nvPicPr>
          <p:cNvPr id="80" name="Graphic 79" descr="Marker">
            <a:extLst>
              <a:ext uri="{FF2B5EF4-FFF2-40B4-BE49-F238E27FC236}">
                <a16:creationId xmlns:a16="http://schemas.microsoft.com/office/drawing/2014/main" xmlns="" id="{B0C0FA28-0DD3-4FA4-99B7-C5733222C064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53821" y="11953565"/>
            <a:ext cx="312694" cy="312694"/>
          </a:xfrm>
          <a:prstGeom prst="rect">
            <a:avLst/>
          </a:prstGeom>
        </p:spPr>
      </p:pic>
      <p:pic>
        <p:nvPicPr>
          <p:cNvPr id="82" name="Picture 81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8B0CC3B1-B529-4E05-BAF1-6108DE44DFB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5" y="11833959"/>
            <a:ext cx="411147" cy="397666"/>
          </a:xfrm>
          <a:prstGeom prst="rect">
            <a:avLst/>
          </a:prstGeom>
        </p:spPr>
      </p:pic>
      <p:pic>
        <p:nvPicPr>
          <p:cNvPr id="84" name="Graphic 83" descr="Magnifying glass">
            <a:extLst>
              <a:ext uri="{FF2B5EF4-FFF2-40B4-BE49-F238E27FC236}">
                <a16:creationId xmlns:a16="http://schemas.microsoft.com/office/drawing/2014/main" xmlns="" id="{938831F7-1F10-4E58-8784-0FDF9B1E9134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 rot="20819788" flipH="1">
            <a:off x="1082252" y="12302876"/>
            <a:ext cx="335904" cy="335904"/>
          </a:xfrm>
          <a:prstGeom prst="rect">
            <a:avLst/>
          </a:prstGeom>
        </p:spPr>
      </p:pic>
      <p:pic>
        <p:nvPicPr>
          <p:cNvPr id="86" name="Graphic 85" descr="Shopping cart">
            <a:extLst>
              <a:ext uri="{FF2B5EF4-FFF2-40B4-BE49-F238E27FC236}">
                <a16:creationId xmlns:a16="http://schemas.microsoft.com/office/drawing/2014/main" xmlns="" id="{848964EE-2FC8-4525-8676-685950D209D8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 rot="20620661">
            <a:off x="1091111" y="12048306"/>
            <a:ext cx="261683" cy="26168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19C6424-215F-45CA-BDDE-68AAD975BCF4}"/>
              </a:ext>
            </a:extLst>
          </p:cNvPr>
          <p:cNvSpPr txBox="1"/>
          <p:nvPr/>
        </p:nvSpPr>
        <p:spPr>
          <a:xfrm>
            <a:off x="71335" y="2059908"/>
            <a:ext cx="2218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000" dirty="0">
                <a:latin typeface="Calisto MT" panose="02040603050505030304" pitchFamily="18" charset="0"/>
              </a:rPr>
              <a:t>Ultimo aggiornamento 11/12/2020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DC087F11-5B26-459B-B448-F47FA7C32716}"/>
              </a:ext>
            </a:extLst>
          </p:cNvPr>
          <p:cNvSpPr txBox="1"/>
          <p:nvPr/>
        </p:nvSpPr>
        <p:spPr>
          <a:xfrm>
            <a:off x="152670" y="14232248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b="1" dirty="0">
                <a:latin typeface="Calisto MT" panose="02040603050505030304" pitchFamily="18" charset="0"/>
              </a:rPr>
              <a:t>Chiediamo i tuoi dati</a:t>
            </a:r>
            <a:r>
              <a:rPr lang="it-IT" sz="1200" dirty="0">
                <a:latin typeface="Calisto MT" panose="02040603050505030304" pitchFamily="18" charset="0"/>
              </a:rPr>
              <a:t>, in conformità al contratto che stipuli per iscriverti alla piattaforma ad: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Utilizzare</a:t>
            </a:r>
            <a:r>
              <a:rPr lang="it-IT" sz="1200" dirty="0">
                <a:latin typeface="Calisto MT" panose="02040603050505030304" pitchFamily="18" charset="0"/>
              </a:rPr>
              <a:t> la piattaforma e fornirti supporto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Personalizzare </a:t>
            </a:r>
            <a:r>
              <a:rPr lang="it-IT" sz="1200" dirty="0">
                <a:latin typeface="Calisto MT" panose="02040603050505030304" pitchFamily="18" charset="0"/>
              </a:rPr>
              <a:t>il contenuto che ricevi e condividerlo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Comunicare con te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10FCDB1-B818-4684-A50E-34A232ACF800}"/>
              </a:ext>
            </a:extLst>
          </p:cNvPr>
          <p:cNvSpPr txBox="1"/>
          <p:nvPr/>
        </p:nvSpPr>
        <p:spPr>
          <a:xfrm>
            <a:off x="125870" y="13816868"/>
            <a:ext cx="271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3. Finalità.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xmlns="" id="{9CD9F100-6D81-4BB1-897E-7A117BC2084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706460" y="13965978"/>
            <a:ext cx="1292463" cy="1286367"/>
          </a:xfrm>
          <a:prstGeom prst="rect">
            <a:avLst/>
          </a:prstGeom>
        </p:spPr>
      </p:pic>
      <p:pic>
        <p:nvPicPr>
          <p:cNvPr id="92" name="Picture 91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xmlns="" id="{8D179577-85AB-4461-9F8A-68EA0C6F4442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63" y="13724141"/>
            <a:ext cx="688513" cy="703373"/>
          </a:xfrm>
          <a:prstGeom prst="rect">
            <a:avLst/>
          </a:prstGeom>
        </p:spPr>
      </p:pic>
      <p:pic>
        <p:nvPicPr>
          <p:cNvPr id="94" name="Picture 93" descr="Shape, arrow&#10;&#10;Description automatically generated">
            <a:extLst>
              <a:ext uri="{FF2B5EF4-FFF2-40B4-BE49-F238E27FC236}">
                <a16:creationId xmlns:a16="http://schemas.microsoft.com/office/drawing/2014/main" xmlns="" id="{4967EDCD-15F6-4911-A95F-CD82B5F8F15F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01" y="13644889"/>
            <a:ext cx="543614" cy="540936"/>
          </a:xfrm>
          <a:prstGeom prst="rect">
            <a:avLst/>
          </a:prstGeom>
        </p:spPr>
      </p:pic>
      <p:pic>
        <p:nvPicPr>
          <p:cNvPr id="96" name="Picture 95" descr="Logo&#10;&#10;Description automatically generated">
            <a:extLst>
              <a:ext uri="{FF2B5EF4-FFF2-40B4-BE49-F238E27FC236}">
                <a16:creationId xmlns:a16="http://schemas.microsoft.com/office/drawing/2014/main" xmlns="" id="{6382AE8D-639B-4075-B589-A93488F119F9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13" y="13429963"/>
            <a:ext cx="721861" cy="71830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C302E31-472F-4801-94E5-78C09A342531}"/>
              </a:ext>
            </a:extLst>
          </p:cNvPr>
          <p:cNvSpPr txBox="1"/>
          <p:nvPr/>
        </p:nvSpPr>
        <p:spPr>
          <a:xfrm>
            <a:off x="1619104" y="15289441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</a:rPr>
              <a:t>Inoltre, allo scopo di </a:t>
            </a:r>
            <a:r>
              <a:rPr lang="it-IT" sz="1200" b="1" dirty="0">
                <a:latin typeface="Calisto MT" panose="02040603050505030304" pitchFamily="18" charset="0"/>
              </a:rPr>
              <a:t>adempiere ad obblighi giuridici</a:t>
            </a:r>
            <a:r>
              <a:rPr lang="it-IT" sz="1200" dirty="0">
                <a:latin typeface="Calisto MT" panose="02040603050505030304" pitchFamily="18" charset="0"/>
              </a:rPr>
              <a:t>, o </a:t>
            </a:r>
            <a:r>
              <a:rPr lang="it-IT" sz="1200" b="1" dirty="0">
                <a:latin typeface="Calisto MT" panose="02040603050505030304" pitchFamily="18" charset="0"/>
              </a:rPr>
              <a:t>per funzioni di interesse pubblico e per prevenire frodi, reati ed ogni tipo di attività illecita</a:t>
            </a:r>
            <a:r>
              <a:rPr lang="it-IT" sz="1200" dirty="0">
                <a:latin typeface="Calisto MT" panose="02040603050505030304" pitchFamily="18" charset="0"/>
              </a:rPr>
              <a:t>, potremmo utilizzare le tue informazioni per: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Capire</a:t>
            </a:r>
            <a:r>
              <a:rPr lang="it-IT" sz="1200" dirty="0">
                <a:latin typeface="Calisto MT" panose="02040603050505030304" pitchFamily="18" charset="0"/>
              </a:rPr>
              <a:t> il </a:t>
            </a:r>
            <a:r>
              <a:rPr lang="it-IT" sz="1200" b="1" dirty="0">
                <a:latin typeface="Calisto MT" panose="02040603050505030304" pitchFamily="18" charset="0"/>
              </a:rPr>
              <a:t>funzionamento</a:t>
            </a:r>
            <a:r>
              <a:rPr lang="it-IT" sz="1200" dirty="0">
                <a:latin typeface="Calisto MT" panose="02040603050505030304" pitchFamily="18" charset="0"/>
              </a:rPr>
              <a:t> della piattaforma e </a:t>
            </a:r>
            <a:r>
              <a:rPr lang="it-IT" sz="1200" b="1" dirty="0">
                <a:latin typeface="Calisto MT" panose="02040603050505030304" pitchFamily="18" charset="0"/>
              </a:rPr>
              <a:t>correggere</a:t>
            </a:r>
            <a:r>
              <a:rPr lang="it-IT" sz="1200" dirty="0">
                <a:latin typeface="Calisto MT" panose="02040603050505030304" pitchFamily="18" charset="0"/>
              </a:rPr>
              <a:t> eventuali </a:t>
            </a:r>
            <a:r>
              <a:rPr lang="it-IT" sz="1200" b="1" dirty="0">
                <a:latin typeface="Calisto MT" panose="02040603050505030304" pitchFamily="18" charset="0"/>
              </a:rPr>
              <a:t>errori</a:t>
            </a:r>
            <a:r>
              <a:rPr lang="it-IT" sz="1200" dirty="0">
                <a:latin typeface="Calisto MT" panose="02040603050505030304" pitchFamily="18" charset="0"/>
              </a:rPr>
              <a:t> per migliorarla e svilupparla.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Verificare la tua identità </a:t>
            </a:r>
            <a:r>
              <a:rPr lang="it-IT" sz="1200" dirty="0">
                <a:latin typeface="Calisto MT" panose="02040603050505030304" pitchFamily="18" charset="0"/>
              </a:rPr>
              <a:t>per permetterti di avere un </a:t>
            </a:r>
            <a:r>
              <a:rPr lang="it-IT" sz="1200" b="1" dirty="0">
                <a:latin typeface="Calisto MT" panose="02040603050505030304" pitchFamily="18" charset="0"/>
              </a:rPr>
              <a:t>account verificato</a:t>
            </a:r>
            <a:r>
              <a:rPr lang="it-IT" sz="1200" dirty="0">
                <a:latin typeface="Calisto MT" panose="02040603050505030304" pitchFamily="18" charset="0"/>
              </a:rPr>
              <a:t>;</a:t>
            </a:r>
          </a:p>
          <a:p>
            <a:pPr marL="171441" indent="-171441" algn="just">
              <a:buFont typeface="Arial" panose="020B0604020202020204" pitchFamily="34" charset="0"/>
              <a:buChar char="•"/>
            </a:pPr>
            <a:r>
              <a:rPr lang="it-IT" sz="1200" dirty="0">
                <a:latin typeface="Calisto MT" panose="02040603050505030304" pitchFamily="18" charset="0"/>
              </a:rPr>
              <a:t>Permetterti di </a:t>
            </a:r>
            <a:r>
              <a:rPr lang="it-IT" sz="1200" b="1" dirty="0">
                <a:latin typeface="Calisto MT" panose="02040603050505030304" pitchFamily="18" charset="0"/>
              </a:rPr>
              <a:t>interagire</a:t>
            </a:r>
            <a:r>
              <a:rPr lang="it-IT" sz="1200" dirty="0">
                <a:latin typeface="Calisto MT" panose="02040603050505030304" pitchFamily="18" charset="0"/>
              </a:rPr>
              <a:t> con la piattaforma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xmlns="" id="{FD9BA371-4C2F-481C-A963-8D060A3BC87D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-24696" y="15451032"/>
            <a:ext cx="1292463" cy="13168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C286AC4E-635E-493F-B399-822CFDDF6462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" y="15145948"/>
            <a:ext cx="524029" cy="480688"/>
          </a:xfrm>
          <a:prstGeom prst="rect">
            <a:avLst/>
          </a:prstGeom>
        </p:spPr>
      </p:pic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xmlns="" id="{FC12D24F-E4F9-4963-9EEE-490CA00BA10F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04" y="15626636"/>
            <a:ext cx="428673" cy="468000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xmlns="" id="{F97DDFF9-C2FB-4872-ACF8-6B0EFED29361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54" y="15314315"/>
            <a:ext cx="400993" cy="399018"/>
          </a:xfrm>
          <a:prstGeom prst="rect">
            <a:avLst/>
          </a:prstGeom>
        </p:spPr>
      </p:pic>
      <p:pic>
        <p:nvPicPr>
          <p:cNvPr id="107" name="Picture 10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xmlns="" id="{61B522E3-FF4B-4082-AAD2-61997E7FFBCE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5" y="16196383"/>
            <a:ext cx="473225" cy="47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29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599CC1-B536-40B4-920A-8677683DBA95}"/>
              </a:ext>
            </a:extLst>
          </p:cNvPr>
          <p:cNvSpPr txBox="1"/>
          <p:nvPr/>
        </p:nvSpPr>
        <p:spPr>
          <a:xfrm>
            <a:off x="135943" y="300485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b="1" dirty="0">
                <a:latin typeface="Calisto MT" panose="02040603050505030304" pitchFamily="18" charset="0"/>
              </a:rPr>
              <a:t>Infine</a:t>
            </a:r>
            <a:r>
              <a:rPr lang="it-IT" sz="1200" dirty="0">
                <a:latin typeface="Calisto MT" panose="02040603050505030304" pitchFamily="18" charset="0"/>
              </a:rPr>
              <a:t> ti chiediamo il </a:t>
            </a:r>
            <a:r>
              <a:rPr lang="it-IT" sz="1200" b="1" dirty="0">
                <a:latin typeface="Calisto MT" panose="02040603050505030304" pitchFamily="18" charset="0"/>
              </a:rPr>
              <a:t>consenso per fornirti i seguenti servizi</a:t>
            </a:r>
            <a:r>
              <a:rPr lang="it-IT" sz="1200" dirty="0">
                <a:latin typeface="Calisto MT" panose="02040603050505030304" pitchFamily="18" charset="0"/>
              </a:rPr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Promuovere</a:t>
            </a:r>
            <a:r>
              <a:rPr lang="it-IT" sz="1200" dirty="0">
                <a:latin typeface="Calisto MT" panose="02040603050505030304" pitchFamily="18" charset="0"/>
              </a:rPr>
              <a:t> sulla piattaforma tematiche, hashtag e campagne pubblicitarie;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Svolgere analisi sui dati</a:t>
            </a:r>
            <a:r>
              <a:rPr lang="it-IT" sz="1200" dirty="0">
                <a:latin typeface="Calisto MT" panose="02040603050505030304" pitchFamily="18" charset="0"/>
              </a:rPr>
              <a:t> per garantirne stabilità e sicurezza;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dirty="0">
                <a:latin typeface="Calisto MT" panose="02040603050505030304" pitchFamily="18" charset="0"/>
              </a:rPr>
              <a:t>Fornire </a:t>
            </a:r>
            <a:r>
              <a:rPr lang="it-IT" sz="1200" b="1" dirty="0">
                <a:latin typeface="Calisto MT" panose="02040603050505030304" pitchFamily="18" charset="0"/>
              </a:rPr>
              <a:t>pubblicità personalizzate e non</a:t>
            </a:r>
            <a:r>
              <a:rPr lang="it-IT" sz="1200" dirty="0">
                <a:latin typeface="Calisto MT" panose="02040603050505030304" pitchFamily="18" charset="0"/>
              </a:rPr>
              <a:t>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Desumere</a:t>
            </a:r>
            <a:r>
              <a:rPr lang="it-IT" sz="1200" dirty="0">
                <a:latin typeface="Calisto MT" panose="02040603050505030304" pitchFamily="18" charset="0"/>
              </a:rPr>
              <a:t> i </a:t>
            </a:r>
            <a:r>
              <a:rPr lang="it-IT" sz="1200" b="1" dirty="0">
                <a:latin typeface="Calisto MT" panose="02040603050505030304" pitchFamily="18" charset="0"/>
              </a:rPr>
              <a:t>tuoi interessi </a:t>
            </a:r>
            <a:r>
              <a:rPr lang="it-IT" sz="1200" dirty="0">
                <a:latin typeface="Calisto MT" panose="02040603050505030304" pitchFamily="18" charset="0"/>
              </a:rPr>
              <a:t>per ottimizzare le tue pubblicità e misurarne l’efficacia;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Svolgere sondaggi </a:t>
            </a:r>
            <a:r>
              <a:rPr lang="it-IT" sz="1200" dirty="0">
                <a:latin typeface="Calisto MT" panose="02040603050505030304" pitchFamily="18" charset="0"/>
              </a:rPr>
              <a:t>riguardanti i nostri servizi, prodotti e funzionalità.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9434C66-DE24-4BDC-967E-8B775771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975" y="300485"/>
            <a:ext cx="1292464" cy="1286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286CAC-D2D4-4D28-B862-0CF33879FF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1"/>
          <a:stretch/>
        </p:blipFill>
        <p:spPr>
          <a:xfrm>
            <a:off x="6092610" y="46469"/>
            <a:ext cx="494716" cy="38485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xmlns="" id="{441FFD9A-EE5F-49B6-8974-B81303B8E1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7" t="4770" r="7881" b="18166"/>
          <a:stretch/>
        </p:blipFill>
        <p:spPr>
          <a:xfrm>
            <a:off x="5576340" y="965727"/>
            <a:ext cx="287552" cy="27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2A99B7-ADD6-45A5-AE2E-45BFA3BEAA2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" r="-606" b="9591"/>
          <a:stretch/>
        </p:blipFill>
        <p:spPr>
          <a:xfrm>
            <a:off x="5445423" y="455892"/>
            <a:ext cx="414298" cy="427397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xmlns="" id="{D2C2F0E5-E9F2-4301-9CFB-A25DD21C3C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5" b="19079"/>
          <a:stretch/>
        </p:blipFill>
        <p:spPr>
          <a:xfrm>
            <a:off x="5669640" y="145078"/>
            <a:ext cx="362512" cy="3108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F55B73-4170-42A5-B15B-B58AD86B684D}"/>
              </a:ext>
            </a:extLst>
          </p:cNvPr>
          <p:cNvSpPr txBox="1"/>
          <p:nvPr/>
        </p:nvSpPr>
        <p:spPr>
          <a:xfrm>
            <a:off x="135943" y="1936858"/>
            <a:ext cx="271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4. Categorie di destinatari.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31A6EB5-2DF9-4CB4-8861-787FBFEB6F74}"/>
              </a:ext>
            </a:extLst>
          </p:cNvPr>
          <p:cNvSpPr txBox="1"/>
          <p:nvPr/>
        </p:nvSpPr>
        <p:spPr>
          <a:xfrm>
            <a:off x="3165231" y="2352024"/>
            <a:ext cx="4162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b="1" dirty="0">
                <a:latin typeface="Calisto MT" panose="02040603050505030304" pitchFamily="18" charset="0"/>
              </a:rPr>
              <a:t>Condividiamo</a:t>
            </a:r>
            <a:r>
              <a:rPr lang="it-IT" sz="1200" dirty="0">
                <a:latin typeface="Calisto MT" panose="02040603050505030304" pitchFamily="18" charset="0"/>
              </a:rPr>
              <a:t> i tuoi dati con i seguenti destinatari: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Partner commerciali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Fornitori di pagamenti e fornitori di servizio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Fornitori di servizi di </a:t>
            </a:r>
            <a:r>
              <a:rPr lang="it-IT" sz="1200" b="1" dirty="0" err="1">
                <a:latin typeface="Calisto MT" panose="02040603050505030304" pitchFamily="18" charset="0"/>
              </a:rPr>
              <a:t>analytics</a:t>
            </a:r>
            <a:endParaRPr lang="it-IT" sz="1200" b="1" dirty="0">
              <a:latin typeface="Calisto MT" panose="0204060305050503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Inserzionisti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Il gruppo aziendale </a:t>
            </a:r>
            <a:r>
              <a:rPr lang="it-IT" sz="1200" b="1" dirty="0" err="1">
                <a:latin typeface="Calisto MT" panose="02040603050505030304" pitchFamily="18" charset="0"/>
              </a:rPr>
              <a:t>Tik</a:t>
            </a:r>
            <a:r>
              <a:rPr lang="it-IT" sz="1200" b="1" dirty="0">
                <a:latin typeface="Calisto MT" panose="02040603050505030304" pitchFamily="18" charset="0"/>
              </a:rPr>
              <a:t> </a:t>
            </a:r>
            <a:r>
              <a:rPr lang="it-IT" sz="1200" b="1" dirty="0" err="1">
                <a:latin typeface="Calisto MT" panose="02040603050505030304" pitchFamily="18" charset="0"/>
              </a:rPr>
              <a:t>Tok</a:t>
            </a:r>
            <a:endParaRPr lang="it-IT" sz="1200" b="1" dirty="0">
              <a:latin typeface="Calisto MT" panose="0204060305050503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Forze dell’ordine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In caso di vendita o fusione della società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>
              <a:latin typeface="Calisto MT" panose="02040603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9BA1C06-72D9-423B-BD01-3193B25DC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92" y="2742384"/>
            <a:ext cx="1292464" cy="1316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8258B5C-C5A0-4AB5-BB3A-F3FD1C89C8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34" y="2233110"/>
            <a:ext cx="814291" cy="81028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xmlns="" id="{8EEEDA72-7FFC-4486-A009-86904E23D5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84" y="3600989"/>
            <a:ext cx="409845" cy="3844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270E171-A60B-4200-B234-152AB9F9C2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682" y="3107158"/>
            <a:ext cx="502249" cy="7234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439392-2E4C-41E9-9873-AF492B161184}"/>
              </a:ext>
            </a:extLst>
          </p:cNvPr>
          <p:cNvSpPr txBox="1"/>
          <p:nvPr/>
        </p:nvSpPr>
        <p:spPr>
          <a:xfrm>
            <a:off x="1613684" y="3183727"/>
            <a:ext cx="6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>
                <a:solidFill>
                  <a:srgbClr val="FF0000"/>
                </a:solidFill>
                <a:latin typeface="Calisto MT" panose="02040603050505030304" pitchFamily="18" charset="0"/>
              </a:rPr>
              <a:t>SEO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2B073BB-599A-45E2-9CFB-7AF7E048431E}"/>
              </a:ext>
            </a:extLst>
          </p:cNvPr>
          <p:cNvSpPr txBox="1"/>
          <p:nvPr/>
        </p:nvSpPr>
        <p:spPr>
          <a:xfrm>
            <a:off x="1892480" y="2805819"/>
            <a:ext cx="1082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9DFDFD"/>
                </a:solidFill>
                <a:latin typeface="Calisto MT" panose="02040603050505030304" pitchFamily="18" charset="0"/>
              </a:rPr>
              <a:t>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C0351F6-251B-408A-A17E-72F5558A35F6}"/>
              </a:ext>
            </a:extLst>
          </p:cNvPr>
          <p:cNvSpPr txBox="1"/>
          <p:nvPr/>
        </p:nvSpPr>
        <p:spPr>
          <a:xfrm>
            <a:off x="126831" y="4587761"/>
            <a:ext cx="3395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5. Per quanto tempo conserviamo i tuoi dati?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A0344C-5B36-480D-82E9-7AE6E00105AE}"/>
              </a:ext>
            </a:extLst>
          </p:cNvPr>
          <p:cNvSpPr txBox="1"/>
          <p:nvPr/>
        </p:nvSpPr>
        <p:spPr>
          <a:xfrm>
            <a:off x="141874" y="5019171"/>
            <a:ext cx="4162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listo MT" panose="02040603050505030304" pitchFamily="18" charset="0"/>
              </a:rPr>
              <a:t>Conserviamo le tue informazioni:</a:t>
            </a:r>
            <a:endParaRPr lang="it-IT" sz="1200" b="1" dirty="0">
              <a:latin typeface="Calisto MT" panose="0204060305050503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Per tutto il tempo necessario a fornirti il servizio</a:t>
            </a:r>
            <a:r>
              <a:rPr lang="it-IT" sz="1200" dirty="0">
                <a:latin typeface="Calisto MT" panose="02040603050505030304" pitchFamily="18" charset="0"/>
              </a:rPr>
              <a:t>, laddove non avessimo più bisogno delle tue informazioni allo scopo di fornirti il servizio, </a:t>
            </a:r>
            <a:r>
              <a:rPr lang="it-IT" sz="1200" b="1" dirty="0">
                <a:latin typeface="Calisto MT" panose="02040603050505030304" pitchFamily="18" charset="0"/>
              </a:rPr>
              <a:t>continueremo a detenerle </a:t>
            </a:r>
            <a:r>
              <a:rPr lang="it-IT" sz="1200" dirty="0">
                <a:latin typeface="Calisto MT" panose="02040603050505030304" pitchFamily="18" charset="0"/>
              </a:rPr>
              <a:t>solo nella misura in cui </a:t>
            </a:r>
            <a:r>
              <a:rPr lang="it-IT" sz="1200" b="1" dirty="0">
                <a:latin typeface="Calisto MT" panose="02040603050505030304" pitchFamily="18" charset="0"/>
              </a:rPr>
              <a:t>sussista un legittimo fine commerciale alla conservazione </a:t>
            </a:r>
            <a:r>
              <a:rPr lang="it-IT" sz="1200" dirty="0">
                <a:latin typeface="Calisto MT" panose="02040603050505030304" pitchFamily="18" charset="0"/>
              </a:rPr>
              <a:t>di tali dati.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Per tutto il tempo necessario </a:t>
            </a:r>
            <a:r>
              <a:rPr lang="it-IT" sz="1200" dirty="0">
                <a:latin typeface="Calisto MT" panose="02040603050505030304" pitchFamily="18" charset="0"/>
              </a:rPr>
              <a:t>per soddisfare i </a:t>
            </a:r>
            <a:r>
              <a:rPr lang="it-IT" sz="1200" b="1" dirty="0">
                <a:latin typeface="Calisto MT" panose="02040603050505030304" pitchFamily="18" charset="0"/>
              </a:rPr>
              <a:t>nostri obblighi contrattuali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Per tutto il tempo necessario </a:t>
            </a:r>
            <a:r>
              <a:rPr lang="it-IT" sz="1200" dirty="0">
                <a:latin typeface="Calisto MT" panose="02040603050505030304" pitchFamily="18" charset="0"/>
              </a:rPr>
              <a:t>per </a:t>
            </a:r>
            <a:r>
              <a:rPr lang="it-IT" sz="1200" b="1" dirty="0">
                <a:latin typeface="Calisto MT" panose="02040603050505030304" pitchFamily="18" charset="0"/>
              </a:rPr>
              <a:t>esercitare i nostri diritti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>
              <a:latin typeface="Calisto MT" panose="02040603050505030304" pitchFamily="18" charset="0"/>
            </a:endParaRPr>
          </a:p>
        </p:txBody>
      </p:sp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FF089F81-2105-49ED-9D03-EB68B5C6A0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477" y="4476491"/>
            <a:ext cx="3334190" cy="19191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BB302BE-A915-45F2-AE2A-5993EDBADE4D}"/>
              </a:ext>
            </a:extLst>
          </p:cNvPr>
          <p:cNvSpPr txBox="1"/>
          <p:nvPr/>
        </p:nvSpPr>
        <p:spPr>
          <a:xfrm>
            <a:off x="2894619" y="6797545"/>
            <a:ext cx="4162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</a:rPr>
              <a:t>Se ci chiederai di cancellare il tuo account: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Disattiviamo l’account per 30 giorni </a:t>
            </a:r>
            <a:r>
              <a:rPr lang="it-IT" sz="1200" dirty="0">
                <a:latin typeface="Calisto MT" panose="02040603050505030304" pitchFamily="18" charset="0"/>
              </a:rPr>
              <a:t>prima di eliminare l’account, qualora tu voglia ripensarci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Elimineremo i dati personali </a:t>
            </a:r>
            <a:r>
              <a:rPr lang="it-IT" sz="1200" dirty="0">
                <a:latin typeface="Calisto MT" panose="02040603050505030304" pitchFamily="18" charset="0"/>
              </a:rPr>
              <a:t>che sono collegati alla funzione di messaggistica in-app entro </a:t>
            </a:r>
            <a:r>
              <a:rPr lang="it-IT" sz="1200" b="1" dirty="0">
                <a:latin typeface="Calisto MT" panose="02040603050505030304" pitchFamily="18" charset="0"/>
              </a:rPr>
              <a:t>30 giorni dalla tua cancellazione</a:t>
            </a:r>
            <a:r>
              <a:rPr lang="it-IT" sz="1200" dirty="0">
                <a:latin typeface="Calisto MT" panose="02040603050505030304" pitchFamily="18" charset="0"/>
              </a:rPr>
              <a:t> dell’account utente.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Attenzione </a:t>
            </a:r>
            <a:r>
              <a:rPr lang="it-IT" sz="1200" dirty="0">
                <a:latin typeface="Calisto MT" panose="02040603050505030304" pitchFamily="18" charset="0"/>
              </a:rPr>
              <a:t>: Ti facciamo presente che i messaggi inviati ad altri utenti del nostro servizio sono archiviati sui loro dispositivi e non possono pertanto essere cancellati da noi.</a:t>
            </a:r>
          </a:p>
          <a:p>
            <a:pPr algn="just"/>
            <a:r>
              <a:rPr lang="it-IT" sz="1200" dirty="0">
                <a:latin typeface="Calisto MT" panose="02040603050505030304" pitchFamily="18" charset="0"/>
              </a:rPr>
              <a:t> </a:t>
            </a:r>
          </a:p>
        </p:txBody>
      </p:sp>
      <p:pic>
        <p:nvPicPr>
          <p:cNvPr id="32" name="Graphic 31" descr="Warning">
            <a:extLst>
              <a:ext uri="{FF2B5EF4-FFF2-40B4-BE49-F238E27FC236}">
                <a16:creationId xmlns:a16="http://schemas.microsoft.com/office/drawing/2014/main" xmlns="" id="{67590AAA-6F78-40BA-BAE7-9ACA7A5F0D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894620" y="7881820"/>
            <a:ext cx="234462" cy="2344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62E044A8-2912-477C-A1DA-A95CCA6AD61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r="2919"/>
          <a:stretch/>
        </p:blipFill>
        <p:spPr>
          <a:xfrm>
            <a:off x="199292" y="6802420"/>
            <a:ext cx="2542516" cy="1622490"/>
          </a:xfrm>
          <a:prstGeom prst="rect">
            <a:avLst/>
          </a:prstGeom>
        </p:spPr>
      </p:pic>
      <p:pic>
        <p:nvPicPr>
          <p:cNvPr id="38" name="Graphic 37" descr="Send">
            <a:extLst>
              <a:ext uri="{FF2B5EF4-FFF2-40B4-BE49-F238E27FC236}">
                <a16:creationId xmlns:a16="http://schemas.microsoft.com/office/drawing/2014/main" xmlns="" id="{69750F9E-61A8-4BF3-B0E8-A08AD35881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447308" y="6992044"/>
            <a:ext cx="331676" cy="331676"/>
          </a:xfrm>
          <a:prstGeom prst="rect">
            <a:avLst/>
          </a:prstGeom>
        </p:spPr>
      </p:pic>
      <p:sp>
        <p:nvSpPr>
          <p:cNvPr id="40" name="&quot;Not Allowed&quot; Symbol 39">
            <a:extLst>
              <a:ext uri="{FF2B5EF4-FFF2-40B4-BE49-F238E27FC236}">
                <a16:creationId xmlns:a16="http://schemas.microsoft.com/office/drawing/2014/main" xmlns="" id="{C5819F41-1287-4434-B09D-D5AF5BE06163}"/>
              </a:ext>
            </a:extLst>
          </p:cNvPr>
          <p:cNvSpPr/>
          <p:nvPr/>
        </p:nvSpPr>
        <p:spPr>
          <a:xfrm>
            <a:off x="1485334" y="6958163"/>
            <a:ext cx="331676" cy="365557"/>
          </a:xfrm>
          <a:prstGeom prst="noSmoking">
            <a:avLst/>
          </a:prstGeom>
          <a:solidFill>
            <a:srgbClr val="FF0000">
              <a:alpha val="47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1D05EEB-E41B-4F66-BBBC-DB94B60F34E9}"/>
              </a:ext>
            </a:extLst>
          </p:cNvPr>
          <p:cNvSpPr txBox="1"/>
          <p:nvPr/>
        </p:nvSpPr>
        <p:spPr>
          <a:xfrm>
            <a:off x="199292" y="8678291"/>
            <a:ext cx="681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In ogni caso, ci saranno anche occasioni in cui potremmo aver bisogno di trattenere i tuoi dati più a lungo a seconda degli obblighi legali o laddove risulti necessario in relazione a procedimenti legali.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20C88B1-5DDD-484E-9CE0-ADF7C1163D70}"/>
              </a:ext>
            </a:extLst>
          </p:cNvPr>
          <p:cNvSpPr txBox="1"/>
          <p:nvPr/>
        </p:nvSpPr>
        <p:spPr>
          <a:xfrm>
            <a:off x="119033" y="9332353"/>
            <a:ext cx="405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6. Dove archiviamo i tuoi dati e come li proteggiamo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87148E8-8C6F-41F9-9B4E-E1B47CDEC28E}"/>
              </a:ext>
            </a:extLst>
          </p:cNvPr>
          <p:cNvSpPr txBox="1"/>
          <p:nvPr/>
        </p:nvSpPr>
        <p:spPr>
          <a:xfrm>
            <a:off x="119033" y="9793700"/>
            <a:ext cx="486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</a:rPr>
              <a:t>Facciamo del nostro meglio per proteggere i tuoi </a:t>
            </a:r>
            <a:r>
              <a:rPr lang="it-IT" sz="1200" b="1" dirty="0">
                <a:latin typeface="Calisto MT" panose="02040603050505030304" pitchFamily="18" charset="0"/>
              </a:rPr>
              <a:t>dati personali</a:t>
            </a:r>
            <a:r>
              <a:rPr lang="it-IT" sz="1200" dirty="0">
                <a:latin typeface="Calisto MT" panose="02040603050505030304" pitchFamily="18" charset="0"/>
              </a:rPr>
              <a:t>, </a:t>
            </a:r>
            <a:r>
              <a:rPr lang="it-IT" sz="1200" dirty="0" smtClean="0">
                <a:latin typeface="Calisto MT" panose="02040603050505030304" pitchFamily="18" charset="0"/>
              </a:rPr>
              <a:t>provvedendo, </a:t>
            </a:r>
            <a:r>
              <a:rPr lang="it-IT" sz="1200" dirty="0">
                <a:latin typeface="Calisto MT" panose="02040603050505030304" pitchFamily="18" charset="0"/>
              </a:rPr>
              <a:t>per </a:t>
            </a:r>
            <a:r>
              <a:rPr lang="it-IT" sz="1200" dirty="0" smtClean="0">
                <a:latin typeface="Calisto MT" panose="02040603050505030304" pitchFamily="18" charset="0"/>
              </a:rPr>
              <a:t>esempio, </a:t>
            </a:r>
            <a:r>
              <a:rPr lang="it-IT" sz="1200" dirty="0">
                <a:latin typeface="Calisto MT" panose="02040603050505030304" pitchFamily="18" charset="0"/>
              </a:rPr>
              <a:t>a </a:t>
            </a:r>
            <a:r>
              <a:rPr lang="it-IT" sz="1200" b="1" dirty="0" smtClean="0">
                <a:latin typeface="Calisto MT" panose="02040603050505030304" pitchFamily="18" charset="0"/>
              </a:rPr>
              <a:t>criptarli</a:t>
            </a:r>
            <a:r>
              <a:rPr lang="it-IT" sz="1200" dirty="0" smtClean="0">
                <a:latin typeface="Calisto MT" panose="02040603050505030304" pitchFamily="18" charset="0"/>
              </a:rPr>
              <a:t>. </a:t>
            </a:r>
            <a:r>
              <a:rPr lang="it-IT" sz="1200" dirty="0">
                <a:latin typeface="Calisto MT" panose="02040603050505030304" pitchFamily="18" charset="0"/>
              </a:rPr>
              <a:t>Disponiamo di misure tecniche e organizzative idonee a garantire un livello di </a:t>
            </a:r>
            <a:r>
              <a:rPr lang="it-IT" sz="1200" b="1" dirty="0">
                <a:latin typeface="Calisto MT" panose="02040603050505030304" pitchFamily="18" charset="0"/>
              </a:rPr>
              <a:t>sicurezza appropriato al rischio</a:t>
            </a:r>
            <a:r>
              <a:rPr lang="it-IT" sz="1200" dirty="0">
                <a:latin typeface="Calisto MT" panose="02040603050505030304" pitchFamily="18" charset="0"/>
              </a:rPr>
              <a:t> a cui tu e gli altri utenti potreste essere esposti; di volta in volta le emenderemo per migliorarle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xmlns="" id="{D2A50025-12F2-4064-82BD-6F8BCB8407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33" y="8878504"/>
            <a:ext cx="2016227" cy="19288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12F5A17-4479-41D5-A889-B621E66853B2}"/>
              </a:ext>
            </a:extLst>
          </p:cNvPr>
          <p:cNvSpPr txBox="1"/>
          <p:nvPr/>
        </p:nvSpPr>
        <p:spPr>
          <a:xfrm>
            <a:off x="2276736" y="10902440"/>
            <a:ext cx="486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</a:rPr>
              <a:t>I </a:t>
            </a:r>
            <a:r>
              <a:rPr lang="it-IT" sz="1200" b="1" dirty="0">
                <a:latin typeface="Calisto MT" panose="02040603050505030304" pitchFamily="18" charset="0"/>
              </a:rPr>
              <a:t>dati personali </a:t>
            </a:r>
            <a:r>
              <a:rPr lang="it-IT" sz="1200" dirty="0">
                <a:latin typeface="Calisto MT" panose="02040603050505030304" pitchFamily="18" charset="0"/>
              </a:rPr>
              <a:t>che raccogliamo presso di te </a:t>
            </a:r>
            <a:r>
              <a:rPr lang="it-IT" sz="1200" b="1" dirty="0">
                <a:latin typeface="Calisto MT" panose="02040603050505030304" pitchFamily="18" charset="0"/>
              </a:rPr>
              <a:t>saranno trasferiti e archiviati in una destinazione al di fuori dello Spazio Economico Europeo</a:t>
            </a:r>
            <a:r>
              <a:rPr lang="it-IT" sz="1200" dirty="0">
                <a:latin typeface="Calisto MT" panose="02040603050505030304" pitchFamily="18" charset="0"/>
              </a:rPr>
              <a:t> (“SEE”). Lo facciamo ai sensi di contratti modello della Commissione Europea per il trasferimento di dati personali in paesi terzi (vale a dire clausole contrattuali standard) ai sensi della </a:t>
            </a:r>
            <a:r>
              <a:rPr lang="it-IT" sz="1200" b="1" dirty="0">
                <a:latin typeface="Calisto MT" panose="02040603050505030304" pitchFamily="18" charset="0"/>
              </a:rPr>
              <a:t>Decisione della Commissione 2004/915/CE o 2010/87/UE</a:t>
            </a:r>
            <a:r>
              <a:rPr lang="it-IT" sz="1200" dirty="0">
                <a:latin typeface="Calisto MT" panose="02040603050505030304" pitchFamily="18" charset="0"/>
              </a:rPr>
              <a:t> (a seconda dei casi) o in linea con il meccanismo di sostituzione approvato ai sensi della normativa UE.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E688C12D-4728-4940-B25F-DDA62FB1E9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1" y="10785307"/>
            <a:ext cx="2117682" cy="21487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D32BC3F-7AD0-4AB4-9695-49E9BC1A1DF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58" y="10902440"/>
            <a:ext cx="638903" cy="48401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BAAFE5E-DEE7-4631-92F7-714598779B67}"/>
              </a:ext>
            </a:extLst>
          </p:cNvPr>
          <p:cNvSpPr txBox="1"/>
          <p:nvPr/>
        </p:nvSpPr>
        <p:spPr>
          <a:xfrm>
            <a:off x="142584" y="12833608"/>
            <a:ext cx="4866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Attenzione !</a:t>
            </a:r>
          </a:p>
          <a:p>
            <a:pPr algn="just"/>
            <a:r>
              <a:rPr lang="it-IT" sz="1200" dirty="0">
                <a:latin typeface="Calisto MT" panose="02040603050505030304" pitchFamily="18" charset="0"/>
              </a:rPr>
              <a:t>Qualora </a:t>
            </a:r>
            <a:r>
              <a:rPr lang="it-IT" sz="1200" b="1" dirty="0">
                <a:latin typeface="Calisto MT" panose="02040603050505030304" pitchFamily="18" charset="0"/>
              </a:rPr>
              <a:t>troverai link </a:t>
            </a:r>
            <a:r>
              <a:rPr lang="it-IT" sz="1200" dirty="0">
                <a:latin typeface="Calisto MT" panose="02040603050505030304" pitchFamily="18" charset="0"/>
              </a:rPr>
              <a:t>di </a:t>
            </a:r>
            <a:r>
              <a:rPr lang="it-IT" sz="1200" b="1" dirty="0">
                <a:latin typeface="Calisto MT" panose="02040603050505030304" pitchFamily="18" charset="0"/>
              </a:rPr>
              <a:t>partner, inserzionisti e affiliati, se seguirai </a:t>
            </a:r>
            <a:r>
              <a:rPr lang="it-IT" sz="1200" dirty="0">
                <a:latin typeface="Calisto MT" panose="02040603050505030304" pitchFamily="18" charset="0"/>
              </a:rPr>
              <a:t>un link a uno qualsiasi di </a:t>
            </a:r>
            <a:r>
              <a:rPr lang="it-IT" sz="1200" b="1" dirty="0">
                <a:latin typeface="Calisto MT" panose="02040603050505030304" pitchFamily="18" charset="0"/>
              </a:rPr>
              <a:t>questi siti web</a:t>
            </a:r>
            <a:r>
              <a:rPr lang="it-IT" sz="1200" dirty="0">
                <a:latin typeface="Calisto MT" panose="02040603050505030304" pitchFamily="18" charset="0"/>
              </a:rPr>
              <a:t>, ti raccomandiamo di tener conto che tali siti </a:t>
            </a:r>
            <a:r>
              <a:rPr lang="it-IT" sz="1200" b="1" dirty="0">
                <a:latin typeface="Calisto MT" panose="02040603050505030304" pitchFamily="18" charset="0"/>
              </a:rPr>
              <a:t>dispongono di proprie politiche sulla privacy </a:t>
            </a:r>
            <a:r>
              <a:rPr lang="it-IT" sz="1200" dirty="0">
                <a:latin typeface="Calisto MT" panose="02040603050505030304" pitchFamily="18" charset="0"/>
              </a:rPr>
              <a:t>e che </a:t>
            </a:r>
            <a:r>
              <a:rPr lang="it-IT" sz="1200" b="1" dirty="0">
                <a:latin typeface="Calisto MT" panose="02040603050505030304" pitchFamily="18" charset="0"/>
              </a:rPr>
              <a:t>NOI</a:t>
            </a:r>
            <a:r>
              <a:rPr lang="it-IT" sz="1200" dirty="0">
                <a:latin typeface="Calisto MT" panose="02040603050505030304" pitchFamily="18" charset="0"/>
              </a:rPr>
              <a:t> </a:t>
            </a:r>
            <a:r>
              <a:rPr lang="it-IT" sz="1200" b="1" dirty="0">
                <a:latin typeface="Calisto MT" panose="02040603050505030304" pitchFamily="18" charset="0"/>
              </a:rPr>
              <a:t>non ci assumiamo alcuna responsabilità o obbligo in relazione a tali politiche</a:t>
            </a:r>
            <a:r>
              <a:rPr lang="it-IT" sz="1200" dirty="0">
                <a:latin typeface="Calisto MT" panose="02040603050505030304" pitchFamily="18" charset="0"/>
              </a:rPr>
              <a:t>. Ti invitiamo a verificare tali politiche prima di divulgare informazioni su tali siti web.</a:t>
            </a:r>
          </a:p>
        </p:txBody>
      </p:sp>
      <p:pic>
        <p:nvPicPr>
          <p:cNvPr id="33" name="Picture 32" descr="A picture containing text, sign&#10;&#10;Description automatically generated">
            <a:extLst>
              <a:ext uri="{FF2B5EF4-FFF2-40B4-BE49-F238E27FC236}">
                <a16:creationId xmlns:a16="http://schemas.microsoft.com/office/drawing/2014/main" xmlns="" id="{8FFC7B6B-9769-408E-B100-2E23F78D8C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212" y="12833608"/>
            <a:ext cx="2016227" cy="121652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4D168C4-1F67-49B4-9824-DDFC575BAED1}"/>
              </a:ext>
            </a:extLst>
          </p:cNvPr>
          <p:cNvSpPr txBox="1"/>
          <p:nvPr/>
        </p:nvSpPr>
        <p:spPr>
          <a:xfrm>
            <a:off x="142584" y="14401966"/>
            <a:ext cx="405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7. I tuoi Diritti.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047FB55-9101-4CEA-817B-D9459744C0FC}"/>
              </a:ext>
            </a:extLst>
          </p:cNvPr>
          <p:cNvSpPr txBox="1"/>
          <p:nvPr/>
        </p:nvSpPr>
        <p:spPr>
          <a:xfrm>
            <a:off x="2332689" y="14811318"/>
            <a:ext cx="4866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Calisto MT" panose="02040603050505030304" pitchFamily="18" charset="0"/>
              </a:rPr>
              <a:t>Ti offriamo funzioni d’impostazione per controllare e gestire i dati personali che conserviamo su di te. </a:t>
            </a:r>
          </a:p>
          <a:p>
            <a:pPr algn="just"/>
            <a:r>
              <a:rPr lang="it-IT" sz="1200" dirty="0">
                <a:latin typeface="Calisto MT" panose="02040603050505030304" pitchFamily="18" charset="0"/>
              </a:rPr>
              <a:t>Tu hai i seguenti diritti: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Accesso ai tuoi dati</a:t>
            </a:r>
            <a:r>
              <a:rPr lang="it-IT" sz="1200" dirty="0">
                <a:latin typeface="Calisto MT" panose="02040603050505030304" pitchFamily="18" charset="0"/>
              </a:rPr>
              <a:t>: Puoi chiederci, a titolo gratuito, di confermare che trattiamo i tuoi dati personali e richiedere una copia dei tuoi dati personali.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Cancellare i tuoi dat</a:t>
            </a:r>
            <a:r>
              <a:rPr lang="it-IT" sz="1200" dirty="0">
                <a:latin typeface="Calisto MT" panose="02040603050505030304" pitchFamily="18" charset="0"/>
              </a:rPr>
              <a:t>i: Puoi chiederci di cancellare tutti o parte dei tuoi dati personali.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Modificare o correggere i dati</a:t>
            </a:r>
            <a:r>
              <a:rPr lang="it-IT" sz="1200" dirty="0">
                <a:latin typeface="Calisto MT" panose="02040603050505030304" pitchFamily="18" charset="0"/>
              </a:rPr>
              <a:t>: Puoi chiederci di modificare o rettificare i tuoi dati. Puoi anche apportare variazioni utilizzando i comandi e le impostazioni in-app.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Portabilità</a:t>
            </a:r>
            <a:r>
              <a:rPr lang="it-IT" sz="1200" dirty="0">
                <a:latin typeface="Calisto MT" panose="02040603050505030304" pitchFamily="18" charset="0"/>
              </a:rPr>
              <a:t>: Puoi chiedere una copia dei dati personali che hai fornito in un formato atto alla lettura automatica.</a:t>
            </a:r>
          </a:p>
          <a:p>
            <a:pPr algn="just"/>
            <a:endParaRPr lang="it-IT" sz="1200" dirty="0">
              <a:latin typeface="Calisto MT" panose="02040603050505030304" pitchFamily="18" charset="0"/>
            </a:endParaRPr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xmlns="" id="{1EDAB3D9-043A-4E09-BE39-39389EBEC8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745" y="14750563"/>
            <a:ext cx="2291078" cy="21487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80D2A705-DAA5-444F-B620-93E73F00B7EE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87" y="14986002"/>
            <a:ext cx="540055" cy="512812"/>
          </a:xfrm>
          <a:prstGeom prst="rect">
            <a:avLst/>
          </a:prstGeom>
        </p:spPr>
      </p:pic>
      <p:pic>
        <p:nvPicPr>
          <p:cNvPr id="46" name="Picture 4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3E8008B0-E014-44E8-B095-0C4E13B347E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7" t="6571" r="12571" b="6965"/>
          <a:stretch/>
        </p:blipFill>
        <p:spPr>
          <a:xfrm>
            <a:off x="1739770" y="15840951"/>
            <a:ext cx="679036" cy="618389"/>
          </a:xfrm>
          <a:prstGeom prst="rect">
            <a:avLst/>
          </a:prstGeom>
        </p:spPr>
      </p:pic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xmlns="" id="{AF4ED5A2-090D-4BDE-BC58-7470583BAB40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74" y="16492690"/>
            <a:ext cx="818385" cy="710495"/>
          </a:xfrm>
          <a:prstGeom prst="rect">
            <a:avLst/>
          </a:prstGeom>
        </p:spPr>
      </p:pic>
      <p:pic>
        <p:nvPicPr>
          <p:cNvPr id="50" name="Picture 4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DED05B5D-356D-4279-9E90-343E640A522E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8" y="16590389"/>
            <a:ext cx="949499" cy="8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3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B1ED7D-9F0B-4B78-9AC0-106E190724D9}"/>
              </a:ext>
            </a:extLst>
          </p:cNvPr>
          <p:cNvSpPr txBox="1"/>
          <p:nvPr/>
        </p:nvSpPr>
        <p:spPr>
          <a:xfrm>
            <a:off x="173614" y="322432"/>
            <a:ext cx="486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Obiettare o limitare l’uso dei dati e ritirare il consenso</a:t>
            </a:r>
            <a:r>
              <a:rPr lang="it-IT" sz="1200" dirty="0">
                <a:latin typeface="Calisto MT" panose="02040603050505030304" pitchFamily="18" charset="0"/>
              </a:rPr>
              <a:t>: puoi chiederci di </a:t>
            </a:r>
            <a:r>
              <a:rPr lang="it-IT" sz="1200" b="1" dirty="0">
                <a:latin typeface="Calisto MT" panose="02040603050505030304" pitchFamily="18" charset="0"/>
              </a:rPr>
              <a:t>smettere di utilizzare alcuni o tutti i tuoi dati</a:t>
            </a:r>
            <a:r>
              <a:rPr lang="it-IT" sz="1200" dirty="0">
                <a:latin typeface="Calisto MT" panose="02040603050505030304" pitchFamily="18" charset="0"/>
              </a:rPr>
              <a:t>. Puoi chiederci di smettere di trattare i tuoi dati personali a fini di marketing diretto; revocare il tuo consenso o chiederci di smettere di prendere decisioni individuali automatizzate, inclusa la profilazione. 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DDAC8E93-2611-4C86-80A4-ACF11A6CEA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5" t="4027" r="9624" b="8632"/>
          <a:stretch/>
        </p:blipFill>
        <p:spPr>
          <a:xfrm>
            <a:off x="5501093" y="136437"/>
            <a:ext cx="1350676" cy="1201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32713D-0B85-43D7-8A1F-59EA90415E46}"/>
              </a:ext>
            </a:extLst>
          </p:cNvPr>
          <p:cNvSpPr txBox="1"/>
          <p:nvPr/>
        </p:nvSpPr>
        <p:spPr>
          <a:xfrm>
            <a:off x="2198712" y="1664724"/>
            <a:ext cx="486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b="1" dirty="0">
                <a:latin typeface="Calisto MT" panose="02040603050505030304" pitchFamily="18" charset="0"/>
              </a:rPr>
              <a:t>Se contesterai </a:t>
            </a:r>
            <a:r>
              <a:rPr lang="it-IT" sz="1200" dirty="0">
                <a:latin typeface="Calisto MT" panose="02040603050505030304" pitchFamily="18" charset="0"/>
              </a:rPr>
              <a:t>tale</a:t>
            </a:r>
            <a:r>
              <a:rPr lang="it-IT" sz="1200" b="1" dirty="0">
                <a:latin typeface="Calisto MT" panose="02040603050505030304" pitchFamily="18" charset="0"/>
              </a:rPr>
              <a:t> trattamento</a:t>
            </a:r>
            <a:r>
              <a:rPr lang="it-IT" sz="1200" dirty="0">
                <a:latin typeface="Calisto MT" panose="02040603050505030304" pitchFamily="18" charset="0"/>
              </a:rPr>
              <a:t>, ti chiederemo di comunicarci </a:t>
            </a:r>
            <a:r>
              <a:rPr lang="it-IT" sz="1200" b="1" dirty="0">
                <a:latin typeface="Calisto MT" panose="02040603050505030304" pitchFamily="18" charset="0"/>
              </a:rPr>
              <a:t>la ragione della tua obiezione</a:t>
            </a:r>
            <a:r>
              <a:rPr lang="it-IT" sz="1200" dirty="0">
                <a:latin typeface="Calisto MT" panose="02040603050505030304" pitchFamily="18" charset="0"/>
              </a:rPr>
              <a:t> affinché possiamo esaminare il processo di trattamento dei tuoi dati personali ed effettuare un </a:t>
            </a:r>
            <a:r>
              <a:rPr lang="it-IT" sz="1200" b="1" dirty="0">
                <a:latin typeface="Calisto MT" panose="02040603050505030304" pitchFamily="18" charset="0"/>
              </a:rPr>
              <a:t>bilanciamento tra il nostro legittimo interesse al trattamento dei dati </a:t>
            </a:r>
            <a:r>
              <a:rPr lang="it-IT" sz="1200" dirty="0">
                <a:latin typeface="Calisto MT" panose="02040603050505030304" pitchFamily="18" charset="0"/>
              </a:rPr>
              <a:t>e la </a:t>
            </a:r>
            <a:r>
              <a:rPr lang="it-IT" sz="1200" b="1" dirty="0">
                <a:latin typeface="Calisto MT" panose="02040603050505030304" pitchFamily="18" charset="0"/>
              </a:rPr>
              <a:t>tua obiezione</a:t>
            </a:r>
            <a:r>
              <a:rPr lang="it-IT" sz="1200" dirty="0">
                <a:latin typeface="Calisto MT" panose="02040603050505030304" pitchFamily="18" charset="0"/>
              </a:rPr>
              <a:t> a quest’ultimo.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1914E20F-8502-40D6-BB26-ACD6BBF5F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4" y="1165184"/>
            <a:ext cx="2035455" cy="1698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CB077AF-4A95-4A86-9FE6-B22B1876AD81}"/>
              </a:ext>
            </a:extLst>
          </p:cNvPr>
          <p:cNvSpPr txBox="1"/>
          <p:nvPr/>
        </p:nvSpPr>
        <p:spPr>
          <a:xfrm>
            <a:off x="264404" y="2907323"/>
            <a:ext cx="682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Prima di poter rispondere a una richiesta di esercitare uno o più dei diritti sopra elencati, ti potrà essere richiesto di verificare la tua identità o i dettagli del tuo account.</a:t>
            </a:r>
          </a:p>
          <a:p>
            <a:r>
              <a:rPr lang="it-IT" sz="1200" b="1" dirty="0" err="1">
                <a:solidFill>
                  <a:schemeClr val="accent2"/>
                </a:solidFill>
                <a:latin typeface="Calisto MT" panose="02040603050505030304" pitchFamily="18" charset="0"/>
              </a:rPr>
              <a:t>Tik</a:t>
            </a:r>
            <a:r>
              <a:rPr lang="it-IT" sz="1200" b="1" dirty="0" err="1">
                <a:solidFill>
                  <a:srgbClr val="0000FF"/>
                </a:solidFill>
                <a:latin typeface="Calisto MT" panose="02040603050505030304" pitchFamily="18" charset="0"/>
              </a:rPr>
              <a:t>Tok</a:t>
            </a:r>
            <a:r>
              <a:rPr lang="it-IT" sz="12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 avrà la responsabilità di rispondere alle tue richieste entro i limiti di tempo previsti dalla legge. </a:t>
            </a:r>
          </a:p>
          <a:p>
            <a:endParaRPr lang="it-IT" sz="12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3126E69-C454-483C-A017-AAAEE5C45E37}"/>
              </a:ext>
            </a:extLst>
          </p:cNvPr>
          <p:cNvSpPr txBox="1"/>
          <p:nvPr/>
        </p:nvSpPr>
        <p:spPr>
          <a:xfrm>
            <a:off x="173614" y="5448838"/>
            <a:ext cx="6823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Hai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domande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o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reclami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riguardanti questa informativa o desideri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metterti in contatto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col responsabile dati? </a:t>
            </a:r>
          </a:p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Scrivici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a        </a:t>
            </a:r>
            <a:r>
              <a:rPr lang="it-IT" sz="1200" b="1" dirty="0" err="1">
                <a:solidFill>
                  <a:schemeClr val="accent2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TikTok</a:t>
            </a:r>
            <a:r>
              <a:rPr lang="it-IT" sz="1200" b="1" dirty="0">
                <a:solidFill>
                  <a:schemeClr val="accent2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 Technology Limited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,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10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Earlsfort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Terrace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Dublino, D02 T380,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Irlanda   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per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utenti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dell’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 Unione Europea, Spazio Economico Europeo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e della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Svizzera</a:t>
            </a:r>
          </a:p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Scrivici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a        </a:t>
            </a:r>
            <a:r>
              <a:rPr lang="it-IT" sz="1200" b="1" dirty="0" err="1">
                <a:solidFill>
                  <a:srgbClr val="0000FF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TikTok</a:t>
            </a:r>
            <a:r>
              <a:rPr lang="it-IT" sz="1200" b="1" dirty="0">
                <a:solidFill>
                  <a:srgbClr val="0000FF"/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 Information Technology UK Limited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WeWork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125 </a:t>
            </a:r>
            <a:r>
              <a:rPr lang="it-IT" sz="1200" dirty="0" err="1">
                <a:latin typeface="Calisto MT" panose="02040603050505030304" pitchFamily="18" charset="0"/>
                <a:cs typeface="Lucida Sans Unicode" panose="020B0602030504020204" pitchFamily="34" charset="0"/>
              </a:rPr>
              <a:t>Kingway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, Londra, WC2B 6NH,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Regno Unito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per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utenti </a:t>
            </a:r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del </a:t>
            </a:r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Regno Unito</a:t>
            </a:r>
            <a:endParaRPr lang="it-IT" sz="1200" dirty="0">
              <a:latin typeface="Calisto MT" panose="02040603050505030304" pitchFamily="18" charset="0"/>
              <a:cs typeface="Lucida Sans Unicode" panose="020B0602030504020204" pitchFamily="34" charset="0"/>
            </a:endParaRPr>
          </a:p>
          <a:p>
            <a:pPr algn="ctr"/>
            <a:r>
              <a:rPr lang="it-IT" sz="1200" dirty="0">
                <a:latin typeface="Calisto MT" panose="02040603050505030304" pitchFamily="18" charset="0"/>
                <a:cs typeface="Lucida Sans Unicode" panose="020B0602030504020204" pitchFamily="34" charset="0"/>
              </a:rPr>
              <a:t>oppure</a:t>
            </a:r>
          </a:p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Contattaci 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Lucida Sans Unicode" panose="020B0602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qui</a:t>
            </a:r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Lucida Sans Unicode" panose="020B0602030504020204" pitchFamily="34" charset="0"/>
              </a:rPr>
              <a:t> </a:t>
            </a:r>
            <a:r>
              <a:rPr lang="it-IT" sz="1400" dirty="0">
                <a:latin typeface="Calisto MT" panose="02040603050505030304" pitchFamily="18" charset="0"/>
                <a:cs typeface="Lucida Sans Unicode" panose="020B0602030504020204" pitchFamily="34" charset="0"/>
              </a:rPr>
              <a:t>e se </a:t>
            </a:r>
            <a:r>
              <a:rPr lang="it-IT" sz="14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non risolvi </a:t>
            </a:r>
            <a:r>
              <a:rPr lang="it-IT" sz="1400" dirty="0">
                <a:latin typeface="Calisto MT" panose="02040603050505030304" pitchFamily="18" charset="0"/>
                <a:cs typeface="Lucida Sans Unicode" panose="020B0602030504020204" pitchFamily="34" charset="0"/>
              </a:rPr>
              <a:t>il tuo </a:t>
            </a:r>
            <a:r>
              <a:rPr lang="it-IT" sz="14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RECLAMO</a:t>
            </a:r>
            <a:r>
              <a:rPr lang="it-IT" sz="1400" dirty="0">
                <a:latin typeface="Calisto MT" panose="02040603050505030304" pitchFamily="18" charset="0"/>
                <a:cs typeface="Lucida Sans Unicode" panose="020B0602030504020204" pitchFamily="34" charset="0"/>
              </a:rPr>
              <a:t> rivolgiti presso la tua </a:t>
            </a:r>
            <a:r>
              <a:rPr lang="it-IT" sz="14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autorità locale responsabile della protezione dei dati.</a:t>
            </a:r>
          </a:p>
          <a:p>
            <a:endParaRPr lang="it-IT" sz="1400" b="1" dirty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it-IT" sz="1400" b="1" dirty="0">
                <a:solidFill>
                  <a:schemeClr val="accent1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endParaRPr lang="it-IT" sz="1400" dirty="0">
              <a:solidFill>
                <a:schemeClr val="accent1">
                  <a:lumMod val="7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EE8C8F-0642-49F0-A76E-FB70873A382E}"/>
              </a:ext>
            </a:extLst>
          </p:cNvPr>
          <p:cNvSpPr txBox="1"/>
          <p:nvPr/>
        </p:nvSpPr>
        <p:spPr>
          <a:xfrm>
            <a:off x="173614" y="3922986"/>
            <a:ext cx="4050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latin typeface="Calisto MT" panose="02040603050505030304" pitchFamily="18" charset="0"/>
                <a:cs typeface="Lucida Sans Unicode" panose="020B0602030504020204" pitchFamily="34" charset="0"/>
              </a:rPr>
              <a:t>8. Come possiamo aiutarti.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xmlns="" id="{9E0E5550-799D-4ED4-9B6D-BF017F952D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59" y="3992714"/>
            <a:ext cx="2441471" cy="145612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1" y="7926175"/>
            <a:ext cx="2870715" cy="284731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594263" y="10339730"/>
            <a:ext cx="4257506" cy="386018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78" y="15570394"/>
            <a:ext cx="5055183" cy="20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1311</Words>
  <Application>Microsoft Office PowerPoint</Application>
  <PresentationFormat>Personalizzato</PresentationFormat>
  <Paragraphs>85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Calisto MT</vt:lpstr>
      <vt:lpstr>Lucida Sans Unicode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D'Onofrio</dc:creator>
  <cp:lastModifiedBy>CRISTINA D'ONOFRIO</cp:lastModifiedBy>
  <cp:revision>20</cp:revision>
  <dcterms:created xsi:type="dcterms:W3CDTF">2020-12-11T17:18:46Z</dcterms:created>
  <dcterms:modified xsi:type="dcterms:W3CDTF">2020-12-12T13:35:42Z</dcterms:modified>
</cp:coreProperties>
</file>