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0" r:id="rId4"/>
    <p:sldId id="262" r:id="rId5"/>
    <p:sldId id="263" r:id="rId6"/>
    <p:sldId id="264" r:id="rId7"/>
    <p:sldId id="265" r:id="rId8"/>
    <p:sldId id="257" r:id="rId9"/>
    <p:sldId id="258" r:id="rId10"/>
    <p:sldId id="256" r:id="rId11"/>
    <p:sldId id="261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F41"/>
    <a:srgbClr val="660E11"/>
    <a:srgbClr val="E8EFFE"/>
    <a:srgbClr val="DFE8FD"/>
    <a:srgbClr val="041743"/>
    <a:srgbClr val="DDF9FF"/>
    <a:srgbClr val="450A0C"/>
    <a:srgbClr val="6441A5"/>
    <a:srgbClr val="FEFEB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446B-AC49-4384-9385-B4D2B563B572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E9B-C27E-478F-8ABF-940C45CC1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73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446B-AC49-4384-9385-B4D2B563B572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E9B-C27E-478F-8ABF-940C45CC1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89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446B-AC49-4384-9385-B4D2B563B572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E9B-C27E-478F-8ABF-940C45CC1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0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446B-AC49-4384-9385-B4D2B563B572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E9B-C27E-478F-8ABF-940C45CC1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89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446B-AC49-4384-9385-B4D2B563B572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E9B-C27E-478F-8ABF-940C45CC1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05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446B-AC49-4384-9385-B4D2B563B572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E9B-C27E-478F-8ABF-940C45CC1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24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446B-AC49-4384-9385-B4D2B563B572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E9B-C27E-478F-8ABF-940C45CC1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67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446B-AC49-4384-9385-B4D2B563B572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E9B-C27E-478F-8ABF-940C45CC1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12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446B-AC49-4384-9385-B4D2B563B572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E9B-C27E-478F-8ABF-940C45CC1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6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446B-AC49-4384-9385-B4D2B563B572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E9B-C27E-478F-8ABF-940C45CC1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0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446B-AC49-4384-9385-B4D2B563B572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E9B-C27E-478F-8ABF-940C45CC1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446B-AC49-4384-9385-B4D2B563B572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1E9B-C27E-478F-8ABF-940C45CC1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08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g"/><Relationship Id="rId12" Type="http://schemas.openxmlformats.org/officeDocument/2006/relationships/image" Target="../media/image8.jpg"/><Relationship Id="rId2" Type="http://schemas.openxmlformats.org/officeDocument/2006/relationships/audio" Target="../media/media1.mp4"/><Relationship Id="rId1" Type="http://schemas.microsoft.com/office/2007/relationships/media" Target="../media/media1.mp4"/><Relationship Id="rId6" Type="http://schemas.openxmlformats.org/officeDocument/2006/relationships/hyperlink" Target="mailto:inf@twich.it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2.jpeg"/><Relationship Id="rId10" Type="http://schemas.openxmlformats.org/officeDocument/2006/relationships/image" Target="../media/image6.jpeg"/><Relationship Id="rId4" Type="http://schemas.openxmlformats.org/officeDocument/2006/relationships/image" Target="../media/image1.jpg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171881" y="433426"/>
            <a:ext cx="5675344" cy="523280"/>
          </a:xfrm>
          <a:prstGeom prst="rect">
            <a:avLst/>
          </a:prstGeom>
          <a:solidFill>
            <a:srgbClr val="660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TWITCH.TV </a:t>
            </a:r>
            <a:r>
              <a:rPr lang="it-IT" sz="28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©</a:t>
            </a:r>
            <a:endParaRPr lang="it-IT" sz="2800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828801" y="1801430"/>
            <a:ext cx="4042610" cy="71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IL TITOLARE È TWICH</a:t>
            </a:r>
          </a:p>
          <a:p>
            <a:pPr algn="ctr">
              <a:lnSpc>
                <a:spcPct val="100000"/>
              </a:lnSpc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RAPPRESENTATO IN EU DA E CON DPO IN  ITALIA PRIVACY ACADEMY DARK SIDE AVV. MONICA GOBBATO</a:t>
            </a:r>
            <a:endParaRPr lang="it-IT" sz="1200" spc="-1" dirty="0">
              <a:solidFill>
                <a:schemeClr val="tx1"/>
              </a:solidFill>
              <a:latin typeface="MV Boli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539910" y="1470010"/>
            <a:ext cx="4331501" cy="256777"/>
          </a:xfrm>
          <a:prstGeom prst="rect">
            <a:avLst/>
          </a:prstGeom>
          <a:solidFill>
            <a:srgbClr val="E8EFFE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b="1" spc="-1" dirty="0">
                <a:solidFill>
                  <a:srgbClr val="041743"/>
                </a:solidFill>
                <a:latin typeface="MV Boli"/>
              </a:rPr>
              <a:t>TITOLARE DEL TRATTAMENTO</a:t>
            </a:r>
            <a:endParaRPr lang="it-IT" dirty="0">
              <a:solidFill>
                <a:srgbClr val="041743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44774" y="1465423"/>
            <a:ext cx="1195136" cy="103471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413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828801" y="2950745"/>
            <a:ext cx="4042610" cy="715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840" indent="-28548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DATI FORNITI DALL’INTERESSATO</a:t>
            </a:r>
          </a:p>
          <a:p>
            <a:pPr marL="285840" indent="-28548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DATI PROVENIENTI DA TERZI</a:t>
            </a:r>
          </a:p>
          <a:p>
            <a:pPr marL="285840" indent="-28548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DATI DEDOTTI E DATI OSSERVATI</a:t>
            </a:r>
            <a:endParaRPr lang="it-IT" sz="1200" spc="-1" dirty="0">
              <a:solidFill>
                <a:schemeClr val="tx1"/>
              </a:solidFill>
              <a:latin typeface="MV Boli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344774" y="2654879"/>
            <a:ext cx="5526637" cy="244644"/>
          </a:xfrm>
          <a:prstGeom prst="rect">
            <a:avLst/>
          </a:prstGeom>
          <a:solidFill>
            <a:srgbClr val="E8EFFE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00000"/>
              </a:lnSpc>
            </a:pPr>
            <a:r>
              <a:rPr lang="it-IT" b="1" spc="-1" dirty="0">
                <a:solidFill>
                  <a:srgbClr val="041743"/>
                </a:solidFill>
                <a:latin typeface="MV Boli"/>
              </a:rPr>
              <a:t>DATI OGGETTO DI TRATTAMENTO</a:t>
            </a:r>
            <a:endParaRPr lang="it-IT" spc="-1" dirty="0">
              <a:solidFill>
                <a:srgbClr val="041743"/>
              </a:solidFill>
              <a:latin typeface="MV Boli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344774" y="2656268"/>
            <a:ext cx="1195136" cy="1034716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413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7644329" y="1596859"/>
            <a:ext cx="4042610" cy="64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it-IT" sz="1200" u="sng" spc="-1" dirty="0" smtClean="0">
                <a:solidFill>
                  <a:schemeClr val="tx1"/>
                </a:solidFill>
                <a:latin typeface="MV Boli"/>
                <a:hlinkClick r:id="rId6"/>
              </a:rPr>
              <a:t>INF@TWICH.IT</a:t>
            </a:r>
            <a:endParaRPr lang="it-IT" sz="1200" spc="-1" dirty="0" smtClean="0">
              <a:solidFill>
                <a:schemeClr val="tx1"/>
              </a:solidFill>
              <a:latin typeface="MV Boli"/>
            </a:endParaRPr>
          </a:p>
          <a:p>
            <a:pPr algn="ctr">
              <a:lnSpc>
                <a:spcPct val="100000"/>
              </a:lnSpc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+39 333 666666</a:t>
            </a:r>
          </a:p>
          <a:p>
            <a:pPr algn="ctr">
              <a:lnSpc>
                <a:spcPct val="100000"/>
              </a:lnSpc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PIAZZA IV NOVEMBRE 4 MILANO</a:t>
            </a:r>
            <a:endParaRPr lang="it-IT" sz="1200" spc="-1" dirty="0">
              <a:solidFill>
                <a:schemeClr val="tx1"/>
              </a:solidFill>
              <a:latin typeface="MV Boli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6160302" y="1320473"/>
            <a:ext cx="5526637" cy="244644"/>
          </a:xfrm>
          <a:prstGeom prst="rect">
            <a:avLst/>
          </a:prstGeom>
          <a:solidFill>
            <a:srgbClr val="E8EFFE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00000"/>
              </a:lnSpc>
            </a:pPr>
            <a:r>
              <a:rPr lang="it-IT" b="1" spc="-1" dirty="0">
                <a:solidFill>
                  <a:srgbClr val="041743"/>
                </a:solidFill>
                <a:latin typeface="MV Boli"/>
              </a:rPr>
              <a:t>CONTATTI DEL </a:t>
            </a:r>
            <a:r>
              <a:rPr lang="it-IT" b="1" spc="-1" dirty="0" smtClean="0">
                <a:solidFill>
                  <a:srgbClr val="041743"/>
                </a:solidFill>
                <a:latin typeface="MV Boli"/>
              </a:rPr>
              <a:t>TITOLARE</a:t>
            </a:r>
            <a:endParaRPr lang="it-IT" spc="-1" dirty="0">
              <a:solidFill>
                <a:srgbClr val="041743"/>
              </a:solidFill>
              <a:latin typeface="MV Boli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6160302" y="1315885"/>
            <a:ext cx="1195136" cy="1034716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413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7644329" y="2797142"/>
            <a:ext cx="4042610" cy="637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LEGALE</a:t>
            </a:r>
          </a:p>
          <a:p>
            <a:pPr algn="ctr">
              <a:lnSpc>
                <a:spcPct val="100000"/>
              </a:lnSpc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CONTRATTUALE </a:t>
            </a:r>
          </a:p>
          <a:p>
            <a:pPr algn="ctr">
              <a:lnSpc>
                <a:spcPct val="100000"/>
              </a:lnSpc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LEGITTIMO INTERESSE E CONSENSO</a:t>
            </a:r>
            <a:endParaRPr lang="it-IT" sz="1200" spc="-1" dirty="0">
              <a:solidFill>
                <a:schemeClr val="tx1"/>
              </a:solidFill>
              <a:latin typeface="MV Boli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6160302" y="2520331"/>
            <a:ext cx="5526637" cy="244644"/>
          </a:xfrm>
          <a:prstGeom prst="rect">
            <a:avLst/>
          </a:prstGeom>
          <a:solidFill>
            <a:srgbClr val="E8EFFE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00000"/>
              </a:lnSpc>
            </a:pPr>
            <a:r>
              <a:rPr lang="it-IT" b="1" spc="-1" dirty="0">
                <a:solidFill>
                  <a:srgbClr val="041743"/>
                </a:solidFill>
                <a:latin typeface="MV Boli"/>
              </a:rPr>
              <a:t>SU CHE BASE </a:t>
            </a:r>
            <a:r>
              <a:rPr lang="it-IT" b="1" spc="-1" dirty="0" smtClean="0">
                <a:solidFill>
                  <a:srgbClr val="041743"/>
                </a:solidFill>
                <a:latin typeface="MV Boli"/>
              </a:rPr>
              <a:t>TRATTIAMO </a:t>
            </a:r>
            <a:r>
              <a:rPr lang="it-IT" b="1" spc="-1" dirty="0">
                <a:solidFill>
                  <a:srgbClr val="041743"/>
                </a:solidFill>
                <a:latin typeface="MV Boli"/>
              </a:rPr>
              <a:t>I </a:t>
            </a:r>
            <a:r>
              <a:rPr lang="it-IT" b="1" spc="-1" dirty="0" smtClean="0">
                <a:solidFill>
                  <a:srgbClr val="041743"/>
                </a:solidFill>
                <a:latin typeface="MV Boli"/>
              </a:rPr>
              <a:t>DATI</a:t>
            </a:r>
            <a:endParaRPr lang="it-IT" spc="-1" dirty="0">
              <a:solidFill>
                <a:srgbClr val="041743"/>
              </a:solidFill>
              <a:latin typeface="MV Boli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6160302" y="2513514"/>
            <a:ext cx="1195136" cy="1034716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413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2037084" y="4175113"/>
            <a:ext cx="4042610" cy="709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PUOI INVIARCI LE TUE SEGNALAZIONI ALL’INDIRIZZO</a:t>
            </a:r>
          </a:p>
          <a:p>
            <a:pPr algn="ctr">
              <a:lnSpc>
                <a:spcPct val="100000"/>
              </a:lnSpc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DPO@TWITCH.IT </a:t>
            </a:r>
            <a:endParaRPr lang="it-IT" sz="1200" spc="-1" dirty="0">
              <a:solidFill>
                <a:schemeClr val="tx1"/>
              </a:solidFill>
              <a:latin typeface="MV Boli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344774" y="3876547"/>
            <a:ext cx="5734920" cy="244644"/>
          </a:xfrm>
          <a:prstGeom prst="rect">
            <a:avLst/>
          </a:prstGeom>
          <a:solidFill>
            <a:srgbClr val="E8EFFE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b="1" spc="-1" dirty="0" smtClean="0">
                <a:solidFill>
                  <a:srgbClr val="041743"/>
                </a:solidFill>
                <a:latin typeface="MV Boli"/>
              </a:rPr>
              <a:t>ESERCIZIO DIRITTI DEGLI </a:t>
            </a:r>
            <a:r>
              <a:rPr lang="it-IT" b="1" spc="-1" dirty="0">
                <a:solidFill>
                  <a:srgbClr val="041743"/>
                </a:solidFill>
                <a:latin typeface="MV Boli"/>
              </a:rPr>
              <a:t>INTERESSATI</a:t>
            </a:r>
            <a:endParaRPr lang="it-IT" dirty="0">
              <a:solidFill>
                <a:srgbClr val="041743"/>
              </a:solidFill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328076" y="3881917"/>
            <a:ext cx="1195136" cy="1034716"/>
          </a:xfrm>
          <a:prstGeom prst="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413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644329" y="4035303"/>
            <a:ext cx="4042610" cy="686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SVOLGIMENTO SERVIZI / GIOCO ON LINE</a:t>
            </a:r>
            <a:r>
              <a:rPr lang="it-IT" sz="1200" spc="-1" dirty="0" smtClean="0">
                <a:solidFill>
                  <a:schemeClr val="tx1"/>
                </a:solidFill>
                <a:latin typeface="Arial"/>
              </a:rPr>
              <a:t> / </a:t>
            </a: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INVIO MATERIALE PUBBLICITARIO</a:t>
            </a:r>
            <a:r>
              <a:rPr lang="it-IT" sz="1200" spc="-1" dirty="0" smtClean="0">
                <a:solidFill>
                  <a:schemeClr val="tx1"/>
                </a:solidFill>
                <a:latin typeface="Arial"/>
              </a:rPr>
              <a:t> / </a:t>
            </a: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PROFILAZIONE A FINI DI MARKETING</a:t>
            </a:r>
            <a:r>
              <a:rPr lang="it-IT" sz="1200" spc="-1" dirty="0" smtClean="0">
                <a:solidFill>
                  <a:schemeClr val="tx1"/>
                </a:solidFill>
                <a:latin typeface="Arial"/>
              </a:rPr>
              <a:t> / </a:t>
            </a: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SICUREZZA DEI SISTEMI </a:t>
            </a:r>
            <a:endParaRPr lang="it-IT" sz="12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6160302" y="3727009"/>
            <a:ext cx="5526637" cy="244644"/>
          </a:xfrm>
          <a:prstGeom prst="rect">
            <a:avLst/>
          </a:prstGeom>
          <a:solidFill>
            <a:srgbClr val="E8EFFE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00000"/>
              </a:lnSpc>
            </a:pPr>
            <a:r>
              <a:rPr lang="it-IT" b="1" spc="-1">
                <a:solidFill>
                  <a:srgbClr val="041743"/>
                </a:solidFill>
                <a:latin typeface="MV Boli"/>
              </a:rPr>
              <a:t>FINALITÀ DEL TRATTAMENTO</a:t>
            </a:r>
            <a:endParaRPr lang="it-IT" spc="-1" dirty="0">
              <a:solidFill>
                <a:srgbClr val="041743"/>
              </a:solidFill>
              <a:latin typeface="Arial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160302" y="3732379"/>
            <a:ext cx="1195136" cy="1034716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413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0" y="6417558"/>
            <a:ext cx="12192000" cy="360219"/>
          </a:xfrm>
          <a:prstGeom prst="rect">
            <a:avLst/>
          </a:prstGeom>
          <a:solidFill>
            <a:srgbClr val="660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it-IT" spc="-1" dirty="0" smtClean="0">
                <a:solidFill>
                  <a:schemeClr val="bg1"/>
                </a:solidFill>
                <a:latin typeface="MV Boli"/>
              </a:rPr>
              <a:t>PER UN’INFORMATIVA PIÙ COMPLETA VISITA IL NOSTRO SITO WWW.TWITCH.IT</a:t>
            </a:r>
            <a:endParaRPr lang="it-IT" spc="-1" dirty="0">
              <a:solidFill>
                <a:schemeClr val="bg1"/>
              </a:solidFill>
              <a:latin typeface="MV Boli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3232220" y="5406197"/>
            <a:ext cx="4764376" cy="800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it-IT" sz="1200" spc="-1" dirty="0" smtClean="0">
                <a:solidFill>
                  <a:schemeClr val="tx1"/>
                </a:solidFill>
                <a:latin typeface="MV Boli"/>
                <a:ea typeface="DejaVu Sans"/>
              </a:rPr>
              <a:t>TWITCH  PUÒ  CONDIVIDERE ALCUNE  INFORMAZIONI CON</a:t>
            </a:r>
            <a:r>
              <a:rPr lang="it-IT" sz="1200" spc="-1" dirty="0" smtClean="0">
                <a:solidFill>
                  <a:schemeClr val="tx1"/>
                </a:solidFill>
                <a:latin typeface="MV Boli"/>
              </a:rPr>
              <a:t> </a:t>
            </a:r>
            <a:r>
              <a:rPr lang="it-IT" sz="1200" spc="-1" dirty="0" smtClean="0">
                <a:solidFill>
                  <a:schemeClr val="tx1"/>
                </a:solidFill>
                <a:latin typeface="MV Boli"/>
                <a:ea typeface="DejaVu Sans"/>
              </a:rPr>
              <a:t>I FORNITORI DI SERVIZI ESTERNI NOMINATI RESPONSABILI E CON LE SOCIETA COLLEGATE E ALLE AUTORITÀ QUANDO NECESSARIO</a:t>
            </a:r>
            <a:endParaRPr lang="it-IT" sz="1200" spc="-1" dirty="0">
              <a:solidFill>
                <a:schemeClr val="tx1"/>
              </a:solidFill>
              <a:latin typeface="MV Boli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2261676" y="5129230"/>
            <a:ext cx="5734920" cy="244644"/>
          </a:xfrm>
          <a:prstGeom prst="rect">
            <a:avLst/>
          </a:prstGeom>
          <a:solidFill>
            <a:srgbClr val="E8EFFE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00000"/>
              </a:lnSpc>
            </a:pPr>
            <a:r>
              <a:rPr lang="it-IT" b="1" spc="-1" dirty="0">
                <a:solidFill>
                  <a:srgbClr val="041743"/>
                </a:solidFill>
                <a:latin typeface="MV Boli"/>
              </a:rPr>
              <a:t>A CHI POSSIAMO TRASMETTERE I TUOI DATI</a:t>
            </a:r>
            <a:endParaRPr lang="it-IT" spc="-1" dirty="0">
              <a:solidFill>
                <a:srgbClr val="041743"/>
              </a:solidFill>
              <a:latin typeface="MV Boli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1539910" y="5120864"/>
            <a:ext cx="1195136" cy="1034716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413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12" y="4892541"/>
            <a:ext cx="3282605" cy="1397786"/>
          </a:xfrm>
          <a:prstGeom prst="rect">
            <a:avLst/>
          </a:prstGeom>
        </p:spPr>
      </p:pic>
      <p:sp>
        <p:nvSpPr>
          <p:cNvPr id="31" name="Rettangolo 30"/>
          <p:cNvSpPr/>
          <p:nvPr/>
        </p:nvSpPr>
        <p:spPr>
          <a:xfrm>
            <a:off x="419725" y="433426"/>
            <a:ext cx="5234731" cy="523280"/>
          </a:xfrm>
          <a:prstGeom prst="rect">
            <a:avLst/>
          </a:prstGeom>
          <a:solidFill>
            <a:srgbClr val="660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INFORMATIVA PRIVACY</a:t>
            </a:r>
            <a:endParaRPr lang="it-IT" sz="2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Ovale 31"/>
          <p:cNvSpPr/>
          <p:nvPr/>
        </p:nvSpPr>
        <p:spPr>
          <a:xfrm>
            <a:off x="5353986" y="85715"/>
            <a:ext cx="1484027" cy="1364105"/>
          </a:xfrm>
          <a:prstGeom prst="ellipse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WhatsApp Audio 2020-12-12 at 15.12.3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73249" y="4200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3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7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673613" y="1327430"/>
            <a:ext cx="6344406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1600" b="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 AGGIORNARE LE INFORMAZIONI </a:t>
            </a:r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 LE PREFERENZE DEL TUO PROFILO UTENTE</a:t>
            </a:r>
            <a:r>
              <a:rPr lang="it-IT" sz="1600" dirty="0" smtClean="0">
                <a:solidFill>
                  <a:srgbClr val="413F4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600" b="1" dirty="0" smtClean="0">
                <a:solidFill>
                  <a:srgbClr val="66003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E</a:t>
            </a:r>
            <a:r>
              <a:rPr lang="it-IT" sz="1600" dirty="0" smtClean="0">
                <a:solidFill>
                  <a:srgbClr val="413F4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600" b="1" dirty="0" smtClean="0">
                <a:solidFill>
                  <a:srgbClr val="66003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PER DISABILITARE O DISATTIVARE IL TUO ACCOUNT</a:t>
            </a:r>
            <a:endParaRPr lang="it-IT" sz="1600" dirty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043972" y="3210382"/>
            <a:ext cx="6117960" cy="954107"/>
          </a:xfrm>
          <a:prstGeom prst="rect">
            <a:avLst/>
          </a:prstGeom>
          <a:solidFill>
            <a:srgbClr val="FEFEB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1400" u="sng" dirty="0" smtClean="0">
                <a:solidFill>
                  <a:srgbClr val="392E5C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SE CHIUDI IL TUO ACCOUNT</a:t>
            </a:r>
            <a:r>
              <a:rPr lang="it-IT" sz="1400" dirty="0" smtClean="0">
                <a:solidFill>
                  <a:srgbClr val="392E5C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, TWITCH PUÒ CONSERVARE SPECIFICHE INFORMAZIONI SU DI TE IN MERITO ALLE ATTIVITÀ DESCRITTE NELL’INFORMATIVA O RICHIESTE </a:t>
            </a:r>
            <a:br>
              <a:rPr lang="it-IT" sz="1400" dirty="0" smtClean="0">
                <a:solidFill>
                  <a:srgbClr val="392E5C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</a:br>
            <a:r>
              <a:rPr lang="it-IT" sz="1400" dirty="0" smtClean="0">
                <a:solidFill>
                  <a:srgbClr val="392E5C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DALLA NORMATIVA IN VIGORE.</a:t>
            </a:r>
            <a:endParaRPr lang="it-IT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447961" y="2865060"/>
            <a:ext cx="1309981" cy="296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NOTA</a:t>
            </a:r>
            <a:endParaRPr lang="it-IT" b="1" u="sng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034593" y="2355047"/>
            <a:ext cx="6653240" cy="355803"/>
          </a:xfrm>
          <a:prstGeom prst="rect">
            <a:avLst/>
          </a:prstGeom>
          <a:solidFill>
            <a:srgbClr val="CCFFFF"/>
          </a:solidFill>
          <a:ln>
            <a:solidFill>
              <a:srgbClr val="413F4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it-IT" sz="1600" b="1" dirty="0" smtClean="0">
                <a:solidFill>
                  <a:srgbClr val="660033"/>
                </a:solidFill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ACCEDI </a:t>
            </a:r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E VISITA LA PAGINA IMPOSTAZIONI</a:t>
            </a:r>
            <a:r>
              <a:rPr lang="it-IT" sz="1600" dirty="0" smtClean="0">
                <a:solidFill>
                  <a:srgbClr val="413F41"/>
                </a:solidFill>
                <a:effectLst/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 </a:t>
            </a:r>
            <a:endParaRPr lang="it-IT" sz="1600" dirty="0">
              <a:solidFill>
                <a:srgbClr val="413F41"/>
              </a:solidFill>
              <a:effectLst/>
              <a:latin typeface="MV Boli" panose="02000500030200090000" pitchFamily="2" charset="0"/>
              <a:ea typeface="Calibri" panose="020F0502020204030204" pitchFamily="34" charset="0"/>
              <a:cs typeface="MV Boli" panose="02000500030200090000" pitchFamily="2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457407" y="4412684"/>
            <a:ext cx="11369832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1600" b="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 BLOCCARE I MESSAGGI </a:t>
            </a:r>
            <a:r>
              <a:rPr lang="it-IT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PROVENIENTI DA SCONOSCIUTI</a:t>
            </a:r>
            <a:r>
              <a:rPr lang="it-IT" sz="1600" dirty="0" smtClean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it-IT" sz="1600" b="1" dirty="0" smtClean="0">
                <a:solidFill>
                  <a:srgbClr val="66003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BLOCCARE GLI ABBONAMENTI </a:t>
            </a:r>
            <a:r>
              <a:rPr lang="it-IT" sz="1600" dirty="0" smtClean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DAI CANALI CHE NON SEGUI, </a:t>
            </a:r>
            <a:r>
              <a:rPr lang="it-IT" sz="1600" b="1" dirty="0" smtClean="0">
                <a:solidFill>
                  <a:srgbClr val="66003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SCOLLEGARE IL TUO ACCOUNT</a:t>
            </a:r>
            <a:r>
              <a:rPr lang="it-IT" sz="1600" dirty="0" smtClean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DAI TUOI ALTRI ACCOUNT E SERVIZI, </a:t>
            </a:r>
            <a:r>
              <a:rPr lang="it-IT" sz="1600" b="1" dirty="0" smtClean="0">
                <a:solidFill>
                  <a:srgbClr val="66003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REVOCARE L'AUTORIZZAZIONE A CONDIVIDERE I TUOI DATI </a:t>
            </a:r>
            <a:r>
              <a:rPr lang="it-IT" sz="1600" dirty="0" smtClean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CON UN'ESTENSIONE, </a:t>
            </a:r>
            <a:r>
              <a:rPr lang="it-IT" sz="1600" b="1" dirty="0" smtClean="0">
                <a:solidFill>
                  <a:srgbClr val="66003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DISATTIVARE I MESSAGGI EMAIL NON RELATIVI ALLE TRANSAZIONI </a:t>
            </a:r>
            <a:r>
              <a:rPr lang="it-IT" sz="1600" dirty="0" smtClean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O LE NOTIFICHE PUSH </a:t>
            </a:r>
            <a:endParaRPr lang="it-IT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4349982" y="5628151"/>
            <a:ext cx="7477257" cy="338554"/>
          </a:xfrm>
          <a:prstGeom prst="rect">
            <a:avLst/>
          </a:prstGeom>
          <a:solidFill>
            <a:srgbClr val="CCFFFF"/>
          </a:solidFill>
          <a:ln>
            <a:solidFill>
              <a:srgbClr val="413F4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it-IT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ACCEDI ALLA SCHEDA CONNESSIONI DELLA PAGINA IMPOSTAZIONI</a:t>
            </a:r>
            <a:endParaRPr lang="it-IT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159" y="1841453"/>
            <a:ext cx="2956560" cy="2587648"/>
          </a:xfrm>
          <a:prstGeom prst="rect">
            <a:avLst/>
          </a:prstGeom>
          <a:ln>
            <a:noFill/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0" y="2799573"/>
            <a:ext cx="1457471" cy="1239984"/>
          </a:xfrm>
          <a:prstGeom prst="rect">
            <a:avLst/>
          </a:prstGeom>
          <a:ln>
            <a:noFill/>
          </a:ln>
        </p:spPr>
      </p:pic>
      <p:sp>
        <p:nvSpPr>
          <p:cNvPr id="19" name="Rettangolo 18"/>
          <p:cNvSpPr/>
          <p:nvPr/>
        </p:nvSpPr>
        <p:spPr>
          <a:xfrm>
            <a:off x="0" y="653511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73612" y="675300"/>
            <a:ext cx="331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GESTIONE ACCOUNT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8845057" y="1307683"/>
            <a:ext cx="3170763" cy="61927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it-IT" sz="1600" b="1" kern="0" dirty="0">
                <a:solidFill>
                  <a:srgbClr val="002060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SCELTE IN MATERIA </a:t>
            </a:r>
            <a:r>
              <a:rPr lang="it-IT" sz="1600" b="1" kern="0" dirty="0" smtClean="0">
                <a:solidFill>
                  <a:srgbClr val="002060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/>
            </a:r>
            <a:br>
              <a:rPr lang="it-IT" sz="1600" b="1" kern="0" dirty="0" smtClean="0">
                <a:solidFill>
                  <a:srgbClr val="002060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</a:br>
            <a:r>
              <a:rPr lang="it-IT" sz="1600" b="1" kern="0" dirty="0" smtClean="0">
                <a:solidFill>
                  <a:srgbClr val="002060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DI </a:t>
            </a:r>
            <a:r>
              <a:rPr lang="it-IT" sz="1600" b="1" kern="0" dirty="0">
                <a:solidFill>
                  <a:srgbClr val="002060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PRIVACY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0" y="6243203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4 31"/>
          <p:cNvCxnSpPr>
            <a:stCxn id="9" idx="1"/>
            <a:endCxn id="13" idx="1"/>
          </p:cNvCxnSpPr>
          <p:nvPr/>
        </p:nvCxnSpPr>
        <p:spPr>
          <a:xfrm rot="10800000" flipH="1" flipV="1">
            <a:off x="673613" y="1742929"/>
            <a:ext cx="1360980" cy="790020"/>
          </a:xfrm>
          <a:prstGeom prst="bentConnector3">
            <a:avLst>
              <a:gd name="adj1" fmla="val -16797"/>
            </a:avLst>
          </a:prstGeom>
          <a:ln>
            <a:solidFill>
              <a:srgbClr val="413F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673612" y="6297379"/>
            <a:ext cx="3102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it-IT" sz="24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CONSULTA IL </a:t>
            </a:r>
            <a:r>
              <a:rPr lang="it-IT" sz="24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SITO</a:t>
            </a:r>
            <a:endParaRPr lang="it-IT" sz="2400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3779445" y="6318873"/>
            <a:ext cx="5270995" cy="35580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it-IT" sz="1600" u="sng" dirty="0">
                <a:solidFill>
                  <a:schemeClr val="bg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https://www.twitch.tv/p/it-it/legal/privacy-choices/</a:t>
            </a:r>
            <a:endParaRPr lang="it-IT" sz="1600" dirty="0">
              <a:solidFill>
                <a:schemeClr val="bg1"/>
              </a:solidFill>
              <a:effectLst/>
              <a:latin typeface="MV Boli" panose="02000500030200090000" pitchFamily="2" charset="0"/>
              <a:ea typeface="Calibri" panose="020F0502020204030204" pitchFamily="34" charset="0"/>
              <a:cs typeface="MV Boli" panose="02000500030200090000" pitchFamily="2" charset="0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9033641" y="6238914"/>
            <a:ext cx="279359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 smtClean="0">
                <a:solidFill>
                  <a:schemeClr val="bg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PER VEDERE TUTTE LE OPZIONI POSSIBILI</a:t>
            </a:r>
            <a:endParaRPr lang="it-IT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7" name="Connettore 4 36"/>
          <p:cNvCxnSpPr>
            <a:stCxn id="16" idx="1"/>
            <a:endCxn id="17" idx="1"/>
          </p:cNvCxnSpPr>
          <p:nvPr/>
        </p:nvCxnSpPr>
        <p:spPr>
          <a:xfrm rot="10800000" flipH="1" flipV="1">
            <a:off x="457406" y="4951292"/>
            <a:ext cx="3892575" cy="846135"/>
          </a:xfrm>
          <a:prstGeom prst="bentConnector3">
            <a:avLst>
              <a:gd name="adj1" fmla="val -5873"/>
            </a:avLst>
          </a:prstGeom>
          <a:ln>
            <a:solidFill>
              <a:srgbClr val="413F4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/>
          <p:cNvCxnSpPr/>
          <p:nvPr/>
        </p:nvCxnSpPr>
        <p:spPr>
          <a:xfrm>
            <a:off x="8785611" y="436833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/>
          <p:cNvCxnSpPr/>
          <p:nvPr/>
        </p:nvCxnSpPr>
        <p:spPr>
          <a:xfrm>
            <a:off x="8608450" y="532071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/>
          <p:cNvCxnSpPr/>
          <p:nvPr/>
        </p:nvCxnSpPr>
        <p:spPr>
          <a:xfrm>
            <a:off x="9050440" y="416234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312820" y="113439"/>
            <a:ext cx="11514419" cy="4546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it-IT" sz="1100" dirty="0" smtClean="0">
                <a:solidFill>
                  <a:srgbClr val="413F41"/>
                </a:solidFill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NOI DI TWITCH PRENDIAMO MOLTO SERIAMENTE LA TUA PRIVACY, TI FORNIAMO UNA SERIE DI SCELTE RELATIVE AL MODO IN CUI UTILIZZIAMO LE INFORMAZIONI CHE RACCOGLIAMO SU DI TE E SUL MODO IN CUI PUOI GESTIRE LA TUA PRIVACY ONLINE QUANDO UTILIZZI I SERVIZI</a:t>
            </a:r>
            <a:endParaRPr lang="it-IT" sz="1200" dirty="0">
              <a:solidFill>
                <a:srgbClr val="413F41"/>
              </a:solidFill>
              <a:effectLst/>
              <a:latin typeface="MV Boli" panose="02000500030200090000" pitchFamily="2" charset="0"/>
              <a:ea typeface="Calibri" panose="020F0502020204030204" pitchFamily="34" charset="0"/>
              <a:cs typeface="MV Boli" panose="02000500030200090000" pitchFamily="2" charset="0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5688714"/>
            <a:ext cx="3550617" cy="368230"/>
          </a:xfrm>
          <a:prstGeom prst="rect">
            <a:avLst/>
          </a:prstGeom>
          <a:solidFill>
            <a:srgbClr val="6441A5"/>
          </a:solidFill>
          <a:ln>
            <a:solidFill>
              <a:srgbClr val="613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ARTT. 15, 16 E 17 GDPR</a:t>
            </a:r>
            <a:endParaRPr lang="it-IT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131883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106904" y="131883"/>
            <a:ext cx="10341839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it-IT" sz="2400" b="1" spc="-1" dirty="0" smtClean="0">
                <a:solidFill>
                  <a:schemeClr val="bg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QUALI SONO I TUOI DIRITTI?</a:t>
            </a:r>
            <a:endParaRPr lang="it-IT" sz="2400" spc="-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398487" y="737534"/>
            <a:ext cx="7095739" cy="348085"/>
          </a:xfrm>
          <a:prstGeom prst="rect">
            <a:avLst/>
          </a:prstGeom>
          <a:solidFill>
            <a:srgbClr val="FEFEB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ART. 15 ACCESSO</a:t>
            </a:r>
            <a:endParaRPr lang="it-IT" sz="1600" b="1" dirty="0">
              <a:solidFill>
                <a:srgbClr val="660033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1" y="6204889"/>
            <a:ext cx="3237875" cy="368230"/>
          </a:xfrm>
          <a:prstGeom prst="rect">
            <a:avLst/>
          </a:prstGeom>
          <a:solidFill>
            <a:srgbClr val="6441A5"/>
          </a:solidFill>
          <a:ln>
            <a:solidFill>
              <a:srgbClr val="613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ARTT. DA 15 A 22 GDPR</a:t>
            </a:r>
            <a:endParaRPr lang="it-IT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98487" y="1107099"/>
            <a:ext cx="2898097" cy="113871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it-IT" sz="1400" dirty="0">
                <a:solidFill>
                  <a:srgbClr val="202124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it-IT" sz="1400" dirty="0">
                <a:solidFill>
                  <a:srgbClr val="20212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DIRITTO A CONOSCERE I DATI IN NOSTRO POSSESSO </a:t>
            </a:r>
            <a:endParaRPr lang="it-IT" sz="1600" dirty="0">
              <a:solidFill>
                <a:srgbClr val="20212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488234" y="2782144"/>
            <a:ext cx="3606581" cy="113871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OTTENERE LA CANCELLAZIONE E/O LA DEINDICIZZAZIONE DI DATI 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2488234" y="4405207"/>
            <a:ext cx="3031958" cy="113871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" algn="ctr">
              <a:buClr>
                <a:srgbClr val="000000"/>
              </a:buClr>
              <a:buSzPct val="45000"/>
            </a:pPr>
            <a:r>
              <a:rPr lang="it-IT" sz="1400" spc="-1" dirty="0">
                <a:solidFill>
                  <a:srgbClr val="202124"/>
                </a:solidFill>
                <a:latin typeface="MV Boli"/>
                <a:ea typeface="Microsoft YaHei"/>
              </a:rPr>
              <a:t>TRASFERIRE I DATI A TE O A UN ENTE TERZO</a:t>
            </a:r>
            <a:endParaRPr lang="it-IT" sz="1100" spc="-1" dirty="0">
              <a:solidFill>
                <a:srgbClr val="202124"/>
              </a:solidFill>
              <a:latin typeface="Arial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951687" y="737534"/>
            <a:ext cx="4964331" cy="348085"/>
          </a:xfrm>
          <a:prstGeom prst="rect">
            <a:avLst/>
          </a:prstGeom>
          <a:solidFill>
            <a:srgbClr val="FEFEB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ART. 16 RETTIFICA</a:t>
            </a:r>
            <a:endParaRPr lang="it-IT" sz="1600" b="1" dirty="0">
              <a:solidFill>
                <a:srgbClr val="660033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6951687" y="1107099"/>
            <a:ext cx="2972917" cy="113871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OTTENERE LA RETTIFICA DI DATI INESATTI O INCOMPLETI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9206535" y="2782144"/>
            <a:ext cx="2489090" cy="113871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" algn="ctr">
              <a:buClr>
                <a:srgbClr val="000000"/>
              </a:buClr>
              <a:buSzPct val="45000"/>
            </a:pPr>
            <a:r>
              <a:rPr lang="it-IT" sz="1400" spc="-1" dirty="0">
                <a:solidFill>
                  <a:srgbClr val="202124"/>
                </a:solidFill>
                <a:latin typeface="MV Boli"/>
                <a:ea typeface="Microsoft YaHei"/>
              </a:rPr>
              <a:t>CHIEDERE UNA MODIFICA ALLE MODALITÀ DI TRATTAMENTO</a:t>
            </a:r>
            <a:endParaRPr lang="it-IT" sz="1100" spc="-1" dirty="0">
              <a:solidFill>
                <a:srgbClr val="202124"/>
              </a:solidFill>
              <a:latin typeface="Arial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8794013" y="4405207"/>
            <a:ext cx="2929876" cy="113871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OPPORSI IN QUALSIASI MOMENTO E SENZA MOTIVO SE MARKETING </a:t>
            </a:r>
            <a:endParaRPr lang="it-IT" sz="1600" dirty="0">
              <a:solidFill>
                <a:srgbClr val="20212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4259177" y="6016993"/>
            <a:ext cx="7611979" cy="744021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20212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DIRITTO </a:t>
            </a:r>
            <a:r>
              <a:rPr lang="it-IT" sz="1400" dirty="0">
                <a:solidFill>
                  <a:srgbClr val="20212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 NON ESSERE SOTTOPOSTO A UN PROCESSO DECISIONALE ESCLUSIVAMENTO AUTOMATIZZATO</a:t>
            </a:r>
            <a:endParaRPr lang="it-IT" sz="1600" dirty="0">
              <a:solidFill>
                <a:srgbClr val="20212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1616" y="1150630"/>
            <a:ext cx="1669977" cy="110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61884" y="1139848"/>
            <a:ext cx="1260690" cy="110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79592" y="2874335"/>
            <a:ext cx="2066676" cy="9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102" y="2782144"/>
            <a:ext cx="1522431" cy="10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5226" y="4405207"/>
            <a:ext cx="1596597" cy="174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ettangolo 29"/>
          <p:cNvSpPr/>
          <p:nvPr/>
        </p:nvSpPr>
        <p:spPr>
          <a:xfrm>
            <a:off x="3946356" y="5668098"/>
            <a:ext cx="7924799" cy="348895"/>
          </a:xfrm>
          <a:prstGeom prst="rect">
            <a:avLst/>
          </a:prstGeom>
          <a:solidFill>
            <a:srgbClr val="FEFEB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ART. 22 PROCESSO AUTOMATIZZATO</a:t>
            </a:r>
            <a:endParaRPr lang="it-IT" sz="1600" b="1" dirty="0">
              <a:solidFill>
                <a:srgbClr val="660033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372123" y="2380573"/>
            <a:ext cx="4978181" cy="359409"/>
          </a:xfrm>
          <a:prstGeom prst="rect">
            <a:avLst/>
          </a:prstGeom>
          <a:solidFill>
            <a:srgbClr val="FEFEB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ART. 17 DIRITTO ALL’OBLIO</a:t>
            </a:r>
            <a:endParaRPr lang="it-IT" b="1" dirty="0">
              <a:solidFill>
                <a:srgbClr val="660033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4556221" y="2380573"/>
            <a:ext cx="7347284" cy="359409"/>
          </a:xfrm>
          <a:prstGeom prst="rect">
            <a:avLst/>
          </a:prstGeom>
          <a:solidFill>
            <a:srgbClr val="FEFEB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600" b="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ARTT. 18 E 19 LIMITAZIONI AL TRATTAMENTO E NOTIFICA</a:t>
            </a:r>
            <a:endParaRPr lang="it-IT" sz="1600" b="1" dirty="0">
              <a:solidFill>
                <a:srgbClr val="660033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6951687" y="3992359"/>
            <a:ext cx="4978181" cy="359409"/>
          </a:xfrm>
          <a:prstGeom prst="rect">
            <a:avLst/>
          </a:prstGeom>
          <a:solidFill>
            <a:srgbClr val="FEFEB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600" b="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ART. 21 OPPOSIZIONE</a:t>
            </a:r>
            <a:endParaRPr lang="it-IT" sz="1600" b="1" dirty="0">
              <a:solidFill>
                <a:srgbClr val="660033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398487" y="3992359"/>
            <a:ext cx="8587655" cy="359409"/>
          </a:xfrm>
          <a:prstGeom prst="rect">
            <a:avLst/>
          </a:prstGeom>
          <a:solidFill>
            <a:srgbClr val="FEFEB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ART. 20 PORTABILITÀ  DEI DATI</a:t>
            </a:r>
            <a:endParaRPr lang="it-IT" b="1" dirty="0">
              <a:solidFill>
                <a:srgbClr val="660033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67600" y="4405207"/>
            <a:ext cx="1522487" cy="116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81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6" y="5037034"/>
            <a:ext cx="1457471" cy="1239984"/>
          </a:xfrm>
          <a:prstGeom prst="rect">
            <a:avLst/>
          </a:prstGeom>
          <a:ln>
            <a:noFill/>
          </a:ln>
        </p:spPr>
      </p:pic>
      <p:sp>
        <p:nvSpPr>
          <p:cNvPr id="2" name="Rettangolo 1"/>
          <p:cNvSpPr/>
          <p:nvPr/>
        </p:nvSpPr>
        <p:spPr>
          <a:xfrm>
            <a:off x="0" y="431839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461932" y="1911554"/>
            <a:ext cx="3542031" cy="2062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 CASO DI CESSIONE, FUSIONE, VENDITA DELL’ATTIVITÀ O DI ALCUNI  SERVIZI TWITCH SI RISERVA IL DIRITTO DI TRASFERIRE O CEDERE, ANCHE EXTRA UE, I DATI RACCOLTI DAGLI UTENTI NELL’AMBITO DELL'OPERAZIONE.</a:t>
            </a:r>
          </a:p>
        </p:txBody>
      </p:sp>
      <p:sp>
        <p:nvSpPr>
          <p:cNvPr id="7" name="Rettangolo 6"/>
          <p:cNvSpPr/>
          <p:nvPr/>
        </p:nvSpPr>
        <p:spPr>
          <a:xfrm>
            <a:off x="2390937" y="5068251"/>
            <a:ext cx="9226266" cy="1077218"/>
          </a:xfrm>
          <a:prstGeom prst="rect">
            <a:avLst/>
          </a:prstGeom>
          <a:solidFill>
            <a:srgbClr val="FEFEB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600" b="1" u="sng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TWITCH IN FUTURO POTRÀ, MODIFICARE, AGGIUNGERE O ELIMINARE PARTI </a:t>
            </a:r>
            <a:r>
              <a:rPr lang="it-IT" sz="1600" b="1" u="sng" dirty="0" err="1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DI</a:t>
            </a:r>
            <a:r>
              <a:rPr lang="it-IT" sz="1600" b="1" u="sng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 QUESTA INFORMATIVA </a:t>
            </a:r>
            <a:r>
              <a:rPr lang="it-IT" sz="1600" u="sng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SULLA PRIVACY. TIENI </a:t>
            </a:r>
            <a:r>
              <a:rPr lang="it-IT" sz="1600" u="sng" dirty="0" err="1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D’OCCHIO</a:t>
            </a:r>
            <a:r>
              <a:rPr lang="it-IT" sz="1600" u="sng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 QUESTA INFORMATIVA PER EVENTUALI AGGIORNAMENTI. LA PROSECUZIONE DELL’USO DEI SERVIZI COSTITUISCE ACCETTAZIONE DELLE MODIFICHE IN QUESTIONE.</a:t>
            </a:r>
          </a:p>
        </p:txBody>
      </p:sp>
      <p:sp>
        <p:nvSpPr>
          <p:cNvPr id="9" name="Rettangolo 8"/>
          <p:cNvSpPr/>
          <p:nvPr/>
        </p:nvSpPr>
        <p:spPr>
          <a:xfrm>
            <a:off x="0" y="4332759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7869750" y="4390624"/>
            <a:ext cx="3288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ATTENZIONE!</a:t>
            </a:r>
            <a:endParaRPr lang="it-IT" sz="2000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9517" y="1453260"/>
            <a:ext cx="2589730" cy="237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ttangolo 22"/>
          <p:cNvSpPr/>
          <p:nvPr/>
        </p:nvSpPr>
        <p:spPr>
          <a:xfrm>
            <a:off x="6824801" y="1352441"/>
            <a:ext cx="479240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 INFORMAZIONI RACCOLTE POSSONO ESSERE TRATTATE NELLA TUA </a:t>
            </a:r>
            <a:r>
              <a:rPr lang="it-IT" sz="1600" b="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AREA GEOGRAFICA</a:t>
            </a:r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NEGLI </a:t>
            </a:r>
            <a:r>
              <a:rPr lang="it-IT" sz="1600" b="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USA O IN ALTRO PAESE</a:t>
            </a:r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DOVE TWITCH O LE SUE SOCIETÀ PARTNER ABBIANO SEDE, STRUTTURE O FLUSSI INFORMATIVI. </a:t>
            </a:r>
          </a:p>
          <a:p>
            <a:pPr fontAlgn="base"/>
            <a:endParaRPr lang="it-IT" sz="1600" dirty="0" smtClean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fontAlgn="base"/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ALTRE INFORMAZIONI INTEGRATIVE RICHIESTE DA LEGISLAZIONI SPECIFICHE PUOI TROVARLE NELLE </a:t>
            </a:r>
            <a:r>
              <a:rPr lang="it-IT" sz="1600" b="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SEZIONI DEDICATE ALLE SCELTE RELATIVE ALLA PRIVACY.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5169575" y="458006"/>
            <a:ext cx="6746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TWITCH È UN SOCIAL INTERNAZIONALE</a:t>
            </a:r>
            <a:endParaRPr lang="it-IT" sz="2400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12987" y="1497152"/>
            <a:ext cx="3422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u="sng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FUSIONE O CESSIONE</a:t>
            </a:r>
            <a:endParaRPr lang="it-IT" b="1" u="sng" dirty="0">
              <a:solidFill>
                <a:srgbClr val="660033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8641383" y="6092903"/>
            <a:ext cx="3550617" cy="368230"/>
          </a:xfrm>
          <a:prstGeom prst="rect">
            <a:avLst/>
          </a:prstGeom>
          <a:solidFill>
            <a:srgbClr val="6441A5"/>
          </a:solidFill>
          <a:ln>
            <a:solidFill>
              <a:srgbClr val="613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ARTT. DA 45 A 50 GDPR</a:t>
            </a:r>
            <a:endParaRPr lang="it-IT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0" y="4965646"/>
            <a:ext cx="1456944" cy="18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131883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1106904" y="131883"/>
            <a:ext cx="10341839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it-IT" sz="2400" b="1" spc="-1" dirty="0" smtClean="0">
                <a:solidFill>
                  <a:schemeClr val="bg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CHI SONO IL TITOLARE E I RESPONSABILI DEL TRATTAMENTO?</a:t>
            </a:r>
            <a:endParaRPr lang="it-IT" sz="2400" spc="-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Immagine 3"/>
          <p:cNvPicPr/>
          <p:nvPr/>
        </p:nvPicPr>
        <p:blipFill>
          <a:blip r:embed="rId2"/>
          <a:stretch/>
        </p:blipFill>
        <p:spPr>
          <a:xfrm>
            <a:off x="1106904" y="1929769"/>
            <a:ext cx="2070580" cy="1730045"/>
          </a:xfrm>
          <a:prstGeom prst="rect">
            <a:avLst/>
          </a:prstGeom>
          <a:ln w="0">
            <a:noFill/>
          </a:ln>
        </p:spPr>
      </p:pic>
      <p:sp>
        <p:nvSpPr>
          <p:cNvPr id="5" name="Rettangolo 4"/>
          <p:cNvSpPr/>
          <p:nvPr/>
        </p:nvSpPr>
        <p:spPr>
          <a:xfrm>
            <a:off x="2928964" y="955480"/>
            <a:ext cx="85197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72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1600" b="1" spc="-1" dirty="0" smtClean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I</a:t>
            </a:r>
            <a: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L</a:t>
            </a:r>
            <a:r>
              <a:rPr lang="it-IT" sz="1600" b="1" spc="-1" dirty="0" smtClean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 </a:t>
            </a:r>
            <a:r>
              <a:rPr lang="it-IT" sz="1600" b="1" spc="-1" dirty="0" smtClean="0">
                <a:solidFill>
                  <a:srgbClr val="660033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TITOLARE DEL TRATTAMENTO DI TWITCH </a:t>
            </a:r>
            <a: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È </a:t>
            </a:r>
            <a:r>
              <a:rPr lang="it-IT" sz="1600" b="1" spc="-1" dirty="0" smtClean="0">
                <a:solidFill>
                  <a:srgbClr val="660033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TWITCH INTERACTIVE, INC. </a:t>
            </a:r>
            <a:r>
              <a:rPr lang="it-IT" sz="1600" spc="-1" dirty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CON SEDE IN 350 BUSH STREET, 2ND FLOOR, </a:t>
            </a:r>
            <a: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SAN </a:t>
            </a:r>
            <a:r>
              <a:rPr lang="it-IT" sz="1600" spc="-1" dirty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FRANCISCO, CA </a:t>
            </a:r>
            <a: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94104, E, AI FINI DI APPLICAZIONE DEL GDPR, </a:t>
            </a:r>
            <a: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TWITCH UK LIMITED È DESIGNATA RAPPRESENTANTE UE, IN RELAZIONE AI SUOI OBBLIGHI. DPO È </a:t>
            </a:r>
            <a:r>
              <a:rPr lang="it-IT" sz="1600" spc="-1" dirty="0" smtClean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«</a:t>
            </a:r>
            <a:r>
              <a:rPr lang="it-IT" sz="1600" b="1" spc="-1" dirty="0" smtClean="0">
                <a:solidFill>
                  <a:srgbClr val="660033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PRIVACY ACADEMY DARK SIDE</a:t>
            </a:r>
            <a:r>
              <a:rPr lang="it-IT" sz="1600" spc="-1" dirty="0" smtClean="0">
                <a:solidFill>
                  <a:srgbClr val="660033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» </a:t>
            </a:r>
            <a:r>
              <a:rPr lang="it-IT" sz="1600" spc="-1" dirty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CON SEDE IN MILANO IN PIAZZA IV NOVEMBRE </a:t>
            </a:r>
            <a: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4, </a:t>
            </a:r>
            <a:r>
              <a:rPr lang="it-IT" sz="1600" dirty="0" smtClean="0">
                <a:solidFill>
                  <a:srgbClr val="413F41"/>
                </a:solidFill>
              </a:rPr>
              <a:t> </a:t>
            </a:r>
            <a: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NELLA PERSONA DI </a:t>
            </a:r>
            <a:r>
              <a:rPr lang="it-IT" sz="1600" b="1" u="sng" spc="-1" dirty="0" smtClean="0">
                <a:solidFill>
                  <a:srgbClr val="002060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MONICA GOBBATO</a:t>
            </a:r>
            <a:r>
              <a:rPr lang="it-IT" sz="1600" b="1" spc="-1" dirty="0" smtClean="0">
                <a:solidFill>
                  <a:srgbClr val="002060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 </a:t>
            </a:r>
            <a: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RAGGIUNGIBILE </a:t>
            </a:r>
            <a:b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</a:br>
            <a: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ALL’INDIRIZZO DPO@TWICH.IT</a:t>
            </a:r>
            <a:endParaRPr lang="it-IT" sz="1600" spc="-1" dirty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24656" y="4302855"/>
            <a:ext cx="1103338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TWICH HA NOMINATO DIVERSI</a:t>
            </a:r>
            <a:r>
              <a:rPr lang="it-IT" sz="1600" b="1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000" b="1" spc="-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RESPONSABILI ESTERNI</a:t>
            </a:r>
            <a:r>
              <a:rPr lang="it-IT" sz="2000" spc="-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 TUTTI I SERVIZI IN OUTSORCING</a:t>
            </a:r>
            <a:b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it-IT" sz="15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L’ELENCO È VISIBILE QUI: </a:t>
            </a:r>
            <a:r>
              <a:rPr lang="it-IT" sz="1500" u="sng" spc="-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WWW.FACSIMILE/ELENCO|RESP.ESTERNI.COM</a:t>
            </a:r>
            <a:r>
              <a:rPr lang="it-IT" sz="1500" spc="-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it-IT" sz="1500" spc="-1" dirty="0">
              <a:solidFill>
                <a:srgbClr val="00206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691818" y="2960630"/>
            <a:ext cx="5462043" cy="1041311"/>
          </a:xfrm>
          <a:prstGeom prst="rect">
            <a:avLst/>
          </a:prstGeom>
          <a:solidFill>
            <a:srgbClr val="FEFEB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1400" b="1" u="sng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 </a:t>
            </a:r>
            <a:r>
              <a:rPr lang="it-IT" sz="1400" b="1" u="sng" spc="-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REFERENTI INTERNI </a:t>
            </a:r>
            <a:r>
              <a:rPr lang="it-IT" sz="1400" b="1" u="sng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DEL TRATTAMENTO</a:t>
            </a:r>
            <a:r>
              <a:rPr lang="it-IT" sz="1400" b="1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SONO:</a:t>
            </a: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12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IL RESPONSABILE VIDEO (</a:t>
            </a:r>
            <a:r>
              <a:rPr lang="it-IT" sz="1200" b="1" spc="-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GIACOMODESIMIO</a:t>
            </a:r>
            <a:r>
              <a:rPr lang="it-IT" sz="1200" spc="-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@TWICH.COM</a:t>
            </a:r>
            <a:r>
              <a:rPr lang="it-IT" sz="12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), </a:t>
            </a:r>
            <a:br>
              <a:rPr lang="it-IT" sz="12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it-IT" sz="12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IL RESPONSABILE SOCIAL (</a:t>
            </a:r>
            <a:r>
              <a:rPr lang="it-IT" sz="1200" b="1" spc="-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GIULIASCARPINO</a:t>
            </a:r>
            <a:r>
              <a:rPr lang="it-IT" sz="1200" spc="-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@TWITCH.COM</a:t>
            </a:r>
            <a:r>
              <a:rPr lang="it-IT" sz="12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 </a:t>
            </a:r>
            <a:br>
              <a:rPr lang="it-IT" sz="12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it-IT" sz="12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 IL RESPONSABILE CREATIVO (</a:t>
            </a:r>
            <a:r>
              <a:rPr lang="it-IT" sz="1200" b="1" spc="-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FABIOLEONARDI</a:t>
            </a:r>
            <a:r>
              <a:rPr lang="it-IT" sz="1200" spc="-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@TWITC,COM</a:t>
            </a:r>
            <a:r>
              <a:rPr lang="it-IT" sz="1200" spc="-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endParaRPr lang="it-IT" sz="1200" spc="-1" dirty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516380" y="5256942"/>
            <a:ext cx="59323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 algn="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L’USO DEI SERVIZI TWITCH </a:t>
            </a:r>
            <a:r>
              <a:rPr lang="it-IT" sz="1400" b="1" spc="-1" dirty="0" smtClean="0">
                <a:solidFill>
                  <a:srgbClr val="660033"/>
                </a:solidFill>
                <a:latin typeface="MV Boli"/>
                <a:ea typeface="Microsoft YaHei"/>
              </a:rPr>
              <a:t>È VIETATO AGLI UTENTI DI ETÀ INFERIORE A 13 ANNI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. NEL CASO IN CUI VENGA A CONOSCENZA CHE DATI PERSONALI DI PERSONE DI ETÀ INFERIORE A 13 ANNI SONO STATI RACCOLTI NEI SERVIZI TWITCH QUESTI SARANNO CANCELLATI</a:t>
            </a:r>
            <a:endParaRPr lang="it-IT" sz="1400" spc="-1" dirty="0">
              <a:solidFill>
                <a:srgbClr val="413F41"/>
              </a:solidFill>
              <a:latin typeface="Arial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57" y="4954342"/>
            <a:ext cx="1903749" cy="169355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196" y="2503676"/>
            <a:ext cx="1780547" cy="1850647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0" y="6058263"/>
            <a:ext cx="3177484" cy="368230"/>
          </a:xfrm>
          <a:prstGeom prst="rect">
            <a:avLst/>
          </a:prstGeom>
          <a:solidFill>
            <a:srgbClr val="6441A5"/>
          </a:solidFill>
          <a:ln>
            <a:solidFill>
              <a:srgbClr val="613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ARTT. 27, 28,29 GDPR</a:t>
            </a:r>
            <a:endParaRPr lang="it-IT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131883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1106904" y="131883"/>
            <a:ext cx="10341839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it-IT" sz="2400" b="1" spc="-1" dirty="0" smtClean="0">
                <a:solidFill>
                  <a:schemeClr val="bg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COME E QUALI DATI TRATTIAMO?</a:t>
            </a:r>
            <a:endParaRPr lang="it-IT" sz="2400" spc="-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858042" y="819835"/>
            <a:ext cx="10475915" cy="338554"/>
          </a:xfrm>
          <a:prstGeom prst="rect">
            <a:avLst/>
          </a:prstGeom>
          <a:solidFill>
            <a:srgbClr val="FEFEB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600" spc="-1" dirty="0" smtClean="0">
                <a:solidFill>
                  <a:srgbClr val="413F4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I DATI CHE RACCOGLIAMO SONO I SEGUENTI</a:t>
            </a:r>
            <a:endParaRPr lang="it-IT" sz="1600" spc="-1" dirty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237874" y="1405988"/>
            <a:ext cx="8529007" cy="144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b="1" u="sng" spc="-1" dirty="0" smtClean="0">
                <a:solidFill>
                  <a:srgbClr val="660033"/>
                </a:solidFill>
                <a:latin typeface="MV Boli"/>
                <a:ea typeface="Microsoft YaHei"/>
              </a:rPr>
              <a:t>DATI FORNITI DIRETTAMENTE DA TE</a:t>
            </a:r>
            <a:endParaRPr lang="it-IT" u="sng" spc="-1" dirty="0">
              <a:solidFill>
                <a:srgbClr val="660033"/>
              </a:solidFill>
              <a:latin typeface="MV Boli"/>
              <a:ea typeface="Microsoft YaHei"/>
            </a:endParaRPr>
          </a:p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NOME, VOCE, IMMAGINE, EMAIL, INDIRIZZO, TELEFONO (ANCHE CELLULARE) </a:t>
            </a:r>
            <a:b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</a:b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CARTA DI CREDITO. DATI DI FATTURAZIONE </a:t>
            </a:r>
            <a:b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</a:b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  <a:sym typeface="Wingdings" panose="05000000000000000000" pitchFamily="2" charset="2"/>
              </a:rPr>
              <a:t>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 </a:t>
            </a:r>
            <a:r>
              <a:rPr lang="it-IT" sz="1400" spc="-1" dirty="0" smtClean="0">
                <a:solidFill>
                  <a:srgbClr val="660033"/>
                </a:solidFill>
                <a:latin typeface="MV Boli"/>
                <a:ea typeface="Microsoft YaHei"/>
              </a:rPr>
              <a:t>QUANDO CARICHI, ACQUISTI, VISUALIZZI O SCARICHI ALCUNI CONTENUTI O PRODOTTI TWITCH; QUANDO PARTECIPI A CONCORSI O OPERAZIONI A PREMI;</a:t>
            </a:r>
            <a:r>
              <a:rPr lang="it-IT" sz="1400" spc="-1" dirty="0">
                <a:solidFill>
                  <a:srgbClr val="660033"/>
                </a:solidFill>
                <a:latin typeface="MV Boli"/>
                <a:ea typeface="Microsoft YaHei"/>
              </a:rPr>
              <a:t> </a:t>
            </a:r>
            <a:r>
              <a:rPr lang="it-IT" sz="1400" spc="-1" dirty="0" smtClean="0">
                <a:solidFill>
                  <a:srgbClr val="660033"/>
                </a:solidFill>
                <a:latin typeface="MV Boli"/>
                <a:ea typeface="Microsoft YaHei"/>
              </a:rPr>
              <a:t>QUANDO UTILIZZI IN ALTRO MODO LE FUNZIONI E I SERVIZI TWITCH</a:t>
            </a:r>
            <a:endParaRPr lang="it-IT" sz="1400" spc="-1" dirty="0">
              <a:solidFill>
                <a:srgbClr val="660033"/>
              </a:solidFill>
              <a:latin typeface="Arial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52423" y="3260131"/>
            <a:ext cx="8529007" cy="1231106"/>
          </a:xfrm>
          <a:prstGeom prst="rect">
            <a:avLst/>
          </a:prstGeom>
          <a:solidFill>
            <a:srgbClr val="FFE5FD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b="1" u="sng" spc="-1" dirty="0" smtClean="0">
                <a:solidFill>
                  <a:srgbClr val="660033"/>
                </a:solidFill>
                <a:latin typeface="MV Boli"/>
                <a:ea typeface="Microsoft YaHei"/>
              </a:rPr>
              <a:t>DATI RACCOLTI IN MODO AUTOMATICO </a:t>
            </a:r>
          </a:p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DATI CHE TWITCH REGISTRA OGNI VOLTA CHE ACCEDI O CHE APRI UNA MAIL. </a:t>
            </a:r>
            <a:b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</a:b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DATI DI NAVIGAZIONE O DI UTILIZZO COME I COOKIE O ALTRE TECNOLOGIE. </a:t>
            </a:r>
            <a:b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</a:b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PER SAPERNE DI PIÙ COLLEGATI ALLA NOSTRA </a:t>
            </a:r>
            <a:r>
              <a:rPr lang="it-IT" sz="1400" b="1" u="sng" spc="-1" dirty="0" smtClean="0">
                <a:solidFill>
                  <a:srgbClr val="002060"/>
                </a:solidFill>
                <a:latin typeface="MV Boli"/>
                <a:ea typeface="Microsoft YaHei"/>
              </a:rPr>
              <a:t>INFORMATIVA COOKIES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. </a:t>
            </a:r>
          </a:p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ALTRI DATI SONO L’INDIRIZZO IP, IL TIPO DI BROWSER E L’USO DELLA PIATTAFORMA. </a:t>
            </a:r>
            <a:endParaRPr lang="it-IT" sz="1400" spc="-1" dirty="0" smtClean="0">
              <a:solidFill>
                <a:srgbClr val="413F41"/>
              </a:solidFill>
              <a:latin typeface="Arial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237873" y="4961806"/>
            <a:ext cx="8529007" cy="1231106"/>
          </a:xfrm>
          <a:prstGeom prst="rect">
            <a:avLst/>
          </a:prstGeom>
          <a:solidFill>
            <a:srgbClr val="DDF9F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b="1" u="sng" spc="-1" dirty="0" smtClean="0">
                <a:solidFill>
                  <a:srgbClr val="660033"/>
                </a:solidFill>
                <a:latin typeface="MV Boli"/>
                <a:ea typeface="Microsoft YaHei"/>
              </a:rPr>
              <a:t>DATI RICAVATI DA ALTRE FONTI</a:t>
            </a:r>
            <a:r>
              <a:rPr lang="it-IT" spc="-1" dirty="0" smtClean="0">
                <a:solidFill>
                  <a:srgbClr val="7E0021"/>
                </a:solidFill>
                <a:latin typeface="MV Boli"/>
                <a:ea typeface="Microsoft YaHei"/>
              </a:rPr>
              <a:t> </a:t>
            </a:r>
          </a:p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INFORMAZIONI ACQUISITI DA TERZI E DA FONTI DIVERSE (INSERZIONISTI, GIOCHI O SERVIZI PER I QUALI HAI AUTORIZZATO L’ACCESSO). </a:t>
            </a:r>
          </a:p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SI AVVERTE CHE I SOCIAL </a:t>
            </a:r>
            <a:r>
              <a:rPr lang="it-IT" sz="1400" spc="-1" dirty="0">
                <a:solidFill>
                  <a:srgbClr val="413F41"/>
                </a:solidFill>
                <a:latin typeface="MV Boli"/>
                <a:ea typeface="Microsoft YaHei"/>
              </a:rPr>
              <a:t>IN GENERALE AD ES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. </a:t>
            </a:r>
            <a:r>
              <a:rPr lang="it-IT" sz="1400" spc="-1" dirty="0">
                <a:solidFill>
                  <a:srgbClr val="413F41"/>
                </a:solidFill>
                <a:latin typeface="MV Boli"/>
                <a:ea typeface="Microsoft YaHei"/>
              </a:rPr>
              <a:t>FACEBOOK. LINKEDIN, TWITTER 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FANNO LARGO</a:t>
            </a:r>
            <a:r>
              <a:rPr lang="it-IT" sz="1400" b="1" spc="-1" dirty="0" smtClean="0">
                <a:solidFill>
                  <a:srgbClr val="413F41"/>
                </a:solidFill>
                <a:latin typeface="MV Boli"/>
                <a:ea typeface="Microsoft YaHei"/>
              </a:rPr>
              <a:t> USO DEI DATI OSSERVATI E DEDOTTI SOPRATTUTTO </a:t>
            </a:r>
            <a:r>
              <a:rPr lang="it-IT" sz="1400" b="1" u="sng" spc="-1" dirty="0" smtClean="0">
                <a:solidFill>
                  <a:srgbClr val="002060"/>
                </a:solidFill>
                <a:latin typeface="MV Boli"/>
                <a:ea typeface="Microsoft YaHei"/>
              </a:rPr>
              <a:t>AI FINI DI PROFILAZIONE</a:t>
            </a:r>
            <a:r>
              <a:rPr lang="it-IT" sz="1400" u="sng" spc="-1" dirty="0" smtClean="0">
                <a:solidFill>
                  <a:srgbClr val="002060"/>
                </a:solidFill>
                <a:latin typeface="MV Boli"/>
                <a:ea typeface="Microsoft YaHei"/>
              </a:rPr>
              <a:t>. </a:t>
            </a:r>
            <a:endParaRPr lang="it-IT" sz="1400" u="sng" spc="-1" dirty="0">
              <a:solidFill>
                <a:srgbClr val="002060"/>
              </a:solidFill>
              <a:latin typeface="Arial"/>
            </a:endParaRPr>
          </a:p>
        </p:txBody>
      </p:sp>
      <p:pic>
        <p:nvPicPr>
          <p:cNvPr id="8" name="Immagine 7"/>
          <p:cNvPicPr/>
          <p:nvPr/>
        </p:nvPicPr>
        <p:blipFill>
          <a:blip r:embed="rId2"/>
          <a:stretch/>
        </p:blipFill>
        <p:spPr>
          <a:xfrm>
            <a:off x="352423" y="1301443"/>
            <a:ext cx="2599920" cy="1655640"/>
          </a:xfrm>
          <a:prstGeom prst="rect">
            <a:avLst/>
          </a:prstGeom>
          <a:ln w="0">
            <a:noFill/>
          </a:ln>
        </p:spPr>
      </p:pic>
      <p:pic>
        <p:nvPicPr>
          <p:cNvPr id="9" name="Immagine 8"/>
          <p:cNvPicPr/>
          <p:nvPr/>
        </p:nvPicPr>
        <p:blipFill>
          <a:blip r:embed="rId3"/>
          <a:stretch/>
        </p:blipFill>
        <p:spPr>
          <a:xfrm>
            <a:off x="9166960" y="2947274"/>
            <a:ext cx="2599920" cy="1655640"/>
          </a:xfrm>
          <a:prstGeom prst="rect">
            <a:avLst/>
          </a:prstGeom>
          <a:ln w="0">
            <a:noFill/>
          </a:ln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1" y="4828481"/>
            <a:ext cx="2878824" cy="1439412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0" y="6649626"/>
            <a:ext cx="12192000" cy="341049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diritto 11"/>
          <p:cNvCxnSpPr/>
          <p:nvPr/>
        </p:nvCxnSpPr>
        <p:spPr>
          <a:xfrm>
            <a:off x="11103719" y="-17817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>
            <a:off x="10926558" y="77421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>
            <a:off x="11368548" y="-38416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-1" y="6445169"/>
            <a:ext cx="2173576" cy="368230"/>
          </a:xfrm>
          <a:prstGeom prst="rect">
            <a:avLst/>
          </a:prstGeom>
          <a:solidFill>
            <a:srgbClr val="6441A5"/>
          </a:solidFill>
          <a:ln>
            <a:solidFill>
              <a:srgbClr val="613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ART. 4 GDPR</a:t>
            </a:r>
            <a:endParaRPr lang="it-IT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131880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106904" y="131880"/>
            <a:ext cx="10341839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it-IT" sz="2400" b="1" spc="-1" dirty="0" smtClean="0">
                <a:solidFill>
                  <a:schemeClr val="bg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PERCHÈ  TRATTIAMO I TUOI DATI PERSONALI?</a:t>
            </a:r>
            <a:endParaRPr lang="it-IT" sz="2400" spc="-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11000" y="973067"/>
            <a:ext cx="4081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u="sng" spc="-1" dirty="0" smtClean="0">
                <a:solidFill>
                  <a:srgbClr val="660033"/>
                </a:solidFill>
                <a:latin typeface="MV Boli"/>
                <a:ea typeface="Microsoft YaHei"/>
              </a:rPr>
              <a:t>TWITCH TRATTA I TUOI DATI PER</a:t>
            </a:r>
            <a:endParaRPr lang="it-IT" dirty="0">
              <a:solidFill>
                <a:srgbClr val="660033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521363" y="1077768"/>
            <a:ext cx="5677177" cy="1169551"/>
          </a:xfrm>
          <a:prstGeom prst="rect">
            <a:avLst/>
          </a:prstGeom>
          <a:solidFill>
            <a:srgbClr val="FFE5FD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1400" b="1" u="sng" spc="-1" dirty="0" smtClean="0">
                <a:solidFill>
                  <a:srgbClr val="660033"/>
                </a:solidFill>
                <a:latin typeface="MV Boli"/>
                <a:ea typeface="Microsoft YaHei"/>
              </a:rPr>
              <a:t>GESTIRE, MANTENERE, MIGLIORARE, FORNIRE, CREARE E SVILUPPARE TUTTE LE FUNZIONALITÀ E TUTTI I SERVIZI</a:t>
            </a:r>
            <a:r>
              <a:rPr lang="it-IT" sz="1400" b="1" spc="-1" dirty="0" smtClean="0">
                <a:solidFill>
                  <a:srgbClr val="660033"/>
                </a:solidFill>
                <a:latin typeface="MV Boli"/>
                <a:ea typeface="Microsoft YaHei"/>
              </a:rPr>
              <a:t>; 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UTILIZZA IL TUO INDIRIZZO E/O TELEFONO PER LE COMUNICAZIONI, ANCHE PER GLI AGGIORNAMENTI, PER FINALITÀ DI ASSISTENZA CLIENTI, O PER CONTATTARTI</a:t>
            </a:r>
            <a:endParaRPr lang="it-IT" sz="1400" spc="-1" dirty="0">
              <a:solidFill>
                <a:srgbClr val="413F41"/>
              </a:solidFill>
              <a:latin typeface="Arial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501593" y="2608779"/>
            <a:ext cx="6066473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13F41"/>
            </a:solidFill>
          </a:ln>
        </p:spPr>
        <p:txBody>
          <a:bodyPr wrap="square" anchor="ctr">
            <a:sp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1400" b="1" u="sng" spc="-1" dirty="0" smtClean="0">
                <a:solidFill>
                  <a:srgbClr val="660033"/>
                </a:solidFill>
                <a:latin typeface="MV Boli"/>
                <a:ea typeface="Microsoft YaHei"/>
              </a:rPr>
              <a:t>GARANTIRE LA SICUREZZA</a:t>
            </a:r>
            <a:r>
              <a:rPr lang="it-IT" sz="1400" u="sng" spc="-1" dirty="0" smtClean="0">
                <a:solidFill>
                  <a:srgbClr val="000000"/>
                </a:solidFill>
                <a:latin typeface="MV Boli"/>
                <a:ea typeface="Microsoft YaHei"/>
              </a:rPr>
              <a:t> 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DEI SITI WEB, PRODOTTI, SOFTWARE O APPLICAZIONI; </a:t>
            </a:r>
            <a:r>
              <a:rPr lang="it-IT" sz="1400" b="1" u="sng" spc="-1" dirty="0" smtClean="0">
                <a:solidFill>
                  <a:srgbClr val="660033"/>
                </a:solidFill>
                <a:latin typeface="MV Boli"/>
                <a:ea typeface="Microsoft YaHei"/>
              </a:rPr>
              <a:t>PER GESTIRE I RAPPORTI 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CON I TITOLARI DI ACCOUNT COLLEGATI (AD ES., PARTNER O AFFILIATI); </a:t>
            </a:r>
            <a:endParaRPr lang="it-IT" sz="1400" spc="-1" dirty="0">
              <a:solidFill>
                <a:srgbClr val="413F41"/>
              </a:solidFill>
              <a:latin typeface="Arial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517572" y="3714467"/>
            <a:ext cx="5677177" cy="954107"/>
          </a:xfrm>
          <a:prstGeom prst="rect">
            <a:avLst/>
          </a:prstGeom>
          <a:solidFill>
            <a:srgbClr val="FFE5FD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1400" b="1" u="sng" spc="-1" dirty="0" smtClean="0">
                <a:solidFill>
                  <a:srgbClr val="660033"/>
                </a:solidFill>
                <a:latin typeface="MV Boli"/>
                <a:ea typeface="Microsoft YaHei"/>
              </a:rPr>
              <a:t>MIGLIORARE LA TUA ESPERIENZA 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UTENTE CON I SERVIZI, FORNENDO CONSIGLI SUI CONTENUTI ED EROGANDO CONTENUTI PERTINENTI E INTERESSANTI, ANCHE CON MESSAGGI PUBBLICITARI E DI </a:t>
            </a:r>
            <a:r>
              <a:rPr lang="it-IT" sz="1400" b="1" u="sng" spc="-1" dirty="0" smtClean="0">
                <a:solidFill>
                  <a:srgbClr val="002060"/>
                </a:solidFill>
                <a:latin typeface="MV Boli"/>
                <a:ea typeface="Microsoft YaHei"/>
              </a:rPr>
              <a:t>MARKETING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; </a:t>
            </a:r>
            <a:endParaRPr lang="it-IT" sz="1400" spc="-1" dirty="0">
              <a:solidFill>
                <a:srgbClr val="413F41"/>
              </a:solidFill>
              <a:latin typeface="Arial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168400" y="4919589"/>
            <a:ext cx="567717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13F41"/>
            </a:solidFill>
          </a:ln>
        </p:spPr>
        <p:txBody>
          <a:bodyPr wrap="square" anchor="ctr">
            <a:sp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PARTECIPARE A GIOCHI, CONCORSI O PROGRAMMI A PREMI ONLINE; </a:t>
            </a:r>
            <a:r>
              <a:rPr lang="it-IT" sz="1400" b="1" u="sng" spc="-1" dirty="0" smtClean="0">
                <a:solidFill>
                  <a:srgbClr val="660033"/>
                </a:solidFill>
                <a:latin typeface="MV Boli"/>
                <a:ea typeface="Microsoft YaHei"/>
              </a:rPr>
              <a:t>PER PREVENIRE FRODI E ABUSI 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E PER COMPRENDERE LE TENDENZE D’USO DEGLI UTENTI.</a:t>
            </a:r>
            <a:endParaRPr lang="it-IT" sz="1400" spc="-1" dirty="0" smtClean="0">
              <a:solidFill>
                <a:srgbClr val="413F4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spc="-1" dirty="0">
              <a:latin typeface="Arial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38" y="3599888"/>
            <a:ext cx="2950464" cy="2273808"/>
          </a:xfrm>
          <a:prstGeom prst="rect">
            <a:avLst/>
          </a:prstGeom>
        </p:spPr>
      </p:pic>
      <p:cxnSp>
        <p:nvCxnSpPr>
          <p:cNvPr id="13" name="Connettore 4 12"/>
          <p:cNvCxnSpPr>
            <a:stCxn id="6" idx="2"/>
            <a:endCxn id="7" idx="1"/>
          </p:cNvCxnSpPr>
          <p:nvPr/>
        </p:nvCxnSpPr>
        <p:spPr>
          <a:xfrm rot="16200000" flipH="1">
            <a:off x="3876373" y="17553"/>
            <a:ext cx="320145" cy="2969836"/>
          </a:xfrm>
          <a:prstGeom prst="bentConnector2">
            <a:avLst/>
          </a:prstGeom>
          <a:ln>
            <a:solidFill>
              <a:srgbClr val="66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>
            <a:stCxn id="6" idx="2"/>
            <a:endCxn id="8" idx="1"/>
          </p:cNvCxnSpPr>
          <p:nvPr/>
        </p:nvCxnSpPr>
        <p:spPr>
          <a:xfrm rot="16200000" flipH="1">
            <a:off x="2708704" y="1185222"/>
            <a:ext cx="1635712" cy="1950066"/>
          </a:xfrm>
          <a:prstGeom prst="bentConnector2">
            <a:avLst/>
          </a:prstGeom>
          <a:ln>
            <a:solidFill>
              <a:srgbClr val="613F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>
            <a:stCxn id="6" idx="2"/>
            <a:endCxn id="9" idx="1"/>
          </p:cNvCxnSpPr>
          <p:nvPr/>
        </p:nvCxnSpPr>
        <p:spPr>
          <a:xfrm rot="5400000">
            <a:off x="1109989" y="2749983"/>
            <a:ext cx="2849122" cy="33955"/>
          </a:xfrm>
          <a:prstGeom prst="bentConnector4">
            <a:avLst>
              <a:gd name="adj1" fmla="val 41628"/>
              <a:gd name="adj2" fmla="val 773244"/>
            </a:avLst>
          </a:prstGeom>
          <a:ln>
            <a:solidFill>
              <a:srgbClr val="66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6" idx="2"/>
            <a:endCxn id="10" idx="1"/>
          </p:cNvCxnSpPr>
          <p:nvPr/>
        </p:nvCxnSpPr>
        <p:spPr>
          <a:xfrm rot="5400000">
            <a:off x="-167158" y="2677958"/>
            <a:ext cx="4054244" cy="1383127"/>
          </a:xfrm>
          <a:prstGeom prst="bentConnector4">
            <a:avLst>
              <a:gd name="adj1" fmla="val 44117"/>
              <a:gd name="adj2" fmla="val 116528"/>
            </a:avLst>
          </a:prstGeom>
          <a:ln>
            <a:solidFill>
              <a:srgbClr val="613F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8522357" y="3599888"/>
            <a:ext cx="3312826" cy="3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0" y="1519083"/>
            <a:ext cx="1331578" cy="1402407"/>
          </a:xfrm>
          <a:prstGeom prst="rect">
            <a:avLst/>
          </a:prstGeom>
        </p:spPr>
      </p:pic>
      <p:sp>
        <p:nvSpPr>
          <p:cNvPr id="30" name="Rettangolo 29"/>
          <p:cNvSpPr/>
          <p:nvPr/>
        </p:nvSpPr>
        <p:spPr>
          <a:xfrm>
            <a:off x="0" y="6481702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0" y="5993584"/>
            <a:ext cx="3237875" cy="368230"/>
          </a:xfrm>
          <a:prstGeom prst="rect">
            <a:avLst/>
          </a:prstGeom>
          <a:solidFill>
            <a:srgbClr val="6441A5"/>
          </a:solidFill>
          <a:ln>
            <a:solidFill>
              <a:srgbClr val="613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ARTT. 6 E 7 GDPR</a:t>
            </a:r>
            <a:endParaRPr lang="it-IT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52" y="5106957"/>
            <a:ext cx="2003672" cy="170756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46" y="1120435"/>
            <a:ext cx="2386704" cy="184698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0" y="131883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1106904" y="131883"/>
            <a:ext cx="10341839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it-IT" sz="2400" b="1" spc="-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SU COSA SI FONDA IL TRATTAMENTO?</a:t>
            </a:r>
            <a:endParaRPr lang="it-IT" sz="2400" spc="-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287973" y="5197614"/>
            <a:ext cx="6780157" cy="369332"/>
          </a:xfrm>
          <a:prstGeom prst="rect">
            <a:avLst/>
          </a:prstGeom>
          <a:solidFill>
            <a:srgbClr val="FEFEB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it-IT" b="1" spc="-1" dirty="0" smtClean="0">
                <a:solidFill>
                  <a:srgbClr val="660033"/>
                </a:solidFill>
                <a:latin typeface="MV Boli"/>
                <a:ea typeface="Microsoft YaHei"/>
              </a:rPr>
              <a:t>CONSENSO</a:t>
            </a:r>
            <a:endParaRPr lang="it-IT" spc="-1" dirty="0">
              <a:solidFill>
                <a:srgbClr val="660033"/>
              </a:solidFill>
              <a:latin typeface="MV Boli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08124" y="932847"/>
            <a:ext cx="3056858" cy="369332"/>
          </a:xfrm>
          <a:prstGeom prst="rect">
            <a:avLst/>
          </a:prstGeom>
          <a:solidFill>
            <a:srgbClr val="FEFEB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it-IT" b="1" spc="-1" dirty="0" smtClean="0">
                <a:solidFill>
                  <a:srgbClr val="660033"/>
                </a:solidFill>
                <a:latin typeface="MV Boli"/>
                <a:ea typeface="Microsoft YaHei"/>
              </a:rPr>
              <a:t>OBBLIGO DI LEGGE</a:t>
            </a:r>
            <a:endParaRPr lang="it-IT" b="1" spc="-1" dirty="0">
              <a:solidFill>
                <a:srgbClr val="660033"/>
              </a:solidFill>
              <a:latin typeface="MV Boli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408125" y="1302500"/>
            <a:ext cx="3056857" cy="1477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 dirty="0">
                <a:solidFill>
                  <a:srgbClr val="413F41"/>
                </a:solidFill>
                <a:latin typeface="MV Boli"/>
                <a:ea typeface="Microsoft YaHei"/>
              </a:rPr>
              <a:t>TWITCH IN ALCUNI CASI, HA L’OBBLIGO LEGALE DI RACCOGLIERE ED ELABORARE I DATI PERSONALI </a:t>
            </a:r>
          </a:p>
        </p:txBody>
      </p:sp>
      <p:sp>
        <p:nvSpPr>
          <p:cNvPr id="10" name="Rettangolo 9"/>
          <p:cNvSpPr/>
          <p:nvPr/>
        </p:nvSpPr>
        <p:spPr>
          <a:xfrm>
            <a:off x="1106904" y="3473949"/>
            <a:ext cx="5700348" cy="369332"/>
          </a:xfrm>
          <a:prstGeom prst="rect">
            <a:avLst/>
          </a:prstGeom>
          <a:solidFill>
            <a:srgbClr val="FEFEB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it-IT" b="1" spc="-1" dirty="0" smtClean="0">
                <a:solidFill>
                  <a:srgbClr val="660033"/>
                </a:solidFill>
                <a:latin typeface="MV Boli"/>
                <a:ea typeface="Microsoft YaHei"/>
              </a:rPr>
              <a:t>CONTRATTO</a:t>
            </a:r>
            <a:endParaRPr lang="it-IT" b="1" spc="-1" dirty="0">
              <a:solidFill>
                <a:srgbClr val="660033"/>
              </a:solidFill>
              <a:latin typeface="MV Boli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06904" y="3843281"/>
            <a:ext cx="5700348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it-IT" spc="-1" dirty="0">
                <a:solidFill>
                  <a:srgbClr val="413F41"/>
                </a:solidFill>
                <a:latin typeface="MV Boli"/>
                <a:ea typeface="Microsoft YaHei"/>
              </a:rPr>
              <a:t>IN ALTRI CASI TWITCH TRATTA I DATI FORNITI PER FORNIRE I PROPRI SERVIZI E QUINDI PER ONORARE GLI IMPEGNI CONTRATTUALI, PER L'ESECUZIONE DI MISURE PRECONTRATTUALI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6569415" y="1304454"/>
            <a:ext cx="5125552" cy="2031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it-IT" spc="-1" dirty="0">
                <a:solidFill>
                  <a:srgbClr val="413F41"/>
                </a:solidFill>
                <a:latin typeface="MV Boli"/>
                <a:ea typeface="Microsoft YaHei"/>
              </a:rPr>
              <a:t>IN ALTRI CASI TWITCH PUÒ AVERE UN LEGITTIMO INTERESSE, COME NEL CASO IN CUI L’UTENTE È PALESEMENTE CONSENZIENTE AL TRATTAMENTO DEI DATI DA PARTE DELLA STESSA (SOFT SPAM O CONSOLIDAMENTO DI UNA TIPOLOGIA DI PROFILAZIONE </a:t>
            </a:r>
            <a:endParaRPr lang="it-IT" dirty="0">
              <a:solidFill>
                <a:srgbClr val="413F4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6569415" y="935122"/>
            <a:ext cx="5125551" cy="369332"/>
          </a:xfrm>
          <a:prstGeom prst="rect">
            <a:avLst/>
          </a:prstGeom>
          <a:solidFill>
            <a:srgbClr val="FEFEB0"/>
          </a:solidFill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b="1" spc="-1" dirty="0" smtClean="0">
                <a:solidFill>
                  <a:srgbClr val="660033"/>
                </a:solidFill>
                <a:latin typeface="MV Boli"/>
                <a:ea typeface="Microsoft YaHei"/>
              </a:rPr>
              <a:t>LEGITTIMO INTERESSE</a:t>
            </a:r>
            <a:endParaRPr lang="it-IT" b="1" spc="-1" dirty="0">
              <a:solidFill>
                <a:srgbClr val="660033"/>
              </a:solidFill>
              <a:latin typeface="MV Boli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4287973" y="5566946"/>
            <a:ext cx="6780157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it-IT" spc="-1" dirty="0">
                <a:solidFill>
                  <a:srgbClr val="413F41"/>
                </a:solidFill>
                <a:latin typeface="MV Boli"/>
                <a:ea typeface="Microsoft YaHei"/>
              </a:rPr>
              <a:t>NEI CASI DI TRATTAMENTI NON ESSENZIALI E FACOLTATIVI (COME MARKETING GENERICO O PROFILAZIONE). </a:t>
            </a:r>
            <a:r>
              <a:rPr lang="it-IT" spc="-1" dirty="0" smtClean="0">
                <a:solidFill>
                  <a:srgbClr val="413F41"/>
                </a:solidFill>
                <a:latin typeface="MV Boli"/>
                <a:ea typeface="Microsoft YaHei"/>
              </a:rPr>
              <a:t>TWITCH </a:t>
            </a:r>
            <a:r>
              <a:rPr lang="it-IT" spc="-1" dirty="0">
                <a:solidFill>
                  <a:srgbClr val="413F41"/>
                </a:solidFill>
                <a:latin typeface="MV Boli"/>
                <a:ea typeface="Microsoft YaHei"/>
              </a:rPr>
              <a:t>CHIEDE SPECIFICO CONSENSO </a:t>
            </a:r>
            <a:endParaRPr lang="it-IT" dirty="0">
              <a:solidFill>
                <a:srgbClr val="413F41"/>
              </a:solidFill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51" y="3444862"/>
            <a:ext cx="3191616" cy="1658844"/>
          </a:xfrm>
          <a:prstGeom prst="rect">
            <a:avLst/>
          </a:prstGeom>
        </p:spPr>
      </p:pic>
      <p:cxnSp>
        <p:nvCxnSpPr>
          <p:cNvPr id="19" name="Connettore diritto 18"/>
          <p:cNvCxnSpPr/>
          <p:nvPr/>
        </p:nvCxnSpPr>
        <p:spPr>
          <a:xfrm>
            <a:off x="9073125" y="-177461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>
            <a:off x="8895964" y="-82223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/>
          <p:nvPr/>
        </p:nvCxnSpPr>
        <p:spPr>
          <a:xfrm>
            <a:off x="9337954" y="-198060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0" y="6219879"/>
            <a:ext cx="2053652" cy="368230"/>
          </a:xfrm>
          <a:prstGeom prst="rect">
            <a:avLst/>
          </a:prstGeom>
          <a:solidFill>
            <a:srgbClr val="6441A5"/>
          </a:solidFill>
          <a:ln>
            <a:solidFill>
              <a:srgbClr val="613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ART. 6 GDPR</a:t>
            </a:r>
            <a:endParaRPr lang="it-IT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131883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106904" y="131883"/>
            <a:ext cx="10341839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it-IT" sz="2400" b="1" spc="-1" dirty="0" smtClean="0">
                <a:solidFill>
                  <a:schemeClr val="bg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MARKETING E PROFILAZIONE</a:t>
            </a:r>
            <a:endParaRPr lang="it-IT" sz="2400" spc="-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46714" y="791866"/>
            <a:ext cx="11510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b="1" spc="-1" dirty="0">
                <a:solidFill>
                  <a:srgbClr val="413F41"/>
                </a:solidFill>
                <a:latin typeface="MV Boli"/>
                <a:ea typeface="Microsoft YaHei"/>
              </a:rPr>
              <a:t>T</a:t>
            </a:r>
            <a:r>
              <a:rPr lang="it-IT" b="1" spc="-1" dirty="0" smtClean="0">
                <a:solidFill>
                  <a:srgbClr val="413F41"/>
                </a:solidFill>
                <a:latin typeface="MV Boli"/>
                <a:ea typeface="Microsoft YaHei"/>
              </a:rPr>
              <a:t>WITCH PUÒ INVIARE </a:t>
            </a:r>
            <a:r>
              <a:rPr lang="it-IT" spc="-1" dirty="0" smtClean="0">
                <a:solidFill>
                  <a:srgbClr val="413F41"/>
                </a:solidFill>
                <a:latin typeface="MV Boli"/>
                <a:ea typeface="Microsoft YaHei"/>
              </a:rPr>
              <a:t>COMUNICAZIONI PROMOZIONALI RELATIVI AI SERVIZI PROPRI O DI TERZI ANCHE MEDIANTE  PROFILAZIONE CON COOKIE ED ALTRI TRACCIATORI </a:t>
            </a:r>
            <a:br>
              <a:rPr lang="it-IT" spc="-1" dirty="0" smtClean="0">
                <a:solidFill>
                  <a:srgbClr val="413F41"/>
                </a:solidFill>
                <a:latin typeface="MV Boli"/>
                <a:ea typeface="Microsoft YaHei"/>
              </a:rPr>
            </a:br>
            <a:r>
              <a:rPr lang="it-IT" spc="-1" dirty="0" smtClean="0">
                <a:solidFill>
                  <a:srgbClr val="413F41"/>
                </a:solidFill>
                <a:latin typeface="MV Boli"/>
                <a:ea typeface="Microsoft YaHei"/>
              </a:rPr>
              <a:t>PER LE QUALI TI VIENE RICHIESTO CONSENSO SPECIFICO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346714" y="2634546"/>
            <a:ext cx="5424499" cy="1169551"/>
          </a:xfrm>
          <a:prstGeom prst="rect">
            <a:avLst/>
          </a:prstGeom>
          <a:solidFill>
            <a:srgbClr val="FEFEB0"/>
          </a:solidFill>
        </p:spPr>
        <p:txBody>
          <a:bodyPr wrap="square">
            <a:spAutoFit/>
          </a:bodyPr>
          <a:lstStyle/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1400" spc="-1" dirty="0">
                <a:solidFill>
                  <a:srgbClr val="413F41"/>
                </a:solidFill>
                <a:latin typeface="MV Boli"/>
                <a:ea typeface="Microsoft YaHei"/>
              </a:rPr>
              <a:t>TI RICORDIAMO CHE OLTRE I DATI FORNITI CI SONO I DEDOTTI E GLI OSSERVATI. GLI SCOPI DI PROFILAZIONE LI COMPRENDONO TUTTI. IN MANCANZA DI CONSENSO TRATTEREMO SOLO QUELLI NECESSARI ALL’ESECUZIONE DEL SERVIZIO E PER FINALITÀ LEGALI</a:t>
            </a:r>
            <a:endParaRPr lang="it-IT" sz="1400" spc="-1" dirty="0">
              <a:solidFill>
                <a:srgbClr val="413F41"/>
              </a:solidFill>
              <a:latin typeface="Arial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37285" y="4279785"/>
            <a:ext cx="7719934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it-IT" sz="1600" b="1" spc="-1" dirty="0">
                <a:solidFill>
                  <a:srgbClr val="660033"/>
                </a:solidFill>
                <a:latin typeface="MV Boli"/>
                <a:ea typeface="Microsoft YaHei"/>
              </a:rPr>
              <a:t>SE DESIDERI NON RICEVERE PIÙ MATERIALI PUBBLICITARI</a:t>
            </a:r>
            <a:r>
              <a:rPr lang="it-IT" sz="1600" b="1" spc="-1" dirty="0">
                <a:solidFill>
                  <a:srgbClr val="413F41"/>
                </a:solidFill>
                <a:latin typeface="MV Boli"/>
                <a:ea typeface="Microsoft YaHei"/>
              </a:rPr>
              <a:t> </a:t>
            </a:r>
            <a:r>
              <a:rPr lang="it-IT" sz="1600" spc="-1" dirty="0">
                <a:solidFill>
                  <a:srgbClr val="413F41"/>
                </a:solidFill>
                <a:latin typeface="MV Boli"/>
                <a:ea typeface="Microsoft YaHei"/>
              </a:rPr>
              <a:t/>
            </a:r>
            <a:br>
              <a:rPr lang="it-IT" sz="1600" spc="-1" dirty="0">
                <a:solidFill>
                  <a:srgbClr val="413F41"/>
                </a:solidFill>
                <a:latin typeface="MV Boli"/>
                <a:ea typeface="Microsoft YaHei"/>
              </a:rPr>
            </a:br>
            <a:r>
              <a:rPr lang="it-IT" sz="1600" spc="-1" dirty="0" smtClean="0">
                <a:solidFill>
                  <a:srgbClr val="413F41"/>
                </a:solidFill>
                <a:latin typeface="MV Boli"/>
                <a:ea typeface="Microsoft YaHei"/>
                <a:sym typeface="Wingdings" panose="05000000000000000000" pitchFamily="2" charset="2"/>
              </a:rPr>
              <a:t> </a:t>
            </a:r>
            <a:r>
              <a:rPr lang="it-IT" sz="16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PUOI </a:t>
            </a:r>
            <a:r>
              <a:rPr lang="it-IT" sz="1600" spc="-1" dirty="0">
                <a:solidFill>
                  <a:srgbClr val="413F41"/>
                </a:solidFill>
                <a:latin typeface="MV Boli"/>
                <a:ea typeface="Microsoft YaHei"/>
              </a:rPr>
              <a:t>A SEGUIRE LE ISTRUZIONI PER LA CANCELLAZIONE CHE SI TROVANO IN FONDO ALLE EMAIL RICEVUTE DA TWITCH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it-IT" sz="1600" b="1" spc="-1" dirty="0" smtClean="0">
                <a:solidFill>
                  <a:srgbClr val="660033"/>
                </a:solidFill>
                <a:latin typeface="MV Boli"/>
                <a:ea typeface="Microsoft YaHei"/>
              </a:rPr>
              <a:t>SE </a:t>
            </a:r>
            <a:r>
              <a:rPr lang="it-IT" sz="1600" b="1" spc="-1" dirty="0">
                <a:solidFill>
                  <a:srgbClr val="660033"/>
                </a:solidFill>
                <a:latin typeface="MV Boli"/>
                <a:ea typeface="Microsoft YaHei"/>
              </a:rPr>
              <a:t>HAI INSTALLATO UN’APP MOBILE E DESIDERI NON RICEVERE PIÙ LE NOTIFICHE PUSH</a:t>
            </a:r>
            <a:r>
              <a:rPr lang="it-IT" sz="1600" b="1" spc="-1" dirty="0">
                <a:solidFill>
                  <a:srgbClr val="413F41"/>
                </a:solidFill>
                <a:latin typeface="MV Boli"/>
                <a:ea typeface="Microsoft YaHei"/>
              </a:rPr>
              <a:t> </a:t>
            </a:r>
            <a:r>
              <a:rPr lang="it-IT" sz="1600" spc="-1" dirty="0" smtClean="0">
                <a:solidFill>
                  <a:srgbClr val="413F41"/>
                </a:solidFill>
                <a:latin typeface="MV Boli"/>
                <a:ea typeface="Microsoft YaHei"/>
                <a:sym typeface="Wingdings" panose="05000000000000000000" pitchFamily="2" charset="2"/>
              </a:rPr>
              <a:t></a:t>
            </a:r>
            <a:r>
              <a:rPr lang="it-IT" sz="16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 </a:t>
            </a:r>
            <a:r>
              <a:rPr lang="it-IT" sz="1600" spc="-1" dirty="0">
                <a:solidFill>
                  <a:srgbClr val="413F41"/>
                </a:solidFill>
                <a:latin typeface="MV Boli"/>
                <a:ea typeface="Microsoft YaHei"/>
              </a:rPr>
              <a:t>PUOI MODIFICARE LE IMPOSTAZIONI NEL DISPOSITIVO MOBILE O NELL’APP.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it-IT" sz="1600" b="1" spc="-1" dirty="0">
                <a:solidFill>
                  <a:srgbClr val="660033"/>
                </a:solidFill>
                <a:latin typeface="MV Boli"/>
                <a:ea typeface="Microsoft YaHei"/>
              </a:rPr>
              <a:t>SE DESIDERI INTERROMPERE LA RICEZIONE DI NOTIFICHE VIA </a:t>
            </a:r>
            <a:r>
              <a:rPr lang="it-IT" sz="1600" b="1" spc="-1" dirty="0" smtClean="0">
                <a:solidFill>
                  <a:srgbClr val="660033"/>
                </a:solidFill>
                <a:latin typeface="MV Boli"/>
                <a:ea typeface="Microsoft YaHei"/>
              </a:rPr>
              <a:t>TELEFONO</a:t>
            </a:r>
            <a:r>
              <a:rPr lang="it-IT" sz="1600" b="1" spc="-1" dirty="0" smtClean="0">
                <a:solidFill>
                  <a:srgbClr val="413F41"/>
                </a:solidFill>
                <a:latin typeface="MV Boli"/>
                <a:ea typeface="Microsoft YaHei"/>
              </a:rPr>
              <a:t> </a:t>
            </a:r>
            <a:r>
              <a:rPr lang="it-IT" sz="1600" spc="-1" dirty="0" smtClean="0">
                <a:solidFill>
                  <a:srgbClr val="413F41"/>
                </a:solidFill>
                <a:latin typeface="MV Boli"/>
                <a:ea typeface="Microsoft YaHei"/>
                <a:sym typeface="Wingdings" panose="05000000000000000000" pitchFamily="2" charset="2"/>
              </a:rPr>
              <a:t> </a:t>
            </a:r>
            <a:r>
              <a:rPr lang="it-IT" sz="1600" spc="-1" dirty="0">
                <a:solidFill>
                  <a:srgbClr val="413F41"/>
                </a:solidFill>
                <a:latin typeface="MV Boli"/>
                <a:ea typeface="Microsoft YaHei"/>
              </a:rPr>
              <a:t>RISPONDI STOP A QUALUNQUE </a:t>
            </a:r>
            <a:r>
              <a:rPr lang="it-IT" sz="16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/>
            </a:r>
            <a:br>
              <a:rPr lang="it-IT" sz="1600" spc="-1" dirty="0" smtClean="0">
                <a:solidFill>
                  <a:srgbClr val="413F41"/>
                </a:solidFill>
                <a:latin typeface="MV Boli"/>
                <a:ea typeface="Microsoft YaHei"/>
              </a:rPr>
            </a:br>
            <a:r>
              <a:rPr lang="it-IT" sz="16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SMS RICEVERAI </a:t>
            </a:r>
            <a:r>
              <a:rPr lang="it-IT" sz="1600" spc="-1" dirty="0">
                <a:solidFill>
                  <a:srgbClr val="413F41"/>
                </a:solidFill>
                <a:latin typeface="MV Boli"/>
                <a:ea typeface="Microsoft YaHei"/>
              </a:rPr>
              <a:t>DA </a:t>
            </a:r>
            <a:r>
              <a:rPr lang="it-IT" sz="1600" spc="-1" dirty="0" smtClean="0">
                <a:solidFill>
                  <a:srgbClr val="413F41"/>
                </a:solidFill>
                <a:latin typeface="MV Boli"/>
                <a:ea typeface="Microsoft YaHei"/>
              </a:rPr>
              <a:t>TWITCH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81" y="2326492"/>
            <a:ext cx="3345183" cy="1785658"/>
          </a:xfrm>
          <a:prstGeom prst="rect">
            <a:avLst/>
          </a:prstGeom>
        </p:spPr>
      </p:pic>
      <p:pic>
        <p:nvPicPr>
          <p:cNvPr id="11" name="Immagine 10"/>
          <p:cNvPicPr/>
          <p:nvPr/>
        </p:nvPicPr>
        <p:blipFill>
          <a:blip r:embed="rId3"/>
          <a:stretch/>
        </p:blipFill>
        <p:spPr>
          <a:xfrm>
            <a:off x="733265" y="3855199"/>
            <a:ext cx="2867147" cy="2031325"/>
          </a:xfrm>
          <a:prstGeom prst="rect">
            <a:avLst/>
          </a:prstGeom>
          <a:ln w="0">
            <a:noFill/>
          </a:ln>
        </p:spPr>
      </p:pic>
      <p:sp>
        <p:nvSpPr>
          <p:cNvPr id="12" name="Rettangolo 11"/>
          <p:cNvSpPr/>
          <p:nvPr/>
        </p:nvSpPr>
        <p:spPr>
          <a:xfrm>
            <a:off x="0" y="6219879"/>
            <a:ext cx="2638269" cy="368230"/>
          </a:xfrm>
          <a:prstGeom prst="rect">
            <a:avLst/>
          </a:prstGeom>
          <a:solidFill>
            <a:srgbClr val="6441A5"/>
          </a:solidFill>
          <a:ln>
            <a:solidFill>
              <a:srgbClr val="613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ARTT. 4 E 7 GDPR</a:t>
            </a:r>
            <a:endParaRPr lang="it-IT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518348" y="1818518"/>
            <a:ext cx="9338871" cy="491734"/>
          </a:xfrm>
          <a:prstGeom prst="rect">
            <a:avLst/>
          </a:prstGeom>
          <a:solidFill>
            <a:srgbClr val="E8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>
                <a:solidFill>
                  <a:srgbClr val="660E1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 PROFILAZIONE È L’ANALISI DELLE TUE PREFERENZE E DEI TUOI CONSUMI </a:t>
            </a:r>
            <a:endParaRPr lang="it-IT" dirty="0">
              <a:solidFill>
                <a:srgbClr val="660E1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131883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1106904" y="131883"/>
            <a:ext cx="10341839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it-IT" sz="2400" b="1" spc="-1" dirty="0" smtClean="0">
                <a:solidFill>
                  <a:schemeClr val="bg1"/>
                </a:solidFill>
                <a:latin typeface="MV Boli" panose="02000500030200090000" pitchFamily="2" charset="0"/>
                <a:ea typeface="DejaVu Sans"/>
                <a:cs typeface="MV Boli" panose="02000500030200090000" pitchFamily="2" charset="0"/>
              </a:rPr>
              <a:t>A CHI COMUNICHIAMO I TUOI DATI?</a:t>
            </a:r>
            <a:endParaRPr lang="it-IT" sz="2400" spc="-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958883" y="2443056"/>
            <a:ext cx="2280873" cy="166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478390" y="755555"/>
            <a:ext cx="5065512" cy="1908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13F41"/>
            </a:solidFill>
          </a:ln>
        </p:spPr>
        <p:txBody>
          <a:bodyPr wrap="square">
            <a:spAutoFit/>
          </a:bodyPr>
          <a:lstStyle/>
          <a:p>
            <a:pPr marL="10836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</a:pPr>
            <a:r>
              <a:rPr lang="it-IT" sz="1600" b="1" spc="-1" dirty="0" smtClean="0">
                <a:solidFill>
                  <a:srgbClr val="660033"/>
                </a:solidFill>
                <a:latin typeface="MV Boli"/>
              </a:rPr>
              <a:t>TWITCH  PUÒ  CONDIVIDERE ALCUNE  INFORMAZIONI CON I FORNITORI DI SERVIZI (NOMINATI RESPONSABILI ESTERNI) 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</a:rPr>
              <a:t>CHE LAVORANO PER SUO CONTO, AD ESEMPIO PER: FORNIRE SERVIZI DI HOSTING DI SITI WEB, MANUTENZIONE E SICUREZZA; EVADERE GLI ORDINI; ESEGUIRE ANALISI DEI DATI E CREARE REPORT </a:t>
            </a:r>
            <a:endParaRPr lang="it-IT" sz="1400" spc="-1" dirty="0">
              <a:solidFill>
                <a:srgbClr val="413F41"/>
              </a:solidFill>
              <a:latin typeface="MV Boli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778876" y="1785448"/>
            <a:ext cx="5065512" cy="1195199"/>
          </a:xfrm>
          <a:prstGeom prst="rect">
            <a:avLst/>
          </a:prstGeom>
          <a:solidFill>
            <a:srgbClr val="FFE5FD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</a:pPr>
            <a:r>
              <a:rPr lang="it-IT" sz="1600" b="1" spc="-1" dirty="0" smtClean="0">
                <a:solidFill>
                  <a:srgbClr val="7E0021"/>
                </a:solidFill>
                <a:latin typeface="MV Boli"/>
              </a:rPr>
              <a:t>TWITCH PUÒ RENDERE DISPONIBILI TALUNE INFORMAZIONI</a:t>
            </a:r>
            <a:r>
              <a:rPr lang="it-IT" sz="1600" spc="-1" dirty="0" smtClean="0">
                <a:solidFill>
                  <a:srgbClr val="7E0021"/>
                </a:solidFill>
                <a:latin typeface="MV Boli"/>
              </a:rPr>
              <a:t> 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</a:rPr>
              <a:t>ALLE PROPRIE SOCIETÀ COLLEGATE (CONTITOLARI DEL TRATTAMENTO)</a:t>
            </a:r>
          </a:p>
          <a:p>
            <a:pPr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</a:pPr>
            <a:r>
              <a:rPr lang="it-IT" sz="1400" spc="-1" dirty="0" smtClean="0">
                <a:solidFill>
                  <a:srgbClr val="413F41"/>
                </a:solidFill>
                <a:latin typeface="MV Boli"/>
              </a:rPr>
              <a:t> </a:t>
            </a:r>
            <a:endParaRPr lang="it-IT" sz="1400" spc="-1" dirty="0">
              <a:solidFill>
                <a:srgbClr val="413F41"/>
              </a:solidFill>
              <a:latin typeface="Arial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87119" y="3825391"/>
            <a:ext cx="5065512" cy="1323439"/>
          </a:xfrm>
          <a:prstGeom prst="rect">
            <a:avLst/>
          </a:prstGeom>
          <a:solidFill>
            <a:srgbClr val="FFE5FD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</a:pPr>
            <a:r>
              <a:rPr lang="it-IT" sz="1600" b="1" spc="-1" dirty="0" smtClean="0">
                <a:solidFill>
                  <a:srgbClr val="7E0021"/>
                </a:solidFill>
                <a:latin typeface="MV Boli"/>
              </a:rPr>
              <a:t/>
            </a:r>
            <a:br>
              <a:rPr lang="it-IT" sz="1600" b="1" spc="-1" dirty="0" smtClean="0">
                <a:solidFill>
                  <a:srgbClr val="7E0021"/>
                </a:solidFill>
                <a:latin typeface="MV Boli"/>
              </a:rPr>
            </a:br>
            <a:r>
              <a:rPr lang="it-IT" sz="1600" b="1" spc="-1" dirty="0" smtClean="0">
                <a:solidFill>
                  <a:srgbClr val="7E0021"/>
                </a:solidFill>
                <a:latin typeface="MV Boli"/>
              </a:rPr>
              <a:t/>
            </a:r>
            <a:br>
              <a:rPr lang="it-IT" sz="1600" b="1" spc="-1" dirty="0" smtClean="0">
                <a:solidFill>
                  <a:srgbClr val="7E0021"/>
                </a:solidFill>
                <a:latin typeface="MV Boli"/>
              </a:rPr>
            </a:br>
            <a:r>
              <a:rPr lang="it-IT" sz="1600" b="1" spc="-1" dirty="0" smtClean="0">
                <a:solidFill>
                  <a:srgbClr val="7E0021"/>
                </a:solidFill>
                <a:latin typeface="MV Boli"/>
              </a:rPr>
              <a:t>TWITCH PUÒ COMUNICARE I TUOI DATI SE RITIE</a:t>
            </a:r>
            <a:r>
              <a:rPr lang="it-IT" sz="1600" b="1" spc="-1" dirty="0" smtClean="0">
                <a:solidFill>
                  <a:srgbClr val="660033"/>
                </a:solidFill>
                <a:latin typeface="MV Boli"/>
              </a:rPr>
              <a:t>NE CHE  SIA NECESSARIA PER OTTEMPERARE A LEGGI STATALI O FEDERALI</a:t>
            </a:r>
            <a:endParaRPr lang="it-IT" sz="1600" b="1" spc="-1" dirty="0">
              <a:solidFill>
                <a:srgbClr val="660033"/>
              </a:solidFill>
              <a:latin typeface="Arial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6346379" y="3825391"/>
            <a:ext cx="5105684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13F4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it-IT" sz="1400" b="1" spc="-1" dirty="0" smtClean="0">
                <a:solidFill>
                  <a:srgbClr val="7E0021"/>
                </a:solidFill>
                <a:latin typeface="MV Boli"/>
              </a:rPr>
              <a:t/>
            </a:r>
            <a:br>
              <a:rPr lang="it-IT" sz="1400" b="1" spc="-1" dirty="0" smtClean="0">
                <a:solidFill>
                  <a:srgbClr val="7E0021"/>
                </a:solidFill>
                <a:latin typeface="MV Boli"/>
              </a:rPr>
            </a:br>
            <a:r>
              <a:rPr lang="it-IT" sz="1400" b="1" spc="-1" dirty="0" smtClean="0">
                <a:solidFill>
                  <a:srgbClr val="7E0021"/>
                </a:solidFill>
                <a:latin typeface="MV Boli"/>
              </a:rPr>
              <a:t/>
            </a:r>
            <a:br>
              <a:rPr lang="it-IT" sz="1400" b="1" spc="-1" dirty="0" smtClean="0">
                <a:solidFill>
                  <a:srgbClr val="7E0021"/>
                </a:solidFill>
                <a:latin typeface="MV Boli"/>
              </a:rPr>
            </a:br>
            <a:r>
              <a:rPr lang="it-IT" sz="1600" b="1" spc="-1" dirty="0" smtClean="0">
                <a:solidFill>
                  <a:srgbClr val="7E0021"/>
                </a:solidFill>
                <a:latin typeface="MV Boli"/>
              </a:rPr>
              <a:t>TWITCH SI RISERVA</a:t>
            </a:r>
            <a:r>
              <a:rPr lang="it-IT" sz="1600" spc="-1" dirty="0" smtClean="0">
                <a:solidFill>
                  <a:srgbClr val="7E0021"/>
                </a:solidFill>
                <a:latin typeface="MV Boli"/>
              </a:rPr>
              <a:t> 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</a:rPr>
              <a:t>INOLTRE </a:t>
            </a:r>
            <a:r>
              <a:rPr lang="it-IT" sz="1600" b="1" spc="-1" dirty="0" smtClean="0">
                <a:solidFill>
                  <a:srgbClr val="7E0021"/>
                </a:solidFill>
                <a:latin typeface="MV Boli"/>
              </a:rPr>
              <a:t>IL DIRITTO DI COMUNICARE LE INFORMAZIONI CHE RITIENE SIANO OPPORTUNE </a:t>
            </a:r>
            <a:r>
              <a:rPr lang="it-IT" sz="1600" b="1" spc="-1" dirty="0" smtClean="0">
                <a:solidFill>
                  <a:srgbClr val="660033"/>
                </a:solidFill>
                <a:latin typeface="MV Boli"/>
              </a:rPr>
              <a:t>O NECESSARIE</a:t>
            </a:r>
            <a:r>
              <a:rPr lang="it-IT" sz="1600" spc="-1" dirty="0" smtClean="0">
                <a:solidFill>
                  <a:srgbClr val="413F41"/>
                </a:solidFill>
                <a:latin typeface="MV Boli"/>
              </a:rPr>
              <a:t> </a:t>
            </a:r>
            <a:r>
              <a:rPr lang="it-IT" sz="1400" spc="-1" dirty="0" smtClean="0">
                <a:solidFill>
                  <a:srgbClr val="413F41"/>
                </a:solidFill>
                <a:latin typeface="MV Boli"/>
              </a:rPr>
              <a:t>AL FINE DI TUTELARE TWITCH DA POSSIBILI RESPONSABILITÀ O DA UTILIZZI FRAUDOLENTI, ABUSIVI O ILLECITI; </a:t>
            </a:r>
            <a:endParaRPr lang="it-IT" sz="1400" spc="-1" dirty="0">
              <a:solidFill>
                <a:srgbClr val="413F41"/>
              </a:solidFill>
              <a:latin typeface="Arial"/>
            </a:endParaRPr>
          </a:p>
        </p:txBody>
      </p:sp>
      <p:pic>
        <p:nvPicPr>
          <p:cNvPr id="9" name="Immagine 8"/>
          <p:cNvPicPr/>
          <p:nvPr/>
        </p:nvPicPr>
        <p:blipFill>
          <a:blip r:embed="rId2"/>
          <a:stretch/>
        </p:blipFill>
        <p:spPr>
          <a:xfrm>
            <a:off x="4958883" y="2443056"/>
            <a:ext cx="2349429" cy="1684572"/>
          </a:xfrm>
          <a:prstGeom prst="rect">
            <a:avLst/>
          </a:prstGeom>
          <a:ln w="0">
            <a:solidFill>
              <a:srgbClr val="413F41"/>
            </a:solidFill>
          </a:ln>
        </p:spPr>
      </p:pic>
      <p:sp>
        <p:nvSpPr>
          <p:cNvPr id="10" name="Rettangolo 9"/>
          <p:cNvSpPr/>
          <p:nvPr/>
        </p:nvSpPr>
        <p:spPr>
          <a:xfrm>
            <a:off x="4890327" y="2664276"/>
            <a:ext cx="149689" cy="105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7287033" y="2746494"/>
            <a:ext cx="149689" cy="105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 rot="5400000">
            <a:off x="6008830" y="1990015"/>
            <a:ext cx="140805" cy="933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 rot="5400000">
            <a:off x="5848504" y="3960910"/>
            <a:ext cx="302001" cy="556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&lt;&lt;&lt;&lt;</a:t>
            </a:r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2445529" y="5886929"/>
            <a:ext cx="9003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lang="it-IT" spc="-1" dirty="0" smtClean="0">
                <a:solidFill>
                  <a:srgbClr val="7E0021"/>
                </a:solidFill>
                <a:latin typeface="MV Boli"/>
              </a:rPr>
              <a:t>IN  CASI DIVERSI RICEVERAI UN AVVISO QUANDO I TUOI DATI </a:t>
            </a:r>
            <a:br>
              <a:rPr lang="it-IT" spc="-1" dirty="0" smtClean="0">
                <a:solidFill>
                  <a:srgbClr val="7E0021"/>
                </a:solidFill>
                <a:latin typeface="MV Boli"/>
              </a:rPr>
            </a:br>
            <a:r>
              <a:rPr lang="it-IT" spc="-1" dirty="0" smtClean="0">
                <a:solidFill>
                  <a:srgbClr val="7E0021"/>
                </a:solidFill>
                <a:latin typeface="MV Boli"/>
              </a:rPr>
              <a:t>PERSONALI POTREBBERO ESSERE COMUNICATI A TERZI</a:t>
            </a:r>
            <a:endParaRPr lang="it-IT" spc="-1" dirty="0">
              <a:latin typeface="Arial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6219879"/>
            <a:ext cx="3132944" cy="368230"/>
          </a:xfrm>
          <a:prstGeom prst="rect">
            <a:avLst/>
          </a:prstGeom>
          <a:solidFill>
            <a:srgbClr val="6441A5"/>
          </a:solidFill>
          <a:ln>
            <a:solidFill>
              <a:srgbClr val="613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ARTT. 4, 26 E 28 GDPR</a:t>
            </a:r>
            <a:endParaRPr lang="it-IT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3018020" y="426177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t-IT" sz="2000" dirty="0"/>
          </a:p>
        </p:txBody>
      </p:sp>
      <p:sp>
        <p:nvSpPr>
          <p:cNvPr id="6" name="Rettangolo 5"/>
          <p:cNvSpPr/>
          <p:nvPr/>
        </p:nvSpPr>
        <p:spPr>
          <a:xfrm>
            <a:off x="331432" y="2066276"/>
            <a:ext cx="8076018" cy="1077218"/>
          </a:xfrm>
          <a:prstGeom prst="rect">
            <a:avLst/>
          </a:prstGeom>
          <a:solidFill>
            <a:srgbClr val="FEFEB0"/>
          </a:solidFill>
          <a:ln>
            <a:solidFill>
              <a:schemeClr val="bg2">
                <a:lumMod val="75000"/>
              </a:schemeClr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it-IT" sz="1600" dirty="0" smtClean="0">
                <a:solidFill>
                  <a:srgbClr val="660033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TWITCH SI ADOPERA AFFINCHÈ LE INFORMAZIONI DA TE TRASMESSE </a:t>
            </a:r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NON SIANO OGGETTO DI ACCESSO, DIFFUSIONE, ALTERAZIONE, O DISTRUZIONE A SEGUITO DI VIOLAZIONE DELLE SUE MISURE DI SICUREZZA </a:t>
            </a:r>
            <a:b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</a:br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FISICHE, TECNICHE OD ORGANIZZATIVE</a:t>
            </a:r>
            <a:endParaRPr lang="it-IT" sz="1600" dirty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369441" y="4411907"/>
            <a:ext cx="6802094" cy="580298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NON DIRE MAI A NESSUNO LA TUA PASSWORD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413F4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, NEMMENO A QUALCUNO DI TWITCH</a:t>
            </a:r>
            <a:r>
              <a:rPr lang="it-IT" altLang="it-IT" sz="20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.. </a:t>
            </a:r>
            <a:endParaRPr lang="it-IT" altLang="it-IT" sz="2000" dirty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059353" y="5965085"/>
            <a:ext cx="7193188" cy="4571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413F4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L'AUTENTICAZIONE A DUE FATTORI È UNA DELLE COSE MIGLIORI CHE PUOI FARE PER PROTEGGERE IL TUO ACCOUNT 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553179" y="5511448"/>
            <a:ext cx="8205537" cy="272522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sng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VERIFICA LA TUA EMAIL SE DIMENTICHI LA PASSWORD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67" y="4026039"/>
            <a:ext cx="2432304" cy="2426208"/>
          </a:xfrm>
          <a:prstGeom prst="rect">
            <a:avLst/>
          </a:prstGeom>
          <a:ln>
            <a:noFill/>
          </a:ln>
        </p:spPr>
      </p:pic>
      <p:sp>
        <p:nvSpPr>
          <p:cNvPr id="3" name="Rettangolo 2"/>
          <p:cNvSpPr/>
          <p:nvPr/>
        </p:nvSpPr>
        <p:spPr>
          <a:xfrm>
            <a:off x="0" y="3449902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922667" y="3449901"/>
            <a:ext cx="7723844" cy="504653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RICORDATI DI PROTEGGERE IL TUO ACCOUNT</a:t>
            </a:r>
            <a:endParaRPr lang="it-IT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0" y="131883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7030386" y="131883"/>
            <a:ext cx="4418357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LA NOSTRA SICUREZZA</a:t>
            </a:r>
            <a:endParaRPr lang="it-IT" sz="2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07299" y="5085255"/>
            <a:ext cx="8526379" cy="307777"/>
          </a:xfrm>
          <a:prstGeom prst="rect">
            <a:avLst/>
          </a:prstGeom>
          <a:solidFill>
            <a:srgbClr val="FEFEB0"/>
          </a:solidFill>
        </p:spPr>
        <p:txBody>
          <a:bodyPr wrap="square">
            <a:spAutoFit/>
          </a:bodyPr>
          <a:lstStyle/>
          <a:p>
            <a:pPr algn="ctr"/>
            <a:r>
              <a:rPr lang="it-IT" altLang="it-IT" sz="14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TI CONSIGLIAMO DI UTILIZZARE UNA PASSWORD CHE NON UTILIZZI ALTROVE</a:t>
            </a:r>
            <a:endParaRPr lang="it-IT" sz="1400" dirty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8646511" y="3340208"/>
            <a:ext cx="3148510" cy="649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8992790" y="1726914"/>
            <a:ext cx="2455953" cy="24457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0" y="6603388"/>
            <a:ext cx="12192000" cy="371137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/>
          <p:cNvCxnSpPr/>
          <p:nvPr/>
        </p:nvCxnSpPr>
        <p:spPr>
          <a:xfrm>
            <a:off x="2818815" y="-129789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/>
          <p:cNvCxnSpPr/>
          <p:nvPr/>
        </p:nvCxnSpPr>
        <p:spPr>
          <a:xfrm>
            <a:off x="2641654" y="-34551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/>
          <p:nvPr/>
        </p:nvCxnSpPr>
        <p:spPr>
          <a:xfrm>
            <a:off x="3083644" y="-150388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1116978" y="771997"/>
            <a:ext cx="10135563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2000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TWITCH UTILIZZA DIVERSE </a:t>
            </a:r>
            <a:r>
              <a:rPr lang="it-IT" sz="2000" b="1" dirty="0" smtClean="0">
                <a:solidFill>
                  <a:srgbClr val="660033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MISURE ORGANIZZATIVE</a:t>
            </a:r>
            <a:r>
              <a:rPr lang="it-IT" sz="2000" b="1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, </a:t>
            </a:r>
            <a:r>
              <a:rPr lang="it-IT" sz="2000" b="1" dirty="0" smtClean="0">
                <a:solidFill>
                  <a:srgbClr val="660033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TECNICHE</a:t>
            </a:r>
            <a:r>
              <a:rPr lang="it-IT" sz="2000" b="1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 E </a:t>
            </a:r>
            <a:r>
              <a:rPr lang="it-IT" sz="2000" b="1" dirty="0" smtClean="0">
                <a:solidFill>
                  <a:srgbClr val="660033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FISICHE</a:t>
            </a:r>
            <a:r>
              <a:rPr lang="it-IT" sz="2000" dirty="0" smtClean="0">
                <a:solidFill>
                  <a:srgbClr val="660033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 </a:t>
            </a:r>
            <a:r>
              <a:rPr lang="it-IT" sz="2000" b="1" dirty="0" smtClean="0">
                <a:solidFill>
                  <a:srgbClr val="660033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PER PROTEGGERE L’INTEGRITÀ E LA SICUREZZA DEI TUOI DATI </a:t>
            </a:r>
            <a:r>
              <a:rPr lang="it-IT" sz="2000" b="1" dirty="0" smtClean="0">
                <a:solidFill>
                  <a:srgbClr val="C00000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/>
            </a:r>
            <a:br>
              <a:rPr lang="it-IT" sz="2000" b="1" dirty="0" smtClean="0">
                <a:solidFill>
                  <a:srgbClr val="C00000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</a:br>
            <a:r>
              <a:rPr lang="it-IT" sz="2000" b="1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MA </a:t>
            </a:r>
            <a:r>
              <a:rPr lang="it-IT" sz="2000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NON ESISTONO SISTEMI SICURI AL 100%</a:t>
            </a:r>
            <a:r>
              <a:rPr lang="it-IT" sz="2000" dirty="0" smtClean="0">
                <a:solidFill>
                  <a:srgbClr val="413F41"/>
                </a:solidFill>
                <a:highlight>
                  <a:srgbClr val="00FFFF"/>
                </a:highlight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 </a:t>
            </a:r>
            <a:endParaRPr lang="it-IT" sz="2000" dirty="0" smtClean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2561" y="6419273"/>
            <a:ext cx="3550617" cy="368230"/>
          </a:xfrm>
          <a:prstGeom prst="rect">
            <a:avLst/>
          </a:prstGeom>
          <a:solidFill>
            <a:srgbClr val="6441A5"/>
          </a:solidFill>
          <a:ln>
            <a:solidFill>
              <a:srgbClr val="613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ARTT. 32, 33 E 34 GDPR</a:t>
            </a:r>
            <a:endParaRPr lang="it-IT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3584419" y="1076196"/>
            <a:ext cx="8295478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NEL CASO IN CUI TI COLLEGHI A UN SERVIZIO ESTERNO,</a:t>
            </a:r>
            <a:r>
              <a:rPr lang="it-IT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AUTORIZZI TWITCH A CONDIVIDERE LE INFORMAZIONI E CONCEDERE </a:t>
            </a:r>
          </a:p>
          <a:p>
            <a:pPr algn="ctr"/>
            <a:r>
              <a:rPr lang="it-IT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L’ACCESSO PER TUO CONTO. </a:t>
            </a:r>
          </a:p>
        </p:txBody>
      </p:sp>
      <p:sp>
        <p:nvSpPr>
          <p:cNvPr id="9" name="Rettangolo 8"/>
          <p:cNvSpPr/>
          <p:nvPr/>
        </p:nvSpPr>
        <p:spPr>
          <a:xfrm>
            <a:off x="2571848" y="3874583"/>
            <a:ext cx="4198492" cy="1708749"/>
          </a:xfrm>
          <a:prstGeom prst="rect">
            <a:avLst/>
          </a:prstGeom>
          <a:solidFill>
            <a:srgbClr val="FEF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IL PROGRAMMA </a:t>
            </a:r>
            <a:r>
              <a:rPr lang="it-IT" sz="1600" b="1" u="sng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ESTENSIONI</a:t>
            </a:r>
            <a:r>
              <a:rPr lang="it-IT" sz="1600" b="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DI </a:t>
            </a:r>
            <a:r>
              <a:rPr lang="it-IT" sz="1600" b="1" u="sng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TWITCH</a:t>
            </a:r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 CONSENTE AGLI EMITTENTI DI INTEGRARE CONTENUTI E APPLICATIVI DI TERZI. TWITCH NON FORNISCE AGLI SVILUPPATORI ESTERNI L'ACCESSO AL TUO NOME UTENTE </a:t>
            </a:r>
            <a:b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NÉ AL TUO ID, 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7075314" y="3834042"/>
            <a:ext cx="4651249" cy="60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it-IT" sz="2000" b="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SERVIZI DI ANALITICA </a:t>
            </a:r>
            <a:r>
              <a:rPr lang="it-IT" b="1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WEB DI TERZI </a:t>
            </a:r>
            <a:r>
              <a:rPr lang="it-IT" sz="1400" u="sng" dirty="0" smtClean="0">
                <a:solidFill>
                  <a:srgbClr val="6600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SONO UTILIZZATI PER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075314" y="4667345"/>
            <a:ext cx="4552503" cy="52322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it-IT" sz="1400" b="1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ANALIZZARE IN CHE MODO GLI UTENTI UTILIZZANO I SERVIZI</a:t>
            </a:r>
            <a:r>
              <a:rPr lang="it-IT" sz="14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TWITCH</a:t>
            </a:r>
            <a:endParaRPr lang="it-IT" sz="1400" u="sng" dirty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7492891" y="5935354"/>
            <a:ext cx="4134928" cy="523220"/>
          </a:xfrm>
          <a:prstGeom prst="rect">
            <a:avLst/>
          </a:prstGeom>
          <a:solidFill>
            <a:srgbClr val="DDF9FF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b="1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- CONSENTIR DI SVOLGERE </a:t>
            </a:r>
            <a:br>
              <a:rPr lang="it-IT" sz="1400" b="1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</a:br>
            <a:r>
              <a:rPr lang="it-IT" sz="1400" b="1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ATTIVITÀ PUBBLICITARIE</a:t>
            </a:r>
            <a:r>
              <a:rPr lang="it-IT" sz="1400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 </a:t>
            </a:r>
            <a:endParaRPr lang="it-IT" sz="1400" dirty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Ovale 16"/>
          <p:cNvSpPr/>
          <p:nvPr/>
        </p:nvSpPr>
        <p:spPr>
          <a:xfrm>
            <a:off x="11301127" y="4528669"/>
            <a:ext cx="423599" cy="332266"/>
          </a:xfrm>
          <a:prstGeom prst="ellipse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endParaRPr lang="it-IT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2" y="810058"/>
            <a:ext cx="3054096" cy="2133600"/>
          </a:xfrm>
          <a:prstGeom prst="rect">
            <a:avLst/>
          </a:prstGeom>
          <a:ln>
            <a:noFill/>
          </a:ln>
        </p:spPr>
      </p:pic>
      <p:sp>
        <p:nvSpPr>
          <p:cNvPr id="16" name="Rettangolo 15"/>
          <p:cNvSpPr/>
          <p:nvPr/>
        </p:nvSpPr>
        <p:spPr>
          <a:xfrm>
            <a:off x="0" y="221823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922667" y="221823"/>
            <a:ext cx="10940469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200" b="1" dirty="0" smtClean="0">
                <a:solidFill>
                  <a:schemeClr val="bg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TWITCH È COLLEGATO A SITI WEB O SERVIZI DI TERZI?</a:t>
            </a:r>
            <a:endParaRPr lang="it-IT" sz="2200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36472" y="3089626"/>
            <a:ext cx="12192000" cy="515841"/>
          </a:xfrm>
          <a:prstGeom prst="rect">
            <a:avLst/>
          </a:prstGeom>
          <a:solidFill>
            <a:srgbClr val="41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333496" y="3162020"/>
            <a:ext cx="18325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it-IT" sz="22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ESTENSIONI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5822675" y="3141421"/>
            <a:ext cx="6076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it-IT" sz="22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INSERZIONISTI E ANALYTICS PROVIDER</a:t>
            </a:r>
          </a:p>
        </p:txBody>
      </p:sp>
      <p:sp>
        <p:nvSpPr>
          <p:cNvPr id="3" name="Rettangolo 2"/>
          <p:cNvSpPr/>
          <p:nvPr/>
        </p:nvSpPr>
        <p:spPr>
          <a:xfrm>
            <a:off x="333495" y="5583332"/>
            <a:ext cx="5020409" cy="1077218"/>
          </a:xfrm>
          <a:prstGeom prst="rect">
            <a:avLst/>
          </a:prstGeom>
          <a:solidFill>
            <a:srgbClr val="FEFEB0"/>
          </a:solidFill>
        </p:spPr>
        <p:txBody>
          <a:bodyPr wrap="square">
            <a:spAutoFit/>
          </a:bodyPr>
          <a:lstStyle/>
          <a:p>
            <a:pPr algn="r" fontAlgn="base"/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 MENO CHE TU NON FACCIA CLIC SU “GRANT ACCESS” (CONSENTI ACCESSO) ALL’INTERNO DELL’ESTENSIONE </a:t>
            </a:r>
            <a:b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it-IT" sz="1600" dirty="0" smtClean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INSTALLI L’ESTENSIONE</a:t>
            </a:r>
            <a:endParaRPr lang="it-IT" sz="1600" dirty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5" name="Connettore diritto 4"/>
          <p:cNvCxnSpPr/>
          <p:nvPr/>
        </p:nvCxnSpPr>
        <p:spPr>
          <a:xfrm>
            <a:off x="4170030" y="2774504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/>
          <p:nvPr/>
        </p:nvCxnSpPr>
        <p:spPr>
          <a:xfrm>
            <a:off x="3992869" y="2869742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/>
          <p:cNvCxnSpPr/>
          <p:nvPr/>
        </p:nvCxnSpPr>
        <p:spPr>
          <a:xfrm>
            <a:off x="4434859" y="2753905"/>
            <a:ext cx="1072313" cy="890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5516220" y="5334241"/>
            <a:ext cx="1814355" cy="144908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7218836" y="5280803"/>
            <a:ext cx="4408982" cy="523220"/>
          </a:xfrm>
          <a:prstGeom prst="rect">
            <a:avLst/>
          </a:prstGeom>
          <a:solidFill>
            <a:srgbClr val="FFE5FD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b="1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- INDIRIZZARE GLI ANNUNCI</a:t>
            </a:r>
            <a:r>
              <a:rPr lang="it-IT" sz="1400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 </a:t>
            </a:r>
            <a:br>
              <a:rPr lang="it-IT" sz="1400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</a:br>
            <a:r>
              <a:rPr lang="it-IT" sz="1400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ALL'UTENTE </a:t>
            </a:r>
            <a:r>
              <a:rPr lang="it-IT" sz="1400" b="1" dirty="0" smtClean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E MISURARNE IL RENDIMENTO</a:t>
            </a:r>
            <a:endParaRPr lang="it-IT" sz="1400" dirty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9" name="Ovale 28"/>
          <p:cNvSpPr/>
          <p:nvPr/>
        </p:nvSpPr>
        <p:spPr>
          <a:xfrm>
            <a:off x="11301128" y="5109280"/>
            <a:ext cx="423599" cy="332266"/>
          </a:xfrm>
          <a:prstGeom prst="ellipse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endParaRPr lang="it-IT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0" name="Ovale 29"/>
          <p:cNvSpPr/>
          <p:nvPr/>
        </p:nvSpPr>
        <p:spPr>
          <a:xfrm>
            <a:off x="11301128" y="5691692"/>
            <a:ext cx="423599" cy="332266"/>
          </a:xfrm>
          <a:prstGeom prst="ellipse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it-IT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10133352" y="1974610"/>
            <a:ext cx="2058648" cy="368230"/>
          </a:xfrm>
          <a:prstGeom prst="rect">
            <a:avLst/>
          </a:prstGeom>
          <a:solidFill>
            <a:srgbClr val="6441A5"/>
          </a:solidFill>
          <a:ln>
            <a:solidFill>
              <a:srgbClr val="613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ART. 35 GDPR</a:t>
            </a:r>
            <a:endParaRPr lang="it-IT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3550897" y="2218045"/>
            <a:ext cx="8312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RIFLETTI PRIMA DI PROCEDERE </a:t>
            </a:r>
            <a:br>
              <a:rPr lang="it-IT" dirty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it-IT" dirty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perché </a:t>
            </a:r>
            <a:r>
              <a:rPr lang="it-IT" dirty="0" err="1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Twitch</a:t>
            </a:r>
            <a:r>
              <a:rPr lang="it-IT" dirty="0">
                <a:solidFill>
                  <a:srgbClr val="413F4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dirty="0">
                <a:solidFill>
                  <a:srgbClr val="413F41"/>
                </a:solidFill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potrà comunicare loro anche altre tue informazioni</a:t>
            </a:r>
            <a:endParaRPr lang="it-IT" dirty="0">
              <a:solidFill>
                <a:srgbClr val="413F4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0" name="Connettore diritto 9"/>
          <p:cNvCxnSpPr/>
          <p:nvPr/>
        </p:nvCxnSpPr>
        <p:spPr>
          <a:xfrm>
            <a:off x="6770340" y="3521066"/>
            <a:ext cx="0" cy="1743415"/>
          </a:xfrm>
          <a:prstGeom prst="line">
            <a:avLst/>
          </a:prstGeom>
          <a:ln>
            <a:solidFill>
              <a:srgbClr val="413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6" y="4252394"/>
            <a:ext cx="2238352" cy="9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1479</Words>
  <Application>Microsoft Office PowerPoint</Application>
  <PresentationFormat>Widescreen</PresentationFormat>
  <Paragraphs>140</Paragraphs>
  <Slides>12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Microsoft YaHei</vt:lpstr>
      <vt:lpstr>Arial</vt:lpstr>
      <vt:lpstr>Calibri</vt:lpstr>
      <vt:lpstr>Calibri Light</vt:lpstr>
      <vt:lpstr>DejaVu Sans</vt:lpstr>
      <vt:lpstr>MV Boli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 De Simio</dc:creator>
  <cp:lastModifiedBy>Giacomo De Simio</cp:lastModifiedBy>
  <cp:revision>79</cp:revision>
  <dcterms:created xsi:type="dcterms:W3CDTF">2020-12-11T10:50:59Z</dcterms:created>
  <dcterms:modified xsi:type="dcterms:W3CDTF">2020-12-12T14:24:41Z</dcterms:modified>
</cp:coreProperties>
</file>