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6858000" cx="9144000"/>
  <p:notesSz cx="6858000" cy="9144000"/>
  <p:embeddedFontLst>
    <p:embeddedFont>
      <p:font typeface="Helvetica Neue"/>
      <p:regular r:id="rId46"/>
      <p:bold r:id="rId47"/>
      <p:italic r:id="rId48"/>
      <p:boldItalic r:id="rId49"/>
    </p:embeddedFont>
    <p:embeddedFont>
      <p:font typeface="Source Sans Pr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145A1B3-65BD-400F-87A5-0A97673263A2}">
  <a:tblStyle styleId="{C145A1B3-65BD-400F-87A5-0A97673263A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HelveticaNeue-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HelveticaNeue-italic.fntdata"/><Relationship Id="rId47" Type="http://schemas.openxmlformats.org/officeDocument/2006/relationships/font" Target="fonts/HelveticaNeue-bold.fntdata"/><Relationship Id="rId49" Type="http://schemas.openxmlformats.org/officeDocument/2006/relationships/font" Target="fonts/HelveticaNeue-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SourceSansPro-bold.fntdata"/><Relationship Id="rId50" Type="http://schemas.openxmlformats.org/officeDocument/2006/relationships/font" Target="fonts/SourceSansPro-regular.fntdata"/><Relationship Id="rId53" Type="http://schemas.openxmlformats.org/officeDocument/2006/relationships/font" Target="fonts/SourceSansPro-boldItalic.fntdata"/><Relationship Id="rId52" Type="http://schemas.openxmlformats.org/officeDocument/2006/relationships/font" Target="fonts/SourceSansPr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2600">
                <a:solidFill>
                  <a:schemeClr val="dk1"/>
                </a:solidFill>
                <a:latin typeface="Source Sans Pro"/>
                <a:ea typeface="Source Sans Pro"/>
                <a:cs typeface="Source Sans Pro"/>
                <a:sym typeface="Source Sans Pro"/>
              </a:rPr>
              <a:t>Dada la cantidad de información recopilada en cada corrida de RNA-Seq, se requiere el desarrollo de métodos computacionales para su interpretación funcional. Sobre estos conjuntos de datos, los algoritmos de construcción de biclusters tratan de identificar asociaciones de genes y condiciones experimentales, donde los genes exhiben una alta correlación para cada condición dada.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00C5B9"/>
        </a:solidFill>
      </p:bgPr>
    </p:bg>
    <p:spTree>
      <p:nvGrpSpPr>
        <p:cNvPr id="8" name="Shape 8"/>
        <p:cNvGrpSpPr/>
        <p:nvPr/>
      </p:nvGrpSpPr>
      <p:grpSpPr>
        <a:xfrm>
          <a:off x="0" y="0"/>
          <a:ext cx="0" cy="0"/>
          <a:chOff x="0" y="0"/>
          <a:chExt cx="0" cy="0"/>
        </a:xfrm>
      </p:grpSpPr>
      <p:sp>
        <p:nvSpPr>
          <p:cNvPr id="9" name="Shape 9"/>
          <p:cNvSpPr/>
          <p:nvPr/>
        </p:nvSpPr>
        <p:spPr>
          <a:xfrm>
            <a:off x="181050" y="168450"/>
            <a:ext cx="8781900" cy="6521100"/>
          </a:xfrm>
          <a:prstGeom prst="rect">
            <a:avLst/>
          </a:prstGeom>
          <a:solidFill>
            <a:srgbClr val="2F384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 name="Shape 10"/>
          <p:cNvSpPr txBox="1"/>
          <p:nvPr>
            <p:ph type="ctrTitle"/>
          </p:nvPr>
        </p:nvSpPr>
        <p:spPr>
          <a:xfrm>
            <a:off x="1692000" y="3265350"/>
            <a:ext cx="5760000" cy="1546500"/>
          </a:xfrm>
          <a:prstGeom prst="rect">
            <a:avLst/>
          </a:prstGeom>
        </p:spPr>
        <p:txBody>
          <a:bodyPr anchorCtr="0" anchor="t" bIns="91425" lIns="91425" spcFirstLastPara="1" rIns="91425" wrap="square" tIns="91425"/>
          <a:lstStyle>
            <a:lvl1pPr lvl="0" algn="ctr">
              <a:spcBef>
                <a:spcPts val="0"/>
              </a:spcBef>
              <a:spcAft>
                <a:spcPts val="0"/>
              </a:spcAft>
              <a:buClr>
                <a:srgbClr val="F05768"/>
              </a:buClr>
              <a:buSzPts val="4800"/>
              <a:buNone/>
              <a:defRPr sz="4800">
                <a:solidFill>
                  <a:srgbClr val="F05768"/>
                </a:solidFill>
              </a:defRPr>
            </a:lvl1pPr>
            <a:lvl2pPr lvl="1" algn="ctr">
              <a:spcBef>
                <a:spcPts val="0"/>
              </a:spcBef>
              <a:spcAft>
                <a:spcPts val="0"/>
              </a:spcAft>
              <a:buClr>
                <a:srgbClr val="F05768"/>
              </a:buClr>
              <a:buSzPts val="4800"/>
              <a:buNone/>
              <a:defRPr sz="4800">
                <a:solidFill>
                  <a:srgbClr val="F05768"/>
                </a:solidFill>
              </a:defRPr>
            </a:lvl2pPr>
            <a:lvl3pPr lvl="2" algn="ctr">
              <a:spcBef>
                <a:spcPts val="0"/>
              </a:spcBef>
              <a:spcAft>
                <a:spcPts val="0"/>
              </a:spcAft>
              <a:buClr>
                <a:srgbClr val="F05768"/>
              </a:buClr>
              <a:buSzPts val="4800"/>
              <a:buNone/>
              <a:defRPr sz="4800">
                <a:solidFill>
                  <a:srgbClr val="F05768"/>
                </a:solidFill>
              </a:defRPr>
            </a:lvl3pPr>
            <a:lvl4pPr lvl="3" algn="ctr">
              <a:spcBef>
                <a:spcPts val="0"/>
              </a:spcBef>
              <a:spcAft>
                <a:spcPts val="0"/>
              </a:spcAft>
              <a:buClr>
                <a:srgbClr val="F05768"/>
              </a:buClr>
              <a:buSzPts val="4800"/>
              <a:buNone/>
              <a:defRPr sz="4800">
                <a:solidFill>
                  <a:srgbClr val="F05768"/>
                </a:solidFill>
              </a:defRPr>
            </a:lvl4pPr>
            <a:lvl5pPr lvl="4" algn="ctr">
              <a:spcBef>
                <a:spcPts val="0"/>
              </a:spcBef>
              <a:spcAft>
                <a:spcPts val="0"/>
              </a:spcAft>
              <a:buClr>
                <a:srgbClr val="F05768"/>
              </a:buClr>
              <a:buSzPts val="4800"/>
              <a:buNone/>
              <a:defRPr sz="4800">
                <a:solidFill>
                  <a:srgbClr val="F05768"/>
                </a:solidFill>
              </a:defRPr>
            </a:lvl5pPr>
            <a:lvl6pPr lvl="5" algn="ctr">
              <a:spcBef>
                <a:spcPts val="0"/>
              </a:spcBef>
              <a:spcAft>
                <a:spcPts val="0"/>
              </a:spcAft>
              <a:buClr>
                <a:srgbClr val="F05768"/>
              </a:buClr>
              <a:buSzPts val="4800"/>
              <a:buNone/>
              <a:defRPr sz="4800">
                <a:solidFill>
                  <a:srgbClr val="F05768"/>
                </a:solidFill>
              </a:defRPr>
            </a:lvl6pPr>
            <a:lvl7pPr lvl="6" algn="ctr">
              <a:spcBef>
                <a:spcPts val="0"/>
              </a:spcBef>
              <a:spcAft>
                <a:spcPts val="0"/>
              </a:spcAft>
              <a:buClr>
                <a:srgbClr val="F05768"/>
              </a:buClr>
              <a:buSzPts val="4800"/>
              <a:buNone/>
              <a:defRPr sz="4800">
                <a:solidFill>
                  <a:srgbClr val="F05768"/>
                </a:solidFill>
              </a:defRPr>
            </a:lvl7pPr>
            <a:lvl8pPr lvl="7" algn="ctr">
              <a:spcBef>
                <a:spcPts val="0"/>
              </a:spcBef>
              <a:spcAft>
                <a:spcPts val="0"/>
              </a:spcAft>
              <a:buClr>
                <a:srgbClr val="F05768"/>
              </a:buClr>
              <a:buSzPts val="4800"/>
              <a:buNone/>
              <a:defRPr sz="4800">
                <a:solidFill>
                  <a:srgbClr val="F05768"/>
                </a:solidFill>
              </a:defRPr>
            </a:lvl8pPr>
            <a:lvl9pPr lvl="8" algn="ctr">
              <a:spcBef>
                <a:spcPts val="0"/>
              </a:spcBef>
              <a:spcAft>
                <a:spcPts val="0"/>
              </a:spcAft>
              <a:buClr>
                <a:srgbClr val="F05768"/>
              </a:buClr>
              <a:buSzPts val="4800"/>
              <a:buNone/>
              <a:defRPr sz="4800">
                <a:solidFill>
                  <a:srgbClr val="F05768"/>
                </a:solidFill>
              </a:defRPr>
            </a:lvl9pPr>
          </a:lstStyle>
          <a:p/>
        </p:txBody>
      </p:sp>
      <p:sp>
        <p:nvSpPr>
          <p:cNvPr id="11" name="Shape 11"/>
          <p:cNvSpPr/>
          <p:nvPr/>
        </p:nvSpPr>
        <p:spPr>
          <a:xfrm>
            <a:off x="3855150" y="1840275"/>
            <a:ext cx="1433700" cy="955800"/>
          </a:xfrm>
          <a:prstGeom prst="wedgeRectCallout">
            <a:avLst>
              <a:gd fmla="val 8366" name="adj1"/>
              <a:gd fmla="val 80819" name="adj2"/>
            </a:avLst>
          </a:prstGeom>
          <a:noFill/>
          <a:ln cap="flat" cmpd="sng" w="114300">
            <a:solidFill>
              <a:srgbClr val="F05768"/>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3" name="Shape 63"/>
        <p:cNvGrpSpPr/>
        <p:nvPr/>
      </p:nvGrpSpPr>
      <p:grpSpPr>
        <a:xfrm>
          <a:off x="0" y="0"/>
          <a:ext cx="0" cy="0"/>
          <a:chOff x="0" y="0"/>
          <a:chExt cx="0" cy="0"/>
        </a:xfrm>
      </p:grpSpPr>
      <p:sp>
        <p:nvSpPr>
          <p:cNvPr id="64" name="Shape 64"/>
          <p:cNvSpPr/>
          <p:nvPr/>
        </p:nvSpPr>
        <p:spPr>
          <a:xfrm>
            <a:off x="181050" y="168450"/>
            <a:ext cx="8781900" cy="6521100"/>
          </a:xfrm>
          <a:prstGeom prst="rect">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ink">
  <p:cSld name="BLANK_1">
    <p:bg>
      <p:bgPr>
        <a:solidFill>
          <a:srgbClr val="FD8E80"/>
        </a:solidFill>
      </p:bgPr>
    </p:bg>
    <p:spTree>
      <p:nvGrpSpPr>
        <p:cNvPr id="65" name="Shape 65"/>
        <p:cNvGrpSpPr/>
        <p:nvPr/>
      </p:nvGrpSpPr>
      <p:grpSpPr>
        <a:xfrm>
          <a:off x="0" y="0"/>
          <a:ext cx="0" cy="0"/>
          <a:chOff x="0" y="0"/>
          <a:chExt cx="0" cy="0"/>
        </a:xfrm>
      </p:grpSpPr>
      <p:sp>
        <p:nvSpPr>
          <p:cNvPr id="66" name="Shape 66"/>
          <p:cNvSpPr/>
          <p:nvPr/>
        </p:nvSpPr>
        <p:spPr>
          <a:xfrm>
            <a:off x="181050" y="168450"/>
            <a:ext cx="8781900" cy="6521100"/>
          </a:xfrm>
          <a:prstGeom prst="rect">
            <a:avLst/>
          </a:prstGeom>
          <a:solidFill>
            <a:srgbClr val="F0576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eal">
  <p:cSld name="BLANK_1_1">
    <p:bg>
      <p:bgPr>
        <a:solidFill>
          <a:srgbClr val="6CF3CE"/>
        </a:solidFill>
      </p:bgPr>
    </p:bg>
    <p:spTree>
      <p:nvGrpSpPr>
        <p:cNvPr id="67" name="Shape 67"/>
        <p:cNvGrpSpPr/>
        <p:nvPr/>
      </p:nvGrpSpPr>
      <p:grpSpPr>
        <a:xfrm>
          <a:off x="0" y="0"/>
          <a:ext cx="0" cy="0"/>
          <a:chOff x="0" y="0"/>
          <a:chExt cx="0" cy="0"/>
        </a:xfrm>
      </p:grpSpPr>
      <p:sp>
        <p:nvSpPr>
          <p:cNvPr id="68" name="Shape 68"/>
          <p:cNvSpPr/>
          <p:nvPr/>
        </p:nvSpPr>
        <p:spPr>
          <a:xfrm>
            <a:off x="181050" y="168450"/>
            <a:ext cx="8781900" cy="6521100"/>
          </a:xfrm>
          <a:prstGeom prst="rect">
            <a:avLst/>
          </a:prstGeom>
          <a:solidFill>
            <a:srgbClr val="00C5B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dark">
  <p:cSld name="BLANK_1_1_1">
    <p:bg>
      <p:bgPr>
        <a:solidFill>
          <a:srgbClr val="00C5B9"/>
        </a:solidFill>
      </p:bgPr>
    </p:bg>
    <p:spTree>
      <p:nvGrpSpPr>
        <p:cNvPr id="69" name="Shape 69"/>
        <p:cNvGrpSpPr/>
        <p:nvPr/>
      </p:nvGrpSpPr>
      <p:grpSpPr>
        <a:xfrm>
          <a:off x="0" y="0"/>
          <a:ext cx="0" cy="0"/>
          <a:chOff x="0" y="0"/>
          <a:chExt cx="0" cy="0"/>
        </a:xfrm>
      </p:grpSpPr>
      <p:sp>
        <p:nvSpPr>
          <p:cNvPr id="70" name="Shape 70"/>
          <p:cNvSpPr/>
          <p:nvPr/>
        </p:nvSpPr>
        <p:spPr>
          <a:xfrm>
            <a:off x="181050" y="168450"/>
            <a:ext cx="8781900" cy="6521100"/>
          </a:xfrm>
          <a:prstGeom prst="rect">
            <a:avLst/>
          </a:prstGeom>
          <a:solidFill>
            <a:srgbClr val="2F384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teal">
  <p:cSld name="TITLE_1">
    <p:bg>
      <p:bgPr>
        <a:solidFill>
          <a:srgbClr val="6CF3CE"/>
        </a:solidFill>
      </p:bgPr>
    </p:bg>
    <p:spTree>
      <p:nvGrpSpPr>
        <p:cNvPr id="12" name="Shape 12"/>
        <p:cNvGrpSpPr/>
        <p:nvPr/>
      </p:nvGrpSpPr>
      <p:grpSpPr>
        <a:xfrm>
          <a:off x="0" y="0"/>
          <a:ext cx="0" cy="0"/>
          <a:chOff x="0" y="0"/>
          <a:chExt cx="0" cy="0"/>
        </a:xfrm>
      </p:grpSpPr>
      <p:sp>
        <p:nvSpPr>
          <p:cNvPr id="13" name="Shape 13"/>
          <p:cNvSpPr/>
          <p:nvPr/>
        </p:nvSpPr>
        <p:spPr>
          <a:xfrm>
            <a:off x="181050" y="168450"/>
            <a:ext cx="8781900" cy="6521100"/>
          </a:xfrm>
          <a:prstGeom prst="rect">
            <a:avLst/>
          </a:prstGeom>
          <a:solidFill>
            <a:srgbClr val="00C5B9"/>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4" name="Shape 14"/>
          <p:cNvSpPr txBox="1"/>
          <p:nvPr>
            <p:ph type="ctrTitle"/>
          </p:nvPr>
        </p:nvSpPr>
        <p:spPr>
          <a:xfrm>
            <a:off x="665225" y="2018025"/>
            <a:ext cx="4927500" cy="1546500"/>
          </a:xfrm>
          <a:prstGeom prst="rect">
            <a:avLst/>
          </a:prstGeom>
        </p:spPr>
        <p:txBody>
          <a:bodyPr anchorCtr="0" anchor="b" bIns="91425" lIns="91425" spcFirstLastPara="1" rIns="91425" wrap="square" tIns="91425"/>
          <a:lstStyle>
            <a:lvl1pPr lvl="0" rtl="0" algn="l">
              <a:spcBef>
                <a:spcPts val="0"/>
              </a:spcBef>
              <a:spcAft>
                <a:spcPts val="0"/>
              </a:spcAft>
              <a:buClr>
                <a:srgbClr val="FFFFFF"/>
              </a:buClr>
              <a:buSzPts val="4800"/>
              <a:buNone/>
              <a:defRPr sz="4800">
                <a:solidFill>
                  <a:srgbClr val="FFFFFF"/>
                </a:solidFill>
              </a:defRPr>
            </a:lvl1pPr>
            <a:lvl2pPr lvl="1" rtl="0" algn="l">
              <a:spcBef>
                <a:spcPts val="0"/>
              </a:spcBef>
              <a:spcAft>
                <a:spcPts val="0"/>
              </a:spcAft>
              <a:buClr>
                <a:srgbClr val="FFFFFF"/>
              </a:buClr>
              <a:buSzPts val="4800"/>
              <a:buNone/>
              <a:defRPr sz="4800">
                <a:solidFill>
                  <a:srgbClr val="FFFFFF"/>
                </a:solidFill>
              </a:defRPr>
            </a:lvl2pPr>
            <a:lvl3pPr lvl="2" rtl="0" algn="l">
              <a:spcBef>
                <a:spcPts val="0"/>
              </a:spcBef>
              <a:spcAft>
                <a:spcPts val="0"/>
              </a:spcAft>
              <a:buClr>
                <a:srgbClr val="FFFFFF"/>
              </a:buClr>
              <a:buSzPts val="4800"/>
              <a:buNone/>
              <a:defRPr sz="4800">
                <a:solidFill>
                  <a:srgbClr val="FFFFFF"/>
                </a:solidFill>
              </a:defRPr>
            </a:lvl3pPr>
            <a:lvl4pPr lvl="3" rtl="0" algn="l">
              <a:spcBef>
                <a:spcPts val="0"/>
              </a:spcBef>
              <a:spcAft>
                <a:spcPts val="0"/>
              </a:spcAft>
              <a:buClr>
                <a:srgbClr val="FFFFFF"/>
              </a:buClr>
              <a:buSzPts val="4800"/>
              <a:buNone/>
              <a:defRPr sz="4800">
                <a:solidFill>
                  <a:srgbClr val="FFFFFF"/>
                </a:solidFill>
              </a:defRPr>
            </a:lvl4pPr>
            <a:lvl5pPr lvl="4" rtl="0" algn="l">
              <a:spcBef>
                <a:spcPts val="0"/>
              </a:spcBef>
              <a:spcAft>
                <a:spcPts val="0"/>
              </a:spcAft>
              <a:buClr>
                <a:srgbClr val="FFFFFF"/>
              </a:buClr>
              <a:buSzPts val="4800"/>
              <a:buNone/>
              <a:defRPr sz="4800">
                <a:solidFill>
                  <a:srgbClr val="FFFFFF"/>
                </a:solidFill>
              </a:defRPr>
            </a:lvl5pPr>
            <a:lvl6pPr lvl="5" rtl="0" algn="l">
              <a:spcBef>
                <a:spcPts val="0"/>
              </a:spcBef>
              <a:spcAft>
                <a:spcPts val="0"/>
              </a:spcAft>
              <a:buClr>
                <a:srgbClr val="FFFFFF"/>
              </a:buClr>
              <a:buSzPts val="4800"/>
              <a:buNone/>
              <a:defRPr sz="4800">
                <a:solidFill>
                  <a:srgbClr val="FFFFFF"/>
                </a:solidFill>
              </a:defRPr>
            </a:lvl6pPr>
            <a:lvl7pPr lvl="6" rtl="0" algn="l">
              <a:spcBef>
                <a:spcPts val="0"/>
              </a:spcBef>
              <a:spcAft>
                <a:spcPts val="0"/>
              </a:spcAft>
              <a:buClr>
                <a:srgbClr val="FFFFFF"/>
              </a:buClr>
              <a:buSzPts val="4800"/>
              <a:buNone/>
              <a:defRPr sz="4800">
                <a:solidFill>
                  <a:srgbClr val="FFFFFF"/>
                </a:solidFill>
              </a:defRPr>
            </a:lvl7pPr>
            <a:lvl8pPr lvl="7" rtl="0" algn="l">
              <a:spcBef>
                <a:spcPts val="0"/>
              </a:spcBef>
              <a:spcAft>
                <a:spcPts val="0"/>
              </a:spcAft>
              <a:buClr>
                <a:srgbClr val="FFFFFF"/>
              </a:buClr>
              <a:buSzPts val="4800"/>
              <a:buNone/>
              <a:defRPr sz="4800">
                <a:solidFill>
                  <a:srgbClr val="FFFFFF"/>
                </a:solidFill>
              </a:defRPr>
            </a:lvl8pPr>
            <a:lvl9pPr lvl="8" rtl="0" algn="l">
              <a:spcBef>
                <a:spcPts val="0"/>
              </a:spcBef>
              <a:spcAft>
                <a:spcPts val="0"/>
              </a:spcAft>
              <a:buClr>
                <a:srgbClr val="FFFFFF"/>
              </a:buClr>
              <a:buSzPts val="4800"/>
              <a:buNone/>
              <a:defRPr sz="4800">
                <a:solidFill>
                  <a:srgbClr val="FFFFFF"/>
                </a:solidFill>
              </a:defRPr>
            </a:lvl9pPr>
          </a:lstStyle>
          <a:p/>
        </p:txBody>
      </p:sp>
      <p:sp>
        <p:nvSpPr>
          <p:cNvPr id="15" name="Shape 15"/>
          <p:cNvSpPr txBox="1"/>
          <p:nvPr>
            <p:ph idx="1" type="subTitle"/>
          </p:nvPr>
        </p:nvSpPr>
        <p:spPr>
          <a:xfrm>
            <a:off x="854252" y="3922275"/>
            <a:ext cx="3815400" cy="993900"/>
          </a:xfrm>
          <a:prstGeom prst="rect">
            <a:avLst/>
          </a:prstGeom>
          <a:ln cap="flat" cmpd="sng" w="114300">
            <a:solidFill>
              <a:srgbClr val="FFFFFF"/>
            </a:solidFill>
            <a:prstDash val="solid"/>
            <a:miter lim="8000"/>
            <a:headEnd len="sm" w="sm" type="none"/>
            <a:tailEnd len="sm" w="sm" type="none"/>
          </a:ln>
        </p:spPr>
        <p:txBody>
          <a:bodyPr anchorCtr="0" anchor="ctr" bIns="91425" lIns="91425" spcFirstLastPara="1" rIns="91425" wrap="square" tIns="91425"/>
          <a:lstStyle>
            <a:lvl1pPr lvl="0"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1pPr>
            <a:lvl2pPr lvl="1" rtl="0">
              <a:spcBef>
                <a:spcPts val="0"/>
              </a:spcBef>
              <a:spcAft>
                <a:spcPts val="0"/>
              </a:spcAft>
              <a:buClr>
                <a:srgbClr val="FFFFFF"/>
              </a:buClr>
              <a:buSzPts val="2400"/>
              <a:buFont typeface="Source Sans Pro"/>
              <a:buNone/>
              <a:defRPr>
                <a:solidFill>
                  <a:srgbClr val="FFFFFF"/>
                </a:solidFill>
                <a:latin typeface="Source Sans Pro"/>
                <a:ea typeface="Source Sans Pro"/>
                <a:cs typeface="Source Sans Pro"/>
                <a:sym typeface="Source Sans Pro"/>
              </a:defRPr>
            </a:lvl2pPr>
            <a:lvl3pPr lvl="2" rtl="0">
              <a:spcBef>
                <a:spcPts val="0"/>
              </a:spcBef>
              <a:spcAft>
                <a:spcPts val="0"/>
              </a:spcAft>
              <a:buClr>
                <a:srgbClr val="FFFFFF"/>
              </a:buClr>
              <a:buSzPts val="2400"/>
              <a:buFont typeface="Source Sans Pro"/>
              <a:buNone/>
              <a:defRPr>
                <a:solidFill>
                  <a:srgbClr val="FFFFFF"/>
                </a:solidFill>
                <a:latin typeface="Source Sans Pro"/>
                <a:ea typeface="Source Sans Pro"/>
                <a:cs typeface="Source Sans Pro"/>
                <a:sym typeface="Source Sans Pro"/>
              </a:defRPr>
            </a:lvl3pPr>
            <a:lvl4pPr lvl="3"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4pPr>
            <a:lvl5pPr lvl="4"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5pPr>
            <a:lvl6pPr lvl="5"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6pPr>
            <a:lvl7pPr lvl="6"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7pPr>
            <a:lvl8pPr lvl="7"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8pPr>
            <a:lvl9pPr lvl="8"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9pPr>
          </a:lstStyle>
          <a:p/>
        </p:txBody>
      </p:sp>
      <p:sp>
        <p:nvSpPr>
          <p:cNvPr id="16" name="Shape 16"/>
          <p:cNvSpPr/>
          <p:nvPr/>
        </p:nvSpPr>
        <p:spPr>
          <a:xfrm>
            <a:off x="1139933" y="3640725"/>
            <a:ext cx="274800" cy="274800"/>
          </a:xfrm>
          <a:prstGeom prst="rtTriangle">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ink">
  <p:cSld name="TITLE_1_2">
    <p:bg>
      <p:bgPr>
        <a:solidFill>
          <a:srgbClr val="FD8E80"/>
        </a:solidFill>
      </p:bgPr>
    </p:bg>
    <p:spTree>
      <p:nvGrpSpPr>
        <p:cNvPr id="17" name="Shape 17"/>
        <p:cNvGrpSpPr/>
        <p:nvPr/>
      </p:nvGrpSpPr>
      <p:grpSpPr>
        <a:xfrm>
          <a:off x="0" y="0"/>
          <a:ext cx="0" cy="0"/>
          <a:chOff x="0" y="0"/>
          <a:chExt cx="0" cy="0"/>
        </a:xfrm>
      </p:grpSpPr>
      <p:sp>
        <p:nvSpPr>
          <p:cNvPr id="18" name="Shape 18"/>
          <p:cNvSpPr/>
          <p:nvPr/>
        </p:nvSpPr>
        <p:spPr>
          <a:xfrm>
            <a:off x="181050" y="168450"/>
            <a:ext cx="8781900" cy="6521100"/>
          </a:xfrm>
          <a:prstGeom prst="rect">
            <a:avLst/>
          </a:prstGeom>
          <a:solidFill>
            <a:srgbClr val="F05768"/>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9" name="Shape 19"/>
          <p:cNvSpPr txBox="1"/>
          <p:nvPr>
            <p:ph type="ctrTitle"/>
          </p:nvPr>
        </p:nvSpPr>
        <p:spPr>
          <a:xfrm>
            <a:off x="665225" y="2018025"/>
            <a:ext cx="4927500" cy="1546500"/>
          </a:xfrm>
          <a:prstGeom prst="rect">
            <a:avLst/>
          </a:prstGeom>
        </p:spPr>
        <p:txBody>
          <a:bodyPr anchorCtr="0" anchor="ctr" bIns="91425" lIns="91425" spcFirstLastPara="1" rIns="91425" wrap="square" tIns="91425"/>
          <a:lstStyle>
            <a:lvl1pPr lvl="0" rtl="0" algn="l">
              <a:spcBef>
                <a:spcPts val="0"/>
              </a:spcBef>
              <a:spcAft>
                <a:spcPts val="0"/>
              </a:spcAft>
              <a:buClr>
                <a:srgbClr val="FFFFFF"/>
              </a:buClr>
              <a:buSzPts val="4800"/>
              <a:buNone/>
              <a:defRPr sz="4800">
                <a:solidFill>
                  <a:srgbClr val="FFFFFF"/>
                </a:solidFill>
              </a:defRPr>
            </a:lvl1pPr>
            <a:lvl2pPr lvl="1" rtl="0" algn="l">
              <a:spcBef>
                <a:spcPts val="0"/>
              </a:spcBef>
              <a:spcAft>
                <a:spcPts val="0"/>
              </a:spcAft>
              <a:buClr>
                <a:srgbClr val="FFFFFF"/>
              </a:buClr>
              <a:buSzPts val="4800"/>
              <a:buNone/>
              <a:defRPr sz="4800">
                <a:solidFill>
                  <a:srgbClr val="FFFFFF"/>
                </a:solidFill>
              </a:defRPr>
            </a:lvl2pPr>
            <a:lvl3pPr lvl="2" rtl="0" algn="l">
              <a:spcBef>
                <a:spcPts val="0"/>
              </a:spcBef>
              <a:spcAft>
                <a:spcPts val="0"/>
              </a:spcAft>
              <a:buClr>
                <a:srgbClr val="FFFFFF"/>
              </a:buClr>
              <a:buSzPts val="4800"/>
              <a:buNone/>
              <a:defRPr sz="4800">
                <a:solidFill>
                  <a:srgbClr val="FFFFFF"/>
                </a:solidFill>
              </a:defRPr>
            </a:lvl3pPr>
            <a:lvl4pPr lvl="3" rtl="0" algn="l">
              <a:spcBef>
                <a:spcPts val="0"/>
              </a:spcBef>
              <a:spcAft>
                <a:spcPts val="0"/>
              </a:spcAft>
              <a:buClr>
                <a:srgbClr val="FFFFFF"/>
              </a:buClr>
              <a:buSzPts val="4800"/>
              <a:buNone/>
              <a:defRPr sz="4800">
                <a:solidFill>
                  <a:srgbClr val="FFFFFF"/>
                </a:solidFill>
              </a:defRPr>
            </a:lvl4pPr>
            <a:lvl5pPr lvl="4" rtl="0" algn="l">
              <a:spcBef>
                <a:spcPts val="0"/>
              </a:spcBef>
              <a:spcAft>
                <a:spcPts val="0"/>
              </a:spcAft>
              <a:buClr>
                <a:srgbClr val="FFFFFF"/>
              </a:buClr>
              <a:buSzPts val="4800"/>
              <a:buNone/>
              <a:defRPr sz="4800">
                <a:solidFill>
                  <a:srgbClr val="FFFFFF"/>
                </a:solidFill>
              </a:defRPr>
            </a:lvl5pPr>
            <a:lvl6pPr lvl="5" rtl="0" algn="l">
              <a:spcBef>
                <a:spcPts val="0"/>
              </a:spcBef>
              <a:spcAft>
                <a:spcPts val="0"/>
              </a:spcAft>
              <a:buClr>
                <a:srgbClr val="FFFFFF"/>
              </a:buClr>
              <a:buSzPts val="4800"/>
              <a:buNone/>
              <a:defRPr sz="4800">
                <a:solidFill>
                  <a:srgbClr val="FFFFFF"/>
                </a:solidFill>
              </a:defRPr>
            </a:lvl6pPr>
            <a:lvl7pPr lvl="6" rtl="0" algn="l">
              <a:spcBef>
                <a:spcPts val="0"/>
              </a:spcBef>
              <a:spcAft>
                <a:spcPts val="0"/>
              </a:spcAft>
              <a:buClr>
                <a:srgbClr val="FFFFFF"/>
              </a:buClr>
              <a:buSzPts val="4800"/>
              <a:buNone/>
              <a:defRPr sz="4800">
                <a:solidFill>
                  <a:srgbClr val="FFFFFF"/>
                </a:solidFill>
              </a:defRPr>
            </a:lvl7pPr>
            <a:lvl8pPr lvl="7" rtl="0" algn="l">
              <a:spcBef>
                <a:spcPts val="0"/>
              </a:spcBef>
              <a:spcAft>
                <a:spcPts val="0"/>
              </a:spcAft>
              <a:buClr>
                <a:srgbClr val="FFFFFF"/>
              </a:buClr>
              <a:buSzPts val="4800"/>
              <a:buNone/>
              <a:defRPr sz="4800">
                <a:solidFill>
                  <a:srgbClr val="FFFFFF"/>
                </a:solidFill>
              </a:defRPr>
            </a:lvl8pPr>
            <a:lvl9pPr lvl="8" rtl="0" algn="l">
              <a:spcBef>
                <a:spcPts val="0"/>
              </a:spcBef>
              <a:spcAft>
                <a:spcPts val="0"/>
              </a:spcAft>
              <a:buClr>
                <a:srgbClr val="FFFFFF"/>
              </a:buClr>
              <a:buSzPts val="4800"/>
              <a:buNone/>
              <a:defRPr sz="4800">
                <a:solidFill>
                  <a:srgbClr val="FFFFFF"/>
                </a:solidFill>
              </a:defRPr>
            </a:lvl9pPr>
          </a:lstStyle>
          <a:p/>
        </p:txBody>
      </p:sp>
      <p:sp>
        <p:nvSpPr>
          <p:cNvPr id="20" name="Shape 20"/>
          <p:cNvSpPr txBox="1"/>
          <p:nvPr>
            <p:ph idx="1" type="subTitle"/>
          </p:nvPr>
        </p:nvSpPr>
        <p:spPr>
          <a:xfrm>
            <a:off x="854252" y="3922275"/>
            <a:ext cx="3815400" cy="993900"/>
          </a:xfrm>
          <a:prstGeom prst="rect">
            <a:avLst/>
          </a:prstGeom>
          <a:ln cap="flat" cmpd="sng" w="114300">
            <a:solidFill>
              <a:srgbClr val="FFFFFF"/>
            </a:solidFill>
            <a:prstDash val="solid"/>
            <a:miter lim="8000"/>
            <a:headEnd len="sm" w="sm" type="none"/>
            <a:tailEnd len="sm" w="sm" type="none"/>
          </a:ln>
        </p:spPr>
        <p:txBody>
          <a:bodyPr anchorCtr="0" anchor="ctr" bIns="91425" lIns="91425" spcFirstLastPara="1" rIns="91425" wrap="square" tIns="91425"/>
          <a:lstStyle>
            <a:lvl1pPr lvl="0"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1pPr>
            <a:lvl2pPr lvl="1" rtl="0">
              <a:spcBef>
                <a:spcPts val="0"/>
              </a:spcBef>
              <a:spcAft>
                <a:spcPts val="0"/>
              </a:spcAft>
              <a:buClr>
                <a:srgbClr val="FFFFFF"/>
              </a:buClr>
              <a:buSzPts val="2400"/>
              <a:buFont typeface="Source Sans Pro"/>
              <a:buNone/>
              <a:defRPr>
                <a:solidFill>
                  <a:srgbClr val="FFFFFF"/>
                </a:solidFill>
                <a:latin typeface="Source Sans Pro"/>
                <a:ea typeface="Source Sans Pro"/>
                <a:cs typeface="Source Sans Pro"/>
                <a:sym typeface="Source Sans Pro"/>
              </a:defRPr>
            </a:lvl2pPr>
            <a:lvl3pPr lvl="2" rtl="0">
              <a:spcBef>
                <a:spcPts val="0"/>
              </a:spcBef>
              <a:spcAft>
                <a:spcPts val="0"/>
              </a:spcAft>
              <a:buClr>
                <a:srgbClr val="FFFFFF"/>
              </a:buClr>
              <a:buSzPts val="2400"/>
              <a:buFont typeface="Source Sans Pro"/>
              <a:buNone/>
              <a:defRPr>
                <a:solidFill>
                  <a:srgbClr val="FFFFFF"/>
                </a:solidFill>
                <a:latin typeface="Source Sans Pro"/>
                <a:ea typeface="Source Sans Pro"/>
                <a:cs typeface="Source Sans Pro"/>
                <a:sym typeface="Source Sans Pro"/>
              </a:defRPr>
            </a:lvl3pPr>
            <a:lvl4pPr lvl="3"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4pPr>
            <a:lvl5pPr lvl="4"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5pPr>
            <a:lvl6pPr lvl="5"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6pPr>
            <a:lvl7pPr lvl="6"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7pPr>
            <a:lvl8pPr lvl="7"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8pPr>
            <a:lvl9pPr lvl="8"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9pPr>
          </a:lstStyle>
          <a:p/>
        </p:txBody>
      </p:sp>
      <p:sp>
        <p:nvSpPr>
          <p:cNvPr id="21" name="Shape 21"/>
          <p:cNvSpPr/>
          <p:nvPr/>
        </p:nvSpPr>
        <p:spPr>
          <a:xfrm>
            <a:off x="1139933" y="3640725"/>
            <a:ext cx="274800" cy="274800"/>
          </a:xfrm>
          <a:prstGeom prst="rtTriangle">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bg>
      <p:bgPr>
        <a:solidFill>
          <a:srgbClr val="F05768"/>
        </a:solidFill>
      </p:bgPr>
    </p:bg>
    <p:spTree>
      <p:nvGrpSpPr>
        <p:cNvPr id="22" name="Shape 22"/>
        <p:cNvGrpSpPr/>
        <p:nvPr/>
      </p:nvGrpSpPr>
      <p:grpSpPr>
        <a:xfrm>
          <a:off x="0" y="0"/>
          <a:ext cx="0" cy="0"/>
          <a:chOff x="0" y="0"/>
          <a:chExt cx="0" cy="0"/>
        </a:xfrm>
      </p:grpSpPr>
      <p:sp>
        <p:nvSpPr>
          <p:cNvPr id="23" name="Shape 23"/>
          <p:cNvSpPr/>
          <p:nvPr/>
        </p:nvSpPr>
        <p:spPr>
          <a:xfrm>
            <a:off x="181050" y="168450"/>
            <a:ext cx="8781900" cy="6521100"/>
          </a:xfrm>
          <a:prstGeom prst="rect">
            <a:avLst/>
          </a:prstGeom>
          <a:solidFill>
            <a:srgbClr val="EFEFEF"/>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4" name="Shape 24"/>
          <p:cNvSpPr/>
          <p:nvPr/>
        </p:nvSpPr>
        <p:spPr>
          <a:xfrm>
            <a:off x="3855150" y="1459275"/>
            <a:ext cx="1433700" cy="955800"/>
          </a:xfrm>
          <a:prstGeom prst="wedgeRectCallout">
            <a:avLst>
              <a:gd fmla="val 8366" name="adj1"/>
              <a:gd fmla="val 80819" name="adj2"/>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txBox="1"/>
          <p:nvPr>
            <p:ph idx="1" type="body"/>
          </p:nvPr>
        </p:nvSpPr>
        <p:spPr>
          <a:xfrm>
            <a:off x="810450" y="2790325"/>
            <a:ext cx="7523100" cy="804300"/>
          </a:xfrm>
          <a:prstGeom prst="rect">
            <a:avLst/>
          </a:prstGeom>
        </p:spPr>
        <p:txBody>
          <a:bodyPr anchorCtr="0" anchor="t" bIns="91425" lIns="91425" spcFirstLastPara="1" rIns="91425" wrap="square" tIns="91425"/>
          <a:lstStyle>
            <a:lvl1pPr indent="-431800" lvl="0" marL="457200" rtl="0" algn="ctr">
              <a:spcBef>
                <a:spcPts val="600"/>
              </a:spcBef>
              <a:spcAft>
                <a:spcPts val="0"/>
              </a:spcAft>
              <a:buSzPts val="3200"/>
              <a:buChar char="■"/>
              <a:defRPr i="1"/>
            </a:lvl1pPr>
            <a:lvl2pPr indent="-381000" lvl="1" marL="914400" rtl="0" algn="ctr">
              <a:spcBef>
                <a:spcPts val="0"/>
              </a:spcBef>
              <a:spcAft>
                <a:spcPts val="0"/>
              </a:spcAft>
              <a:buSzPts val="2400"/>
              <a:buChar char="○"/>
              <a:defRPr i="1"/>
            </a:lvl2pPr>
            <a:lvl3pPr indent="-381000" lvl="2" marL="1371600" rtl="0" algn="ctr">
              <a:spcBef>
                <a:spcPts val="0"/>
              </a:spcBef>
              <a:spcAft>
                <a:spcPts val="0"/>
              </a:spcAft>
              <a:buSzPts val="2400"/>
              <a:buChar char="■"/>
              <a:defRPr i="1"/>
            </a:lvl3pPr>
            <a:lvl4pPr indent="-342900" lvl="3" marL="1828800" rtl="0" algn="ctr">
              <a:spcBef>
                <a:spcPts val="0"/>
              </a:spcBef>
              <a:spcAft>
                <a:spcPts val="0"/>
              </a:spcAft>
              <a:buSzPts val="1800"/>
              <a:buChar char="●"/>
              <a:defRPr i="1"/>
            </a:lvl4pPr>
            <a:lvl5pPr indent="-342900" lvl="4" marL="2286000" rtl="0" algn="ctr">
              <a:spcBef>
                <a:spcPts val="0"/>
              </a:spcBef>
              <a:spcAft>
                <a:spcPts val="0"/>
              </a:spcAft>
              <a:buSzPts val="1800"/>
              <a:buChar char="○"/>
              <a:defRPr i="1"/>
            </a:lvl5pPr>
            <a:lvl6pPr indent="-342900" lvl="5" marL="2743200" rtl="0" algn="ctr">
              <a:spcBef>
                <a:spcPts val="0"/>
              </a:spcBef>
              <a:spcAft>
                <a:spcPts val="0"/>
              </a:spcAft>
              <a:buSzPts val="1800"/>
              <a:buChar char="■"/>
              <a:defRPr i="1"/>
            </a:lvl6pPr>
            <a:lvl7pPr indent="-342900" lvl="6" marL="3200400" rtl="0" algn="ctr">
              <a:spcBef>
                <a:spcPts val="0"/>
              </a:spcBef>
              <a:spcAft>
                <a:spcPts val="0"/>
              </a:spcAft>
              <a:buSzPts val="1800"/>
              <a:buChar char="●"/>
              <a:defRPr i="1"/>
            </a:lvl7pPr>
            <a:lvl8pPr indent="-342900" lvl="7" marL="3657600" rtl="0" algn="ctr">
              <a:spcBef>
                <a:spcPts val="0"/>
              </a:spcBef>
              <a:spcAft>
                <a:spcPts val="0"/>
              </a:spcAft>
              <a:buSzPts val="1800"/>
              <a:buChar char="○"/>
              <a:defRPr i="1"/>
            </a:lvl8pPr>
            <a:lvl9pPr indent="-342900" lvl="8" marL="4114800" algn="ctr">
              <a:spcBef>
                <a:spcPts val="0"/>
              </a:spcBef>
              <a:spcAft>
                <a:spcPts val="0"/>
              </a:spcAft>
              <a:buSzPts val="1800"/>
              <a:buChar char="■"/>
              <a:defRPr i="1"/>
            </a:lvl9pPr>
          </a:lstStyle>
          <a:p/>
        </p:txBody>
      </p:sp>
      <p:sp>
        <p:nvSpPr>
          <p:cNvPr id="26" name="Shape 26"/>
          <p:cNvSpPr txBox="1"/>
          <p:nvPr/>
        </p:nvSpPr>
        <p:spPr>
          <a:xfrm>
            <a:off x="3593400" y="1499025"/>
            <a:ext cx="1957200" cy="8715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sz="6000">
                <a:solidFill>
                  <a:srgbClr val="00C5B9"/>
                </a:solidFill>
                <a:latin typeface="Source Sans Pro"/>
                <a:ea typeface="Source Sans Pro"/>
                <a:cs typeface="Source Sans Pro"/>
                <a:sym typeface="Source Sans Pro"/>
              </a:rPr>
              <a:t>“</a:t>
            </a:r>
            <a:endParaRPr b="1" sz="6000">
              <a:solidFill>
                <a:srgbClr val="00C5B9"/>
              </a:solidFill>
              <a:latin typeface="Source Sans Pro"/>
              <a:ea typeface="Source Sans Pro"/>
              <a:cs typeface="Source Sans Pro"/>
              <a:sym typeface="Source Sans Pr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7" name="Shape 27"/>
        <p:cNvGrpSpPr/>
        <p:nvPr/>
      </p:nvGrpSpPr>
      <p:grpSpPr>
        <a:xfrm>
          <a:off x="0" y="0"/>
          <a:ext cx="0" cy="0"/>
          <a:chOff x="0" y="0"/>
          <a:chExt cx="0" cy="0"/>
        </a:xfrm>
      </p:grpSpPr>
      <p:sp>
        <p:nvSpPr>
          <p:cNvPr id="28" name="Shape 28"/>
          <p:cNvSpPr/>
          <p:nvPr/>
        </p:nvSpPr>
        <p:spPr>
          <a:xfrm>
            <a:off x="181050" y="1331950"/>
            <a:ext cx="8781900" cy="5357700"/>
          </a:xfrm>
          <a:prstGeom prst="rect">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9" name="Shape 29"/>
          <p:cNvGrpSpPr/>
          <p:nvPr/>
        </p:nvGrpSpPr>
        <p:grpSpPr>
          <a:xfrm>
            <a:off x="180850" y="168450"/>
            <a:ext cx="8781900" cy="1296663"/>
            <a:chOff x="180850" y="168450"/>
            <a:chExt cx="8781900" cy="1296663"/>
          </a:xfrm>
        </p:grpSpPr>
        <p:sp>
          <p:nvSpPr>
            <p:cNvPr id="30" name="Shape 30"/>
            <p:cNvSpPr/>
            <p:nvPr/>
          </p:nvSpPr>
          <p:spPr>
            <a:xfrm>
              <a:off x="180850" y="168450"/>
              <a:ext cx="8781900" cy="973500"/>
            </a:xfrm>
            <a:prstGeom prst="rect">
              <a:avLst/>
            </a:prstGeom>
            <a:solidFill>
              <a:srgbClr val="00C5B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rot="5400000">
              <a:off x="1027273" y="930513"/>
              <a:ext cx="442800" cy="626400"/>
            </a:xfrm>
            <a:prstGeom prst="rtTriangle">
              <a:avLst/>
            </a:prstGeom>
            <a:solidFill>
              <a:srgbClr val="00C5B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a:off x="361300" y="341550"/>
              <a:ext cx="8421000" cy="6273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3" name="Shape 33"/>
          <p:cNvSpPr txBox="1"/>
          <p:nvPr>
            <p:ph type="title"/>
          </p:nvPr>
        </p:nvSpPr>
        <p:spPr>
          <a:xfrm>
            <a:off x="832475" y="168450"/>
            <a:ext cx="7951800" cy="973500"/>
          </a:xfrm>
          <a:prstGeom prst="rect">
            <a:avLst/>
          </a:prstGeom>
        </p:spPr>
        <p:txBody>
          <a:bodyPr anchorCtr="0" anchor="ctr" bIns="91425" lIns="91425" spcFirstLastPara="1" rIns="91425" wrap="square" tIns="91425"/>
          <a:lstStyle>
            <a:lvl1pPr lvl="0" algn="l">
              <a:spcBef>
                <a:spcPts val="0"/>
              </a:spcBef>
              <a:spcAft>
                <a:spcPts val="0"/>
              </a:spcAft>
              <a:buSzPts val="2400"/>
              <a:buNone/>
              <a:defRPr/>
            </a:lvl1pPr>
            <a:lvl2pPr lvl="1" algn="l">
              <a:spcBef>
                <a:spcPts val="0"/>
              </a:spcBef>
              <a:spcAft>
                <a:spcPts val="0"/>
              </a:spcAft>
              <a:buClr>
                <a:srgbClr val="FFFFFF"/>
              </a:buClr>
              <a:buSzPts val="2400"/>
              <a:buNone/>
              <a:defRPr>
                <a:solidFill>
                  <a:srgbClr val="FFFFFF"/>
                </a:solidFill>
              </a:defRPr>
            </a:lvl2pPr>
            <a:lvl3pPr lvl="2" algn="l">
              <a:spcBef>
                <a:spcPts val="0"/>
              </a:spcBef>
              <a:spcAft>
                <a:spcPts val="0"/>
              </a:spcAft>
              <a:buClr>
                <a:srgbClr val="FFFFFF"/>
              </a:buClr>
              <a:buSzPts val="2400"/>
              <a:buNone/>
              <a:defRPr>
                <a:solidFill>
                  <a:srgbClr val="FFFFFF"/>
                </a:solidFill>
              </a:defRPr>
            </a:lvl3pPr>
            <a:lvl4pPr lvl="3" algn="l">
              <a:spcBef>
                <a:spcPts val="0"/>
              </a:spcBef>
              <a:spcAft>
                <a:spcPts val="0"/>
              </a:spcAft>
              <a:buClr>
                <a:srgbClr val="FFFFFF"/>
              </a:buClr>
              <a:buSzPts val="2400"/>
              <a:buNone/>
              <a:defRPr>
                <a:solidFill>
                  <a:srgbClr val="FFFFFF"/>
                </a:solidFill>
              </a:defRPr>
            </a:lvl4pPr>
            <a:lvl5pPr lvl="4" algn="l">
              <a:spcBef>
                <a:spcPts val="0"/>
              </a:spcBef>
              <a:spcAft>
                <a:spcPts val="0"/>
              </a:spcAft>
              <a:buClr>
                <a:srgbClr val="FFFFFF"/>
              </a:buClr>
              <a:buSzPts val="2400"/>
              <a:buNone/>
              <a:defRPr>
                <a:solidFill>
                  <a:srgbClr val="FFFFFF"/>
                </a:solidFill>
              </a:defRPr>
            </a:lvl5pPr>
            <a:lvl6pPr lvl="5" algn="l">
              <a:spcBef>
                <a:spcPts val="0"/>
              </a:spcBef>
              <a:spcAft>
                <a:spcPts val="0"/>
              </a:spcAft>
              <a:buClr>
                <a:srgbClr val="FFFFFF"/>
              </a:buClr>
              <a:buSzPts val="2400"/>
              <a:buNone/>
              <a:defRPr>
                <a:solidFill>
                  <a:srgbClr val="FFFFFF"/>
                </a:solidFill>
              </a:defRPr>
            </a:lvl6pPr>
            <a:lvl7pPr lvl="6" algn="l">
              <a:spcBef>
                <a:spcPts val="0"/>
              </a:spcBef>
              <a:spcAft>
                <a:spcPts val="0"/>
              </a:spcAft>
              <a:buClr>
                <a:srgbClr val="FFFFFF"/>
              </a:buClr>
              <a:buSzPts val="2400"/>
              <a:buNone/>
              <a:defRPr>
                <a:solidFill>
                  <a:srgbClr val="FFFFFF"/>
                </a:solidFill>
              </a:defRPr>
            </a:lvl7pPr>
            <a:lvl8pPr lvl="7" algn="l">
              <a:spcBef>
                <a:spcPts val="0"/>
              </a:spcBef>
              <a:spcAft>
                <a:spcPts val="0"/>
              </a:spcAft>
              <a:buClr>
                <a:srgbClr val="FFFFFF"/>
              </a:buClr>
              <a:buSzPts val="2400"/>
              <a:buNone/>
              <a:defRPr>
                <a:solidFill>
                  <a:srgbClr val="FFFFFF"/>
                </a:solidFill>
              </a:defRPr>
            </a:lvl8pPr>
            <a:lvl9pPr lvl="8" algn="l">
              <a:spcBef>
                <a:spcPts val="0"/>
              </a:spcBef>
              <a:spcAft>
                <a:spcPts val="0"/>
              </a:spcAft>
              <a:buClr>
                <a:srgbClr val="FFFFFF"/>
              </a:buClr>
              <a:buSzPts val="2400"/>
              <a:buNone/>
              <a:defRPr>
                <a:solidFill>
                  <a:srgbClr val="FFFFFF"/>
                </a:solidFill>
              </a:defRPr>
            </a:lvl9pPr>
          </a:lstStyle>
          <a:p/>
        </p:txBody>
      </p:sp>
      <p:sp>
        <p:nvSpPr>
          <p:cNvPr id="34" name="Shape 34"/>
          <p:cNvSpPr txBox="1"/>
          <p:nvPr>
            <p:ph idx="1" type="body"/>
          </p:nvPr>
        </p:nvSpPr>
        <p:spPr>
          <a:xfrm>
            <a:off x="753150" y="1600200"/>
            <a:ext cx="7637700" cy="4967700"/>
          </a:xfrm>
          <a:prstGeom prst="rect">
            <a:avLst/>
          </a:prstGeom>
        </p:spPr>
        <p:txBody>
          <a:bodyPr anchorCtr="0" anchor="t" bIns="91425" lIns="91425" spcFirstLastPara="1" rIns="91425" wrap="square" tIns="91425"/>
          <a:lstStyle>
            <a:lvl1pPr indent="-431800" lvl="0" marL="457200">
              <a:spcBef>
                <a:spcPts val="600"/>
              </a:spcBef>
              <a:spcAft>
                <a:spcPts val="0"/>
              </a:spcAft>
              <a:buSzPts val="32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5" name="Shape 35"/>
        <p:cNvGrpSpPr/>
        <p:nvPr/>
      </p:nvGrpSpPr>
      <p:grpSpPr>
        <a:xfrm>
          <a:off x="0" y="0"/>
          <a:ext cx="0" cy="0"/>
          <a:chOff x="0" y="0"/>
          <a:chExt cx="0" cy="0"/>
        </a:xfrm>
      </p:grpSpPr>
      <p:sp>
        <p:nvSpPr>
          <p:cNvPr id="36" name="Shape 36"/>
          <p:cNvSpPr/>
          <p:nvPr/>
        </p:nvSpPr>
        <p:spPr>
          <a:xfrm>
            <a:off x="181050" y="1331950"/>
            <a:ext cx="8781900" cy="5357700"/>
          </a:xfrm>
          <a:prstGeom prst="rect">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7" name="Shape 37"/>
          <p:cNvGrpSpPr/>
          <p:nvPr/>
        </p:nvGrpSpPr>
        <p:grpSpPr>
          <a:xfrm>
            <a:off x="180850" y="168450"/>
            <a:ext cx="8781900" cy="1296663"/>
            <a:chOff x="180850" y="168450"/>
            <a:chExt cx="8781900" cy="1296663"/>
          </a:xfrm>
        </p:grpSpPr>
        <p:sp>
          <p:nvSpPr>
            <p:cNvPr id="38" name="Shape 38"/>
            <p:cNvSpPr/>
            <p:nvPr/>
          </p:nvSpPr>
          <p:spPr>
            <a:xfrm>
              <a:off x="180850" y="168450"/>
              <a:ext cx="8781900" cy="973500"/>
            </a:xfrm>
            <a:prstGeom prst="rect">
              <a:avLst/>
            </a:prstGeom>
            <a:solidFill>
              <a:srgbClr val="00C5B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p:nvPr/>
          </p:nvSpPr>
          <p:spPr>
            <a:xfrm rot="5400000">
              <a:off x="1027273" y="930513"/>
              <a:ext cx="442800" cy="626400"/>
            </a:xfrm>
            <a:prstGeom prst="rtTriangle">
              <a:avLst/>
            </a:prstGeom>
            <a:solidFill>
              <a:srgbClr val="00C5B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 name="Shape 40"/>
            <p:cNvSpPr/>
            <p:nvPr/>
          </p:nvSpPr>
          <p:spPr>
            <a:xfrm>
              <a:off x="361300" y="341550"/>
              <a:ext cx="8421000" cy="6273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1" name="Shape 41"/>
          <p:cNvSpPr txBox="1"/>
          <p:nvPr>
            <p:ph type="title"/>
          </p:nvPr>
        </p:nvSpPr>
        <p:spPr>
          <a:xfrm>
            <a:off x="832475" y="168450"/>
            <a:ext cx="7951800" cy="973500"/>
          </a:xfrm>
          <a:prstGeom prst="rect">
            <a:avLst/>
          </a:prstGeom>
        </p:spPr>
        <p:txBody>
          <a:bodyPr anchorCtr="0" anchor="ctr" bIns="91425" lIns="91425" spcFirstLastPara="1" rIns="91425" wrap="square" tIns="91425"/>
          <a:lstStyle>
            <a:lvl1pPr lvl="0" rtl="0" algn="l">
              <a:spcBef>
                <a:spcPts val="0"/>
              </a:spcBef>
              <a:spcAft>
                <a:spcPts val="0"/>
              </a:spcAft>
              <a:buSzPts val="2400"/>
              <a:buNone/>
              <a:defRPr/>
            </a:lvl1pPr>
            <a:lvl2pPr lvl="1" rtl="0" algn="l">
              <a:spcBef>
                <a:spcPts val="0"/>
              </a:spcBef>
              <a:spcAft>
                <a:spcPts val="0"/>
              </a:spcAft>
              <a:buClr>
                <a:srgbClr val="FFFFFF"/>
              </a:buClr>
              <a:buSzPts val="2400"/>
              <a:buNone/>
              <a:defRPr>
                <a:solidFill>
                  <a:srgbClr val="FFFFFF"/>
                </a:solidFill>
              </a:defRPr>
            </a:lvl2pPr>
            <a:lvl3pPr lvl="2" rtl="0" algn="l">
              <a:spcBef>
                <a:spcPts val="0"/>
              </a:spcBef>
              <a:spcAft>
                <a:spcPts val="0"/>
              </a:spcAft>
              <a:buClr>
                <a:srgbClr val="FFFFFF"/>
              </a:buClr>
              <a:buSzPts val="2400"/>
              <a:buNone/>
              <a:defRPr>
                <a:solidFill>
                  <a:srgbClr val="FFFFFF"/>
                </a:solidFill>
              </a:defRPr>
            </a:lvl3pPr>
            <a:lvl4pPr lvl="3" rtl="0" algn="l">
              <a:spcBef>
                <a:spcPts val="0"/>
              </a:spcBef>
              <a:spcAft>
                <a:spcPts val="0"/>
              </a:spcAft>
              <a:buClr>
                <a:srgbClr val="FFFFFF"/>
              </a:buClr>
              <a:buSzPts val="2400"/>
              <a:buNone/>
              <a:defRPr>
                <a:solidFill>
                  <a:srgbClr val="FFFFFF"/>
                </a:solidFill>
              </a:defRPr>
            </a:lvl4pPr>
            <a:lvl5pPr lvl="4" rtl="0" algn="l">
              <a:spcBef>
                <a:spcPts val="0"/>
              </a:spcBef>
              <a:spcAft>
                <a:spcPts val="0"/>
              </a:spcAft>
              <a:buClr>
                <a:srgbClr val="FFFFFF"/>
              </a:buClr>
              <a:buSzPts val="2400"/>
              <a:buNone/>
              <a:defRPr>
                <a:solidFill>
                  <a:srgbClr val="FFFFFF"/>
                </a:solidFill>
              </a:defRPr>
            </a:lvl5pPr>
            <a:lvl6pPr lvl="5" rtl="0" algn="l">
              <a:spcBef>
                <a:spcPts val="0"/>
              </a:spcBef>
              <a:spcAft>
                <a:spcPts val="0"/>
              </a:spcAft>
              <a:buClr>
                <a:srgbClr val="FFFFFF"/>
              </a:buClr>
              <a:buSzPts val="2400"/>
              <a:buNone/>
              <a:defRPr>
                <a:solidFill>
                  <a:srgbClr val="FFFFFF"/>
                </a:solidFill>
              </a:defRPr>
            </a:lvl6pPr>
            <a:lvl7pPr lvl="6" rtl="0" algn="l">
              <a:spcBef>
                <a:spcPts val="0"/>
              </a:spcBef>
              <a:spcAft>
                <a:spcPts val="0"/>
              </a:spcAft>
              <a:buClr>
                <a:srgbClr val="FFFFFF"/>
              </a:buClr>
              <a:buSzPts val="2400"/>
              <a:buNone/>
              <a:defRPr>
                <a:solidFill>
                  <a:srgbClr val="FFFFFF"/>
                </a:solidFill>
              </a:defRPr>
            </a:lvl7pPr>
            <a:lvl8pPr lvl="7" rtl="0" algn="l">
              <a:spcBef>
                <a:spcPts val="0"/>
              </a:spcBef>
              <a:spcAft>
                <a:spcPts val="0"/>
              </a:spcAft>
              <a:buClr>
                <a:srgbClr val="FFFFFF"/>
              </a:buClr>
              <a:buSzPts val="2400"/>
              <a:buNone/>
              <a:defRPr>
                <a:solidFill>
                  <a:srgbClr val="FFFFFF"/>
                </a:solidFill>
              </a:defRPr>
            </a:lvl8pPr>
            <a:lvl9pPr lvl="8" rtl="0" algn="l">
              <a:spcBef>
                <a:spcPts val="0"/>
              </a:spcBef>
              <a:spcAft>
                <a:spcPts val="0"/>
              </a:spcAft>
              <a:buClr>
                <a:srgbClr val="FFFFFF"/>
              </a:buClr>
              <a:buSzPts val="2400"/>
              <a:buNone/>
              <a:defRPr>
                <a:solidFill>
                  <a:srgbClr val="FFFFFF"/>
                </a:solidFill>
              </a:defRPr>
            </a:lvl9pPr>
          </a:lstStyle>
          <a:p/>
        </p:txBody>
      </p:sp>
      <p:sp>
        <p:nvSpPr>
          <p:cNvPr id="42" name="Shape 42"/>
          <p:cNvSpPr txBox="1"/>
          <p:nvPr>
            <p:ph idx="1" type="body"/>
          </p:nvPr>
        </p:nvSpPr>
        <p:spPr>
          <a:xfrm>
            <a:off x="457200" y="1600200"/>
            <a:ext cx="3994500" cy="46869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sz="24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43" name="Shape 43"/>
          <p:cNvSpPr txBox="1"/>
          <p:nvPr>
            <p:ph idx="2" type="body"/>
          </p:nvPr>
        </p:nvSpPr>
        <p:spPr>
          <a:xfrm>
            <a:off x="4692274" y="1600200"/>
            <a:ext cx="3994500" cy="46869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sz="24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4" name="Shape 44"/>
        <p:cNvGrpSpPr/>
        <p:nvPr/>
      </p:nvGrpSpPr>
      <p:grpSpPr>
        <a:xfrm>
          <a:off x="0" y="0"/>
          <a:ext cx="0" cy="0"/>
          <a:chOff x="0" y="0"/>
          <a:chExt cx="0" cy="0"/>
        </a:xfrm>
      </p:grpSpPr>
      <p:sp>
        <p:nvSpPr>
          <p:cNvPr id="45" name="Shape 45"/>
          <p:cNvSpPr/>
          <p:nvPr/>
        </p:nvSpPr>
        <p:spPr>
          <a:xfrm>
            <a:off x="181050" y="1331950"/>
            <a:ext cx="8781900" cy="5357700"/>
          </a:xfrm>
          <a:prstGeom prst="rect">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6" name="Shape 46"/>
          <p:cNvGrpSpPr/>
          <p:nvPr/>
        </p:nvGrpSpPr>
        <p:grpSpPr>
          <a:xfrm>
            <a:off x="180850" y="168450"/>
            <a:ext cx="8781900" cy="1296663"/>
            <a:chOff x="180850" y="168450"/>
            <a:chExt cx="8781900" cy="1296663"/>
          </a:xfrm>
        </p:grpSpPr>
        <p:sp>
          <p:nvSpPr>
            <p:cNvPr id="47" name="Shape 47"/>
            <p:cNvSpPr/>
            <p:nvPr/>
          </p:nvSpPr>
          <p:spPr>
            <a:xfrm>
              <a:off x="180850" y="168450"/>
              <a:ext cx="8781900" cy="973500"/>
            </a:xfrm>
            <a:prstGeom prst="rect">
              <a:avLst/>
            </a:prstGeom>
            <a:solidFill>
              <a:srgbClr val="00C5B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p:nvPr/>
          </p:nvSpPr>
          <p:spPr>
            <a:xfrm rot="5400000">
              <a:off x="1027273" y="930513"/>
              <a:ext cx="442800" cy="626400"/>
            </a:xfrm>
            <a:prstGeom prst="rtTriangle">
              <a:avLst/>
            </a:prstGeom>
            <a:solidFill>
              <a:srgbClr val="00C5B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 name="Shape 49"/>
            <p:cNvSpPr/>
            <p:nvPr/>
          </p:nvSpPr>
          <p:spPr>
            <a:xfrm>
              <a:off x="361300" y="341550"/>
              <a:ext cx="8421000" cy="6273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0" name="Shape 50"/>
          <p:cNvSpPr txBox="1"/>
          <p:nvPr>
            <p:ph type="title"/>
          </p:nvPr>
        </p:nvSpPr>
        <p:spPr>
          <a:xfrm>
            <a:off x="832475" y="168450"/>
            <a:ext cx="7951800" cy="973500"/>
          </a:xfrm>
          <a:prstGeom prst="rect">
            <a:avLst/>
          </a:prstGeom>
        </p:spPr>
        <p:txBody>
          <a:bodyPr anchorCtr="0" anchor="ctr" bIns="91425" lIns="91425" spcFirstLastPara="1" rIns="91425" wrap="square" tIns="91425"/>
          <a:lstStyle>
            <a:lvl1pPr lvl="0" rtl="0" algn="l">
              <a:spcBef>
                <a:spcPts val="0"/>
              </a:spcBef>
              <a:spcAft>
                <a:spcPts val="0"/>
              </a:spcAft>
              <a:buSzPts val="2400"/>
              <a:buNone/>
              <a:defRPr/>
            </a:lvl1pPr>
            <a:lvl2pPr lvl="1" rtl="0" algn="l">
              <a:spcBef>
                <a:spcPts val="0"/>
              </a:spcBef>
              <a:spcAft>
                <a:spcPts val="0"/>
              </a:spcAft>
              <a:buClr>
                <a:srgbClr val="FFFFFF"/>
              </a:buClr>
              <a:buSzPts val="2400"/>
              <a:buNone/>
              <a:defRPr>
                <a:solidFill>
                  <a:srgbClr val="FFFFFF"/>
                </a:solidFill>
              </a:defRPr>
            </a:lvl2pPr>
            <a:lvl3pPr lvl="2" rtl="0" algn="l">
              <a:spcBef>
                <a:spcPts val="0"/>
              </a:spcBef>
              <a:spcAft>
                <a:spcPts val="0"/>
              </a:spcAft>
              <a:buClr>
                <a:srgbClr val="FFFFFF"/>
              </a:buClr>
              <a:buSzPts val="2400"/>
              <a:buNone/>
              <a:defRPr>
                <a:solidFill>
                  <a:srgbClr val="FFFFFF"/>
                </a:solidFill>
              </a:defRPr>
            </a:lvl3pPr>
            <a:lvl4pPr lvl="3" rtl="0" algn="l">
              <a:spcBef>
                <a:spcPts val="0"/>
              </a:spcBef>
              <a:spcAft>
                <a:spcPts val="0"/>
              </a:spcAft>
              <a:buClr>
                <a:srgbClr val="FFFFFF"/>
              </a:buClr>
              <a:buSzPts val="2400"/>
              <a:buNone/>
              <a:defRPr>
                <a:solidFill>
                  <a:srgbClr val="FFFFFF"/>
                </a:solidFill>
              </a:defRPr>
            </a:lvl4pPr>
            <a:lvl5pPr lvl="4" rtl="0" algn="l">
              <a:spcBef>
                <a:spcPts val="0"/>
              </a:spcBef>
              <a:spcAft>
                <a:spcPts val="0"/>
              </a:spcAft>
              <a:buClr>
                <a:srgbClr val="FFFFFF"/>
              </a:buClr>
              <a:buSzPts val="2400"/>
              <a:buNone/>
              <a:defRPr>
                <a:solidFill>
                  <a:srgbClr val="FFFFFF"/>
                </a:solidFill>
              </a:defRPr>
            </a:lvl5pPr>
            <a:lvl6pPr lvl="5" rtl="0" algn="l">
              <a:spcBef>
                <a:spcPts val="0"/>
              </a:spcBef>
              <a:spcAft>
                <a:spcPts val="0"/>
              </a:spcAft>
              <a:buClr>
                <a:srgbClr val="FFFFFF"/>
              </a:buClr>
              <a:buSzPts val="2400"/>
              <a:buNone/>
              <a:defRPr>
                <a:solidFill>
                  <a:srgbClr val="FFFFFF"/>
                </a:solidFill>
              </a:defRPr>
            </a:lvl6pPr>
            <a:lvl7pPr lvl="6" rtl="0" algn="l">
              <a:spcBef>
                <a:spcPts val="0"/>
              </a:spcBef>
              <a:spcAft>
                <a:spcPts val="0"/>
              </a:spcAft>
              <a:buClr>
                <a:srgbClr val="FFFFFF"/>
              </a:buClr>
              <a:buSzPts val="2400"/>
              <a:buNone/>
              <a:defRPr>
                <a:solidFill>
                  <a:srgbClr val="FFFFFF"/>
                </a:solidFill>
              </a:defRPr>
            </a:lvl7pPr>
            <a:lvl8pPr lvl="7" rtl="0" algn="l">
              <a:spcBef>
                <a:spcPts val="0"/>
              </a:spcBef>
              <a:spcAft>
                <a:spcPts val="0"/>
              </a:spcAft>
              <a:buClr>
                <a:srgbClr val="FFFFFF"/>
              </a:buClr>
              <a:buSzPts val="2400"/>
              <a:buNone/>
              <a:defRPr>
                <a:solidFill>
                  <a:srgbClr val="FFFFFF"/>
                </a:solidFill>
              </a:defRPr>
            </a:lvl8pPr>
            <a:lvl9pPr lvl="8" rtl="0" algn="l">
              <a:spcBef>
                <a:spcPts val="0"/>
              </a:spcBef>
              <a:spcAft>
                <a:spcPts val="0"/>
              </a:spcAft>
              <a:buClr>
                <a:srgbClr val="FFFFFF"/>
              </a:buClr>
              <a:buSzPts val="2400"/>
              <a:buNone/>
              <a:defRPr>
                <a:solidFill>
                  <a:srgbClr val="FFFFFF"/>
                </a:solidFill>
              </a:defRPr>
            </a:lvl9pPr>
          </a:lstStyle>
          <a:p/>
        </p:txBody>
      </p:sp>
      <p:sp>
        <p:nvSpPr>
          <p:cNvPr id="51" name="Shape 51"/>
          <p:cNvSpPr txBox="1"/>
          <p:nvPr>
            <p:ph idx="1" type="body"/>
          </p:nvPr>
        </p:nvSpPr>
        <p:spPr>
          <a:xfrm>
            <a:off x="489284" y="1600200"/>
            <a:ext cx="2631900" cy="4967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2" name="Shape 52"/>
          <p:cNvSpPr txBox="1"/>
          <p:nvPr>
            <p:ph idx="2" type="body"/>
          </p:nvPr>
        </p:nvSpPr>
        <p:spPr>
          <a:xfrm>
            <a:off x="3256050" y="1600200"/>
            <a:ext cx="2631900" cy="4967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3" name="Shape 53"/>
          <p:cNvSpPr txBox="1"/>
          <p:nvPr>
            <p:ph idx="3" type="body"/>
          </p:nvPr>
        </p:nvSpPr>
        <p:spPr>
          <a:xfrm>
            <a:off x="6022816" y="1600200"/>
            <a:ext cx="2631900" cy="4967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4" name="Shape 54"/>
        <p:cNvGrpSpPr/>
        <p:nvPr/>
      </p:nvGrpSpPr>
      <p:grpSpPr>
        <a:xfrm>
          <a:off x="0" y="0"/>
          <a:ext cx="0" cy="0"/>
          <a:chOff x="0" y="0"/>
          <a:chExt cx="0" cy="0"/>
        </a:xfrm>
      </p:grpSpPr>
      <p:grpSp>
        <p:nvGrpSpPr>
          <p:cNvPr id="55" name="Shape 55"/>
          <p:cNvGrpSpPr/>
          <p:nvPr/>
        </p:nvGrpSpPr>
        <p:grpSpPr>
          <a:xfrm>
            <a:off x="180850" y="168450"/>
            <a:ext cx="8781900" cy="1296663"/>
            <a:chOff x="180850" y="168450"/>
            <a:chExt cx="8781900" cy="1296663"/>
          </a:xfrm>
        </p:grpSpPr>
        <p:sp>
          <p:nvSpPr>
            <p:cNvPr id="56" name="Shape 56"/>
            <p:cNvSpPr/>
            <p:nvPr/>
          </p:nvSpPr>
          <p:spPr>
            <a:xfrm>
              <a:off x="180850" y="168450"/>
              <a:ext cx="8781900" cy="973500"/>
            </a:xfrm>
            <a:prstGeom prst="rect">
              <a:avLst/>
            </a:prstGeom>
            <a:solidFill>
              <a:srgbClr val="00C5B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nvSpPr>
          <p:spPr>
            <a:xfrm rot="5400000">
              <a:off x="1027273" y="930513"/>
              <a:ext cx="442800" cy="626400"/>
            </a:xfrm>
            <a:prstGeom prst="rtTriangle">
              <a:avLst/>
            </a:prstGeom>
            <a:solidFill>
              <a:srgbClr val="00C5B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a:off x="361300" y="341550"/>
              <a:ext cx="8421000" cy="6273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Shape 59"/>
          <p:cNvSpPr txBox="1"/>
          <p:nvPr>
            <p:ph type="title"/>
          </p:nvPr>
        </p:nvSpPr>
        <p:spPr>
          <a:xfrm>
            <a:off x="832475" y="168450"/>
            <a:ext cx="7951800" cy="973500"/>
          </a:xfrm>
          <a:prstGeom prst="rect">
            <a:avLst/>
          </a:prstGeom>
        </p:spPr>
        <p:txBody>
          <a:bodyPr anchorCtr="0" anchor="ctr" bIns="91425" lIns="91425" spcFirstLastPara="1" rIns="91425" wrap="square" tIns="91425"/>
          <a:lstStyle>
            <a:lvl1pPr lvl="0" rtl="0" algn="l">
              <a:spcBef>
                <a:spcPts val="0"/>
              </a:spcBef>
              <a:spcAft>
                <a:spcPts val="0"/>
              </a:spcAft>
              <a:buSzPts val="2400"/>
              <a:buNone/>
              <a:defRPr/>
            </a:lvl1pPr>
            <a:lvl2pPr lvl="1" rtl="0" algn="l">
              <a:spcBef>
                <a:spcPts val="0"/>
              </a:spcBef>
              <a:spcAft>
                <a:spcPts val="0"/>
              </a:spcAft>
              <a:buClr>
                <a:srgbClr val="FFFFFF"/>
              </a:buClr>
              <a:buSzPts val="2400"/>
              <a:buNone/>
              <a:defRPr>
                <a:solidFill>
                  <a:srgbClr val="FFFFFF"/>
                </a:solidFill>
              </a:defRPr>
            </a:lvl2pPr>
            <a:lvl3pPr lvl="2" rtl="0" algn="l">
              <a:spcBef>
                <a:spcPts val="0"/>
              </a:spcBef>
              <a:spcAft>
                <a:spcPts val="0"/>
              </a:spcAft>
              <a:buClr>
                <a:srgbClr val="FFFFFF"/>
              </a:buClr>
              <a:buSzPts val="2400"/>
              <a:buNone/>
              <a:defRPr>
                <a:solidFill>
                  <a:srgbClr val="FFFFFF"/>
                </a:solidFill>
              </a:defRPr>
            </a:lvl3pPr>
            <a:lvl4pPr lvl="3" rtl="0" algn="l">
              <a:spcBef>
                <a:spcPts val="0"/>
              </a:spcBef>
              <a:spcAft>
                <a:spcPts val="0"/>
              </a:spcAft>
              <a:buClr>
                <a:srgbClr val="FFFFFF"/>
              </a:buClr>
              <a:buSzPts val="2400"/>
              <a:buNone/>
              <a:defRPr>
                <a:solidFill>
                  <a:srgbClr val="FFFFFF"/>
                </a:solidFill>
              </a:defRPr>
            </a:lvl4pPr>
            <a:lvl5pPr lvl="4" rtl="0" algn="l">
              <a:spcBef>
                <a:spcPts val="0"/>
              </a:spcBef>
              <a:spcAft>
                <a:spcPts val="0"/>
              </a:spcAft>
              <a:buClr>
                <a:srgbClr val="FFFFFF"/>
              </a:buClr>
              <a:buSzPts val="2400"/>
              <a:buNone/>
              <a:defRPr>
                <a:solidFill>
                  <a:srgbClr val="FFFFFF"/>
                </a:solidFill>
              </a:defRPr>
            </a:lvl5pPr>
            <a:lvl6pPr lvl="5" rtl="0" algn="l">
              <a:spcBef>
                <a:spcPts val="0"/>
              </a:spcBef>
              <a:spcAft>
                <a:spcPts val="0"/>
              </a:spcAft>
              <a:buClr>
                <a:srgbClr val="FFFFFF"/>
              </a:buClr>
              <a:buSzPts val="2400"/>
              <a:buNone/>
              <a:defRPr>
                <a:solidFill>
                  <a:srgbClr val="FFFFFF"/>
                </a:solidFill>
              </a:defRPr>
            </a:lvl6pPr>
            <a:lvl7pPr lvl="6" rtl="0" algn="l">
              <a:spcBef>
                <a:spcPts val="0"/>
              </a:spcBef>
              <a:spcAft>
                <a:spcPts val="0"/>
              </a:spcAft>
              <a:buClr>
                <a:srgbClr val="FFFFFF"/>
              </a:buClr>
              <a:buSzPts val="2400"/>
              <a:buNone/>
              <a:defRPr>
                <a:solidFill>
                  <a:srgbClr val="FFFFFF"/>
                </a:solidFill>
              </a:defRPr>
            </a:lvl7pPr>
            <a:lvl8pPr lvl="7" rtl="0" algn="l">
              <a:spcBef>
                <a:spcPts val="0"/>
              </a:spcBef>
              <a:spcAft>
                <a:spcPts val="0"/>
              </a:spcAft>
              <a:buClr>
                <a:srgbClr val="FFFFFF"/>
              </a:buClr>
              <a:buSzPts val="2400"/>
              <a:buNone/>
              <a:defRPr>
                <a:solidFill>
                  <a:srgbClr val="FFFFFF"/>
                </a:solidFill>
              </a:defRPr>
            </a:lvl8pPr>
            <a:lvl9pPr lvl="8" rtl="0" algn="l">
              <a:spcBef>
                <a:spcPts val="0"/>
              </a:spcBef>
              <a:spcAft>
                <a:spcPts val="0"/>
              </a:spcAft>
              <a:buClr>
                <a:srgbClr val="FFFFFF"/>
              </a:buClr>
              <a:buSzPts val="2400"/>
              <a:buNone/>
              <a:defRPr>
                <a:solidFill>
                  <a:srgbClr val="FFFFFF"/>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0" name="Shape 60"/>
        <p:cNvGrpSpPr/>
        <p:nvPr/>
      </p:nvGrpSpPr>
      <p:grpSpPr>
        <a:xfrm>
          <a:off x="0" y="0"/>
          <a:ext cx="0" cy="0"/>
          <a:chOff x="0" y="0"/>
          <a:chExt cx="0" cy="0"/>
        </a:xfrm>
      </p:grpSpPr>
      <p:sp>
        <p:nvSpPr>
          <p:cNvPr id="61" name="Shape 61"/>
          <p:cNvSpPr/>
          <p:nvPr/>
        </p:nvSpPr>
        <p:spPr>
          <a:xfrm>
            <a:off x="181050" y="168450"/>
            <a:ext cx="8781900" cy="6521100"/>
          </a:xfrm>
          <a:prstGeom prst="rect">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txBox="1"/>
          <p:nvPr>
            <p:ph idx="1" type="body"/>
          </p:nvPr>
        </p:nvSpPr>
        <p:spPr>
          <a:xfrm>
            <a:off x="370050" y="6049300"/>
            <a:ext cx="8403900" cy="518400"/>
          </a:xfrm>
          <a:prstGeom prst="rect">
            <a:avLst/>
          </a:prstGeom>
        </p:spPr>
        <p:txBody>
          <a:bodyPr anchorCtr="0" anchor="ctr" bIns="91425" lIns="91425" spcFirstLastPara="1" rIns="91425" wrap="square" tIns="91425"/>
          <a:lstStyle>
            <a:lvl1pPr indent="-228600" lvl="0" marL="457200" algn="ctr">
              <a:spcBef>
                <a:spcPts val="360"/>
              </a:spcBef>
              <a:spcAft>
                <a:spcPts val="0"/>
              </a:spcAft>
              <a:buSzPts val="1400"/>
              <a:buNone/>
              <a:defRPr b="1" sz="1400"/>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80050" y="274650"/>
            <a:ext cx="7383900" cy="1143000"/>
          </a:xfrm>
          <a:prstGeom prst="rect">
            <a:avLst/>
          </a:prstGeom>
          <a:noFill/>
          <a:ln>
            <a:noFill/>
          </a:ln>
        </p:spPr>
        <p:txBody>
          <a:bodyPr anchorCtr="0" anchor="ctr" bIns="91425" lIns="91425" spcFirstLastPara="1" rIns="91425" wrap="square" tIns="91425"/>
          <a:lstStyle>
            <a:lvl1pPr lvl="0" algn="ctr">
              <a:spcBef>
                <a:spcPts val="0"/>
              </a:spcBef>
              <a:spcAft>
                <a:spcPts val="0"/>
              </a:spcAft>
              <a:buClr>
                <a:srgbClr val="00C5B9"/>
              </a:buClr>
              <a:buSzPts val="2400"/>
              <a:buFont typeface="Source Sans Pro"/>
              <a:buNone/>
              <a:defRPr b="1" sz="2400">
                <a:solidFill>
                  <a:srgbClr val="00C5B9"/>
                </a:solidFill>
                <a:latin typeface="Source Sans Pro"/>
                <a:ea typeface="Source Sans Pro"/>
                <a:cs typeface="Source Sans Pro"/>
                <a:sym typeface="Source Sans Pro"/>
              </a:defRPr>
            </a:lvl1pPr>
            <a:lvl2pPr lvl="1" algn="ctr">
              <a:spcBef>
                <a:spcPts val="0"/>
              </a:spcBef>
              <a:spcAft>
                <a:spcPts val="0"/>
              </a:spcAft>
              <a:buClr>
                <a:srgbClr val="00C5B9"/>
              </a:buClr>
              <a:buSzPts val="2400"/>
              <a:buFont typeface="Source Sans Pro"/>
              <a:buNone/>
              <a:defRPr b="1" sz="2400">
                <a:solidFill>
                  <a:srgbClr val="00C5B9"/>
                </a:solidFill>
                <a:latin typeface="Source Sans Pro"/>
                <a:ea typeface="Source Sans Pro"/>
                <a:cs typeface="Source Sans Pro"/>
                <a:sym typeface="Source Sans Pro"/>
              </a:defRPr>
            </a:lvl2pPr>
            <a:lvl3pPr lvl="2" algn="ctr">
              <a:spcBef>
                <a:spcPts val="0"/>
              </a:spcBef>
              <a:spcAft>
                <a:spcPts val="0"/>
              </a:spcAft>
              <a:buClr>
                <a:srgbClr val="00C5B9"/>
              </a:buClr>
              <a:buSzPts val="2400"/>
              <a:buFont typeface="Source Sans Pro"/>
              <a:buNone/>
              <a:defRPr b="1" sz="2400">
                <a:solidFill>
                  <a:srgbClr val="00C5B9"/>
                </a:solidFill>
                <a:latin typeface="Source Sans Pro"/>
                <a:ea typeface="Source Sans Pro"/>
                <a:cs typeface="Source Sans Pro"/>
                <a:sym typeface="Source Sans Pro"/>
              </a:defRPr>
            </a:lvl3pPr>
            <a:lvl4pPr lvl="3" algn="ctr">
              <a:spcBef>
                <a:spcPts val="0"/>
              </a:spcBef>
              <a:spcAft>
                <a:spcPts val="0"/>
              </a:spcAft>
              <a:buClr>
                <a:srgbClr val="00C5B9"/>
              </a:buClr>
              <a:buSzPts val="2400"/>
              <a:buFont typeface="Source Sans Pro"/>
              <a:buNone/>
              <a:defRPr b="1" sz="2400">
                <a:solidFill>
                  <a:srgbClr val="00C5B9"/>
                </a:solidFill>
                <a:latin typeface="Source Sans Pro"/>
                <a:ea typeface="Source Sans Pro"/>
                <a:cs typeface="Source Sans Pro"/>
                <a:sym typeface="Source Sans Pro"/>
              </a:defRPr>
            </a:lvl4pPr>
            <a:lvl5pPr lvl="4" algn="ctr">
              <a:spcBef>
                <a:spcPts val="0"/>
              </a:spcBef>
              <a:spcAft>
                <a:spcPts val="0"/>
              </a:spcAft>
              <a:buClr>
                <a:srgbClr val="00C5B9"/>
              </a:buClr>
              <a:buSzPts val="2400"/>
              <a:buFont typeface="Source Sans Pro"/>
              <a:buNone/>
              <a:defRPr b="1" sz="2400">
                <a:solidFill>
                  <a:srgbClr val="00C5B9"/>
                </a:solidFill>
                <a:latin typeface="Source Sans Pro"/>
                <a:ea typeface="Source Sans Pro"/>
                <a:cs typeface="Source Sans Pro"/>
                <a:sym typeface="Source Sans Pro"/>
              </a:defRPr>
            </a:lvl5pPr>
            <a:lvl6pPr lvl="5" algn="ctr">
              <a:spcBef>
                <a:spcPts val="0"/>
              </a:spcBef>
              <a:spcAft>
                <a:spcPts val="0"/>
              </a:spcAft>
              <a:buClr>
                <a:srgbClr val="00C5B9"/>
              </a:buClr>
              <a:buSzPts val="2400"/>
              <a:buFont typeface="Source Sans Pro"/>
              <a:buNone/>
              <a:defRPr b="1" sz="2400">
                <a:solidFill>
                  <a:srgbClr val="00C5B9"/>
                </a:solidFill>
                <a:latin typeface="Source Sans Pro"/>
                <a:ea typeface="Source Sans Pro"/>
                <a:cs typeface="Source Sans Pro"/>
                <a:sym typeface="Source Sans Pro"/>
              </a:defRPr>
            </a:lvl6pPr>
            <a:lvl7pPr lvl="6" algn="ctr">
              <a:spcBef>
                <a:spcPts val="0"/>
              </a:spcBef>
              <a:spcAft>
                <a:spcPts val="0"/>
              </a:spcAft>
              <a:buClr>
                <a:srgbClr val="00C5B9"/>
              </a:buClr>
              <a:buSzPts val="2400"/>
              <a:buFont typeface="Source Sans Pro"/>
              <a:buNone/>
              <a:defRPr b="1" sz="2400">
                <a:solidFill>
                  <a:srgbClr val="00C5B9"/>
                </a:solidFill>
                <a:latin typeface="Source Sans Pro"/>
                <a:ea typeface="Source Sans Pro"/>
                <a:cs typeface="Source Sans Pro"/>
                <a:sym typeface="Source Sans Pro"/>
              </a:defRPr>
            </a:lvl7pPr>
            <a:lvl8pPr lvl="7" algn="ctr">
              <a:spcBef>
                <a:spcPts val="0"/>
              </a:spcBef>
              <a:spcAft>
                <a:spcPts val="0"/>
              </a:spcAft>
              <a:buClr>
                <a:srgbClr val="00C5B9"/>
              </a:buClr>
              <a:buSzPts val="2400"/>
              <a:buFont typeface="Source Sans Pro"/>
              <a:buNone/>
              <a:defRPr b="1" sz="2400">
                <a:solidFill>
                  <a:srgbClr val="00C5B9"/>
                </a:solidFill>
                <a:latin typeface="Source Sans Pro"/>
                <a:ea typeface="Source Sans Pro"/>
                <a:cs typeface="Source Sans Pro"/>
                <a:sym typeface="Source Sans Pro"/>
              </a:defRPr>
            </a:lvl8pPr>
            <a:lvl9pPr lvl="8" algn="ctr">
              <a:spcBef>
                <a:spcPts val="0"/>
              </a:spcBef>
              <a:spcAft>
                <a:spcPts val="0"/>
              </a:spcAft>
              <a:buClr>
                <a:srgbClr val="00C5B9"/>
              </a:buClr>
              <a:buSzPts val="2400"/>
              <a:buFont typeface="Source Sans Pro"/>
              <a:buNone/>
              <a:defRPr b="1" sz="2400">
                <a:solidFill>
                  <a:srgbClr val="00C5B9"/>
                </a:solidFill>
                <a:latin typeface="Source Sans Pro"/>
                <a:ea typeface="Source Sans Pro"/>
                <a:cs typeface="Source Sans Pro"/>
                <a:sym typeface="Source Sans Pro"/>
              </a:defRPr>
            </a:lvl9pPr>
          </a:lstStyle>
          <a:p/>
        </p:txBody>
      </p:sp>
      <p:sp>
        <p:nvSpPr>
          <p:cNvPr id="7" name="Shape 7"/>
          <p:cNvSpPr txBox="1"/>
          <p:nvPr>
            <p:ph idx="1" type="body"/>
          </p:nvPr>
        </p:nvSpPr>
        <p:spPr>
          <a:xfrm>
            <a:off x="880050" y="1600209"/>
            <a:ext cx="7383900" cy="4967700"/>
          </a:xfrm>
          <a:prstGeom prst="rect">
            <a:avLst/>
          </a:prstGeom>
          <a:noFill/>
          <a:ln>
            <a:noFill/>
          </a:ln>
        </p:spPr>
        <p:txBody>
          <a:bodyPr anchorCtr="0" anchor="t" bIns="91425" lIns="91425" spcFirstLastPara="1" rIns="91425" wrap="square" tIns="91425"/>
          <a:lstStyle>
            <a:lvl1pPr indent="-431800" lvl="0" marL="457200">
              <a:spcBef>
                <a:spcPts val="600"/>
              </a:spcBef>
              <a:spcAft>
                <a:spcPts val="0"/>
              </a:spcAft>
              <a:buClr>
                <a:srgbClr val="2F3848"/>
              </a:buClr>
              <a:buSzPts val="3200"/>
              <a:buFont typeface="Source Sans Pro"/>
              <a:buChar char="■"/>
              <a:defRPr sz="3200">
                <a:solidFill>
                  <a:srgbClr val="2F3848"/>
                </a:solidFill>
                <a:latin typeface="Source Sans Pro"/>
                <a:ea typeface="Source Sans Pro"/>
                <a:cs typeface="Source Sans Pro"/>
                <a:sym typeface="Source Sans Pro"/>
              </a:defRPr>
            </a:lvl1pPr>
            <a:lvl2pPr indent="-381000" lvl="1" marL="914400">
              <a:spcBef>
                <a:spcPts val="0"/>
              </a:spcBef>
              <a:spcAft>
                <a:spcPts val="0"/>
              </a:spcAft>
              <a:buClr>
                <a:srgbClr val="2F3848"/>
              </a:buClr>
              <a:buSzPts val="2400"/>
              <a:buFont typeface="Source Sans Pro"/>
              <a:buChar char="○"/>
              <a:defRPr sz="2400">
                <a:solidFill>
                  <a:srgbClr val="2F3848"/>
                </a:solidFill>
                <a:latin typeface="Source Sans Pro"/>
                <a:ea typeface="Source Sans Pro"/>
                <a:cs typeface="Source Sans Pro"/>
                <a:sym typeface="Source Sans Pro"/>
              </a:defRPr>
            </a:lvl2pPr>
            <a:lvl3pPr indent="-381000" lvl="2" marL="1371600">
              <a:spcBef>
                <a:spcPts val="0"/>
              </a:spcBef>
              <a:spcAft>
                <a:spcPts val="0"/>
              </a:spcAft>
              <a:buClr>
                <a:srgbClr val="2F3848"/>
              </a:buClr>
              <a:buSzPts val="2400"/>
              <a:buFont typeface="Source Sans Pro"/>
              <a:buChar char="■"/>
              <a:defRPr sz="2400">
                <a:solidFill>
                  <a:srgbClr val="2F3848"/>
                </a:solidFill>
                <a:latin typeface="Source Sans Pro"/>
                <a:ea typeface="Source Sans Pro"/>
                <a:cs typeface="Source Sans Pro"/>
                <a:sym typeface="Source Sans Pro"/>
              </a:defRPr>
            </a:lvl3pPr>
            <a:lvl4pPr indent="-342900" lvl="3" marL="182880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4pPr>
            <a:lvl5pPr indent="-342900" lvl="4" marL="228600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5pPr>
            <a:lvl6pPr indent="-342900" lvl="5" marL="274320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6pPr>
            <a:lvl7pPr indent="-342900" lvl="6" marL="320040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7pPr>
            <a:lvl8pPr indent="-342900" lvl="7" marL="365760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8pPr>
            <a:lvl9pPr indent="-342900" lvl="8" marL="411480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image" Target="../media/image18.png"/><Relationship Id="rId6"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23.png"/><Relationship Id="rId6" Type="http://schemas.openxmlformats.org/officeDocument/2006/relationships/image" Target="../media/image21.png"/><Relationship Id="rId7"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9.png"/><Relationship Id="rId4" Type="http://schemas.openxmlformats.org/officeDocument/2006/relationships/image" Target="../media/image20.png"/><Relationship Id="rId5"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idx="4294967295" type="title"/>
          </p:nvPr>
        </p:nvSpPr>
        <p:spPr>
          <a:xfrm>
            <a:off x="880050" y="1189050"/>
            <a:ext cx="7488600" cy="1723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4200">
                <a:solidFill>
                  <a:srgbClr val="D9D2E9"/>
                </a:solidFill>
              </a:rPr>
              <a:t>Biclustering utilizando MOEA/D sobre datos de RNA-Seq.</a:t>
            </a:r>
            <a:endParaRPr sz="4200">
              <a:solidFill>
                <a:srgbClr val="D9D2E9"/>
              </a:solidFill>
            </a:endParaRPr>
          </a:p>
        </p:txBody>
      </p:sp>
      <p:sp>
        <p:nvSpPr>
          <p:cNvPr id="76" name="Shape 76"/>
          <p:cNvSpPr txBox="1"/>
          <p:nvPr>
            <p:ph idx="4294967295" type="title"/>
          </p:nvPr>
        </p:nvSpPr>
        <p:spPr>
          <a:xfrm>
            <a:off x="803850" y="2912250"/>
            <a:ext cx="7488600" cy="27096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lang="en" sz="3000">
                <a:solidFill>
                  <a:srgbClr val="D9D2E9"/>
                </a:solidFill>
              </a:rPr>
              <a:t>Estudiantes:</a:t>
            </a:r>
            <a:endParaRPr b="0" sz="3000">
              <a:solidFill>
                <a:srgbClr val="D9D2E9"/>
              </a:solidFill>
            </a:endParaRPr>
          </a:p>
          <a:p>
            <a:pPr indent="-419100" lvl="0" marL="457200" marR="0" rtl="0" algn="l">
              <a:lnSpc>
                <a:spcPct val="100000"/>
              </a:lnSpc>
              <a:spcBef>
                <a:spcPts val="0"/>
              </a:spcBef>
              <a:spcAft>
                <a:spcPts val="0"/>
              </a:spcAft>
              <a:buClr>
                <a:srgbClr val="D9D2E9"/>
              </a:buClr>
              <a:buSzPts val="3000"/>
              <a:buChar char="●"/>
            </a:pPr>
            <a:r>
              <a:rPr b="0" lang="en" sz="3000">
                <a:solidFill>
                  <a:srgbClr val="D9D2E9"/>
                </a:solidFill>
              </a:rPr>
              <a:t>Antonio de Jesus Ortiz González</a:t>
            </a:r>
            <a:endParaRPr b="0" sz="3000">
              <a:solidFill>
                <a:srgbClr val="D9D2E9"/>
              </a:solidFill>
            </a:endParaRPr>
          </a:p>
          <a:p>
            <a:pPr indent="-419100" lvl="0" marL="457200" marR="0" rtl="0" algn="l">
              <a:lnSpc>
                <a:spcPct val="100000"/>
              </a:lnSpc>
              <a:spcBef>
                <a:spcPts val="0"/>
              </a:spcBef>
              <a:spcAft>
                <a:spcPts val="0"/>
              </a:spcAft>
              <a:buClr>
                <a:srgbClr val="D9D2E9"/>
              </a:buClr>
              <a:buSzPts val="3000"/>
              <a:buChar char="●"/>
            </a:pPr>
            <a:r>
              <a:rPr b="0" lang="en" sz="3000">
                <a:solidFill>
                  <a:srgbClr val="D9D2E9"/>
                </a:solidFill>
              </a:rPr>
              <a:t>César Miguel Valdez Córdova</a:t>
            </a:r>
            <a:endParaRPr b="0" sz="3000">
              <a:solidFill>
                <a:srgbClr val="D9D2E9"/>
              </a:solidFill>
            </a:endParaRPr>
          </a:p>
          <a:p>
            <a:pPr indent="-419100" lvl="0" marL="457200" marR="0" rtl="0" algn="l">
              <a:lnSpc>
                <a:spcPct val="100000"/>
              </a:lnSpc>
              <a:spcBef>
                <a:spcPts val="0"/>
              </a:spcBef>
              <a:spcAft>
                <a:spcPts val="0"/>
              </a:spcAft>
              <a:buClr>
                <a:srgbClr val="D9D2E9"/>
              </a:buClr>
              <a:buSzPts val="3000"/>
              <a:buChar char="●"/>
            </a:pPr>
            <a:r>
              <a:rPr b="0" lang="en" sz="3000">
                <a:solidFill>
                  <a:srgbClr val="D9D2E9"/>
                </a:solidFill>
              </a:rPr>
              <a:t>Luis Enrique García Hernández</a:t>
            </a:r>
            <a:endParaRPr b="0" sz="3000">
              <a:solidFill>
                <a:srgbClr val="D9D2E9"/>
              </a:solidFill>
            </a:endParaRPr>
          </a:p>
        </p:txBody>
      </p:sp>
      <p:sp>
        <p:nvSpPr>
          <p:cNvPr id="77" name="Shape 77"/>
          <p:cNvSpPr txBox="1"/>
          <p:nvPr/>
        </p:nvSpPr>
        <p:spPr>
          <a:xfrm>
            <a:off x="913100" y="508350"/>
            <a:ext cx="7848900" cy="6807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Clr>
                <a:schemeClr val="dk1"/>
              </a:buClr>
              <a:buSzPts val="1100"/>
              <a:buFont typeface="Arial"/>
              <a:buNone/>
            </a:pPr>
            <a:r>
              <a:rPr lang="en" sz="2600">
                <a:solidFill>
                  <a:srgbClr val="D9D2E9"/>
                </a:solidFill>
                <a:latin typeface="Source Sans Pro"/>
                <a:ea typeface="Source Sans Pro"/>
                <a:cs typeface="Source Sans Pro"/>
                <a:sym typeface="Source Sans Pro"/>
              </a:rPr>
              <a:t>CICESE | Maestría</a:t>
            </a:r>
            <a:r>
              <a:rPr lang="en" sz="2600"/>
              <a:t> </a:t>
            </a:r>
            <a:r>
              <a:rPr lang="en" sz="2600">
                <a:solidFill>
                  <a:srgbClr val="D9D2E9"/>
                </a:solidFill>
                <a:latin typeface="Source Sans Pro"/>
                <a:ea typeface="Source Sans Pro"/>
                <a:cs typeface="Source Sans Pro"/>
                <a:sym typeface="Source Sans Pro"/>
              </a:rPr>
              <a:t>en Ciencias de la Computación  |  ICO</a:t>
            </a:r>
            <a:endParaRPr sz="2600">
              <a:solidFill>
                <a:srgbClr val="D9D2E9"/>
              </a:solidFill>
              <a:latin typeface="Source Sans Pro"/>
              <a:ea typeface="Source Sans Pro"/>
              <a:cs typeface="Source Sans Pro"/>
              <a:sym typeface="Source Sans Pro"/>
            </a:endParaRPr>
          </a:p>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832475" y="168450"/>
            <a:ext cx="7951800" cy="973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Métodos biclustering</a:t>
            </a:r>
            <a:endParaRPr/>
          </a:p>
        </p:txBody>
      </p:sp>
      <p:sp>
        <p:nvSpPr>
          <p:cNvPr id="132" name="Shape 132"/>
          <p:cNvSpPr txBox="1"/>
          <p:nvPr>
            <p:ph idx="1" type="body"/>
          </p:nvPr>
        </p:nvSpPr>
        <p:spPr>
          <a:xfrm>
            <a:off x="356475" y="1527775"/>
            <a:ext cx="8623500" cy="5143500"/>
          </a:xfrm>
          <a:prstGeom prst="rect">
            <a:avLst/>
          </a:prstGeom>
        </p:spPr>
        <p:txBody>
          <a:bodyPr anchorCtr="0" anchor="t" bIns="91425" lIns="91425" spcFirstLastPara="1" rIns="91425" wrap="square" tIns="91425">
            <a:noAutofit/>
          </a:bodyPr>
          <a:lstStyle/>
          <a:p>
            <a:pPr indent="-406400" lvl="0" marL="457200" rtl="0" algn="just">
              <a:lnSpc>
                <a:spcPct val="120000"/>
              </a:lnSpc>
              <a:spcBef>
                <a:spcPts val="0"/>
              </a:spcBef>
              <a:spcAft>
                <a:spcPts val="0"/>
              </a:spcAft>
              <a:buSzPts val="2800"/>
              <a:buChar char="■"/>
            </a:pPr>
            <a:r>
              <a:rPr lang="en" sz="2800">
                <a:solidFill>
                  <a:schemeClr val="dk1"/>
                </a:solidFill>
              </a:rPr>
              <a:t>Nuestro proyecto se enfoca en las meta-heurística bio-inspiradas y en particular aquellas que resuelven el problema de biclustering como un problema de optimización multi-objetivo (MOP).</a:t>
            </a:r>
            <a:endParaRPr sz="2800">
              <a:solidFill>
                <a:schemeClr val="dk1"/>
              </a:solidFill>
            </a:endParaRPr>
          </a:p>
          <a:p>
            <a:pPr indent="-406400" lvl="0" marL="457200" rtl="0" algn="just">
              <a:lnSpc>
                <a:spcPct val="120000"/>
              </a:lnSpc>
              <a:spcBef>
                <a:spcPts val="0"/>
              </a:spcBef>
              <a:spcAft>
                <a:spcPts val="0"/>
              </a:spcAft>
              <a:buClr>
                <a:schemeClr val="dk1"/>
              </a:buClr>
              <a:buSzPts val="2800"/>
              <a:buChar char="■"/>
            </a:pPr>
            <a:r>
              <a:rPr lang="en" sz="2800">
                <a:solidFill>
                  <a:schemeClr val="dk1"/>
                </a:solidFill>
              </a:rPr>
              <a:t>El objetivo que se nos propuso fue implementar el algoritmo evolutivo multi-objetivo MOEA/D, para la identificación de biclusters significativos en datos de RNA-Seq.</a:t>
            </a:r>
            <a:endParaRPr sz="2800">
              <a:solidFill>
                <a:schemeClr val="dk1"/>
              </a:solidFill>
            </a:endParaRPr>
          </a:p>
          <a:p>
            <a:pPr indent="0" lvl="0" marL="0" rtl="0">
              <a:spcBef>
                <a:spcPts val="600"/>
              </a:spcBef>
              <a:spcAft>
                <a:spcPts val="0"/>
              </a:spcAft>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just">
              <a:lnSpc>
                <a:spcPct val="120000"/>
              </a:lnSpc>
              <a:spcBef>
                <a:spcPts val="0"/>
              </a:spcBef>
              <a:spcAft>
                <a:spcPts val="0"/>
              </a:spcAft>
              <a:buNone/>
            </a:pPr>
            <a:r>
              <a:t/>
            </a:r>
            <a:endParaRPr sz="2400">
              <a:solidFill>
                <a:schemeClr val="dk1"/>
              </a:solidFill>
              <a:latin typeface="Arial"/>
              <a:ea typeface="Arial"/>
              <a:cs typeface="Arial"/>
              <a:sym typeface="Arial"/>
            </a:endParaRPr>
          </a:p>
          <a:p>
            <a:pPr indent="0" lvl="0" marL="0" rtl="0">
              <a:spcBef>
                <a:spcPts val="6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ctrTitle"/>
          </p:nvPr>
        </p:nvSpPr>
        <p:spPr>
          <a:xfrm>
            <a:off x="1030200" y="783400"/>
            <a:ext cx="7938000" cy="3363900"/>
          </a:xfrm>
          <a:prstGeom prst="rect">
            <a:avLst/>
          </a:prstGeom>
        </p:spPr>
        <p:txBody>
          <a:bodyPr anchorCtr="0" anchor="b" bIns="91425" lIns="91425" spcFirstLastPara="1" rIns="91425" wrap="square" tIns="91425">
            <a:noAutofit/>
          </a:bodyPr>
          <a:lstStyle/>
          <a:p>
            <a:pPr indent="0" lvl="0" marL="0">
              <a:spcBef>
                <a:spcPts val="0"/>
              </a:spcBef>
              <a:spcAft>
                <a:spcPts val="0"/>
              </a:spcAft>
              <a:buClr>
                <a:schemeClr val="dk1"/>
              </a:buClr>
              <a:buSzPts val="1100"/>
              <a:buFont typeface="Arial"/>
              <a:buNone/>
            </a:pPr>
            <a:r>
              <a:t/>
            </a:r>
            <a:endParaRPr>
              <a:solidFill>
                <a:srgbClr val="FFFFFF"/>
              </a:solidFill>
            </a:endParaRPr>
          </a:p>
          <a:p>
            <a:pPr indent="0" lvl="0" marL="0">
              <a:spcBef>
                <a:spcPts val="0"/>
              </a:spcBef>
              <a:spcAft>
                <a:spcPts val="0"/>
              </a:spcAft>
              <a:buNone/>
            </a:pPr>
            <a:r>
              <a:t/>
            </a:r>
            <a:endParaRPr>
              <a:solidFill>
                <a:srgbClr val="FFFFFF"/>
              </a:solidFill>
            </a:endParaRPr>
          </a:p>
          <a:p>
            <a:pPr indent="0" lvl="0" marL="0">
              <a:spcBef>
                <a:spcPts val="0"/>
              </a:spcBef>
              <a:spcAft>
                <a:spcPts val="0"/>
              </a:spcAft>
              <a:buNone/>
            </a:pPr>
            <a:r>
              <a:t/>
            </a:r>
            <a:endParaRPr>
              <a:solidFill>
                <a:srgbClr val="FFFFFF"/>
              </a:solidFill>
            </a:endParaRPr>
          </a:p>
          <a:p>
            <a:pPr indent="0" lvl="0" marL="0" algn="r">
              <a:spcBef>
                <a:spcPts val="0"/>
              </a:spcBef>
              <a:spcAft>
                <a:spcPts val="0"/>
              </a:spcAft>
              <a:buNone/>
            </a:pPr>
            <a:r>
              <a:rPr lang="en">
                <a:solidFill>
                  <a:srgbClr val="FFFFFF"/>
                </a:solidFill>
              </a:rPr>
              <a:t>Datos RNA-Seq |</a:t>
            </a:r>
            <a:endParaRPr>
              <a:solidFill>
                <a:srgbClr val="FFFFFF"/>
              </a:solidFill>
            </a:endParaRPr>
          </a:p>
          <a:p>
            <a:pPr indent="0" lvl="0" marL="0" rtl="0" algn="r">
              <a:spcBef>
                <a:spcPts val="0"/>
              </a:spcBef>
              <a:spcAft>
                <a:spcPts val="0"/>
              </a:spcAft>
              <a:buNone/>
            </a:pPr>
            <a:r>
              <a:rPr lang="en" sz="4000">
                <a:solidFill>
                  <a:srgbClr val="FFFFFF"/>
                </a:solidFill>
              </a:rPr>
              <a:t>Adquisición y Preprocesamiento  </a:t>
            </a:r>
            <a:endParaRPr sz="40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832475" y="168450"/>
            <a:ext cx="7951800" cy="973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lang="en"/>
              <a:t>RNA-Seq</a:t>
            </a:r>
            <a:endParaRPr/>
          </a:p>
        </p:txBody>
      </p:sp>
      <p:sp>
        <p:nvSpPr>
          <p:cNvPr id="143" name="Shape 143"/>
          <p:cNvSpPr txBox="1"/>
          <p:nvPr>
            <p:ph idx="1" type="body"/>
          </p:nvPr>
        </p:nvSpPr>
        <p:spPr>
          <a:xfrm>
            <a:off x="305550" y="1476850"/>
            <a:ext cx="8640300" cy="5228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t/>
            </a:r>
            <a:endParaRPr sz="2600">
              <a:solidFill>
                <a:srgbClr val="000000"/>
              </a:solidFill>
            </a:endParaRPr>
          </a:p>
          <a:p>
            <a:pPr indent="0" lvl="0" marL="0" rtl="0" algn="just">
              <a:spcBef>
                <a:spcPts val="0"/>
              </a:spcBef>
              <a:spcAft>
                <a:spcPts val="0"/>
              </a:spcAft>
              <a:buClr>
                <a:schemeClr val="dk1"/>
              </a:buClr>
              <a:buSzPts val="1100"/>
              <a:buFont typeface="Arial"/>
              <a:buNone/>
            </a:pPr>
            <a:r>
              <a:rPr lang="en" sz="2600">
                <a:solidFill>
                  <a:srgbClr val="000000"/>
                </a:solidFill>
              </a:rPr>
              <a:t>RNA-Seq (RNA sequencing) es</a:t>
            </a:r>
            <a:endParaRPr sz="2600">
              <a:solidFill>
                <a:srgbClr val="000000"/>
              </a:solidFill>
            </a:endParaRPr>
          </a:p>
          <a:p>
            <a:pPr indent="-393700" lvl="0" marL="457200" rtl="0" algn="just">
              <a:spcBef>
                <a:spcPts val="0"/>
              </a:spcBef>
              <a:spcAft>
                <a:spcPts val="0"/>
              </a:spcAft>
              <a:buClr>
                <a:srgbClr val="000000"/>
              </a:buClr>
              <a:buSzPts val="2600"/>
              <a:buChar char="■"/>
            </a:pPr>
            <a:r>
              <a:rPr lang="en" sz="2600">
                <a:solidFill>
                  <a:srgbClr val="000000"/>
                </a:solidFill>
              </a:rPr>
              <a:t>Técnica utilizada para medir niveles de expresión genética</a:t>
            </a:r>
            <a:endParaRPr sz="2600">
              <a:solidFill>
                <a:srgbClr val="000000"/>
              </a:solidFill>
            </a:endParaRPr>
          </a:p>
          <a:p>
            <a:pPr indent="-393700" lvl="0" marL="457200" rtl="0" algn="just">
              <a:spcBef>
                <a:spcPts val="0"/>
              </a:spcBef>
              <a:spcAft>
                <a:spcPts val="0"/>
              </a:spcAft>
              <a:buClr>
                <a:srgbClr val="000000"/>
              </a:buClr>
              <a:buSzPts val="2600"/>
              <a:buChar char="■"/>
            </a:pPr>
            <a:r>
              <a:rPr lang="en" sz="2600">
                <a:solidFill>
                  <a:srgbClr val="000000"/>
                </a:solidFill>
              </a:rPr>
              <a:t>Eficaz, Eficiente (NGS)</a:t>
            </a:r>
            <a:endParaRPr sz="2600">
              <a:solidFill>
                <a:srgbClr val="000000"/>
              </a:solidFill>
            </a:endParaRPr>
          </a:p>
          <a:p>
            <a:pPr indent="-393700" lvl="0" marL="457200" rtl="0" algn="just">
              <a:spcBef>
                <a:spcPts val="0"/>
              </a:spcBef>
              <a:spcAft>
                <a:spcPts val="0"/>
              </a:spcAft>
              <a:buClr>
                <a:srgbClr val="000000"/>
              </a:buClr>
              <a:buSzPts val="2600"/>
              <a:buChar char="■"/>
            </a:pPr>
            <a:r>
              <a:rPr lang="en" sz="2600">
                <a:solidFill>
                  <a:srgbClr val="000000"/>
                </a:solidFill>
              </a:rPr>
              <a:t>Una panacea experimental</a:t>
            </a:r>
            <a:br>
              <a:rPr lang="en" sz="2600">
                <a:solidFill>
                  <a:srgbClr val="000000"/>
                </a:solidFill>
              </a:rPr>
            </a:br>
            <a:endParaRPr sz="2600">
              <a:solidFill>
                <a:srgbClr val="000000"/>
              </a:solidFill>
            </a:endParaRPr>
          </a:p>
          <a:p>
            <a:pPr indent="0" lvl="0" marL="0" rtl="0" algn="just">
              <a:spcBef>
                <a:spcPts val="0"/>
              </a:spcBef>
              <a:spcAft>
                <a:spcPts val="0"/>
              </a:spcAft>
              <a:buClr>
                <a:srgbClr val="000000"/>
              </a:buClr>
              <a:buSzPts val="1100"/>
              <a:buFont typeface="Arial"/>
              <a:buNone/>
            </a:pPr>
            <a:r>
              <a:rPr lang="en" sz="2600">
                <a:solidFill>
                  <a:schemeClr val="dk1"/>
                </a:solidFill>
              </a:rPr>
              <a:t>RNA-Seq (RNA sequencing) </a:t>
            </a:r>
            <a:r>
              <a:rPr b="1" lang="en" sz="2600">
                <a:solidFill>
                  <a:schemeClr val="dk1"/>
                </a:solidFill>
              </a:rPr>
              <a:t>NO</a:t>
            </a:r>
            <a:r>
              <a:rPr lang="en" sz="2600">
                <a:solidFill>
                  <a:schemeClr val="dk1"/>
                </a:solidFill>
              </a:rPr>
              <a:t> es:</a:t>
            </a:r>
            <a:endParaRPr sz="2600">
              <a:solidFill>
                <a:schemeClr val="dk1"/>
              </a:solidFill>
            </a:endParaRPr>
          </a:p>
          <a:p>
            <a:pPr indent="-393700" lvl="0" marL="457200" rtl="0" algn="just">
              <a:spcBef>
                <a:spcPts val="0"/>
              </a:spcBef>
              <a:spcAft>
                <a:spcPts val="0"/>
              </a:spcAft>
              <a:buClr>
                <a:schemeClr val="dk1"/>
              </a:buClr>
              <a:buSzPts val="2600"/>
              <a:buChar char="■"/>
            </a:pPr>
            <a:r>
              <a:rPr lang="en" sz="2600">
                <a:solidFill>
                  <a:schemeClr val="dk1"/>
                </a:solidFill>
              </a:rPr>
              <a:t>Barato</a:t>
            </a:r>
            <a:endParaRPr sz="2600">
              <a:solidFill>
                <a:schemeClr val="dk1"/>
              </a:solidFill>
            </a:endParaRPr>
          </a:p>
          <a:p>
            <a:pPr indent="-393700" lvl="0" marL="457200" rtl="0" algn="just">
              <a:spcBef>
                <a:spcPts val="0"/>
              </a:spcBef>
              <a:spcAft>
                <a:spcPts val="0"/>
              </a:spcAft>
              <a:buClr>
                <a:schemeClr val="dk1"/>
              </a:buClr>
              <a:buSzPts val="2600"/>
              <a:buChar char="■"/>
            </a:pPr>
            <a:r>
              <a:rPr lang="en" sz="2600">
                <a:solidFill>
                  <a:schemeClr val="dk1"/>
                </a:solidFill>
              </a:rPr>
              <a:t>Sencillo</a:t>
            </a:r>
            <a:endParaRPr sz="2600">
              <a:solidFill>
                <a:schemeClr val="dk1"/>
              </a:solidFill>
            </a:endParaRPr>
          </a:p>
          <a:p>
            <a:pPr indent="-393700" lvl="0" marL="457200" rtl="0" algn="just">
              <a:spcBef>
                <a:spcPts val="0"/>
              </a:spcBef>
              <a:spcAft>
                <a:spcPts val="0"/>
              </a:spcAft>
              <a:buClr>
                <a:schemeClr val="dk1"/>
              </a:buClr>
              <a:buSzPts val="2600"/>
              <a:buChar char="■"/>
            </a:pPr>
            <a:r>
              <a:rPr lang="en" sz="2600">
                <a:solidFill>
                  <a:schemeClr val="dk1"/>
                </a:solidFill>
              </a:rPr>
              <a:t>Estandarizado (Datos, Análisis)</a:t>
            </a:r>
            <a:endParaRPr sz="2600">
              <a:solidFill>
                <a:schemeClr val="dk1"/>
              </a:solidFill>
            </a:endParaRPr>
          </a:p>
          <a:p>
            <a:pPr indent="-393700" lvl="0" marL="457200" rtl="0" algn="just">
              <a:spcBef>
                <a:spcPts val="0"/>
              </a:spcBef>
              <a:spcAft>
                <a:spcPts val="0"/>
              </a:spcAft>
              <a:buClr>
                <a:schemeClr val="dk1"/>
              </a:buClr>
              <a:buSzPts val="2600"/>
              <a:buChar char="■"/>
            </a:pPr>
            <a:r>
              <a:rPr lang="en" sz="2600">
                <a:solidFill>
                  <a:schemeClr val="dk1"/>
                </a:solidFill>
              </a:rPr>
              <a:t>Fácil de interpretar</a:t>
            </a:r>
            <a:endParaRPr sz="2600">
              <a:solidFill>
                <a:schemeClr val="dk1"/>
              </a:solidFill>
            </a:endParaRPr>
          </a:p>
          <a:p>
            <a:pPr indent="0" lvl="0" marL="0" rtl="0" algn="just">
              <a:spcBef>
                <a:spcPts val="0"/>
              </a:spcBef>
              <a:spcAft>
                <a:spcPts val="0"/>
              </a:spcAft>
              <a:buClr>
                <a:schemeClr val="dk1"/>
              </a:buClr>
              <a:buSzPts val="1100"/>
              <a:buFont typeface="Arial"/>
              <a:buNone/>
            </a:pPr>
            <a:r>
              <a:t/>
            </a:r>
            <a:endParaRPr sz="26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832475" y="168450"/>
            <a:ext cx="7951800" cy="973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¿Datos RNA-Seq?</a:t>
            </a:r>
            <a:endParaRPr/>
          </a:p>
        </p:txBody>
      </p:sp>
      <p:pic>
        <p:nvPicPr>
          <p:cNvPr id="149" name="Shape 149"/>
          <p:cNvPicPr preferRelativeResize="0"/>
          <p:nvPr/>
        </p:nvPicPr>
        <p:blipFill>
          <a:blip r:embed="rId3">
            <a:alphaModFix/>
          </a:blip>
          <a:stretch>
            <a:fillRect/>
          </a:stretch>
        </p:blipFill>
        <p:spPr>
          <a:xfrm>
            <a:off x="347050" y="1549525"/>
            <a:ext cx="7478948" cy="4967700"/>
          </a:xfrm>
          <a:prstGeom prst="rect">
            <a:avLst/>
          </a:prstGeom>
          <a:noFill/>
          <a:ln>
            <a:noFill/>
          </a:ln>
        </p:spPr>
      </p:pic>
      <p:sp>
        <p:nvSpPr>
          <p:cNvPr id="150" name="Shape 150"/>
          <p:cNvSpPr txBox="1"/>
          <p:nvPr/>
        </p:nvSpPr>
        <p:spPr>
          <a:xfrm>
            <a:off x="575650" y="6620000"/>
            <a:ext cx="8324700" cy="237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800"/>
              <a:t>RNASEQ Analysis Workflow. Recuperado </a:t>
            </a:r>
            <a:r>
              <a:rPr lang="en" sz="800">
                <a:solidFill>
                  <a:schemeClr val="dk1"/>
                </a:solidFill>
              </a:rPr>
              <a:t>15 - 04 - 18  </a:t>
            </a:r>
            <a:r>
              <a:rPr lang="en" sz="800"/>
              <a:t>de: </a:t>
            </a:r>
            <a:r>
              <a:rPr lang="en" sz="800"/>
              <a:t>https://ycl6.gitbooks.io/rna-seq-data-analysis/rna-seq_analysis_workflow.html</a:t>
            </a:r>
            <a:endParaRPr sz="800"/>
          </a:p>
        </p:txBody>
      </p:sp>
      <p:sp>
        <p:nvSpPr>
          <p:cNvPr id="151" name="Shape 151"/>
          <p:cNvSpPr txBox="1"/>
          <p:nvPr/>
        </p:nvSpPr>
        <p:spPr>
          <a:xfrm flipH="1" rot="10800000">
            <a:off x="3575675" y="1472400"/>
            <a:ext cx="3664200" cy="3542400"/>
          </a:xfrm>
          <a:prstGeom prst="rect">
            <a:avLst/>
          </a:prstGeom>
          <a:noFill/>
          <a:ln cap="flat" cmpd="sng" w="38100">
            <a:solidFill>
              <a:srgbClr val="FD8E8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152" name="Shape 152"/>
          <p:cNvPicPr preferRelativeResize="0"/>
          <p:nvPr/>
        </p:nvPicPr>
        <p:blipFill>
          <a:blip r:embed="rId4">
            <a:alphaModFix/>
          </a:blip>
          <a:stretch>
            <a:fillRect/>
          </a:stretch>
        </p:blipFill>
        <p:spPr>
          <a:xfrm>
            <a:off x="3088750" y="1288575"/>
            <a:ext cx="1544400" cy="281874"/>
          </a:xfrm>
          <a:prstGeom prst="rect">
            <a:avLst/>
          </a:prstGeom>
          <a:noFill/>
          <a:ln cap="flat" cmpd="sng" w="28575">
            <a:solidFill>
              <a:srgbClr val="000000"/>
            </a:solidFill>
            <a:prstDash val="solid"/>
            <a:round/>
            <a:headEnd len="sm" w="sm" type="none"/>
            <a:tailEnd len="sm" w="sm" type="none"/>
          </a:ln>
        </p:spPr>
      </p:pic>
      <p:sp>
        <p:nvSpPr>
          <p:cNvPr id="153" name="Shape 153"/>
          <p:cNvSpPr txBox="1"/>
          <p:nvPr/>
        </p:nvSpPr>
        <p:spPr>
          <a:xfrm flipH="1" rot="10800000">
            <a:off x="3575675" y="5082600"/>
            <a:ext cx="3664200" cy="1532400"/>
          </a:xfrm>
          <a:prstGeom prst="rect">
            <a:avLst/>
          </a:prstGeom>
          <a:noFill/>
          <a:ln cap="flat" cmpd="sng" w="38100">
            <a:solidFill>
              <a:srgbClr val="FD8E8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4" name="Shape 154"/>
          <p:cNvSpPr txBox="1"/>
          <p:nvPr/>
        </p:nvSpPr>
        <p:spPr>
          <a:xfrm>
            <a:off x="3077525" y="4897475"/>
            <a:ext cx="1583100" cy="376500"/>
          </a:xfrm>
          <a:prstGeom prst="rect">
            <a:avLst/>
          </a:prstGeom>
          <a:solidFill>
            <a:srgbClr val="FFFFFF"/>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lgn="ctr">
              <a:spcBef>
                <a:spcPts val="0"/>
              </a:spcBef>
              <a:spcAft>
                <a:spcPts val="0"/>
              </a:spcAft>
              <a:buNone/>
            </a:pPr>
            <a:r>
              <a:rPr b="1" lang="en"/>
              <a:t>Usuario</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832475" y="168450"/>
            <a:ext cx="7951800" cy="973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Datos RNA-seq (~~ 70,000 SRA reported sets) </a:t>
            </a:r>
            <a:endParaRPr/>
          </a:p>
        </p:txBody>
      </p:sp>
      <p:pic>
        <p:nvPicPr>
          <p:cNvPr id="160" name="Shape 160"/>
          <p:cNvPicPr preferRelativeResize="0"/>
          <p:nvPr/>
        </p:nvPicPr>
        <p:blipFill>
          <a:blip r:embed="rId3">
            <a:alphaModFix/>
          </a:blip>
          <a:stretch>
            <a:fillRect/>
          </a:stretch>
        </p:blipFill>
        <p:spPr>
          <a:xfrm>
            <a:off x="419375" y="1422175"/>
            <a:ext cx="4574574" cy="5148800"/>
          </a:xfrm>
          <a:prstGeom prst="rect">
            <a:avLst/>
          </a:prstGeom>
          <a:noFill/>
          <a:ln>
            <a:noFill/>
          </a:ln>
        </p:spPr>
      </p:pic>
      <p:sp>
        <p:nvSpPr>
          <p:cNvPr id="161" name="Shape 161"/>
          <p:cNvSpPr txBox="1"/>
          <p:nvPr/>
        </p:nvSpPr>
        <p:spPr>
          <a:xfrm>
            <a:off x="5247275" y="1516625"/>
            <a:ext cx="3675300" cy="1804500"/>
          </a:xfrm>
          <a:prstGeom prst="rect">
            <a:avLst/>
          </a:prstGeom>
          <a:noFill/>
          <a:ln>
            <a:noFill/>
          </a:ln>
        </p:spPr>
        <p:txBody>
          <a:bodyPr anchorCtr="0" anchor="t" bIns="91425" lIns="91425" spcFirstLastPara="1" rIns="91425" wrap="square" tIns="91425">
            <a:noAutofit/>
          </a:bodyPr>
          <a:lstStyle/>
          <a:p>
            <a:pPr indent="0" lvl="0" marL="0" algn="just">
              <a:spcBef>
                <a:spcPts val="0"/>
              </a:spcBef>
              <a:spcAft>
                <a:spcPts val="0"/>
              </a:spcAft>
              <a:buNone/>
            </a:pPr>
            <a:r>
              <a:rPr i="1" lang="en" sz="1800"/>
              <a:t>“Recount2 summarizes expression data for genes, </a:t>
            </a:r>
            <a:r>
              <a:rPr i="1" lang="en" sz="1800"/>
              <a:t>...</a:t>
            </a:r>
            <a:r>
              <a:rPr i="1" lang="en" sz="1800"/>
              <a:t>  which enables multiple downstream analyses including testing for differential expression”</a:t>
            </a:r>
            <a:endParaRPr i="1" sz="1800"/>
          </a:p>
        </p:txBody>
      </p:sp>
      <p:pic>
        <p:nvPicPr>
          <p:cNvPr id="162" name="Shape 162"/>
          <p:cNvPicPr preferRelativeResize="0"/>
          <p:nvPr/>
        </p:nvPicPr>
        <p:blipFill>
          <a:blip r:embed="rId4">
            <a:alphaModFix/>
          </a:blip>
          <a:stretch>
            <a:fillRect/>
          </a:stretch>
        </p:blipFill>
        <p:spPr>
          <a:xfrm>
            <a:off x="5370499" y="3779600"/>
            <a:ext cx="3294899" cy="1863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832475" y="168450"/>
            <a:ext cx="7951800" cy="973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Set de datos utilizado | K562-shX</a:t>
            </a:r>
            <a:endParaRPr/>
          </a:p>
        </p:txBody>
      </p:sp>
      <p:pic>
        <p:nvPicPr>
          <p:cNvPr id="168" name="Shape 168"/>
          <p:cNvPicPr preferRelativeResize="0"/>
          <p:nvPr/>
        </p:nvPicPr>
        <p:blipFill>
          <a:blip r:embed="rId3">
            <a:alphaModFix/>
          </a:blip>
          <a:stretch>
            <a:fillRect/>
          </a:stretch>
        </p:blipFill>
        <p:spPr>
          <a:xfrm>
            <a:off x="291325" y="1699500"/>
            <a:ext cx="5067800" cy="3999075"/>
          </a:xfrm>
          <a:prstGeom prst="rect">
            <a:avLst/>
          </a:prstGeom>
          <a:noFill/>
          <a:ln>
            <a:noFill/>
          </a:ln>
        </p:spPr>
      </p:pic>
      <p:sp>
        <p:nvSpPr>
          <p:cNvPr id="169" name="Shape 169"/>
          <p:cNvSpPr txBox="1"/>
          <p:nvPr/>
        </p:nvSpPr>
        <p:spPr>
          <a:xfrm>
            <a:off x="5663350" y="1708700"/>
            <a:ext cx="3173400" cy="4553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600">
                <a:solidFill>
                  <a:schemeClr val="dk1"/>
                </a:solidFill>
                <a:latin typeface="Helvetica Neue"/>
                <a:ea typeface="Helvetica Neue"/>
                <a:cs typeface="Helvetica Neue"/>
                <a:sym typeface="Helvetica Neue"/>
              </a:rPr>
              <a:t>Parte de magnoestudio GSE32465 (399 Muestras) </a:t>
            </a:r>
            <a:br>
              <a:rPr lang="en" sz="1600">
                <a:solidFill>
                  <a:schemeClr val="dk1"/>
                </a:solidFill>
                <a:latin typeface="Helvetica Neue"/>
                <a:ea typeface="Helvetica Neue"/>
                <a:cs typeface="Helvetica Neue"/>
                <a:sym typeface="Helvetica Neue"/>
              </a:rPr>
            </a:br>
            <a:endParaRPr sz="1600">
              <a:solidFill>
                <a:schemeClr val="dk1"/>
              </a:solidFill>
              <a:latin typeface="Helvetica Neue"/>
              <a:ea typeface="Helvetica Neue"/>
              <a:cs typeface="Helvetica Neue"/>
              <a:sym typeface="Helvetica Neue"/>
            </a:endParaRPr>
          </a:p>
          <a:p>
            <a:pPr indent="0" lvl="0" marL="0">
              <a:spcBef>
                <a:spcPts val="0"/>
              </a:spcBef>
              <a:spcAft>
                <a:spcPts val="0"/>
              </a:spcAft>
              <a:buClr>
                <a:schemeClr val="dk1"/>
              </a:buClr>
              <a:buSzPts val="1100"/>
              <a:buFont typeface="Arial"/>
              <a:buNone/>
            </a:pPr>
            <a:r>
              <a:rPr lang="en" sz="1600">
                <a:solidFill>
                  <a:schemeClr val="dk1"/>
                </a:solidFill>
                <a:latin typeface="Helvetica Neue"/>
                <a:ea typeface="Helvetica Neue"/>
                <a:cs typeface="Helvetica Neue"/>
                <a:sym typeface="Helvetica Neue"/>
              </a:rPr>
              <a:t>“Transcription Factor Binding Sites by ChIP-seq from ENCODE/HAIB”</a:t>
            </a:r>
            <a:endParaRPr sz="1600">
              <a:solidFill>
                <a:schemeClr val="dk1"/>
              </a:solidFill>
              <a:latin typeface="Helvetica Neue"/>
              <a:ea typeface="Helvetica Neue"/>
              <a:cs typeface="Helvetica Neue"/>
              <a:sym typeface="Helvetica Neue"/>
            </a:endParaRPr>
          </a:p>
          <a:p>
            <a:pPr indent="0" lvl="0" marL="0">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0">
              <a:spcBef>
                <a:spcPts val="0"/>
              </a:spcBef>
              <a:spcAft>
                <a:spcPts val="0"/>
              </a:spcAft>
              <a:buNone/>
            </a:pPr>
            <a:r>
              <a:rPr lang="en" sz="1600">
                <a:solidFill>
                  <a:schemeClr val="dk1"/>
                </a:solidFill>
                <a:latin typeface="Helvetica Neue"/>
                <a:ea typeface="Helvetica Neue"/>
                <a:cs typeface="Helvetica Neue"/>
                <a:sym typeface="Helvetica Neue"/>
              </a:rPr>
              <a:t>X es el factor de transcripción blanco para el shRNA. K562 es la línea célular</a:t>
            </a:r>
            <a:endParaRPr sz="1600">
              <a:solidFill>
                <a:schemeClr val="dk1"/>
              </a:solidFill>
              <a:latin typeface="Helvetica Neue"/>
              <a:ea typeface="Helvetica Neue"/>
              <a:cs typeface="Helvetica Neue"/>
              <a:sym typeface="Helvetica Neue"/>
            </a:endParaRPr>
          </a:p>
          <a:p>
            <a:pPr indent="0" lvl="0" marL="0">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0">
              <a:spcBef>
                <a:spcPts val="0"/>
              </a:spcBef>
              <a:spcAft>
                <a:spcPts val="0"/>
              </a:spcAft>
              <a:buNone/>
            </a:pPr>
            <a:r>
              <a:rPr lang="en" sz="1600">
                <a:solidFill>
                  <a:schemeClr val="dk1"/>
                </a:solidFill>
                <a:latin typeface="Helvetica Neue"/>
                <a:ea typeface="Helvetica Neue"/>
                <a:cs typeface="Helvetica Neue"/>
                <a:sym typeface="Helvetica Neue"/>
              </a:rPr>
              <a:t>Meta del experimento:</a:t>
            </a:r>
            <a:br>
              <a:rPr lang="en" sz="1600">
                <a:solidFill>
                  <a:schemeClr val="dk1"/>
                </a:solidFill>
                <a:latin typeface="Helvetica Neue"/>
                <a:ea typeface="Helvetica Neue"/>
                <a:cs typeface="Helvetica Neue"/>
                <a:sym typeface="Helvetica Neue"/>
              </a:rPr>
            </a:br>
            <a:endParaRPr sz="1600">
              <a:solidFill>
                <a:schemeClr val="dk1"/>
              </a:solidFill>
              <a:latin typeface="Helvetica Neue"/>
              <a:ea typeface="Helvetica Neue"/>
              <a:cs typeface="Helvetica Neue"/>
              <a:sym typeface="Helvetica Neue"/>
            </a:endParaRPr>
          </a:p>
          <a:p>
            <a:pPr indent="0" lvl="0" marL="0">
              <a:spcBef>
                <a:spcPts val="0"/>
              </a:spcBef>
              <a:spcAft>
                <a:spcPts val="0"/>
              </a:spcAft>
              <a:buNone/>
            </a:pPr>
            <a:r>
              <a:rPr lang="en" sz="1600">
                <a:solidFill>
                  <a:schemeClr val="dk1"/>
                </a:solidFill>
                <a:latin typeface="Helvetica Neue"/>
                <a:ea typeface="Helvetica Neue"/>
                <a:cs typeface="Helvetica Neue"/>
                <a:sym typeface="Helvetica Neue"/>
              </a:rPr>
              <a:t>Establecer línea celular susceptible a silenciamiento por par shRNA-TF candidato.</a:t>
            </a:r>
            <a:endParaRPr sz="1600">
              <a:solidFill>
                <a:schemeClr val="dk1"/>
              </a:solidFill>
              <a:latin typeface="Helvetica Neue"/>
              <a:ea typeface="Helvetica Neue"/>
              <a:cs typeface="Helvetica Neue"/>
              <a:sym typeface="Helvetica Neue"/>
            </a:endParaRPr>
          </a:p>
          <a:p>
            <a:pPr indent="0" lvl="0" marL="0">
              <a:spcBef>
                <a:spcPts val="0"/>
              </a:spcBef>
              <a:spcAft>
                <a:spcPts val="0"/>
              </a:spcAft>
              <a:buNone/>
            </a:pPr>
            <a:r>
              <a:rPr lang="en" sz="1600">
                <a:solidFill>
                  <a:schemeClr val="dk1"/>
                </a:solidFill>
                <a:latin typeface="Helvetica Neue"/>
                <a:ea typeface="Helvetica Neue"/>
                <a:cs typeface="Helvetica Neue"/>
                <a:sym typeface="Helvetica Neue"/>
              </a:rPr>
              <a:t>Se </a:t>
            </a:r>
            <a:r>
              <a:rPr lang="en" sz="1600">
                <a:solidFill>
                  <a:schemeClr val="dk1"/>
                </a:solidFill>
                <a:latin typeface="Helvetica Neue"/>
                <a:ea typeface="Helvetica Neue"/>
                <a:cs typeface="Helvetica Neue"/>
                <a:sym typeface="Helvetica Neue"/>
              </a:rPr>
              <a:t>utilizó</a:t>
            </a:r>
            <a:r>
              <a:rPr lang="en" sz="1600">
                <a:solidFill>
                  <a:schemeClr val="dk1"/>
                </a:solidFill>
                <a:latin typeface="Helvetica Neue"/>
                <a:ea typeface="Helvetica Neue"/>
                <a:cs typeface="Helvetica Neue"/>
                <a:sym typeface="Helvetica Neue"/>
              </a:rPr>
              <a:t> transfección lentiviral para introducir promotor inducible con respuesta de RFP.</a:t>
            </a:r>
            <a:endParaRPr sz="1600">
              <a:solidFill>
                <a:schemeClr val="dk1"/>
              </a:solidFill>
              <a:latin typeface="Helvetica Neue"/>
              <a:ea typeface="Helvetica Neue"/>
              <a:cs typeface="Helvetica Neue"/>
              <a:sym typeface="Helvetica Neue"/>
            </a:endParaRPr>
          </a:p>
          <a:p>
            <a:pPr indent="0" lvl="0" marL="0">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0">
              <a:spcBef>
                <a:spcPts val="0"/>
              </a:spcBef>
              <a:spcAft>
                <a:spcPts val="0"/>
              </a:spcAft>
              <a:buClr>
                <a:schemeClr val="dk1"/>
              </a:buClr>
              <a:buSzPts val="1100"/>
              <a:buFont typeface="Arial"/>
              <a:buNone/>
            </a:pPr>
            <a:r>
              <a:t/>
            </a:r>
            <a:endParaRPr sz="1600">
              <a:solidFill>
                <a:schemeClr val="dk1"/>
              </a:solidFill>
              <a:latin typeface="Helvetica Neue"/>
              <a:ea typeface="Helvetica Neue"/>
              <a:cs typeface="Helvetica Neue"/>
              <a:sym typeface="Helvetica Neue"/>
            </a:endParaRPr>
          </a:p>
          <a:p>
            <a:pPr indent="0" lvl="0" marL="0">
              <a:spcBef>
                <a:spcPts val="0"/>
              </a:spcBef>
              <a:spcAft>
                <a:spcPts val="0"/>
              </a:spcAft>
              <a:buNone/>
            </a:pPr>
            <a:r>
              <a:t/>
            </a:r>
            <a:endParaRPr sz="1600">
              <a:solidFill>
                <a:schemeClr val="dk1"/>
              </a:solidFill>
              <a:latin typeface="Helvetica Neue"/>
              <a:ea typeface="Helvetica Neue"/>
              <a:cs typeface="Helvetica Neue"/>
              <a:sym typeface="Helvetica Neue"/>
            </a:endParaRPr>
          </a:p>
        </p:txBody>
      </p:sp>
      <p:sp>
        <p:nvSpPr>
          <p:cNvPr id="170" name="Shape 170"/>
          <p:cNvSpPr txBox="1"/>
          <p:nvPr/>
        </p:nvSpPr>
        <p:spPr>
          <a:xfrm>
            <a:off x="1251675" y="5905600"/>
            <a:ext cx="4716900" cy="560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K562 - Línea célular inmortalizada </a:t>
            </a:r>
            <a:endParaRPr/>
          </a:p>
          <a:p>
            <a:pPr indent="0" lvl="0" marL="0">
              <a:spcBef>
                <a:spcPts val="0"/>
              </a:spcBef>
              <a:spcAft>
                <a:spcPts val="0"/>
              </a:spcAft>
              <a:buNone/>
            </a:pPr>
            <a:r>
              <a:rPr lang="en"/>
              <a:t>Myelogenous Leukemia en humano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832475" y="168450"/>
            <a:ext cx="7951800" cy="973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Preprocesamiento efectuado para expresión diferencial</a:t>
            </a:r>
            <a:endParaRPr/>
          </a:p>
        </p:txBody>
      </p:sp>
      <p:sp>
        <p:nvSpPr>
          <p:cNvPr id="176" name="Shape 176"/>
          <p:cNvSpPr txBox="1"/>
          <p:nvPr>
            <p:ph idx="1" type="body"/>
          </p:nvPr>
        </p:nvSpPr>
        <p:spPr>
          <a:xfrm>
            <a:off x="753150" y="2743200"/>
            <a:ext cx="7637700" cy="4967700"/>
          </a:xfrm>
          <a:prstGeom prst="rect">
            <a:avLst/>
          </a:prstGeom>
        </p:spPr>
        <p:txBody>
          <a:bodyPr anchorCtr="0" anchor="t" bIns="91425" lIns="91425" spcFirstLastPara="1" rIns="91425" wrap="square" tIns="91425">
            <a:noAutofit/>
          </a:bodyPr>
          <a:lstStyle/>
          <a:p>
            <a:pPr indent="-406400" lvl="0" marL="457200" rtl="0">
              <a:spcBef>
                <a:spcPts val="600"/>
              </a:spcBef>
              <a:spcAft>
                <a:spcPts val="0"/>
              </a:spcAft>
              <a:buSzPts val="2800"/>
              <a:buChar char="●"/>
            </a:pPr>
            <a:r>
              <a:rPr lang="en" sz="2800"/>
              <a:t>Se removieron transcritos con </a:t>
            </a:r>
            <a:r>
              <a:rPr b="1" lang="en" sz="2800"/>
              <a:t>counts &lt; 15 </a:t>
            </a:r>
            <a:br>
              <a:rPr b="1" lang="en" sz="2800"/>
            </a:br>
            <a:endParaRPr b="1" sz="2800"/>
          </a:p>
          <a:p>
            <a:pPr indent="-406400" lvl="0" marL="457200" rtl="0">
              <a:spcBef>
                <a:spcPts val="0"/>
              </a:spcBef>
              <a:spcAft>
                <a:spcPts val="0"/>
              </a:spcAft>
              <a:buSzPts val="2800"/>
              <a:buChar char="●"/>
            </a:pPr>
            <a:r>
              <a:rPr lang="en" sz="2800"/>
              <a:t>Se removieron transcritos que no hicieran </a:t>
            </a:r>
            <a:r>
              <a:rPr b="1" lang="en" sz="2800"/>
              <a:t>“map” a ningún gen</a:t>
            </a:r>
            <a:r>
              <a:rPr lang="en" sz="2800"/>
              <a:t> en la base de datos ENSEMBL (~58k → 37,407 Genes)</a:t>
            </a:r>
            <a:br>
              <a:rPr lang="en" sz="2800"/>
            </a:br>
            <a:endParaRPr sz="2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832475" y="168450"/>
            <a:ext cx="7951800" cy="973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Expresión Diferencial</a:t>
            </a:r>
            <a:endParaRPr/>
          </a:p>
        </p:txBody>
      </p:sp>
      <p:pic>
        <p:nvPicPr>
          <p:cNvPr id="182" name="Shape 182"/>
          <p:cNvPicPr preferRelativeResize="0"/>
          <p:nvPr/>
        </p:nvPicPr>
        <p:blipFill>
          <a:blip r:embed="rId3">
            <a:alphaModFix/>
          </a:blip>
          <a:stretch>
            <a:fillRect/>
          </a:stretch>
        </p:blipFill>
        <p:spPr>
          <a:xfrm>
            <a:off x="1803575" y="1349700"/>
            <a:ext cx="6009609" cy="5411250"/>
          </a:xfrm>
          <a:prstGeom prst="rect">
            <a:avLst/>
          </a:prstGeom>
          <a:noFill/>
          <a:ln>
            <a:noFill/>
          </a:ln>
        </p:spPr>
      </p:pic>
      <p:sp>
        <p:nvSpPr>
          <p:cNvPr id="183" name="Shape 183"/>
          <p:cNvSpPr/>
          <p:nvPr/>
        </p:nvSpPr>
        <p:spPr>
          <a:xfrm rot="1813180">
            <a:off x="3982737" y="1996662"/>
            <a:ext cx="2725720" cy="1634227"/>
          </a:xfrm>
          <a:prstGeom prst="ellipse">
            <a:avLst/>
          </a:prstGeom>
          <a:noFill/>
          <a:ln cap="flat" cmpd="sng" w="38100">
            <a:solidFill>
              <a:srgbClr val="00C5B9"/>
            </a:solidFill>
            <a:prstDash val="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4" name="Shape 184"/>
          <p:cNvSpPr/>
          <p:nvPr/>
        </p:nvSpPr>
        <p:spPr>
          <a:xfrm rot="-1222509">
            <a:off x="4067537" y="4272934"/>
            <a:ext cx="2880526" cy="853831"/>
          </a:xfrm>
          <a:prstGeom prst="ellipse">
            <a:avLst/>
          </a:prstGeom>
          <a:noFill/>
          <a:ln cap="flat" cmpd="sng" w="38100">
            <a:solidFill>
              <a:srgbClr val="00C5B9"/>
            </a:solidFill>
            <a:prstDash val="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832475" y="168450"/>
            <a:ext cx="7951800" cy="973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Preprocesamiento para Clustering</a:t>
            </a:r>
            <a:endParaRPr/>
          </a:p>
        </p:txBody>
      </p:sp>
      <p:sp>
        <p:nvSpPr>
          <p:cNvPr id="190" name="Shape 190"/>
          <p:cNvSpPr txBox="1"/>
          <p:nvPr>
            <p:ph idx="1" type="body"/>
          </p:nvPr>
        </p:nvSpPr>
        <p:spPr>
          <a:xfrm>
            <a:off x="753150" y="1600200"/>
            <a:ext cx="7637700" cy="4967700"/>
          </a:xfrm>
          <a:prstGeom prst="rect">
            <a:avLst/>
          </a:prstGeom>
        </p:spPr>
        <p:txBody>
          <a:bodyPr anchorCtr="0" anchor="t" bIns="91425" lIns="91425" spcFirstLastPara="1" rIns="91425" wrap="square" tIns="91425">
            <a:noAutofit/>
          </a:bodyPr>
          <a:lstStyle/>
          <a:p>
            <a:pPr indent="-406400" lvl="0" marL="457200" rtl="0">
              <a:spcBef>
                <a:spcPts val="600"/>
              </a:spcBef>
              <a:spcAft>
                <a:spcPts val="0"/>
              </a:spcAft>
              <a:buSzPts val="2800"/>
              <a:buChar char="●"/>
            </a:pPr>
            <a:r>
              <a:rPr lang="en" sz="2800"/>
              <a:t>Se conservaron genes con </a:t>
            </a:r>
            <a:r>
              <a:rPr b="1" lang="en" sz="2800"/>
              <a:t>valor p ≤ 0.05 </a:t>
            </a:r>
            <a:r>
              <a:rPr lang="en" sz="2800"/>
              <a:t>y </a:t>
            </a:r>
            <a:r>
              <a:rPr b="1" lang="en" sz="2800"/>
              <a:t>fold-change ≥ 0.5</a:t>
            </a:r>
            <a:endParaRPr b="1" sz="2800"/>
          </a:p>
          <a:p>
            <a:pPr indent="-406400" lvl="0" marL="457200" rtl="0">
              <a:spcBef>
                <a:spcPts val="0"/>
              </a:spcBef>
              <a:spcAft>
                <a:spcPts val="0"/>
              </a:spcAft>
              <a:buSzPts val="2800"/>
              <a:buChar char="●"/>
            </a:pPr>
            <a:r>
              <a:rPr lang="en" sz="2800"/>
              <a:t>Se colapsaron a una sóla observación los transcritos que hacen “map” a un mismo gen </a:t>
            </a:r>
            <a:endParaRPr sz="2800"/>
          </a:p>
          <a:p>
            <a:pPr indent="-406400" lvl="0" marL="457200" rtl="0">
              <a:spcBef>
                <a:spcPts val="0"/>
              </a:spcBef>
              <a:spcAft>
                <a:spcPts val="0"/>
              </a:spcAft>
              <a:buSzPts val="2800"/>
              <a:buChar char="●"/>
            </a:pPr>
            <a:r>
              <a:rPr lang="en" sz="2800"/>
              <a:t>Se colapsaron réplicas biológicas </a:t>
            </a:r>
            <a:endParaRPr sz="2800"/>
          </a:p>
          <a:p>
            <a:pPr indent="-406400" lvl="0" marL="457200" rtl="0">
              <a:spcBef>
                <a:spcPts val="0"/>
              </a:spcBef>
              <a:spcAft>
                <a:spcPts val="0"/>
              </a:spcAft>
              <a:buSzPts val="2800"/>
              <a:buChar char="●"/>
            </a:pPr>
            <a:r>
              <a:rPr lang="en" sz="2800"/>
              <a:t>Se obtuvieron 1729 genes a través de 6 condiciones para la última muestra</a:t>
            </a:r>
            <a:endParaRPr sz="2800"/>
          </a:p>
          <a:p>
            <a:pPr indent="-406400" lvl="0" marL="457200" rtl="0">
              <a:spcBef>
                <a:spcPts val="0"/>
              </a:spcBef>
              <a:spcAft>
                <a:spcPts val="0"/>
              </a:spcAft>
              <a:buSzPts val="2800"/>
              <a:buChar char="●"/>
            </a:pPr>
            <a:r>
              <a:rPr lang="en" sz="2800"/>
              <a:t>Se efectuo un Variance Stabilizing Transformation</a:t>
            </a:r>
            <a:endParaRPr sz="2800"/>
          </a:p>
          <a:p>
            <a:pPr indent="-381000" lvl="1" marL="914400" rtl="0">
              <a:spcBef>
                <a:spcPts val="0"/>
              </a:spcBef>
              <a:spcAft>
                <a:spcPts val="0"/>
              </a:spcAft>
              <a:buSzPts val="2400"/>
              <a:buChar char="○"/>
            </a:pPr>
            <a:r>
              <a:rPr lang="en"/>
              <a:t>Hace valores asintóticamente equivalentes a log2 de valores normalizados según media (counts)</a:t>
            </a:r>
            <a:endParaRPr/>
          </a:p>
          <a:p>
            <a:pPr indent="0" lvl="0" marL="0" rtl="0">
              <a:spcBef>
                <a:spcPts val="600"/>
              </a:spcBef>
              <a:spcAft>
                <a:spcPts val="0"/>
              </a:spcAft>
              <a:buNone/>
            </a:pPr>
            <a:r>
              <a:t/>
            </a:r>
            <a:endParaRPr sz="2800"/>
          </a:p>
          <a:p>
            <a:pPr indent="0" lvl="0" marL="0" rtl="0">
              <a:spcBef>
                <a:spcPts val="600"/>
              </a:spcBef>
              <a:spcAft>
                <a:spcPts val="0"/>
              </a:spcAft>
              <a:buNone/>
            </a:pPr>
            <a:r>
              <a:t/>
            </a:r>
            <a:endParaRPr sz="2800"/>
          </a:p>
          <a:p>
            <a:pPr indent="0" lvl="0" marL="0">
              <a:spcBef>
                <a:spcPts val="600"/>
              </a:spcBef>
              <a:spcAft>
                <a:spcPts val="0"/>
              </a:spcAft>
              <a:buNone/>
            </a:pPr>
            <a:r>
              <a:t/>
            </a:r>
            <a:endParaRPr sz="2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832475" y="168450"/>
            <a:ext cx="7951800" cy="973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Matriz Final para Algoritmo</a:t>
            </a:r>
            <a:endParaRPr/>
          </a:p>
        </p:txBody>
      </p:sp>
      <p:pic>
        <p:nvPicPr>
          <p:cNvPr id="196" name="Shape 196"/>
          <p:cNvPicPr preferRelativeResize="0"/>
          <p:nvPr/>
        </p:nvPicPr>
        <p:blipFill>
          <a:blip r:embed="rId3">
            <a:alphaModFix/>
          </a:blip>
          <a:stretch>
            <a:fillRect/>
          </a:stretch>
        </p:blipFill>
        <p:spPr>
          <a:xfrm>
            <a:off x="1524000" y="1452775"/>
            <a:ext cx="6124575" cy="5080325"/>
          </a:xfrm>
          <a:prstGeom prst="rect">
            <a:avLst/>
          </a:prstGeom>
          <a:noFill/>
          <a:ln>
            <a:noFill/>
          </a:ln>
        </p:spPr>
      </p:pic>
      <p:sp>
        <p:nvSpPr>
          <p:cNvPr id="197" name="Shape 197"/>
          <p:cNvSpPr txBox="1"/>
          <p:nvPr/>
        </p:nvSpPr>
        <p:spPr>
          <a:xfrm>
            <a:off x="322325" y="3808350"/>
            <a:ext cx="1682700" cy="509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600"/>
              <a:t>n</a:t>
            </a:r>
            <a:r>
              <a:rPr b="1" lang="en" sz="1600"/>
              <a:t> = 1729</a:t>
            </a:r>
            <a:endParaRPr b="1"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nvSpPr>
        <p:spPr>
          <a:xfrm>
            <a:off x="841325" y="3586750"/>
            <a:ext cx="930000" cy="664200"/>
          </a:xfrm>
          <a:prstGeom prst="rect">
            <a:avLst/>
          </a:prstGeom>
          <a:solidFill>
            <a:srgbClr val="00C5B9"/>
          </a:solid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3" name="Shape 83"/>
          <p:cNvSpPr txBox="1"/>
          <p:nvPr/>
        </p:nvSpPr>
        <p:spPr>
          <a:xfrm>
            <a:off x="453875" y="343175"/>
            <a:ext cx="7948500" cy="1051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n" sz="4800">
                <a:solidFill>
                  <a:schemeClr val="lt1"/>
                </a:solidFill>
                <a:latin typeface="Source Sans Pro"/>
                <a:ea typeface="Source Sans Pro"/>
                <a:cs typeface="Source Sans Pro"/>
                <a:sym typeface="Source Sans Pro"/>
              </a:rPr>
              <a:t>Indice</a:t>
            </a:r>
            <a:endParaRPr b="1" sz="4800">
              <a:solidFill>
                <a:schemeClr val="lt1"/>
              </a:solidFill>
              <a:latin typeface="Source Sans Pro"/>
              <a:ea typeface="Source Sans Pro"/>
              <a:cs typeface="Source Sans Pro"/>
              <a:sym typeface="Source Sans Pro"/>
            </a:endParaRPr>
          </a:p>
        </p:txBody>
      </p:sp>
      <p:sp>
        <p:nvSpPr>
          <p:cNvPr id="84" name="Shape 84"/>
          <p:cNvSpPr txBox="1"/>
          <p:nvPr/>
        </p:nvSpPr>
        <p:spPr>
          <a:xfrm>
            <a:off x="257200" y="2107200"/>
            <a:ext cx="9019800" cy="3179100"/>
          </a:xfrm>
          <a:prstGeom prst="rect">
            <a:avLst/>
          </a:prstGeom>
          <a:noFill/>
          <a:ln>
            <a:noFill/>
          </a:ln>
        </p:spPr>
        <p:txBody>
          <a:bodyPr anchorCtr="0" anchor="t" bIns="91425" lIns="91425" spcFirstLastPara="1" rIns="91425" wrap="square" tIns="91425">
            <a:noAutofit/>
          </a:bodyPr>
          <a:lstStyle/>
          <a:p>
            <a:pPr indent="-457200" lvl="0" marL="457200" rtl="0">
              <a:spcBef>
                <a:spcPts val="0"/>
              </a:spcBef>
              <a:spcAft>
                <a:spcPts val="0"/>
              </a:spcAft>
              <a:buClr>
                <a:schemeClr val="lt1"/>
              </a:buClr>
              <a:buSzPts val="3600"/>
              <a:buFont typeface="Source Sans Pro"/>
              <a:buChar char="●"/>
            </a:pPr>
            <a:r>
              <a:rPr lang="en" sz="3600">
                <a:solidFill>
                  <a:schemeClr val="lt1"/>
                </a:solidFill>
                <a:latin typeface="Source Sans Pro"/>
                <a:ea typeface="Source Sans Pro"/>
                <a:cs typeface="Source Sans Pro"/>
                <a:sym typeface="Source Sans Pro"/>
              </a:rPr>
              <a:t>El Problema de Biclustering</a:t>
            </a:r>
            <a:endParaRPr sz="3600">
              <a:solidFill>
                <a:schemeClr val="lt1"/>
              </a:solidFill>
              <a:latin typeface="Source Sans Pro"/>
              <a:ea typeface="Source Sans Pro"/>
              <a:cs typeface="Source Sans Pro"/>
              <a:sym typeface="Source Sans Pro"/>
            </a:endParaRPr>
          </a:p>
          <a:p>
            <a:pPr indent="-457200" lvl="0" marL="457200" rtl="0">
              <a:spcBef>
                <a:spcPts val="0"/>
              </a:spcBef>
              <a:spcAft>
                <a:spcPts val="0"/>
              </a:spcAft>
              <a:buClr>
                <a:schemeClr val="lt1"/>
              </a:buClr>
              <a:buSzPts val="3600"/>
              <a:buFont typeface="Source Sans Pro"/>
              <a:buChar char="●"/>
            </a:pPr>
            <a:r>
              <a:rPr lang="en" sz="3600">
                <a:solidFill>
                  <a:schemeClr val="lt1"/>
                </a:solidFill>
                <a:latin typeface="Source Sans Pro"/>
                <a:ea typeface="Source Sans Pro"/>
                <a:cs typeface="Source Sans Pro"/>
                <a:sym typeface="Source Sans Pro"/>
              </a:rPr>
              <a:t>Adquisición y Preprocesamiento de Datos</a:t>
            </a:r>
            <a:endParaRPr sz="3600">
              <a:solidFill>
                <a:schemeClr val="lt1"/>
              </a:solidFill>
              <a:latin typeface="Source Sans Pro"/>
              <a:ea typeface="Source Sans Pro"/>
              <a:cs typeface="Source Sans Pro"/>
              <a:sym typeface="Source Sans Pro"/>
            </a:endParaRPr>
          </a:p>
          <a:p>
            <a:pPr indent="-457200" lvl="0" marL="457200" rtl="0">
              <a:spcBef>
                <a:spcPts val="0"/>
              </a:spcBef>
              <a:spcAft>
                <a:spcPts val="0"/>
              </a:spcAft>
              <a:buClr>
                <a:schemeClr val="lt1"/>
              </a:buClr>
              <a:buSzPts val="3600"/>
              <a:buFont typeface="Source Sans Pro"/>
              <a:buChar char="●"/>
            </a:pPr>
            <a:r>
              <a:rPr lang="en" sz="3600">
                <a:solidFill>
                  <a:schemeClr val="lt1"/>
                </a:solidFill>
                <a:latin typeface="Source Sans Pro"/>
                <a:ea typeface="Source Sans Pro"/>
                <a:cs typeface="Source Sans Pro"/>
                <a:sym typeface="Source Sans Pro"/>
              </a:rPr>
              <a:t>MOEA/D</a:t>
            </a:r>
            <a:endParaRPr sz="3600">
              <a:solidFill>
                <a:schemeClr val="lt1"/>
              </a:solidFill>
              <a:latin typeface="Source Sans Pro"/>
              <a:ea typeface="Source Sans Pro"/>
              <a:cs typeface="Source Sans Pro"/>
              <a:sym typeface="Source Sans Pro"/>
            </a:endParaRPr>
          </a:p>
          <a:p>
            <a:pPr indent="-457200" lvl="0" marL="457200" rtl="0">
              <a:spcBef>
                <a:spcPts val="0"/>
              </a:spcBef>
              <a:spcAft>
                <a:spcPts val="0"/>
              </a:spcAft>
              <a:buClr>
                <a:schemeClr val="lt1"/>
              </a:buClr>
              <a:buSzPts val="3600"/>
              <a:buFont typeface="Source Sans Pro"/>
              <a:buChar char="●"/>
            </a:pPr>
            <a:r>
              <a:rPr lang="en" sz="3600">
                <a:solidFill>
                  <a:schemeClr val="lt1"/>
                </a:solidFill>
                <a:latin typeface="Source Sans Pro"/>
                <a:ea typeface="Source Sans Pro"/>
                <a:cs typeface="Source Sans Pro"/>
                <a:sym typeface="Source Sans Pro"/>
              </a:rPr>
              <a:t>Resultados</a:t>
            </a:r>
            <a:endParaRPr sz="3600">
              <a:solidFill>
                <a:schemeClr val="lt1"/>
              </a:solidFill>
              <a:latin typeface="Source Sans Pro"/>
              <a:ea typeface="Source Sans Pro"/>
              <a:cs typeface="Source Sans Pro"/>
              <a:sym typeface="Source Sans Pro"/>
            </a:endParaRPr>
          </a:p>
          <a:p>
            <a:pPr indent="-457200" lvl="0" marL="457200" rtl="0">
              <a:spcBef>
                <a:spcPts val="0"/>
              </a:spcBef>
              <a:spcAft>
                <a:spcPts val="0"/>
              </a:spcAft>
              <a:buClr>
                <a:schemeClr val="lt1"/>
              </a:buClr>
              <a:buSzPts val="3600"/>
              <a:buFont typeface="Source Sans Pro"/>
              <a:buChar char="●"/>
            </a:pPr>
            <a:r>
              <a:rPr lang="en" sz="3600">
                <a:solidFill>
                  <a:schemeClr val="lt1"/>
                </a:solidFill>
                <a:latin typeface="Source Sans Pro"/>
                <a:ea typeface="Source Sans Pro"/>
                <a:cs typeface="Source Sans Pro"/>
                <a:sym typeface="Source Sans Pro"/>
              </a:rPr>
              <a:t>Conclusiones y Trabajo a Futuro</a:t>
            </a:r>
            <a:endParaRPr sz="3600">
              <a:solidFill>
                <a:schemeClr val="lt1"/>
              </a:solidFill>
              <a:latin typeface="Source Sans Pro"/>
              <a:ea typeface="Source Sans Pro"/>
              <a:cs typeface="Source Sans Pro"/>
              <a:sym typeface="Source Sans Pr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ctrTitle"/>
          </p:nvPr>
        </p:nvSpPr>
        <p:spPr>
          <a:xfrm>
            <a:off x="1030200" y="783400"/>
            <a:ext cx="7938000" cy="33639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chemeClr val="dk1"/>
              </a:buClr>
              <a:buSzPts val="1100"/>
              <a:buFont typeface="Arial"/>
              <a:buNone/>
            </a:pPr>
            <a:r>
              <a:t/>
            </a:r>
            <a:endParaRPr>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t/>
            </a:r>
            <a:endParaRPr>
              <a:solidFill>
                <a:srgbClr val="FFFFFF"/>
              </a:solidFill>
            </a:endParaRPr>
          </a:p>
          <a:p>
            <a:pPr indent="0" lvl="0" marL="0" rtl="0" algn="r">
              <a:spcBef>
                <a:spcPts val="0"/>
              </a:spcBef>
              <a:spcAft>
                <a:spcPts val="0"/>
              </a:spcAft>
              <a:buNone/>
            </a:pPr>
            <a:r>
              <a:rPr lang="en"/>
              <a:t>MOEAD/D</a:t>
            </a:r>
            <a:r>
              <a:rPr lang="en">
                <a:solidFill>
                  <a:srgbClr val="FFFFFF"/>
                </a:solidFill>
              </a:rPr>
              <a:t>|</a:t>
            </a:r>
            <a:endParaRPr>
              <a:solidFill>
                <a:srgbClr val="FFFFFF"/>
              </a:solidFill>
            </a:endParaRPr>
          </a:p>
          <a:p>
            <a:pPr indent="0" lvl="0" marL="0" rtl="0" algn="r">
              <a:spcBef>
                <a:spcPts val="0"/>
              </a:spcBef>
              <a:spcAft>
                <a:spcPts val="0"/>
              </a:spcAft>
              <a:buNone/>
            </a:pPr>
            <a:r>
              <a:rPr lang="en" sz="4000"/>
              <a:t>Implementación del algoritmo</a:t>
            </a:r>
            <a:r>
              <a:rPr lang="en" sz="4000">
                <a:solidFill>
                  <a:srgbClr val="FFFFFF"/>
                </a:solidFill>
              </a:rPr>
              <a:t>  </a:t>
            </a:r>
            <a:endParaRPr sz="4000">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832475" y="168450"/>
            <a:ext cx="7951800" cy="973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MOEA/D</a:t>
            </a:r>
            <a:endParaRPr/>
          </a:p>
        </p:txBody>
      </p:sp>
      <p:sp>
        <p:nvSpPr>
          <p:cNvPr id="208" name="Shape 208"/>
          <p:cNvSpPr txBox="1"/>
          <p:nvPr>
            <p:ph idx="1" type="body"/>
          </p:nvPr>
        </p:nvSpPr>
        <p:spPr>
          <a:xfrm>
            <a:off x="390425" y="1408950"/>
            <a:ext cx="8589600" cy="5262300"/>
          </a:xfrm>
          <a:prstGeom prst="rect">
            <a:avLst/>
          </a:prstGeom>
        </p:spPr>
        <p:txBody>
          <a:bodyPr anchorCtr="0" anchor="t" bIns="91425" lIns="91425" spcFirstLastPara="1" rIns="91425" wrap="square" tIns="91425">
            <a:noAutofit/>
          </a:bodyPr>
          <a:lstStyle/>
          <a:p>
            <a:pPr indent="-419100" lvl="0" marL="457200" rtl="0" algn="just">
              <a:spcBef>
                <a:spcPts val="600"/>
              </a:spcBef>
              <a:spcAft>
                <a:spcPts val="0"/>
              </a:spcAft>
              <a:buSzPts val="3000"/>
              <a:buChar char="■"/>
            </a:pPr>
            <a:r>
              <a:rPr lang="en" sz="3000"/>
              <a:t>Algoritmo evolutivo multiobjetivo</a:t>
            </a:r>
            <a:endParaRPr sz="3000"/>
          </a:p>
          <a:p>
            <a:pPr indent="-419100" lvl="0" marL="457200" rtl="0" algn="just">
              <a:spcBef>
                <a:spcPts val="0"/>
              </a:spcBef>
              <a:spcAft>
                <a:spcPts val="0"/>
              </a:spcAft>
              <a:buSzPts val="3000"/>
              <a:buChar char="■"/>
            </a:pPr>
            <a:r>
              <a:rPr lang="en" sz="3000"/>
              <a:t>Basado en descomposición</a:t>
            </a:r>
            <a:endParaRPr sz="3000"/>
          </a:p>
          <a:p>
            <a:pPr indent="-419100" lvl="0" marL="457200" rtl="0" algn="just">
              <a:spcBef>
                <a:spcPts val="0"/>
              </a:spcBef>
              <a:spcAft>
                <a:spcPts val="0"/>
              </a:spcAft>
              <a:buSzPts val="3000"/>
              <a:buChar char="■"/>
            </a:pPr>
            <a:r>
              <a:rPr lang="en" sz="3000"/>
              <a:t>Entradas</a:t>
            </a:r>
            <a:endParaRPr sz="3000"/>
          </a:p>
          <a:p>
            <a:pPr indent="-419100" lvl="1" marL="914400" rtl="0" algn="just">
              <a:spcBef>
                <a:spcPts val="0"/>
              </a:spcBef>
              <a:spcAft>
                <a:spcPts val="0"/>
              </a:spcAft>
              <a:buSzPts val="3000"/>
              <a:buChar char="○"/>
            </a:pPr>
            <a:r>
              <a:rPr lang="en" sz="3000"/>
              <a:t>Funciones objetivo a evaluar</a:t>
            </a:r>
            <a:endParaRPr sz="3000"/>
          </a:p>
          <a:p>
            <a:pPr indent="-419100" lvl="1" marL="914400" rtl="0" algn="just">
              <a:spcBef>
                <a:spcPts val="0"/>
              </a:spcBef>
              <a:spcAft>
                <a:spcPts val="0"/>
              </a:spcAft>
              <a:buSzPts val="3000"/>
              <a:buChar char="○"/>
            </a:pPr>
            <a:r>
              <a:rPr lang="en" sz="3000"/>
              <a:t>Criterio de parada</a:t>
            </a:r>
            <a:endParaRPr sz="3000"/>
          </a:p>
          <a:p>
            <a:pPr indent="-419100" lvl="1" marL="914400" rtl="0" algn="just">
              <a:spcBef>
                <a:spcPts val="0"/>
              </a:spcBef>
              <a:spcAft>
                <a:spcPts val="0"/>
              </a:spcAft>
              <a:buSzPts val="3000"/>
              <a:buChar char="○"/>
            </a:pPr>
            <a:r>
              <a:rPr lang="en" sz="3000"/>
              <a:t>N: Numero de subproblemas</a:t>
            </a:r>
            <a:endParaRPr sz="3000"/>
          </a:p>
          <a:p>
            <a:pPr indent="-419100" lvl="1" marL="914400" rtl="0" algn="just">
              <a:spcBef>
                <a:spcPts val="0"/>
              </a:spcBef>
              <a:spcAft>
                <a:spcPts val="0"/>
              </a:spcAft>
              <a:buSzPts val="3000"/>
              <a:buChar char="○"/>
            </a:pPr>
            <a:r>
              <a:rPr lang="en" sz="3000"/>
              <a:t>Dispersión uniforme de vectores de peso</a:t>
            </a:r>
            <a:endParaRPr sz="3000"/>
          </a:p>
          <a:p>
            <a:pPr indent="-419100" lvl="1" marL="914400" rtl="0" algn="just">
              <a:spcBef>
                <a:spcPts val="0"/>
              </a:spcBef>
              <a:spcAft>
                <a:spcPts val="0"/>
              </a:spcAft>
              <a:buSzPts val="3000"/>
              <a:buChar char="○"/>
            </a:pPr>
            <a:r>
              <a:rPr lang="en" sz="3000"/>
              <a:t>T: Tamaño del vecindario</a:t>
            </a:r>
            <a:endParaRPr sz="3000"/>
          </a:p>
          <a:p>
            <a:pPr indent="-419100" lvl="0" marL="457200" rtl="0" algn="just">
              <a:spcBef>
                <a:spcPts val="0"/>
              </a:spcBef>
              <a:spcAft>
                <a:spcPts val="0"/>
              </a:spcAft>
              <a:buSzPts val="3000"/>
              <a:buChar char="■"/>
            </a:pPr>
            <a:r>
              <a:rPr lang="en" sz="3000"/>
              <a:t>Salida</a:t>
            </a:r>
            <a:endParaRPr sz="3000"/>
          </a:p>
          <a:p>
            <a:pPr indent="-419100" lvl="1" marL="914400" rtl="0" algn="just">
              <a:spcBef>
                <a:spcPts val="0"/>
              </a:spcBef>
              <a:spcAft>
                <a:spcPts val="0"/>
              </a:spcAft>
              <a:buSzPts val="3000"/>
              <a:buChar char="○"/>
            </a:pPr>
            <a:r>
              <a:rPr lang="en" sz="3000"/>
              <a:t>Frente Pareto</a:t>
            </a:r>
            <a:endParaRPr sz="3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832475" y="168450"/>
            <a:ext cx="7951800" cy="973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Algoritmo implementado</a:t>
            </a:r>
            <a:endParaRPr/>
          </a:p>
        </p:txBody>
      </p:sp>
      <p:sp>
        <p:nvSpPr>
          <p:cNvPr id="214" name="Shape 214"/>
          <p:cNvSpPr txBox="1"/>
          <p:nvPr>
            <p:ph idx="1" type="body"/>
          </p:nvPr>
        </p:nvSpPr>
        <p:spPr>
          <a:xfrm>
            <a:off x="390425" y="1408950"/>
            <a:ext cx="8589600" cy="5262300"/>
          </a:xfrm>
          <a:prstGeom prst="rect">
            <a:avLst/>
          </a:prstGeom>
        </p:spPr>
        <p:txBody>
          <a:bodyPr anchorCtr="0" anchor="t" bIns="91425" lIns="91425" spcFirstLastPara="1" rIns="91425" wrap="square" tIns="91425">
            <a:noAutofit/>
          </a:bodyPr>
          <a:lstStyle/>
          <a:p>
            <a:pPr indent="-419100" lvl="0" marL="457200" marR="0" rtl="0" algn="just">
              <a:lnSpc>
                <a:spcPct val="100000"/>
              </a:lnSpc>
              <a:spcBef>
                <a:spcPts val="600"/>
              </a:spcBef>
              <a:spcAft>
                <a:spcPts val="0"/>
              </a:spcAft>
              <a:buSzPts val="3000"/>
              <a:buAutoNum type="arabicPeriod"/>
            </a:pPr>
            <a:r>
              <a:rPr lang="en" sz="3000"/>
              <a:t>Inicialización</a:t>
            </a:r>
            <a:endParaRPr sz="3000"/>
          </a:p>
          <a:p>
            <a:pPr indent="-419100" lvl="1" marL="914400" marR="0" rtl="0" algn="just">
              <a:lnSpc>
                <a:spcPct val="100000"/>
              </a:lnSpc>
              <a:spcBef>
                <a:spcPts val="0"/>
              </a:spcBef>
              <a:spcAft>
                <a:spcPts val="0"/>
              </a:spcAft>
              <a:buSzPts val="3000"/>
              <a:buAutoNum type="arabicPeriod"/>
            </a:pPr>
            <a:r>
              <a:rPr lang="en" sz="3000"/>
              <a:t>Definir EP = 0</a:t>
            </a:r>
            <a:endParaRPr sz="3000"/>
          </a:p>
          <a:p>
            <a:pPr indent="-419100" lvl="1" marL="914400" marR="0" rtl="0" algn="just">
              <a:lnSpc>
                <a:spcPct val="100000"/>
              </a:lnSpc>
              <a:spcBef>
                <a:spcPts val="0"/>
              </a:spcBef>
              <a:spcAft>
                <a:spcPts val="0"/>
              </a:spcAft>
              <a:buSzPts val="3000"/>
              <a:buAutoNum type="arabicPeriod"/>
            </a:pPr>
            <a:r>
              <a:rPr lang="en" sz="3000"/>
              <a:t>Calcular la distancia Euclidiana entre dos vectores de pesos y luego calcular los vectores más cercanos a cada vector de peso.</a:t>
            </a:r>
            <a:endParaRPr sz="3000"/>
          </a:p>
        </p:txBody>
      </p:sp>
      <p:pic>
        <p:nvPicPr>
          <p:cNvPr id="215" name="Shape 215"/>
          <p:cNvPicPr preferRelativeResize="0"/>
          <p:nvPr/>
        </p:nvPicPr>
        <p:blipFill>
          <a:blip r:embed="rId3">
            <a:alphaModFix/>
          </a:blip>
          <a:stretch>
            <a:fillRect/>
          </a:stretch>
        </p:blipFill>
        <p:spPr>
          <a:xfrm>
            <a:off x="6246325" y="4475150"/>
            <a:ext cx="1302800" cy="889200"/>
          </a:xfrm>
          <a:prstGeom prst="rect">
            <a:avLst/>
          </a:prstGeom>
          <a:noFill/>
          <a:ln>
            <a:noFill/>
          </a:ln>
        </p:spPr>
      </p:pic>
      <p:pic>
        <p:nvPicPr>
          <p:cNvPr id="216" name="Shape 216"/>
          <p:cNvPicPr preferRelativeResize="0"/>
          <p:nvPr/>
        </p:nvPicPr>
        <p:blipFill>
          <a:blip r:embed="rId4">
            <a:alphaModFix/>
          </a:blip>
          <a:stretch>
            <a:fillRect/>
          </a:stretch>
        </p:blipFill>
        <p:spPr>
          <a:xfrm>
            <a:off x="1731100" y="3813750"/>
            <a:ext cx="3810000" cy="2857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832475" y="168450"/>
            <a:ext cx="7951800" cy="973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Algoritmo implementado</a:t>
            </a:r>
            <a:endParaRPr/>
          </a:p>
        </p:txBody>
      </p:sp>
      <p:sp>
        <p:nvSpPr>
          <p:cNvPr id="222" name="Shape 222"/>
          <p:cNvSpPr txBox="1"/>
          <p:nvPr>
            <p:ph idx="1" type="body"/>
          </p:nvPr>
        </p:nvSpPr>
        <p:spPr>
          <a:xfrm>
            <a:off x="390425" y="1408950"/>
            <a:ext cx="8589600" cy="50886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3000"/>
              <a:t>1.3. Generar una población inicial                     de      manera aleatoria.</a:t>
            </a:r>
            <a:endParaRPr sz="3000"/>
          </a:p>
        </p:txBody>
      </p:sp>
      <p:pic>
        <p:nvPicPr>
          <p:cNvPr id="223" name="Shape 223"/>
          <p:cNvPicPr preferRelativeResize="0"/>
          <p:nvPr/>
        </p:nvPicPr>
        <p:blipFill>
          <a:blip r:embed="rId3">
            <a:alphaModFix/>
          </a:blip>
          <a:stretch>
            <a:fillRect/>
          </a:stretch>
        </p:blipFill>
        <p:spPr>
          <a:xfrm>
            <a:off x="6537975" y="1594000"/>
            <a:ext cx="1322500" cy="406925"/>
          </a:xfrm>
          <a:prstGeom prst="rect">
            <a:avLst/>
          </a:prstGeom>
          <a:noFill/>
          <a:ln>
            <a:noFill/>
          </a:ln>
        </p:spPr>
      </p:pic>
      <p:pic>
        <p:nvPicPr>
          <p:cNvPr id="224" name="Shape 224"/>
          <p:cNvPicPr preferRelativeResize="0"/>
          <p:nvPr/>
        </p:nvPicPr>
        <p:blipFill>
          <a:blip r:embed="rId4">
            <a:alphaModFix/>
          </a:blip>
          <a:stretch>
            <a:fillRect/>
          </a:stretch>
        </p:blipFill>
        <p:spPr>
          <a:xfrm>
            <a:off x="832475" y="2579329"/>
            <a:ext cx="2007040" cy="3634700"/>
          </a:xfrm>
          <a:prstGeom prst="rect">
            <a:avLst/>
          </a:prstGeom>
          <a:noFill/>
          <a:ln>
            <a:noFill/>
          </a:ln>
        </p:spPr>
      </p:pic>
      <p:pic>
        <p:nvPicPr>
          <p:cNvPr id="225" name="Shape 225"/>
          <p:cNvPicPr preferRelativeResize="0"/>
          <p:nvPr/>
        </p:nvPicPr>
        <p:blipFill>
          <a:blip r:embed="rId5">
            <a:alphaModFix/>
          </a:blip>
          <a:stretch>
            <a:fillRect/>
          </a:stretch>
        </p:blipFill>
        <p:spPr>
          <a:xfrm>
            <a:off x="3667875" y="3534150"/>
            <a:ext cx="2281003" cy="838200"/>
          </a:xfrm>
          <a:prstGeom prst="rect">
            <a:avLst/>
          </a:prstGeom>
          <a:noFill/>
          <a:ln>
            <a:noFill/>
          </a:ln>
        </p:spPr>
      </p:pic>
      <p:pic>
        <p:nvPicPr>
          <p:cNvPr id="226" name="Shape 226"/>
          <p:cNvPicPr preferRelativeResize="0"/>
          <p:nvPr/>
        </p:nvPicPr>
        <p:blipFill>
          <a:blip r:embed="rId6">
            <a:alphaModFix/>
          </a:blip>
          <a:stretch>
            <a:fillRect/>
          </a:stretch>
        </p:blipFill>
        <p:spPr>
          <a:xfrm>
            <a:off x="6537974" y="3027062"/>
            <a:ext cx="1691300" cy="1852379"/>
          </a:xfrm>
          <a:prstGeom prst="rect">
            <a:avLst/>
          </a:prstGeom>
          <a:noFill/>
          <a:ln>
            <a:noFill/>
          </a:ln>
        </p:spPr>
      </p:pic>
      <p:sp>
        <p:nvSpPr>
          <p:cNvPr id="227" name="Shape 227"/>
          <p:cNvSpPr txBox="1"/>
          <p:nvPr/>
        </p:nvSpPr>
        <p:spPr>
          <a:xfrm>
            <a:off x="249850" y="6214025"/>
            <a:ext cx="3420300" cy="525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t>Matriz de expresión de genes</a:t>
            </a:r>
            <a:endParaRPr sz="1800"/>
          </a:p>
        </p:txBody>
      </p:sp>
      <p:sp>
        <p:nvSpPr>
          <p:cNvPr id="228" name="Shape 228"/>
          <p:cNvSpPr txBox="1"/>
          <p:nvPr/>
        </p:nvSpPr>
        <p:spPr>
          <a:xfrm>
            <a:off x="3719225" y="4372350"/>
            <a:ext cx="2178300" cy="52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t>Representacion</a:t>
            </a:r>
            <a:endParaRPr sz="1800"/>
          </a:p>
        </p:txBody>
      </p:sp>
      <p:sp>
        <p:nvSpPr>
          <p:cNvPr id="229" name="Shape 229"/>
          <p:cNvSpPr txBox="1"/>
          <p:nvPr/>
        </p:nvSpPr>
        <p:spPr>
          <a:xfrm>
            <a:off x="6911175" y="4897950"/>
            <a:ext cx="1579200" cy="52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t>Bicluster</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832475" y="168450"/>
            <a:ext cx="7951800" cy="973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Algoritmo implementado</a:t>
            </a:r>
            <a:endParaRPr/>
          </a:p>
        </p:txBody>
      </p:sp>
      <p:sp>
        <p:nvSpPr>
          <p:cNvPr id="235" name="Shape 235"/>
          <p:cNvSpPr txBox="1"/>
          <p:nvPr>
            <p:ph idx="1" type="body"/>
          </p:nvPr>
        </p:nvSpPr>
        <p:spPr>
          <a:xfrm>
            <a:off x="390425" y="1408950"/>
            <a:ext cx="8589600" cy="5153100"/>
          </a:xfrm>
          <a:prstGeom prst="rect">
            <a:avLst/>
          </a:prstGeom>
        </p:spPr>
        <p:txBody>
          <a:bodyPr anchorCtr="0" anchor="t" bIns="91425" lIns="91425" spcFirstLastPara="1" rIns="91425" wrap="square" tIns="91425">
            <a:noAutofit/>
          </a:bodyPr>
          <a:lstStyle/>
          <a:p>
            <a:pPr indent="457200" lvl="0" marL="0" rtl="0" algn="just">
              <a:spcBef>
                <a:spcPts val="600"/>
              </a:spcBef>
              <a:spcAft>
                <a:spcPts val="0"/>
              </a:spcAft>
              <a:buNone/>
            </a:pPr>
            <a:r>
              <a:rPr lang="en" sz="3000"/>
              <a:t>1.3. Inicializar</a:t>
            </a:r>
            <a:endParaRPr sz="3000"/>
          </a:p>
          <a:p>
            <a:pPr indent="457200" lvl="0" marL="0" rtl="0" algn="just">
              <a:spcBef>
                <a:spcPts val="600"/>
              </a:spcBef>
              <a:spcAft>
                <a:spcPts val="0"/>
              </a:spcAft>
              <a:buNone/>
            </a:pPr>
            <a:r>
              <a:t/>
            </a:r>
            <a:endParaRPr sz="3000"/>
          </a:p>
          <a:p>
            <a:pPr indent="0" lvl="0" marL="0" rtl="0" algn="just">
              <a:spcBef>
                <a:spcPts val="600"/>
              </a:spcBef>
              <a:spcAft>
                <a:spcPts val="0"/>
              </a:spcAft>
              <a:buNone/>
            </a:pPr>
            <a:r>
              <a:rPr lang="en" sz="3000"/>
              <a:t>2.  Actualización</a:t>
            </a:r>
            <a:endParaRPr sz="3000"/>
          </a:p>
          <a:p>
            <a:pPr indent="457200" lvl="0" marL="0" rtl="0" algn="just">
              <a:spcBef>
                <a:spcPts val="600"/>
              </a:spcBef>
              <a:spcAft>
                <a:spcPts val="0"/>
              </a:spcAft>
              <a:buNone/>
            </a:pPr>
            <a:r>
              <a:rPr lang="en" sz="3000"/>
              <a:t>For i = 1 ,..., N</a:t>
            </a:r>
            <a:endParaRPr sz="3000"/>
          </a:p>
          <a:p>
            <a:pPr indent="457200" lvl="0" marL="457200" rtl="0" algn="just">
              <a:spcBef>
                <a:spcPts val="600"/>
              </a:spcBef>
              <a:spcAft>
                <a:spcPts val="0"/>
              </a:spcAft>
              <a:buNone/>
            </a:pPr>
            <a:r>
              <a:rPr lang="en" sz="3000"/>
              <a:t>2.1 Selección de padres</a:t>
            </a:r>
            <a:endParaRPr sz="3000"/>
          </a:p>
          <a:p>
            <a:pPr indent="457200" lvl="0" marL="457200" rtl="0" algn="just">
              <a:spcBef>
                <a:spcPts val="600"/>
              </a:spcBef>
              <a:spcAft>
                <a:spcPts val="0"/>
              </a:spcAft>
              <a:buNone/>
            </a:pPr>
            <a:r>
              <a:rPr lang="en" sz="3000"/>
              <a:t>2.2 Cruzamiento</a:t>
            </a:r>
            <a:endParaRPr sz="3000"/>
          </a:p>
          <a:p>
            <a:pPr indent="457200" lvl="0" marL="457200" rtl="0" algn="just">
              <a:spcBef>
                <a:spcPts val="600"/>
              </a:spcBef>
              <a:spcAft>
                <a:spcPts val="0"/>
              </a:spcAft>
              <a:buNone/>
            </a:pPr>
            <a:r>
              <a:rPr lang="en" sz="3000"/>
              <a:t>2.3 Mutación</a:t>
            </a:r>
            <a:endParaRPr sz="3000"/>
          </a:p>
          <a:p>
            <a:pPr indent="457200" lvl="0" marL="0" rtl="0" algn="just">
              <a:spcBef>
                <a:spcPts val="600"/>
              </a:spcBef>
              <a:spcAft>
                <a:spcPts val="0"/>
              </a:spcAft>
              <a:buNone/>
            </a:pPr>
            <a:r>
              <a:t/>
            </a:r>
            <a:endParaRPr sz="3000"/>
          </a:p>
        </p:txBody>
      </p:sp>
      <p:pic>
        <p:nvPicPr>
          <p:cNvPr id="236" name="Shape 236"/>
          <p:cNvPicPr preferRelativeResize="0"/>
          <p:nvPr/>
        </p:nvPicPr>
        <p:blipFill>
          <a:blip r:embed="rId3">
            <a:alphaModFix/>
          </a:blip>
          <a:stretch>
            <a:fillRect/>
          </a:stretch>
        </p:blipFill>
        <p:spPr>
          <a:xfrm>
            <a:off x="3439775" y="1539225"/>
            <a:ext cx="2128200" cy="4635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832475" y="168450"/>
            <a:ext cx="7951800" cy="973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Algoritmo implementado</a:t>
            </a:r>
            <a:endParaRPr/>
          </a:p>
        </p:txBody>
      </p:sp>
      <p:sp>
        <p:nvSpPr>
          <p:cNvPr id="242" name="Shape 242"/>
          <p:cNvSpPr txBox="1"/>
          <p:nvPr>
            <p:ph idx="1" type="body"/>
          </p:nvPr>
        </p:nvSpPr>
        <p:spPr>
          <a:xfrm>
            <a:off x="390425" y="1408950"/>
            <a:ext cx="8589600" cy="51531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3000"/>
              <a:t>2.2. Cruzamiento</a:t>
            </a:r>
            <a:endParaRPr sz="3000"/>
          </a:p>
          <a:p>
            <a:pPr indent="0" lvl="0" marL="0" rtl="0" algn="just">
              <a:spcBef>
                <a:spcPts val="600"/>
              </a:spcBef>
              <a:spcAft>
                <a:spcPts val="0"/>
              </a:spcAft>
              <a:buNone/>
            </a:pPr>
            <a:r>
              <a:t/>
            </a:r>
            <a:endParaRPr sz="3000"/>
          </a:p>
          <a:p>
            <a:pPr indent="0" lvl="0" marL="0" rtl="0" algn="just">
              <a:spcBef>
                <a:spcPts val="600"/>
              </a:spcBef>
              <a:spcAft>
                <a:spcPts val="0"/>
              </a:spcAft>
              <a:buNone/>
            </a:pPr>
            <a:r>
              <a:t/>
            </a:r>
            <a:endParaRPr sz="3000"/>
          </a:p>
          <a:p>
            <a:pPr indent="457200" lvl="0" marL="0" rtl="0" algn="just">
              <a:spcBef>
                <a:spcPts val="600"/>
              </a:spcBef>
              <a:spcAft>
                <a:spcPts val="0"/>
              </a:spcAft>
              <a:buNone/>
            </a:pPr>
            <a:r>
              <a:t/>
            </a:r>
            <a:endParaRPr sz="3000"/>
          </a:p>
        </p:txBody>
      </p:sp>
      <p:pic>
        <p:nvPicPr>
          <p:cNvPr id="243" name="Shape 243"/>
          <p:cNvPicPr preferRelativeResize="0"/>
          <p:nvPr/>
        </p:nvPicPr>
        <p:blipFill>
          <a:blip r:embed="rId3">
            <a:alphaModFix/>
          </a:blip>
          <a:stretch>
            <a:fillRect/>
          </a:stretch>
        </p:blipFill>
        <p:spPr>
          <a:xfrm>
            <a:off x="2648224" y="2221450"/>
            <a:ext cx="3847550" cy="41040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ph type="title"/>
          </p:nvPr>
        </p:nvSpPr>
        <p:spPr>
          <a:xfrm>
            <a:off x="832475" y="168450"/>
            <a:ext cx="7951800" cy="973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Algoritmo implementado</a:t>
            </a:r>
            <a:endParaRPr/>
          </a:p>
        </p:txBody>
      </p:sp>
      <p:sp>
        <p:nvSpPr>
          <p:cNvPr id="249" name="Shape 249"/>
          <p:cNvSpPr txBox="1"/>
          <p:nvPr>
            <p:ph idx="1" type="body"/>
          </p:nvPr>
        </p:nvSpPr>
        <p:spPr>
          <a:xfrm>
            <a:off x="390425" y="1408950"/>
            <a:ext cx="8589600" cy="51531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3000"/>
              <a:t>2.3. Mutación</a:t>
            </a:r>
            <a:endParaRPr sz="3000"/>
          </a:p>
          <a:p>
            <a:pPr indent="0" lvl="0" marL="0" rtl="0" algn="just">
              <a:spcBef>
                <a:spcPts val="600"/>
              </a:spcBef>
              <a:spcAft>
                <a:spcPts val="0"/>
              </a:spcAft>
              <a:buNone/>
            </a:pPr>
            <a:r>
              <a:t/>
            </a:r>
            <a:endParaRPr sz="3000"/>
          </a:p>
          <a:p>
            <a:pPr indent="0" lvl="0" marL="0" rtl="0" algn="just">
              <a:spcBef>
                <a:spcPts val="600"/>
              </a:spcBef>
              <a:spcAft>
                <a:spcPts val="0"/>
              </a:spcAft>
              <a:buNone/>
            </a:pPr>
            <a:r>
              <a:t/>
            </a:r>
            <a:endParaRPr sz="3000"/>
          </a:p>
          <a:p>
            <a:pPr indent="457200" lvl="0" marL="0" rtl="0" algn="just">
              <a:spcBef>
                <a:spcPts val="600"/>
              </a:spcBef>
              <a:spcAft>
                <a:spcPts val="0"/>
              </a:spcAft>
              <a:buNone/>
            </a:pPr>
            <a:r>
              <a:t/>
            </a:r>
            <a:endParaRPr sz="3000"/>
          </a:p>
        </p:txBody>
      </p:sp>
      <p:pic>
        <p:nvPicPr>
          <p:cNvPr id="250" name="Shape 250"/>
          <p:cNvPicPr preferRelativeResize="0"/>
          <p:nvPr/>
        </p:nvPicPr>
        <p:blipFill>
          <a:blip r:embed="rId3">
            <a:alphaModFix/>
          </a:blip>
          <a:stretch>
            <a:fillRect/>
          </a:stretch>
        </p:blipFill>
        <p:spPr>
          <a:xfrm>
            <a:off x="3055175" y="2249675"/>
            <a:ext cx="3332025" cy="4033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Shape 255"/>
          <p:cNvSpPr txBox="1"/>
          <p:nvPr>
            <p:ph type="title"/>
          </p:nvPr>
        </p:nvSpPr>
        <p:spPr>
          <a:xfrm>
            <a:off x="832475" y="168450"/>
            <a:ext cx="7951800" cy="973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Algoritmo implementado</a:t>
            </a:r>
            <a:endParaRPr/>
          </a:p>
        </p:txBody>
      </p:sp>
      <p:sp>
        <p:nvSpPr>
          <p:cNvPr id="256" name="Shape 256"/>
          <p:cNvSpPr txBox="1"/>
          <p:nvPr>
            <p:ph idx="1" type="body"/>
          </p:nvPr>
        </p:nvSpPr>
        <p:spPr>
          <a:xfrm>
            <a:off x="390425" y="1408950"/>
            <a:ext cx="8589600" cy="4486200"/>
          </a:xfrm>
          <a:prstGeom prst="rect">
            <a:avLst/>
          </a:prstGeom>
        </p:spPr>
        <p:txBody>
          <a:bodyPr anchorCtr="0" anchor="t" bIns="91425" lIns="91425" spcFirstLastPara="1" rIns="91425" wrap="square" tIns="91425">
            <a:noAutofit/>
          </a:bodyPr>
          <a:lstStyle/>
          <a:p>
            <a:pPr indent="457200" lvl="0" marL="0" rtl="0" algn="just">
              <a:spcBef>
                <a:spcPts val="600"/>
              </a:spcBef>
              <a:spcAft>
                <a:spcPts val="0"/>
              </a:spcAft>
              <a:buNone/>
            </a:pPr>
            <a:r>
              <a:rPr lang="en" sz="3000"/>
              <a:t>2.4. Mejora utilizando conocimiento del problema</a:t>
            </a:r>
            <a:endParaRPr sz="3000"/>
          </a:p>
          <a:p>
            <a:pPr indent="457200" lvl="0" marL="0" rtl="0" algn="just">
              <a:spcBef>
                <a:spcPts val="600"/>
              </a:spcBef>
              <a:spcAft>
                <a:spcPts val="0"/>
              </a:spcAft>
              <a:buNone/>
            </a:pPr>
            <a:r>
              <a:rPr lang="en" sz="3000"/>
              <a:t>2.5. Actualización de z.</a:t>
            </a:r>
            <a:endParaRPr sz="3000"/>
          </a:p>
          <a:p>
            <a:pPr indent="457200" lvl="0" marL="0" rtl="0" algn="just">
              <a:spcBef>
                <a:spcPts val="600"/>
              </a:spcBef>
              <a:spcAft>
                <a:spcPts val="0"/>
              </a:spcAft>
              <a:buNone/>
            </a:pPr>
            <a:r>
              <a:rPr lang="en" sz="3000"/>
              <a:t>2.6. Actualización del vecindario.</a:t>
            </a:r>
            <a:endParaRPr sz="3000"/>
          </a:p>
          <a:p>
            <a:pPr indent="457200" lvl="0" marL="0" rtl="0" algn="just">
              <a:spcBef>
                <a:spcPts val="600"/>
              </a:spcBef>
              <a:spcAft>
                <a:spcPts val="0"/>
              </a:spcAft>
              <a:buNone/>
            </a:pPr>
            <a:r>
              <a:rPr lang="en" sz="3000"/>
              <a:t>	</a:t>
            </a:r>
            <a:endParaRPr sz="3000"/>
          </a:p>
          <a:p>
            <a:pPr indent="457200" lvl="0" marL="0" rtl="0" algn="just">
              <a:spcBef>
                <a:spcPts val="600"/>
              </a:spcBef>
              <a:spcAft>
                <a:spcPts val="0"/>
              </a:spcAft>
              <a:buNone/>
            </a:pPr>
            <a:r>
              <a:rPr lang="en" sz="3000"/>
              <a:t>	</a:t>
            </a:r>
            <a:endParaRPr sz="3000"/>
          </a:p>
          <a:p>
            <a:pPr indent="457200" lvl="0" marL="0" rtl="0" algn="just">
              <a:spcBef>
                <a:spcPts val="600"/>
              </a:spcBef>
              <a:spcAft>
                <a:spcPts val="0"/>
              </a:spcAft>
              <a:buNone/>
            </a:pPr>
            <a:r>
              <a:t/>
            </a:r>
            <a:endParaRPr sz="3000"/>
          </a:p>
          <a:p>
            <a:pPr indent="457200" lvl="0" marL="0" rtl="0" algn="just">
              <a:spcBef>
                <a:spcPts val="600"/>
              </a:spcBef>
              <a:spcAft>
                <a:spcPts val="0"/>
              </a:spcAft>
              <a:buNone/>
            </a:pPr>
            <a:r>
              <a:t/>
            </a:r>
            <a:endParaRPr sz="3000"/>
          </a:p>
          <a:p>
            <a:pPr indent="457200" lvl="0" marL="0" rtl="0" algn="just">
              <a:spcBef>
                <a:spcPts val="600"/>
              </a:spcBef>
              <a:spcAft>
                <a:spcPts val="0"/>
              </a:spcAft>
              <a:buNone/>
            </a:pPr>
            <a:r>
              <a:rPr lang="en" sz="3000"/>
              <a:t>Para cada índice               , si                                       ent.</a:t>
            </a:r>
            <a:endParaRPr sz="3000"/>
          </a:p>
          <a:p>
            <a:pPr indent="457200" lvl="0" marL="0" rtl="0" algn="just">
              <a:spcBef>
                <a:spcPts val="600"/>
              </a:spcBef>
              <a:spcAft>
                <a:spcPts val="0"/>
              </a:spcAft>
              <a:buNone/>
            </a:pPr>
            <a:r>
              <a:t/>
            </a:r>
            <a:endParaRPr sz="3000"/>
          </a:p>
        </p:txBody>
      </p:sp>
      <p:pic>
        <p:nvPicPr>
          <p:cNvPr id="257" name="Shape 257"/>
          <p:cNvPicPr preferRelativeResize="0"/>
          <p:nvPr/>
        </p:nvPicPr>
        <p:blipFill>
          <a:blip r:embed="rId3">
            <a:alphaModFix/>
          </a:blip>
          <a:stretch>
            <a:fillRect/>
          </a:stretch>
        </p:blipFill>
        <p:spPr>
          <a:xfrm>
            <a:off x="2669888" y="3193288"/>
            <a:ext cx="4030675" cy="471425"/>
          </a:xfrm>
          <a:prstGeom prst="rect">
            <a:avLst/>
          </a:prstGeom>
          <a:noFill/>
          <a:ln>
            <a:noFill/>
          </a:ln>
        </p:spPr>
      </p:pic>
      <p:pic>
        <p:nvPicPr>
          <p:cNvPr id="258" name="Shape 258"/>
          <p:cNvPicPr preferRelativeResize="0"/>
          <p:nvPr/>
        </p:nvPicPr>
        <p:blipFill>
          <a:blip r:embed="rId4">
            <a:alphaModFix/>
          </a:blip>
          <a:stretch>
            <a:fillRect/>
          </a:stretch>
        </p:blipFill>
        <p:spPr>
          <a:xfrm>
            <a:off x="2890525" y="3836025"/>
            <a:ext cx="3589425" cy="1177050"/>
          </a:xfrm>
          <a:prstGeom prst="rect">
            <a:avLst/>
          </a:prstGeom>
          <a:noFill/>
          <a:ln>
            <a:noFill/>
          </a:ln>
        </p:spPr>
      </p:pic>
      <p:pic>
        <p:nvPicPr>
          <p:cNvPr id="259" name="Shape 259"/>
          <p:cNvPicPr preferRelativeResize="0"/>
          <p:nvPr/>
        </p:nvPicPr>
        <p:blipFill>
          <a:blip r:embed="rId5">
            <a:alphaModFix/>
          </a:blip>
          <a:stretch>
            <a:fillRect/>
          </a:stretch>
        </p:blipFill>
        <p:spPr>
          <a:xfrm>
            <a:off x="3659400" y="5380575"/>
            <a:ext cx="1009475" cy="342500"/>
          </a:xfrm>
          <a:prstGeom prst="rect">
            <a:avLst/>
          </a:prstGeom>
          <a:noFill/>
          <a:ln>
            <a:noFill/>
          </a:ln>
        </p:spPr>
      </p:pic>
      <p:pic>
        <p:nvPicPr>
          <p:cNvPr id="260" name="Shape 260"/>
          <p:cNvPicPr preferRelativeResize="0"/>
          <p:nvPr/>
        </p:nvPicPr>
        <p:blipFill>
          <a:blip r:embed="rId6">
            <a:alphaModFix/>
          </a:blip>
          <a:stretch>
            <a:fillRect/>
          </a:stretch>
        </p:blipFill>
        <p:spPr>
          <a:xfrm>
            <a:off x="5165450" y="5380575"/>
            <a:ext cx="2837857" cy="342500"/>
          </a:xfrm>
          <a:prstGeom prst="rect">
            <a:avLst/>
          </a:prstGeom>
          <a:noFill/>
          <a:ln>
            <a:noFill/>
          </a:ln>
        </p:spPr>
      </p:pic>
      <p:pic>
        <p:nvPicPr>
          <p:cNvPr id="261" name="Shape 261"/>
          <p:cNvPicPr preferRelativeResize="0"/>
          <p:nvPr/>
        </p:nvPicPr>
        <p:blipFill>
          <a:blip r:embed="rId7">
            <a:alphaModFix/>
          </a:blip>
          <a:stretch>
            <a:fillRect/>
          </a:stretch>
        </p:blipFill>
        <p:spPr>
          <a:xfrm>
            <a:off x="1034525" y="5895150"/>
            <a:ext cx="1009475" cy="40378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txBox="1"/>
          <p:nvPr>
            <p:ph type="title"/>
          </p:nvPr>
        </p:nvSpPr>
        <p:spPr>
          <a:xfrm>
            <a:off x="832475" y="168450"/>
            <a:ext cx="7951800" cy="973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Algoritmo implementado</a:t>
            </a:r>
            <a:endParaRPr/>
          </a:p>
        </p:txBody>
      </p:sp>
      <p:sp>
        <p:nvSpPr>
          <p:cNvPr id="267" name="Shape 267"/>
          <p:cNvSpPr txBox="1"/>
          <p:nvPr>
            <p:ph idx="1" type="body"/>
          </p:nvPr>
        </p:nvSpPr>
        <p:spPr>
          <a:xfrm>
            <a:off x="390425" y="1408950"/>
            <a:ext cx="8589600" cy="51531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2600"/>
              <a:t>2.7. Actualizar EP</a:t>
            </a:r>
            <a:endParaRPr sz="2600"/>
          </a:p>
          <a:p>
            <a:pPr indent="-393700" lvl="0" marL="457200" rtl="0" algn="just">
              <a:spcBef>
                <a:spcPts val="600"/>
              </a:spcBef>
              <a:spcAft>
                <a:spcPts val="0"/>
              </a:spcAft>
              <a:buSzPts val="2600"/>
              <a:buChar char="■"/>
            </a:pPr>
            <a:r>
              <a:rPr lang="en" sz="2600"/>
              <a:t> El 	MSR de la solución i es menor o igual que el MSR de la solucion j, y el tamaño de la solución i es mayor que la solución j.</a:t>
            </a:r>
            <a:endParaRPr sz="2600"/>
          </a:p>
          <a:p>
            <a:pPr indent="-393700" lvl="0" marL="457200" rtl="0" algn="just">
              <a:spcBef>
                <a:spcPts val="0"/>
              </a:spcBef>
              <a:spcAft>
                <a:spcPts val="0"/>
              </a:spcAft>
              <a:buSzPts val="2600"/>
              <a:buChar char="■"/>
            </a:pPr>
            <a:r>
              <a:rPr lang="en" sz="2600"/>
              <a:t>El 	tamaño de la solución i es mayor o igual al tamaño de la solución 	j, y el MSR de la solución i es menor que el de la solución j.</a:t>
            </a:r>
            <a:endParaRPr sz="2600"/>
          </a:p>
          <a:p>
            <a:pPr indent="0" lvl="0" marL="0" rtl="0" algn="just">
              <a:spcBef>
                <a:spcPts val="600"/>
              </a:spcBef>
              <a:spcAft>
                <a:spcPts val="0"/>
              </a:spcAft>
              <a:buNone/>
            </a:pPr>
            <a:r>
              <a:t/>
            </a:r>
            <a:endParaRPr sz="2600"/>
          </a:p>
          <a:p>
            <a:pPr indent="-393700" lvl="0" marL="457200" rtl="0" algn="just">
              <a:spcBef>
                <a:spcPts val="600"/>
              </a:spcBef>
              <a:spcAft>
                <a:spcPts val="0"/>
              </a:spcAft>
              <a:buSzPts val="2600"/>
              <a:buChar char="➔"/>
            </a:pPr>
            <a:r>
              <a:rPr lang="en" sz="2600"/>
              <a:t>Se remueven del frente aquellos vectores dominados por y’</a:t>
            </a:r>
            <a:endParaRPr sz="2600"/>
          </a:p>
          <a:p>
            <a:pPr indent="-393700" lvl="0" marL="457200" rtl="0" algn="just">
              <a:spcBef>
                <a:spcPts val="0"/>
              </a:spcBef>
              <a:spcAft>
                <a:spcPts val="0"/>
              </a:spcAft>
              <a:buSzPts val="2600"/>
              <a:buChar char="➔"/>
            </a:pPr>
            <a:r>
              <a:rPr lang="en" sz="2600"/>
              <a:t>Se agrega y+ al frente si no existen vectores en el frente que lo dominen.</a:t>
            </a:r>
            <a:endParaRPr sz="2600"/>
          </a:p>
          <a:p>
            <a:pPr indent="0" lvl="0" marL="0" rtl="0" algn="just">
              <a:spcBef>
                <a:spcPts val="600"/>
              </a:spcBef>
              <a:spcAft>
                <a:spcPts val="0"/>
              </a:spcAft>
              <a:buNone/>
            </a:pPr>
            <a:r>
              <a:t/>
            </a:r>
            <a:endParaRPr sz="2600"/>
          </a:p>
          <a:p>
            <a:pPr indent="0" lvl="0" marL="0" rtl="0" algn="just">
              <a:spcBef>
                <a:spcPts val="600"/>
              </a:spcBef>
              <a:spcAft>
                <a:spcPts val="0"/>
              </a:spcAft>
              <a:buNone/>
            </a:pPr>
            <a:r>
              <a:t/>
            </a:r>
            <a:endParaRPr sz="2600"/>
          </a:p>
          <a:p>
            <a:pPr indent="0" lvl="0" marL="0" rtl="0" algn="just">
              <a:spcBef>
                <a:spcPts val="600"/>
              </a:spcBef>
              <a:spcAft>
                <a:spcPts val="0"/>
              </a:spcAft>
              <a:buNone/>
            </a:pPr>
            <a:r>
              <a:t/>
            </a:r>
            <a:endParaRPr sz="2600"/>
          </a:p>
          <a:p>
            <a:pPr indent="457200" lvl="0" marL="0" rtl="0" algn="just">
              <a:spcBef>
                <a:spcPts val="600"/>
              </a:spcBef>
              <a:spcAft>
                <a:spcPts val="0"/>
              </a:spcAft>
              <a:buNone/>
            </a:pPr>
            <a:r>
              <a:t/>
            </a:r>
            <a:endParaRPr sz="2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type="title"/>
          </p:nvPr>
        </p:nvSpPr>
        <p:spPr>
          <a:xfrm>
            <a:off x="832475" y="168450"/>
            <a:ext cx="7951800" cy="973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Funciones objetivo </a:t>
            </a:r>
            <a:r>
              <a:rPr lang="en"/>
              <a:t> MOEA/D</a:t>
            </a:r>
            <a:endParaRPr/>
          </a:p>
        </p:txBody>
      </p:sp>
      <p:sp>
        <p:nvSpPr>
          <p:cNvPr id="273" name="Shape 273"/>
          <p:cNvSpPr txBox="1"/>
          <p:nvPr>
            <p:ph idx="1" type="body"/>
          </p:nvPr>
        </p:nvSpPr>
        <p:spPr>
          <a:xfrm>
            <a:off x="390425" y="1408950"/>
            <a:ext cx="8589600" cy="5262300"/>
          </a:xfrm>
          <a:prstGeom prst="rect">
            <a:avLst/>
          </a:prstGeom>
        </p:spPr>
        <p:txBody>
          <a:bodyPr anchorCtr="0" anchor="t" bIns="91425" lIns="91425" spcFirstLastPara="1" rIns="91425" wrap="square" tIns="91425">
            <a:noAutofit/>
          </a:bodyPr>
          <a:lstStyle/>
          <a:p>
            <a:pPr indent="-419100" lvl="0" marL="457200" rtl="0" algn="just">
              <a:spcBef>
                <a:spcPts val="600"/>
              </a:spcBef>
              <a:spcAft>
                <a:spcPts val="0"/>
              </a:spcAft>
              <a:buSzPts val="3000"/>
              <a:buChar char="■"/>
            </a:pPr>
            <a:r>
              <a:rPr lang="en" sz="3000"/>
              <a:t>Se utilizarán 2 funciones objetivo, en donde buscamos maximizar el tamaño del bicluster y minimizar el MSR (Mean Squared Residue). El MSR es una medida que evalúa la coherencia entre genes y condiciones.</a:t>
            </a:r>
            <a:endParaRPr sz="3000"/>
          </a:p>
          <a:p>
            <a:pPr indent="-419100" lvl="0" marL="457200" rtl="0" algn="just">
              <a:spcBef>
                <a:spcPts val="0"/>
              </a:spcBef>
              <a:spcAft>
                <a:spcPts val="0"/>
              </a:spcAft>
              <a:buSzPts val="3000"/>
              <a:buChar char="■"/>
            </a:pPr>
            <a:r>
              <a:rPr lang="en" sz="3000"/>
              <a:t>Estas dos funciones se encuentran en conflicto ya que entre más grande sea el bicluster, es más probable que aumente el valor de MSR.</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832475" y="168450"/>
            <a:ext cx="7951800" cy="973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Objetivos</a:t>
            </a:r>
            <a:endParaRPr/>
          </a:p>
        </p:txBody>
      </p:sp>
      <p:sp>
        <p:nvSpPr>
          <p:cNvPr id="90" name="Shape 90"/>
          <p:cNvSpPr txBox="1"/>
          <p:nvPr>
            <p:ph idx="1" type="body"/>
          </p:nvPr>
        </p:nvSpPr>
        <p:spPr>
          <a:xfrm>
            <a:off x="272000" y="1363175"/>
            <a:ext cx="8118900" cy="5204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n" sz="3000">
                <a:solidFill>
                  <a:srgbClr val="000000"/>
                </a:solidFill>
              </a:rPr>
              <a:t>Objetivo General:</a:t>
            </a:r>
            <a:r>
              <a:rPr lang="en" sz="3000">
                <a:solidFill>
                  <a:srgbClr val="000000"/>
                </a:solidFill>
              </a:rPr>
              <a:t> Utilizar el algoritmo genético multi-objetivo, MOEA/D, para la identificación de biclusters de interés en datos de RNA-Seq. </a:t>
            </a:r>
            <a:endParaRPr sz="3000">
              <a:solidFill>
                <a:srgbClr val="000000"/>
              </a:solidFill>
            </a:endParaRPr>
          </a:p>
          <a:p>
            <a:pPr indent="0" lvl="0" marL="0" rtl="0" algn="just">
              <a:spcBef>
                <a:spcPts val="0"/>
              </a:spcBef>
              <a:spcAft>
                <a:spcPts val="0"/>
              </a:spcAft>
              <a:buClr>
                <a:schemeClr val="dk1"/>
              </a:buClr>
              <a:buSzPts val="1100"/>
              <a:buFont typeface="Arial"/>
              <a:buNone/>
            </a:pPr>
            <a:r>
              <a:t/>
            </a:r>
            <a:endParaRPr sz="3000">
              <a:solidFill>
                <a:srgbClr val="000000"/>
              </a:solidFill>
            </a:endParaRPr>
          </a:p>
          <a:p>
            <a:pPr indent="0" lvl="0" marL="0" rtl="0" algn="just">
              <a:spcBef>
                <a:spcPts val="0"/>
              </a:spcBef>
              <a:spcAft>
                <a:spcPts val="0"/>
              </a:spcAft>
              <a:buClr>
                <a:schemeClr val="dk1"/>
              </a:buClr>
              <a:buSzPts val="1100"/>
              <a:buFont typeface="Arial"/>
              <a:buNone/>
            </a:pPr>
            <a:r>
              <a:rPr b="1" lang="en" sz="3000">
                <a:solidFill>
                  <a:srgbClr val="000000"/>
                </a:solidFill>
              </a:rPr>
              <a:t>Objetivos específicos: </a:t>
            </a:r>
            <a:endParaRPr b="1" sz="3000">
              <a:solidFill>
                <a:srgbClr val="000000"/>
              </a:solidFill>
            </a:endParaRPr>
          </a:p>
          <a:p>
            <a:pPr indent="-419100" lvl="0" marL="457200" rtl="0" algn="just">
              <a:spcBef>
                <a:spcPts val="0"/>
              </a:spcBef>
              <a:spcAft>
                <a:spcPts val="0"/>
              </a:spcAft>
              <a:buClr>
                <a:srgbClr val="000000"/>
              </a:buClr>
              <a:buSzPts val="3000"/>
              <a:buChar char="-"/>
            </a:pPr>
            <a:r>
              <a:rPr lang="en" sz="3000">
                <a:solidFill>
                  <a:srgbClr val="000000"/>
                </a:solidFill>
              </a:rPr>
              <a:t>Obtención y procesamiento de los datos de RNA-Seq.</a:t>
            </a:r>
            <a:endParaRPr sz="3000">
              <a:solidFill>
                <a:srgbClr val="000000"/>
              </a:solidFill>
            </a:endParaRPr>
          </a:p>
          <a:p>
            <a:pPr indent="-419100" lvl="0" marL="457200" rtl="0" algn="just">
              <a:spcBef>
                <a:spcPts val="0"/>
              </a:spcBef>
              <a:spcAft>
                <a:spcPts val="0"/>
              </a:spcAft>
              <a:buClr>
                <a:srgbClr val="000000"/>
              </a:buClr>
              <a:buSzPts val="3000"/>
              <a:buChar char="-"/>
            </a:pPr>
            <a:r>
              <a:rPr lang="en" sz="3000">
                <a:solidFill>
                  <a:srgbClr val="000000"/>
                </a:solidFill>
              </a:rPr>
              <a:t>La implementación y validación del algoritmo genético multi-objetivo: MOEA/D para la identificación de biclusters.</a:t>
            </a:r>
            <a:endParaRPr sz="3000">
              <a:solidFill>
                <a:srgbClr val="000000"/>
              </a:solidFill>
            </a:endParaRPr>
          </a:p>
          <a:p>
            <a:pPr indent="0" lvl="0" marL="0">
              <a:spcBef>
                <a:spcPts val="600"/>
              </a:spcBef>
              <a:spcAft>
                <a:spcPts val="0"/>
              </a:spcAft>
              <a:buNone/>
            </a:pPr>
            <a:r>
              <a:t/>
            </a:r>
            <a:endParaRPr sz="300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ph type="title"/>
          </p:nvPr>
        </p:nvSpPr>
        <p:spPr>
          <a:xfrm>
            <a:off x="832475" y="168450"/>
            <a:ext cx="7951800" cy="973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Mean Squared Residue (MSR)</a:t>
            </a:r>
            <a:endParaRPr/>
          </a:p>
        </p:txBody>
      </p:sp>
      <p:pic>
        <p:nvPicPr>
          <p:cNvPr id="279" name="Shape 279"/>
          <p:cNvPicPr preferRelativeResize="0"/>
          <p:nvPr/>
        </p:nvPicPr>
        <p:blipFill>
          <a:blip r:embed="rId3">
            <a:alphaModFix/>
          </a:blip>
          <a:stretch>
            <a:fillRect/>
          </a:stretch>
        </p:blipFill>
        <p:spPr>
          <a:xfrm>
            <a:off x="832469" y="1566607"/>
            <a:ext cx="6076725" cy="956375"/>
          </a:xfrm>
          <a:prstGeom prst="rect">
            <a:avLst/>
          </a:prstGeom>
          <a:noFill/>
          <a:ln>
            <a:noFill/>
          </a:ln>
        </p:spPr>
      </p:pic>
      <p:pic>
        <p:nvPicPr>
          <p:cNvPr id="280" name="Shape 280"/>
          <p:cNvPicPr preferRelativeResize="0"/>
          <p:nvPr/>
        </p:nvPicPr>
        <p:blipFill>
          <a:blip r:embed="rId4">
            <a:alphaModFix/>
          </a:blip>
          <a:stretch>
            <a:fillRect/>
          </a:stretch>
        </p:blipFill>
        <p:spPr>
          <a:xfrm>
            <a:off x="1402375" y="2688900"/>
            <a:ext cx="2576600" cy="2438275"/>
          </a:xfrm>
          <a:prstGeom prst="rect">
            <a:avLst/>
          </a:prstGeom>
          <a:noFill/>
          <a:ln>
            <a:noFill/>
          </a:ln>
        </p:spPr>
      </p:pic>
      <p:sp>
        <p:nvSpPr>
          <p:cNvPr id="281" name="Shape 281"/>
          <p:cNvSpPr txBox="1"/>
          <p:nvPr/>
        </p:nvSpPr>
        <p:spPr>
          <a:xfrm>
            <a:off x="5050450" y="2947613"/>
            <a:ext cx="3474600" cy="1074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t>Valores medio de filas y columnas para (g,c)</a:t>
            </a:r>
            <a:endParaRPr sz="2400"/>
          </a:p>
        </p:txBody>
      </p:sp>
      <p:pic>
        <p:nvPicPr>
          <p:cNvPr id="282" name="Shape 282"/>
          <p:cNvPicPr preferRelativeResize="0"/>
          <p:nvPr/>
        </p:nvPicPr>
        <p:blipFill>
          <a:blip r:embed="rId5">
            <a:alphaModFix/>
          </a:blip>
          <a:stretch>
            <a:fillRect/>
          </a:stretch>
        </p:blipFill>
        <p:spPr>
          <a:xfrm>
            <a:off x="878950" y="5228750"/>
            <a:ext cx="3623443" cy="1074900"/>
          </a:xfrm>
          <a:prstGeom prst="rect">
            <a:avLst/>
          </a:prstGeom>
          <a:noFill/>
          <a:ln>
            <a:noFill/>
          </a:ln>
        </p:spPr>
      </p:pic>
      <p:sp>
        <p:nvSpPr>
          <p:cNvPr id="283" name="Shape 283"/>
          <p:cNvSpPr txBox="1"/>
          <p:nvPr/>
        </p:nvSpPr>
        <p:spPr>
          <a:xfrm>
            <a:off x="4837850" y="5127175"/>
            <a:ext cx="3983400" cy="1370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t>Es el valor medio sobre todas las celdas contenidas en el bicluster</a:t>
            </a:r>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ph type="ctrTitle"/>
          </p:nvPr>
        </p:nvSpPr>
        <p:spPr>
          <a:xfrm>
            <a:off x="954000" y="1393000"/>
            <a:ext cx="7938000" cy="33639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chemeClr val="dk1"/>
              </a:buClr>
              <a:buSzPts val="1100"/>
              <a:buFont typeface="Arial"/>
              <a:buNone/>
            </a:pPr>
            <a:r>
              <a:t/>
            </a:r>
            <a:endParaRPr>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t/>
            </a:r>
            <a:endParaRPr>
              <a:solidFill>
                <a:srgbClr val="FFFFFF"/>
              </a:solidFill>
            </a:endParaRPr>
          </a:p>
          <a:p>
            <a:pPr indent="0" lvl="0" marL="0" rtl="0" algn="r">
              <a:spcBef>
                <a:spcPts val="0"/>
              </a:spcBef>
              <a:spcAft>
                <a:spcPts val="0"/>
              </a:spcAft>
              <a:buNone/>
            </a:pPr>
            <a:r>
              <a:rPr lang="en" sz="4400"/>
              <a:t>Experimentos y resultados</a:t>
            </a:r>
            <a:endParaRPr sz="4400">
              <a:solidFill>
                <a:srgbClr val="FFFFFF"/>
              </a:solidFill>
            </a:endParaRPr>
          </a:p>
          <a:p>
            <a:pPr indent="0" lvl="0" marL="0" rtl="0" algn="ctr">
              <a:spcBef>
                <a:spcPts val="0"/>
              </a:spcBef>
              <a:spcAft>
                <a:spcPts val="0"/>
              </a:spcAft>
              <a:buNone/>
            </a:pPr>
            <a:r>
              <a:rPr lang="en" sz="4000">
                <a:solidFill>
                  <a:srgbClr val="FFFFFF"/>
                </a:solidFill>
              </a:rPr>
              <a:t>  </a:t>
            </a:r>
            <a:endParaRPr sz="4000">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Shape 293"/>
          <p:cNvSpPr txBox="1"/>
          <p:nvPr>
            <p:ph type="title"/>
          </p:nvPr>
        </p:nvSpPr>
        <p:spPr>
          <a:xfrm>
            <a:off x="832475" y="168450"/>
            <a:ext cx="7951800" cy="973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Características del equipo</a:t>
            </a:r>
            <a:endParaRPr/>
          </a:p>
        </p:txBody>
      </p:sp>
      <p:graphicFrame>
        <p:nvGraphicFramePr>
          <p:cNvPr id="294" name="Shape 294"/>
          <p:cNvGraphicFramePr/>
          <p:nvPr/>
        </p:nvGraphicFramePr>
        <p:xfrm>
          <a:off x="952500" y="2476500"/>
          <a:ext cx="3000000" cy="3000000"/>
        </p:xfrm>
        <a:graphic>
          <a:graphicData uri="http://schemas.openxmlformats.org/drawingml/2006/table">
            <a:tbl>
              <a:tblPr>
                <a:noFill/>
                <a:tableStyleId>{C145A1B3-65BD-400F-87A5-0A97673263A2}</a:tableStyleId>
              </a:tblPr>
              <a:tblGrid>
                <a:gridCol w="3619500"/>
                <a:gridCol w="3619500"/>
              </a:tblGrid>
              <a:tr h="381000">
                <a:tc>
                  <a:txBody>
                    <a:bodyPr>
                      <a:noAutofit/>
                    </a:bodyPr>
                    <a:lstStyle/>
                    <a:p>
                      <a:pPr indent="0" lvl="0" marL="0">
                        <a:spcBef>
                          <a:spcPts val="0"/>
                        </a:spcBef>
                        <a:spcAft>
                          <a:spcPts val="0"/>
                        </a:spcAft>
                        <a:buNone/>
                      </a:pPr>
                      <a:r>
                        <a:rPr lang="en" sz="3000"/>
                        <a:t>Sistema operativo</a:t>
                      </a:r>
                      <a:endParaRPr sz="3000"/>
                    </a:p>
                  </a:txBody>
                  <a:tcPr marT="91425" marB="91425" marR="91425" marL="91425"/>
                </a:tc>
                <a:tc>
                  <a:txBody>
                    <a:bodyPr>
                      <a:noAutofit/>
                    </a:bodyPr>
                    <a:lstStyle/>
                    <a:p>
                      <a:pPr indent="0" lvl="0" marL="0">
                        <a:spcBef>
                          <a:spcPts val="0"/>
                        </a:spcBef>
                        <a:spcAft>
                          <a:spcPts val="0"/>
                        </a:spcAft>
                        <a:buNone/>
                      </a:pPr>
                      <a:r>
                        <a:rPr lang="en" sz="3000"/>
                        <a:t>Ubuntu 16.04</a:t>
                      </a:r>
                      <a:endParaRPr sz="3000"/>
                    </a:p>
                  </a:txBody>
                  <a:tcPr marT="91425" marB="91425" marR="91425" marL="91425"/>
                </a:tc>
              </a:tr>
              <a:tr h="381000">
                <a:tc>
                  <a:txBody>
                    <a:bodyPr>
                      <a:noAutofit/>
                    </a:bodyPr>
                    <a:lstStyle/>
                    <a:p>
                      <a:pPr indent="0" lvl="0" marL="0">
                        <a:spcBef>
                          <a:spcPts val="0"/>
                        </a:spcBef>
                        <a:spcAft>
                          <a:spcPts val="0"/>
                        </a:spcAft>
                        <a:buNone/>
                      </a:pPr>
                      <a:r>
                        <a:rPr lang="en" sz="3000"/>
                        <a:t>RAM</a:t>
                      </a:r>
                      <a:endParaRPr sz="3000"/>
                    </a:p>
                  </a:txBody>
                  <a:tcPr marT="91425" marB="91425" marR="91425" marL="91425"/>
                </a:tc>
                <a:tc>
                  <a:txBody>
                    <a:bodyPr>
                      <a:noAutofit/>
                    </a:bodyPr>
                    <a:lstStyle/>
                    <a:p>
                      <a:pPr indent="0" lvl="0" marL="0">
                        <a:spcBef>
                          <a:spcPts val="0"/>
                        </a:spcBef>
                        <a:spcAft>
                          <a:spcPts val="0"/>
                        </a:spcAft>
                        <a:buNone/>
                      </a:pPr>
                      <a:r>
                        <a:rPr lang="en" sz="3000"/>
                        <a:t>8 Gb</a:t>
                      </a:r>
                      <a:endParaRPr sz="3000"/>
                    </a:p>
                  </a:txBody>
                  <a:tcPr marT="91425" marB="91425" marR="91425" marL="91425"/>
                </a:tc>
              </a:tr>
              <a:tr h="381000">
                <a:tc>
                  <a:txBody>
                    <a:bodyPr>
                      <a:noAutofit/>
                    </a:bodyPr>
                    <a:lstStyle/>
                    <a:p>
                      <a:pPr indent="0" lvl="0" marL="0">
                        <a:spcBef>
                          <a:spcPts val="0"/>
                        </a:spcBef>
                        <a:spcAft>
                          <a:spcPts val="0"/>
                        </a:spcAft>
                        <a:buNone/>
                      </a:pPr>
                      <a:r>
                        <a:rPr lang="en" sz="3000"/>
                        <a:t>Procesador</a:t>
                      </a:r>
                      <a:endParaRPr sz="3000"/>
                    </a:p>
                  </a:txBody>
                  <a:tcPr marT="91425" marB="91425" marR="91425" marL="91425"/>
                </a:tc>
                <a:tc>
                  <a:txBody>
                    <a:bodyPr>
                      <a:noAutofit/>
                    </a:bodyPr>
                    <a:lstStyle/>
                    <a:p>
                      <a:pPr indent="0" lvl="0" marL="0">
                        <a:spcBef>
                          <a:spcPts val="0"/>
                        </a:spcBef>
                        <a:spcAft>
                          <a:spcPts val="0"/>
                        </a:spcAft>
                        <a:buNone/>
                      </a:pPr>
                      <a:r>
                        <a:rPr lang="en" sz="3000"/>
                        <a:t>Intel i5 1.6 GHz</a:t>
                      </a:r>
                      <a:endParaRPr sz="3000"/>
                    </a:p>
                  </a:txBody>
                  <a:tcPr marT="91425" marB="91425" marR="91425" marL="91425"/>
                </a:tc>
              </a:tr>
              <a:tr h="381000">
                <a:tc>
                  <a:txBody>
                    <a:bodyPr>
                      <a:noAutofit/>
                    </a:bodyPr>
                    <a:lstStyle/>
                    <a:p>
                      <a:pPr indent="0" lvl="0" marL="0" rtl="0">
                        <a:spcBef>
                          <a:spcPts val="0"/>
                        </a:spcBef>
                        <a:spcAft>
                          <a:spcPts val="0"/>
                        </a:spcAft>
                        <a:buNone/>
                      </a:pPr>
                      <a:r>
                        <a:rPr lang="en" sz="3000"/>
                        <a:t>Lenguaje de programación</a:t>
                      </a:r>
                      <a:endParaRPr sz="3000"/>
                    </a:p>
                  </a:txBody>
                  <a:tcPr marT="91425" marB="91425" marR="91425" marL="91425"/>
                </a:tc>
                <a:tc>
                  <a:txBody>
                    <a:bodyPr>
                      <a:noAutofit/>
                    </a:bodyPr>
                    <a:lstStyle/>
                    <a:p>
                      <a:pPr indent="0" lvl="0" marL="0" rtl="0">
                        <a:spcBef>
                          <a:spcPts val="0"/>
                        </a:spcBef>
                        <a:spcAft>
                          <a:spcPts val="0"/>
                        </a:spcAft>
                        <a:buNone/>
                      </a:pPr>
                      <a:r>
                        <a:rPr lang="en" sz="3000"/>
                        <a:t>C++ v11 gcc</a:t>
                      </a:r>
                      <a:endParaRPr sz="3000"/>
                    </a:p>
                  </a:txBody>
                  <a:tcPr marT="91425" marB="91425" marR="91425" marL="91425"/>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type="title"/>
          </p:nvPr>
        </p:nvSpPr>
        <p:spPr>
          <a:xfrm>
            <a:off x="832475" y="168450"/>
            <a:ext cx="7951800" cy="973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Validación del algoritmo | Datos de levadura</a:t>
            </a:r>
            <a:endParaRPr/>
          </a:p>
        </p:txBody>
      </p:sp>
      <p:sp>
        <p:nvSpPr>
          <p:cNvPr id="300" name="Shape 300"/>
          <p:cNvSpPr txBox="1"/>
          <p:nvPr/>
        </p:nvSpPr>
        <p:spPr>
          <a:xfrm>
            <a:off x="911075" y="6244900"/>
            <a:ext cx="7893000" cy="465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050">
                <a:solidFill>
                  <a:schemeClr val="dk2"/>
                </a:solidFill>
                <a:highlight>
                  <a:srgbClr val="EEEEEE"/>
                </a:highlight>
              </a:rPr>
              <a:t>Elemento, O., Slonim, N., &amp; Tavazoie, S. (2007). A Universal Framework for Regulatory Element Discovery across All Genomes and Data Types. Molecular Cell, 28(2), 337–350. https://doi.org/10.1016/j.molcel.2007.09.027</a:t>
            </a:r>
            <a:endParaRPr/>
          </a:p>
        </p:txBody>
      </p:sp>
      <p:graphicFrame>
        <p:nvGraphicFramePr>
          <p:cNvPr id="301" name="Shape 301"/>
          <p:cNvGraphicFramePr/>
          <p:nvPr/>
        </p:nvGraphicFramePr>
        <p:xfrm>
          <a:off x="5485650" y="1644925"/>
          <a:ext cx="3000000" cy="3000000"/>
        </p:xfrm>
        <a:graphic>
          <a:graphicData uri="http://schemas.openxmlformats.org/drawingml/2006/table">
            <a:tbl>
              <a:tblPr>
                <a:noFill/>
                <a:tableStyleId>{C145A1B3-65BD-400F-87A5-0A97673263A2}</a:tableStyleId>
              </a:tblPr>
              <a:tblGrid>
                <a:gridCol w="1128225"/>
                <a:gridCol w="1181400"/>
                <a:gridCol w="1094875"/>
              </a:tblGrid>
              <a:tr h="510350">
                <a:tc>
                  <a:txBody>
                    <a:bodyPr>
                      <a:noAutofit/>
                    </a:bodyPr>
                    <a:lstStyle/>
                    <a:p>
                      <a:pPr indent="0" lvl="0" marL="0">
                        <a:spcBef>
                          <a:spcPts val="0"/>
                        </a:spcBef>
                        <a:spcAft>
                          <a:spcPts val="0"/>
                        </a:spcAft>
                        <a:buNone/>
                      </a:pPr>
                      <a:r>
                        <a:rPr b="1" lang="en"/>
                        <a:t>Promedio</a:t>
                      </a:r>
                      <a:endParaRPr b="1"/>
                    </a:p>
                  </a:txBody>
                  <a:tcPr marT="91425" marB="91425" marR="91425" marL="91425"/>
                </a:tc>
                <a:tc>
                  <a:txBody>
                    <a:bodyPr>
                      <a:noAutofit/>
                    </a:bodyPr>
                    <a:lstStyle/>
                    <a:p>
                      <a:pPr indent="0" lvl="0" marL="0" rtl="0">
                        <a:spcBef>
                          <a:spcPts val="0"/>
                        </a:spcBef>
                        <a:spcAft>
                          <a:spcPts val="0"/>
                        </a:spcAft>
                        <a:buNone/>
                      </a:pPr>
                      <a:r>
                        <a:rPr b="1" lang="en"/>
                        <a:t>Resultados</a:t>
                      </a:r>
                      <a:endParaRPr b="1"/>
                    </a:p>
                  </a:txBody>
                  <a:tcPr marT="91425" marB="91425" marR="91425" marL="91425">
                    <a:solidFill>
                      <a:srgbClr val="FFE599"/>
                    </a:solidFill>
                  </a:tcPr>
                </a:tc>
                <a:tc>
                  <a:txBody>
                    <a:bodyPr>
                      <a:noAutofit/>
                    </a:bodyPr>
                    <a:lstStyle/>
                    <a:p>
                      <a:pPr indent="0" lvl="0" marL="0">
                        <a:spcBef>
                          <a:spcPts val="0"/>
                        </a:spcBef>
                        <a:spcAft>
                          <a:spcPts val="0"/>
                        </a:spcAft>
                        <a:buNone/>
                      </a:pPr>
                      <a:r>
                        <a:rPr b="1" lang="en"/>
                        <a:t>Referencia</a:t>
                      </a:r>
                      <a:endParaRPr b="1"/>
                    </a:p>
                  </a:txBody>
                  <a:tcPr marT="91425" marB="91425" marR="91425" marL="91425"/>
                </a:tc>
              </a:tr>
              <a:tr h="723475">
                <a:tc>
                  <a:txBody>
                    <a:bodyPr>
                      <a:noAutofit/>
                    </a:bodyPr>
                    <a:lstStyle/>
                    <a:p>
                      <a:pPr indent="0" lvl="0" marL="0">
                        <a:spcBef>
                          <a:spcPts val="0"/>
                        </a:spcBef>
                        <a:spcAft>
                          <a:spcPts val="0"/>
                        </a:spcAft>
                        <a:buNone/>
                      </a:pPr>
                      <a:r>
                        <a:rPr lang="en"/>
                        <a:t>Tiempo de ejecución</a:t>
                      </a:r>
                      <a:endParaRPr/>
                    </a:p>
                  </a:txBody>
                  <a:tcPr marT="91425" marB="91425" marR="91425" marL="91425"/>
                </a:tc>
                <a:tc>
                  <a:txBody>
                    <a:bodyPr>
                      <a:noAutofit/>
                    </a:bodyPr>
                    <a:lstStyle/>
                    <a:p>
                      <a:pPr indent="0" lvl="0" marL="0" rtl="0">
                        <a:spcBef>
                          <a:spcPts val="0"/>
                        </a:spcBef>
                        <a:spcAft>
                          <a:spcPts val="0"/>
                        </a:spcAft>
                        <a:buNone/>
                      </a:pPr>
                      <a:r>
                        <a:rPr lang="en"/>
                        <a:t>60 min</a:t>
                      </a:r>
                      <a:endParaRPr/>
                    </a:p>
                  </a:txBody>
                  <a:tcPr marT="91425" marB="91425" marR="91425" marL="91425">
                    <a:solidFill>
                      <a:srgbClr val="FFE599"/>
                    </a:solidFill>
                  </a:tcPr>
                </a:tc>
                <a:tc>
                  <a:txBody>
                    <a:bodyPr>
                      <a:noAutofit/>
                    </a:bodyPr>
                    <a:lstStyle/>
                    <a:p>
                      <a:pPr indent="0" lvl="0" marL="0">
                        <a:spcBef>
                          <a:spcPts val="0"/>
                        </a:spcBef>
                        <a:spcAft>
                          <a:spcPts val="0"/>
                        </a:spcAft>
                        <a:buNone/>
                      </a:pPr>
                      <a:r>
                        <a:rPr lang="en"/>
                        <a:t>70 min</a:t>
                      </a:r>
                      <a:endParaRPr/>
                    </a:p>
                  </a:txBody>
                  <a:tcPr marT="91425" marB="91425" marR="91425" marL="91425"/>
                </a:tc>
              </a:tr>
              <a:tr h="723475">
                <a:tc>
                  <a:txBody>
                    <a:bodyPr>
                      <a:noAutofit/>
                    </a:bodyPr>
                    <a:lstStyle/>
                    <a:p>
                      <a:pPr indent="0" lvl="0" marL="0">
                        <a:spcBef>
                          <a:spcPts val="0"/>
                        </a:spcBef>
                        <a:spcAft>
                          <a:spcPts val="0"/>
                        </a:spcAft>
                        <a:buNone/>
                      </a:pPr>
                      <a:r>
                        <a:rPr lang="en"/>
                        <a:t>MSR</a:t>
                      </a:r>
                      <a:endParaRPr/>
                    </a:p>
                  </a:txBody>
                  <a:tcPr marT="91425" marB="91425" marR="91425" marL="91425"/>
                </a:tc>
                <a:tc>
                  <a:txBody>
                    <a:bodyPr>
                      <a:noAutofit/>
                    </a:bodyPr>
                    <a:lstStyle/>
                    <a:p>
                      <a:pPr indent="0" lvl="0" marL="0">
                        <a:spcBef>
                          <a:spcPts val="0"/>
                        </a:spcBef>
                        <a:spcAft>
                          <a:spcPts val="0"/>
                        </a:spcAft>
                        <a:buNone/>
                      </a:pPr>
                      <a:r>
                        <a:rPr lang="en"/>
                        <a:t>288.74</a:t>
                      </a:r>
                      <a:endParaRPr/>
                    </a:p>
                  </a:txBody>
                  <a:tcPr marT="91425" marB="91425" marR="91425" marL="91425">
                    <a:solidFill>
                      <a:srgbClr val="FFE599"/>
                    </a:solidFill>
                  </a:tcPr>
                </a:tc>
                <a:tc>
                  <a:txBody>
                    <a:bodyPr>
                      <a:noAutofit/>
                    </a:bodyPr>
                    <a:lstStyle/>
                    <a:p>
                      <a:pPr indent="0" lvl="0" marL="0">
                        <a:spcBef>
                          <a:spcPts val="0"/>
                        </a:spcBef>
                        <a:spcAft>
                          <a:spcPts val="0"/>
                        </a:spcAft>
                        <a:buNone/>
                      </a:pPr>
                      <a:r>
                        <a:rPr lang="en"/>
                        <a:t>280.437</a:t>
                      </a:r>
                      <a:endParaRPr/>
                    </a:p>
                  </a:txBody>
                  <a:tcPr marT="91425" marB="91425" marR="91425" marL="91425"/>
                </a:tc>
              </a:tr>
              <a:tr h="723475">
                <a:tc>
                  <a:txBody>
                    <a:bodyPr>
                      <a:noAutofit/>
                    </a:bodyPr>
                    <a:lstStyle/>
                    <a:p>
                      <a:pPr indent="0" lvl="0" marL="0">
                        <a:spcBef>
                          <a:spcPts val="0"/>
                        </a:spcBef>
                        <a:spcAft>
                          <a:spcPts val="0"/>
                        </a:spcAft>
                        <a:buNone/>
                      </a:pPr>
                      <a:r>
                        <a:rPr lang="en"/>
                        <a:t>Tamaño</a:t>
                      </a:r>
                      <a:endParaRPr/>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
                          <a:solidFill>
                            <a:schemeClr val="dk1"/>
                          </a:solidFill>
                        </a:rPr>
                        <a:t>10783.209</a:t>
                      </a:r>
                      <a:endParaRPr>
                        <a:solidFill>
                          <a:schemeClr val="dk1"/>
                        </a:solidFill>
                      </a:endParaRPr>
                    </a:p>
                    <a:p>
                      <a:pPr indent="0" lvl="0" marL="0">
                        <a:spcBef>
                          <a:spcPts val="0"/>
                        </a:spcBef>
                        <a:spcAft>
                          <a:spcPts val="0"/>
                        </a:spcAft>
                        <a:buNone/>
                      </a:pPr>
                      <a:r>
                        <a:t/>
                      </a:r>
                      <a:endParaRPr/>
                    </a:p>
                  </a:txBody>
                  <a:tcPr marT="91425" marB="91425" marR="91425" marL="91425">
                    <a:solidFill>
                      <a:srgbClr val="FFE599"/>
                    </a:solidFill>
                  </a:tcPr>
                </a:tc>
                <a:tc>
                  <a:txBody>
                    <a:bodyPr>
                      <a:noAutofit/>
                    </a:bodyPr>
                    <a:lstStyle/>
                    <a:p>
                      <a:pPr indent="0" lvl="0" marL="0">
                        <a:spcBef>
                          <a:spcPts val="0"/>
                        </a:spcBef>
                        <a:spcAft>
                          <a:spcPts val="0"/>
                        </a:spcAft>
                        <a:buNone/>
                      </a:pPr>
                      <a:r>
                        <a:rPr lang="en"/>
                        <a:t>12526.857</a:t>
                      </a:r>
                      <a:endParaRPr/>
                    </a:p>
                  </a:txBody>
                  <a:tcPr marT="91425" marB="91425" marR="91425" marL="91425"/>
                </a:tc>
              </a:tr>
            </a:tbl>
          </a:graphicData>
        </a:graphic>
      </p:graphicFrame>
      <p:pic>
        <p:nvPicPr>
          <p:cNvPr id="302" name="Shape 302"/>
          <p:cNvPicPr preferRelativeResize="0"/>
          <p:nvPr/>
        </p:nvPicPr>
        <p:blipFill>
          <a:blip r:embed="rId3">
            <a:alphaModFix/>
          </a:blip>
          <a:stretch>
            <a:fillRect/>
          </a:stretch>
        </p:blipFill>
        <p:spPr>
          <a:xfrm>
            <a:off x="346050" y="1451300"/>
            <a:ext cx="4850208" cy="36376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Shape 307"/>
          <p:cNvSpPr txBox="1"/>
          <p:nvPr>
            <p:ph type="title"/>
          </p:nvPr>
        </p:nvSpPr>
        <p:spPr>
          <a:xfrm>
            <a:off x="832475" y="168450"/>
            <a:ext cx="7951800" cy="973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Parámetros</a:t>
            </a:r>
            <a:endParaRPr/>
          </a:p>
        </p:txBody>
      </p:sp>
      <p:graphicFrame>
        <p:nvGraphicFramePr>
          <p:cNvPr id="308" name="Shape 308"/>
          <p:cNvGraphicFramePr/>
          <p:nvPr/>
        </p:nvGraphicFramePr>
        <p:xfrm>
          <a:off x="952500" y="1486775"/>
          <a:ext cx="3000000" cy="3000000"/>
        </p:xfrm>
        <a:graphic>
          <a:graphicData uri="http://schemas.openxmlformats.org/drawingml/2006/table">
            <a:tbl>
              <a:tblPr>
                <a:noFill/>
                <a:tableStyleId>{C145A1B3-65BD-400F-87A5-0A97673263A2}</a:tableStyleId>
              </a:tblPr>
              <a:tblGrid>
                <a:gridCol w="5519275"/>
                <a:gridCol w="1719725"/>
              </a:tblGrid>
              <a:tr h="433250">
                <a:tc>
                  <a:txBody>
                    <a:bodyPr>
                      <a:noAutofit/>
                    </a:bodyPr>
                    <a:lstStyle/>
                    <a:p>
                      <a:pPr indent="0" lvl="0" marL="0" rtl="0">
                        <a:spcBef>
                          <a:spcPts val="0"/>
                        </a:spcBef>
                        <a:spcAft>
                          <a:spcPts val="0"/>
                        </a:spcAft>
                        <a:buNone/>
                      </a:pPr>
                      <a:r>
                        <a:rPr lang="en" sz="2000"/>
                        <a:t>Tamaño de población</a:t>
                      </a:r>
                      <a:endParaRPr sz="2000"/>
                    </a:p>
                  </a:txBody>
                  <a:tcPr marT="91425" marB="91425" marR="91425" marL="91425"/>
                </a:tc>
                <a:tc>
                  <a:txBody>
                    <a:bodyPr>
                      <a:noAutofit/>
                    </a:bodyPr>
                    <a:lstStyle/>
                    <a:p>
                      <a:pPr indent="0" lvl="0" marL="0" rtl="0">
                        <a:spcBef>
                          <a:spcPts val="0"/>
                        </a:spcBef>
                        <a:spcAft>
                          <a:spcPts val="0"/>
                        </a:spcAft>
                        <a:buNone/>
                      </a:pPr>
                      <a:r>
                        <a:rPr lang="en" sz="2000"/>
                        <a:t>300</a:t>
                      </a:r>
                      <a:endParaRPr sz="2000"/>
                    </a:p>
                  </a:txBody>
                  <a:tcPr marT="91425" marB="91425" marR="91425" marL="91425"/>
                </a:tc>
              </a:tr>
              <a:tr h="433250">
                <a:tc>
                  <a:txBody>
                    <a:bodyPr>
                      <a:noAutofit/>
                    </a:bodyPr>
                    <a:lstStyle/>
                    <a:p>
                      <a:pPr indent="0" lvl="0" marL="0" rtl="0">
                        <a:spcBef>
                          <a:spcPts val="0"/>
                        </a:spcBef>
                        <a:spcAft>
                          <a:spcPts val="0"/>
                        </a:spcAft>
                        <a:buNone/>
                      </a:pPr>
                      <a:r>
                        <a:rPr lang="en" sz="2000"/>
                        <a:t>Generaciones</a:t>
                      </a:r>
                      <a:endParaRPr sz="2000"/>
                    </a:p>
                  </a:txBody>
                  <a:tcPr marT="91425" marB="91425" marR="91425" marL="91425"/>
                </a:tc>
                <a:tc>
                  <a:txBody>
                    <a:bodyPr>
                      <a:noAutofit/>
                    </a:bodyPr>
                    <a:lstStyle/>
                    <a:p>
                      <a:pPr indent="0" lvl="0" marL="0" rtl="0">
                        <a:spcBef>
                          <a:spcPts val="0"/>
                        </a:spcBef>
                        <a:spcAft>
                          <a:spcPts val="0"/>
                        </a:spcAft>
                        <a:buNone/>
                      </a:pPr>
                      <a:r>
                        <a:rPr lang="en" sz="2000"/>
                        <a:t>400</a:t>
                      </a:r>
                      <a:endParaRPr sz="2000"/>
                    </a:p>
                  </a:txBody>
                  <a:tcPr marT="91425" marB="91425" marR="91425" marL="91425"/>
                </a:tc>
              </a:tr>
              <a:tr h="433250">
                <a:tc>
                  <a:txBody>
                    <a:bodyPr>
                      <a:noAutofit/>
                    </a:bodyPr>
                    <a:lstStyle/>
                    <a:p>
                      <a:pPr indent="0" lvl="0" marL="0" rtl="0">
                        <a:spcBef>
                          <a:spcPts val="0"/>
                        </a:spcBef>
                        <a:spcAft>
                          <a:spcPts val="0"/>
                        </a:spcAft>
                        <a:buNone/>
                      </a:pPr>
                      <a:r>
                        <a:rPr lang="en" sz="2000"/>
                        <a:t>Tamaño del vecindario</a:t>
                      </a:r>
                      <a:endParaRPr sz="2000"/>
                    </a:p>
                  </a:txBody>
                  <a:tcPr marT="91425" marB="91425" marR="91425" marL="91425"/>
                </a:tc>
                <a:tc>
                  <a:txBody>
                    <a:bodyPr>
                      <a:noAutofit/>
                    </a:bodyPr>
                    <a:lstStyle/>
                    <a:p>
                      <a:pPr indent="0" lvl="0" marL="0" rtl="0">
                        <a:spcBef>
                          <a:spcPts val="0"/>
                        </a:spcBef>
                        <a:spcAft>
                          <a:spcPts val="0"/>
                        </a:spcAft>
                        <a:buNone/>
                      </a:pPr>
                      <a:r>
                        <a:rPr lang="en" sz="2000"/>
                        <a:t>30</a:t>
                      </a:r>
                      <a:endParaRPr sz="2000"/>
                    </a:p>
                  </a:txBody>
                  <a:tcPr marT="91425" marB="91425" marR="91425" marL="91425"/>
                </a:tc>
              </a:tr>
              <a:tr h="553450">
                <a:tc>
                  <a:txBody>
                    <a:bodyPr>
                      <a:noAutofit/>
                    </a:bodyPr>
                    <a:lstStyle/>
                    <a:p>
                      <a:pPr indent="0" lvl="0" marL="0" rtl="0">
                        <a:spcBef>
                          <a:spcPts val="0"/>
                        </a:spcBef>
                        <a:spcAft>
                          <a:spcPts val="0"/>
                        </a:spcAft>
                        <a:buNone/>
                      </a:pPr>
                      <a:r>
                        <a:rPr lang="en" sz="2000"/>
                        <a:t>Límite de soluciones actualizadas</a:t>
                      </a:r>
                      <a:endParaRPr sz="2000"/>
                    </a:p>
                  </a:txBody>
                  <a:tcPr marT="91425" marB="91425" marR="91425" marL="91425"/>
                </a:tc>
                <a:tc>
                  <a:txBody>
                    <a:bodyPr>
                      <a:noAutofit/>
                    </a:bodyPr>
                    <a:lstStyle/>
                    <a:p>
                      <a:pPr indent="0" lvl="0" marL="0" rtl="0">
                        <a:spcBef>
                          <a:spcPts val="0"/>
                        </a:spcBef>
                        <a:spcAft>
                          <a:spcPts val="0"/>
                        </a:spcAft>
                        <a:buNone/>
                      </a:pPr>
                      <a:r>
                        <a:rPr lang="en" sz="2000"/>
                        <a:t>5</a:t>
                      </a:r>
                      <a:endParaRPr sz="2000"/>
                    </a:p>
                  </a:txBody>
                  <a:tcPr marT="91425" marB="91425" marR="91425" marL="91425"/>
                </a:tc>
              </a:tr>
              <a:tr h="433250">
                <a:tc>
                  <a:txBody>
                    <a:bodyPr>
                      <a:noAutofit/>
                    </a:bodyPr>
                    <a:lstStyle/>
                    <a:p>
                      <a:pPr indent="0" lvl="0" marL="0" rtl="0">
                        <a:spcBef>
                          <a:spcPts val="0"/>
                        </a:spcBef>
                        <a:spcAft>
                          <a:spcPts val="0"/>
                        </a:spcAft>
                        <a:buNone/>
                      </a:pPr>
                      <a:r>
                        <a:t/>
                      </a:r>
                      <a:endParaRPr sz="2000"/>
                    </a:p>
                  </a:txBody>
                  <a:tcPr marT="91425" marB="91425" marR="91425" marL="91425"/>
                </a:tc>
                <a:tc>
                  <a:txBody>
                    <a:bodyPr>
                      <a:noAutofit/>
                    </a:bodyPr>
                    <a:lstStyle/>
                    <a:p>
                      <a:pPr indent="0" lvl="0" marL="0" rtl="0">
                        <a:spcBef>
                          <a:spcPts val="0"/>
                        </a:spcBef>
                        <a:spcAft>
                          <a:spcPts val="0"/>
                        </a:spcAft>
                        <a:buNone/>
                      </a:pPr>
                      <a:r>
                        <a:rPr lang="en" sz="2000"/>
                        <a:t>200</a:t>
                      </a:r>
                      <a:endParaRPr sz="2000"/>
                    </a:p>
                  </a:txBody>
                  <a:tcPr marT="91425" marB="91425" marR="91425" marL="91425"/>
                </a:tc>
              </a:tr>
              <a:tr h="433250">
                <a:tc>
                  <a:txBody>
                    <a:bodyPr>
                      <a:noAutofit/>
                    </a:bodyPr>
                    <a:lstStyle/>
                    <a:p>
                      <a:pPr indent="0" lvl="0" marL="0" rtl="0">
                        <a:spcBef>
                          <a:spcPts val="0"/>
                        </a:spcBef>
                        <a:spcAft>
                          <a:spcPts val="0"/>
                        </a:spcAft>
                        <a:buNone/>
                      </a:pPr>
                      <a:r>
                        <a:rPr lang="en" sz="2000"/>
                        <a:t>Probabilidad de cruza</a:t>
                      </a:r>
                      <a:endParaRPr sz="2000"/>
                    </a:p>
                  </a:txBody>
                  <a:tcPr marT="91425" marB="91425" marR="91425" marL="91425"/>
                </a:tc>
                <a:tc>
                  <a:txBody>
                    <a:bodyPr>
                      <a:noAutofit/>
                    </a:bodyPr>
                    <a:lstStyle/>
                    <a:p>
                      <a:pPr indent="0" lvl="0" marL="0" rtl="0">
                        <a:spcBef>
                          <a:spcPts val="0"/>
                        </a:spcBef>
                        <a:spcAft>
                          <a:spcPts val="0"/>
                        </a:spcAft>
                        <a:buNone/>
                      </a:pPr>
                      <a:r>
                        <a:rPr lang="en" sz="2000"/>
                        <a:t>1.0</a:t>
                      </a:r>
                      <a:endParaRPr sz="2000"/>
                    </a:p>
                  </a:txBody>
                  <a:tcPr marT="91425" marB="91425" marR="91425" marL="91425"/>
                </a:tc>
              </a:tr>
              <a:tr h="433250">
                <a:tc>
                  <a:txBody>
                    <a:bodyPr>
                      <a:noAutofit/>
                    </a:bodyPr>
                    <a:lstStyle/>
                    <a:p>
                      <a:pPr indent="0" lvl="0" marL="0" rtl="0">
                        <a:spcBef>
                          <a:spcPts val="0"/>
                        </a:spcBef>
                        <a:spcAft>
                          <a:spcPts val="0"/>
                        </a:spcAft>
                        <a:buNone/>
                      </a:pPr>
                      <a:r>
                        <a:rPr lang="en" sz="2000"/>
                        <a:t>Probabilidad de mutación</a:t>
                      </a:r>
                      <a:endParaRPr sz="2000"/>
                    </a:p>
                  </a:txBody>
                  <a:tcPr marT="91425" marB="91425" marR="91425" marL="91425"/>
                </a:tc>
                <a:tc>
                  <a:txBody>
                    <a:bodyPr>
                      <a:noAutofit/>
                    </a:bodyPr>
                    <a:lstStyle/>
                    <a:p>
                      <a:pPr indent="0" lvl="0" marL="0" rtl="0">
                        <a:spcBef>
                          <a:spcPts val="0"/>
                        </a:spcBef>
                        <a:spcAft>
                          <a:spcPts val="0"/>
                        </a:spcAft>
                        <a:buNone/>
                      </a:pPr>
                      <a:r>
                        <a:rPr lang="en" sz="2000"/>
                        <a:t>0.4</a:t>
                      </a:r>
                      <a:endParaRPr sz="2000"/>
                    </a:p>
                  </a:txBody>
                  <a:tcPr marT="91425" marB="91425" marR="91425" marL="91425"/>
                </a:tc>
              </a:tr>
              <a:tr h="704050">
                <a:tc>
                  <a:txBody>
                    <a:bodyPr>
                      <a:noAutofit/>
                    </a:bodyPr>
                    <a:lstStyle/>
                    <a:p>
                      <a:pPr indent="0" lvl="0" marL="0" rtl="0">
                        <a:spcBef>
                          <a:spcPts val="0"/>
                        </a:spcBef>
                        <a:spcAft>
                          <a:spcPts val="0"/>
                        </a:spcAft>
                        <a:buNone/>
                      </a:pPr>
                      <a:r>
                        <a:rPr lang="en" sz="2000"/>
                        <a:t>Probabilidad de mutación de genes</a:t>
                      </a:r>
                      <a:endParaRPr sz="2000"/>
                    </a:p>
                  </a:txBody>
                  <a:tcPr marT="91425" marB="91425" marR="91425" marL="91425"/>
                </a:tc>
                <a:tc>
                  <a:txBody>
                    <a:bodyPr>
                      <a:noAutofit/>
                    </a:bodyPr>
                    <a:lstStyle/>
                    <a:p>
                      <a:pPr indent="0" lvl="0" marL="0" rtl="0">
                        <a:spcBef>
                          <a:spcPts val="0"/>
                        </a:spcBef>
                        <a:spcAft>
                          <a:spcPts val="0"/>
                        </a:spcAft>
                        <a:buNone/>
                      </a:pPr>
                      <a:r>
                        <a:rPr lang="en" sz="2000"/>
                        <a:t>0.8</a:t>
                      </a:r>
                      <a:endParaRPr sz="2000"/>
                    </a:p>
                  </a:txBody>
                  <a:tcPr marT="91425" marB="91425" marR="91425" marL="91425"/>
                </a:tc>
              </a:tr>
              <a:tr h="704050">
                <a:tc>
                  <a:txBody>
                    <a:bodyPr>
                      <a:noAutofit/>
                    </a:bodyPr>
                    <a:lstStyle/>
                    <a:p>
                      <a:pPr indent="0" lvl="0" marL="0" rtl="0">
                        <a:spcBef>
                          <a:spcPts val="0"/>
                        </a:spcBef>
                        <a:spcAft>
                          <a:spcPts val="0"/>
                        </a:spcAft>
                        <a:buNone/>
                      </a:pPr>
                      <a:r>
                        <a:rPr lang="en" sz="2000"/>
                        <a:t>Probabilidad de mutación de condiciones</a:t>
                      </a:r>
                      <a:endParaRPr sz="2000"/>
                    </a:p>
                  </a:txBody>
                  <a:tcPr marT="91425" marB="91425" marR="91425" marL="91425"/>
                </a:tc>
                <a:tc>
                  <a:txBody>
                    <a:bodyPr>
                      <a:noAutofit/>
                    </a:bodyPr>
                    <a:lstStyle/>
                    <a:p>
                      <a:pPr indent="0" lvl="0" marL="0" rtl="0">
                        <a:spcBef>
                          <a:spcPts val="0"/>
                        </a:spcBef>
                        <a:spcAft>
                          <a:spcPts val="0"/>
                        </a:spcAft>
                        <a:buNone/>
                      </a:pPr>
                      <a:r>
                        <a:rPr lang="en" sz="2000"/>
                        <a:t>0.2</a:t>
                      </a:r>
                      <a:endParaRPr sz="2000"/>
                    </a:p>
                  </a:txBody>
                  <a:tcPr marT="91425" marB="91425" marR="91425" marL="91425"/>
                </a:tc>
              </a:tr>
            </a:tbl>
          </a:graphicData>
        </a:graphic>
      </p:graphicFrame>
      <p:pic>
        <p:nvPicPr>
          <p:cNvPr id="309" name="Shape 309"/>
          <p:cNvPicPr preferRelativeResize="0"/>
          <p:nvPr/>
        </p:nvPicPr>
        <p:blipFill>
          <a:blip r:embed="rId3">
            <a:alphaModFix/>
          </a:blip>
          <a:stretch>
            <a:fillRect/>
          </a:stretch>
        </p:blipFill>
        <p:spPr>
          <a:xfrm>
            <a:off x="1028700" y="3577325"/>
            <a:ext cx="450016" cy="3656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type="title"/>
          </p:nvPr>
        </p:nvSpPr>
        <p:spPr>
          <a:xfrm>
            <a:off x="832475" y="168450"/>
            <a:ext cx="7951800" cy="973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Resultados</a:t>
            </a:r>
            <a:endParaRPr/>
          </a:p>
        </p:txBody>
      </p:sp>
      <p:graphicFrame>
        <p:nvGraphicFramePr>
          <p:cNvPr id="315" name="Shape 315"/>
          <p:cNvGraphicFramePr/>
          <p:nvPr/>
        </p:nvGraphicFramePr>
        <p:xfrm>
          <a:off x="348375" y="2164525"/>
          <a:ext cx="3000000" cy="3000000"/>
        </p:xfrm>
        <a:graphic>
          <a:graphicData uri="http://schemas.openxmlformats.org/drawingml/2006/table">
            <a:tbl>
              <a:tblPr>
                <a:noFill/>
                <a:tableStyleId>{C145A1B3-65BD-400F-87A5-0A97673263A2}</a:tableStyleId>
              </a:tblPr>
              <a:tblGrid>
                <a:gridCol w="2846900"/>
                <a:gridCol w="1491875"/>
                <a:gridCol w="2299675"/>
                <a:gridCol w="1697800"/>
              </a:tblGrid>
              <a:tr h="1006475">
                <a:tc>
                  <a:txBody>
                    <a:bodyPr>
                      <a:noAutofit/>
                    </a:bodyPr>
                    <a:lstStyle/>
                    <a:p>
                      <a:pPr indent="0" lvl="0" marL="0" rtl="0">
                        <a:spcBef>
                          <a:spcPts val="0"/>
                        </a:spcBef>
                        <a:spcAft>
                          <a:spcPts val="0"/>
                        </a:spcAft>
                        <a:buNone/>
                      </a:pPr>
                      <a:r>
                        <a:rPr b="1" lang="en" sz="2000"/>
                        <a:t>Variable</a:t>
                      </a:r>
                      <a:endParaRPr b="1" sz="2000"/>
                    </a:p>
                  </a:txBody>
                  <a:tcPr marT="91425" marB="91425" marR="91425" marL="91425"/>
                </a:tc>
                <a:tc>
                  <a:txBody>
                    <a:bodyPr>
                      <a:noAutofit/>
                    </a:bodyPr>
                    <a:lstStyle/>
                    <a:p>
                      <a:pPr indent="0" lvl="0" marL="0" rtl="0">
                        <a:spcBef>
                          <a:spcPts val="0"/>
                        </a:spcBef>
                        <a:spcAft>
                          <a:spcPts val="0"/>
                        </a:spcAft>
                        <a:buNone/>
                      </a:pPr>
                      <a:r>
                        <a:rPr b="1" lang="en" sz="2000"/>
                        <a:t>Promedio</a:t>
                      </a:r>
                      <a:endParaRPr b="1" sz="2000"/>
                    </a:p>
                  </a:txBody>
                  <a:tcPr marT="91425" marB="91425" marR="91425" marL="91425"/>
                </a:tc>
                <a:tc>
                  <a:txBody>
                    <a:bodyPr>
                      <a:noAutofit/>
                    </a:bodyPr>
                    <a:lstStyle/>
                    <a:p>
                      <a:pPr indent="0" lvl="0" marL="0" rtl="0">
                        <a:spcBef>
                          <a:spcPts val="0"/>
                        </a:spcBef>
                        <a:spcAft>
                          <a:spcPts val="0"/>
                        </a:spcAft>
                        <a:buNone/>
                      </a:pPr>
                      <a:r>
                        <a:rPr b="1" lang="en" sz="2000"/>
                        <a:t>Promedio máximos</a:t>
                      </a:r>
                      <a:endParaRPr b="1" sz="2000"/>
                    </a:p>
                  </a:txBody>
                  <a:tcPr marT="91425" marB="91425" marR="91425" marL="91425"/>
                </a:tc>
                <a:tc>
                  <a:txBody>
                    <a:bodyPr>
                      <a:noAutofit/>
                    </a:bodyPr>
                    <a:lstStyle/>
                    <a:p>
                      <a:pPr indent="0" lvl="0" marL="0" rtl="0">
                        <a:spcBef>
                          <a:spcPts val="0"/>
                        </a:spcBef>
                        <a:spcAft>
                          <a:spcPts val="0"/>
                        </a:spcAft>
                        <a:buNone/>
                      </a:pPr>
                      <a:r>
                        <a:rPr b="1" lang="en" sz="2000"/>
                        <a:t>Promedio mínimos</a:t>
                      </a:r>
                      <a:endParaRPr b="1" sz="2000"/>
                    </a:p>
                  </a:txBody>
                  <a:tcPr marT="91425" marB="91425" marR="91425" marL="91425"/>
                </a:tc>
              </a:tr>
              <a:tr h="492250">
                <a:tc>
                  <a:txBody>
                    <a:bodyPr>
                      <a:noAutofit/>
                    </a:bodyPr>
                    <a:lstStyle/>
                    <a:p>
                      <a:pPr indent="0" lvl="0" marL="0" rtl="0">
                        <a:spcBef>
                          <a:spcPts val="0"/>
                        </a:spcBef>
                        <a:spcAft>
                          <a:spcPts val="0"/>
                        </a:spcAft>
                        <a:buNone/>
                      </a:pPr>
                      <a:r>
                        <a:rPr lang="en" sz="2000"/>
                        <a:t>MSR</a:t>
                      </a:r>
                      <a:endParaRPr sz="2000"/>
                    </a:p>
                  </a:txBody>
                  <a:tcPr marT="91425" marB="91425" marR="91425" marL="91425"/>
                </a:tc>
                <a:tc>
                  <a:txBody>
                    <a:bodyPr>
                      <a:noAutofit/>
                    </a:bodyPr>
                    <a:lstStyle/>
                    <a:p>
                      <a:pPr indent="0" lvl="0" marL="0" rtl="0">
                        <a:spcBef>
                          <a:spcPts val="0"/>
                        </a:spcBef>
                        <a:spcAft>
                          <a:spcPts val="0"/>
                        </a:spcAft>
                        <a:buNone/>
                      </a:pPr>
                      <a:r>
                        <a:rPr lang="en" sz="2000"/>
                        <a:t>135.28</a:t>
                      </a:r>
                      <a:endParaRPr sz="2000"/>
                    </a:p>
                  </a:txBody>
                  <a:tcPr marT="91425" marB="91425" marR="91425" marL="91425"/>
                </a:tc>
                <a:tc>
                  <a:txBody>
                    <a:bodyPr>
                      <a:noAutofit/>
                    </a:bodyPr>
                    <a:lstStyle/>
                    <a:p>
                      <a:pPr indent="0" lvl="0" marL="0" rtl="0">
                        <a:spcBef>
                          <a:spcPts val="0"/>
                        </a:spcBef>
                        <a:spcAft>
                          <a:spcPts val="0"/>
                        </a:spcAft>
                        <a:buNone/>
                      </a:pPr>
                      <a:r>
                        <a:rPr lang="en" sz="2000"/>
                        <a:t>200.00</a:t>
                      </a:r>
                      <a:endParaRPr sz="2000"/>
                    </a:p>
                  </a:txBody>
                  <a:tcPr marT="91425" marB="91425" marR="91425" marL="91425"/>
                </a:tc>
                <a:tc>
                  <a:txBody>
                    <a:bodyPr>
                      <a:noAutofit/>
                    </a:bodyPr>
                    <a:lstStyle/>
                    <a:p>
                      <a:pPr indent="0" lvl="0" marL="0" rtl="0">
                        <a:spcBef>
                          <a:spcPts val="0"/>
                        </a:spcBef>
                        <a:spcAft>
                          <a:spcPts val="0"/>
                        </a:spcAft>
                        <a:buNone/>
                      </a:pPr>
                      <a:r>
                        <a:rPr lang="en" sz="2000"/>
                        <a:t>42.39</a:t>
                      </a:r>
                      <a:endParaRPr sz="2000"/>
                    </a:p>
                  </a:txBody>
                  <a:tcPr marT="91425" marB="91425" marR="91425" marL="91425"/>
                </a:tc>
              </a:tr>
              <a:tr h="492250">
                <a:tc>
                  <a:txBody>
                    <a:bodyPr>
                      <a:noAutofit/>
                    </a:bodyPr>
                    <a:lstStyle/>
                    <a:p>
                      <a:pPr indent="0" lvl="0" marL="0" rtl="0">
                        <a:spcBef>
                          <a:spcPts val="0"/>
                        </a:spcBef>
                        <a:spcAft>
                          <a:spcPts val="0"/>
                        </a:spcAft>
                        <a:buNone/>
                      </a:pPr>
                      <a:r>
                        <a:rPr lang="en" sz="2000"/>
                        <a:t>Tamaño</a:t>
                      </a:r>
                      <a:endParaRPr sz="2000"/>
                    </a:p>
                  </a:txBody>
                  <a:tcPr marT="91425" marB="91425" marR="91425" marL="91425"/>
                </a:tc>
                <a:tc>
                  <a:txBody>
                    <a:bodyPr>
                      <a:noAutofit/>
                    </a:bodyPr>
                    <a:lstStyle/>
                    <a:p>
                      <a:pPr indent="0" lvl="0" marL="0" rtl="0">
                        <a:spcBef>
                          <a:spcPts val="0"/>
                        </a:spcBef>
                        <a:spcAft>
                          <a:spcPts val="0"/>
                        </a:spcAft>
                        <a:buNone/>
                      </a:pPr>
                      <a:r>
                        <a:rPr lang="en" sz="2000"/>
                        <a:t>8358.29</a:t>
                      </a:r>
                      <a:endParaRPr sz="2000"/>
                    </a:p>
                  </a:txBody>
                  <a:tcPr marT="91425" marB="91425" marR="91425" marL="91425"/>
                </a:tc>
                <a:tc>
                  <a:txBody>
                    <a:bodyPr>
                      <a:noAutofit/>
                    </a:bodyPr>
                    <a:lstStyle/>
                    <a:p>
                      <a:pPr indent="0" lvl="0" marL="0" rtl="0">
                        <a:spcBef>
                          <a:spcPts val="0"/>
                        </a:spcBef>
                        <a:spcAft>
                          <a:spcPts val="0"/>
                        </a:spcAft>
                        <a:buNone/>
                      </a:pPr>
                      <a:r>
                        <a:rPr lang="en" sz="2000"/>
                        <a:t>10332.43</a:t>
                      </a:r>
                      <a:endParaRPr sz="2000"/>
                    </a:p>
                  </a:txBody>
                  <a:tcPr marT="91425" marB="91425" marR="91425" marL="91425"/>
                </a:tc>
                <a:tc>
                  <a:txBody>
                    <a:bodyPr>
                      <a:noAutofit/>
                    </a:bodyPr>
                    <a:lstStyle/>
                    <a:p>
                      <a:pPr indent="0" lvl="0" marL="0" rtl="0">
                        <a:spcBef>
                          <a:spcPts val="0"/>
                        </a:spcBef>
                        <a:spcAft>
                          <a:spcPts val="0"/>
                        </a:spcAft>
                        <a:buNone/>
                      </a:pPr>
                      <a:r>
                        <a:rPr lang="en" sz="2000"/>
                        <a:t>3088.14</a:t>
                      </a:r>
                      <a:endParaRPr sz="2000"/>
                    </a:p>
                  </a:txBody>
                  <a:tcPr marT="91425" marB="91425" marR="91425" marL="91425"/>
                </a:tc>
              </a:tr>
              <a:tr h="558675">
                <a:tc>
                  <a:txBody>
                    <a:bodyPr>
                      <a:noAutofit/>
                    </a:bodyPr>
                    <a:lstStyle/>
                    <a:p>
                      <a:pPr indent="0" lvl="0" marL="0" rtl="0">
                        <a:spcBef>
                          <a:spcPts val="0"/>
                        </a:spcBef>
                        <a:spcAft>
                          <a:spcPts val="0"/>
                        </a:spcAft>
                        <a:buNone/>
                      </a:pPr>
                      <a:r>
                        <a:rPr lang="en" sz="2000"/>
                        <a:t>CI</a:t>
                      </a:r>
                      <a:endParaRPr sz="2000"/>
                    </a:p>
                  </a:txBody>
                  <a:tcPr marT="91425" marB="91425" marR="91425" marL="91425"/>
                </a:tc>
                <a:tc>
                  <a:txBody>
                    <a:bodyPr>
                      <a:noAutofit/>
                    </a:bodyPr>
                    <a:lstStyle/>
                    <a:p>
                      <a:pPr indent="0" lvl="0" marL="0" rtl="0">
                        <a:spcBef>
                          <a:spcPts val="0"/>
                        </a:spcBef>
                        <a:spcAft>
                          <a:spcPts val="0"/>
                        </a:spcAft>
                        <a:buNone/>
                      </a:pPr>
                      <a:r>
                        <a:rPr lang="en" sz="2000"/>
                        <a:t>0.0162</a:t>
                      </a:r>
                      <a:endParaRPr sz="2000"/>
                    </a:p>
                  </a:txBody>
                  <a:tcPr marT="91425" marB="91425" marR="91425" marL="91425"/>
                </a:tc>
                <a:tc>
                  <a:txBody>
                    <a:bodyPr>
                      <a:noAutofit/>
                    </a:bodyPr>
                    <a:lstStyle/>
                    <a:p>
                      <a:pPr indent="0" lvl="0" marL="0" rtl="0">
                        <a:spcBef>
                          <a:spcPts val="0"/>
                        </a:spcBef>
                        <a:spcAft>
                          <a:spcPts val="0"/>
                        </a:spcAft>
                        <a:buNone/>
                      </a:pPr>
                      <a:r>
                        <a:rPr lang="en" sz="2000"/>
                        <a:t>0.0210</a:t>
                      </a:r>
                      <a:endParaRPr sz="2000"/>
                    </a:p>
                  </a:txBody>
                  <a:tcPr marT="91425" marB="91425" marR="91425" marL="91425"/>
                </a:tc>
                <a:tc>
                  <a:txBody>
                    <a:bodyPr>
                      <a:noAutofit/>
                    </a:bodyPr>
                    <a:lstStyle/>
                    <a:p>
                      <a:pPr indent="0" lvl="0" marL="0" rtl="0">
                        <a:spcBef>
                          <a:spcPts val="0"/>
                        </a:spcBef>
                        <a:spcAft>
                          <a:spcPts val="0"/>
                        </a:spcAft>
                        <a:buNone/>
                      </a:pPr>
                      <a:r>
                        <a:rPr lang="en" sz="2000"/>
                        <a:t>0.013</a:t>
                      </a:r>
                      <a:endParaRPr sz="2000"/>
                    </a:p>
                  </a:txBody>
                  <a:tcPr marT="91425" marB="91425" marR="91425" marL="91425"/>
                </a:tc>
              </a:tr>
              <a:tr h="492250">
                <a:tc>
                  <a:txBody>
                    <a:bodyPr>
                      <a:noAutofit/>
                    </a:bodyPr>
                    <a:lstStyle/>
                    <a:p>
                      <a:pPr indent="0" lvl="0" marL="0" rtl="0">
                        <a:spcBef>
                          <a:spcPts val="0"/>
                        </a:spcBef>
                        <a:spcAft>
                          <a:spcPts val="0"/>
                        </a:spcAft>
                        <a:buNone/>
                      </a:pPr>
                      <a:r>
                        <a:rPr lang="en" sz="2000"/>
                        <a:t>Tiempo de ejecución</a:t>
                      </a:r>
                      <a:endParaRPr sz="2000"/>
                    </a:p>
                  </a:txBody>
                  <a:tcPr marT="91425" marB="91425" marR="91425" marL="91425"/>
                </a:tc>
                <a:tc>
                  <a:txBody>
                    <a:bodyPr>
                      <a:noAutofit/>
                    </a:bodyPr>
                    <a:lstStyle/>
                    <a:p>
                      <a:pPr indent="0" lvl="0" marL="0" rtl="0">
                        <a:spcBef>
                          <a:spcPts val="0"/>
                        </a:spcBef>
                        <a:spcAft>
                          <a:spcPts val="0"/>
                        </a:spcAft>
                        <a:buNone/>
                      </a:pPr>
                      <a:r>
                        <a:rPr lang="en" sz="2000"/>
                        <a:t>35.23 min</a:t>
                      </a:r>
                      <a:endParaRPr sz="2000"/>
                    </a:p>
                  </a:txBody>
                  <a:tcPr marT="91425" marB="91425" marR="91425" marL="91425"/>
                </a:tc>
                <a:tc>
                  <a:txBody>
                    <a:bodyPr>
                      <a:noAutofit/>
                    </a:bodyPr>
                    <a:lstStyle/>
                    <a:p>
                      <a:pPr indent="0" lvl="0" marL="0" rtl="0">
                        <a:spcBef>
                          <a:spcPts val="0"/>
                        </a:spcBef>
                        <a:spcAft>
                          <a:spcPts val="0"/>
                        </a:spcAft>
                        <a:buNone/>
                      </a:pPr>
                      <a:r>
                        <a:rPr lang="en" sz="2000"/>
                        <a:t>42.27 min</a:t>
                      </a:r>
                      <a:endParaRPr sz="2000"/>
                    </a:p>
                  </a:txBody>
                  <a:tcPr marT="91425" marB="91425" marR="91425" marL="91425"/>
                </a:tc>
                <a:tc>
                  <a:txBody>
                    <a:bodyPr>
                      <a:noAutofit/>
                    </a:bodyPr>
                    <a:lstStyle/>
                    <a:p>
                      <a:pPr indent="0" lvl="0" marL="0" rtl="0">
                        <a:spcBef>
                          <a:spcPts val="0"/>
                        </a:spcBef>
                        <a:spcAft>
                          <a:spcPts val="0"/>
                        </a:spcAft>
                        <a:buNone/>
                      </a:pPr>
                      <a:r>
                        <a:rPr lang="en" sz="2000"/>
                        <a:t>31.06 min</a:t>
                      </a:r>
                      <a:endParaRPr sz="2000"/>
                    </a:p>
                  </a:txBody>
                  <a:tcPr marT="91425" marB="91425" marR="91425" marL="91425"/>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txBox="1"/>
          <p:nvPr>
            <p:ph type="title"/>
          </p:nvPr>
        </p:nvSpPr>
        <p:spPr>
          <a:xfrm>
            <a:off x="832475" y="168450"/>
            <a:ext cx="7951800" cy="973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Frente Pareto</a:t>
            </a:r>
            <a:endParaRPr/>
          </a:p>
        </p:txBody>
      </p:sp>
      <p:pic>
        <p:nvPicPr>
          <p:cNvPr id="321" name="Shape 321"/>
          <p:cNvPicPr preferRelativeResize="0"/>
          <p:nvPr/>
        </p:nvPicPr>
        <p:blipFill>
          <a:blip r:embed="rId3">
            <a:alphaModFix/>
          </a:blip>
          <a:stretch>
            <a:fillRect/>
          </a:stretch>
        </p:blipFill>
        <p:spPr>
          <a:xfrm>
            <a:off x="1507850" y="1681600"/>
            <a:ext cx="6087050" cy="4565300"/>
          </a:xfrm>
          <a:prstGeom prst="rect">
            <a:avLst/>
          </a:prstGeom>
          <a:noFill/>
          <a:ln>
            <a:noFill/>
          </a:ln>
        </p:spPr>
      </p:pic>
      <p:sp>
        <p:nvSpPr>
          <p:cNvPr id="322" name="Shape 322"/>
          <p:cNvSpPr txBox="1"/>
          <p:nvPr/>
        </p:nvSpPr>
        <p:spPr>
          <a:xfrm>
            <a:off x="4568475" y="6001200"/>
            <a:ext cx="1364400" cy="555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MSR</a:t>
            </a:r>
            <a:endParaRPr/>
          </a:p>
        </p:txBody>
      </p:sp>
      <p:sp>
        <p:nvSpPr>
          <p:cNvPr id="323" name="Shape 323"/>
          <p:cNvSpPr txBox="1"/>
          <p:nvPr/>
        </p:nvSpPr>
        <p:spPr>
          <a:xfrm rot="-5400000">
            <a:off x="736700" y="2756125"/>
            <a:ext cx="2399100" cy="856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Size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Shape 328"/>
          <p:cNvSpPr txBox="1"/>
          <p:nvPr>
            <p:ph type="title"/>
          </p:nvPr>
        </p:nvSpPr>
        <p:spPr>
          <a:xfrm>
            <a:off x="832475" y="168450"/>
            <a:ext cx="7951800" cy="973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Frente Pareto (delta = 100)</a:t>
            </a:r>
            <a:endParaRPr/>
          </a:p>
        </p:txBody>
      </p:sp>
      <p:graphicFrame>
        <p:nvGraphicFramePr>
          <p:cNvPr id="329" name="Shape 329"/>
          <p:cNvGraphicFramePr/>
          <p:nvPr/>
        </p:nvGraphicFramePr>
        <p:xfrm>
          <a:off x="6188150" y="2310700"/>
          <a:ext cx="3000000" cy="3000000"/>
        </p:xfrm>
        <a:graphic>
          <a:graphicData uri="http://schemas.openxmlformats.org/drawingml/2006/table">
            <a:tbl>
              <a:tblPr>
                <a:noFill/>
                <a:tableStyleId>{C145A1B3-65BD-400F-87A5-0A97673263A2}</a:tableStyleId>
              </a:tblPr>
              <a:tblGrid>
                <a:gridCol w="1429100"/>
                <a:gridCol w="1167025"/>
              </a:tblGrid>
              <a:tr h="583125">
                <a:tc>
                  <a:txBody>
                    <a:bodyPr>
                      <a:noAutofit/>
                    </a:bodyPr>
                    <a:lstStyle/>
                    <a:p>
                      <a:pPr indent="0" lvl="0" marL="0">
                        <a:spcBef>
                          <a:spcPts val="0"/>
                        </a:spcBef>
                        <a:spcAft>
                          <a:spcPts val="0"/>
                        </a:spcAft>
                        <a:buNone/>
                      </a:pPr>
                      <a:r>
                        <a:rPr lang="en" sz="1800"/>
                        <a:t>MSR</a:t>
                      </a:r>
                      <a:endParaRPr sz="1800"/>
                    </a:p>
                  </a:txBody>
                  <a:tcPr marT="91425" marB="91425" marR="91425" marL="91425"/>
                </a:tc>
                <a:tc>
                  <a:txBody>
                    <a:bodyPr>
                      <a:noAutofit/>
                    </a:bodyPr>
                    <a:lstStyle/>
                    <a:p>
                      <a:pPr indent="0" lvl="0" marL="0">
                        <a:spcBef>
                          <a:spcPts val="0"/>
                        </a:spcBef>
                        <a:spcAft>
                          <a:spcPts val="0"/>
                        </a:spcAft>
                        <a:buNone/>
                      </a:pPr>
                      <a:r>
                        <a:rPr lang="en" sz="1800"/>
                        <a:t>60.37</a:t>
                      </a:r>
                      <a:endParaRPr sz="1800"/>
                    </a:p>
                  </a:txBody>
                  <a:tcPr marT="91425" marB="91425" marR="91425" marL="91425"/>
                </a:tc>
              </a:tr>
              <a:tr h="381000">
                <a:tc>
                  <a:txBody>
                    <a:bodyPr>
                      <a:noAutofit/>
                    </a:bodyPr>
                    <a:lstStyle/>
                    <a:p>
                      <a:pPr indent="0" lvl="0" marL="0">
                        <a:spcBef>
                          <a:spcPts val="0"/>
                        </a:spcBef>
                        <a:spcAft>
                          <a:spcPts val="0"/>
                        </a:spcAft>
                        <a:buNone/>
                      </a:pPr>
                      <a:r>
                        <a:rPr lang="en" sz="1800"/>
                        <a:t>Tamaño</a:t>
                      </a:r>
                      <a:endParaRPr sz="1800"/>
                    </a:p>
                  </a:txBody>
                  <a:tcPr marT="91425" marB="91425" marR="91425" marL="91425"/>
                </a:tc>
                <a:tc>
                  <a:txBody>
                    <a:bodyPr>
                      <a:noAutofit/>
                    </a:bodyPr>
                    <a:lstStyle/>
                    <a:p>
                      <a:pPr indent="0" lvl="0" marL="0">
                        <a:spcBef>
                          <a:spcPts val="0"/>
                        </a:spcBef>
                        <a:spcAft>
                          <a:spcPts val="0"/>
                        </a:spcAft>
                        <a:buNone/>
                      </a:pPr>
                      <a:r>
                        <a:rPr lang="en" sz="1800"/>
                        <a:t>4584.43</a:t>
                      </a:r>
                      <a:endParaRPr sz="1800"/>
                    </a:p>
                  </a:txBody>
                  <a:tcPr marT="91425" marB="91425" marR="91425" marL="91425"/>
                </a:tc>
              </a:tr>
              <a:tr h="396200">
                <a:tc>
                  <a:txBody>
                    <a:bodyPr>
                      <a:noAutofit/>
                    </a:bodyPr>
                    <a:lstStyle/>
                    <a:p>
                      <a:pPr indent="0" lvl="0" marL="0">
                        <a:spcBef>
                          <a:spcPts val="0"/>
                        </a:spcBef>
                        <a:spcAft>
                          <a:spcPts val="0"/>
                        </a:spcAft>
                        <a:buNone/>
                      </a:pPr>
                      <a:r>
                        <a:rPr lang="en" sz="1800">
                          <a:solidFill>
                            <a:schemeClr val="dk1"/>
                          </a:solidFill>
                        </a:rPr>
                        <a:t>CI</a:t>
                      </a:r>
                      <a:endParaRPr sz="1800"/>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 sz="1800">
                          <a:solidFill>
                            <a:schemeClr val="dk1"/>
                          </a:solidFill>
                        </a:rPr>
                        <a:t>0.01315</a:t>
                      </a:r>
                      <a:endParaRPr sz="1800"/>
                    </a:p>
                  </a:txBody>
                  <a:tcPr marT="91425" marB="91425" marR="91425" marL="91425"/>
                </a:tc>
              </a:tr>
              <a:tr h="381000">
                <a:tc>
                  <a:txBody>
                    <a:bodyPr>
                      <a:noAutofit/>
                    </a:bodyPr>
                    <a:lstStyle/>
                    <a:p>
                      <a:pPr indent="0" lvl="0" marL="0">
                        <a:spcBef>
                          <a:spcPts val="0"/>
                        </a:spcBef>
                        <a:spcAft>
                          <a:spcPts val="0"/>
                        </a:spcAft>
                        <a:buClr>
                          <a:schemeClr val="dk1"/>
                        </a:buClr>
                        <a:buSzPts val="1100"/>
                        <a:buFont typeface="Arial"/>
                        <a:buNone/>
                      </a:pPr>
                      <a:r>
                        <a:rPr lang="en" sz="1800">
                          <a:solidFill>
                            <a:schemeClr val="dk1"/>
                          </a:solidFill>
                        </a:rPr>
                        <a:t>Tiempo de ejecución</a:t>
                      </a:r>
                      <a:endParaRPr sz="1800"/>
                    </a:p>
                  </a:txBody>
                  <a:tcPr marT="91425" marB="91425" marR="91425" marL="91425"/>
                </a:tc>
                <a:tc>
                  <a:txBody>
                    <a:bodyPr>
                      <a:noAutofit/>
                    </a:bodyPr>
                    <a:lstStyle/>
                    <a:p>
                      <a:pPr indent="0" lvl="0" marL="0">
                        <a:spcBef>
                          <a:spcPts val="0"/>
                        </a:spcBef>
                        <a:spcAft>
                          <a:spcPts val="0"/>
                        </a:spcAft>
                        <a:buNone/>
                      </a:pPr>
                      <a:r>
                        <a:rPr lang="en" sz="1800"/>
                        <a:t>55 min</a:t>
                      </a:r>
                      <a:endParaRPr sz="1800"/>
                    </a:p>
                  </a:txBody>
                  <a:tcPr marT="91425" marB="91425" marR="91425" marL="91425"/>
                </a:tc>
              </a:tr>
            </a:tbl>
          </a:graphicData>
        </a:graphic>
      </p:graphicFrame>
      <p:sp>
        <p:nvSpPr>
          <p:cNvPr id="330" name="Shape 330"/>
          <p:cNvSpPr txBox="1"/>
          <p:nvPr/>
        </p:nvSpPr>
        <p:spPr>
          <a:xfrm>
            <a:off x="5392513" y="5311550"/>
            <a:ext cx="4187400" cy="47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Valores promedio </a:t>
            </a:r>
            <a:endParaRPr sz="1800"/>
          </a:p>
          <a:p>
            <a:pPr indent="0" lvl="0" marL="0" algn="ctr">
              <a:spcBef>
                <a:spcPts val="0"/>
              </a:spcBef>
              <a:spcAft>
                <a:spcPts val="0"/>
              </a:spcAft>
              <a:buNone/>
            </a:pPr>
            <a:r>
              <a:rPr lang="en" sz="1800"/>
              <a:t>de las 30 corridas</a:t>
            </a:r>
            <a:endParaRPr sz="1800"/>
          </a:p>
        </p:txBody>
      </p:sp>
      <p:pic>
        <p:nvPicPr>
          <p:cNvPr id="331" name="Shape 331"/>
          <p:cNvPicPr preferRelativeResize="0"/>
          <p:nvPr/>
        </p:nvPicPr>
        <p:blipFill>
          <a:blip r:embed="rId3">
            <a:alphaModFix/>
          </a:blip>
          <a:stretch>
            <a:fillRect/>
          </a:stretch>
        </p:blipFill>
        <p:spPr>
          <a:xfrm>
            <a:off x="205575" y="1983050"/>
            <a:ext cx="5908150" cy="44311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Shape 336"/>
          <p:cNvSpPr txBox="1"/>
          <p:nvPr>
            <p:ph type="title"/>
          </p:nvPr>
        </p:nvSpPr>
        <p:spPr>
          <a:xfrm>
            <a:off x="743900" y="180825"/>
            <a:ext cx="7951800" cy="973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GSEA | Validación Co-expresión (Pendiente) </a:t>
            </a:r>
            <a:endParaRPr/>
          </a:p>
        </p:txBody>
      </p:sp>
      <p:pic>
        <p:nvPicPr>
          <p:cNvPr id="337" name="Shape 337"/>
          <p:cNvPicPr preferRelativeResize="0"/>
          <p:nvPr/>
        </p:nvPicPr>
        <p:blipFill>
          <a:blip r:embed="rId3">
            <a:alphaModFix/>
          </a:blip>
          <a:stretch>
            <a:fillRect/>
          </a:stretch>
        </p:blipFill>
        <p:spPr>
          <a:xfrm>
            <a:off x="3395675" y="5434025"/>
            <a:ext cx="5348150" cy="807000"/>
          </a:xfrm>
          <a:prstGeom prst="rect">
            <a:avLst/>
          </a:prstGeom>
          <a:noFill/>
          <a:ln>
            <a:noFill/>
          </a:ln>
        </p:spPr>
      </p:pic>
      <p:graphicFrame>
        <p:nvGraphicFramePr>
          <p:cNvPr id="338" name="Shape 338"/>
          <p:cNvGraphicFramePr/>
          <p:nvPr/>
        </p:nvGraphicFramePr>
        <p:xfrm>
          <a:off x="443250" y="1499475"/>
          <a:ext cx="3000000" cy="3000000"/>
        </p:xfrm>
        <a:graphic>
          <a:graphicData uri="http://schemas.openxmlformats.org/drawingml/2006/table">
            <a:tbl>
              <a:tblPr>
                <a:noFill/>
                <a:tableStyleId>{C145A1B3-65BD-400F-87A5-0A97673263A2}</a:tableStyleId>
              </a:tblPr>
              <a:tblGrid>
                <a:gridCol w="1496850"/>
                <a:gridCol w="876900"/>
              </a:tblGrid>
              <a:tr h="314925">
                <a:tc>
                  <a:txBody>
                    <a:bodyPr>
                      <a:noAutofit/>
                    </a:bodyPr>
                    <a:lstStyle/>
                    <a:p>
                      <a:pPr indent="0" lvl="0" marL="0">
                        <a:spcBef>
                          <a:spcPts val="0"/>
                        </a:spcBef>
                        <a:spcAft>
                          <a:spcPts val="0"/>
                        </a:spcAft>
                        <a:buNone/>
                      </a:pPr>
                      <a:r>
                        <a:rPr b="1" lang="en"/>
                        <a:t>Gene Set</a:t>
                      </a:r>
                      <a:endParaRPr b="1"/>
                    </a:p>
                  </a:txBody>
                  <a:tcPr marT="91425" marB="91425" marR="91425" marL="91425"/>
                </a:tc>
                <a:tc>
                  <a:txBody>
                    <a:bodyPr>
                      <a:noAutofit/>
                    </a:bodyPr>
                    <a:lstStyle/>
                    <a:p>
                      <a:pPr indent="0" lvl="0" marL="0" algn="r">
                        <a:spcBef>
                          <a:spcPts val="0"/>
                        </a:spcBef>
                        <a:spcAft>
                          <a:spcPts val="0"/>
                        </a:spcAft>
                        <a:buNone/>
                      </a:pPr>
                      <a:r>
                        <a:rPr b="1" lang="en"/>
                        <a:t>Set Size</a:t>
                      </a:r>
                      <a:endParaRPr b="1"/>
                    </a:p>
                  </a:txBody>
                  <a:tcPr marT="91425" marB="91425" marR="91425" marL="91425"/>
                </a:tc>
              </a:tr>
              <a:tr h="379775">
                <a:tc>
                  <a:txBody>
                    <a:bodyPr>
                      <a:noAutofit/>
                    </a:bodyPr>
                    <a:lstStyle/>
                    <a:p>
                      <a:pPr indent="0" lvl="0" marL="0">
                        <a:spcBef>
                          <a:spcPts val="0"/>
                        </a:spcBef>
                        <a:spcAft>
                          <a:spcPts val="0"/>
                        </a:spcAft>
                        <a:buNone/>
                      </a:pPr>
                      <a:r>
                        <a:rPr lang="en"/>
                        <a:t>GTGGGTGK_</a:t>
                      </a:r>
                      <a:br>
                        <a:rPr lang="en"/>
                      </a:br>
                      <a:r>
                        <a:rPr lang="en"/>
                        <a:t>UNKNOWN</a:t>
                      </a:r>
                      <a:endParaRPr/>
                    </a:p>
                  </a:txBody>
                  <a:tcPr marT="91425" marB="91425" marR="91425" marL="91425"/>
                </a:tc>
                <a:tc>
                  <a:txBody>
                    <a:bodyPr>
                      <a:noAutofit/>
                    </a:bodyPr>
                    <a:lstStyle/>
                    <a:p>
                      <a:pPr indent="0" lvl="0" marL="0" algn="r">
                        <a:spcBef>
                          <a:spcPts val="0"/>
                        </a:spcBef>
                        <a:spcAft>
                          <a:spcPts val="0"/>
                        </a:spcAft>
                        <a:buNone/>
                      </a:pPr>
                      <a:r>
                        <a:rPr lang="en"/>
                        <a:t>34</a:t>
                      </a:r>
                      <a:endParaRPr/>
                    </a:p>
                  </a:txBody>
                  <a:tcPr marT="91425" marB="91425" marR="91425" marL="91425"/>
                </a:tc>
              </a:tr>
              <a:tr h="345825">
                <a:tc>
                  <a:txBody>
                    <a:bodyPr>
                      <a:noAutofit/>
                    </a:bodyPr>
                    <a:lstStyle/>
                    <a:p>
                      <a:pPr indent="0" lvl="0" marL="0">
                        <a:spcBef>
                          <a:spcPts val="0"/>
                        </a:spcBef>
                        <a:spcAft>
                          <a:spcPts val="0"/>
                        </a:spcAft>
                        <a:buNone/>
                      </a:pPr>
                      <a:r>
                        <a:rPr lang="en"/>
                        <a:t>FOXJ2_01	</a:t>
                      </a:r>
                      <a:endParaRPr/>
                    </a:p>
                  </a:txBody>
                  <a:tcPr marT="91425" marB="91425" marR="91425" marL="91425"/>
                </a:tc>
                <a:tc>
                  <a:txBody>
                    <a:bodyPr>
                      <a:noAutofit/>
                    </a:bodyPr>
                    <a:lstStyle/>
                    <a:p>
                      <a:pPr indent="0" lvl="0" marL="0" algn="r">
                        <a:spcBef>
                          <a:spcPts val="0"/>
                        </a:spcBef>
                        <a:spcAft>
                          <a:spcPts val="0"/>
                        </a:spcAft>
                        <a:buNone/>
                      </a:pPr>
                      <a:r>
                        <a:rPr lang="en"/>
                        <a:t>20</a:t>
                      </a:r>
                      <a:endParaRPr/>
                    </a:p>
                  </a:txBody>
                  <a:tcPr marT="91425" marB="91425" marR="91425" marL="91425"/>
                </a:tc>
              </a:tr>
              <a:tr h="345825">
                <a:tc>
                  <a:txBody>
                    <a:bodyPr>
                      <a:noAutofit/>
                    </a:bodyPr>
                    <a:lstStyle/>
                    <a:p>
                      <a:pPr indent="0" lvl="0" marL="0">
                        <a:spcBef>
                          <a:spcPts val="0"/>
                        </a:spcBef>
                        <a:spcAft>
                          <a:spcPts val="0"/>
                        </a:spcAft>
                        <a:buNone/>
                      </a:pPr>
                      <a:r>
                        <a:rPr lang="en"/>
                        <a:t>LYF1_01	</a:t>
                      </a:r>
                      <a:endParaRPr/>
                    </a:p>
                  </a:txBody>
                  <a:tcPr marT="91425" marB="91425" marR="91425" marL="91425"/>
                </a:tc>
                <a:tc>
                  <a:txBody>
                    <a:bodyPr>
                      <a:noAutofit/>
                    </a:bodyPr>
                    <a:lstStyle/>
                    <a:p>
                      <a:pPr indent="0" lvl="0" marL="0" algn="r">
                        <a:spcBef>
                          <a:spcPts val="0"/>
                        </a:spcBef>
                        <a:spcAft>
                          <a:spcPts val="0"/>
                        </a:spcAft>
                        <a:buNone/>
                      </a:pPr>
                      <a:r>
                        <a:rPr lang="en"/>
                        <a:t>28</a:t>
                      </a:r>
                      <a:endParaRPr/>
                    </a:p>
                  </a:txBody>
                  <a:tcPr marT="91425" marB="91425" marR="91425" marL="91425"/>
                </a:tc>
              </a:tr>
              <a:tr h="345825">
                <a:tc>
                  <a:txBody>
                    <a:bodyPr>
                      <a:noAutofit/>
                    </a:bodyPr>
                    <a:lstStyle/>
                    <a:p>
                      <a:pPr indent="0" lvl="0" marL="0">
                        <a:spcBef>
                          <a:spcPts val="0"/>
                        </a:spcBef>
                        <a:spcAft>
                          <a:spcPts val="0"/>
                        </a:spcAft>
                        <a:buNone/>
                      </a:pPr>
                      <a:r>
                        <a:rPr lang="en"/>
                        <a:t>PAX_Q6	</a:t>
                      </a:r>
                      <a:endParaRPr/>
                    </a:p>
                  </a:txBody>
                  <a:tcPr marT="91425" marB="91425" marR="91425" marL="91425"/>
                </a:tc>
                <a:tc>
                  <a:txBody>
                    <a:bodyPr>
                      <a:noAutofit/>
                    </a:bodyPr>
                    <a:lstStyle/>
                    <a:p>
                      <a:pPr indent="0" lvl="0" marL="0" algn="r">
                        <a:spcBef>
                          <a:spcPts val="0"/>
                        </a:spcBef>
                        <a:spcAft>
                          <a:spcPts val="0"/>
                        </a:spcAft>
                        <a:buNone/>
                      </a:pPr>
                      <a:r>
                        <a:rPr lang="en"/>
                        <a:t>35</a:t>
                      </a:r>
                      <a:endParaRPr/>
                    </a:p>
                  </a:txBody>
                  <a:tcPr marT="91425" marB="91425" marR="91425" marL="91425"/>
                </a:tc>
              </a:tr>
              <a:tr h="345825">
                <a:tc>
                  <a:txBody>
                    <a:bodyPr>
                      <a:noAutofit/>
                    </a:bodyPr>
                    <a:lstStyle/>
                    <a:p>
                      <a:pPr indent="0" lvl="0" marL="0">
                        <a:spcBef>
                          <a:spcPts val="0"/>
                        </a:spcBef>
                        <a:spcAft>
                          <a:spcPts val="0"/>
                        </a:spcAft>
                        <a:buNone/>
                      </a:pPr>
                      <a:r>
                        <a:rPr lang="en"/>
                        <a:t>E2A_Q2	</a:t>
                      </a:r>
                      <a:endParaRPr/>
                    </a:p>
                  </a:txBody>
                  <a:tcPr marT="91425" marB="91425" marR="91425" marL="91425"/>
                </a:tc>
                <a:tc>
                  <a:txBody>
                    <a:bodyPr>
                      <a:noAutofit/>
                    </a:bodyPr>
                    <a:lstStyle/>
                    <a:p>
                      <a:pPr indent="0" lvl="0" marL="0" algn="r">
                        <a:spcBef>
                          <a:spcPts val="0"/>
                        </a:spcBef>
                        <a:spcAft>
                          <a:spcPts val="0"/>
                        </a:spcAft>
                        <a:buNone/>
                      </a:pPr>
                      <a:r>
                        <a:rPr lang="en"/>
                        <a:t>26</a:t>
                      </a:r>
                      <a:endParaRPr/>
                    </a:p>
                  </a:txBody>
                  <a:tcPr marT="91425" marB="91425" marR="91425" marL="91425"/>
                </a:tc>
              </a:tr>
              <a:tr h="345825">
                <a:tc>
                  <a:txBody>
                    <a:bodyPr>
                      <a:noAutofit/>
                    </a:bodyPr>
                    <a:lstStyle/>
                    <a:p>
                      <a:pPr indent="0" lvl="0" marL="0">
                        <a:spcBef>
                          <a:spcPts val="0"/>
                        </a:spcBef>
                        <a:spcAft>
                          <a:spcPts val="0"/>
                        </a:spcAft>
                        <a:buNone/>
                      </a:pPr>
                      <a:r>
                        <a:rPr lang="en"/>
                        <a:t>CP2_01	</a:t>
                      </a:r>
                      <a:endParaRPr/>
                    </a:p>
                  </a:txBody>
                  <a:tcPr marT="91425" marB="91425" marR="91425" marL="91425"/>
                </a:tc>
                <a:tc>
                  <a:txBody>
                    <a:bodyPr>
                      <a:noAutofit/>
                    </a:bodyPr>
                    <a:lstStyle/>
                    <a:p>
                      <a:pPr indent="0" lvl="0" marL="0" algn="r">
                        <a:spcBef>
                          <a:spcPts val="0"/>
                        </a:spcBef>
                        <a:spcAft>
                          <a:spcPts val="0"/>
                        </a:spcAft>
                        <a:buNone/>
                      </a:pPr>
                      <a:r>
                        <a:rPr lang="en"/>
                        <a:t>33</a:t>
                      </a:r>
                      <a:endParaRPr/>
                    </a:p>
                  </a:txBody>
                  <a:tcPr marT="91425" marB="91425" marR="91425" marL="91425"/>
                </a:tc>
              </a:tr>
              <a:tr h="345825">
                <a:tc>
                  <a:txBody>
                    <a:bodyPr>
                      <a:noAutofit/>
                    </a:bodyPr>
                    <a:lstStyle/>
                    <a:p>
                      <a:pPr indent="0" lvl="0" marL="0">
                        <a:spcBef>
                          <a:spcPts val="0"/>
                        </a:spcBef>
                        <a:spcAft>
                          <a:spcPts val="0"/>
                        </a:spcAft>
                        <a:buNone/>
                      </a:pPr>
                      <a:r>
                        <a:rPr lang="en"/>
                        <a:t>FOXD3_01	</a:t>
                      </a:r>
                      <a:endParaRPr/>
                    </a:p>
                  </a:txBody>
                  <a:tcPr marT="91425" marB="91425" marR="91425" marL="91425"/>
                </a:tc>
                <a:tc>
                  <a:txBody>
                    <a:bodyPr>
                      <a:noAutofit/>
                    </a:bodyPr>
                    <a:lstStyle/>
                    <a:p>
                      <a:pPr indent="0" lvl="0" marL="0" algn="r">
                        <a:spcBef>
                          <a:spcPts val="0"/>
                        </a:spcBef>
                        <a:spcAft>
                          <a:spcPts val="0"/>
                        </a:spcAft>
                        <a:buNone/>
                      </a:pPr>
                      <a:r>
                        <a:rPr lang="en"/>
                        <a:t>22</a:t>
                      </a:r>
                      <a:endParaRPr/>
                    </a:p>
                  </a:txBody>
                  <a:tcPr marT="91425" marB="91425" marR="91425" marL="91425"/>
                </a:tc>
              </a:tr>
              <a:tr h="530525">
                <a:tc>
                  <a:txBody>
                    <a:bodyPr>
                      <a:noAutofit/>
                    </a:bodyPr>
                    <a:lstStyle/>
                    <a:p>
                      <a:pPr indent="0" lvl="0" marL="0">
                        <a:spcBef>
                          <a:spcPts val="0"/>
                        </a:spcBef>
                        <a:spcAft>
                          <a:spcPts val="0"/>
                        </a:spcAft>
                        <a:buNone/>
                      </a:pPr>
                      <a:r>
                        <a:rPr lang="en"/>
                        <a:t>HMEF2_Q6	</a:t>
                      </a:r>
                      <a:endParaRPr/>
                    </a:p>
                  </a:txBody>
                  <a:tcPr marT="91425" marB="91425" marR="91425" marL="91425"/>
                </a:tc>
                <a:tc>
                  <a:txBody>
                    <a:bodyPr>
                      <a:noAutofit/>
                    </a:bodyPr>
                    <a:lstStyle/>
                    <a:p>
                      <a:pPr indent="0" lvl="0" marL="0" algn="r">
                        <a:spcBef>
                          <a:spcPts val="0"/>
                        </a:spcBef>
                        <a:spcAft>
                          <a:spcPts val="0"/>
                        </a:spcAft>
                        <a:buNone/>
                      </a:pPr>
                      <a:r>
                        <a:rPr lang="en"/>
                        <a:t>18</a:t>
                      </a:r>
                      <a:endParaRPr/>
                    </a:p>
                  </a:txBody>
                  <a:tcPr marT="91425" marB="91425" marR="91425" marL="91425"/>
                </a:tc>
              </a:tr>
              <a:tr h="715200">
                <a:tc>
                  <a:txBody>
                    <a:bodyPr>
                      <a:noAutofit/>
                    </a:bodyPr>
                    <a:lstStyle/>
                    <a:p>
                      <a:pPr indent="0" lvl="0" marL="0">
                        <a:spcBef>
                          <a:spcPts val="0"/>
                        </a:spcBef>
                        <a:spcAft>
                          <a:spcPts val="0"/>
                        </a:spcAft>
                        <a:buNone/>
                      </a:pPr>
                      <a:r>
                        <a:rPr lang="en"/>
                        <a:t>CACBINDINGPROTEIN_Q6	</a:t>
                      </a:r>
                      <a:endParaRPr/>
                    </a:p>
                  </a:txBody>
                  <a:tcPr marT="91425" marB="91425" marR="91425" marL="91425"/>
                </a:tc>
                <a:tc>
                  <a:txBody>
                    <a:bodyPr>
                      <a:noAutofit/>
                    </a:bodyPr>
                    <a:lstStyle/>
                    <a:p>
                      <a:pPr indent="0" lvl="0" marL="0" algn="r">
                        <a:spcBef>
                          <a:spcPts val="0"/>
                        </a:spcBef>
                        <a:spcAft>
                          <a:spcPts val="0"/>
                        </a:spcAft>
                        <a:buNone/>
                      </a:pPr>
                      <a:r>
                        <a:rPr lang="en"/>
                        <a:t>24</a:t>
                      </a:r>
                      <a:endParaRPr/>
                    </a:p>
                  </a:txBody>
                  <a:tcPr marT="91425" marB="91425" marR="91425" marL="91425"/>
                </a:tc>
              </a:tr>
              <a:tr h="345825">
                <a:tc>
                  <a:txBody>
                    <a:bodyPr>
                      <a:noAutofit/>
                    </a:bodyPr>
                    <a:lstStyle/>
                    <a:p>
                      <a:pPr indent="0" lvl="0" marL="0">
                        <a:spcBef>
                          <a:spcPts val="0"/>
                        </a:spcBef>
                        <a:spcAft>
                          <a:spcPts val="0"/>
                        </a:spcAft>
                        <a:buNone/>
                      </a:pPr>
                      <a:r>
                        <a:rPr lang="en"/>
                        <a:t>ETS_Q4	</a:t>
                      </a:r>
                      <a:endParaRPr/>
                    </a:p>
                  </a:txBody>
                  <a:tcPr marT="91425" marB="91425" marR="91425" marL="91425"/>
                </a:tc>
                <a:tc>
                  <a:txBody>
                    <a:bodyPr>
                      <a:noAutofit/>
                    </a:bodyPr>
                    <a:lstStyle/>
                    <a:p>
                      <a:pPr indent="0" lvl="0" marL="0" algn="r">
                        <a:spcBef>
                          <a:spcPts val="0"/>
                        </a:spcBef>
                        <a:spcAft>
                          <a:spcPts val="0"/>
                        </a:spcAft>
                        <a:buNone/>
                      </a:pPr>
                      <a:r>
                        <a:rPr lang="en"/>
                        <a:t>31</a:t>
                      </a:r>
                      <a:endParaRPr/>
                    </a:p>
                  </a:txBody>
                  <a:tcPr marT="91425" marB="91425" marR="91425" marL="91425"/>
                </a:tc>
              </a:tr>
            </a:tbl>
          </a:graphicData>
        </a:graphic>
      </p:graphicFrame>
      <p:sp>
        <p:nvSpPr>
          <p:cNvPr id="339" name="Shape 339"/>
          <p:cNvSpPr txBox="1"/>
          <p:nvPr/>
        </p:nvSpPr>
        <p:spPr>
          <a:xfrm>
            <a:off x="3319775" y="3554450"/>
            <a:ext cx="5636100" cy="1428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Valores entrada:</a:t>
            </a:r>
            <a:br>
              <a:rPr lang="en"/>
            </a:br>
            <a:endParaRPr/>
          </a:p>
          <a:p>
            <a:pPr indent="-317500" lvl="0" marL="457200" rtl="0">
              <a:spcBef>
                <a:spcPts val="0"/>
              </a:spcBef>
              <a:spcAft>
                <a:spcPts val="0"/>
              </a:spcAft>
              <a:buSzPts val="1400"/>
              <a:buChar char="●"/>
            </a:pPr>
            <a:r>
              <a:rPr lang="en"/>
              <a:t>Rank según valores P en set de 1729 genes</a:t>
            </a:r>
            <a:endParaRPr/>
          </a:p>
          <a:p>
            <a:pPr indent="-317500" lvl="0" marL="457200">
              <a:spcBef>
                <a:spcPts val="0"/>
              </a:spcBef>
              <a:spcAft>
                <a:spcPts val="0"/>
              </a:spcAft>
              <a:buSzPts val="1400"/>
              <a:buChar char="●"/>
            </a:pPr>
            <a:r>
              <a:rPr lang="en"/>
              <a:t>Se incorporó la versión Preranked v1</a:t>
            </a:r>
            <a:endParaRPr/>
          </a:p>
          <a:p>
            <a:pPr indent="-317500" lvl="0" marL="457200">
              <a:spcBef>
                <a:spcPts val="0"/>
              </a:spcBef>
              <a:spcAft>
                <a:spcPts val="0"/>
              </a:spcAft>
              <a:buSzPts val="1400"/>
              <a:buChar char="●"/>
            </a:pPr>
            <a:r>
              <a:rPr lang="en"/>
              <a:t>Colección MSigDb C3: Motif Gene sets (MiRNAs y Factores de transcripción</a:t>
            </a:r>
            <a:endParaRPr/>
          </a:p>
        </p:txBody>
      </p:sp>
      <p:sp>
        <p:nvSpPr>
          <p:cNvPr id="340" name="Shape 340"/>
          <p:cNvSpPr txBox="1"/>
          <p:nvPr/>
        </p:nvSpPr>
        <p:spPr>
          <a:xfrm>
            <a:off x="3302800" y="1473625"/>
            <a:ext cx="5454900" cy="1815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Genome Set Enrichment Analysis:</a:t>
            </a:r>
            <a:endParaRPr/>
          </a:p>
          <a:p>
            <a:pPr indent="0" lvl="0" marL="0">
              <a:spcBef>
                <a:spcPts val="0"/>
              </a:spcBef>
              <a:spcAft>
                <a:spcPts val="0"/>
              </a:spcAft>
              <a:buNone/>
            </a:pPr>
            <a:r>
              <a:t/>
            </a:r>
            <a:endParaRPr/>
          </a:p>
          <a:p>
            <a:pPr indent="-317500" lvl="0" marL="457200">
              <a:spcBef>
                <a:spcPts val="0"/>
              </a:spcBef>
              <a:spcAft>
                <a:spcPts val="0"/>
              </a:spcAft>
              <a:buSzPts val="1400"/>
              <a:buChar char="●"/>
            </a:pPr>
            <a:r>
              <a:rPr lang="en"/>
              <a:t>Examina como genes en set S </a:t>
            </a:r>
            <a:r>
              <a:rPr lang="en"/>
              <a:t>están</a:t>
            </a:r>
            <a:r>
              <a:rPr lang="en"/>
              <a:t> distribuidos en lista ordenada (Ranked) L.</a:t>
            </a:r>
            <a:endParaRPr/>
          </a:p>
          <a:p>
            <a:pPr indent="-317500" lvl="0" marL="457200">
              <a:spcBef>
                <a:spcPts val="0"/>
              </a:spcBef>
              <a:spcAft>
                <a:spcPts val="0"/>
              </a:spcAft>
              <a:buSzPts val="1400"/>
              <a:buChar char="●"/>
            </a:pPr>
            <a:r>
              <a:rPr lang="en"/>
              <a:t>Calcula “Enriquecimiento” para determinar si gen S </a:t>
            </a:r>
            <a:r>
              <a:rPr lang="en"/>
              <a:t>está</a:t>
            </a:r>
            <a:r>
              <a:rPr lang="en"/>
              <a:t> sobrerepresentado en la lista L, según bases de datos experimentales.</a:t>
            </a:r>
            <a:endParaRPr/>
          </a:p>
          <a:p>
            <a:pPr indent="-317500" lvl="0" marL="457200" rtl="0">
              <a:spcBef>
                <a:spcPts val="0"/>
              </a:spcBef>
              <a:spcAft>
                <a:spcPts val="0"/>
              </a:spcAft>
              <a:buSzPts val="1400"/>
              <a:buChar char="●"/>
            </a:pPr>
            <a:r>
              <a:rPr lang="en"/>
              <a:t>Utilizado en análisis de redes y co-expresión</a:t>
            </a:r>
            <a:endParaRPr/>
          </a:p>
        </p:txBody>
      </p:sp>
      <p:sp>
        <p:nvSpPr>
          <p:cNvPr id="341" name="Shape 341"/>
          <p:cNvSpPr txBox="1"/>
          <p:nvPr/>
        </p:nvSpPr>
        <p:spPr>
          <a:xfrm>
            <a:off x="4422375" y="6322375"/>
            <a:ext cx="5524200" cy="132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http://software.broadinstitute.org/gsea/</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Shape 346"/>
          <p:cNvSpPr txBox="1"/>
          <p:nvPr>
            <p:ph type="title"/>
          </p:nvPr>
        </p:nvSpPr>
        <p:spPr>
          <a:xfrm>
            <a:off x="832475" y="168450"/>
            <a:ext cx="7951800" cy="973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Dirección y contenido del Repositorio.</a:t>
            </a:r>
            <a:endParaRPr/>
          </a:p>
        </p:txBody>
      </p:sp>
      <p:sp>
        <p:nvSpPr>
          <p:cNvPr id="347" name="Shape 347"/>
          <p:cNvSpPr txBox="1"/>
          <p:nvPr>
            <p:ph idx="1" type="body"/>
          </p:nvPr>
        </p:nvSpPr>
        <p:spPr>
          <a:xfrm>
            <a:off x="390425" y="1408950"/>
            <a:ext cx="8589600" cy="52623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3000"/>
              <a:t>Los datos del proyecto están colocados en Github en la url: https://github.com/legarcia2904/biclustering ,  incluye:</a:t>
            </a:r>
            <a:endParaRPr sz="3000"/>
          </a:p>
          <a:p>
            <a:pPr indent="-419100" lvl="0" marL="457200" rtl="0" algn="just">
              <a:spcBef>
                <a:spcPts val="600"/>
              </a:spcBef>
              <a:spcAft>
                <a:spcPts val="0"/>
              </a:spcAft>
              <a:buSzPts val="3000"/>
              <a:buChar char="■"/>
            </a:pPr>
            <a:r>
              <a:rPr lang="en" sz="3000"/>
              <a:t>El reporte del proyecto en formato editable.</a:t>
            </a:r>
            <a:endParaRPr sz="3000"/>
          </a:p>
          <a:p>
            <a:pPr indent="-419100" lvl="0" marL="457200" rtl="0" algn="just">
              <a:spcBef>
                <a:spcPts val="0"/>
              </a:spcBef>
              <a:spcAft>
                <a:spcPts val="0"/>
              </a:spcAft>
              <a:buSzPts val="3000"/>
              <a:buChar char="■"/>
            </a:pPr>
            <a:r>
              <a:rPr lang="en" sz="3000"/>
              <a:t>La presentación en formato editable.</a:t>
            </a:r>
            <a:endParaRPr sz="3000"/>
          </a:p>
          <a:p>
            <a:pPr indent="-419100" lvl="0" marL="457200" rtl="0" algn="just">
              <a:spcBef>
                <a:spcPts val="0"/>
              </a:spcBef>
              <a:spcAft>
                <a:spcPts val="0"/>
              </a:spcAft>
              <a:buSzPts val="3000"/>
              <a:buChar char="■"/>
            </a:pPr>
            <a:r>
              <a:rPr lang="en" sz="3000"/>
              <a:t>Código fuente, así como una breve explicación de los detalles de compilación y un ejemplo de línea de comando para su ejecución.</a:t>
            </a:r>
            <a:endParaRPr sz="3000"/>
          </a:p>
          <a:p>
            <a:pPr indent="-419100" lvl="0" marL="457200" rtl="0" algn="just">
              <a:spcBef>
                <a:spcPts val="0"/>
              </a:spcBef>
              <a:spcAft>
                <a:spcPts val="0"/>
              </a:spcAft>
              <a:buSzPts val="3000"/>
              <a:buChar char="■"/>
            </a:pPr>
            <a:r>
              <a:rPr lang="en" sz="3000"/>
              <a:t>Biblioteca de casos de prueba.</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832475" y="168450"/>
            <a:ext cx="7951800" cy="973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Introducción</a:t>
            </a:r>
            <a:endParaRPr/>
          </a:p>
        </p:txBody>
      </p:sp>
      <p:sp>
        <p:nvSpPr>
          <p:cNvPr id="96" name="Shape 96"/>
          <p:cNvSpPr txBox="1"/>
          <p:nvPr>
            <p:ph idx="1" type="body"/>
          </p:nvPr>
        </p:nvSpPr>
        <p:spPr>
          <a:xfrm>
            <a:off x="272000" y="1363175"/>
            <a:ext cx="8118900" cy="5204700"/>
          </a:xfrm>
          <a:prstGeom prst="rect">
            <a:avLst/>
          </a:prstGeom>
        </p:spPr>
        <p:txBody>
          <a:bodyPr anchorCtr="0" anchor="t" bIns="91425" lIns="91425" spcFirstLastPara="1" rIns="91425" wrap="square" tIns="91425">
            <a:noAutofit/>
          </a:bodyPr>
          <a:lstStyle/>
          <a:p>
            <a:pPr indent="-393700" lvl="0" marL="457200" rtl="0">
              <a:spcBef>
                <a:spcPts val="600"/>
              </a:spcBef>
              <a:spcAft>
                <a:spcPts val="0"/>
              </a:spcAft>
              <a:buClr>
                <a:srgbClr val="000000"/>
              </a:buClr>
              <a:buSzPts val="2600"/>
              <a:buChar char="■"/>
            </a:pPr>
            <a:r>
              <a:rPr lang="en" sz="2600">
                <a:solidFill>
                  <a:srgbClr val="000000"/>
                </a:solidFill>
              </a:rPr>
              <a:t>El principal objetivo de RNA-Seq es catalogar todos y cada uno de los transcritos (RNA) expresados por una célula en una condición específica; una técnica altamente cuantitativa y de gran rendimiento. Apps.</a:t>
            </a:r>
            <a:endParaRPr sz="2600">
              <a:solidFill>
                <a:srgbClr val="000000"/>
              </a:solidFill>
            </a:endParaRPr>
          </a:p>
          <a:p>
            <a:pPr indent="0" lvl="0" marL="0">
              <a:spcBef>
                <a:spcPts val="600"/>
              </a:spcBef>
              <a:spcAft>
                <a:spcPts val="0"/>
              </a:spcAft>
              <a:buNone/>
            </a:pPr>
            <a:r>
              <a:t/>
            </a:r>
            <a:endParaRPr sz="2600">
              <a:solidFill>
                <a:srgbClr val="000000"/>
              </a:solidFill>
            </a:endParaRPr>
          </a:p>
          <a:p>
            <a:pPr indent="-393700" lvl="0" marL="457200" rtl="0">
              <a:spcBef>
                <a:spcPts val="600"/>
              </a:spcBef>
              <a:spcAft>
                <a:spcPts val="0"/>
              </a:spcAft>
              <a:buClr>
                <a:srgbClr val="000000"/>
              </a:buClr>
              <a:buSzPts val="2600"/>
              <a:buChar char="■"/>
            </a:pPr>
            <a:r>
              <a:rPr lang="en" sz="2600">
                <a:solidFill>
                  <a:srgbClr val="000000"/>
                </a:solidFill>
              </a:rPr>
              <a:t>Dicha técnica permite medir los niveles de expresión génica de miles de genes bajo distintas condiciones experimentales. Los resultados obtenidos se organizan en una matriz, llamada Matriz de Expresión en el que cada uno de los elementos representa el nivel de expresión de un gen bajo una condición experimental específica.</a:t>
            </a:r>
            <a:endParaRPr sz="2600">
              <a:solidFill>
                <a:srgbClr val="0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Shape 352"/>
          <p:cNvSpPr txBox="1"/>
          <p:nvPr>
            <p:ph type="ctrTitle"/>
          </p:nvPr>
        </p:nvSpPr>
        <p:spPr>
          <a:xfrm>
            <a:off x="1639800" y="3362850"/>
            <a:ext cx="73734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t/>
            </a:r>
            <a:endParaRPr>
              <a:solidFill>
                <a:srgbClr val="2F3848"/>
              </a:solidFill>
            </a:endParaRPr>
          </a:p>
          <a:p>
            <a:pPr indent="457200" lvl="0" marL="4114800" rtl="0">
              <a:spcBef>
                <a:spcPts val="0"/>
              </a:spcBef>
              <a:spcAft>
                <a:spcPts val="0"/>
              </a:spcAft>
              <a:buNone/>
            </a:pPr>
            <a:r>
              <a:rPr lang="en"/>
              <a:t>¡Gracias!</a:t>
            </a:r>
            <a:endParaRPr/>
          </a:p>
          <a:p>
            <a:pPr indent="0" lvl="0" marL="0" rtl="0">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832475" y="168450"/>
            <a:ext cx="7951800" cy="973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Introducción</a:t>
            </a:r>
            <a:endParaRPr/>
          </a:p>
        </p:txBody>
      </p:sp>
      <p:sp>
        <p:nvSpPr>
          <p:cNvPr id="102" name="Shape 102"/>
          <p:cNvSpPr txBox="1"/>
          <p:nvPr>
            <p:ph idx="1" type="body"/>
          </p:nvPr>
        </p:nvSpPr>
        <p:spPr>
          <a:xfrm>
            <a:off x="272000" y="1363175"/>
            <a:ext cx="8118900" cy="5204700"/>
          </a:xfrm>
          <a:prstGeom prst="rect">
            <a:avLst/>
          </a:prstGeom>
        </p:spPr>
        <p:txBody>
          <a:bodyPr anchorCtr="0" anchor="t" bIns="91425" lIns="91425" spcFirstLastPara="1" rIns="91425" wrap="square" tIns="91425">
            <a:noAutofit/>
          </a:bodyPr>
          <a:lstStyle/>
          <a:p>
            <a:pPr indent="-393700" lvl="0" marL="457200">
              <a:spcBef>
                <a:spcPts val="600"/>
              </a:spcBef>
              <a:spcAft>
                <a:spcPts val="0"/>
              </a:spcAft>
              <a:buClr>
                <a:srgbClr val="000000"/>
              </a:buClr>
              <a:buSzPts val="2600"/>
              <a:buChar char="■"/>
            </a:pPr>
            <a:r>
              <a:rPr lang="en" sz="2600">
                <a:solidFill>
                  <a:srgbClr val="000000"/>
                </a:solidFill>
              </a:rPr>
              <a:t>Dada la cantidad de información recopilada en cada corrida de RNA-Seq, se requiere el desarrollo de métodos computacionales para su interpretación funcional. </a:t>
            </a:r>
            <a:endParaRPr sz="2600">
              <a:solidFill>
                <a:srgbClr val="000000"/>
              </a:solidFill>
            </a:endParaRPr>
          </a:p>
          <a:p>
            <a:pPr indent="0" lvl="0" marL="0">
              <a:spcBef>
                <a:spcPts val="600"/>
              </a:spcBef>
              <a:spcAft>
                <a:spcPts val="0"/>
              </a:spcAft>
              <a:buNone/>
            </a:pPr>
            <a:r>
              <a:t/>
            </a:r>
            <a:endParaRPr sz="2600">
              <a:solidFill>
                <a:srgbClr val="000000"/>
              </a:solidFill>
            </a:endParaRPr>
          </a:p>
          <a:p>
            <a:pPr indent="-393700" lvl="0" marL="457200" rtl="0">
              <a:spcBef>
                <a:spcPts val="600"/>
              </a:spcBef>
              <a:spcAft>
                <a:spcPts val="0"/>
              </a:spcAft>
              <a:buClr>
                <a:srgbClr val="000000"/>
              </a:buClr>
              <a:buSzPts val="2600"/>
              <a:buChar char="■"/>
            </a:pPr>
            <a:r>
              <a:rPr lang="en" sz="2600">
                <a:solidFill>
                  <a:srgbClr val="000000"/>
                </a:solidFill>
              </a:rPr>
              <a:t>Sobre estos conjuntos de datos, los algoritmos de construcción de biclusters tratan de identificar asociaciones de genes y condiciones experimentales, donde los genes exhiben una alta correlación para cada condición dada.</a:t>
            </a:r>
            <a:endParaRPr sz="26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832475" y="168450"/>
            <a:ext cx="7951800" cy="973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Biclustering</a:t>
            </a:r>
            <a:endParaRPr/>
          </a:p>
        </p:txBody>
      </p:sp>
      <p:pic>
        <p:nvPicPr>
          <p:cNvPr id="108" name="Shape 108"/>
          <p:cNvPicPr preferRelativeResize="0"/>
          <p:nvPr/>
        </p:nvPicPr>
        <p:blipFill>
          <a:blip r:embed="rId3">
            <a:alphaModFix/>
          </a:blip>
          <a:stretch>
            <a:fillRect/>
          </a:stretch>
        </p:blipFill>
        <p:spPr>
          <a:xfrm>
            <a:off x="1193687" y="1577875"/>
            <a:ext cx="6756624" cy="5067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832475" y="168450"/>
            <a:ext cx="7951800" cy="973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Definición del problema</a:t>
            </a:r>
            <a:endParaRPr/>
          </a:p>
        </p:txBody>
      </p:sp>
      <p:sp>
        <p:nvSpPr>
          <p:cNvPr id="114" name="Shape 114"/>
          <p:cNvSpPr txBox="1"/>
          <p:nvPr>
            <p:ph idx="1" type="body"/>
          </p:nvPr>
        </p:nvSpPr>
        <p:spPr>
          <a:xfrm>
            <a:off x="356475" y="1527775"/>
            <a:ext cx="8623500" cy="5143500"/>
          </a:xfrm>
          <a:prstGeom prst="rect">
            <a:avLst/>
          </a:prstGeom>
        </p:spPr>
        <p:txBody>
          <a:bodyPr anchorCtr="0" anchor="t" bIns="91425" lIns="91425" spcFirstLastPara="1" rIns="91425" wrap="square" tIns="91425">
            <a:noAutofit/>
          </a:bodyPr>
          <a:lstStyle/>
          <a:p>
            <a:pPr indent="-431800" lvl="0" marL="457200" rtl="0">
              <a:spcBef>
                <a:spcPts val="600"/>
              </a:spcBef>
              <a:spcAft>
                <a:spcPts val="0"/>
              </a:spcAft>
              <a:buSzPts val="3200"/>
              <a:buChar char="■"/>
            </a:pPr>
            <a:r>
              <a:rPr lang="en"/>
              <a:t>¿Por qué usar el biclustering para resolver este problema?</a:t>
            </a:r>
            <a:endParaRPr/>
          </a:p>
          <a:p>
            <a:pPr indent="-419100" lvl="0" marL="457200" rtl="0" algn="just">
              <a:lnSpc>
                <a:spcPct val="120000"/>
              </a:lnSpc>
              <a:spcBef>
                <a:spcPts val="0"/>
              </a:spcBef>
              <a:spcAft>
                <a:spcPts val="0"/>
              </a:spcAft>
              <a:buSzPts val="3000"/>
              <a:buChar char="■"/>
            </a:pPr>
            <a:r>
              <a:rPr lang="en" sz="3000">
                <a:solidFill>
                  <a:schemeClr val="dk1"/>
                </a:solidFill>
              </a:rPr>
              <a:t>Permite detectar grupos traslapados entre los biclusters, proporcionando una mejor representación de la realidad biológica que implica genes con muchas funciones o reguladas por muchos factores. Por ejemplo, un simple gen podría participar en múltiples maneras que puede o no ser coactivo en todas las condiciones.</a:t>
            </a:r>
            <a:endParaRPr sz="3000"/>
          </a:p>
          <a:p>
            <a:pPr indent="0" lvl="0" marL="0" rtl="0">
              <a:spcBef>
                <a:spcPts val="600"/>
              </a:spcBef>
              <a:spcAft>
                <a:spcPts val="0"/>
              </a:spcAft>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just">
              <a:lnSpc>
                <a:spcPct val="120000"/>
              </a:lnSpc>
              <a:spcBef>
                <a:spcPts val="0"/>
              </a:spcBef>
              <a:spcAft>
                <a:spcPts val="0"/>
              </a:spcAft>
              <a:buNone/>
            </a:pPr>
            <a:r>
              <a:t/>
            </a:r>
            <a:endParaRPr sz="2400">
              <a:solidFill>
                <a:schemeClr val="dk1"/>
              </a:solidFill>
              <a:latin typeface="Arial"/>
              <a:ea typeface="Arial"/>
              <a:cs typeface="Arial"/>
              <a:sym typeface="Arial"/>
            </a:endParaRPr>
          </a:p>
          <a:p>
            <a:pPr indent="0" lvl="0" marL="0" rtl="0">
              <a:spcBef>
                <a:spcPts val="6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832475" y="168450"/>
            <a:ext cx="7951800" cy="973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Complejidad del problema</a:t>
            </a:r>
            <a:endParaRPr/>
          </a:p>
        </p:txBody>
      </p:sp>
      <p:sp>
        <p:nvSpPr>
          <p:cNvPr id="120" name="Shape 120"/>
          <p:cNvSpPr txBox="1"/>
          <p:nvPr>
            <p:ph idx="1" type="body"/>
          </p:nvPr>
        </p:nvSpPr>
        <p:spPr>
          <a:xfrm>
            <a:off x="356475" y="1527775"/>
            <a:ext cx="8623500" cy="5143500"/>
          </a:xfrm>
          <a:prstGeom prst="rect">
            <a:avLst/>
          </a:prstGeom>
        </p:spPr>
        <p:txBody>
          <a:bodyPr anchorCtr="0" anchor="t" bIns="91425" lIns="91425" spcFirstLastPara="1" rIns="91425" wrap="square" tIns="91425">
            <a:noAutofit/>
          </a:bodyPr>
          <a:lstStyle/>
          <a:p>
            <a:pPr indent="-419100" lvl="0" marL="457200" rtl="0" algn="just">
              <a:lnSpc>
                <a:spcPct val="120000"/>
              </a:lnSpc>
              <a:spcBef>
                <a:spcPts val="0"/>
              </a:spcBef>
              <a:spcAft>
                <a:spcPts val="0"/>
              </a:spcAft>
              <a:buSzPts val="3000"/>
              <a:buChar char="■"/>
            </a:pPr>
            <a:r>
              <a:rPr lang="en" sz="3000">
                <a:solidFill>
                  <a:schemeClr val="dk1"/>
                </a:solidFill>
              </a:rPr>
              <a:t>El biclustering es un problema NP-difícil (Demostrado en el 2002 Tanay et al.), y es por ello que la mayoría de los métodos utilizados se basan en procedimientos de optimización. El que sea NP-difícil implica que una búsqueda exhaustiva en el espacio de decisión no sea factible, pero aplicando una medida de calidad a una solución candidata, el uso de una meta-heurística para la solución del problema parece apropiado.</a:t>
            </a:r>
            <a:endParaRPr sz="3000">
              <a:solidFill>
                <a:schemeClr val="dk1"/>
              </a:solidFill>
            </a:endParaRPr>
          </a:p>
          <a:p>
            <a:pPr indent="-419100" lvl="0" marL="457200" rtl="0" algn="just">
              <a:lnSpc>
                <a:spcPct val="120000"/>
              </a:lnSpc>
              <a:spcBef>
                <a:spcPts val="0"/>
              </a:spcBef>
              <a:spcAft>
                <a:spcPts val="0"/>
              </a:spcAft>
              <a:buClr>
                <a:schemeClr val="dk1"/>
              </a:buClr>
              <a:buSzPts val="3000"/>
              <a:buChar char="■"/>
            </a:pPr>
            <a:r>
              <a:t/>
            </a:r>
            <a:endParaRPr sz="3000">
              <a:solidFill>
                <a:schemeClr val="dk1"/>
              </a:solidFill>
            </a:endParaRPr>
          </a:p>
          <a:p>
            <a:pPr indent="0" lvl="0" marL="0" rtl="0">
              <a:spcBef>
                <a:spcPts val="600"/>
              </a:spcBef>
              <a:spcAft>
                <a:spcPts val="0"/>
              </a:spcAft>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just">
              <a:lnSpc>
                <a:spcPct val="120000"/>
              </a:lnSpc>
              <a:spcBef>
                <a:spcPts val="0"/>
              </a:spcBef>
              <a:spcAft>
                <a:spcPts val="0"/>
              </a:spcAft>
              <a:buNone/>
            </a:pPr>
            <a:r>
              <a:t/>
            </a:r>
            <a:endParaRPr sz="2400">
              <a:solidFill>
                <a:schemeClr val="dk1"/>
              </a:solidFill>
              <a:latin typeface="Arial"/>
              <a:ea typeface="Arial"/>
              <a:cs typeface="Arial"/>
              <a:sym typeface="Arial"/>
            </a:endParaRPr>
          </a:p>
          <a:p>
            <a:pPr indent="0" lvl="0" marL="0" rtl="0">
              <a:spcBef>
                <a:spcPts val="6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832475" y="168450"/>
            <a:ext cx="7951800" cy="973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Métodos biclustering</a:t>
            </a:r>
            <a:endParaRPr/>
          </a:p>
        </p:txBody>
      </p:sp>
      <p:sp>
        <p:nvSpPr>
          <p:cNvPr id="126" name="Shape 126"/>
          <p:cNvSpPr txBox="1"/>
          <p:nvPr>
            <p:ph idx="1" type="body"/>
          </p:nvPr>
        </p:nvSpPr>
        <p:spPr>
          <a:xfrm>
            <a:off x="356475" y="1527775"/>
            <a:ext cx="8623500" cy="5143500"/>
          </a:xfrm>
          <a:prstGeom prst="rect">
            <a:avLst/>
          </a:prstGeom>
        </p:spPr>
        <p:txBody>
          <a:bodyPr anchorCtr="0" anchor="t" bIns="91425" lIns="91425" spcFirstLastPara="1" rIns="91425" wrap="square" tIns="91425">
            <a:noAutofit/>
          </a:bodyPr>
          <a:lstStyle/>
          <a:p>
            <a:pPr indent="-406400" lvl="0" marL="457200" rtl="0" algn="just">
              <a:lnSpc>
                <a:spcPct val="120000"/>
              </a:lnSpc>
              <a:spcBef>
                <a:spcPts val="0"/>
              </a:spcBef>
              <a:spcAft>
                <a:spcPts val="0"/>
              </a:spcAft>
              <a:buSzPts val="2800"/>
              <a:buChar char="■"/>
            </a:pPr>
            <a:r>
              <a:rPr lang="en" sz="2800">
                <a:solidFill>
                  <a:schemeClr val="dk1"/>
                </a:solidFill>
              </a:rPr>
              <a:t>SAMBA, ISA, BIMAX, QUBIC y FABIA son algunos algoritmos populares para uso general para biclustering. </a:t>
            </a:r>
            <a:endParaRPr sz="2800">
              <a:solidFill>
                <a:schemeClr val="dk1"/>
              </a:solidFill>
            </a:endParaRPr>
          </a:p>
          <a:p>
            <a:pPr indent="-406400" lvl="0" marL="457200" rtl="0" algn="just">
              <a:lnSpc>
                <a:spcPct val="120000"/>
              </a:lnSpc>
              <a:spcBef>
                <a:spcPts val="0"/>
              </a:spcBef>
              <a:spcAft>
                <a:spcPts val="0"/>
              </a:spcAft>
              <a:buClr>
                <a:schemeClr val="dk1"/>
              </a:buClr>
              <a:buSzPts val="2800"/>
              <a:buChar char="■"/>
            </a:pPr>
            <a:r>
              <a:rPr lang="en" sz="2800">
                <a:solidFill>
                  <a:schemeClr val="dk1"/>
                </a:solidFill>
              </a:rPr>
              <a:t>BicPAM, BicNET y MCbiclust son tres herramientas recientes.</a:t>
            </a:r>
            <a:endParaRPr sz="2800">
              <a:solidFill>
                <a:schemeClr val="dk1"/>
              </a:solidFill>
            </a:endParaRPr>
          </a:p>
          <a:p>
            <a:pPr indent="-406400" lvl="0" marL="457200" rtl="0" algn="just">
              <a:lnSpc>
                <a:spcPct val="120000"/>
              </a:lnSpc>
              <a:spcBef>
                <a:spcPts val="0"/>
              </a:spcBef>
              <a:spcAft>
                <a:spcPts val="0"/>
              </a:spcAft>
              <a:buClr>
                <a:schemeClr val="dk1"/>
              </a:buClr>
              <a:buSzPts val="2800"/>
              <a:buChar char="■"/>
            </a:pPr>
            <a:r>
              <a:rPr lang="en" sz="2800">
                <a:solidFill>
                  <a:schemeClr val="dk1"/>
                </a:solidFill>
              </a:rPr>
              <a:t>Biclust y QUBICR son dos paquetes R que integran múltiples algoritmos existentes.</a:t>
            </a:r>
            <a:endParaRPr sz="2800">
              <a:solidFill>
                <a:schemeClr val="dk1"/>
              </a:solidFill>
            </a:endParaRPr>
          </a:p>
          <a:p>
            <a:pPr indent="0" lvl="0" marL="0" rtl="0" algn="just">
              <a:lnSpc>
                <a:spcPct val="120000"/>
              </a:lnSpc>
              <a:spcBef>
                <a:spcPts val="0"/>
              </a:spcBef>
              <a:spcAft>
                <a:spcPts val="0"/>
              </a:spcAft>
              <a:buNone/>
            </a:pPr>
            <a:r>
              <a:rPr b="1" lang="en" sz="2800">
                <a:solidFill>
                  <a:schemeClr val="dk1"/>
                </a:solidFill>
              </a:rPr>
              <a:t>Nota: </a:t>
            </a:r>
            <a:r>
              <a:rPr lang="en" sz="2800">
                <a:solidFill>
                  <a:schemeClr val="dk1"/>
                </a:solidFill>
              </a:rPr>
              <a:t>Algoritmos diseñados y evaluados en el uso de datos de microarreglos pueden no ser adecuado para su aplicación directa a los datos de RNA-seq.</a:t>
            </a:r>
            <a:endParaRPr sz="2800">
              <a:solidFill>
                <a:schemeClr val="dk1"/>
              </a:solidFill>
            </a:endParaRPr>
          </a:p>
          <a:p>
            <a:pPr indent="0" lvl="0" marL="0" rtl="0">
              <a:spcBef>
                <a:spcPts val="600"/>
              </a:spcBef>
              <a:spcAft>
                <a:spcPts val="0"/>
              </a:spcAft>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just">
              <a:lnSpc>
                <a:spcPct val="120000"/>
              </a:lnSpc>
              <a:spcBef>
                <a:spcPts val="0"/>
              </a:spcBef>
              <a:spcAft>
                <a:spcPts val="0"/>
              </a:spcAft>
              <a:buNone/>
            </a:pPr>
            <a:r>
              <a:t/>
            </a:r>
            <a:endParaRPr sz="2400">
              <a:solidFill>
                <a:schemeClr val="dk1"/>
              </a:solidFill>
              <a:latin typeface="Arial"/>
              <a:ea typeface="Arial"/>
              <a:cs typeface="Arial"/>
              <a:sym typeface="Arial"/>
            </a:endParaRPr>
          </a:p>
          <a:p>
            <a:pPr indent="0" lvl="0" marL="0" rtl="0">
              <a:spcBef>
                <a:spcPts val="6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nedi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