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snapToObjects="1">
      <p:cViewPr varScale="1">
        <p:scale>
          <a:sx n="90" d="100"/>
          <a:sy n="90" d="100"/>
        </p:scale>
        <p:origin x="232"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77A08-6E2A-D044-A0D9-3E4BF619AB65}" type="datetimeFigureOut">
              <a:rPr lang="en-US" smtClean="0"/>
              <a:t>8/9/18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B1027-F55F-854E-AA09-308A17679483}" type="slidenum">
              <a:rPr lang="en-US" smtClean="0"/>
              <a:t>‹#›</a:t>
            </a:fld>
            <a:endParaRPr lang="en-US"/>
          </a:p>
        </p:txBody>
      </p:sp>
    </p:spTree>
    <p:extLst>
      <p:ext uri="{BB962C8B-B14F-4D97-AF65-F5344CB8AC3E}">
        <p14:creationId xmlns:p14="http://schemas.microsoft.com/office/powerpoint/2010/main" val="818259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8B1027-F55F-854E-AA09-308A17679483}" type="slidenum">
              <a:rPr lang="en-US" smtClean="0"/>
              <a:t>1</a:t>
            </a:fld>
            <a:endParaRPr lang="en-US"/>
          </a:p>
        </p:txBody>
      </p:sp>
    </p:spTree>
    <p:extLst>
      <p:ext uri="{BB962C8B-B14F-4D97-AF65-F5344CB8AC3E}">
        <p14:creationId xmlns:p14="http://schemas.microsoft.com/office/powerpoint/2010/main" val="208419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8B1027-F55F-854E-AA09-308A17679483}" type="slidenum">
              <a:rPr lang="en-US" smtClean="0"/>
              <a:t>17</a:t>
            </a:fld>
            <a:endParaRPr lang="en-US"/>
          </a:p>
        </p:txBody>
      </p:sp>
    </p:spTree>
    <p:extLst>
      <p:ext uri="{BB962C8B-B14F-4D97-AF65-F5344CB8AC3E}">
        <p14:creationId xmlns:p14="http://schemas.microsoft.com/office/powerpoint/2010/main" val="137585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77CBCF-F42E-324E-B50C-431B428A5FC8}"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F85CEDB-CE15-A54B-925B-4086C51A2016}" type="datetime1">
              <a:rPr lang="en-US" smtClean="0"/>
              <a:t>8/9/18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50D04-9D18-7740-A155-225661C41E5C}"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038ED-E7E5-9C4B-8BB2-6D034FCD6B4B}"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2821B-7AA4-254C-A88F-CE0C557C9677}"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C828EF-DA0F-DA4B-A7FC-5705C2E40C3C}"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3D261-208E-2341-8EFE-9C2A4FAE7B9E}"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CF1E99-1358-BF41-A1C2-6930B4A3AF5E}"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305BBD-A1E2-154D-8F91-ADAC965438EA}"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41E8F-7338-6F42-9B98-4F80B410F8C2}"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F5E73-9AE4-E24F-BB5F-19D6E33E9DC2}" type="datetime1">
              <a:rPr lang="en-US" smtClean="0"/>
              <a:t>8/9/18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0FA847-4B0B-6D43-A46D-0620ABE7057F}" type="datetime1">
              <a:rPr lang="en-US" smtClean="0"/>
              <a:t>8/9/18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A91F26-D6E3-2F4F-B101-AC3B04757B9A}" type="datetime1">
              <a:rPr lang="en-US" smtClean="0"/>
              <a:t>8/9/18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8A198B-4D1A-0E4D-A4D7-68A1E82B1803}" type="datetime1">
              <a:rPr lang="en-US" smtClean="0"/>
              <a:t>8/9/18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7EFD9-8399-2249-80EF-4450163EF172}" type="datetime1">
              <a:rPr lang="en-US" smtClean="0"/>
              <a:t>8/9/18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0341E-4FC5-D14C-BCD6-3B77F4500C5E}" type="datetime1">
              <a:rPr lang="en-US" smtClean="0"/>
              <a:t>8/9/18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47832-9E72-2A47-A395-EDE440471F25}" type="datetime1">
              <a:rPr lang="en-US" smtClean="0"/>
              <a:t>8/9/18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F4B5B9F-4077-CE42-9495-9B8A07EC0969}" type="datetime1">
              <a:rPr lang="en-US" smtClean="0"/>
              <a:t>8/9/18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egarcia2904/cicemovil" TargetMode="External"/><Relationship Id="rId3" Type="http://schemas.openxmlformats.org/officeDocument/2006/relationships/hyperlink" Target="https://github.com/legarcia2904/CicemovilDispla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irebase.google.com/)" TargetMode="External"/><Relationship Id="rId3"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295655"/>
            <a:ext cx="8215948" cy="2679193"/>
          </a:xfrm>
        </p:spPr>
        <p:txBody>
          <a:bodyPr>
            <a:normAutofit/>
          </a:bodyPr>
          <a:lstStyle/>
          <a:p>
            <a:pPr algn="just"/>
            <a:r>
              <a:rPr lang="es-ES_tradnl" sz="3200" dirty="0" smtClean="0"/>
              <a:t>Diseño e implementación de un sistema de seguimiento de vehículos para el servicio de transporte del CICESE</a:t>
            </a:r>
            <a:endParaRPr lang="es-ES_tradnl" sz="3200" dirty="0"/>
          </a:p>
        </p:txBody>
      </p:sp>
      <p:sp>
        <p:nvSpPr>
          <p:cNvPr id="3" name="Subtitle 2"/>
          <p:cNvSpPr>
            <a:spLocks noGrp="1"/>
          </p:cNvSpPr>
          <p:nvPr>
            <p:ph type="subTitle" idx="1"/>
          </p:nvPr>
        </p:nvSpPr>
        <p:spPr>
          <a:xfrm>
            <a:off x="292608" y="3364992"/>
            <a:ext cx="7278624" cy="3291840"/>
          </a:xfrm>
        </p:spPr>
        <p:txBody>
          <a:bodyPr>
            <a:normAutofit fontScale="85000" lnSpcReduction="20000"/>
          </a:bodyPr>
          <a:lstStyle/>
          <a:p>
            <a:r>
              <a:rPr lang="es-ES_tradnl" dirty="0" smtClean="0">
                <a:solidFill>
                  <a:schemeClr val="tx1"/>
                </a:solidFill>
              </a:rPr>
              <a:t>Proyecto final del curso “Cómputo móvil y ubicuo”.</a:t>
            </a:r>
          </a:p>
          <a:p>
            <a:endParaRPr lang="es-ES_tradnl" dirty="0" smtClean="0">
              <a:solidFill>
                <a:schemeClr val="tx1"/>
              </a:solidFill>
            </a:endParaRPr>
          </a:p>
          <a:p>
            <a:r>
              <a:rPr lang="es-ES_tradnl" dirty="0" smtClean="0">
                <a:solidFill>
                  <a:schemeClr val="tx1"/>
                </a:solidFill>
              </a:rPr>
              <a:t>Presenta: Luis Enrique García Hernández</a:t>
            </a:r>
          </a:p>
          <a:p>
            <a:endParaRPr lang="es-ES_tradnl" dirty="0" smtClean="0">
              <a:solidFill>
                <a:schemeClr val="tx1"/>
              </a:solidFill>
            </a:endParaRPr>
          </a:p>
          <a:p>
            <a:r>
              <a:rPr lang="es-ES_tradnl" dirty="0" smtClean="0">
                <a:solidFill>
                  <a:schemeClr val="tx1"/>
                </a:solidFill>
              </a:rPr>
              <a:t>Profesores:</a:t>
            </a:r>
          </a:p>
          <a:p>
            <a:pPr marL="342900" indent="-342900">
              <a:buFont typeface="Arial" charset="0"/>
              <a:buChar char="•"/>
            </a:pPr>
            <a:r>
              <a:rPr lang="es-ES_tradnl" dirty="0" smtClean="0">
                <a:solidFill>
                  <a:schemeClr val="tx1"/>
                </a:solidFill>
              </a:rPr>
              <a:t>Dr. Jesús Favela Vara</a:t>
            </a:r>
          </a:p>
          <a:p>
            <a:pPr marL="342900" indent="-342900">
              <a:buFont typeface="Arial" charset="0"/>
              <a:buChar char="•"/>
            </a:pPr>
            <a:r>
              <a:rPr lang="es-ES_tradnl" dirty="0" smtClean="0">
                <a:solidFill>
                  <a:schemeClr val="tx1"/>
                </a:solidFill>
              </a:rPr>
              <a:t>Dr. José Antonio García Macías</a:t>
            </a:r>
          </a:p>
          <a:p>
            <a:pPr marL="342900" indent="-342900">
              <a:buFont typeface="Arial" charset="0"/>
              <a:buChar char="•"/>
            </a:pPr>
            <a:endParaRPr lang="es-ES_tradnl" dirty="0" smtClean="0">
              <a:solidFill>
                <a:schemeClr val="tx1"/>
              </a:solidFill>
            </a:endParaRPr>
          </a:p>
          <a:p>
            <a:r>
              <a:rPr lang="es-ES_tradnl" dirty="0" smtClean="0">
                <a:solidFill>
                  <a:schemeClr val="tx1"/>
                </a:solidFill>
              </a:rPr>
              <a:t>CICESE, Baja California, México.              9 de  agosto de 2018 </a:t>
            </a:r>
          </a:p>
          <a:p>
            <a:endParaRPr lang="en-US" dirty="0"/>
          </a:p>
        </p:txBody>
      </p:sp>
      <p:sp>
        <p:nvSpPr>
          <p:cNvPr id="4" name="Slide Number Placeholder 3"/>
          <p:cNvSpPr>
            <a:spLocks noGrp="1"/>
          </p:cNvSpPr>
          <p:nvPr>
            <p:ph type="sldNum" sz="quarter" idx="12"/>
          </p:nvPr>
        </p:nvSpPr>
        <p:spPr>
          <a:xfrm>
            <a:off x="10648954" y="5864234"/>
            <a:ext cx="1142245" cy="669925"/>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3614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a:t>Aplicación Mapa-CICEMÓVIL</a:t>
            </a: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10</a:t>
            </a:fld>
            <a:endParaRPr lang="en-US"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4212" y="1112840"/>
            <a:ext cx="3702051" cy="5492752"/>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857750" y="1112839"/>
            <a:ext cx="6372225" cy="5492753"/>
          </a:xfrm>
          <a:prstGeom prst="rect">
            <a:avLst/>
          </a:prstGeom>
        </p:spPr>
      </p:pic>
    </p:spTree>
    <p:extLst>
      <p:ext uri="{BB962C8B-B14F-4D97-AF65-F5344CB8AC3E}">
        <p14:creationId xmlns:p14="http://schemas.microsoft.com/office/powerpoint/2010/main" val="10564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Configuración </a:t>
            </a:r>
            <a:r>
              <a:rPr lang="es-ES_tradnl" dirty="0"/>
              <a:t>del </a:t>
            </a:r>
            <a:r>
              <a:rPr lang="es-ES_tradnl" dirty="0" err="1"/>
              <a:t>backend</a:t>
            </a:r>
            <a:r>
              <a:rPr lang="es-ES_tradnl" dirty="0"/>
              <a:t> en Firebase.</a:t>
            </a:r>
          </a:p>
        </p:txBody>
      </p:sp>
      <p:sp>
        <p:nvSpPr>
          <p:cNvPr id="3" name="Content Placeholder 2"/>
          <p:cNvSpPr>
            <a:spLocks noGrp="1"/>
          </p:cNvSpPr>
          <p:nvPr>
            <p:ph idx="1"/>
          </p:nvPr>
        </p:nvSpPr>
        <p:spPr>
          <a:xfrm>
            <a:off x="298449" y="1271588"/>
            <a:ext cx="10960102" cy="5157787"/>
          </a:xfrm>
        </p:spPr>
        <p:txBody>
          <a:bodyPr>
            <a:normAutofit/>
          </a:bodyPr>
          <a:lstStyle/>
          <a:p>
            <a:pPr algn="just"/>
            <a:r>
              <a:rPr lang="es-ES_tradnl" sz="2800" dirty="0">
                <a:solidFill>
                  <a:schemeClr val="tx1"/>
                </a:solidFill>
              </a:rPr>
              <a:t>Firebase es una plataforma para el desarrollo de aplicaciones web y aplicaciones móviles, entre los principales servicios que ofrece </a:t>
            </a:r>
            <a:r>
              <a:rPr lang="es-ES_tradnl" sz="2800" dirty="0" smtClean="0">
                <a:solidFill>
                  <a:schemeClr val="tx1"/>
                </a:solidFill>
              </a:rPr>
              <a:t>están:</a:t>
            </a:r>
          </a:p>
          <a:p>
            <a:pPr algn="just"/>
            <a:endParaRPr lang="es-ES_tradnl" sz="2400" dirty="0" smtClean="0">
              <a:solidFill>
                <a:schemeClr val="tx1"/>
              </a:solidFill>
            </a:endParaRPr>
          </a:p>
          <a:p>
            <a:pPr lvl="1" algn="just"/>
            <a:r>
              <a:rPr lang="es-ES_tradnl" sz="2400" dirty="0" smtClean="0">
                <a:solidFill>
                  <a:schemeClr val="tx1"/>
                </a:solidFill>
              </a:rPr>
              <a:t>Firebase </a:t>
            </a:r>
            <a:r>
              <a:rPr lang="es-ES_tradnl" sz="2400" dirty="0" err="1" smtClean="0">
                <a:solidFill>
                  <a:schemeClr val="tx1"/>
                </a:solidFill>
              </a:rPr>
              <a:t>Auth</a:t>
            </a:r>
            <a:endParaRPr lang="es-ES_tradnl" sz="2400" dirty="0">
              <a:solidFill>
                <a:schemeClr val="tx1"/>
              </a:solidFill>
            </a:endParaRPr>
          </a:p>
          <a:p>
            <a:pPr lvl="1" algn="just"/>
            <a:r>
              <a:rPr lang="es-ES_tradnl" sz="2400" dirty="0" smtClean="0">
                <a:solidFill>
                  <a:schemeClr val="tx1"/>
                </a:solidFill>
              </a:rPr>
              <a:t>Firebase </a:t>
            </a:r>
            <a:r>
              <a:rPr lang="es-ES_tradnl" sz="2400" dirty="0" err="1">
                <a:solidFill>
                  <a:schemeClr val="tx1"/>
                </a:solidFill>
              </a:rPr>
              <a:t>Analytics</a:t>
            </a:r>
            <a:r>
              <a:rPr lang="es-ES_tradnl" sz="2400" dirty="0">
                <a:solidFill>
                  <a:schemeClr val="tx1"/>
                </a:solidFill>
              </a:rPr>
              <a:t> </a:t>
            </a:r>
            <a:endParaRPr lang="es-ES_tradnl" sz="2400" dirty="0" smtClean="0">
              <a:solidFill>
                <a:schemeClr val="tx1"/>
              </a:solidFill>
            </a:endParaRPr>
          </a:p>
          <a:p>
            <a:pPr lvl="1" algn="just"/>
            <a:r>
              <a:rPr lang="es-ES_tradnl" sz="2400" dirty="0" smtClean="0">
                <a:solidFill>
                  <a:schemeClr val="tx1"/>
                </a:solidFill>
              </a:rPr>
              <a:t>Firebase </a:t>
            </a:r>
            <a:r>
              <a:rPr lang="es-ES_tradnl" sz="2400" dirty="0">
                <a:solidFill>
                  <a:schemeClr val="tx1"/>
                </a:solidFill>
              </a:rPr>
              <a:t>Cloud </a:t>
            </a:r>
            <a:r>
              <a:rPr lang="es-ES_tradnl" sz="2400" dirty="0" err="1">
                <a:solidFill>
                  <a:schemeClr val="tx1"/>
                </a:solidFill>
              </a:rPr>
              <a:t>Messaging</a:t>
            </a:r>
            <a:r>
              <a:rPr lang="es-ES_tradnl" sz="2400" dirty="0">
                <a:solidFill>
                  <a:schemeClr val="tx1"/>
                </a:solidFill>
              </a:rPr>
              <a:t> </a:t>
            </a:r>
            <a:endParaRPr lang="es-ES_tradnl" sz="2400" dirty="0" smtClean="0">
              <a:solidFill>
                <a:schemeClr val="tx1"/>
              </a:solidFill>
            </a:endParaRPr>
          </a:p>
          <a:p>
            <a:pPr lvl="1" algn="just"/>
            <a:r>
              <a:rPr lang="es-ES_tradnl" sz="2400" dirty="0" smtClean="0">
                <a:solidFill>
                  <a:schemeClr val="tx1"/>
                </a:solidFill>
              </a:rPr>
              <a:t>Firebase </a:t>
            </a:r>
            <a:r>
              <a:rPr lang="es-ES_tradnl" sz="2400" dirty="0">
                <a:solidFill>
                  <a:schemeClr val="tx1"/>
                </a:solidFill>
              </a:rPr>
              <a:t>Storage </a:t>
            </a:r>
            <a:endParaRPr lang="es-ES_tradnl" sz="2400" dirty="0" smtClean="0">
              <a:solidFill>
                <a:schemeClr val="tx1"/>
              </a:solidFill>
            </a:endParaRP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2570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Configuración </a:t>
            </a:r>
            <a:r>
              <a:rPr lang="es-ES_tradnl" dirty="0"/>
              <a:t>del </a:t>
            </a:r>
            <a:r>
              <a:rPr lang="es-ES_tradnl" dirty="0" err="1"/>
              <a:t>backend</a:t>
            </a:r>
            <a:r>
              <a:rPr lang="es-ES_tradnl" dirty="0"/>
              <a:t> en Firebase.</a:t>
            </a: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12</a:t>
            </a:fld>
            <a:endParaRPr lang="en-US" dirty="0"/>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2876" y="1171575"/>
            <a:ext cx="11915774" cy="4764092"/>
          </a:xfrm>
          <a:prstGeom prst="rect">
            <a:avLst/>
          </a:prstGeom>
        </p:spPr>
      </p:pic>
    </p:spTree>
    <p:extLst>
      <p:ext uri="{BB962C8B-B14F-4D97-AF65-F5344CB8AC3E}">
        <p14:creationId xmlns:p14="http://schemas.microsoft.com/office/powerpoint/2010/main" val="1467941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Configuración </a:t>
            </a:r>
            <a:r>
              <a:rPr lang="es-ES_tradnl" dirty="0"/>
              <a:t>del </a:t>
            </a:r>
            <a:r>
              <a:rPr lang="es-ES_tradnl" dirty="0" err="1"/>
              <a:t>backend</a:t>
            </a:r>
            <a:r>
              <a:rPr lang="es-ES_tradnl" dirty="0"/>
              <a:t> en Firebase.</a:t>
            </a: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13</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328863" y="914401"/>
            <a:ext cx="7486650" cy="5691191"/>
          </a:xfrm>
          <a:prstGeom prst="rect">
            <a:avLst/>
          </a:prstGeom>
        </p:spPr>
      </p:pic>
    </p:spTree>
    <p:extLst>
      <p:ext uri="{BB962C8B-B14F-4D97-AF65-F5344CB8AC3E}">
        <p14:creationId xmlns:p14="http://schemas.microsoft.com/office/powerpoint/2010/main" val="696456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Configuración </a:t>
            </a:r>
            <a:r>
              <a:rPr lang="es-ES_tradnl" dirty="0"/>
              <a:t>del </a:t>
            </a:r>
            <a:r>
              <a:rPr lang="es-ES_tradnl" dirty="0" err="1"/>
              <a:t>backend</a:t>
            </a:r>
            <a:r>
              <a:rPr lang="es-ES_tradnl" dirty="0"/>
              <a:t> en Firebase.</a:t>
            </a: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14</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85825" y="1157286"/>
            <a:ext cx="10115549" cy="4500562"/>
          </a:xfrm>
          <a:prstGeom prst="rect">
            <a:avLst/>
          </a:prstGeom>
        </p:spPr>
      </p:pic>
    </p:spTree>
    <p:extLst>
      <p:ext uri="{BB962C8B-B14F-4D97-AF65-F5344CB8AC3E}">
        <p14:creationId xmlns:p14="http://schemas.microsoft.com/office/powerpoint/2010/main" val="630371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Conclusiones</a:t>
            </a:r>
            <a:endParaRPr lang="es-ES_tradnl" dirty="0"/>
          </a:p>
        </p:txBody>
      </p:sp>
      <p:sp>
        <p:nvSpPr>
          <p:cNvPr id="3" name="Content Placeholder 2"/>
          <p:cNvSpPr>
            <a:spLocks noGrp="1"/>
          </p:cNvSpPr>
          <p:nvPr>
            <p:ph idx="1"/>
          </p:nvPr>
        </p:nvSpPr>
        <p:spPr>
          <a:xfrm>
            <a:off x="298449" y="1271588"/>
            <a:ext cx="10960102" cy="5157787"/>
          </a:xfrm>
        </p:spPr>
        <p:txBody>
          <a:bodyPr>
            <a:normAutofit lnSpcReduction="10000"/>
          </a:bodyPr>
          <a:lstStyle/>
          <a:p>
            <a:pPr algn="just"/>
            <a:r>
              <a:rPr lang="es-ES_tradnl" sz="2800" dirty="0" smtClean="0">
                <a:solidFill>
                  <a:schemeClr val="tx1"/>
                </a:solidFill>
              </a:rPr>
              <a:t>El sistema </a:t>
            </a:r>
            <a:r>
              <a:rPr lang="es-ES_tradnl" sz="2800" dirty="0">
                <a:solidFill>
                  <a:schemeClr val="tx1"/>
                </a:solidFill>
              </a:rPr>
              <a:t>permite a los usuarios conocer la ubicación geográfica del CICEMÓVIL en cada </a:t>
            </a:r>
            <a:r>
              <a:rPr lang="es-ES_tradnl" sz="2800" dirty="0" smtClean="0">
                <a:solidFill>
                  <a:schemeClr val="tx1"/>
                </a:solidFill>
              </a:rPr>
              <a:t>momento</a:t>
            </a:r>
          </a:p>
          <a:p>
            <a:pPr algn="just"/>
            <a:endParaRPr lang="es-ES_tradnl" sz="2800" dirty="0" smtClean="0">
              <a:solidFill>
                <a:schemeClr val="tx1"/>
              </a:solidFill>
            </a:endParaRPr>
          </a:p>
          <a:p>
            <a:pPr algn="just"/>
            <a:r>
              <a:rPr lang="es-ES_tradnl" sz="2800" dirty="0">
                <a:solidFill>
                  <a:schemeClr val="tx1"/>
                </a:solidFill>
              </a:rPr>
              <a:t>Se realizaron pruebas satisfactorias, utilizando las dos aplicaciones sobre la plataforma </a:t>
            </a:r>
            <a:r>
              <a:rPr lang="es-ES_tradnl" sz="2800" dirty="0" smtClean="0">
                <a:solidFill>
                  <a:schemeClr val="tx1"/>
                </a:solidFill>
              </a:rPr>
              <a:t>Android:</a:t>
            </a:r>
          </a:p>
          <a:p>
            <a:pPr lvl="1" algn="just"/>
            <a:r>
              <a:rPr lang="es-ES_tradnl" sz="2600" dirty="0" smtClean="0">
                <a:solidFill>
                  <a:schemeClr val="tx1"/>
                </a:solidFill>
              </a:rPr>
              <a:t>CICEMÓVIL </a:t>
            </a:r>
            <a:r>
              <a:rPr lang="es-ES_tradnl" sz="2600" dirty="0">
                <a:solidFill>
                  <a:schemeClr val="tx1"/>
                </a:solidFill>
              </a:rPr>
              <a:t>que captura la ubicación del dispositivo mediante el sensor GPS, y la envía a través de internet a la base de datos de Firebase </a:t>
            </a:r>
            <a:r>
              <a:rPr lang="es-ES_tradnl" sz="2600" dirty="0" err="1" smtClean="0">
                <a:solidFill>
                  <a:schemeClr val="tx1"/>
                </a:solidFill>
              </a:rPr>
              <a:t>Realtime</a:t>
            </a:r>
            <a:r>
              <a:rPr lang="es-ES_tradnl" sz="2600" dirty="0" smtClean="0">
                <a:solidFill>
                  <a:schemeClr val="tx1"/>
                </a:solidFill>
              </a:rPr>
              <a:t>.</a:t>
            </a:r>
          </a:p>
          <a:p>
            <a:pPr lvl="1" algn="just"/>
            <a:r>
              <a:rPr lang="es-ES_tradnl" sz="2600" dirty="0" err="1" smtClean="0">
                <a:solidFill>
                  <a:schemeClr val="tx1"/>
                </a:solidFill>
              </a:rPr>
              <a:t>MapaCICEMÓVIL</a:t>
            </a:r>
            <a:r>
              <a:rPr lang="es-ES_tradnl" sz="2600" dirty="0" smtClean="0">
                <a:solidFill>
                  <a:schemeClr val="tx1"/>
                </a:solidFill>
              </a:rPr>
              <a:t> </a:t>
            </a:r>
            <a:r>
              <a:rPr lang="es-ES_tradnl" sz="2600" dirty="0">
                <a:solidFill>
                  <a:schemeClr val="tx1"/>
                </a:solidFill>
              </a:rPr>
              <a:t>muestra cada una de las instancias de rastreador como marcadores móviles en un mapa basado en Google </a:t>
            </a:r>
            <a:r>
              <a:rPr lang="es-ES_tradnl" sz="2600" dirty="0" err="1">
                <a:solidFill>
                  <a:schemeClr val="tx1"/>
                </a:solidFill>
              </a:rPr>
              <a:t>Maps</a:t>
            </a:r>
            <a:r>
              <a:rPr lang="es-ES_tradnl" sz="2600" dirty="0">
                <a:solidFill>
                  <a:schemeClr val="tx1"/>
                </a:solidFill>
              </a:rPr>
              <a:t>.</a:t>
            </a:r>
            <a:endParaRPr lang="es-ES_tradnl" sz="2600" dirty="0" smtClean="0">
              <a:solidFill>
                <a:schemeClr val="tx1"/>
              </a:solidFill>
            </a:endParaRPr>
          </a:p>
          <a:p>
            <a:pPr algn="just"/>
            <a:endParaRPr lang="es-ES_tradnl" sz="2400" dirty="0" smtClean="0">
              <a:solidFill>
                <a:schemeClr val="tx1"/>
              </a:solidFill>
            </a:endParaRP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66326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recomendaciones</a:t>
            </a:r>
            <a:endParaRPr lang="es-ES_tradnl" dirty="0"/>
          </a:p>
        </p:txBody>
      </p:sp>
      <p:sp>
        <p:nvSpPr>
          <p:cNvPr id="3" name="Content Placeholder 2"/>
          <p:cNvSpPr>
            <a:spLocks noGrp="1"/>
          </p:cNvSpPr>
          <p:nvPr>
            <p:ph idx="1"/>
          </p:nvPr>
        </p:nvSpPr>
        <p:spPr>
          <a:xfrm>
            <a:off x="298449" y="1271588"/>
            <a:ext cx="10960102" cy="5157787"/>
          </a:xfrm>
        </p:spPr>
        <p:txBody>
          <a:bodyPr>
            <a:normAutofit/>
          </a:bodyPr>
          <a:lstStyle/>
          <a:p>
            <a:pPr algn="just"/>
            <a:r>
              <a:rPr lang="es-ES_tradnl" sz="2800" dirty="0" smtClean="0">
                <a:solidFill>
                  <a:schemeClr val="tx1"/>
                </a:solidFill>
              </a:rPr>
              <a:t>Se </a:t>
            </a:r>
            <a:r>
              <a:rPr lang="es-ES_tradnl" sz="2800" dirty="0">
                <a:solidFill>
                  <a:schemeClr val="tx1"/>
                </a:solidFill>
              </a:rPr>
              <a:t>propone realizar una entrega del código fuente al Departamento de Telemática, para continúe su desarrollo. Así como realizar la captura de nuevos requisitos de software con el personal encargado del servicio de transporte interno del CICESE</a:t>
            </a:r>
            <a:r>
              <a:rPr lang="es-ES_tradnl" sz="2800" dirty="0" smtClean="0">
                <a:solidFill>
                  <a:schemeClr val="tx1"/>
                </a:solidFill>
              </a:rPr>
              <a:t>.</a:t>
            </a:r>
          </a:p>
          <a:p>
            <a:pPr algn="just"/>
            <a:endParaRPr lang="es-ES_tradnl" sz="2800" dirty="0" smtClean="0">
              <a:solidFill>
                <a:schemeClr val="tx1"/>
              </a:solidFill>
            </a:endParaRPr>
          </a:p>
          <a:p>
            <a:pPr algn="just"/>
            <a:r>
              <a:rPr lang="es-ES_tradnl" sz="2400" dirty="0">
                <a:solidFill>
                  <a:schemeClr val="tx1"/>
                </a:solidFill>
              </a:rPr>
              <a:t>El código fuente de </a:t>
            </a:r>
            <a:r>
              <a:rPr lang="es-ES_tradnl" sz="2400" dirty="0" smtClean="0">
                <a:solidFill>
                  <a:schemeClr val="tx1"/>
                </a:solidFill>
              </a:rPr>
              <a:t>estas aplicaciones está público en:</a:t>
            </a:r>
          </a:p>
          <a:p>
            <a:pPr lvl="1" algn="just"/>
            <a:r>
              <a:rPr lang="es-ES_tradnl" sz="2200" dirty="0">
                <a:solidFill>
                  <a:schemeClr val="tx1"/>
                </a:solidFill>
                <a:hlinkClick r:id="rId2"/>
              </a:rPr>
              <a:t>https://</a:t>
            </a:r>
            <a:r>
              <a:rPr lang="es-ES_tradnl" sz="2200" dirty="0" smtClean="0">
                <a:solidFill>
                  <a:schemeClr val="tx1"/>
                </a:solidFill>
                <a:hlinkClick r:id="rId2"/>
              </a:rPr>
              <a:t>github.com/legarcia2904/cicemovil</a:t>
            </a:r>
            <a:r>
              <a:rPr lang="es-ES_tradnl" sz="2200" dirty="0" smtClean="0">
                <a:solidFill>
                  <a:schemeClr val="tx1"/>
                </a:solidFill>
              </a:rPr>
              <a:t> </a:t>
            </a:r>
          </a:p>
          <a:p>
            <a:pPr lvl="1" algn="just"/>
            <a:r>
              <a:rPr lang="es-ES_tradnl" sz="2200" dirty="0">
                <a:solidFill>
                  <a:schemeClr val="tx1"/>
                </a:solidFill>
                <a:hlinkClick r:id="rId3"/>
              </a:rPr>
              <a:t>https://</a:t>
            </a:r>
            <a:r>
              <a:rPr lang="es-ES_tradnl" sz="2200" dirty="0" smtClean="0">
                <a:solidFill>
                  <a:schemeClr val="tx1"/>
                </a:solidFill>
                <a:hlinkClick r:id="rId3"/>
              </a:rPr>
              <a:t>github.com/legarcia2904/CicemovilDisplay</a:t>
            </a:r>
            <a:r>
              <a:rPr lang="es-ES_tradnl" sz="2200" dirty="0" smtClean="0">
                <a:solidFill>
                  <a:schemeClr val="tx1"/>
                </a:solidFill>
              </a:rPr>
              <a:t> </a:t>
            </a: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28481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295655"/>
            <a:ext cx="8215948" cy="2679193"/>
          </a:xfrm>
        </p:spPr>
        <p:txBody>
          <a:bodyPr>
            <a:normAutofit/>
          </a:bodyPr>
          <a:lstStyle/>
          <a:p>
            <a:pPr algn="just"/>
            <a:r>
              <a:rPr lang="es-ES_tradnl" sz="3200" dirty="0" smtClean="0"/>
              <a:t>Diseño e implementación de un sistema de seguimiento de vehículos para el servicio de transporte del CICESE</a:t>
            </a:r>
            <a:endParaRPr lang="es-ES_tradnl" sz="3200" dirty="0"/>
          </a:p>
        </p:txBody>
      </p:sp>
      <p:sp>
        <p:nvSpPr>
          <p:cNvPr id="3" name="Subtitle 2"/>
          <p:cNvSpPr>
            <a:spLocks noGrp="1"/>
          </p:cNvSpPr>
          <p:nvPr>
            <p:ph type="subTitle" idx="1"/>
          </p:nvPr>
        </p:nvSpPr>
        <p:spPr>
          <a:xfrm>
            <a:off x="292608" y="3364992"/>
            <a:ext cx="7278624" cy="3291840"/>
          </a:xfrm>
        </p:spPr>
        <p:txBody>
          <a:bodyPr>
            <a:normAutofit fontScale="85000" lnSpcReduction="20000"/>
          </a:bodyPr>
          <a:lstStyle/>
          <a:p>
            <a:r>
              <a:rPr lang="es-ES_tradnl" dirty="0" smtClean="0">
                <a:solidFill>
                  <a:schemeClr val="tx1"/>
                </a:solidFill>
              </a:rPr>
              <a:t>Proyecto final del curso “Cómputo móvil y ubicuo”.</a:t>
            </a:r>
          </a:p>
          <a:p>
            <a:endParaRPr lang="es-ES_tradnl" dirty="0" smtClean="0">
              <a:solidFill>
                <a:schemeClr val="tx1"/>
              </a:solidFill>
            </a:endParaRPr>
          </a:p>
          <a:p>
            <a:r>
              <a:rPr lang="es-ES_tradnl" dirty="0" smtClean="0">
                <a:solidFill>
                  <a:schemeClr val="tx1"/>
                </a:solidFill>
              </a:rPr>
              <a:t>Presenta: Luis Enrique García Hernández</a:t>
            </a:r>
          </a:p>
          <a:p>
            <a:endParaRPr lang="es-ES_tradnl" dirty="0" smtClean="0">
              <a:solidFill>
                <a:schemeClr val="tx1"/>
              </a:solidFill>
            </a:endParaRPr>
          </a:p>
          <a:p>
            <a:r>
              <a:rPr lang="es-ES_tradnl" dirty="0" smtClean="0">
                <a:solidFill>
                  <a:schemeClr val="tx1"/>
                </a:solidFill>
              </a:rPr>
              <a:t>Profesores:</a:t>
            </a:r>
          </a:p>
          <a:p>
            <a:pPr marL="342900" indent="-342900">
              <a:buFont typeface="Arial" charset="0"/>
              <a:buChar char="•"/>
            </a:pPr>
            <a:r>
              <a:rPr lang="es-ES_tradnl" dirty="0" smtClean="0">
                <a:solidFill>
                  <a:schemeClr val="tx1"/>
                </a:solidFill>
              </a:rPr>
              <a:t>Dr. Jesús Favela Vara</a:t>
            </a:r>
          </a:p>
          <a:p>
            <a:pPr marL="342900" indent="-342900">
              <a:buFont typeface="Arial" charset="0"/>
              <a:buChar char="•"/>
            </a:pPr>
            <a:r>
              <a:rPr lang="es-ES_tradnl" dirty="0" smtClean="0">
                <a:solidFill>
                  <a:schemeClr val="tx1"/>
                </a:solidFill>
              </a:rPr>
              <a:t>Dr. José Antonio García Macías</a:t>
            </a:r>
          </a:p>
          <a:p>
            <a:pPr marL="342900" indent="-342900">
              <a:buFont typeface="Arial" charset="0"/>
              <a:buChar char="•"/>
            </a:pPr>
            <a:endParaRPr lang="es-ES_tradnl" dirty="0" smtClean="0">
              <a:solidFill>
                <a:schemeClr val="tx1"/>
              </a:solidFill>
            </a:endParaRPr>
          </a:p>
          <a:p>
            <a:r>
              <a:rPr lang="es-ES_tradnl" dirty="0" smtClean="0">
                <a:solidFill>
                  <a:schemeClr val="tx1"/>
                </a:solidFill>
              </a:rPr>
              <a:t>CICESE, Baja California, México.              9 de  agosto de 2018 </a:t>
            </a:r>
          </a:p>
          <a:p>
            <a:endParaRPr lang="en-US" dirty="0"/>
          </a:p>
        </p:txBody>
      </p:sp>
      <p:sp>
        <p:nvSpPr>
          <p:cNvPr id="4" name="Slide Number Placeholder 3"/>
          <p:cNvSpPr>
            <a:spLocks noGrp="1"/>
          </p:cNvSpPr>
          <p:nvPr>
            <p:ph type="sldNum" sz="quarter" idx="12"/>
          </p:nvPr>
        </p:nvSpPr>
        <p:spPr>
          <a:xfrm>
            <a:off x="10648954" y="5864234"/>
            <a:ext cx="1142245" cy="669925"/>
          </a:xfrm>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151062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Introducción</a:t>
            </a:r>
            <a:endParaRPr lang="es-ES_tradnl" dirty="0"/>
          </a:p>
        </p:txBody>
      </p:sp>
      <p:sp>
        <p:nvSpPr>
          <p:cNvPr id="3" name="Content Placeholder 2"/>
          <p:cNvSpPr>
            <a:spLocks noGrp="1"/>
          </p:cNvSpPr>
          <p:nvPr>
            <p:ph idx="1"/>
          </p:nvPr>
        </p:nvSpPr>
        <p:spPr>
          <a:xfrm>
            <a:off x="298448" y="1271588"/>
            <a:ext cx="11074401" cy="5157787"/>
          </a:xfrm>
        </p:spPr>
        <p:txBody>
          <a:bodyPr>
            <a:noAutofit/>
          </a:bodyPr>
          <a:lstStyle/>
          <a:p>
            <a:pPr algn="just"/>
            <a:r>
              <a:rPr lang="es-ES_tradnl" sz="2600" dirty="0" smtClean="0">
                <a:solidFill>
                  <a:schemeClr val="tx1"/>
                </a:solidFill>
              </a:rPr>
              <a:t>El CICESE cuenta con un servicio de transporte interno de personal, denominado CICEMÓVIL</a:t>
            </a:r>
          </a:p>
          <a:p>
            <a:pPr algn="just"/>
            <a:endParaRPr lang="es-ES_tradnl" sz="2600" dirty="0" smtClean="0">
              <a:solidFill>
                <a:schemeClr val="tx1"/>
              </a:solidFill>
            </a:endParaRPr>
          </a:p>
          <a:p>
            <a:pPr algn="just"/>
            <a:r>
              <a:rPr lang="es-ES_tradnl" sz="2600" dirty="0">
                <a:solidFill>
                  <a:schemeClr val="tx1"/>
                </a:solidFill>
              </a:rPr>
              <a:t>Dicho vehículo es utilizado por muchos estudiantes y trabajadores del centro para trasladarse, funciona entre las 8:00 AM y las 3:00 PM, tiene una salida cada aproximadamente 15 </a:t>
            </a:r>
            <a:r>
              <a:rPr lang="es-ES_tradnl" sz="2600" dirty="0" smtClean="0">
                <a:solidFill>
                  <a:schemeClr val="tx1"/>
                </a:solidFill>
              </a:rPr>
              <a:t>minutos</a:t>
            </a:r>
          </a:p>
          <a:p>
            <a:pPr algn="just"/>
            <a:endParaRPr lang="es-ES_tradnl" sz="2600" dirty="0" smtClean="0">
              <a:solidFill>
                <a:schemeClr val="tx1"/>
              </a:solidFill>
            </a:endParaRPr>
          </a:p>
          <a:p>
            <a:pPr algn="just"/>
            <a:r>
              <a:rPr lang="es-ES_tradnl" sz="2600" dirty="0">
                <a:solidFill>
                  <a:schemeClr val="tx1"/>
                </a:solidFill>
              </a:rPr>
              <a:t>Con el objetivo de permitir a los usuarios conocer la ubicación geográfica del </a:t>
            </a:r>
            <a:r>
              <a:rPr lang="es-ES_tradnl" sz="2600" dirty="0" smtClean="0">
                <a:solidFill>
                  <a:schemeClr val="tx1"/>
                </a:solidFill>
              </a:rPr>
              <a:t>CICEMÓVIL, </a:t>
            </a:r>
            <a:r>
              <a:rPr lang="es-ES_tradnl" sz="2600" dirty="0">
                <a:solidFill>
                  <a:schemeClr val="tx1"/>
                </a:solidFill>
              </a:rPr>
              <a:t>se </a:t>
            </a:r>
            <a:r>
              <a:rPr lang="es-ES_tradnl" sz="2600" dirty="0" smtClean="0">
                <a:solidFill>
                  <a:schemeClr val="tx1"/>
                </a:solidFill>
              </a:rPr>
              <a:t>desarrolló el </a:t>
            </a:r>
            <a:r>
              <a:rPr lang="es-ES_tradnl" sz="2600" dirty="0">
                <a:solidFill>
                  <a:schemeClr val="tx1"/>
                </a:solidFill>
              </a:rPr>
              <a:t>sistema de seguimiento de vehículos para el servicio de transporte del </a:t>
            </a:r>
            <a:r>
              <a:rPr lang="es-ES_tradnl" sz="2600" dirty="0" smtClean="0">
                <a:solidFill>
                  <a:schemeClr val="tx1"/>
                </a:solidFill>
              </a:rPr>
              <a:t>CICESE</a:t>
            </a:r>
            <a:r>
              <a:rPr lang="es-ES_tradnl" sz="2600" dirty="0">
                <a:solidFill>
                  <a:schemeClr val="tx1"/>
                </a:solidFill>
              </a:rPr>
              <a:t> </a:t>
            </a:r>
            <a:r>
              <a:rPr lang="es-ES_tradnl" sz="2600" dirty="0" smtClean="0">
                <a:solidFill>
                  <a:schemeClr val="tx1"/>
                </a:solidFill>
              </a:rPr>
              <a:t>que se presenta</a:t>
            </a:r>
            <a:endParaRPr lang="es-ES_tradnl" sz="2600" dirty="0">
              <a:solidFill>
                <a:schemeClr val="tx1"/>
              </a:solidFill>
            </a:endParaRPr>
          </a:p>
        </p:txBody>
      </p:sp>
      <p:sp>
        <p:nvSpPr>
          <p:cNvPr id="5" name="Slide Number Placeholder 4"/>
          <p:cNvSpPr>
            <a:spLocks noGrp="1"/>
          </p:cNvSpPr>
          <p:nvPr>
            <p:ph type="sldNum" sz="quarter" idx="12"/>
          </p:nvPr>
        </p:nvSpPr>
        <p:spPr>
          <a:xfrm>
            <a:off x="10706106" y="5892802"/>
            <a:ext cx="1142245" cy="669925"/>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6959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desarrollo</a:t>
            </a:r>
            <a:endParaRPr lang="es-ES_tradnl" dirty="0"/>
          </a:p>
        </p:txBody>
      </p:sp>
      <p:sp>
        <p:nvSpPr>
          <p:cNvPr id="3" name="Content Placeholder 2"/>
          <p:cNvSpPr>
            <a:spLocks noGrp="1"/>
          </p:cNvSpPr>
          <p:nvPr>
            <p:ph idx="1"/>
          </p:nvPr>
        </p:nvSpPr>
        <p:spPr>
          <a:xfrm>
            <a:off x="298448" y="1271588"/>
            <a:ext cx="11074401" cy="5157787"/>
          </a:xfrm>
        </p:spPr>
        <p:txBody>
          <a:bodyPr>
            <a:normAutofit/>
          </a:bodyPr>
          <a:lstStyle/>
          <a:p>
            <a:pPr algn="just"/>
            <a:r>
              <a:rPr lang="es-ES_tradnl" sz="2400" dirty="0">
                <a:solidFill>
                  <a:schemeClr val="tx1"/>
                </a:solidFill>
              </a:rPr>
              <a:t>sistemas de seguimiento o rastreo de activos </a:t>
            </a:r>
            <a:endParaRPr lang="es-ES_tradnl" sz="2400" dirty="0" smtClean="0">
              <a:solidFill>
                <a:schemeClr val="tx1"/>
              </a:solidFill>
            </a:endParaRPr>
          </a:p>
          <a:p>
            <a:pPr algn="just"/>
            <a:endParaRPr lang="es-ES_tradnl" sz="2400" dirty="0" smtClean="0">
              <a:solidFill>
                <a:schemeClr val="tx1"/>
              </a:solidFill>
            </a:endParaRPr>
          </a:p>
          <a:p>
            <a:pPr algn="just"/>
            <a:r>
              <a:rPr lang="es-ES_tradnl" sz="2400" dirty="0" smtClean="0">
                <a:solidFill>
                  <a:schemeClr val="tx1"/>
                </a:solidFill>
              </a:rPr>
              <a:t>dos </a:t>
            </a:r>
            <a:r>
              <a:rPr lang="es-ES_tradnl" sz="2400" dirty="0">
                <a:solidFill>
                  <a:schemeClr val="tx1"/>
                </a:solidFill>
              </a:rPr>
              <a:t>aplicaciones móviles desarrolladas para la plataforma Android y un componente del lado del servidor (</a:t>
            </a:r>
            <a:r>
              <a:rPr lang="es-ES_tradnl" sz="2400" dirty="0" err="1">
                <a:solidFill>
                  <a:schemeClr val="tx1"/>
                </a:solidFill>
              </a:rPr>
              <a:t>backend</a:t>
            </a:r>
            <a:r>
              <a:rPr lang="es-ES_tradnl" sz="2400" dirty="0">
                <a:solidFill>
                  <a:schemeClr val="tx1"/>
                </a:solidFill>
              </a:rPr>
              <a:t>) implementado sobre la plataforma Firebase (</a:t>
            </a:r>
            <a:r>
              <a:rPr lang="es-ES_tradnl" sz="2400" dirty="0">
                <a:solidFill>
                  <a:schemeClr val="tx1"/>
                </a:solidFill>
                <a:hlinkClick r:id="rId2"/>
              </a:rPr>
              <a:t>https://firebase.google.com</a:t>
            </a:r>
            <a:r>
              <a:rPr lang="es-ES_tradnl" sz="2400" dirty="0" smtClean="0">
                <a:solidFill>
                  <a:schemeClr val="tx1"/>
                </a:solidFill>
                <a:hlinkClick r:id="rId2"/>
              </a:rPr>
              <a:t>/)</a:t>
            </a:r>
            <a:r>
              <a:rPr lang="es-ES_tradnl" sz="2400" dirty="0" smtClean="0">
                <a:solidFill>
                  <a:schemeClr val="tx1"/>
                </a:solidFill>
              </a:rPr>
              <a:t>.</a:t>
            </a:r>
          </a:p>
          <a:p>
            <a:pPr algn="just"/>
            <a:endParaRPr lang="es-ES_tradnl" sz="2400" dirty="0">
              <a:solidFill>
                <a:schemeClr val="tx1"/>
              </a:solidFill>
            </a:endParaRPr>
          </a:p>
          <a:p>
            <a:pPr algn="just"/>
            <a:r>
              <a:rPr lang="es-ES_tradnl" sz="2400" dirty="0">
                <a:solidFill>
                  <a:schemeClr val="tx1"/>
                </a:solidFill>
              </a:rPr>
              <a:t>Se hace uso del API de Android de Google </a:t>
            </a:r>
            <a:r>
              <a:rPr lang="es-ES_tradnl" sz="2400" dirty="0" err="1">
                <a:solidFill>
                  <a:schemeClr val="tx1"/>
                </a:solidFill>
              </a:rPr>
              <a:t>Maps</a:t>
            </a:r>
            <a:r>
              <a:rPr lang="es-ES_tradnl" sz="2400" dirty="0">
                <a:solidFill>
                  <a:schemeClr val="tx1"/>
                </a:solidFill>
              </a:rPr>
              <a:t>, junto con la base de datos de Firebase </a:t>
            </a:r>
            <a:r>
              <a:rPr lang="es-ES_tradnl" sz="2400" dirty="0" err="1">
                <a:solidFill>
                  <a:schemeClr val="tx1"/>
                </a:solidFill>
              </a:rPr>
              <a:t>Realtime</a:t>
            </a:r>
            <a:r>
              <a:rPr lang="es-ES_tradnl" sz="2400" dirty="0">
                <a:solidFill>
                  <a:schemeClr val="tx1"/>
                </a:solidFill>
              </a:rPr>
              <a:t>, para crear un sistema móvil que se pueda usar para rastrear activos en tiempo casi real.</a:t>
            </a:r>
          </a:p>
        </p:txBody>
      </p:sp>
      <p:sp>
        <p:nvSpPr>
          <p:cNvPr id="4" name="Slide Number Placeholder 3"/>
          <p:cNvSpPr>
            <a:spLocks noGrp="1"/>
          </p:cNvSpPr>
          <p:nvPr>
            <p:ph type="sldNum" sz="quarter" idx="12"/>
          </p:nvPr>
        </p:nvSpPr>
        <p:spPr>
          <a:xfrm>
            <a:off x="10677535" y="5892810"/>
            <a:ext cx="1142245" cy="669925"/>
          </a:xfrm>
        </p:spPr>
        <p:txBody>
          <a:bodyPr/>
          <a:lstStyle/>
          <a:p>
            <a:fld id="{D57F1E4F-1CFF-5643-939E-217C01CDF565}" type="slidenum">
              <a:rPr lang="en-US" smtClean="0"/>
              <a:pPr/>
              <a:t>3</a:t>
            </a:fld>
            <a:endParaRPr lang="en-US" dirty="0"/>
          </a:p>
        </p:txBody>
      </p:sp>
      <p:pic>
        <p:nvPicPr>
          <p:cNvPr id="5" name="Picture 4"/>
          <p:cNvPicPr/>
          <p:nvPr/>
        </p:nvPicPr>
        <p:blipFill>
          <a:blip r:embed="rId3"/>
          <a:stretch>
            <a:fillRect/>
          </a:stretch>
        </p:blipFill>
        <p:spPr>
          <a:xfrm>
            <a:off x="7115175" y="303129"/>
            <a:ext cx="4876800" cy="1579731"/>
          </a:xfrm>
          <a:prstGeom prst="rect">
            <a:avLst/>
          </a:prstGeom>
        </p:spPr>
      </p:pic>
    </p:spTree>
    <p:extLst>
      <p:ext uri="{BB962C8B-B14F-4D97-AF65-F5344CB8AC3E}">
        <p14:creationId xmlns:p14="http://schemas.microsoft.com/office/powerpoint/2010/main" val="2145322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desarrollo</a:t>
            </a:r>
            <a:endParaRPr lang="es-ES_tradnl" dirty="0"/>
          </a:p>
        </p:txBody>
      </p:sp>
      <p:sp>
        <p:nvSpPr>
          <p:cNvPr id="3" name="Content Placeholder 2"/>
          <p:cNvSpPr>
            <a:spLocks noGrp="1"/>
          </p:cNvSpPr>
          <p:nvPr>
            <p:ph idx="1"/>
          </p:nvPr>
        </p:nvSpPr>
        <p:spPr>
          <a:xfrm>
            <a:off x="298448" y="1271588"/>
            <a:ext cx="11074401" cy="5157787"/>
          </a:xfrm>
        </p:spPr>
        <p:txBody>
          <a:bodyPr>
            <a:normAutofit/>
          </a:bodyPr>
          <a:lstStyle/>
          <a:p>
            <a:pPr algn="just"/>
            <a:r>
              <a:rPr lang="es-ES_tradnl" sz="2400" dirty="0" smtClean="0">
                <a:solidFill>
                  <a:schemeClr val="tx1"/>
                </a:solidFill>
              </a:rPr>
              <a:t>La app Android llamada </a:t>
            </a:r>
            <a:r>
              <a:rPr lang="es-ES_tradnl" sz="2400" dirty="0">
                <a:solidFill>
                  <a:schemeClr val="tx1"/>
                </a:solidFill>
              </a:rPr>
              <a:t>CICEMÓVIL se instala en un teléfono móvil del conductor del vehículo, y se encarga de capturar la ubicación del dispositivo mediante el sensor GPS, luego a través de internet envía dicha información a la base de datos de Firebase </a:t>
            </a:r>
            <a:r>
              <a:rPr lang="es-ES_tradnl" sz="2400" dirty="0" err="1">
                <a:solidFill>
                  <a:schemeClr val="tx1"/>
                </a:solidFill>
              </a:rPr>
              <a:t>Realtime</a:t>
            </a:r>
            <a:r>
              <a:rPr lang="es-ES_tradnl" sz="2400" dirty="0" smtClean="0">
                <a:solidFill>
                  <a:schemeClr val="tx1"/>
                </a:solidFill>
              </a:rPr>
              <a:t>.</a:t>
            </a:r>
          </a:p>
          <a:p>
            <a:pPr algn="just"/>
            <a:endParaRPr lang="es-ES_tradnl" sz="2400" dirty="0" smtClean="0">
              <a:solidFill>
                <a:schemeClr val="tx1"/>
              </a:solidFill>
            </a:endParaRPr>
          </a:p>
          <a:p>
            <a:pPr algn="just"/>
            <a:r>
              <a:rPr lang="es-ES_tradnl" sz="2400" dirty="0">
                <a:solidFill>
                  <a:schemeClr val="tx1"/>
                </a:solidFill>
              </a:rPr>
              <a:t>Mientras que la </a:t>
            </a:r>
            <a:r>
              <a:rPr lang="es-ES_tradnl" sz="2400" dirty="0" smtClean="0">
                <a:solidFill>
                  <a:schemeClr val="tx1"/>
                </a:solidFill>
              </a:rPr>
              <a:t>app Android </a:t>
            </a:r>
            <a:r>
              <a:rPr lang="es-ES_tradnl" sz="2400" dirty="0">
                <a:solidFill>
                  <a:schemeClr val="tx1"/>
                </a:solidFill>
              </a:rPr>
              <a:t>llamada </a:t>
            </a:r>
            <a:r>
              <a:rPr lang="es-ES_tradnl" sz="2400" dirty="0" err="1">
                <a:solidFill>
                  <a:schemeClr val="tx1"/>
                </a:solidFill>
              </a:rPr>
              <a:t>MapaCICEMÓVIL</a:t>
            </a:r>
            <a:r>
              <a:rPr lang="es-ES_tradnl" sz="2400" dirty="0">
                <a:solidFill>
                  <a:schemeClr val="tx1"/>
                </a:solidFill>
              </a:rPr>
              <a:t> muestra cada una de las instancias de rastreador como marcadores móviles en un mapa</a:t>
            </a:r>
            <a:r>
              <a:rPr lang="es-ES_tradnl" sz="2400" dirty="0" smtClean="0">
                <a:solidFill>
                  <a:schemeClr val="tx1"/>
                </a:solidFill>
              </a:rPr>
              <a:t>.</a:t>
            </a:r>
          </a:p>
          <a:p>
            <a:pPr algn="just"/>
            <a:endParaRPr lang="es-ES_tradnl" sz="2400" dirty="0" smtClean="0">
              <a:solidFill>
                <a:schemeClr val="tx1"/>
              </a:solidFill>
            </a:endParaRPr>
          </a:p>
          <a:p>
            <a:pPr algn="just"/>
            <a:r>
              <a:rPr lang="es-ES_tradnl" sz="2400" dirty="0" smtClean="0">
                <a:solidFill>
                  <a:schemeClr val="tx1"/>
                </a:solidFill>
              </a:rPr>
              <a:t>SDK Android, </a:t>
            </a:r>
            <a:r>
              <a:rPr lang="es-ES_tradnl" sz="2400" dirty="0">
                <a:solidFill>
                  <a:schemeClr val="tx1"/>
                </a:solidFill>
              </a:rPr>
              <a:t>IDE Android Studio, Java y </a:t>
            </a:r>
            <a:r>
              <a:rPr lang="es-ES_tradnl" sz="2400" dirty="0" err="1">
                <a:solidFill>
                  <a:schemeClr val="tx1"/>
                </a:solidFill>
              </a:rPr>
              <a:t>Gradle</a:t>
            </a:r>
            <a:endParaRPr lang="es-ES_tradnl" sz="2400" dirty="0">
              <a:solidFill>
                <a:schemeClr val="tx1"/>
              </a:solidFill>
            </a:endParaRP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90436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Servicio </a:t>
            </a:r>
            <a:r>
              <a:rPr lang="es-ES_tradnl" dirty="0"/>
              <a:t>de rastreo CICEMÓVIL</a:t>
            </a:r>
          </a:p>
        </p:txBody>
      </p:sp>
      <p:sp>
        <p:nvSpPr>
          <p:cNvPr id="3" name="Content Placeholder 2"/>
          <p:cNvSpPr>
            <a:spLocks noGrp="1"/>
          </p:cNvSpPr>
          <p:nvPr>
            <p:ph idx="1"/>
          </p:nvPr>
        </p:nvSpPr>
        <p:spPr>
          <a:xfrm>
            <a:off x="298449" y="1271588"/>
            <a:ext cx="10960102" cy="5157787"/>
          </a:xfrm>
        </p:spPr>
        <p:txBody>
          <a:bodyPr>
            <a:normAutofit fontScale="92500" lnSpcReduction="10000"/>
          </a:bodyPr>
          <a:lstStyle/>
          <a:p>
            <a:pPr algn="just"/>
            <a:r>
              <a:rPr lang="es-ES_tradnl" sz="2400" dirty="0" smtClean="0">
                <a:solidFill>
                  <a:schemeClr val="tx1"/>
                </a:solidFill>
              </a:rPr>
              <a:t>La </a:t>
            </a:r>
            <a:r>
              <a:rPr lang="es-ES_tradnl" sz="2400" dirty="0">
                <a:solidFill>
                  <a:schemeClr val="tx1"/>
                </a:solidFill>
              </a:rPr>
              <a:t>aplicación CICEMÓVIL rastreará la ubicación del dispositivo y lo almacenará en Firebase. Utilizaremos un servicio de Android que permitirá que el seguimiento de ubicación ocurra independientemente de cualquier elemento de la interfaz de </a:t>
            </a:r>
            <a:r>
              <a:rPr lang="es-ES_tradnl" sz="2400" dirty="0" smtClean="0">
                <a:solidFill>
                  <a:schemeClr val="tx1"/>
                </a:solidFill>
              </a:rPr>
              <a:t>usuario</a:t>
            </a:r>
          </a:p>
          <a:p>
            <a:pPr algn="just"/>
            <a:endParaRPr lang="es-ES_tradnl" sz="2400" dirty="0">
              <a:solidFill>
                <a:schemeClr val="tx1"/>
              </a:solidFill>
            </a:endParaRPr>
          </a:p>
          <a:p>
            <a:pPr algn="just"/>
            <a:r>
              <a:rPr lang="es-ES_tradnl" sz="2400" dirty="0" smtClean="0">
                <a:solidFill>
                  <a:schemeClr val="tx1"/>
                </a:solidFill>
              </a:rPr>
              <a:t>Cuando se </a:t>
            </a:r>
            <a:r>
              <a:rPr lang="es-ES_tradnl" sz="2400" dirty="0">
                <a:solidFill>
                  <a:schemeClr val="tx1"/>
                </a:solidFill>
              </a:rPr>
              <a:t>realiza un seguimiento de la ubicación del usuario </a:t>
            </a:r>
            <a:r>
              <a:rPr lang="es-ES_tradnl" sz="2400" dirty="0" smtClean="0">
                <a:solidFill>
                  <a:schemeClr val="tx1"/>
                </a:solidFill>
              </a:rPr>
              <a:t>se debe garantizar que </a:t>
            </a:r>
            <a:r>
              <a:rPr lang="es-ES_tradnl" sz="2400" dirty="0">
                <a:solidFill>
                  <a:schemeClr val="tx1"/>
                </a:solidFill>
              </a:rPr>
              <a:t>siempre </a:t>
            </a:r>
            <a:r>
              <a:rPr lang="es-ES_tradnl" sz="2400" dirty="0" smtClean="0">
                <a:solidFill>
                  <a:schemeClr val="tx1"/>
                </a:solidFill>
              </a:rPr>
              <a:t>esté </a:t>
            </a:r>
            <a:r>
              <a:rPr lang="es-ES_tradnl" sz="2400" dirty="0">
                <a:solidFill>
                  <a:schemeClr val="tx1"/>
                </a:solidFill>
              </a:rPr>
              <a:t>al tanto de que su ubicación se está rastreando. Para hacer esto, utilizamos una notificación persistente que </a:t>
            </a:r>
            <a:r>
              <a:rPr lang="es-ES_tradnl" sz="2400" dirty="0" smtClean="0">
                <a:solidFill>
                  <a:schemeClr val="tx1"/>
                </a:solidFill>
              </a:rPr>
              <a:t>cierra completamente </a:t>
            </a:r>
            <a:r>
              <a:rPr lang="es-ES_tradnl" sz="2400" dirty="0">
                <a:solidFill>
                  <a:schemeClr val="tx1"/>
                </a:solidFill>
              </a:rPr>
              <a:t>la aplicación cuando se toca la </a:t>
            </a:r>
            <a:r>
              <a:rPr lang="es-ES_tradnl" sz="2400" dirty="0" smtClean="0">
                <a:solidFill>
                  <a:schemeClr val="tx1"/>
                </a:solidFill>
              </a:rPr>
              <a:t>notificación.</a:t>
            </a:r>
          </a:p>
          <a:p>
            <a:pPr algn="just"/>
            <a:endParaRPr lang="es-ES_tradnl" sz="2400" dirty="0">
              <a:solidFill>
                <a:schemeClr val="tx1"/>
              </a:solidFill>
            </a:endParaRPr>
          </a:p>
          <a:p>
            <a:r>
              <a:rPr lang="es-ES" sz="2400" dirty="0">
                <a:solidFill>
                  <a:schemeClr val="tx1"/>
                </a:solidFill>
              </a:rPr>
              <a:t>P</a:t>
            </a:r>
            <a:r>
              <a:rPr lang="es-ES" sz="2400" dirty="0" smtClean="0">
                <a:solidFill>
                  <a:schemeClr val="tx1"/>
                </a:solidFill>
              </a:rPr>
              <a:t>ermisos </a:t>
            </a:r>
            <a:r>
              <a:rPr lang="es-ES" sz="2400" dirty="0">
                <a:solidFill>
                  <a:schemeClr val="tx1"/>
                </a:solidFill>
              </a:rPr>
              <a:t>que la aplicación necesita:</a:t>
            </a:r>
            <a:endParaRPr lang="en-US" sz="2400" dirty="0">
              <a:solidFill>
                <a:schemeClr val="tx1"/>
              </a:solidFill>
            </a:endParaRPr>
          </a:p>
          <a:p>
            <a:pPr lvl="1"/>
            <a:r>
              <a:rPr lang="en-US" sz="2200" dirty="0" err="1">
                <a:solidFill>
                  <a:schemeClr val="tx1"/>
                </a:solidFill>
              </a:rPr>
              <a:t>android.permission.ACCESS_FINE_LOCATION</a:t>
            </a:r>
            <a:endParaRPr lang="en-US" sz="2200" dirty="0">
              <a:solidFill>
                <a:schemeClr val="tx1"/>
              </a:solidFill>
            </a:endParaRPr>
          </a:p>
          <a:p>
            <a:pPr lvl="1"/>
            <a:r>
              <a:rPr lang="en-US" sz="2200" dirty="0" err="1">
                <a:solidFill>
                  <a:schemeClr val="tx1"/>
                </a:solidFill>
              </a:rPr>
              <a:t>android.permission.INTERNET</a:t>
            </a:r>
            <a:endParaRPr lang="en-US" sz="2200" dirty="0">
              <a:solidFill>
                <a:schemeClr val="tx1"/>
              </a:solidFill>
            </a:endParaRPr>
          </a:p>
          <a:p>
            <a:pPr algn="just"/>
            <a:endParaRPr lang="es-ES_tradnl" sz="2400" dirty="0">
              <a:solidFill>
                <a:schemeClr val="tx1"/>
              </a:solidFill>
            </a:endParaRP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601644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Servicio </a:t>
            </a:r>
            <a:r>
              <a:rPr lang="es-ES_tradnl" dirty="0"/>
              <a:t>de rastreo CICEMÓVIL</a:t>
            </a: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6</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00038" y="1085849"/>
            <a:ext cx="11144250" cy="5229225"/>
          </a:xfrm>
          <a:prstGeom prst="rect">
            <a:avLst/>
          </a:prstGeom>
        </p:spPr>
      </p:pic>
    </p:spTree>
    <p:extLst>
      <p:ext uri="{BB962C8B-B14F-4D97-AF65-F5344CB8AC3E}">
        <p14:creationId xmlns:p14="http://schemas.microsoft.com/office/powerpoint/2010/main" val="2146479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Firebase </a:t>
            </a:r>
            <a:r>
              <a:rPr lang="es-ES_tradnl" dirty="0" err="1" smtClean="0"/>
              <a:t>realtime</a:t>
            </a:r>
            <a:r>
              <a:rPr lang="es-ES_tradnl" dirty="0" smtClean="0"/>
              <a:t> </a:t>
            </a:r>
            <a:r>
              <a:rPr lang="es-ES_tradnl" dirty="0" err="1" smtClean="0"/>
              <a:t>database</a:t>
            </a:r>
            <a:endParaRPr lang="es-ES_tradnl" dirty="0"/>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7</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43025" y="914402"/>
            <a:ext cx="9391657" cy="5815012"/>
          </a:xfrm>
          <a:prstGeom prst="rect">
            <a:avLst/>
          </a:prstGeom>
        </p:spPr>
      </p:pic>
    </p:spTree>
    <p:extLst>
      <p:ext uri="{BB962C8B-B14F-4D97-AF65-F5344CB8AC3E}">
        <p14:creationId xmlns:p14="http://schemas.microsoft.com/office/powerpoint/2010/main" val="1513382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smtClean="0"/>
              <a:t>Servicio </a:t>
            </a:r>
            <a:r>
              <a:rPr lang="es-ES_tradnl" dirty="0"/>
              <a:t>de rastreo </a:t>
            </a:r>
            <a:r>
              <a:rPr lang="es-ES_tradnl" dirty="0" smtClean="0"/>
              <a:t>CICEMÓVIL. Históricos</a:t>
            </a:r>
            <a:endParaRPr lang="es-ES_tradnl" dirty="0"/>
          </a:p>
        </p:txBody>
      </p:sp>
      <p:sp>
        <p:nvSpPr>
          <p:cNvPr id="3" name="Content Placeholder 2"/>
          <p:cNvSpPr>
            <a:spLocks noGrp="1"/>
          </p:cNvSpPr>
          <p:nvPr>
            <p:ph idx="1"/>
          </p:nvPr>
        </p:nvSpPr>
        <p:spPr>
          <a:xfrm>
            <a:off x="298449" y="1271588"/>
            <a:ext cx="10960102" cy="5157787"/>
          </a:xfrm>
        </p:spPr>
        <p:txBody>
          <a:bodyPr>
            <a:normAutofit/>
          </a:bodyPr>
          <a:lstStyle/>
          <a:p>
            <a:pPr algn="just"/>
            <a:r>
              <a:rPr lang="es-ES_tradnl" sz="2400" dirty="0" smtClean="0">
                <a:solidFill>
                  <a:schemeClr val="tx1"/>
                </a:solidFill>
              </a:rPr>
              <a:t>Además </a:t>
            </a:r>
            <a:r>
              <a:rPr lang="es-ES_tradnl" sz="2400" dirty="0">
                <a:solidFill>
                  <a:schemeClr val="tx1"/>
                </a:solidFill>
              </a:rPr>
              <a:t>de almacenar la ubicación en tiempo real de los vehículos, también se almacena los datos </a:t>
            </a:r>
            <a:r>
              <a:rPr lang="es-ES_tradnl" sz="2400" dirty="0" smtClean="0">
                <a:solidFill>
                  <a:schemeClr val="tx1"/>
                </a:solidFill>
              </a:rPr>
              <a:t>históricos. Esto permitirá </a:t>
            </a:r>
            <a:r>
              <a:rPr lang="es-ES_tradnl" sz="2400" dirty="0">
                <a:solidFill>
                  <a:schemeClr val="tx1"/>
                </a:solidFill>
              </a:rPr>
              <a:t>hacer análisis inferenciales para darle mayor valor agregado a la </a:t>
            </a:r>
            <a:r>
              <a:rPr lang="es-ES_tradnl" sz="2400" dirty="0" smtClean="0">
                <a:solidFill>
                  <a:schemeClr val="tx1"/>
                </a:solidFill>
              </a:rPr>
              <a:t>aplicación:</a:t>
            </a:r>
          </a:p>
          <a:p>
            <a:pPr lvl="1" algn="just"/>
            <a:r>
              <a:rPr lang="es-ES_tradnl" sz="2200" dirty="0" smtClean="0">
                <a:solidFill>
                  <a:schemeClr val="tx1"/>
                </a:solidFill>
              </a:rPr>
              <a:t>tiempo </a:t>
            </a:r>
            <a:r>
              <a:rPr lang="es-ES_tradnl" sz="2200" dirty="0">
                <a:solidFill>
                  <a:schemeClr val="tx1"/>
                </a:solidFill>
              </a:rPr>
              <a:t>estimado de llegada del </a:t>
            </a:r>
            <a:r>
              <a:rPr lang="es-ES_tradnl" sz="2200" dirty="0" smtClean="0">
                <a:solidFill>
                  <a:schemeClr val="tx1"/>
                </a:solidFill>
              </a:rPr>
              <a:t>vehículo.</a:t>
            </a:r>
          </a:p>
          <a:p>
            <a:pPr lvl="1" algn="just"/>
            <a:r>
              <a:rPr lang="es-ES_tradnl" sz="2200" dirty="0" smtClean="0">
                <a:solidFill>
                  <a:schemeClr val="tx1"/>
                </a:solidFill>
              </a:rPr>
              <a:t>analizar </a:t>
            </a:r>
            <a:r>
              <a:rPr lang="es-ES_tradnl" sz="2200" dirty="0">
                <a:solidFill>
                  <a:schemeClr val="tx1"/>
                </a:solidFill>
              </a:rPr>
              <a:t>el consumo de </a:t>
            </a:r>
            <a:r>
              <a:rPr lang="es-ES_tradnl" sz="2200" dirty="0" smtClean="0">
                <a:solidFill>
                  <a:schemeClr val="tx1"/>
                </a:solidFill>
              </a:rPr>
              <a:t>combustible</a:t>
            </a:r>
          </a:p>
          <a:p>
            <a:pPr lvl="1" algn="just"/>
            <a:r>
              <a:rPr lang="es-ES_tradnl" sz="2200" dirty="0" smtClean="0">
                <a:solidFill>
                  <a:schemeClr val="tx1"/>
                </a:solidFill>
              </a:rPr>
              <a:t>la </a:t>
            </a:r>
            <a:r>
              <a:rPr lang="es-ES_tradnl" sz="2200" dirty="0">
                <a:solidFill>
                  <a:schemeClr val="tx1"/>
                </a:solidFill>
              </a:rPr>
              <a:t>planificación de mantenimientos </a:t>
            </a:r>
            <a:r>
              <a:rPr lang="es-ES_tradnl" sz="2200" dirty="0" smtClean="0">
                <a:solidFill>
                  <a:schemeClr val="tx1"/>
                </a:solidFill>
              </a:rPr>
              <a:t>preventivos</a:t>
            </a:r>
            <a:r>
              <a:rPr lang="es-ES_tradnl" sz="2200" dirty="0">
                <a:solidFill>
                  <a:schemeClr val="tx1"/>
                </a:solidFill>
              </a:rPr>
              <a:t>.</a:t>
            </a: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65000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557"/>
            <a:ext cx="11202988" cy="730844"/>
          </a:xfrm>
        </p:spPr>
        <p:txBody>
          <a:bodyPr/>
          <a:lstStyle/>
          <a:p>
            <a:r>
              <a:rPr lang="es-ES_tradnl" dirty="0"/>
              <a:t>Aplicación Mapa-CICEMÓVIL</a:t>
            </a:r>
          </a:p>
        </p:txBody>
      </p:sp>
      <p:sp>
        <p:nvSpPr>
          <p:cNvPr id="3" name="Content Placeholder 2"/>
          <p:cNvSpPr>
            <a:spLocks noGrp="1"/>
          </p:cNvSpPr>
          <p:nvPr>
            <p:ph idx="1"/>
          </p:nvPr>
        </p:nvSpPr>
        <p:spPr>
          <a:xfrm>
            <a:off x="298449" y="1271588"/>
            <a:ext cx="10960102" cy="5157787"/>
          </a:xfrm>
        </p:spPr>
        <p:txBody>
          <a:bodyPr>
            <a:normAutofit/>
          </a:bodyPr>
          <a:lstStyle/>
          <a:p>
            <a:pPr algn="just"/>
            <a:r>
              <a:rPr lang="es-ES_tradnl" sz="2400" dirty="0" smtClean="0">
                <a:solidFill>
                  <a:schemeClr val="tx1"/>
                </a:solidFill>
              </a:rPr>
              <a:t>Permite visualizar </a:t>
            </a:r>
            <a:r>
              <a:rPr lang="es-ES_tradnl" sz="2400" dirty="0">
                <a:solidFill>
                  <a:schemeClr val="tx1"/>
                </a:solidFill>
              </a:rPr>
              <a:t>todas las instancias de la aplicación Rastreador en ejecución que representa los dispositivos que se están </a:t>
            </a:r>
            <a:r>
              <a:rPr lang="es-ES_tradnl" sz="2400" dirty="0" smtClean="0">
                <a:solidFill>
                  <a:schemeClr val="tx1"/>
                </a:solidFill>
              </a:rPr>
              <a:t>monitoreando.</a:t>
            </a:r>
          </a:p>
          <a:p>
            <a:pPr algn="just"/>
            <a:endParaRPr lang="es-ES_tradnl" sz="2400" dirty="0" smtClean="0">
              <a:solidFill>
                <a:schemeClr val="tx1"/>
              </a:solidFill>
            </a:endParaRPr>
          </a:p>
          <a:p>
            <a:pPr algn="just"/>
            <a:r>
              <a:rPr lang="es-ES_tradnl" sz="2400" dirty="0" smtClean="0">
                <a:solidFill>
                  <a:schemeClr val="tx1"/>
                </a:solidFill>
              </a:rPr>
              <a:t>Se </a:t>
            </a:r>
            <a:r>
              <a:rPr lang="es-ES_tradnl" sz="2400" dirty="0">
                <a:solidFill>
                  <a:schemeClr val="tx1"/>
                </a:solidFill>
              </a:rPr>
              <a:t>utiliza </a:t>
            </a:r>
            <a:r>
              <a:rPr lang="es-ES_tradnl" sz="2400" dirty="0" smtClean="0">
                <a:solidFill>
                  <a:schemeClr val="tx1"/>
                </a:solidFill>
              </a:rPr>
              <a:t>Google </a:t>
            </a:r>
            <a:r>
              <a:rPr lang="es-ES_tradnl" sz="2400" dirty="0" err="1" smtClean="0">
                <a:solidFill>
                  <a:schemeClr val="tx1"/>
                </a:solidFill>
              </a:rPr>
              <a:t>Maps</a:t>
            </a:r>
            <a:r>
              <a:rPr lang="es-ES_tradnl" sz="2400" dirty="0" smtClean="0">
                <a:solidFill>
                  <a:schemeClr val="tx1"/>
                </a:solidFill>
              </a:rPr>
              <a:t> Android API </a:t>
            </a:r>
            <a:r>
              <a:rPr lang="es-ES_tradnl" sz="2400" dirty="0">
                <a:solidFill>
                  <a:schemeClr val="tx1"/>
                </a:solidFill>
              </a:rPr>
              <a:t>y también se conecta la aplicación a Firebase usando el Asistente de Firebase acoplado al Android Studio</a:t>
            </a:r>
            <a:r>
              <a:rPr lang="es-ES_tradnl" sz="2400" dirty="0" smtClean="0">
                <a:solidFill>
                  <a:schemeClr val="tx1"/>
                </a:solidFill>
              </a:rPr>
              <a:t>.</a:t>
            </a:r>
          </a:p>
          <a:p>
            <a:pPr algn="just"/>
            <a:endParaRPr lang="es-ES_tradnl" sz="2400" dirty="0">
              <a:solidFill>
                <a:schemeClr val="tx1"/>
              </a:solidFill>
            </a:endParaRPr>
          </a:p>
          <a:p>
            <a:pPr algn="just"/>
            <a:r>
              <a:rPr lang="es-ES_tradnl" sz="2200" dirty="0">
                <a:solidFill>
                  <a:schemeClr val="tx1"/>
                </a:solidFill>
              </a:rPr>
              <a:t>M</a:t>
            </a:r>
            <a:r>
              <a:rPr lang="es-ES_tradnl" sz="2200" dirty="0" smtClean="0">
                <a:solidFill>
                  <a:schemeClr val="tx1"/>
                </a:solidFill>
              </a:rPr>
              <a:t>ostrará </a:t>
            </a:r>
            <a:r>
              <a:rPr lang="es-ES_tradnl" sz="2200" dirty="0">
                <a:solidFill>
                  <a:schemeClr val="tx1"/>
                </a:solidFill>
              </a:rPr>
              <a:t>un mapa con marcadores correspondientes a cada uno de los dispositivos que se están rastreando. Se suscribirá a Firebase </a:t>
            </a:r>
            <a:r>
              <a:rPr lang="es-ES_tradnl" sz="2200" dirty="0" err="1">
                <a:solidFill>
                  <a:schemeClr val="tx1"/>
                </a:solidFill>
              </a:rPr>
              <a:t>Realtime</a:t>
            </a:r>
            <a:r>
              <a:rPr lang="es-ES_tradnl" sz="2200" dirty="0">
                <a:solidFill>
                  <a:schemeClr val="tx1"/>
                </a:solidFill>
              </a:rPr>
              <a:t> </a:t>
            </a:r>
            <a:r>
              <a:rPr lang="es-ES_tradnl" sz="2200" dirty="0" err="1">
                <a:solidFill>
                  <a:schemeClr val="tx1"/>
                </a:solidFill>
              </a:rPr>
              <a:t>Database</a:t>
            </a:r>
            <a:r>
              <a:rPr lang="es-ES_tradnl" sz="2200" dirty="0">
                <a:solidFill>
                  <a:schemeClr val="tx1"/>
                </a:solidFill>
              </a:rPr>
              <a:t>, de modo que se notifica cada vez que se actualiza una ubicación del dispositivo.</a:t>
            </a:r>
          </a:p>
        </p:txBody>
      </p:sp>
      <p:sp>
        <p:nvSpPr>
          <p:cNvPr id="4" name="Slide Number Placeholder 3"/>
          <p:cNvSpPr>
            <a:spLocks noGrp="1"/>
          </p:cNvSpPr>
          <p:nvPr>
            <p:ph type="sldNum" sz="quarter" idx="12"/>
          </p:nvPr>
        </p:nvSpPr>
        <p:spPr>
          <a:xfrm>
            <a:off x="10734683" y="5935667"/>
            <a:ext cx="1142245" cy="669925"/>
          </a:xfrm>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939034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61</TotalTime>
  <Words>802</Words>
  <Application>Microsoft Macintosh PowerPoint</Application>
  <PresentationFormat>Widescreen</PresentationFormat>
  <Paragraphs>101</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Wingdings 3</vt:lpstr>
      <vt:lpstr>Arial</vt:lpstr>
      <vt:lpstr>Slice</vt:lpstr>
      <vt:lpstr>Diseño e implementación de un sistema de seguimiento de vehículos para el servicio de transporte del CICESE</vt:lpstr>
      <vt:lpstr>Introducción</vt:lpstr>
      <vt:lpstr>desarrollo</vt:lpstr>
      <vt:lpstr>desarrollo</vt:lpstr>
      <vt:lpstr>Servicio de rastreo CICEMÓVIL</vt:lpstr>
      <vt:lpstr>Servicio de rastreo CICEMÓVIL</vt:lpstr>
      <vt:lpstr>Firebase realtime database</vt:lpstr>
      <vt:lpstr>Servicio de rastreo CICEMÓVIL. Históricos</vt:lpstr>
      <vt:lpstr>Aplicación Mapa-CICEMÓVIL</vt:lpstr>
      <vt:lpstr>Aplicación Mapa-CICEMÓVIL</vt:lpstr>
      <vt:lpstr>Configuración del backend en Firebase.</vt:lpstr>
      <vt:lpstr>Configuración del backend en Firebase.</vt:lpstr>
      <vt:lpstr>Configuración del backend en Firebase.</vt:lpstr>
      <vt:lpstr>Configuración del backend en Firebase.</vt:lpstr>
      <vt:lpstr>Conclusiones</vt:lpstr>
      <vt:lpstr>recomendaciones</vt:lpstr>
      <vt:lpstr>Diseño e implementación de un sistema de seguimiento de vehículos para el servicio de transporte del CICESE</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 implementación de un sistema de seguimiento de vehículos para el servicio de transporte del CICESE</dc:title>
  <dc:creator>Microsoft Office User</dc:creator>
  <cp:lastModifiedBy>Microsoft Office User</cp:lastModifiedBy>
  <cp:revision>29</cp:revision>
  <dcterms:created xsi:type="dcterms:W3CDTF">2018-08-09T08:49:49Z</dcterms:created>
  <dcterms:modified xsi:type="dcterms:W3CDTF">2018-08-09T09:51:10Z</dcterms:modified>
</cp:coreProperties>
</file>