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19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30712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229630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235146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147042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295067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5897EB-7B0E-4347-8E14-3621E3B8BDBC}"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398530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897EB-7B0E-4347-8E14-3621E3B8BDBC}" type="datetimeFigureOut">
              <a:rPr lang="en-US" smtClean="0"/>
              <a:t>5/14/2014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346513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5897EB-7B0E-4347-8E14-3621E3B8BDBC}" type="datetimeFigureOut">
              <a:rPr lang="en-US" smtClean="0"/>
              <a:t>5/14/2014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111830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897EB-7B0E-4347-8E14-3621E3B8BDBC}" type="datetimeFigureOut">
              <a:rPr lang="en-US" smtClean="0"/>
              <a:t>5/14/2014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193119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897EB-7B0E-4347-8E14-3621E3B8BDBC}"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269711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897EB-7B0E-4347-8E14-3621E3B8BDBC}"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100626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897EB-7B0E-4347-8E14-3621E3B8BDBC}" type="datetimeFigureOut">
              <a:rPr lang="en-US" smtClean="0"/>
              <a:t>5/14/2014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A469E-D1E0-4E30-ADD2-B1A727E9F6A8}" type="slidenum">
              <a:rPr lang="en-US" smtClean="0"/>
              <a:t>‹#›</a:t>
            </a:fld>
            <a:endParaRPr lang="en-US"/>
          </a:p>
        </p:txBody>
      </p:sp>
    </p:spTree>
    <p:extLst>
      <p:ext uri="{BB962C8B-B14F-4D97-AF65-F5344CB8AC3E}">
        <p14:creationId xmlns:p14="http://schemas.microsoft.com/office/powerpoint/2010/main" val="289539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4010066" y="3086745"/>
            <a:ext cx="3533733" cy="79778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71600" y="1143000"/>
            <a:ext cx="64008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p:cNvSpPr txBox="1"/>
          <p:nvPr/>
        </p:nvSpPr>
        <p:spPr>
          <a:xfrm>
            <a:off x="3693394" y="346791"/>
            <a:ext cx="1757212" cy="369332"/>
          </a:xfrm>
          <a:prstGeom prst="rect">
            <a:avLst/>
          </a:prstGeom>
          <a:noFill/>
        </p:spPr>
        <p:txBody>
          <a:bodyPr wrap="none" rtlCol="0" anchor="ctr">
            <a:spAutoFit/>
          </a:bodyPr>
          <a:lstStyle/>
          <a:p>
            <a:pPr algn="ctr"/>
            <a:r>
              <a:rPr lang="en-US" dirty="0" smtClean="0"/>
              <a:t>Channel Pipeline</a:t>
            </a:r>
          </a:p>
        </p:txBody>
      </p:sp>
      <p:sp>
        <p:nvSpPr>
          <p:cNvPr id="7" name="TextBox 6"/>
          <p:cNvSpPr txBox="1"/>
          <p:nvPr/>
        </p:nvSpPr>
        <p:spPr>
          <a:xfrm>
            <a:off x="3528817" y="4162138"/>
            <a:ext cx="2174634" cy="800219"/>
          </a:xfrm>
          <a:prstGeom prst="rect">
            <a:avLst/>
          </a:prstGeom>
          <a:noFill/>
          <a:ln>
            <a:solidFill>
              <a:srgbClr val="FF0000"/>
            </a:solidFill>
          </a:ln>
        </p:spPr>
        <p:txBody>
          <a:bodyPr wrap="square" rtlCol="0">
            <a:spAutoFit/>
          </a:bodyPr>
          <a:lstStyle/>
          <a:p>
            <a:pPr algn="ctr"/>
            <a:r>
              <a:rPr lang="en-US" dirty="0" smtClean="0"/>
              <a:t>Connection </a:t>
            </a:r>
            <a:r>
              <a:rPr lang="en-US" dirty="0" smtClean="0"/>
              <a:t>Inspector</a:t>
            </a:r>
          </a:p>
          <a:p>
            <a:pPr algn="ctr"/>
            <a:r>
              <a:rPr lang="en-US" sz="1200" dirty="0" smtClean="0"/>
              <a:t>(Inbound Handler</a:t>
            </a:r>
            <a:r>
              <a:rPr lang="en-US" sz="1200" dirty="0" smtClean="0"/>
              <a:t>)</a:t>
            </a:r>
          </a:p>
          <a:p>
            <a:pPr algn="ctr"/>
            <a:r>
              <a:rPr lang="en-US" sz="800" dirty="0"/>
              <a:t>Self removes after </a:t>
            </a:r>
          </a:p>
          <a:p>
            <a:pPr algn="ctr"/>
            <a:r>
              <a:rPr lang="en-US" sz="800" dirty="0" smtClean="0"/>
              <a:t>IP and UUID Ban check</a:t>
            </a:r>
            <a:endParaRPr lang="en-US" sz="800" dirty="0"/>
          </a:p>
        </p:txBody>
      </p:sp>
      <p:cxnSp>
        <p:nvCxnSpPr>
          <p:cNvPr id="33" name="Straight Arrow Connector 32"/>
          <p:cNvCxnSpPr/>
          <p:nvPr/>
        </p:nvCxnSpPr>
        <p:spPr>
          <a:xfrm flipH="1">
            <a:off x="714225" y="3325519"/>
            <a:ext cx="7620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6280" y="3474816"/>
            <a:ext cx="762000" cy="121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381" y="596874"/>
            <a:ext cx="1167244" cy="276999"/>
          </a:xfrm>
          <a:prstGeom prst="rect">
            <a:avLst/>
          </a:prstGeom>
          <a:noFill/>
        </p:spPr>
        <p:txBody>
          <a:bodyPr wrap="none" rtlCol="0">
            <a:spAutoFit/>
          </a:bodyPr>
          <a:lstStyle/>
          <a:p>
            <a:pPr algn="ctr"/>
            <a:r>
              <a:rPr lang="en-US" sz="1200" dirty="0" smtClean="0"/>
              <a:t>Client - StarNub</a:t>
            </a:r>
          </a:p>
        </p:txBody>
      </p:sp>
      <p:sp>
        <p:nvSpPr>
          <p:cNvPr id="38" name="TextBox 37"/>
          <p:cNvSpPr txBox="1"/>
          <p:nvPr/>
        </p:nvSpPr>
        <p:spPr>
          <a:xfrm>
            <a:off x="7703755" y="596873"/>
            <a:ext cx="1456938" cy="276999"/>
          </a:xfrm>
          <a:prstGeom prst="rect">
            <a:avLst/>
          </a:prstGeom>
          <a:noFill/>
        </p:spPr>
        <p:txBody>
          <a:bodyPr wrap="none" rtlCol="0">
            <a:spAutoFit/>
          </a:bodyPr>
          <a:lstStyle/>
          <a:p>
            <a:pPr algn="ctr"/>
            <a:r>
              <a:rPr lang="en-US" sz="1200" dirty="0" smtClean="0"/>
              <a:t>StarNub - Starbound</a:t>
            </a:r>
          </a:p>
        </p:txBody>
      </p:sp>
      <p:sp>
        <p:nvSpPr>
          <p:cNvPr id="39" name="TextBox 38"/>
          <p:cNvSpPr txBox="1"/>
          <p:nvPr/>
        </p:nvSpPr>
        <p:spPr>
          <a:xfrm>
            <a:off x="5887871" y="3198422"/>
            <a:ext cx="1695849" cy="553998"/>
          </a:xfrm>
          <a:prstGeom prst="rect">
            <a:avLst/>
          </a:prstGeom>
          <a:noFill/>
        </p:spPr>
        <p:txBody>
          <a:bodyPr wrap="none" rtlCol="0">
            <a:spAutoFit/>
          </a:bodyPr>
          <a:lstStyle/>
          <a:p>
            <a:pPr algn="ctr"/>
            <a:r>
              <a:rPr lang="en-US" dirty="0" smtClean="0"/>
              <a:t>Server Frontend</a:t>
            </a:r>
          </a:p>
          <a:p>
            <a:pPr algn="ctr"/>
            <a:r>
              <a:rPr lang="en-US" sz="1200" dirty="0" smtClean="0"/>
              <a:t>(Inbound Handler)</a:t>
            </a:r>
            <a:endParaRPr lang="en-US" sz="1200" dirty="0"/>
          </a:p>
        </p:txBody>
      </p:sp>
      <p:sp>
        <p:nvSpPr>
          <p:cNvPr id="42" name="TextBox 41"/>
          <p:cNvSpPr txBox="1"/>
          <p:nvPr/>
        </p:nvSpPr>
        <p:spPr>
          <a:xfrm>
            <a:off x="3412510" y="1971569"/>
            <a:ext cx="1680718" cy="553998"/>
          </a:xfrm>
          <a:prstGeom prst="rect">
            <a:avLst/>
          </a:prstGeom>
          <a:noFill/>
        </p:spPr>
        <p:txBody>
          <a:bodyPr wrap="none" rtlCol="0">
            <a:spAutoFit/>
          </a:bodyPr>
          <a:lstStyle/>
          <a:p>
            <a:pPr algn="ctr"/>
            <a:r>
              <a:rPr lang="en-US" dirty="0" smtClean="0"/>
              <a:t>Server Backend</a:t>
            </a:r>
          </a:p>
          <a:p>
            <a:pPr algn="ctr"/>
            <a:r>
              <a:rPr lang="en-US" sz="1200" dirty="0" smtClean="0"/>
              <a:t>(Inbound Handler)</a:t>
            </a:r>
            <a:endParaRPr lang="en-US" sz="1200" dirty="0"/>
          </a:p>
        </p:txBody>
      </p:sp>
      <p:cxnSp>
        <p:nvCxnSpPr>
          <p:cNvPr id="48" name="Straight Arrow Connector 47"/>
          <p:cNvCxnSpPr/>
          <p:nvPr/>
        </p:nvCxnSpPr>
        <p:spPr>
          <a:xfrm flipH="1">
            <a:off x="7574680" y="1599335"/>
            <a:ext cx="1038466"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890350" y="2248308"/>
            <a:ext cx="2157650" cy="52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574680" y="3474816"/>
            <a:ext cx="1143001" cy="121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9" idx="0"/>
          </p:cNvCxnSpPr>
          <p:nvPr/>
        </p:nvCxnSpPr>
        <p:spPr>
          <a:xfrm flipH="1" flipV="1">
            <a:off x="6728230" y="2543488"/>
            <a:ext cx="7566" cy="65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3015" y="1294461"/>
            <a:ext cx="1640706" cy="800219"/>
          </a:xfrm>
          <a:prstGeom prst="rect">
            <a:avLst/>
          </a:prstGeom>
          <a:noFill/>
          <a:ln>
            <a:solidFill>
              <a:srgbClr val="FF0000"/>
            </a:solidFill>
          </a:ln>
        </p:spPr>
        <p:txBody>
          <a:bodyPr wrap="none" rtlCol="0">
            <a:spAutoFit/>
          </a:bodyPr>
          <a:lstStyle/>
          <a:p>
            <a:pPr algn="ctr"/>
            <a:r>
              <a:rPr lang="en-US" dirty="0" smtClean="0"/>
              <a:t>Packet Decoder</a:t>
            </a:r>
            <a:endParaRPr lang="en-US" dirty="0" smtClean="0"/>
          </a:p>
          <a:p>
            <a:pPr algn="ctr"/>
            <a:r>
              <a:rPr lang="en-US" sz="1200" dirty="0" smtClean="0"/>
              <a:t>(Inbound Handler</a:t>
            </a:r>
            <a:r>
              <a:rPr lang="en-US" sz="1200" dirty="0" smtClean="0"/>
              <a:t>)</a:t>
            </a:r>
          </a:p>
          <a:p>
            <a:pPr algn="ctr"/>
            <a:r>
              <a:rPr lang="en-US" sz="800" dirty="0" smtClean="0"/>
              <a:t>Self removes after </a:t>
            </a:r>
          </a:p>
          <a:p>
            <a:pPr algn="ctr"/>
            <a:r>
              <a:rPr lang="en-US" sz="800" dirty="0" smtClean="0"/>
              <a:t>Packet ID 0: Protocol Version</a:t>
            </a:r>
            <a:endParaRPr lang="en-US" sz="800" dirty="0"/>
          </a:p>
        </p:txBody>
      </p:sp>
      <p:cxnSp>
        <p:nvCxnSpPr>
          <p:cNvPr id="35" name="Straight Arrow Connector 34"/>
          <p:cNvCxnSpPr/>
          <p:nvPr/>
        </p:nvCxnSpPr>
        <p:spPr>
          <a:xfrm flipH="1">
            <a:off x="5137261" y="2248568"/>
            <a:ext cx="2999649"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76225" y="3198422"/>
            <a:ext cx="1640706" cy="553998"/>
          </a:xfrm>
          <a:prstGeom prst="rect">
            <a:avLst/>
          </a:prstGeom>
          <a:noFill/>
        </p:spPr>
        <p:txBody>
          <a:bodyPr wrap="none" rtlCol="0">
            <a:spAutoFit/>
          </a:bodyPr>
          <a:lstStyle/>
          <a:p>
            <a:pPr algn="ctr"/>
            <a:r>
              <a:rPr lang="en-US" dirty="0" smtClean="0"/>
              <a:t>Packet Decoder</a:t>
            </a:r>
            <a:endParaRPr lang="en-US" dirty="0" smtClean="0"/>
          </a:p>
          <a:p>
            <a:pPr algn="ctr"/>
            <a:r>
              <a:rPr lang="en-US" sz="1200" dirty="0" smtClean="0"/>
              <a:t>(Inbound Handler)</a:t>
            </a:r>
            <a:endParaRPr lang="en-US" sz="1200" dirty="0"/>
          </a:p>
        </p:txBody>
      </p:sp>
      <p:sp>
        <p:nvSpPr>
          <p:cNvPr id="43" name="TextBox 42"/>
          <p:cNvSpPr txBox="1"/>
          <p:nvPr/>
        </p:nvSpPr>
        <p:spPr>
          <a:xfrm>
            <a:off x="58580" y="2740744"/>
            <a:ext cx="1295400" cy="584775"/>
          </a:xfrm>
          <a:prstGeom prst="rect">
            <a:avLst/>
          </a:prstGeom>
          <a:noFill/>
        </p:spPr>
        <p:txBody>
          <a:bodyPr wrap="square" rtlCol="0">
            <a:spAutoFit/>
          </a:bodyPr>
          <a:lstStyle/>
          <a:p>
            <a:r>
              <a:rPr lang="en-US" sz="800" dirty="0" smtClean="0"/>
              <a:t>1. On </a:t>
            </a:r>
            <a:r>
              <a:rPr lang="en-US" sz="800" dirty="0" smtClean="0"/>
              <a:t>Success of</a:t>
            </a:r>
          </a:p>
          <a:p>
            <a:r>
              <a:rPr lang="en-US" sz="800" dirty="0" smtClean="0"/>
              <a:t>TCP </a:t>
            </a:r>
            <a:r>
              <a:rPr lang="en-US" sz="800" dirty="0" smtClean="0"/>
              <a:t>Handshake we will send the server version to the client.</a:t>
            </a:r>
            <a:endParaRPr lang="en-US" sz="800" dirty="0" smtClean="0"/>
          </a:p>
        </p:txBody>
      </p:sp>
      <p:cxnSp>
        <p:nvCxnSpPr>
          <p:cNvPr id="52" name="Elbow Connector 51"/>
          <p:cNvCxnSpPr>
            <a:stCxn id="39" idx="0"/>
            <a:endCxn id="42" idx="2"/>
          </p:cNvCxnSpPr>
          <p:nvPr/>
        </p:nvCxnSpPr>
        <p:spPr>
          <a:xfrm rot="16200000" flipV="1">
            <a:off x="5157906" y="1620531"/>
            <a:ext cx="672855" cy="24829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20480" y="2747343"/>
            <a:ext cx="415499" cy="215444"/>
          </a:xfrm>
          <a:prstGeom prst="rect">
            <a:avLst/>
          </a:prstGeom>
          <a:solidFill>
            <a:schemeClr val="bg1"/>
          </a:solidFill>
        </p:spPr>
        <p:txBody>
          <a:bodyPr wrap="none" rtlCol="0">
            <a:spAutoFit/>
          </a:bodyPr>
          <a:lstStyle/>
          <a:p>
            <a:pPr algn="ctr"/>
            <a:r>
              <a:rPr lang="en-US" sz="800" dirty="0" smtClean="0"/>
              <a:t>ADDS</a:t>
            </a:r>
            <a:endParaRPr lang="en-US" sz="800" dirty="0"/>
          </a:p>
        </p:txBody>
      </p:sp>
      <p:cxnSp>
        <p:nvCxnSpPr>
          <p:cNvPr id="62" name="Elbow Connector 61"/>
          <p:cNvCxnSpPr>
            <a:stCxn id="30" idx="1"/>
            <a:endCxn id="42" idx="0"/>
          </p:cNvCxnSpPr>
          <p:nvPr/>
        </p:nvCxnSpPr>
        <p:spPr>
          <a:xfrm rot="10800000" flipV="1">
            <a:off x="4252869" y="1694571"/>
            <a:ext cx="1690146" cy="27699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6200" y="3605776"/>
            <a:ext cx="1295400" cy="461665"/>
          </a:xfrm>
          <a:prstGeom prst="rect">
            <a:avLst/>
          </a:prstGeom>
          <a:noFill/>
        </p:spPr>
        <p:txBody>
          <a:bodyPr wrap="square" rtlCol="0">
            <a:spAutoFit/>
          </a:bodyPr>
          <a:lstStyle/>
          <a:p>
            <a:r>
              <a:rPr lang="en-US" sz="800" dirty="0"/>
              <a:t>2</a:t>
            </a:r>
            <a:r>
              <a:rPr lang="en-US" sz="800" dirty="0" smtClean="0"/>
              <a:t>. Client will send the wrapper the client connect packet.</a:t>
            </a:r>
            <a:endParaRPr lang="en-US" sz="800" dirty="0" smtClean="0"/>
          </a:p>
        </p:txBody>
      </p:sp>
      <p:cxnSp>
        <p:nvCxnSpPr>
          <p:cNvPr id="67" name="Elbow Connector 66"/>
          <p:cNvCxnSpPr>
            <a:stCxn id="37" idx="2"/>
            <a:endCxn id="7" idx="1"/>
          </p:cNvCxnSpPr>
          <p:nvPr/>
        </p:nvCxnSpPr>
        <p:spPr>
          <a:xfrm rot="16200000" flipH="1">
            <a:off x="2507783" y="3541214"/>
            <a:ext cx="809828" cy="123223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528817" y="4947673"/>
            <a:ext cx="3779455" cy="1692771"/>
          </a:xfrm>
          <a:prstGeom prst="rect">
            <a:avLst/>
          </a:prstGeom>
          <a:noFill/>
        </p:spPr>
        <p:txBody>
          <a:bodyPr wrap="square" rtlCol="0">
            <a:spAutoFit/>
          </a:bodyPr>
          <a:lstStyle/>
          <a:p>
            <a:r>
              <a:rPr lang="en-US" sz="800" dirty="0" smtClean="0"/>
              <a:t>3. The channels remote IP (Client) will  be checked against the banned IPs array. Then the UUID. If the UUID is found to be banned, we will then add the users new IP to the banned IPs in SQLite which will automatically update the banned IP array.</a:t>
            </a:r>
          </a:p>
          <a:p>
            <a:endParaRPr lang="en-US" sz="800" dirty="0"/>
          </a:p>
          <a:p>
            <a:r>
              <a:rPr lang="en-US" sz="800" dirty="0" smtClean="0"/>
              <a:t>If not banned we will setup the packet encoder and server frontend. The front end will open a connection from StarNub to Starbound Server and add a Backend Handler to handle the data from the server to the client. The first packet after we open the connection will be the server version which we will discard due to not needing it .</a:t>
            </a:r>
          </a:p>
          <a:p>
            <a:endParaRPr lang="en-US" sz="800" dirty="0"/>
          </a:p>
          <a:p>
            <a:r>
              <a:rPr lang="en-US" sz="800" dirty="0" smtClean="0"/>
              <a:t>We do this so that we do not have to unnecessarily open a connection to the server if the player is banned. We do not want them past the wrapper.</a:t>
            </a:r>
          </a:p>
          <a:p>
            <a:endParaRPr lang="en-US" sz="800" dirty="0"/>
          </a:p>
          <a:p>
            <a:r>
              <a:rPr lang="en-US" sz="800" dirty="0" smtClean="0"/>
              <a:t>Once the </a:t>
            </a:r>
            <a:endParaRPr lang="en-US" sz="800" dirty="0" smtClean="0"/>
          </a:p>
        </p:txBody>
      </p:sp>
      <p:sp>
        <p:nvSpPr>
          <p:cNvPr id="79" name="TextBox 78"/>
          <p:cNvSpPr txBox="1"/>
          <p:nvPr/>
        </p:nvSpPr>
        <p:spPr>
          <a:xfrm>
            <a:off x="4142540" y="3198422"/>
            <a:ext cx="1616661" cy="553998"/>
          </a:xfrm>
          <a:prstGeom prst="rect">
            <a:avLst/>
          </a:prstGeom>
          <a:noFill/>
        </p:spPr>
        <p:txBody>
          <a:bodyPr wrap="none" rtlCol="0">
            <a:spAutoFit/>
          </a:bodyPr>
          <a:lstStyle/>
          <a:p>
            <a:pPr algn="ctr"/>
            <a:r>
              <a:rPr lang="en-US" dirty="0" smtClean="0"/>
              <a:t>Packet Encoder</a:t>
            </a:r>
            <a:endParaRPr lang="en-US" dirty="0" smtClean="0"/>
          </a:p>
          <a:p>
            <a:pPr algn="ctr"/>
            <a:r>
              <a:rPr lang="en-US" sz="1200" dirty="0" smtClean="0"/>
              <a:t>(Outbound </a:t>
            </a:r>
            <a:r>
              <a:rPr lang="en-US" sz="1200" dirty="0" smtClean="0"/>
              <a:t>Handler)</a:t>
            </a:r>
            <a:endParaRPr lang="en-US" sz="1200" dirty="0"/>
          </a:p>
        </p:txBody>
      </p:sp>
      <p:cxnSp>
        <p:nvCxnSpPr>
          <p:cNvPr id="81" name="Elbow Connector 80"/>
          <p:cNvCxnSpPr>
            <a:stCxn id="7" idx="3"/>
            <a:endCxn id="79" idx="2"/>
          </p:cNvCxnSpPr>
          <p:nvPr/>
        </p:nvCxnSpPr>
        <p:spPr>
          <a:xfrm flipH="1" flipV="1">
            <a:off x="4950871" y="3752420"/>
            <a:ext cx="752580" cy="809828"/>
          </a:xfrm>
          <a:prstGeom prst="bentConnector4">
            <a:avLst>
              <a:gd name="adj1" fmla="val -30376"/>
              <a:gd name="adj2" fmla="val 747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7" idx="3"/>
            <a:endCxn id="39" idx="2"/>
          </p:cNvCxnSpPr>
          <p:nvPr/>
        </p:nvCxnSpPr>
        <p:spPr>
          <a:xfrm flipV="1">
            <a:off x="5703451" y="3752420"/>
            <a:ext cx="1032345" cy="809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useBgFill="1">
        <p:nvSpPr>
          <p:cNvPr id="50" name="TextBox 49"/>
          <p:cNvSpPr txBox="1"/>
          <p:nvPr/>
        </p:nvSpPr>
        <p:spPr>
          <a:xfrm>
            <a:off x="5804124" y="4439136"/>
            <a:ext cx="415499" cy="215444"/>
          </a:xfrm>
          <a:prstGeom prst="rect">
            <a:avLst/>
          </a:prstGeom>
        </p:spPr>
        <p:txBody>
          <a:bodyPr wrap="none" rtlCol="0">
            <a:spAutoFit/>
          </a:bodyPr>
          <a:lstStyle/>
          <a:p>
            <a:pPr algn="ctr"/>
            <a:r>
              <a:rPr lang="en-US" sz="800" dirty="0" smtClean="0"/>
              <a:t>ADDS</a:t>
            </a:r>
            <a:endParaRPr lang="en-US" sz="800" dirty="0"/>
          </a:p>
        </p:txBody>
      </p:sp>
      <p:cxnSp>
        <p:nvCxnSpPr>
          <p:cNvPr id="88" name="Straight Arrow Connector 87"/>
          <p:cNvCxnSpPr/>
          <p:nvPr/>
        </p:nvCxnSpPr>
        <p:spPr>
          <a:xfrm>
            <a:off x="3251870" y="3474816"/>
            <a:ext cx="762000" cy="121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722051" y="3529065"/>
            <a:ext cx="289822" cy="121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794842" y="3058920"/>
            <a:ext cx="1893467" cy="215444"/>
          </a:xfrm>
          <a:prstGeom prst="rect">
            <a:avLst/>
          </a:prstGeom>
          <a:noFill/>
        </p:spPr>
        <p:txBody>
          <a:bodyPr wrap="none" rtlCol="0">
            <a:spAutoFit/>
          </a:bodyPr>
          <a:lstStyle/>
          <a:p>
            <a:r>
              <a:rPr lang="en-US" sz="800" dirty="0" smtClean="0">
                <a:solidFill>
                  <a:srgbClr val="FF0000"/>
                </a:solidFill>
              </a:rPr>
              <a:t>Encoder and front end may be combined</a:t>
            </a:r>
            <a:endParaRPr lang="en-US" sz="800" dirty="0">
              <a:solidFill>
                <a:srgbClr val="FF0000"/>
              </a:solidFill>
            </a:endParaRPr>
          </a:p>
        </p:txBody>
      </p:sp>
    </p:spTree>
    <p:extLst>
      <p:ext uri="{BB962C8B-B14F-4D97-AF65-F5344CB8AC3E}">
        <p14:creationId xmlns:p14="http://schemas.microsoft.com/office/powerpoint/2010/main" val="1666796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143000"/>
            <a:ext cx="64008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p:cNvSpPr txBox="1"/>
          <p:nvPr/>
        </p:nvSpPr>
        <p:spPr>
          <a:xfrm>
            <a:off x="3707725" y="319875"/>
            <a:ext cx="1728550" cy="830997"/>
          </a:xfrm>
          <a:prstGeom prst="rect">
            <a:avLst/>
          </a:prstGeom>
          <a:noFill/>
        </p:spPr>
        <p:txBody>
          <a:bodyPr wrap="none" rtlCol="0">
            <a:spAutoFit/>
          </a:bodyPr>
          <a:lstStyle/>
          <a:p>
            <a:pPr algn="ctr"/>
            <a:r>
              <a:rPr lang="en-US" dirty="0" smtClean="0"/>
              <a:t>OLD</a:t>
            </a:r>
          </a:p>
          <a:p>
            <a:pPr algn="ctr"/>
            <a:r>
              <a:rPr lang="en-US" dirty="0" smtClean="0"/>
              <a:t>Packet </a:t>
            </a:r>
            <a:r>
              <a:rPr lang="en-US" dirty="0" smtClean="0"/>
              <a:t>Inspector</a:t>
            </a:r>
          </a:p>
          <a:p>
            <a:pPr algn="ctr"/>
            <a:r>
              <a:rPr lang="en-US" sz="1200" dirty="0" smtClean="0"/>
              <a:t>(Inbound Handler)</a:t>
            </a:r>
            <a:endParaRPr lang="en-US" sz="1200" dirty="0"/>
          </a:p>
        </p:txBody>
      </p:sp>
      <p:sp>
        <p:nvSpPr>
          <p:cNvPr id="7" name="TextBox 6"/>
          <p:cNvSpPr txBox="1"/>
          <p:nvPr/>
        </p:nvSpPr>
        <p:spPr>
          <a:xfrm>
            <a:off x="1436617" y="1143000"/>
            <a:ext cx="1598515" cy="1107996"/>
          </a:xfrm>
          <a:prstGeom prst="rect">
            <a:avLst/>
          </a:prstGeom>
          <a:noFill/>
        </p:spPr>
        <p:txBody>
          <a:bodyPr wrap="none" rtlCol="0">
            <a:spAutoFit/>
          </a:bodyPr>
          <a:lstStyle/>
          <a:p>
            <a:r>
              <a:rPr lang="en-US" dirty="0" smtClean="0"/>
              <a:t>Handler Added</a:t>
            </a:r>
          </a:p>
          <a:p>
            <a:r>
              <a:rPr lang="en-US" sz="1200" dirty="0" smtClean="0"/>
              <a:t>If: </a:t>
            </a:r>
          </a:p>
          <a:p>
            <a:r>
              <a:rPr lang="en-US" sz="1200" dirty="0"/>
              <a:t> </a:t>
            </a:r>
            <a:r>
              <a:rPr lang="en-US" sz="1200" dirty="0" smtClean="0"/>
              <a:t> </a:t>
            </a:r>
            <a:r>
              <a:rPr lang="en-US" sz="1200" dirty="0" err="1" smtClean="0"/>
              <a:t>ipBan</a:t>
            </a:r>
            <a:endParaRPr lang="en-US" sz="1200" dirty="0" smtClean="0"/>
          </a:p>
          <a:p>
            <a:endParaRPr lang="en-US" sz="1200" dirty="0"/>
          </a:p>
          <a:p>
            <a:r>
              <a:rPr lang="en-US" sz="1200" dirty="0" smtClean="0"/>
              <a:t> !</a:t>
            </a:r>
            <a:r>
              <a:rPr lang="en-US" sz="1200" dirty="0" err="1" smtClean="0"/>
              <a:t>ipBan</a:t>
            </a:r>
            <a:endParaRPr lang="en-US" sz="1200" dirty="0" smtClean="0"/>
          </a:p>
        </p:txBody>
      </p:sp>
      <p:grpSp>
        <p:nvGrpSpPr>
          <p:cNvPr id="19" name="Group 18"/>
          <p:cNvGrpSpPr/>
          <p:nvPr/>
        </p:nvGrpSpPr>
        <p:grpSpPr>
          <a:xfrm>
            <a:off x="3035132" y="1375575"/>
            <a:ext cx="2950009" cy="754052"/>
            <a:chOff x="3691503" y="2415819"/>
            <a:chExt cx="2950009" cy="754052"/>
          </a:xfrm>
        </p:grpSpPr>
        <p:sp>
          <p:nvSpPr>
            <p:cNvPr id="15" name="TextBox 14"/>
            <p:cNvSpPr txBox="1"/>
            <p:nvPr/>
          </p:nvSpPr>
          <p:spPr>
            <a:xfrm>
              <a:off x="3691503" y="2461985"/>
              <a:ext cx="1975221" cy="707886"/>
            </a:xfrm>
            <a:prstGeom prst="rect">
              <a:avLst/>
            </a:prstGeom>
            <a:noFill/>
          </p:spPr>
          <p:txBody>
            <a:bodyPr wrap="none" rtlCol="0">
              <a:spAutoFit/>
            </a:bodyPr>
            <a:lstStyle/>
            <a:p>
              <a:pPr algn="ctr"/>
              <a:r>
                <a:rPr lang="en-US" sz="800" dirty="0" smtClean="0"/>
                <a:t>Log Attempts &amp; IP</a:t>
              </a:r>
            </a:p>
            <a:p>
              <a:pPr algn="ctr"/>
              <a:r>
                <a:rPr lang="en-US" sz="800" dirty="0" smtClean="0"/>
                <a:t>Print warning to console</a:t>
              </a:r>
            </a:p>
            <a:p>
              <a:pPr algn="ctr"/>
              <a:r>
                <a:rPr lang="en-US" sz="800" dirty="0" smtClean="0"/>
                <a:t>Discard the packets</a:t>
              </a:r>
            </a:p>
            <a:p>
              <a:pPr algn="ctr"/>
              <a:r>
                <a:rPr lang="en-US" sz="800" dirty="0" smtClean="0"/>
                <a:t>Close the channel  (IP, UUID &amp; </a:t>
              </a:r>
              <a:r>
                <a:rPr lang="en-US" sz="800" dirty="0" err="1" smtClean="0"/>
                <a:t>hreshHold</a:t>
              </a:r>
              <a:r>
                <a:rPr lang="en-US" sz="800" dirty="0" smtClean="0"/>
                <a:t>)</a:t>
              </a:r>
            </a:p>
            <a:p>
              <a:pPr algn="ctr"/>
              <a:r>
                <a:rPr lang="en-US" sz="800" dirty="0" smtClean="0"/>
                <a:t>If (closed for </a:t>
              </a:r>
              <a:r>
                <a:rPr lang="en-US" sz="800" dirty="0" err="1" smtClean="0"/>
                <a:t>thresHold</a:t>
              </a:r>
              <a:r>
                <a:rPr lang="en-US" sz="800" dirty="0" smtClean="0"/>
                <a:t> &gt; = X(5?) Ban IP</a:t>
              </a:r>
            </a:p>
          </p:txBody>
        </p:sp>
        <p:cxnSp>
          <p:nvCxnSpPr>
            <p:cNvPr id="27" name="Straight Arrow Connector 26"/>
            <p:cNvCxnSpPr/>
            <p:nvPr/>
          </p:nvCxnSpPr>
          <p:spPr>
            <a:xfrm>
              <a:off x="5231999" y="2565799"/>
              <a:ext cx="17025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64587" y="2415819"/>
              <a:ext cx="1176925" cy="338554"/>
            </a:xfrm>
            <a:prstGeom prst="rect">
              <a:avLst/>
            </a:prstGeom>
            <a:noFill/>
          </p:spPr>
          <p:txBody>
            <a:bodyPr wrap="none" rtlCol="0">
              <a:spAutoFit/>
            </a:bodyPr>
            <a:lstStyle/>
            <a:p>
              <a:r>
                <a:rPr lang="en-US" sz="800" dirty="0" smtClean="0"/>
                <a:t>NonSBConnections.log</a:t>
              </a:r>
            </a:p>
            <a:p>
              <a:r>
                <a:rPr lang="en-US" sz="800" dirty="0" smtClean="0"/>
                <a:t>BannedConnections.log</a:t>
              </a:r>
              <a:endParaRPr lang="en-US" sz="800" dirty="0"/>
            </a:p>
          </p:txBody>
        </p:sp>
      </p:grpSp>
      <p:sp>
        <p:nvSpPr>
          <p:cNvPr id="18" name="TextBox 17"/>
          <p:cNvSpPr txBox="1"/>
          <p:nvPr/>
        </p:nvSpPr>
        <p:spPr>
          <a:xfrm>
            <a:off x="1662383" y="2598003"/>
            <a:ext cx="3380834" cy="1846659"/>
          </a:xfrm>
          <a:prstGeom prst="rect">
            <a:avLst/>
          </a:prstGeom>
          <a:noFill/>
        </p:spPr>
        <p:txBody>
          <a:bodyPr wrap="square" rtlCol="0">
            <a:spAutoFit/>
          </a:bodyPr>
          <a:lstStyle/>
          <a:p>
            <a:r>
              <a:rPr lang="en-US" dirty="0" err="1" smtClean="0"/>
              <a:t>ChannelRead</a:t>
            </a:r>
            <a:endParaRPr lang="en-US" sz="1200" dirty="0" smtClean="0"/>
          </a:p>
          <a:p>
            <a:r>
              <a:rPr lang="en-US" sz="1200" dirty="0"/>
              <a:t>w</a:t>
            </a:r>
            <a:r>
              <a:rPr lang="en-US" sz="1200" dirty="0" smtClean="0"/>
              <a:t>hile (!checked )</a:t>
            </a:r>
          </a:p>
          <a:p>
            <a:r>
              <a:rPr lang="en-US" sz="1200" dirty="0" smtClean="0"/>
              <a:t>      {</a:t>
            </a:r>
            <a:r>
              <a:rPr lang="en-US" sz="1200" dirty="0" err="1" smtClean="0"/>
              <a:t>uuidBanCheck</a:t>
            </a:r>
            <a:r>
              <a:rPr lang="en-US" sz="1200" dirty="0" smtClean="0"/>
              <a:t>, checked=  T}</a:t>
            </a:r>
          </a:p>
          <a:p>
            <a:endParaRPr lang="en-US" sz="1200" dirty="0" smtClean="0"/>
          </a:p>
          <a:p>
            <a:r>
              <a:rPr lang="en-US" sz="1200" dirty="0" smtClean="0"/>
              <a:t>Do { while (!untrusted) {</a:t>
            </a:r>
          </a:p>
          <a:p>
            <a:r>
              <a:rPr lang="en-US" sz="1200" dirty="0"/>
              <a:t> </a:t>
            </a:r>
            <a:r>
              <a:rPr lang="en-US" sz="1200" dirty="0" smtClean="0"/>
              <a:t>       if (!</a:t>
            </a:r>
            <a:r>
              <a:rPr lang="en-US" sz="1200" dirty="0" err="1" smtClean="0"/>
              <a:t>packetIdMatch</a:t>
            </a:r>
            <a:r>
              <a:rPr lang="en-US" sz="1200" dirty="0" smtClean="0"/>
              <a:t> ) { </a:t>
            </a:r>
            <a:r>
              <a:rPr lang="en-US" sz="1200" dirty="0" err="1" smtClean="0"/>
              <a:t>badPackets</a:t>
            </a:r>
            <a:r>
              <a:rPr lang="en-US" sz="1200" dirty="0" smtClean="0"/>
              <a:t> += 1 } }</a:t>
            </a:r>
          </a:p>
          <a:p>
            <a:r>
              <a:rPr lang="en-US" sz="1200" dirty="0" smtClean="0"/>
              <a:t>         else { }	</a:t>
            </a:r>
          </a:p>
          <a:p>
            <a:r>
              <a:rPr lang="en-US" sz="1200" dirty="0"/>
              <a:t> </a:t>
            </a:r>
            <a:r>
              <a:rPr lang="en-US" sz="1200" dirty="0" smtClean="0"/>
              <a:t>                                } while ( </a:t>
            </a:r>
            <a:r>
              <a:rPr lang="en-US" sz="1200" dirty="0" err="1" smtClean="0"/>
              <a:t>badPackets</a:t>
            </a:r>
            <a:r>
              <a:rPr lang="en-US" sz="1200" dirty="0" smtClean="0"/>
              <a:t> =&gt; X(10? )</a:t>
            </a:r>
          </a:p>
          <a:p>
            <a:r>
              <a:rPr lang="en-US" sz="1200" dirty="0"/>
              <a:t> </a:t>
            </a:r>
            <a:r>
              <a:rPr lang="en-US" sz="1200" dirty="0" smtClean="0"/>
              <a:t>                                             if (</a:t>
            </a:r>
            <a:r>
              <a:rPr lang="en-US" sz="1200" dirty="0" err="1" smtClean="0"/>
              <a:t>badPackets</a:t>
            </a:r>
            <a:r>
              <a:rPr lang="en-US" sz="1200" dirty="0" smtClean="0"/>
              <a:t> &gt; X(10?) { }</a:t>
            </a:r>
          </a:p>
        </p:txBody>
      </p:sp>
      <p:cxnSp>
        <p:nvCxnSpPr>
          <p:cNvPr id="24" name="Elbow Connector 23"/>
          <p:cNvCxnSpPr/>
          <p:nvPr/>
        </p:nvCxnSpPr>
        <p:spPr>
          <a:xfrm rot="16200000" flipV="1">
            <a:off x="3374386" y="2780088"/>
            <a:ext cx="1297819" cy="3"/>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133600" y="1752601"/>
            <a:ext cx="1066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21559" y="450502"/>
            <a:ext cx="1141595" cy="461665"/>
          </a:xfrm>
          <a:prstGeom prst="rect">
            <a:avLst/>
          </a:prstGeom>
          <a:noFill/>
        </p:spPr>
        <p:txBody>
          <a:bodyPr wrap="none" rtlCol="0">
            <a:spAutoFit/>
          </a:bodyPr>
          <a:lstStyle/>
          <a:p>
            <a:pPr algn="ctr"/>
            <a:r>
              <a:rPr lang="en-US" sz="1200" dirty="0" smtClean="0"/>
              <a:t>On Success of</a:t>
            </a:r>
          </a:p>
          <a:p>
            <a:r>
              <a:rPr lang="en-US" sz="1200" dirty="0" smtClean="0"/>
              <a:t>TCP Handshake</a:t>
            </a:r>
          </a:p>
        </p:txBody>
      </p:sp>
      <p:sp>
        <p:nvSpPr>
          <p:cNvPr id="58" name="TextBox 57"/>
          <p:cNvSpPr txBox="1"/>
          <p:nvPr/>
        </p:nvSpPr>
        <p:spPr>
          <a:xfrm>
            <a:off x="56573" y="2645924"/>
            <a:ext cx="959633" cy="338554"/>
          </a:xfrm>
          <a:prstGeom prst="rect">
            <a:avLst/>
          </a:prstGeom>
          <a:noFill/>
        </p:spPr>
        <p:txBody>
          <a:bodyPr wrap="square" rtlCol="0">
            <a:spAutoFit/>
          </a:bodyPr>
          <a:lstStyle/>
          <a:p>
            <a:r>
              <a:rPr lang="en-US" sz="800" dirty="0"/>
              <a:t>2</a:t>
            </a:r>
            <a:r>
              <a:rPr lang="en-US" sz="800" dirty="0" smtClean="0"/>
              <a:t>. Receive Packet: </a:t>
            </a:r>
            <a:r>
              <a:rPr lang="en-US" sz="800" dirty="0" err="1" smtClean="0"/>
              <a:t>Client_Connect</a:t>
            </a:r>
            <a:r>
              <a:rPr lang="en-US" sz="800" dirty="0" smtClean="0"/>
              <a:t> </a:t>
            </a:r>
            <a:endParaRPr lang="en-US" sz="800" dirty="0"/>
          </a:p>
        </p:txBody>
      </p:sp>
      <p:cxnSp>
        <p:nvCxnSpPr>
          <p:cNvPr id="61" name="Straight Arrow Connector 60"/>
          <p:cNvCxnSpPr/>
          <p:nvPr/>
        </p:nvCxnSpPr>
        <p:spPr>
          <a:xfrm>
            <a:off x="1016206" y="2818478"/>
            <a:ext cx="493895" cy="121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422240" y="4042008"/>
            <a:ext cx="0" cy="48775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1198168" y="912167"/>
            <a:ext cx="254288" cy="38323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56573" y="1961903"/>
            <a:ext cx="921327" cy="338554"/>
          </a:xfrm>
          <a:prstGeom prst="rect">
            <a:avLst/>
          </a:prstGeom>
          <a:noFill/>
        </p:spPr>
        <p:txBody>
          <a:bodyPr wrap="square" rtlCol="0">
            <a:spAutoFit/>
          </a:bodyPr>
          <a:lstStyle/>
          <a:p>
            <a:r>
              <a:rPr lang="en-US" sz="800" dirty="0" smtClean="0"/>
              <a:t>1. Send Packet:</a:t>
            </a:r>
          </a:p>
          <a:p>
            <a:r>
              <a:rPr lang="en-US" sz="800" dirty="0" smtClean="0"/>
              <a:t> </a:t>
            </a:r>
            <a:r>
              <a:rPr lang="en-US" sz="800" dirty="0" err="1" smtClean="0"/>
              <a:t>Protocol_Version</a:t>
            </a:r>
            <a:endParaRPr lang="en-US" sz="800" dirty="0"/>
          </a:p>
        </p:txBody>
      </p:sp>
      <p:cxnSp>
        <p:nvCxnSpPr>
          <p:cNvPr id="118" name="Elbow Connector 117"/>
          <p:cNvCxnSpPr/>
          <p:nvPr/>
        </p:nvCxnSpPr>
        <p:spPr>
          <a:xfrm rot="5400000">
            <a:off x="1397183" y="1082682"/>
            <a:ext cx="1677382" cy="412272"/>
          </a:xfrm>
          <a:prstGeom prst="bentConnector2">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734624" y="235058"/>
            <a:ext cx="1391392" cy="215444"/>
          </a:xfrm>
          <a:prstGeom prst="rect">
            <a:avLst/>
          </a:prstGeom>
          <a:noFill/>
        </p:spPr>
        <p:txBody>
          <a:bodyPr wrap="square" rtlCol="0">
            <a:spAutoFit/>
          </a:bodyPr>
          <a:lstStyle/>
          <a:p>
            <a:r>
              <a:rPr lang="en-US" sz="800" dirty="0" smtClean="0"/>
              <a:t>TCP Query  Version Variable</a:t>
            </a:r>
            <a:endParaRPr lang="en-US" sz="800" dirty="0"/>
          </a:p>
        </p:txBody>
      </p:sp>
      <p:cxnSp>
        <p:nvCxnSpPr>
          <p:cNvPr id="136" name="Elbow Connector 135"/>
          <p:cNvCxnSpPr>
            <a:endCxn id="15" idx="2"/>
          </p:cNvCxnSpPr>
          <p:nvPr/>
        </p:nvCxnSpPr>
        <p:spPr>
          <a:xfrm rot="16200000" flipV="1">
            <a:off x="3548426" y="2603945"/>
            <a:ext cx="1802693" cy="854058"/>
          </a:xfrm>
          <a:prstGeom prst="bentConnector3">
            <a:avLst>
              <a:gd name="adj1" fmla="val 40776"/>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17" idx="3"/>
          </p:cNvCxnSpPr>
          <p:nvPr/>
        </p:nvCxnSpPr>
        <p:spPr>
          <a:xfrm flipH="1">
            <a:off x="977900" y="2131180"/>
            <a:ext cx="5080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endCxn id="15" idx="2"/>
          </p:cNvCxnSpPr>
          <p:nvPr/>
        </p:nvCxnSpPr>
        <p:spPr>
          <a:xfrm rot="5400000" flipH="1" flipV="1">
            <a:off x="3380983" y="2558644"/>
            <a:ext cx="1070776" cy="212743"/>
          </a:xfrm>
          <a:prstGeom prst="bentConnector3">
            <a:avLst>
              <a:gd name="adj1" fmla="val -3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5010353" y="1714129"/>
            <a:ext cx="2667000" cy="3808735"/>
          </a:xfrm>
          <a:prstGeom prst="rect">
            <a:avLst/>
          </a:prstGeom>
          <a:solidFill>
            <a:schemeClr val="bg1"/>
          </a:solidFill>
        </p:spPr>
        <p:txBody>
          <a:bodyPr wrap="square" rtlCol="0">
            <a:spAutoFit/>
          </a:bodyPr>
          <a:lstStyle/>
          <a:p>
            <a:r>
              <a:rPr lang="en-US" sz="1050" dirty="0" smtClean="0"/>
              <a:t>Here we will check if players are IP banned when the handler is added to the channel pipe. This way we do not waste resources. If they are not banned we will send them the server version protocol packet. We will have the protocol version from when the server first came online.</a:t>
            </a:r>
          </a:p>
          <a:p>
            <a:endParaRPr lang="en-US" sz="1050" dirty="0"/>
          </a:p>
          <a:p>
            <a:r>
              <a:rPr lang="en-US" sz="1050" dirty="0" smtClean="0"/>
              <a:t>When the client sends the client connect packet we will check the UUID to insure no UUID ban. If not UUID banned the clients IP will still be considered untrusted and we will examine the packet IDs for a while. Until we deem the client to be trusted. Trust will be reset randomly to ensure client remains trusted. For each non Starbound packet we will log it and discard the packet. After a 10 or more are received we will then kill the channel. The information will be logged and the IP added to a watch list. If the IP sends bad packets and has his connection closed more then 3? Times we will add the IP to the ban list and note it.</a:t>
            </a:r>
          </a:p>
        </p:txBody>
      </p:sp>
    </p:spTree>
    <p:extLst>
      <p:ext uri="{BB962C8B-B14F-4D97-AF65-F5344CB8AC3E}">
        <p14:creationId xmlns:p14="http://schemas.microsoft.com/office/powerpoint/2010/main" val="94836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143000"/>
            <a:ext cx="64008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p:cNvSpPr txBox="1"/>
          <p:nvPr/>
        </p:nvSpPr>
        <p:spPr>
          <a:xfrm>
            <a:off x="3758092" y="319875"/>
            <a:ext cx="1627818" cy="553998"/>
          </a:xfrm>
          <a:prstGeom prst="rect">
            <a:avLst/>
          </a:prstGeom>
          <a:noFill/>
        </p:spPr>
        <p:txBody>
          <a:bodyPr wrap="none" rtlCol="0">
            <a:spAutoFit/>
          </a:bodyPr>
          <a:lstStyle/>
          <a:p>
            <a:pPr algn="ctr"/>
            <a:r>
              <a:rPr lang="en-US" dirty="0" smtClean="0"/>
              <a:t>Server Backend</a:t>
            </a:r>
          </a:p>
          <a:p>
            <a:pPr algn="ctr"/>
            <a:r>
              <a:rPr lang="en-US" sz="1200" dirty="0" smtClean="0"/>
              <a:t>(Inbound Handler)</a:t>
            </a:r>
            <a:endParaRPr lang="en-US" sz="1200" dirty="0"/>
          </a:p>
        </p:txBody>
      </p:sp>
      <p:sp>
        <p:nvSpPr>
          <p:cNvPr id="2" name="TextBox 1"/>
          <p:cNvSpPr txBox="1"/>
          <p:nvPr/>
        </p:nvSpPr>
        <p:spPr>
          <a:xfrm>
            <a:off x="1787616" y="2341418"/>
            <a:ext cx="5568769" cy="923330"/>
          </a:xfrm>
          <a:prstGeom prst="rect">
            <a:avLst/>
          </a:prstGeom>
          <a:noFill/>
        </p:spPr>
        <p:txBody>
          <a:bodyPr wrap="none" rtlCol="0">
            <a:spAutoFit/>
          </a:bodyPr>
          <a:lstStyle/>
          <a:p>
            <a:r>
              <a:rPr lang="en-US" dirty="0" smtClean="0"/>
              <a:t>Need to discard server version packet</a:t>
            </a:r>
          </a:p>
          <a:p>
            <a:r>
              <a:rPr lang="en-US" dirty="0" err="1" smtClean="0"/>
              <a:t>Tcp</a:t>
            </a:r>
            <a:r>
              <a:rPr lang="en-US" dirty="0" smtClean="0"/>
              <a:t> query one time server version switch and variable get</a:t>
            </a:r>
          </a:p>
          <a:p>
            <a:endParaRPr lang="en-US" dirty="0"/>
          </a:p>
        </p:txBody>
      </p:sp>
    </p:spTree>
    <p:extLst>
      <p:ext uri="{BB962C8B-B14F-4D97-AF65-F5344CB8AC3E}">
        <p14:creationId xmlns:p14="http://schemas.microsoft.com/office/powerpoint/2010/main" val="2049980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6273</TotalTime>
  <Words>569</Words>
  <Application>Microsoft Office PowerPoint</Application>
  <PresentationFormat>On-screen Show (4:3)</PresentationFormat>
  <Paragraphs>69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Training</dc:creator>
  <cp:lastModifiedBy>Daniel Merwin</cp:lastModifiedBy>
  <cp:revision>45</cp:revision>
  <dcterms:created xsi:type="dcterms:W3CDTF">2014-05-14T14:02:29Z</dcterms:created>
  <dcterms:modified xsi:type="dcterms:W3CDTF">2014-05-19T04:14:02Z</dcterms:modified>
</cp:coreProperties>
</file>