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5897EB-7B0E-4347-8E14-3621E3B8BDBC}" type="datetimeFigureOut">
              <a:rPr lang="en-US" smtClean="0"/>
              <a:t>5/14/2014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A469E-D1E0-4E30-ADD2-B1A727E9F6A8}" type="slidenum">
              <a:rPr lang="en-US" smtClean="0"/>
              <a:t>‹#›</a:t>
            </a:fld>
            <a:endParaRPr lang="en-US"/>
          </a:p>
        </p:txBody>
      </p:sp>
    </p:spTree>
    <p:extLst>
      <p:ext uri="{BB962C8B-B14F-4D97-AF65-F5344CB8AC3E}">
        <p14:creationId xmlns:p14="http://schemas.microsoft.com/office/powerpoint/2010/main" val="307126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5897EB-7B0E-4347-8E14-3621E3B8BDBC}" type="datetimeFigureOut">
              <a:rPr lang="en-US" smtClean="0"/>
              <a:t>5/14/2014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A469E-D1E0-4E30-ADD2-B1A727E9F6A8}" type="slidenum">
              <a:rPr lang="en-US" smtClean="0"/>
              <a:t>‹#›</a:t>
            </a:fld>
            <a:endParaRPr lang="en-US"/>
          </a:p>
        </p:txBody>
      </p:sp>
    </p:spTree>
    <p:extLst>
      <p:ext uri="{BB962C8B-B14F-4D97-AF65-F5344CB8AC3E}">
        <p14:creationId xmlns:p14="http://schemas.microsoft.com/office/powerpoint/2010/main" val="229630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5897EB-7B0E-4347-8E14-3621E3B8BDBC}" type="datetimeFigureOut">
              <a:rPr lang="en-US" smtClean="0"/>
              <a:t>5/14/2014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A469E-D1E0-4E30-ADD2-B1A727E9F6A8}" type="slidenum">
              <a:rPr lang="en-US" smtClean="0"/>
              <a:t>‹#›</a:t>
            </a:fld>
            <a:endParaRPr lang="en-US"/>
          </a:p>
        </p:txBody>
      </p:sp>
    </p:spTree>
    <p:extLst>
      <p:ext uri="{BB962C8B-B14F-4D97-AF65-F5344CB8AC3E}">
        <p14:creationId xmlns:p14="http://schemas.microsoft.com/office/powerpoint/2010/main" val="2351463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5897EB-7B0E-4347-8E14-3621E3B8BDBC}" type="datetimeFigureOut">
              <a:rPr lang="en-US" smtClean="0"/>
              <a:t>5/14/2014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A469E-D1E0-4E30-ADD2-B1A727E9F6A8}" type="slidenum">
              <a:rPr lang="en-US" smtClean="0"/>
              <a:t>‹#›</a:t>
            </a:fld>
            <a:endParaRPr lang="en-US"/>
          </a:p>
        </p:txBody>
      </p:sp>
    </p:spTree>
    <p:extLst>
      <p:ext uri="{BB962C8B-B14F-4D97-AF65-F5344CB8AC3E}">
        <p14:creationId xmlns:p14="http://schemas.microsoft.com/office/powerpoint/2010/main" val="1470426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5897EB-7B0E-4347-8E14-3621E3B8BDBC}" type="datetimeFigureOut">
              <a:rPr lang="en-US" smtClean="0"/>
              <a:t>5/14/2014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7A469E-D1E0-4E30-ADD2-B1A727E9F6A8}" type="slidenum">
              <a:rPr lang="en-US" smtClean="0"/>
              <a:t>‹#›</a:t>
            </a:fld>
            <a:endParaRPr lang="en-US"/>
          </a:p>
        </p:txBody>
      </p:sp>
    </p:spTree>
    <p:extLst>
      <p:ext uri="{BB962C8B-B14F-4D97-AF65-F5344CB8AC3E}">
        <p14:creationId xmlns:p14="http://schemas.microsoft.com/office/powerpoint/2010/main" val="295067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5897EB-7B0E-4347-8E14-3621E3B8BDBC}" type="datetimeFigureOut">
              <a:rPr lang="en-US" smtClean="0"/>
              <a:t>5/14/2014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7A469E-D1E0-4E30-ADD2-B1A727E9F6A8}" type="slidenum">
              <a:rPr lang="en-US" smtClean="0"/>
              <a:t>‹#›</a:t>
            </a:fld>
            <a:endParaRPr lang="en-US"/>
          </a:p>
        </p:txBody>
      </p:sp>
    </p:spTree>
    <p:extLst>
      <p:ext uri="{BB962C8B-B14F-4D97-AF65-F5344CB8AC3E}">
        <p14:creationId xmlns:p14="http://schemas.microsoft.com/office/powerpoint/2010/main" val="3985307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5897EB-7B0E-4347-8E14-3621E3B8BDBC}" type="datetimeFigureOut">
              <a:rPr lang="en-US" smtClean="0"/>
              <a:t>5/14/2014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7A469E-D1E0-4E30-ADD2-B1A727E9F6A8}" type="slidenum">
              <a:rPr lang="en-US" smtClean="0"/>
              <a:t>‹#›</a:t>
            </a:fld>
            <a:endParaRPr lang="en-US"/>
          </a:p>
        </p:txBody>
      </p:sp>
    </p:spTree>
    <p:extLst>
      <p:ext uri="{BB962C8B-B14F-4D97-AF65-F5344CB8AC3E}">
        <p14:creationId xmlns:p14="http://schemas.microsoft.com/office/powerpoint/2010/main" val="3465133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5897EB-7B0E-4347-8E14-3621E3B8BDBC}" type="datetimeFigureOut">
              <a:rPr lang="en-US" smtClean="0"/>
              <a:t>5/14/2014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7A469E-D1E0-4E30-ADD2-B1A727E9F6A8}" type="slidenum">
              <a:rPr lang="en-US" smtClean="0"/>
              <a:t>‹#›</a:t>
            </a:fld>
            <a:endParaRPr lang="en-US"/>
          </a:p>
        </p:txBody>
      </p:sp>
    </p:spTree>
    <p:extLst>
      <p:ext uri="{BB962C8B-B14F-4D97-AF65-F5344CB8AC3E}">
        <p14:creationId xmlns:p14="http://schemas.microsoft.com/office/powerpoint/2010/main" val="1118305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5897EB-7B0E-4347-8E14-3621E3B8BDBC}" type="datetimeFigureOut">
              <a:rPr lang="en-US" smtClean="0"/>
              <a:t>5/14/2014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7A469E-D1E0-4E30-ADD2-B1A727E9F6A8}" type="slidenum">
              <a:rPr lang="en-US" smtClean="0"/>
              <a:t>‹#›</a:t>
            </a:fld>
            <a:endParaRPr lang="en-US"/>
          </a:p>
        </p:txBody>
      </p:sp>
    </p:spTree>
    <p:extLst>
      <p:ext uri="{BB962C8B-B14F-4D97-AF65-F5344CB8AC3E}">
        <p14:creationId xmlns:p14="http://schemas.microsoft.com/office/powerpoint/2010/main" val="1931191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5897EB-7B0E-4347-8E14-3621E3B8BDBC}" type="datetimeFigureOut">
              <a:rPr lang="en-US" smtClean="0"/>
              <a:t>5/14/2014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7A469E-D1E0-4E30-ADD2-B1A727E9F6A8}" type="slidenum">
              <a:rPr lang="en-US" smtClean="0"/>
              <a:t>‹#›</a:t>
            </a:fld>
            <a:endParaRPr lang="en-US"/>
          </a:p>
        </p:txBody>
      </p:sp>
    </p:spTree>
    <p:extLst>
      <p:ext uri="{BB962C8B-B14F-4D97-AF65-F5344CB8AC3E}">
        <p14:creationId xmlns:p14="http://schemas.microsoft.com/office/powerpoint/2010/main" val="269711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5897EB-7B0E-4347-8E14-3621E3B8BDBC}" type="datetimeFigureOut">
              <a:rPr lang="en-US" smtClean="0"/>
              <a:t>5/14/2014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7A469E-D1E0-4E30-ADD2-B1A727E9F6A8}" type="slidenum">
              <a:rPr lang="en-US" smtClean="0"/>
              <a:t>‹#›</a:t>
            </a:fld>
            <a:endParaRPr lang="en-US"/>
          </a:p>
        </p:txBody>
      </p:sp>
    </p:spTree>
    <p:extLst>
      <p:ext uri="{BB962C8B-B14F-4D97-AF65-F5344CB8AC3E}">
        <p14:creationId xmlns:p14="http://schemas.microsoft.com/office/powerpoint/2010/main" val="1006263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897EB-7B0E-4347-8E14-3621E3B8BDBC}" type="datetimeFigureOut">
              <a:rPr lang="en-US" smtClean="0"/>
              <a:t>5/14/2014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7A469E-D1E0-4E30-ADD2-B1A727E9F6A8}" type="slidenum">
              <a:rPr lang="en-US" smtClean="0"/>
              <a:t>‹#›</a:t>
            </a:fld>
            <a:endParaRPr lang="en-US"/>
          </a:p>
        </p:txBody>
      </p:sp>
    </p:spTree>
    <p:extLst>
      <p:ext uri="{BB962C8B-B14F-4D97-AF65-F5344CB8AC3E}">
        <p14:creationId xmlns:p14="http://schemas.microsoft.com/office/powerpoint/2010/main" val="2895392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1143000"/>
            <a:ext cx="640080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 name="TextBox 5"/>
          <p:cNvSpPr txBox="1"/>
          <p:nvPr/>
        </p:nvSpPr>
        <p:spPr>
          <a:xfrm>
            <a:off x="3693394" y="346791"/>
            <a:ext cx="1757212" cy="369332"/>
          </a:xfrm>
          <a:prstGeom prst="rect">
            <a:avLst/>
          </a:prstGeom>
          <a:noFill/>
        </p:spPr>
        <p:txBody>
          <a:bodyPr wrap="none" rtlCol="0" anchor="ctr">
            <a:spAutoFit/>
          </a:bodyPr>
          <a:lstStyle/>
          <a:p>
            <a:pPr algn="ctr"/>
            <a:r>
              <a:rPr lang="en-US" dirty="0" smtClean="0"/>
              <a:t>Channel Pipeline</a:t>
            </a:r>
          </a:p>
        </p:txBody>
      </p:sp>
      <p:sp>
        <p:nvSpPr>
          <p:cNvPr id="7" name="TextBox 6"/>
          <p:cNvSpPr txBox="1"/>
          <p:nvPr/>
        </p:nvSpPr>
        <p:spPr>
          <a:xfrm>
            <a:off x="1524000" y="3152001"/>
            <a:ext cx="1728550" cy="553998"/>
          </a:xfrm>
          <a:prstGeom prst="rect">
            <a:avLst/>
          </a:prstGeom>
          <a:noFill/>
        </p:spPr>
        <p:txBody>
          <a:bodyPr wrap="none" rtlCol="0">
            <a:spAutoFit/>
          </a:bodyPr>
          <a:lstStyle/>
          <a:p>
            <a:pPr algn="ctr"/>
            <a:r>
              <a:rPr lang="en-US" dirty="0" smtClean="0"/>
              <a:t>Packet Inspector</a:t>
            </a:r>
          </a:p>
          <a:p>
            <a:pPr algn="ctr"/>
            <a:r>
              <a:rPr lang="en-US" sz="1200" dirty="0" smtClean="0"/>
              <a:t>(Inbound Handler)</a:t>
            </a:r>
            <a:endParaRPr lang="en-US" sz="1200" dirty="0"/>
          </a:p>
        </p:txBody>
      </p:sp>
      <p:cxnSp>
        <p:nvCxnSpPr>
          <p:cNvPr id="25" name="Straight Arrow Connector 24"/>
          <p:cNvCxnSpPr>
            <a:endCxn id="39" idx="1"/>
          </p:cNvCxnSpPr>
          <p:nvPr/>
        </p:nvCxnSpPr>
        <p:spPr>
          <a:xfrm>
            <a:off x="3252550" y="3429000"/>
            <a:ext cx="471526" cy="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773425" y="3581400"/>
            <a:ext cx="762000" cy="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73425" y="3427790"/>
            <a:ext cx="762000" cy="121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3381" y="596874"/>
            <a:ext cx="1167244" cy="276999"/>
          </a:xfrm>
          <a:prstGeom prst="rect">
            <a:avLst/>
          </a:prstGeom>
          <a:noFill/>
        </p:spPr>
        <p:txBody>
          <a:bodyPr wrap="none" rtlCol="0">
            <a:spAutoFit/>
          </a:bodyPr>
          <a:lstStyle/>
          <a:p>
            <a:pPr algn="ctr"/>
            <a:r>
              <a:rPr lang="en-US" sz="1200" dirty="0" smtClean="0"/>
              <a:t>Client - </a:t>
            </a:r>
            <a:r>
              <a:rPr lang="en-US" sz="1200" dirty="0" err="1" smtClean="0"/>
              <a:t>StarNub</a:t>
            </a:r>
            <a:endParaRPr lang="en-US" sz="1200" dirty="0" smtClean="0"/>
          </a:p>
        </p:txBody>
      </p:sp>
      <p:sp>
        <p:nvSpPr>
          <p:cNvPr id="38" name="TextBox 37"/>
          <p:cNvSpPr txBox="1"/>
          <p:nvPr/>
        </p:nvSpPr>
        <p:spPr>
          <a:xfrm>
            <a:off x="7703755" y="596873"/>
            <a:ext cx="1456938" cy="276999"/>
          </a:xfrm>
          <a:prstGeom prst="rect">
            <a:avLst/>
          </a:prstGeom>
          <a:noFill/>
        </p:spPr>
        <p:txBody>
          <a:bodyPr wrap="none" rtlCol="0">
            <a:spAutoFit/>
          </a:bodyPr>
          <a:lstStyle/>
          <a:p>
            <a:pPr algn="ctr"/>
            <a:r>
              <a:rPr lang="en-US" sz="1200" dirty="0" err="1" smtClean="0"/>
              <a:t>StarNub</a:t>
            </a:r>
            <a:r>
              <a:rPr lang="en-US" sz="1200" dirty="0" smtClean="0"/>
              <a:t> - </a:t>
            </a:r>
            <a:r>
              <a:rPr lang="en-US" sz="1200" dirty="0" err="1" smtClean="0"/>
              <a:t>Starbound</a:t>
            </a:r>
            <a:endParaRPr lang="en-US" sz="1200" dirty="0" smtClean="0"/>
          </a:p>
        </p:txBody>
      </p:sp>
      <p:sp>
        <p:nvSpPr>
          <p:cNvPr id="39" name="TextBox 38"/>
          <p:cNvSpPr txBox="1"/>
          <p:nvPr/>
        </p:nvSpPr>
        <p:spPr>
          <a:xfrm>
            <a:off x="3724076" y="3152001"/>
            <a:ext cx="1695849" cy="553998"/>
          </a:xfrm>
          <a:prstGeom prst="rect">
            <a:avLst/>
          </a:prstGeom>
          <a:noFill/>
        </p:spPr>
        <p:txBody>
          <a:bodyPr wrap="none" rtlCol="0">
            <a:spAutoFit/>
          </a:bodyPr>
          <a:lstStyle/>
          <a:p>
            <a:pPr algn="ctr"/>
            <a:r>
              <a:rPr lang="en-US" dirty="0" smtClean="0"/>
              <a:t>Server Frontend</a:t>
            </a:r>
          </a:p>
          <a:p>
            <a:pPr algn="ctr"/>
            <a:r>
              <a:rPr lang="en-US" sz="1200" dirty="0" smtClean="0"/>
              <a:t>(Inbound Handler)</a:t>
            </a:r>
            <a:endParaRPr lang="en-US" sz="1200" dirty="0"/>
          </a:p>
        </p:txBody>
      </p:sp>
      <p:sp>
        <p:nvSpPr>
          <p:cNvPr id="42" name="TextBox 41"/>
          <p:cNvSpPr txBox="1"/>
          <p:nvPr/>
        </p:nvSpPr>
        <p:spPr>
          <a:xfrm>
            <a:off x="3731641" y="1981200"/>
            <a:ext cx="1680718" cy="553998"/>
          </a:xfrm>
          <a:prstGeom prst="rect">
            <a:avLst/>
          </a:prstGeom>
          <a:noFill/>
        </p:spPr>
        <p:txBody>
          <a:bodyPr wrap="none" rtlCol="0">
            <a:spAutoFit/>
          </a:bodyPr>
          <a:lstStyle/>
          <a:p>
            <a:pPr algn="ctr"/>
            <a:r>
              <a:rPr lang="en-US" dirty="0" smtClean="0"/>
              <a:t>Server Backend</a:t>
            </a:r>
          </a:p>
          <a:p>
            <a:pPr algn="ctr"/>
            <a:r>
              <a:rPr lang="en-US" sz="1200" dirty="0" smtClean="0"/>
              <a:t>(Inbound Handler)</a:t>
            </a:r>
            <a:endParaRPr lang="en-US" sz="1200" dirty="0"/>
          </a:p>
        </p:txBody>
      </p:sp>
      <p:cxnSp>
        <p:nvCxnSpPr>
          <p:cNvPr id="44" name="Straight Arrow Connector 43"/>
          <p:cNvCxnSpPr>
            <a:endCxn id="42" idx="2"/>
          </p:cNvCxnSpPr>
          <p:nvPr/>
        </p:nvCxnSpPr>
        <p:spPr>
          <a:xfrm flipV="1">
            <a:off x="4572000" y="2535198"/>
            <a:ext cx="0" cy="6168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364251" y="2794974"/>
            <a:ext cx="415499" cy="215444"/>
          </a:xfrm>
          <a:prstGeom prst="rect">
            <a:avLst/>
          </a:prstGeom>
          <a:solidFill>
            <a:schemeClr val="bg1"/>
          </a:solidFill>
        </p:spPr>
        <p:txBody>
          <a:bodyPr wrap="none" rtlCol="0">
            <a:spAutoFit/>
          </a:bodyPr>
          <a:lstStyle/>
          <a:p>
            <a:pPr algn="ctr"/>
            <a:r>
              <a:rPr lang="en-US" sz="800" dirty="0" smtClean="0"/>
              <a:t>ADDS</a:t>
            </a:r>
            <a:endParaRPr lang="en-US" sz="800" dirty="0"/>
          </a:p>
        </p:txBody>
      </p:sp>
      <p:sp>
        <p:nvSpPr>
          <p:cNvPr id="46" name="TextBox 45"/>
          <p:cNvSpPr txBox="1"/>
          <p:nvPr/>
        </p:nvSpPr>
        <p:spPr>
          <a:xfrm>
            <a:off x="101925" y="2794974"/>
            <a:ext cx="1141595" cy="461665"/>
          </a:xfrm>
          <a:prstGeom prst="rect">
            <a:avLst/>
          </a:prstGeom>
          <a:noFill/>
        </p:spPr>
        <p:txBody>
          <a:bodyPr wrap="none" rtlCol="0">
            <a:spAutoFit/>
          </a:bodyPr>
          <a:lstStyle/>
          <a:p>
            <a:pPr algn="ctr"/>
            <a:r>
              <a:rPr lang="en-US" sz="1200" dirty="0" smtClean="0"/>
              <a:t>On Success of</a:t>
            </a:r>
          </a:p>
          <a:p>
            <a:r>
              <a:rPr lang="en-US" sz="1200" dirty="0" smtClean="0"/>
              <a:t>TCP Handshake</a:t>
            </a:r>
          </a:p>
        </p:txBody>
      </p:sp>
      <p:cxnSp>
        <p:nvCxnSpPr>
          <p:cNvPr id="48" name="Straight Arrow Connector 47"/>
          <p:cNvCxnSpPr>
            <a:endCxn id="42" idx="3"/>
          </p:cNvCxnSpPr>
          <p:nvPr/>
        </p:nvCxnSpPr>
        <p:spPr>
          <a:xfrm flipH="1">
            <a:off x="5412359" y="2258199"/>
            <a:ext cx="2817242" cy="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890350" y="2258199"/>
            <a:ext cx="2667000" cy="471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9" idx="3"/>
          </p:cNvCxnSpPr>
          <p:nvPr/>
        </p:nvCxnSpPr>
        <p:spPr>
          <a:xfrm>
            <a:off x="5419925" y="3429000"/>
            <a:ext cx="2809675" cy="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180525" y="3840777"/>
            <a:ext cx="415499" cy="215444"/>
          </a:xfrm>
          <a:prstGeom prst="rect">
            <a:avLst/>
          </a:prstGeom>
          <a:solidFill>
            <a:schemeClr val="bg1"/>
          </a:solidFill>
        </p:spPr>
        <p:txBody>
          <a:bodyPr wrap="none" rtlCol="0">
            <a:spAutoFit/>
          </a:bodyPr>
          <a:lstStyle/>
          <a:p>
            <a:pPr algn="ctr"/>
            <a:r>
              <a:rPr lang="en-US" sz="800" dirty="0" smtClean="0"/>
              <a:t>ADDS</a:t>
            </a:r>
            <a:endParaRPr lang="en-US" sz="800" dirty="0"/>
          </a:p>
        </p:txBody>
      </p:sp>
      <p:cxnSp>
        <p:nvCxnSpPr>
          <p:cNvPr id="72" name="Elbow Connector 71"/>
          <p:cNvCxnSpPr/>
          <p:nvPr/>
        </p:nvCxnSpPr>
        <p:spPr>
          <a:xfrm rot="5400000" flipH="1" flipV="1">
            <a:off x="3219113" y="2060138"/>
            <a:ext cx="12700" cy="2183726"/>
          </a:xfrm>
          <a:prstGeom prst="bentConnector3">
            <a:avLst>
              <a:gd name="adj1" fmla="val 1509087"/>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017712" y="2889815"/>
            <a:ext cx="415499" cy="215444"/>
          </a:xfrm>
          <a:prstGeom prst="rect">
            <a:avLst/>
          </a:prstGeom>
          <a:solidFill>
            <a:schemeClr val="bg1"/>
          </a:solidFill>
        </p:spPr>
        <p:txBody>
          <a:bodyPr wrap="none" rtlCol="0">
            <a:spAutoFit/>
          </a:bodyPr>
          <a:lstStyle/>
          <a:p>
            <a:pPr algn="ctr"/>
            <a:r>
              <a:rPr lang="en-US" sz="800" dirty="0" smtClean="0"/>
              <a:t>ADDS</a:t>
            </a:r>
            <a:endParaRPr lang="en-US" sz="800" dirty="0"/>
          </a:p>
        </p:txBody>
      </p:sp>
    </p:spTree>
    <p:extLst>
      <p:ext uri="{BB962C8B-B14F-4D97-AF65-F5344CB8AC3E}">
        <p14:creationId xmlns:p14="http://schemas.microsoft.com/office/powerpoint/2010/main" val="1666796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1143000"/>
            <a:ext cx="640080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 name="TextBox 5"/>
          <p:cNvSpPr txBox="1"/>
          <p:nvPr/>
        </p:nvSpPr>
        <p:spPr>
          <a:xfrm>
            <a:off x="3707725" y="319875"/>
            <a:ext cx="1728550" cy="553998"/>
          </a:xfrm>
          <a:prstGeom prst="rect">
            <a:avLst/>
          </a:prstGeom>
          <a:noFill/>
        </p:spPr>
        <p:txBody>
          <a:bodyPr wrap="none" rtlCol="0">
            <a:spAutoFit/>
          </a:bodyPr>
          <a:lstStyle/>
          <a:p>
            <a:pPr algn="ctr"/>
            <a:r>
              <a:rPr lang="en-US" dirty="0" smtClean="0"/>
              <a:t>Packet Inspector</a:t>
            </a:r>
          </a:p>
          <a:p>
            <a:pPr algn="ctr"/>
            <a:r>
              <a:rPr lang="en-US" sz="1200" dirty="0" smtClean="0"/>
              <a:t>(Inbound Handler)</a:t>
            </a:r>
            <a:endParaRPr lang="en-US" sz="1200" dirty="0"/>
          </a:p>
        </p:txBody>
      </p:sp>
      <p:sp>
        <p:nvSpPr>
          <p:cNvPr id="7" name="TextBox 6"/>
          <p:cNvSpPr txBox="1"/>
          <p:nvPr/>
        </p:nvSpPr>
        <p:spPr>
          <a:xfrm>
            <a:off x="1436617" y="1143000"/>
            <a:ext cx="1598515" cy="1107996"/>
          </a:xfrm>
          <a:prstGeom prst="rect">
            <a:avLst/>
          </a:prstGeom>
          <a:noFill/>
        </p:spPr>
        <p:txBody>
          <a:bodyPr wrap="none" rtlCol="0">
            <a:spAutoFit/>
          </a:bodyPr>
          <a:lstStyle/>
          <a:p>
            <a:r>
              <a:rPr lang="en-US" dirty="0" smtClean="0"/>
              <a:t>Handler Added</a:t>
            </a:r>
          </a:p>
          <a:p>
            <a:r>
              <a:rPr lang="en-US" sz="1200" dirty="0" smtClean="0"/>
              <a:t>If: </a:t>
            </a:r>
          </a:p>
          <a:p>
            <a:r>
              <a:rPr lang="en-US" sz="1200" dirty="0"/>
              <a:t> </a:t>
            </a:r>
            <a:r>
              <a:rPr lang="en-US" sz="1200" dirty="0" smtClean="0"/>
              <a:t> </a:t>
            </a:r>
            <a:r>
              <a:rPr lang="en-US" sz="1200" dirty="0" err="1" smtClean="0"/>
              <a:t>ipBan</a:t>
            </a:r>
            <a:endParaRPr lang="en-US" sz="1200" dirty="0" smtClean="0"/>
          </a:p>
          <a:p>
            <a:endParaRPr lang="en-US" sz="1200" dirty="0"/>
          </a:p>
          <a:p>
            <a:r>
              <a:rPr lang="en-US" sz="1200" dirty="0" smtClean="0"/>
              <a:t> !</a:t>
            </a:r>
            <a:r>
              <a:rPr lang="en-US" sz="1200" dirty="0" err="1" smtClean="0"/>
              <a:t>ipBan</a:t>
            </a:r>
            <a:endParaRPr lang="en-US" sz="1200" dirty="0" smtClean="0"/>
          </a:p>
        </p:txBody>
      </p:sp>
      <p:grpSp>
        <p:nvGrpSpPr>
          <p:cNvPr id="19" name="Group 18"/>
          <p:cNvGrpSpPr/>
          <p:nvPr/>
        </p:nvGrpSpPr>
        <p:grpSpPr>
          <a:xfrm>
            <a:off x="3035132" y="1375575"/>
            <a:ext cx="2950009" cy="754052"/>
            <a:chOff x="3691503" y="2415819"/>
            <a:chExt cx="2950009" cy="754052"/>
          </a:xfrm>
        </p:grpSpPr>
        <p:sp>
          <p:nvSpPr>
            <p:cNvPr id="15" name="TextBox 14"/>
            <p:cNvSpPr txBox="1"/>
            <p:nvPr/>
          </p:nvSpPr>
          <p:spPr>
            <a:xfrm>
              <a:off x="3691503" y="2461985"/>
              <a:ext cx="1975221" cy="707886"/>
            </a:xfrm>
            <a:prstGeom prst="rect">
              <a:avLst/>
            </a:prstGeom>
            <a:noFill/>
          </p:spPr>
          <p:txBody>
            <a:bodyPr wrap="none" rtlCol="0">
              <a:spAutoFit/>
            </a:bodyPr>
            <a:lstStyle/>
            <a:p>
              <a:pPr algn="ctr"/>
              <a:r>
                <a:rPr lang="en-US" sz="800" dirty="0" smtClean="0"/>
                <a:t>Log Attempts &amp; IP</a:t>
              </a:r>
            </a:p>
            <a:p>
              <a:pPr algn="ctr"/>
              <a:r>
                <a:rPr lang="en-US" sz="800" dirty="0" smtClean="0"/>
                <a:t>Print warning to console</a:t>
              </a:r>
            </a:p>
            <a:p>
              <a:pPr algn="ctr"/>
              <a:r>
                <a:rPr lang="en-US" sz="800" dirty="0" smtClean="0"/>
                <a:t>Discard the packets</a:t>
              </a:r>
            </a:p>
            <a:p>
              <a:pPr algn="ctr"/>
              <a:r>
                <a:rPr lang="en-US" sz="800" dirty="0" smtClean="0"/>
                <a:t>Close the channel  (IP, UUID</a:t>
              </a:r>
              <a:r>
                <a:rPr lang="en-US" sz="800" dirty="0" smtClean="0"/>
                <a:t> &amp;</a:t>
              </a:r>
              <a:r>
                <a:rPr lang="en-US" sz="800" dirty="0" smtClean="0"/>
                <a:t> </a:t>
              </a:r>
              <a:r>
                <a:rPr lang="en-US" sz="800" dirty="0" err="1" smtClean="0"/>
                <a:t>hreshHold</a:t>
              </a:r>
              <a:r>
                <a:rPr lang="en-US" sz="800" dirty="0" smtClean="0"/>
                <a:t>)</a:t>
              </a:r>
            </a:p>
            <a:p>
              <a:pPr algn="ctr"/>
              <a:r>
                <a:rPr lang="en-US" sz="800" dirty="0" smtClean="0"/>
                <a:t>If (closed for </a:t>
              </a:r>
              <a:r>
                <a:rPr lang="en-US" sz="800" dirty="0" err="1" smtClean="0"/>
                <a:t>thresHold</a:t>
              </a:r>
              <a:r>
                <a:rPr lang="en-US" sz="800" dirty="0" smtClean="0"/>
                <a:t> &gt; = X(5?) Ban IP</a:t>
              </a:r>
            </a:p>
          </p:txBody>
        </p:sp>
        <p:cxnSp>
          <p:nvCxnSpPr>
            <p:cNvPr id="27" name="Straight Arrow Connector 26"/>
            <p:cNvCxnSpPr/>
            <p:nvPr/>
          </p:nvCxnSpPr>
          <p:spPr>
            <a:xfrm>
              <a:off x="5231999" y="2565799"/>
              <a:ext cx="17025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464587" y="2415819"/>
              <a:ext cx="1176925" cy="338554"/>
            </a:xfrm>
            <a:prstGeom prst="rect">
              <a:avLst/>
            </a:prstGeom>
            <a:noFill/>
          </p:spPr>
          <p:txBody>
            <a:bodyPr wrap="none" rtlCol="0">
              <a:spAutoFit/>
            </a:bodyPr>
            <a:lstStyle/>
            <a:p>
              <a:r>
                <a:rPr lang="en-US" sz="800" dirty="0" smtClean="0"/>
                <a:t>NonSBConnections.log</a:t>
              </a:r>
            </a:p>
            <a:p>
              <a:r>
                <a:rPr lang="en-US" sz="800" dirty="0" smtClean="0"/>
                <a:t>BannedConnections.log</a:t>
              </a:r>
              <a:endParaRPr lang="en-US" sz="800" dirty="0"/>
            </a:p>
          </p:txBody>
        </p:sp>
      </p:grpSp>
      <p:sp>
        <p:nvSpPr>
          <p:cNvPr id="18" name="TextBox 17"/>
          <p:cNvSpPr txBox="1"/>
          <p:nvPr/>
        </p:nvSpPr>
        <p:spPr>
          <a:xfrm>
            <a:off x="1662383" y="2598003"/>
            <a:ext cx="3380834" cy="1846659"/>
          </a:xfrm>
          <a:prstGeom prst="rect">
            <a:avLst/>
          </a:prstGeom>
          <a:noFill/>
        </p:spPr>
        <p:txBody>
          <a:bodyPr wrap="square" rtlCol="0">
            <a:spAutoFit/>
          </a:bodyPr>
          <a:lstStyle/>
          <a:p>
            <a:r>
              <a:rPr lang="en-US" dirty="0" err="1" smtClean="0"/>
              <a:t>ChannelRead</a:t>
            </a:r>
            <a:endParaRPr lang="en-US" sz="1200" dirty="0" smtClean="0"/>
          </a:p>
          <a:p>
            <a:r>
              <a:rPr lang="en-US" sz="1200" dirty="0"/>
              <a:t>w</a:t>
            </a:r>
            <a:r>
              <a:rPr lang="en-US" sz="1200" dirty="0" smtClean="0"/>
              <a:t>hile (!checked )</a:t>
            </a:r>
          </a:p>
          <a:p>
            <a:r>
              <a:rPr lang="en-US" sz="1200" dirty="0" smtClean="0"/>
              <a:t>      {</a:t>
            </a:r>
            <a:r>
              <a:rPr lang="en-US" sz="1200" dirty="0" err="1" smtClean="0"/>
              <a:t>uuidBan</a:t>
            </a:r>
            <a:r>
              <a:rPr lang="en-US" sz="1200" dirty="0" err="1" smtClean="0"/>
              <a:t>Check</a:t>
            </a:r>
            <a:r>
              <a:rPr lang="en-US" sz="1200" dirty="0" smtClean="0"/>
              <a:t>, checked=  T}</a:t>
            </a:r>
          </a:p>
          <a:p>
            <a:endParaRPr lang="en-US" sz="1200" dirty="0" smtClean="0"/>
          </a:p>
          <a:p>
            <a:r>
              <a:rPr lang="en-US" sz="1200" dirty="0" smtClean="0"/>
              <a:t>Do { while (!untrusted) {</a:t>
            </a:r>
          </a:p>
          <a:p>
            <a:r>
              <a:rPr lang="en-US" sz="1200" dirty="0"/>
              <a:t> </a:t>
            </a:r>
            <a:r>
              <a:rPr lang="en-US" sz="1200" dirty="0" smtClean="0"/>
              <a:t>       if (</a:t>
            </a:r>
            <a:r>
              <a:rPr lang="en-US" sz="1200" dirty="0" smtClean="0"/>
              <a:t>!</a:t>
            </a:r>
            <a:r>
              <a:rPr lang="en-US" sz="1200" dirty="0" err="1" smtClean="0"/>
              <a:t>packetIdMatch</a:t>
            </a:r>
            <a:r>
              <a:rPr lang="en-US" sz="1200" dirty="0" smtClean="0"/>
              <a:t> ) { </a:t>
            </a:r>
            <a:r>
              <a:rPr lang="en-US" sz="1200" dirty="0" err="1" smtClean="0"/>
              <a:t>badPackets</a:t>
            </a:r>
            <a:r>
              <a:rPr lang="en-US" sz="1200" dirty="0" smtClean="0"/>
              <a:t> += 1 } }</a:t>
            </a:r>
          </a:p>
          <a:p>
            <a:r>
              <a:rPr lang="en-US" sz="1200" dirty="0" smtClean="0"/>
              <a:t>         else { }	</a:t>
            </a:r>
          </a:p>
          <a:p>
            <a:r>
              <a:rPr lang="en-US" sz="1200" dirty="0"/>
              <a:t> </a:t>
            </a:r>
            <a:r>
              <a:rPr lang="en-US" sz="1200" dirty="0" smtClean="0"/>
              <a:t>                                } while ( </a:t>
            </a:r>
            <a:r>
              <a:rPr lang="en-US" sz="1200" dirty="0" err="1" smtClean="0"/>
              <a:t>badPackets</a:t>
            </a:r>
            <a:r>
              <a:rPr lang="en-US" sz="1200" dirty="0" smtClean="0"/>
              <a:t> =&gt; X(10? )</a:t>
            </a:r>
          </a:p>
          <a:p>
            <a:r>
              <a:rPr lang="en-US" sz="1200" dirty="0"/>
              <a:t> </a:t>
            </a:r>
            <a:r>
              <a:rPr lang="en-US" sz="1200" dirty="0" smtClean="0"/>
              <a:t>                                             if (</a:t>
            </a:r>
            <a:r>
              <a:rPr lang="en-US" sz="1200" dirty="0" err="1" smtClean="0"/>
              <a:t>badPackets</a:t>
            </a:r>
            <a:r>
              <a:rPr lang="en-US" sz="1200" dirty="0" smtClean="0"/>
              <a:t> &gt; X(10?) { }</a:t>
            </a:r>
          </a:p>
        </p:txBody>
      </p:sp>
      <p:cxnSp>
        <p:nvCxnSpPr>
          <p:cNvPr id="24" name="Elbow Connector 23"/>
          <p:cNvCxnSpPr/>
          <p:nvPr/>
        </p:nvCxnSpPr>
        <p:spPr>
          <a:xfrm rot="16200000" flipV="1">
            <a:off x="3374386" y="2780088"/>
            <a:ext cx="1297819" cy="3"/>
          </a:xfrm>
          <a:prstGeom prst="bentConnector3">
            <a:avLst>
              <a:gd name="adj1" fmla="val 5000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133600" y="1752601"/>
            <a:ext cx="10668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21559" y="450502"/>
            <a:ext cx="1141595" cy="461665"/>
          </a:xfrm>
          <a:prstGeom prst="rect">
            <a:avLst/>
          </a:prstGeom>
          <a:noFill/>
        </p:spPr>
        <p:txBody>
          <a:bodyPr wrap="none" rtlCol="0">
            <a:spAutoFit/>
          </a:bodyPr>
          <a:lstStyle/>
          <a:p>
            <a:pPr algn="ctr"/>
            <a:r>
              <a:rPr lang="en-US" sz="1200" dirty="0" smtClean="0"/>
              <a:t>On Success of</a:t>
            </a:r>
          </a:p>
          <a:p>
            <a:r>
              <a:rPr lang="en-US" sz="1200" dirty="0" smtClean="0"/>
              <a:t>TCP Handshake</a:t>
            </a:r>
          </a:p>
        </p:txBody>
      </p:sp>
      <p:sp>
        <p:nvSpPr>
          <p:cNvPr id="58" name="TextBox 57"/>
          <p:cNvSpPr txBox="1"/>
          <p:nvPr/>
        </p:nvSpPr>
        <p:spPr>
          <a:xfrm>
            <a:off x="56573" y="2645924"/>
            <a:ext cx="959633" cy="338554"/>
          </a:xfrm>
          <a:prstGeom prst="rect">
            <a:avLst/>
          </a:prstGeom>
          <a:noFill/>
        </p:spPr>
        <p:txBody>
          <a:bodyPr wrap="square" rtlCol="0">
            <a:spAutoFit/>
          </a:bodyPr>
          <a:lstStyle/>
          <a:p>
            <a:r>
              <a:rPr lang="en-US" sz="800" dirty="0"/>
              <a:t>2</a:t>
            </a:r>
            <a:r>
              <a:rPr lang="en-US" sz="800" dirty="0" smtClean="0"/>
              <a:t>. Receive Packet: </a:t>
            </a:r>
            <a:r>
              <a:rPr lang="en-US" sz="800" dirty="0" err="1" smtClean="0"/>
              <a:t>Client_Connect</a:t>
            </a:r>
            <a:r>
              <a:rPr lang="en-US" sz="800" dirty="0" smtClean="0"/>
              <a:t> </a:t>
            </a:r>
            <a:endParaRPr lang="en-US" sz="800" dirty="0"/>
          </a:p>
        </p:txBody>
      </p:sp>
      <p:cxnSp>
        <p:nvCxnSpPr>
          <p:cNvPr id="61" name="Straight Arrow Connector 60"/>
          <p:cNvCxnSpPr/>
          <p:nvPr/>
        </p:nvCxnSpPr>
        <p:spPr>
          <a:xfrm>
            <a:off x="1016206" y="2818478"/>
            <a:ext cx="493895" cy="121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422240" y="4042008"/>
            <a:ext cx="0" cy="487751"/>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1198168" y="912167"/>
            <a:ext cx="254288" cy="383233"/>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56573" y="1961903"/>
            <a:ext cx="921327" cy="338554"/>
          </a:xfrm>
          <a:prstGeom prst="rect">
            <a:avLst/>
          </a:prstGeom>
          <a:noFill/>
        </p:spPr>
        <p:txBody>
          <a:bodyPr wrap="square" rtlCol="0">
            <a:spAutoFit/>
          </a:bodyPr>
          <a:lstStyle/>
          <a:p>
            <a:r>
              <a:rPr lang="en-US" sz="800" dirty="0" smtClean="0"/>
              <a:t>1. Send Packet:</a:t>
            </a:r>
          </a:p>
          <a:p>
            <a:r>
              <a:rPr lang="en-US" sz="800" dirty="0" smtClean="0"/>
              <a:t> </a:t>
            </a:r>
            <a:r>
              <a:rPr lang="en-US" sz="800" dirty="0" err="1" smtClean="0"/>
              <a:t>Protocol_Version</a:t>
            </a:r>
            <a:endParaRPr lang="en-US" sz="800" dirty="0"/>
          </a:p>
        </p:txBody>
      </p:sp>
      <p:cxnSp>
        <p:nvCxnSpPr>
          <p:cNvPr id="118" name="Elbow Connector 117"/>
          <p:cNvCxnSpPr/>
          <p:nvPr/>
        </p:nvCxnSpPr>
        <p:spPr>
          <a:xfrm rot="5400000">
            <a:off x="1397183" y="1082682"/>
            <a:ext cx="1677382" cy="412272"/>
          </a:xfrm>
          <a:prstGeom prst="bentConnector2">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1734624" y="235058"/>
            <a:ext cx="1391392" cy="215444"/>
          </a:xfrm>
          <a:prstGeom prst="rect">
            <a:avLst/>
          </a:prstGeom>
          <a:noFill/>
        </p:spPr>
        <p:txBody>
          <a:bodyPr wrap="square" rtlCol="0">
            <a:spAutoFit/>
          </a:bodyPr>
          <a:lstStyle/>
          <a:p>
            <a:r>
              <a:rPr lang="en-US" sz="800" dirty="0" smtClean="0"/>
              <a:t>TCP Query  Version Variable</a:t>
            </a:r>
            <a:endParaRPr lang="en-US" sz="800" dirty="0"/>
          </a:p>
        </p:txBody>
      </p:sp>
      <p:cxnSp>
        <p:nvCxnSpPr>
          <p:cNvPr id="136" name="Elbow Connector 135"/>
          <p:cNvCxnSpPr>
            <a:endCxn id="15" idx="2"/>
          </p:cNvCxnSpPr>
          <p:nvPr/>
        </p:nvCxnSpPr>
        <p:spPr>
          <a:xfrm rot="16200000" flipV="1">
            <a:off x="3548426" y="2603945"/>
            <a:ext cx="1802693" cy="854058"/>
          </a:xfrm>
          <a:prstGeom prst="bentConnector3">
            <a:avLst>
              <a:gd name="adj1" fmla="val 40776"/>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endCxn id="117" idx="3"/>
          </p:cNvCxnSpPr>
          <p:nvPr/>
        </p:nvCxnSpPr>
        <p:spPr>
          <a:xfrm flipH="1">
            <a:off x="977900" y="2131180"/>
            <a:ext cx="508000" cy="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endCxn id="15" idx="2"/>
          </p:cNvCxnSpPr>
          <p:nvPr/>
        </p:nvCxnSpPr>
        <p:spPr>
          <a:xfrm rot="5400000" flipH="1" flipV="1">
            <a:off x="3380983" y="2558644"/>
            <a:ext cx="1070776" cy="212743"/>
          </a:xfrm>
          <a:prstGeom prst="bentConnector3">
            <a:avLst>
              <a:gd name="adj1" fmla="val -3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5010353" y="1714129"/>
            <a:ext cx="2667000" cy="3808735"/>
          </a:xfrm>
          <a:prstGeom prst="rect">
            <a:avLst/>
          </a:prstGeom>
          <a:solidFill>
            <a:schemeClr val="bg1"/>
          </a:solidFill>
        </p:spPr>
        <p:txBody>
          <a:bodyPr wrap="square" rtlCol="0">
            <a:spAutoFit/>
          </a:bodyPr>
          <a:lstStyle/>
          <a:p>
            <a:r>
              <a:rPr lang="en-US" sz="1050" dirty="0" smtClean="0"/>
              <a:t>Here we will check if players are IP banned when the handler is added to the channel pipe. This way we do not waste resources. If they are not banned we will send them the server version protocol packet. We will have the protocol version from when the server first came online.</a:t>
            </a:r>
          </a:p>
          <a:p>
            <a:endParaRPr lang="en-US" sz="1050" dirty="0"/>
          </a:p>
          <a:p>
            <a:r>
              <a:rPr lang="en-US" sz="1050" dirty="0" smtClean="0"/>
              <a:t>When the client sends the client connect packet we will check the UUID to insure no UUID ban. If not UUID banned the clients IP will still be considered untrusted and we will examine the packet IDs for a while. Until we deem the client to be trusted. Trust will be reset randomly to ensure client remains trusted. For each non </a:t>
            </a:r>
            <a:r>
              <a:rPr lang="en-US" sz="1050" dirty="0" err="1" smtClean="0"/>
              <a:t>Starbound</a:t>
            </a:r>
            <a:r>
              <a:rPr lang="en-US" sz="1050" dirty="0" smtClean="0"/>
              <a:t> packet we will log it and discard the packet. After a 10 or more are received we will then kill the channel. The information will be logged and the IP added to a watch list. If the IP sends bad packets and has his connection closed more then 3? Times we will add the IP to the ban list and note it.</a:t>
            </a:r>
          </a:p>
        </p:txBody>
      </p:sp>
    </p:spTree>
    <p:extLst>
      <p:ext uri="{BB962C8B-B14F-4D97-AF65-F5344CB8AC3E}">
        <p14:creationId xmlns:p14="http://schemas.microsoft.com/office/powerpoint/2010/main" val="94836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1143000"/>
            <a:ext cx="640080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 name="TextBox 5"/>
          <p:cNvSpPr txBox="1"/>
          <p:nvPr/>
        </p:nvSpPr>
        <p:spPr>
          <a:xfrm>
            <a:off x="3758092" y="319875"/>
            <a:ext cx="1627818" cy="553998"/>
          </a:xfrm>
          <a:prstGeom prst="rect">
            <a:avLst/>
          </a:prstGeom>
          <a:noFill/>
        </p:spPr>
        <p:txBody>
          <a:bodyPr wrap="none" rtlCol="0">
            <a:spAutoFit/>
          </a:bodyPr>
          <a:lstStyle/>
          <a:p>
            <a:pPr algn="ctr"/>
            <a:r>
              <a:rPr lang="en-US" dirty="0" smtClean="0"/>
              <a:t>Server Backend</a:t>
            </a:r>
          </a:p>
          <a:p>
            <a:pPr algn="ctr"/>
            <a:r>
              <a:rPr lang="en-US" sz="1200" dirty="0" smtClean="0"/>
              <a:t>(Inbound Handler)</a:t>
            </a:r>
            <a:endParaRPr lang="en-US" sz="1200" dirty="0"/>
          </a:p>
        </p:txBody>
      </p:sp>
      <p:sp>
        <p:nvSpPr>
          <p:cNvPr id="2" name="TextBox 1"/>
          <p:cNvSpPr txBox="1"/>
          <p:nvPr/>
        </p:nvSpPr>
        <p:spPr>
          <a:xfrm>
            <a:off x="1787616" y="2341418"/>
            <a:ext cx="5568769" cy="923330"/>
          </a:xfrm>
          <a:prstGeom prst="rect">
            <a:avLst/>
          </a:prstGeom>
          <a:noFill/>
        </p:spPr>
        <p:txBody>
          <a:bodyPr wrap="none" rtlCol="0">
            <a:spAutoFit/>
          </a:bodyPr>
          <a:lstStyle/>
          <a:p>
            <a:r>
              <a:rPr lang="en-US" dirty="0" smtClean="0"/>
              <a:t>Need to discard server version packet</a:t>
            </a:r>
          </a:p>
          <a:p>
            <a:r>
              <a:rPr lang="en-US" dirty="0" err="1" smtClean="0"/>
              <a:t>Tcp</a:t>
            </a:r>
            <a:r>
              <a:rPr lang="en-US" dirty="0" smtClean="0"/>
              <a:t> query one time server version switch and variable get</a:t>
            </a:r>
          </a:p>
          <a:p>
            <a:endParaRPr lang="en-US" dirty="0"/>
          </a:p>
        </p:txBody>
      </p:sp>
    </p:spTree>
    <p:extLst>
      <p:ext uri="{BB962C8B-B14F-4D97-AF65-F5344CB8AC3E}">
        <p14:creationId xmlns:p14="http://schemas.microsoft.com/office/powerpoint/2010/main" val="2049980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351</Words>
  <Application>Microsoft Office PowerPoint</Application>
  <PresentationFormat>On-screen Show (4:3)</PresentationFormat>
  <Paragraphs>50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Training</dc:creator>
  <cp:lastModifiedBy>Training</cp:lastModifiedBy>
  <cp:revision>39</cp:revision>
  <dcterms:created xsi:type="dcterms:W3CDTF">2014-05-14T14:02:29Z</dcterms:created>
  <dcterms:modified xsi:type="dcterms:W3CDTF">2014-05-14T18:47:27Z</dcterms:modified>
</cp:coreProperties>
</file>