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73" r:id="rId3"/>
    <p:sldId id="274" r:id="rId4"/>
    <p:sldId id="277" r:id="rId5"/>
    <p:sldId id="278" r:id="rId6"/>
    <p:sldId id="279" r:id="rId7"/>
    <p:sldId id="280" r:id="rId8"/>
    <p:sldId id="281" r:id="rId9"/>
    <p:sldId id="288" r:id="rId10"/>
    <p:sldId id="287" r:id="rId11"/>
    <p:sldId id="289" r:id="rId12"/>
    <p:sldId id="259" r:id="rId13"/>
    <p:sldId id="258" r:id="rId14"/>
    <p:sldId id="284" r:id="rId15"/>
    <p:sldId id="290" r:id="rId16"/>
    <p:sldId id="285" r:id="rId17"/>
    <p:sldId id="257" r:id="rId18"/>
    <p:sldId id="261" r:id="rId19"/>
    <p:sldId id="262" r:id="rId20"/>
    <p:sldId id="260" r:id="rId21"/>
    <p:sldId id="263" r:id="rId22"/>
    <p:sldId id="291" r:id="rId23"/>
    <p:sldId id="264" r:id="rId24"/>
    <p:sldId id="266" r:id="rId25"/>
    <p:sldId id="267" r:id="rId26"/>
    <p:sldId id="268" r:id="rId27"/>
    <p:sldId id="269" r:id="rId28"/>
    <p:sldId id="270" r:id="rId29"/>
    <p:sldId id="271" r:id="rId30"/>
    <p:sldId id="292" r:id="rId31"/>
    <p:sldId id="293" r:id="rId32"/>
    <p:sldId id="272" r:id="rId33"/>
    <p:sldId id="275" r:id="rId34"/>
    <p:sldId id="27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5E28"/>
    <a:srgbClr val="F9F7F0"/>
    <a:srgbClr val="268832"/>
    <a:srgbClr val="3E743A"/>
    <a:srgbClr val="2A9F0F"/>
    <a:srgbClr val="27AB03"/>
    <a:srgbClr val="4F6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DC8C1-E294-76C4-A11B-D4DD85E9517E}" v="1047" vWet="1048" dt="2025-06-18T23:55:36.857"/>
    <p1510:client id="{3DECEFDA-2803-49C8-1FB7-BADF60646A61}" v="127" dt="2025-06-18T21:59:47.102"/>
    <p1510:client id="{55F415A8-A507-40A3-A8C8-04F653551011}" v="284" dt="2025-06-19T07:19:27.338"/>
    <p1510:client id="{9EF120B0-DCF5-41C8-884D-8C89DD23E174}" v="4259" dt="2025-06-19T07:31:53.785"/>
    <p1510:client id="{F2E766EA-F144-B708-0741-1438BDC7CBB5}" v="18" dt="2025-06-18T12:52:25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2815" autoAdjust="0"/>
  </p:normalViewPr>
  <p:slideViewPr>
    <p:cSldViewPr snapToGrid="0">
      <p:cViewPr varScale="1">
        <p:scale>
          <a:sx n="91" d="100"/>
          <a:sy n="91" d="100"/>
        </p:scale>
        <p:origin x="5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60E5D-6EA2-4373-8326-5E83F47C3716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E3A76-DF1D-4C47-93A3-82346651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5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team here too</a:t>
            </a:r>
          </a:p>
          <a:p>
            <a:endParaRPr lang="en-US" dirty="0"/>
          </a:p>
          <a:p>
            <a:r>
              <a:rPr lang="en-US" dirty="0"/>
              <a:t>Good Morning,</a:t>
            </a:r>
          </a:p>
          <a:p>
            <a:r>
              <a:rPr lang="en-US" dirty="0"/>
              <a:t>Today, we will present to you our project, Sandy, an AI-powered Tinder-like app for pets connecting pet owners with pet sitters.</a:t>
            </a:r>
          </a:p>
          <a:p>
            <a:endParaRPr lang="en-US" dirty="0"/>
          </a:p>
          <a:p>
            <a:r>
              <a:rPr lang="en-US" dirty="0"/>
              <a:t>I’m the project manager &amp; designer of the team, Aryan Shah</a:t>
            </a:r>
          </a:p>
          <a:p>
            <a:r>
              <a:rPr lang="en-US" dirty="0"/>
              <a:t>The tech lead, Darina</a:t>
            </a:r>
          </a:p>
          <a:p>
            <a:r>
              <a:rPr lang="en-US" dirty="0"/>
              <a:t>And the product owner, Nilou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E3A76-DF1D-4C47-93A3-82346651CC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92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E3A76-DF1D-4C47-93A3-82346651CC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56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E3A76-DF1D-4C47-93A3-82346651CC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E3A76-DF1D-4C47-93A3-82346651C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0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go over the business case given by the global supply chain management students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E3A76-DF1D-4C47-93A3-82346651CC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37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Today, 58% of </a:t>
            </a:r>
            <a:r>
              <a:rPr lang="en-US" dirty="0" err="1"/>
              <a:t>belgian</a:t>
            </a:r>
            <a:r>
              <a:rPr lang="en-US" dirty="0"/>
              <a:t> households have pets</a:t>
            </a:r>
          </a:p>
          <a:p>
            <a:r>
              <a:rPr lang="en-US" dirty="0"/>
              <a:t>Daily, 165 pets get abandoned in Belgium</a:t>
            </a:r>
          </a:p>
          <a:p>
            <a:r>
              <a:rPr lang="en-US" dirty="0"/>
              <a:t>This is due to lack of responsibility from factors like busy schedules, unexpected situations and limited pet care options</a:t>
            </a:r>
          </a:p>
          <a:p>
            <a:endParaRPr lang="en-US" dirty="0"/>
          </a:p>
          <a:p>
            <a:r>
              <a:rPr lang="en-US" dirty="0"/>
              <a:t>So, the GSCM students wanted to build a solution for this to solve all of those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E3A76-DF1D-4C47-93A3-82346651CC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79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built a mobile application as a platform for pet owners to connect with pet sitter. </a:t>
            </a:r>
          </a:p>
          <a:p>
            <a:r>
              <a:rPr lang="en-US" dirty="0"/>
              <a:t>The app uses a freemium two sides model so it is accessible to everyone and you can pay a small fee for additional features.</a:t>
            </a:r>
          </a:p>
          <a:p>
            <a:r>
              <a:rPr lang="en-US" dirty="0"/>
              <a:t>The platform provides services like day care, walking, feeding and much more depending on your subscription.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E3A76-DF1D-4C47-93A3-82346651CC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48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which we aim to achieve is for pet owners to let pet sitters take care of their pets stress free, reliably and conveniently.</a:t>
            </a:r>
          </a:p>
          <a:p>
            <a:r>
              <a:rPr lang="en-US" dirty="0"/>
              <a:t>For pet sitters, the goal is to have fun sitting pets and earn money from doing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E3A76-DF1D-4C47-93A3-82346651CC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5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over the main requirements given by the GSCM students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E3A76-DF1D-4C47-93A3-82346651CC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93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pets owners: …</a:t>
            </a:r>
          </a:p>
          <a:p>
            <a:r>
              <a:rPr lang="en-US" dirty="0"/>
              <a:t>For pet sitters: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E3A76-DF1D-4C47-93A3-82346651CC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17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app needs authentication, so it only makes sense to start off with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E3A76-DF1D-4C47-93A3-82346651CC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2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>
            <a:extLst>
              <a:ext uri="{FF2B5EF4-FFF2-40B4-BE49-F238E27FC236}">
                <a16:creationId xmlns:a16="http://schemas.microsoft.com/office/drawing/2014/main" id="{E924D0DC-C951-DE41-3A98-8C28716EA5C2}"/>
              </a:ext>
            </a:extLst>
          </p:cNvPr>
          <p:cNvGrpSpPr>
            <a:grpSpLocks noChangeAspect="1"/>
          </p:cNvGrpSpPr>
          <p:nvPr/>
        </p:nvGrpSpPr>
        <p:grpSpPr>
          <a:xfrm>
            <a:off x="3821531" y="959030"/>
            <a:ext cx="4548938" cy="4939939"/>
            <a:chOff x="1700755" y="-186862"/>
            <a:chExt cx="4760413" cy="5169592"/>
          </a:xfrm>
        </p:grpSpPr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D8731E3B-2AEC-F5A7-CDF4-8C014CE6960B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EF2F5-8A90-C7F2-F056-3CD69850E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B5E4D9E-A38B-990B-FF08-62795F4AF260}"/>
              </a:ext>
            </a:extLst>
          </p:cNvPr>
          <p:cNvSpPr txBox="1"/>
          <p:nvPr/>
        </p:nvSpPr>
        <p:spPr>
          <a:xfrm>
            <a:off x="838200" y="1697588"/>
            <a:ext cx="6323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Switch to register</a:t>
            </a:r>
            <a:endParaRPr lang="en-BE" dirty="0"/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2D18F529-5DA3-DA8E-4C30-F29EA84185BE}"/>
              </a:ext>
            </a:extLst>
          </p:cNvPr>
          <p:cNvGrpSpPr>
            <a:grpSpLocks noChangeAspect="1"/>
          </p:cNvGrpSpPr>
          <p:nvPr/>
        </p:nvGrpSpPr>
        <p:grpSpPr>
          <a:xfrm>
            <a:off x="102248" y="5835093"/>
            <a:ext cx="941943" cy="1022907"/>
            <a:chOff x="1700755" y="-186862"/>
            <a:chExt cx="4760413" cy="5169592"/>
          </a:xfrm>
        </p:grpSpPr>
        <p:sp>
          <p:nvSpPr>
            <p:cNvPr id="5" name="Freeform 17">
              <a:extLst>
                <a:ext uri="{FF2B5EF4-FFF2-40B4-BE49-F238E27FC236}">
                  <a16:creationId xmlns:a16="http://schemas.microsoft.com/office/drawing/2014/main" id="{A110113F-6973-5626-2C4D-E8A3D2BDCDA3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A1ADA78D-CA8F-6813-21DF-DBFCEF4E77A6}"/>
              </a:ext>
            </a:extLst>
          </p:cNvPr>
          <p:cNvSpPr txBox="1">
            <a:spLocks/>
          </p:cNvSpPr>
          <p:nvPr/>
        </p:nvSpPr>
        <p:spPr>
          <a:xfrm>
            <a:off x="838200" y="372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25E28"/>
                </a:solidFill>
              </a:rPr>
              <a:t>Login</a:t>
            </a:r>
            <a:endParaRPr lang="en-US" sz="3400" dirty="0">
              <a:solidFill>
                <a:srgbClr val="125E28"/>
              </a:solidFill>
            </a:endParaRPr>
          </a:p>
        </p:txBody>
      </p:sp>
      <p:pic>
        <p:nvPicPr>
          <p:cNvPr id="7" name="Picture 6" descr="A screenshot of a login box&#10;&#10;AI-generated content may be incorrect.">
            <a:extLst>
              <a:ext uri="{FF2B5EF4-FFF2-40B4-BE49-F238E27FC236}">
                <a16:creationId xmlns:a16="http://schemas.microsoft.com/office/drawing/2014/main" id="{04421DBE-6D16-7927-FE59-05B82FBB8E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55" y="605436"/>
            <a:ext cx="2541208" cy="5647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6715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AB771-5FD1-75AF-8036-A07C1844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1602A2D-E3BC-2D00-1DAD-E05AD0715F04}"/>
              </a:ext>
            </a:extLst>
          </p:cNvPr>
          <p:cNvSpPr txBox="1"/>
          <p:nvPr/>
        </p:nvSpPr>
        <p:spPr>
          <a:xfrm>
            <a:off x="838200" y="1697588"/>
            <a:ext cx="6323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Personal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onboarding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Switch to login</a:t>
            </a:r>
            <a:endParaRPr lang="en-BE" dirty="0"/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73CF109F-E08B-9B1D-46D3-B039864B49E7}"/>
              </a:ext>
            </a:extLst>
          </p:cNvPr>
          <p:cNvGrpSpPr>
            <a:grpSpLocks noChangeAspect="1"/>
          </p:cNvGrpSpPr>
          <p:nvPr/>
        </p:nvGrpSpPr>
        <p:grpSpPr>
          <a:xfrm>
            <a:off x="102248" y="5835093"/>
            <a:ext cx="941943" cy="1022907"/>
            <a:chOff x="1700755" y="-186862"/>
            <a:chExt cx="4760413" cy="5169592"/>
          </a:xfrm>
        </p:grpSpPr>
        <p:sp>
          <p:nvSpPr>
            <p:cNvPr id="5" name="Freeform 17">
              <a:extLst>
                <a:ext uri="{FF2B5EF4-FFF2-40B4-BE49-F238E27FC236}">
                  <a16:creationId xmlns:a16="http://schemas.microsoft.com/office/drawing/2014/main" id="{97CDD925-DA46-F389-C4F4-EE5CD926E2CD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7A6C02-F626-092D-6123-330CFD8CA03E}"/>
              </a:ext>
            </a:extLst>
          </p:cNvPr>
          <p:cNvSpPr txBox="1">
            <a:spLocks/>
          </p:cNvSpPr>
          <p:nvPr/>
        </p:nvSpPr>
        <p:spPr>
          <a:xfrm>
            <a:off x="838200" y="372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25E28"/>
                </a:solidFill>
              </a:rPr>
              <a:t>Registration </a:t>
            </a:r>
            <a:r>
              <a:rPr lang="en-US" sz="3400" dirty="0">
                <a:solidFill>
                  <a:srgbClr val="125E28"/>
                </a:solidFill>
              </a:rPr>
              <a:t>| Create Account</a:t>
            </a:r>
          </a:p>
        </p:txBody>
      </p:sp>
      <p:pic>
        <p:nvPicPr>
          <p:cNvPr id="6" name="Picture 5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CFDFF92F-3001-9ECC-2446-2422393B49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340" y="605436"/>
            <a:ext cx="2541207" cy="5647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2782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>
            <a:extLst>
              <a:ext uri="{FF2B5EF4-FFF2-40B4-BE49-F238E27FC236}">
                <a16:creationId xmlns:a16="http://schemas.microsoft.com/office/drawing/2014/main" id="{4F703971-1B01-12AA-391D-FC80D8B57A99}"/>
              </a:ext>
            </a:extLst>
          </p:cNvPr>
          <p:cNvGrpSpPr>
            <a:grpSpLocks noChangeAspect="1"/>
          </p:cNvGrpSpPr>
          <p:nvPr/>
        </p:nvGrpSpPr>
        <p:grpSpPr>
          <a:xfrm>
            <a:off x="102248" y="5835093"/>
            <a:ext cx="941943" cy="1022907"/>
            <a:chOff x="1700755" y="-186862"/>
            <a:chExt cx="4760413" cy="5169592"/>
          </a:xfrm>
        </p:grpSpPr>
        <p:sp>
          <p:nvSpPr>
            <p:cNvPr id="5" name="Freeform 17">
              <a:extLst>
                <a:ext uri="{FF2B5EF4-FFF2-40B4-BE49-F238E27FC236}">
                  <a16:creationId xmlns:a16="http://schemas.microsoft.com/office/drawing/2014/main" id="{3AAA510A-332C-B102-109B-1D50B346F72B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07DB5A3-4BA1-8534-B85C-9D7349CE2A49}"/>
              </a:ext>
            </a:extLst>
          </p:cNvPr>
          <p:cNvSpPr txBox="1">
            <a:spLocks/>
          </p:cNvSpPr>
          <p:nvPr/>
        </p:nvSpPr>
        <p:spPr>
          <a:xfrm>
            <a:off x="838200" y="372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25E28"/>
                </a:solidFill>
              </a:rPr>
              <a:t>Registration </a:t>
            </a:r>
            <a:r>
              <a:rPr lang="en-US" sz="3400" dirty="0">
                <a:solidFill>
                  <a:srgbClr val="125E28"/>
                </a:solidFill>
              </a:rPr>
              <a:t>| Role Selection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06CD02-7071-602E-26FD-4D813A641FDC}"/>
              </a:ext>
            </a:extLst>
          </p:cNvPr>
          <p:cNvSpPr txBox="1"/>
          <p:nvPr/>
        </p:nvSpPr>
        <p:spPr>
          <a:xfrm>
            <a:off x="838200" y="1697588"/>
            <a:ext cx="632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Pet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Pet Sitter</a:t>
            </a:r>
            <a:endParaRPr lang="en-BE" dirty="0"/>
          </a:p>
        </p:txBody>
      </p:sp>
      <p:pic>
        <p:nvPicPr>
          <p:cNvPr id="22" name="Picture 21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406A304-C369-A6DF-B914-134F6C6B2F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640" y="609908"/>
            <a:ext cx="2537183" cy="56381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8890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>
            <a:extLst>
              <a:ext uri="{FF2B5EF4-FFF2-40B4-BE49-F238E27FC236}">
                <a16:creationId xmlns:a16="http://schemas.microsoft.com/office/drawing/2014/main" id="{9E2219C3-648B-6DCE-AD01-7E995971B826}"/>
              </a:ext>
            </a:extLst>
          </p:cNvPr>
          <p:cNvGrpSpPr>
            <a:grpSpLocks noChangeAspect="1"/>
          </p:cNvGrpSpPr>
          <p:nvPr/>
        </p:nvGrpSpPr>
        <p:grpSpPr>
          <a:xfrm>
            <a:off x="11100564" y="5835093"/>
            <a:ext cx="941943" cy="1022907"/>
            <a:chOff x="1700755" y="-186862"/>
            <a:chExt cx="4760413" cy="5169592"/>
          </a:xfrm>
        </p:grpSpPr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68ADF990-6003-5F0C-2892-8C1FD67C7AF2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DA0AA2AF-0973-5D99-B200-FB6DE5C473D6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25E28"/>
                </a:solidFill>
              </a:rPr>
              <a:t>Pet Owner Journey</a:t>
            </a:r>
          </a:p>
        </p:txBody>
      </p:sp>
    </p:spTree>
    <p:extLst>
      <p:ext uri="{BB962C8B-B14F-4D97-AF65-F5344CB8AC3E}">
        <p14:creationId xmlns:p14="http://schemas.microsoft.com/office/powerpoint/2010/main" val="1108619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B6C8C-6024-305D-6731-7C1690E92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>
            <a:extLst>
              <a:ext uri="{FF2B5EF4-FFF2-40B4-BE49-F238E27FC236}">
                <a16:creationId xmlns:a16="http://schemas.microsoft.com/office/drawing/2014/main" id="{B0FFCA85-BD3B-9B2D-7C6E-CFDC6C1E6E85}"/>
              </a:ext>
            </a:extLst>
          </p:cNvPr>
          <p:cNvGrpSpPr>
            <a:grpSpLocks noChangeAspect="1"/>
          </p:cNvGrpSpPr>
          <p:nvPr/>
        </p:nvGrpSpPr>
        <p:grpSpPr>
          <a:xfrm>
            <a:off x="102248" y="5835093"/>
            <a:ext cx="941943" cy="1022907"/>
            <a:chOff x="1700755" y="-186862"/>
            <a:chExt cx="4760413" cy="5169592"/>
          </a:xfrm>
        </p:grpSpPr>
        <p:sp>
          <p:nvSpPr>
            <p:cNvPr id="5" name="Freeform 17">
              <a:extLst>
                <a:ext uri="{FF2B5EF4-FFF2-40B4-BE49-F238E27FC236}">
                  <a16:creationId xmlns:a16="http://schemas.microsoft.com/office/drawing/2014/main" id="{F0BBDF40-8FB5-E489-BD97-8596B9F571CF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54D11D7-70FA-F328-2F3B-844C3F674B85}"/>
              </a:ext>
            </a:extLst>
          </p:cNvPr>
          <p:cNvSpPr txBox="1">
            <a:spLocks/>
          </p:cNvSpPr>
          <p:nvPr/>
        </p:nvSpPr>
        <p:spPr>
          <a:xfrm>
            <a:off x="838200" y="372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25E28"/>
                </a:solidFill>
              </a:rPr>
              <a:t>Registration </a:t>
            </a:r>
            <a:r>
              <a:rPr lang="en-US" sz="3400" dirty="0">
                <a:solidFill>
                  <a:srgbClr val="125E28"/>
                </a:solidFill>
              </a:rPr>
              <a:t>| Subscription</a:t>
            </a:r>
          </a:p>
        </p:txBody>
      </p:sp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DC101053-B9CC-7A43-6F94-349844DCCA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169" y="605434"/>
            <a:ext cx="2541208" cy="56471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DBFDA3-7765-49FC-4806-8CCD9999C7BD}"/>
              </a:ext>
            </a:extLst>
          </p:cNvPr>
          <p:cNvSpPr txBox="1"/>
          <p:nvPr/>
        </p:nvSpPr>
        <p:spPr>
          <a:xfrm>
            <a:off x="838200" y="1697588"/>
            <a:ext cx="6323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Upgraded 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Premium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4909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D8BF0-89C4-6492-B5C4-8B2FF03B8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>
            <a:extLst>
              <a:ext uri="{FF2B5EF4-FFF2-40B4-BE49-F238E27FC236}">
                <a16:creationId xmlns:a16="http://schemas.microsoft.com/office/drawing/2014/main" id="{7E7DEF74-FF9D-DDD6-5CF3-D21A01FA1927}"/>
              </a:ext>
            </a:extLst>
          </p:cNvPr>
          <p:cNvGrpSpPr>
            <a:grpSpLocks noChangeAspect="1"/>
          </p:cNvGrpSpPr>
          <p:nvPr/>
        </p:nvGrpSpPr>
        <p:grpSpPr>
          <a:xfrm>
            <a:off x="102248" y="5835093"/>
            <a:ext cx="941943" cy="1022907"/>
            <a:chOff x="1700755" y="-186862"/>
            <a:chExt cx="4760413" cy="5169592"/>
          </a:xfrm>
        </p:grpSpPr>
        <p:sp>
          <p:nvSpPr>
            <p:cNvPr id="5" name="Freeform 17">
              <a:extLst>
                <a:ext uri="{FF2B5EF4-FFF2-40B4-BE49-F238E27FC236}">
                  <a16:creationId xmlns:a16="http://schemas.microsoft.com/office/drawing/2014/main" id="{F1C405E7-95BC-BA53-6282-3F554D7F4AF9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7B7E47E3-BA58-75C9-1CC1-0B921034ECFB}"/>
              </a:ext>
            </a:extLst>
          </p:cNvPr>
          <p:cNvSpPr txBox="1">
            <a:spLocks/>
          </p:cNvSpPr>
          <p:nvPr/>
        </p:nvSpPr>
        <p:spPr>
          <a:xfrm>
            <a:off x="838200" y="372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25E28"/>
                </a:solidFill>
              </a:rPr>
              <a:t>Registration </a:t>
            </a:r>
            <a:r>
              <a:rPr lang="en-US" sz="3400" dirty="0">
                <a:solidFill>
                  <a:srgbClr val="125E28"/>
                </a:solidFill>
              </a:rPr>
              <a:t>| Add pets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1A571-8414-32E6-E58A-B0149543AB86}"/>
              </a:ext>
            </a:extLst>
          </p:cNvPr>
          <p:cNvSpPr txBox="1"/>
          <p:nvPr/>
        </p:nvSpPr>
        <p:spPr>
          <a:xfrm>
            <a:off x="838200" y="1697588"/>
            <a:ext cx="6323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pet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Edit pet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pet</a:t>
            </a:r>
            <a:endParaRPr lang="en-BE" dirty="0"/>
          </a:p>
        </p:txBody>
      </p:sp>
      <p:pic>
        <p:nvPicPr>
          <p:cNvPr id="6" name="Picture 5" descr="A white surface with a black spot&#10;&#10;AI-generated content may be incorrect.">
            <a:extLst>
              <a:ext uri="{FF2B5EF4-FFF2-40B4-BE49-F238E27FC236}">
                <a16:creationId xmlns:a16="http://schemas.microsoft.com/office/drawing/2014/main" id="{B95B859D-3833-A06D-876E-BDA7AA7D4E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042" y="652837"/>
            <a:ext cx="2498546" cy="5552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355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8B7C9-1F30-8448-CB62-B38D9F85E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>
            <a:extLst>
              <a:ext uri="{FF2B5EF4-FFF2-40B4-BE49-F238E27FC236}">
                <a16:creationId xmlns:a16="http://schemas.microsoft.com/office/drawing/2014/main" id="{0EA7CD80-0B07-99D1-B346-BD171C8E30FF}"/>
              </a:ext>
            </a:extLst>
          </p:cNvPr>
          <p:cNvGrpSpPr>
            <a:grpSpLocks noChangeAspect="1"/>
          </p:cNvGrpSpPr>
          <p:nvPr/>
        </p:nvGrpSpPr>
        <p:grpSpPr>
          <a:xfrm>
            <a:off x="102248" y="5835093"/>
            <a:ext cx="941943" cy="1022907"/>
            <a:chOff x="1700755" y="-186862"/>
            <a:chExt cx="4760413" cy="5169592"/>
          </a:xfrm>
        </p:grpSpPr>
        <p:sp>
          <p:nvSpPr>
            <p:cNvPr id="5" name="Freeform 17">
              <a:extLst>
                <a:ext uri="{FF2B5EF4-FFF2-40B4-BE49-F238E27FC236}">
                  <a16:creationId xmlns:a16="http://schemas.microsoft.com/office/drawing/2014/main" id="{B0BD8AFA-D884-1C5C-7BC5-9E9A638F8798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293A6C5-1801-3E9D-60CD-8F84E648FD17}"/>
              </a:ext>
            </a:extLst>
          </p:cNvPr>
          <p:cNvSpPr txBox="1">
            <a:spLocks/>
          </p:cNvSpPr>
          <p:nvPr/>
        </p:nvSpPr>
        <p:spPr>
          <a:xfrm>
            <a:off x="838200" y="372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25E28"/>
                </a:solidFill>
              </a:rPr>
              <a:t>Registration </a:t>
            </a:r>
            <a:r>
              <a:rPr lang="en-US" sz="3400" dirty="0">
                <a:solidFill>
                  <a:srgbClr val="125E28"/>
                </a:solidFill>
              </a:rPr>
              <a:t>| Add pets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040F48-44F9-8503-087E-E739D95B6137}"/>
              </a:ext>
            </a:extLst>
          </p:cNvPr>
          <p:cNvSpPr txBox="1"/>
          <p:nvPr/>
        </p:nvSpPr>
        <p:spPr>
          <a:xfrm>
            <a:off x="838200" y="1697588"/>
            <a:ext cx="632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individual pet details</a:t>
            </a:r>
            <a:endParaRPr lang="en-BE" dirty="0"/>
          </a:p>
        </p:txBody>
      </p:sp>
      <p:pic>
        <p:nvPicPr>
          <p:cNvPr id="9" name="Picture 8" descr="A screenshot of a phone&#10;&#10;AI-generated content may be incorrect.">
            <a:extLst>
              <a:ext uri="{FF2B5EF4-FFF2-40B4-BE49-F238E27FC236}">
                <a16:creationId xmlns:a16="http://schemas.microsoft.com/office/drawing/2014/main" id="{3423E2B7-6A72-852A-4893-96FDA5D2A1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122" y="595090"/>
            <a:ext cx="2550519" cy="56678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6121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>
            <a:extLst>
              <a:ext uri="{FF2B5EF4-FFF2-40B4-BE49-F238E27FC236}">
                <a16:creationId xmlns:a16="http://schemas.microsoft.com/office/drawing/2014/main" id="{2C294B5D-2446-0A11-4AA7-CC68711203BF}"/>
              </a:ext>
            </a:extLst>
          </p:cNvPr>
          <p:cNvGrpSpPr>
            <a:grpSpLocks noChangeAspect="1"/>
          </p:cNvGrpSpPr>
          <p:nvPr/>
        </p:nvGrpSpPr>
        <p:grpSpPr>
          <a:xfrm>
            <a:off x="102248" y="5835093"/>
            <a:ext cx="941943" cy="1022907"/>
            <a:chOff x="1700755" y="-186862"/>
            <a:chExt cx="4760413" cy="5169592"/>
          </a:xfrm>
        </p:grpSpPr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id="{5DB17518-3CA6-1310-83D9-C758C8E0E2FF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8" name="Picture 7" descr="A screenshot of a chat&#10;&#10;AI-generated content may be incorrect.">
            <a:extLst>
              <a:ext uri="{FF2B5EF4-FFF2-40B4-BE49-F238E27FC236}">
                <a16:creationId xmlns:a16="http://schemas.microsoft.com/office/drawing/2014/main" id="{1BCA0B6B-E903-4FDF-D20B-AAEA5DE73E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246" y="547944"/>
            <a:ext cx="2592951" cy="57621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6961B2A-CC68-2EE2-3A2D-D502DA144899}"/>
              </a:ext>
            </a:extLst>
          </p:cNvPr>
          <p:cNvSpPr txBox="1">
            <a:spLocks/>
          </p:cNvSpPr>
          <p:nvPr/>
        </p:nvSpPr>
        <p:spPr>
          <a:xfrm>
            <a:off x="838200" y="372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25E28"/>
                </a:solidFill>
              </a:rPr>
              <a:t>Home</a:t>
            </a:r>
            <a:endParaRPr lang="en-US" sz="3400" dirty="0">
              <a:solidFill>
                <a:srgbClr val="125E28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9E1A65-8C41-113E-3E62-FF79A62B2305}"/>
              </a:ext>
            </a:extLst>
          </p:cNvPr>
          <p:cNvSpPr txBox="1"/>
          <p:nvPr/>
        </p:nvSpPr>
        <p:spPr>
          <a:xfrm>
            <a:off x="838200" y="1697588"/>
            <a:ext cx="6323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Pets in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Inactive pets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 pet care requests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9076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>
            <a:extLst>
              <a:ext uri="{FF2B5EF4-FFF2-40B4-BE49-F238E27FC236}">
                <a16:creationId xmlns:a16="http://schemas.microsoft.com/office/drawing/2014/main" id="{A5379942-CA63-D213-3C95-4C100D8AAB0F}"/>
              </a:ext>
            </a:extLst>
          </p:cNvPr>
          <p:cNvGrpSpPr>
            <a:grpSpLocks noChangeAspect="1"/>
          </p:cNvGrpSpPr>
          <p:nvPr/>
        </p:nvGrpSpPr>
        <p:grpSpPr>
          <a:xfrm>
            <a:off x="102248" y="5835093"/>
            <a:ext cx="941943" cy="1022907"/>
            <a:chOff x="1700755" y="-186862"/>
            <a:chExt cx="4760413" cy="5169592"/>
          </a:xfrm>
        </p:grpSpPr>
        <p:sp>
          <p:nvSpPr>
            <p:cNvPr id="5" name="Freeform 17">
              <a:extLst>
                <a:ext uri="{FF2B5EF4-FFF2-40B4-BE49-F238E27FC236}">
                  <a16:creationId xmlns:a16="http://schemas.microsoft.com/office/drawing/2014/main" id="{0A7D2A8D-9AC7-6D14-5ACA-2BD6236FD8EA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40F99FD-7DFD-E397-5B1C-363C1C0CEBB3}"/>
              </a:ext>
            </a:extLst>
          </p:cNvPr>
          <p:cNvSpPr txBox="1">
            <a:spLocks/>
          </p:cNvSpPr>
          <p:nvPr/>
        </p:nvSpPr>
        <p:spPr>
          <a:xfrm>
            <a:off x="838200" y="372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25E28"/>
                </a:solidFill>
              </a:rPr>
              <a:t>Search </a:t>
            </a:r>
            <a:r>
              <a:rPr lang="en-US" sz="3400" dirty="0">
                <a:solidFill>
                  <a:srgbClr val="125E28"/>
                </a:solidFill>
              </a:rPr>
              <a:t>| Filters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A06D5D-C765-6061-0D15-17D722E889C5}"/>
              </a:ext>
            </a:extLst>
          </p:cNvPr>
          <p:cNvSpPr txBox="1"/>
          <p:nvPr/>
        </p:nvSpPr>
        <p:spPr>
          <a:xfrm>
            <a:off x="838200" y="1697588"/>
            <a:ext cx="6323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Select a pet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Start &amp; end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BE" dirty="0" err="1"/>
              <a:t>ervice</a:t>
            </a:r>
            <a:r>
              <a:rPr lang="en-BE" dirty="0"/>
              <a:t> Package</a:t>
            </a:r>
          </a:p>
        </p:txBody>
      </p:sp>
      <p:pic>
        <p:nvPicPr>
          <p:cNvPr id="15" name="Picture 14" descr="A screenshot of a phone&#10;&#10;AI-generated content may be incorrect.">
            <a:extLst>
              <a:ext uri="{FF2B5EF4-FFF2-40B4-BE49-F238E27FC236}">
                <a16:creationId xmlns:a16="http://schemas.microsoft.com/office/drawing/2014/main" id="{83CB3FF8-4F3C-BB7F-4858-7FB4AC4CB1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637" y="513234"/>
            <a:ext cx="2624189" cy="58315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014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>
            <a:extLst>
              <a:ext uri="{FF2B5EF4-FFF2-40B4-BE49-F238E27FC236}">
                <a16:creationId xmlns:a16="http://schemas.microsoft.com/office/drawing/2014/main" id="{9C04CF47-71A5-BBF4-3129-E364C403AA5B}"/>
              </a:ext>
            </a:extLst>
          </p:cNvPr>
          <p:cNvGrpSpPr>
            <a:grpSpLocks noChangeAspect="1"/>
          </p:cNvGrpSpPr>
          <p:nvPr/>
        </p:nvGrpSpPr>
        <p:grpSpPr>
          <a:xfrm>
            <a:off x="102248" y="5835093"/>
            <a:ext cx="941943" cy="1022907"/>
            <a:chOff x="1700755" y="-186862"/>
            <a:chExt cx="4760413" cy="5169592"/>
          </a:xfrm>
        </p:grpSpPr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id="{4DE08317-78A7-4688-F5A8-2797F545A779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8" name="Picture 7" descr="A screenshot of a phone&#10;&#10;AI-generated content may be incorrect.">
            <a:extLst>
              <a:ext uri="{FF2B5EF4-FFF2-40B4-BE49-F238E27FC236}">
                <a16:creationId xmlns:a16="http://schemas.microsoft.com/office/drawing/2014/main" id="{BA5A40D0-5109-154B-791B-DB0308FF05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308" y="676851"/>
            <a:ext cx="2568911" cy="570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D4F88C-7840-3426-7362-D2C0E1E0F6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006" b="19559"/>
          <a:stretch>
            <a:fillRect/>
          </a:stretch>
        </p:blipFill>
        <p:spPr>
          <a:xfrm>
            <a:off x="7185007" y="1472811"/>
            <a:ext cx="2475524" cy="372253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09EA98-1A00-EF84-272D-85030A4ED24E}"/>
              </a:ext>
            </a:extLst>
          </p:cNvPr>
          <p:cNvSpPr txBox="1">
            <a:spLocks/>
          </p:cNvSpPr>
          <p:nvPr/>
        </p:nvSpPr>
        <p:spPr>
          <a:xfrm>
            <a:off x="838200" y="372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25E28"/>
                </a:solidFill>
              </a:rPr>
              <a:t>Search </a:t>
            </a:r>
            <a:r>
              <a:rPr lang="en-US" sz="3400" dirty="0">
                <a:solidFill>
                  <a:srgbClr val="125E28"/>
                </a:solidFill>
              </a:rPr>
              <a:t>|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2C26D-0665-B040-F133-1804F7BB0101}"/>
              </a:ext>
            </a:extLst>
          </p:cNvPr>
          <p:cNvSpPr txBox="1"/>
          <p:nvPr/>
        </p:nvSpPr>
        <p:spPr>
          <a:xfrm>
            <a:off x="838200" y="1697588"/>
            <a:ext cx="63234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Matching sitter cards</a:t>
            </a:r>
            <a:r>
              <a:rPr lang="en-BE"/>
              <a:t> 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Name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Match score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Distance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Pets supported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Personality</a:t>
            </a:r>
            <a:endParaRPr lang="en-BE"/>
          </a:p>
          <a:p>
            <a:pPr marL="742950" lvl="1" indent="-285750">
              <a:buFontTx/>
              <a:buChar char="-"/>
            </a:pPr>
            <a:endParaRPr lang="en-B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/>
              <a:t>Using AI for matching personalities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22867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8C51-977F-0B61-FDB0-B8ACAD08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25E28"/>
                </a:solidFill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6661F-BEE4-9CF5-1B64-D40FAAEFA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Business Case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Requirements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Pet Owner Journey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Pet Sitter Journey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Live Demo (😬😓)</a:t>
            </a: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" name="Group 16">
            <a:extLst>
              <a:ext uri="{FF2B5EF4-FFF2-40B4-BE49-F238E27FC236}">
                <a16:creationId xmlns:a16="http://schemas.microsoft.com/office/drawing/2014/main" id="{5B3C8D37-3110-C8BC-B200-2DDFC2993062}"/>
              </a:ext>
            </a:extLst>
          </p:cNvPr>
          <p:cNvGrpSpPr>
            <a:grpSpLocks noChangeAspect="1"/>
          </p:cNvGrpSpPr>
          <p:nvPr/>
        </p:nvGrpSpPr>
        <p:grpSpPr>
          <a:xfrm>
            <a:off x="11100564" y="5835093"/>
            <a:ext cx="941943" cy="1022907"/>
            <a:chOff x="1700755" y="-186862"/>
            <a:chExt cx="4760413" cy="5169592"/>
          </a:xfrm>
        </p:grpSpPr>
        <p:sp>
          <p:nvSpPr>
            <p:cNvPr id="5" name="Freeform 17">
              <a:extLst>
                <a:ext uri="{FF2B5EF4-FFF2-40B4-BE49-F238E27FC236}">
                  <a16:creationId xmlns:a16="http://schemas.microsoft.com/office/drawing/2014/main" id="{FA17E7A6-475E-E03A-7E04-A0298ED2E12A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6190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>
            <a:extLst>
              <a:ext uri="{FF2B5EF4-FFF2-40B4-BE49-F238E27FC236}">
                <a16:creationId xmlns:a16="http://schemas.microsoft.com/office/drawing/2014/main" id="{6B968A32-FDD2-CD12-17A2-A5B01B2826B6}"/>
              </a:ext>
            </a:extLst>
          </p:cNvPr>
          <p:cNvGrpSpPr>
            <a:grpSpLocks noChangeAspect="1"/>
          </p:cNvGrpSpPr>
          <p:nvPr/>
        </p:nvGrpSpPr>
        <p:grpSpPr>
          <a:xfrm>
            <a:off x="102248" y="5835093"/>
            <a:ext cx="941943" cy="1022907"/>
            <a:chOff x="1700755" y="-186862"/>
            <a:chExt cx="4760413" cy="5169592"/>
          </a:xfrm>
        </p:grpSpPr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68B955D7-A29C-C67B-FC70-090EEEB79FA0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0805DB2A-4740-B7CD-4E7E-EEC6AB7F5D46}"/>
              </a:ext>
            </a:extLst>
          </p:cNvPr>
          <p:cNvSpPr txBox="1">
            <a:spLocks/>
          </p:cNvSpPr>
          <p:nvPr/>
        </p:nvSpPr>
        <p:spPr>
          <a:xfrm>
            <a:off x="838200" y="372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25E28"/>
                </a:solidFill>
              </a:rPr>
              <a:t>Options</a:t>
            </a:r>
            <a:endParaRPr lang="en-US" sz="3400" dirty="0">
              <a:solidFill>
                <a:srgbClr val="125E28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E5511-BC2C-7279-E690-9FD00676FBBE}"/>
              </a:ext>
            </a:extLst>
          </p:cNvPr>
          <p:cNvSpPr txBox="1"/>
          <p:nvPr/>
        </p:nvSpPr>
        <p:spPr>
          <a:xfrm>
            <a:off x="838200" y="1697588"/>
            <a:ext cx="63234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Liked sitter cards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Distance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Rating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Dates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Pets chosen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Relevancy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dirty="0"/>
          </a:p>
        </p:txBody>
      </p:sp>
      <p:pic>
        <p:nvPicPr>
          <p:cNvPr id="14" name="Picture 13" descr="A screenshot of a phone&#10;&#10;AI-generated content may be incorrect.">
            <a:extLst>
              <a:ext uri="{FF2B5EF4-FFF2-40B4-BE49-F238E27FC236}">
                <a16:creationId xmlns:a16="http://schemas.microsoft.com/office/drawing/2014/main" id="{87009A95-D8C5-8A69-7CF1-F467D130B1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582" y="460609"/>
            <a:ext cx="2671552" cy="59367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7670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>
            <a:extLst>
              <a:ext uri="{FF2B5EF4-FFF2-40B4-BE49-F238E27FC236}">
                <a16:creationId xmlns:a16="http://schemas.microsoft.com/office/drawing/2014/main" id="{3ABDC54F-4F06-FCA8-5531-FC471B1981A8}"/>
              </a:ext>
            </a:extLst>
          </p:cNvPr>
          <p:cNvGrpSpPr>
            <a:grpSpLocks noChangeAspect="1"/>
          </p:cNvGrpSpPr>
          <p:nvPr/>
        </p:nvGrpSpPr>
        <p:grpSpPr>
          <a:xfrm>
            <a:off x="102248" y="5835093"/>
            <a:ext cx="941943" cy="1022907"/>
            <a:chOff x="1700755" y="-186862"/>
            <a:chExt cx="4760413" cy="5169592"/>
          </a:xfrm>
        </p:grpSpPr>
        <p:sp>
          <p:nvSpPr>
            <p:cNvPr id="5" name="Freeform 17">
              <a:extLst>
                <a:ext uri="{FF2B5EF4-FFF2-40B4-BE49-F238E27FC236}">
                  <a16:creationId xmlns:a16="http://schemas.microsoft.com/office/drawing/2014/main" id="{B3F332EF-2505-BA46-4AF9-C34AA0663E4C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21690BCB-3978-7B5A-300B-FBCD82EB5E2D}"/>
              </a:ext>
            </a:extLst>
          </p:cNvPr>
          <p:cNvSpPr txBox="1">
            <a:spLocks/>
          </p:cNvSpPr>
          <p:nvPr/>
        </p:nvSpPr>
        <p:spPr>
          <a:xfrm>
            <a:off x="838200" y="372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25E28"/>
                </a:solidFill>
              </a:rPr>
              <a:t>Chats </a:t>
            </a:r>
            <a:r>
              <a:rPr lang="en-US" sz="3400" dirty="0">
                <a:solidFill>
                  <a:srgbClr val="125E28"/>
                </a:solidFill>
              </a:rPr>
              <a:t>| All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6FA4E-0834-EEBF-5691-662171FFC77C}"/>
              </a:ext>
            </a:extLst>
          </p:cNvPr>
          <p:cNvSpPr txBox="1"/>
          <p:nvPr/>
        </p:nvSpPr>
        <p:spPr>
          <a:xfrm>
            <a:off x="838200" y="1697588"/>
            <a:ext cx="632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open chats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Accepted requests by sitters</a:t>
            </a:r>
            <a:endParaRPr lang="en-BE" dirty="0"/>
          </a:p>
        </p:txBody>
      </p:sp>
      <p:pic>
        <p:nvPicPr>
          <p:cNvPr id="15" name="Picture 14" descr="A screenshot of a phone&#10;&#10;AI-generated content may be incorrect.">
            <a:extLst>
              <a:ext uri="{FF2B5EF4-FFF2-40B4-BE49-F238E27FC236}">
                <a16:creationId xmlns:a16="http://schemas.microsoft.com/office/drawing/2014/main" id="{93F38632-F856-C4F7-FA21-DAE5EDD303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574" y="457200"/>
            <a:ext cx="2674620" cy="5943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9421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C8B80-E72D-DBFC-5B14-350A14021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>
            <a:extLst>
              <a:ext uri="{FF2B5EF4-FFF2-40B4-BE49-F238E27FC236}">
                <a16:creationId xmlns:a16="http://schemas.microsoft.com/office/drawing/2014/main" id="{D41B1D82-8018-6F81-5813-E1AFCD23FB11}"/>
              </a:ext>
            </a:extLst>
          </p:cNvPr>
          <p:cNvGrpSpPr>
            <a:grpSpLocks noChangeAspect="1"/>
          </p:cNvGrpSpPr>
          <p:nvPr/>
        </p:nvGrpSpPr>
        <p:grpSpPr>
          <a:xfrm>
            <a:off x="102248" y="5835093"/>
            <a:ext cx="941943" cy="1022907"/>
            <a:chOff x="1700755" y="-186862"/>
            <a:chExt cx="4760413" cy="5169592"/>
          </a:xfrm>
        </p:grpSpPr>
        <p:sp>
          <p:nvSpPr>
            <p:cNvPr id="5" name="Freeform 17">
              <a:extLst>
                <a:ext uri="{FF2B5EF4-FFF2-40B4-BE49-F238E27FC236}">
                  <a16:creationId xmlns:a16="http://schemas.microsoft.com/office/drawing/2014/main" id="{E7787ED8-FB86-2C9E-F3D2-22367B771831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F2716667-41F5-4254-BE99-51CDAE11CE51}"/>
              </a:ext>
            </a:extLst>
          </p:cNvPr>
          <p:cNvSpPr txBox="1">
            <a:spLocks/>
          </p:cNvSpPr>
          <p:nvPr/>
        </p:nvSpPr>
        <p:spPr>
          <a:xfrm>
            <a:off x="838200" y="372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25E28"/>
                </a:solidFill>
              </a:rPr>
              <a:t>Chats </a:t>
            </a:r>
            <a:r>
              <a:rPr lang="en-US" sz="3400" dirty="0">
                <a:solidFill>
                  <a:srgbClr val="125E28"/>
                </a:solidFill>
              </a:rPr>
              <a:t>| Single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39F8DF-A970-24D2-EFA6-1B226D49B65F}"/>
              </a:ext>
            </a:extLst>
          </p:cNvPr>
          <p:cNvSpPr txBox="1"/>
          <p:nvPr/>
        </p:nvSpPr>
        <p:spPr>
          <a:xfrm>
            <a:off x="838200" y="1697588"/>
            <a:ext cx="6323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Conversation with sitter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Pictures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In-chat booking confirmation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Real-time socket connection</a:t>
            </a:r>
            <a:endParaRPr lang="en-BE" dirty="0"/>
          </a:p>
        </p:txBody>
      </p:sp>
      <p:pic>
        <p:nvPicPr>
          <p:cNvPr id="3" name="Picture 2" descr="A screenshot of a chat&#10;&#10;AI-generated content may be incorrect.">
            <a:extLst>
              <a:ext uri="{FF2B5EF4-FFF2-40B4-BE49-F238E27FC236}">
                <a16:creationId xmlns:a16="http://schemas.microsoft.com/office/drawing/2014/main" id="{825820FA-4CD3-F9EB-F959-7A718F38B7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599" y="466963"/>
            <a:ext cx="2665833" cy="59240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8638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>
            <a:extLst>
              <a:ext uri="{FF2B5EF4-FFF2-40B4-BE49-F238E27FC236}">
                <a16:creationId xmlns:a16="http://schemas.microsoft.com/office/drawing/2014/main" id="{D842241E-3FDF-6352-A748-993206E5AB06}"/>
              </a:ext>
            </a:extLst>
          </p:cNvPr>
          <p:cNvGrpSpPr>
            <a:grpSpLocks noChangeAspect="1"/>
          </p:cNvGrpSpPr>
          <p:nvPr/>
        </p:nvGrpSpPr>
        <p:grpSpPr>
          <a:xfrm>
            <a:off x="102248" y="5835093"/>
            <a:ext cx="941943" cy="1022907"/>
            <a:chOff x="1700755" y="-186862"/>
            <a:chExt cx="4760413" cy="5169592"/>
          </a:xfrm>
        </p:grpSpPr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id="{AA233D7A-DE92-C420-8559-1243EA94EE98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8" name="Picture 7" descr="A screenshot of a phone&#10;&#10;AI-generated content may be incorrect.">
            <a:extLst>
              <a:ext uri="{FF2B5EF4-FFF2-40B4-BE49-F238E27FC236}">
                <a16:creationId xmlns:a16="http://schemas.microsoft.com/office/drawing/2014/main" id="{7FCB23B3-AEB4-7083-24A6-66007DCA82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523" y="493630"/>
            <a:ext cx="2641833" cy="58707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8023419-E491-3AE2-EA71-FD34C3214691}"/>
              </a:ext>
            </a:extLst>
          </p:cNvPr>
          <p:cNvSpPr txBox="1">
            <a:spLocks/>
          </p:cNvSpPr>
          <p:nvPr/>
        </p:nvSpPr>
        <p:spPr>
          <a:xfrm>
            <a:off x="838200" y="372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25E28"/>
                </a:solidFill>
              </a:rPr>
              <a:t>Profile</a:t>
            </a:r>
            <a:endParaRPr lang="en-US" sz="3400" dirty="0">
              <a:solidFill>
                <a:srgbClr val="125E28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B8CC13-5EDE-A013-8C06-09D80D09AA2A}"/>
              </a:ext>
            </a:extLst>
          </p:cNvPr>
          <p:cNvSpPr txBox="1"/>
          <p:nvPr/>
        </p:nvSpPr>
        <p:spPr>
          <a:xfrm>
            <a:off x="838200" y="1697588"/>
            <a:ext cx="63234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Personal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Edit profile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Subscription type</a:t>
            </a:r>
            <a:endParaRPr lang="en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Your pets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Add</a:t>
            </a:r>
            <a:r>
              <a:rPr lang="en-US" dirty="0"/>
              <a:t> </a:t>
            </a:r>
            <a:r>
              <a:rPr lang="en-BE" dirty="0"/>
              <a:t>a pet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BE" dirty="0" err="1"/>
              <a:t>ogout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03437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75B18-FAEC-A38D-9201-AC1AE27BE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6">
            <a:extLst>
              <a:ext uri="{FF2B5EF4-FFF2-40B4-BE49-F238E27FC236}">
                <a16:creationId xmlns:a16="http://schemas.microsoft.com/office/drawing/2014/main" id="{72A28C6B-88FC-E2A9-B373-983879ABE8B3}"/>
              </a:ext>
            </a:extLst>
          </p:cNvPr>
          <p:cNvGrpSpPr>
            <a:grpSpLocks noChangeAspect="1"/>
          </p:cNvGrpSpPr>
          <p:nvPr/>
        </p:nvGrpSpPr>
        <p:grpSpPr>
          <a:xfrm>
            <a:off x="11100564" y="5835093"/>
            <a:ext cx="941943" cy="1022907"/>
            <a:chOff x="1700755" y="-186862"/>
            <a:chExt cx="4760413" cy="5169592"/>
          </a:xfrm>
        </p:grpSpPr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id="{EE9D51E1-5DF4-5ED8-661F-94E31BB162F1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F16D451E-DFA2-7591-EF6B-FD11B562D30A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25E28"/>
                </a:solidFill>
              </a:rPr>
              <a:t>Pet Sitter Journey</a:t>
            </a:r>
          </a:p>
        </p:txBody>
      </p:sp>
    </p:spTree>
    <p:extLst>
      <p:ext uri="{BB962C8B-B14F-4D97-AF65-F5344CB8AC3E}">
        <p14:creationId xmlns:p14="http://schemas.microsoft.com/office/powerpoint/2010/main" val="1261160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7F9D-667C-771C-D0E6-8FF6992A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25E28"/>
                </a:solidFill>
              </a:rPr>
              <a:t>Registration </a:t>
            </a:r>
            <a:r>
              <a:rPr lang="en-US" sz="3400" dirty="0">
                <a:solidFill>
                  <a:srgbClr val="125E28"/>
                </a:solidFill>
              </a:rPr>
              <a:t>| Subscription</a:t>
            </a:r>
            <a:endParaRPr lang="en-US" sz="3400" dirty="0"/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9F1760FB-9AC4-905E-1BA0-253EF7628900}"/>
              </a:ext>
            </a:extLst>
          </p:cNvPr>
          <p:cNvGrpSpPr>
            <a:grpSpLocks noChangeAspect="1"/>
          </p:cNvGrpSpPr>
          <p:nvPr/>
        </p:nvGrpSpPr>
        <p:grpSpPr>
          <a:xfrm>
            <a:off x="102248" y="5835093"/>
            <a:ext cx="941943" cy="1022907"/>
            <a:chOff x="1700755" y="-186862"/>
            <a:chExt cx="4760413" cy="5169592"/>
          </a:xfrm>
        </p:grpSpPr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1B435348-6409-65B8-5E03-EE3B01CC2C04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DA85AFA-D7CE-370B-4A19-03C2E5D4D139}"/>
              </a:ext>
            </a:extLst>
          </p:cNvPr>
          <p:cNvSpPr txBox="1"/>
          <p:nvPr/>
        </p:nvSpPr>
        <p:spPr>
          <a:xfrm>
            <a:off x="838200" y="1697588"/>
            <a:ext cx="632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Part-time</a:t>
            </a:r>
            <a:endParaRPr lang="en-BE" dirty="0"/>
          </a:p>
        </p:txBody>
      </p:sp>
      <p:pic>
        <p:nvPicPr>
          <p:cNvPr id="14" name="Content Placeholder 13" descr="Screens screenshot of a phone&#10;&#10;AI-generated content may be incorrect.">
            <a:extLst>
              <a:ext uri="{FF2B5EF4-FFF2-40B4-BE49-F238E27FC236}">
                <a16:creationId xmlns:a16="http://schemas.microsoft.com/office/drawing/2014/main" id="{77E6355F-B404-F767-569A-307E04BEB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353" y="587565"/>
            <a:ext cx="2628197" cy="5840437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4127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0B31-E69F-8EEC-411D-D2E64F68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25E28"/>
                </a:solidFill>
              </a:rPr>
              <a:t>Registration </a:t>
            </a:r>
            <a:r>
              <a:rPr lang="en-US" sz="3400" dirty="0">
                <a:solidFill>
                  <a:srgbClr val="125E28"/>
                </a:solidFill>
              </a:rPr>
              <a:t>| Profile (1)</a:t>
            </a: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B6B3E63F-2B25-1F20-4210-19393757BBB6}"/>
              </a:ext>
            </a:extLst>
          </p:cNvPr>
          <p:cNvGrpSpPr>
            <a:grpSpLocks noChangeAspect="1"/>
          </p:cNvGrpSpPr>
          <p:nvPr/>
        </p:nvGrpSpPr>
        <p:grpSpPr>
          <a:xfrm>
            <a:off x="102248" y="5835093"/>
            <a:ext cx="941943" cy="1022907"/>
            <a:chOff x="1700755" y="-186862"/>
            <a:chExt cx="4760413" cy="5169592"/>
          </a:xfrm>
        </p:grpSpPr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63F0FEA2-3F43-BA4B-4410-1C87872C016E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FAE9791-E629-1F35-5A7E-E34B19D73623}"/>
              </a:ext>
            </a:extLst>
          </p:cNvPr>
          <p:cNvSpPr txBox="1"/>
          <p:nvPr/>
        </p:nvSpPr>
        <p:spPr>
          <a:xfrm>
            <a:off x="838200" y="1697588"/>
            <a:ext cx="632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 of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Days/hours available</a:t>
            </a:r>
            <a:endParaRPr lang="en-BE" dirty="0"/>
          </a:p>
        </p:txBody>
      </p:sp>
      <p:pic>
        <p:nvPicPr>
          <p:cNvPr id="11" name="Content Placeholder 10" descr="A screenshot of a calendar&#10;&#10;AI-generated content may be incorrect.">
            <a:extLst>
              <a:ext uri="{FF2B5EF4-FFF2-40B4-BE49-F238E27FC236}">
                <a16:creationId xmlns:a16="http://schemas.microsoft.com/office/drawing/2014/main" id="{0EC412B4-B2AC-B4E8-8E21-FA2AC7AD8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004" y="499830"/>
            <a:ext cx="2631022" cy="584671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1108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6407-7733-934D-36AA-2FCD65C7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25E28"/>
                </a:solidFill>
              </a:rPr>
              <a:t>Registration </a:t>
            </a:r>
            <a:r>
              <a:rPr lang="en-US" sz="3400" dirty="0">
                <a:solidFill>
                  <a:srgbClr val="125E28"/>
                </a:solidFill>
              </a:rPr>
              <a:t>| Profile (2)</a:t>
            </a: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010A2A43-5B76-4A9E-B3D6-4E96F5E30D0D}"/>
              </a:ext>
            </a:extLst>
          </p:cNvPr>
          <p:cNvGrpSpPr>
            <a:grpSpLocks noChangeAspect="1"/>
          </p:cNvGrpSpPr>
          <p:nvPr/>
        </p:nvGrpSpPr>
        <p:grpSpPr>
          <a:xfrm>
            <a:off x="102248" y="5835093"/>
            <a:ext cx="941943" cy="1022907"/>
            <a:chOff x="1700755" y="-186862"/>
            <a:chExt cx="4760413" cy="5169592"/>
          </a:xfrm>
        </p:grpSpPr>
        <p:sp>
          <p:nvSpPr>
            <p:cNvPr id="5" name="Freeform 17">
              <a:extLst>
                <a:ext uri="{FF2B5EF4-FFF2-40B4-BE49-F238E27FC236}">
                  <a16:creationId xmlns:a16="http://schemas.microsoft.com/office/drawing/2014/main" id="{5660167A-0336-7992-1845-517F74654682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7E5E7C0-AE29-E080-2246-E69A6913A3C3}"/>
              </a:ext>
            </a:extLst>
          </p:cNvPr>
          <p:cNvSpPr txBox="1"/>
          <p:nvPr/>
        </p:nvSpPr>
        <p:spPr>
          <a:xfrm>
            <a:off x="838200" y="1697588"/>
            <a:ext cx="6323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Bio &amp; Motivation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Profile picture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Select Pet type to sit</a:t>
            </a:r>
            <a:endParaRPr lang="en-BE" dirty="0"/>
          </a:p>
        </p:txBody>
      </p:sp>
      <p:pic>
        <p:nvPicPr>
          <p:cNvPr id="11" name="Content Placeholder 10" descr="A screenshot of a chat&#10;&#10;AI-generated content may be incorrect.">
            <a:extLst>
              <a:ext uri="{FF2B5EF4-FFF2-40B4-BE49-F238E27FC236}">
                <a16:creationId xmlns:a16="http://schemas.microsoft.com/office/drawing/2014/main" id="{BB0AD7AB-296E-D436-4846-61397DCAA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253" y="490275"/>
            <a:ext cx="2644852" cy="5877449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0555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8709-E775-9323-95E5-AB1360A5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25E28"/>
                </a:solidFill>
              </a:rPr>
              <a:t>Home</a:t>
            </a: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3E9A58BD-60E3-BD8A-B023-F3AEEA6FEB84}"/>
              </a:ext>
            </a:extLst>
          </p:cNvPr>
          <p:cNvGrpSpPr>
            <a:grpSpLocks noChangeAspect="1"/>
          </p:cNvGrpSpPr>
          <p:nvPr/>
        </p:nvGrpSpPr>
        <p:grpSpPr>
          <a:xfrm>
            <a:off x="102248" y="5835093"/>
            <a:ext cx="941943" cy="1022907"/>
            <a:chOff x="1700755" y="-186862"/>
            <a:chExt cx="4760413" cy="5169592"/>
          </a:xfrm>
        </p:grpSpPr>
        <p:sp>
          <p:nvSpPr>
            <p:cNvPr id="5" name="Freeform 17">
              <a:extLst>
                <a:ext uri="{FF2B5EF4-FFF2-40B4-BE49-F238E27FC236}">
                  <a16:creationId xmlns:a16="http://schemas.microsoft.com/office/drawing/2014/main" id="{D3BF1C7D-20D9-DE91-1E8C-C6092F10446E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06563B9-A827-1B98-1161-0769FA626683}"/>
              </a:ext>
            </a:extLst>
          </p:cNvPr>
          <p:cNvSpPr txBox="1"/>
          <p:nvPr/>
        </p:nvSpPr>
        <p:spPr>
          <a:xfrm>
            <a:off x="838200" y="1697588"/>
            <a:ext cx="632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Pets Currently in care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History of pet sitting</a:t>
            </a:r>
            <a:endParaRPr lang="en-BE" dirty="0"/>
          </a:p>
        </p:txBody>
      </p:sp>
      <p:pic>
        <p:nvPicPr>
          <p:cNvPr id="13" name="Content Placeholder 12" descr="A screenshot of a phone&#10;&#10;AI-generated content may be incorrect.">
            <a:extLst>
              <a:ext uri="{FF2B5EF4-FFF2-40B4-BE49-F238E27FC236}">
                <a16:creationId xmlns:a16="http://schemas.microsoft.com/office/drawing/2014/main" id="{A7FC5B99-FADA-8A1A-E9DE-230767FE4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84" y="466686"/>
            <a:ext cx="2666082" cy="592462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764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24DD-CACB-EDE8-1767-ABCB9352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125E28"/>
                </a:solidFill>
              </a:rPr>
              <a:t>Search</a:t>
            </a:r>
          </a:p>
        </p:txBody>
      </p:sp>
      <p:grpSp>
        <p:nvGrpSpPr>
          <p:cNvPr id="4" name="Group 16">
            <a:extLst>
              <a:ext uri="{FF2B5EF4-FFF2-40B4-BE49-F238E27FC236}">
                <a16:creationId xmlns:a16="http://schemas.microsoft.com/office/drawing/2014/main" id="{6D693E54-662E-7281-5B71-9DF79CF09834}"/>
              </a:ext>
            </a:extLst>
          </p:cNvPr>
          <p:cNvGrpSpPr>
            <a:grpSpLocks noChangeAspect="1"/>
          </p:cNvGrpSpPr>
          <p:nvPr/>
        </p:nvGrpSpPr>
        <p:grpSpPr>
          <a:xfrm>
            <a:off x="102248" y="5835093"/>
            <a:ext cx="941943" cy="1022907"/>
            <a:chOff x="1700755" y="-186862"/>
            <a:chExt cx="4760413" cy="5169592"/>
          </a:xfrm>
        </p:grpSpPr>
        <p:sp>
          <p:nvSpPr>
            <p:cNvPr id="5" name="Freeform 17">
              <a:extLst>
                <a:ext uri="{FF2B5EF4-FFF2-40B4-BE49-F238E27FC236}">
                  <a16:creationId xmlns:a16="http://schemas.microsoft.com/office/drawing/2014/main" id="{C0CDB654-1D23-00E6-18DF-CAE6727DEF07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1" name="Content Placeholder 10" descr="A screenshot of a phone&#10;&#10;AI-generated content may be incorrect.">
            <a:extLst>
              <a:ext uri="{FF2B5EF4-FFF2-40B4-BE49-F238E27FC236}">
                <a16:creationId xmlns:a16="http://schemas.microsoft.com/office/drawing/2014/main" id="{1016A1C7-7DBA-211E-12B1-4D5C54DF4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65" y="342220"/>
            <a:ext cx="2778102" cy="6173560"/>
          </a:xfr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E5FE07-C3BC-173F-EE53-F2E211634B53}"/>
              </a:ext>
            </a:extLst>
          </p:cNvPr>
          <p:cNvSpPr txBox="1"/>
          <p:nvPr/>
        </p:nvSpPr>
        <p:spPr>
          <a:xfrm>
            <a:off x="838200" y="1697588"/>
            <a:ext cx="632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Requested pets to sit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Accept/Reject</a:t>
            </a:r>
          </a:p>
        </p:txBody>
      </p:sp>
    </p:spTree>
    <p:extLst>
      <p:ext uri="{BB962C8B-B14F-4D97-AF65-F5344CB8AC3E}">
        <p14:creationId xmlns:p14="http://schemas.microsoft.com/office/powerpoint/2010/main" val="2776321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8E8DB-B6CB-86A2-4742-01695885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>
            <a:extLst>
              <a:ext uri="{FF2B5EF4-FFF2-40B4-BE49-F238E27FC236}">
                <a16:creationId xmlns:a16="http://schemas.microsoft.com/office/drawing/2014/main" id="{AD1430B9-EE4D-B17C-5CD7-2CDD5A217E8E}"/>
              </a:ext>
            </a:extLst>
          </p:cNvPr>
          <p:cNvGrpSpPr>
            <a:grpSpLocks noChangeAspect="1"/>
          </p:cNvGrpSpPr>
          <p:nvPr/>
        </p:nvGrpSpPr>
        <p:grpSpPr>
          <a:xfrm>
            <a:off x="11100564" y="5835093"/>
            <a:ext cx="941943" cy="1022907"/>
            <a:chOff x="1700755" y="-186862"/>
            <a:chExt cx="4760413" cy="5169592"/>
          </a:xfrm>
        </p:grpSpPr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C49A1482-B95F-9EEA-7210-73CF3EDE9DFD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C62B914C-C087-6A2D-9151-82B6F4F46447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25E28"/>
                </a:solidFill>
              </a:rPr>
              <a:t>The Business Case</a:t>
            </a:r>
          </a:p>
        </p:txBody>
      </p:sp>
    </p:spTree>
    <p:extLst>
      <p:ext uri="{BB962C8B-B14F-4D97-AF65-F5344CB8AC3E}">
        <p14:creationId xmlns:p14="http://schemas.microsoft.com/office/powerpoint/2010/main" val="2972363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6A3A3-3E18-E9FB-9692-636546840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>
            <a:extLst>
              <a:ext uri="{FF2B5EF4-FFF2-40B4-BE49-F238E27FC236}">
                <a16:creationId xmlns:a16="http://schemas.microsoft.com/office/drawing/2014/main" id="{E38558A3-9B95-2682-E494-163078111373}"/>
              </a:ext>
            </a:extLst>
          </p:cNvPr>
          <p:cNvGrpSpPr>
            <a:grpSpLocks noChangeAspect="1"/>
          </p:cNvGrpSpPr>
          <p:nvPr/>
        </p:nvGrpSpPr>
        <p:grpSpPr>
          <a:xfrm>
            <a:off x="102248" y="5835093"/>
            <a:ext cx="941943" cy="1022907"/>
            <a:chOff x="1700755" y="-186862"/>
            <a:chExt cx="4760413" cy="5169592"/>
          </a:xfrm>
        </p:grpSpPr>
        <p:sp>
          <p:nvSpPr>
            <p:cNvPr id="5" name="Freeform 17">
              <a:extLst>
                <a:ext uri="{FF2B5EF4-FFF2-40B4-BE49-F238E27FC236}">
                  <a16:creationId xmlns:a16="http://schemas.microsoft.com/office/drawing/2014/main" id="{0FED28E4-04BC-A252-8467-D2CD5A0B1C67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14E9AF5B-71CF-A066-C5AA-A945F4F9714F}"/>
              </a:ext>
            </a:extLst>
          </p:cNvPr>
          <p:cNvSpPr txBox="1">
            <a:spLocks/>
          </p:cNvSpPr>
          <p:nvPr/>
        </p:nvSpPr>
        <p:spPr>
          <a:xfrm>
            <a:off x="838200" y="372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25E28"/>
                </a:solidFill>
              </a:rPr>
              <a:t>Chats </a:t>
            </a:r>
            <a:r>
              <a:rPr lang="en-US" sz="3400" dirty="0">
                <a:solidFill>
                  <a:srgbClr val="125E28"/>
                </a:solidFill>
              </a:rPr>
              <a:t>| All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92C7F6-D389-495F-381C-ACB97A31E1A2}"/>
              </a:ext>
            </a:extLst>
          </p:cNvPr>
          <p:cNvSpPr txBox="1"/>
          <p:nvPr/>
        </p:nvSpPr>
        <p:spPr>
          <a:xfrm>
            <a:off x="838200" y="1697588"/>
            <a:ext cx="632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open chats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Accepted requests by sitters (you)</a:t>
            </a:r>
            <a:endParaRPr lang="en-BE" dirty="0"/>
          </a:p>
        </p:txBody>
      </p:sp>
      <p:pic>
        <p:nvPicPr>
          <p:cNvPr id="6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344AD8A-7C57-8230-71A4-836C6C0F8D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549" t="14470" r="61500" b="7742"/>
          <a:stretch>
            <a:fillRect/>
          </a:stretch>
        </p:blipFill>
        <p:spPr>
          <a:xfrm>
            <a:off x="6609000" y="557827"/>
            <a:ext cx="2648718" cy="57423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5317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DD356-6E7F-6C39-8A1D-83E6333A0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>
            <a:extLst>
              <a:ext uri="{FF2B5EF4-FFF2-40B4-BE49-F238E27FC236}">
                <a16:creationId xmlns:a16="http://schemas.microsoft.com/office/drawing/2014/main" id="{FCF025CA-ED68-C022-1C2C-81AEA7A0C51C}"/>
              </a:ext>
            </a:extLst>
          </p:cNvPr>
          <p:cNvGrpSpPr>
            <a:grpSpLocks noChangeAspect="1"/>
          </p:cNvGrpSpPr>
          <p:nvPr/>
        </p:nvGrpSpPr>
        <p:grpSpPr>
          <a:xfrm>
            <a:off x="102248" y="5835093"/>
            <a:ext cx="941943" cy="1022907"/>
            <a:chOff x="1700755" y="-186862"/>
            <a:chExt cx="4760413" cy="5169592"/>
          </a:xfrm>
        </p:grpSpPr>
        <p:sp>
          <p:nvSpPr>
            <p:cNvPr id="5" name="Freeform 17">
              <a:extLst>
                <a:ext uri="{FF2B5EF4-FFF2-40B4-BE49-F238E27FC236}">
                  <a16:creationId xmlns:a16="http://schemas.microsoft.com/office/drawing/2014/main" id="{E3F61C77-8FCA-FBB8-948A-A0843098B6D6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2A123279-2BC5-C1BA-5052-4235FD45C75F}"/>
              </a:ext>
            </a:extLst>
          </p:cNvPr>
          <p:cNvSpPr txBox="1">
            <a:spLocks/>
          </p:cNvSpPr>
          <p:nvPr/>
        </p:nvSpPr>
        <p:spPr>
          <a:xfrm>
            <a:off x="838200" y="372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25E28"/>
                </a:solidFill>
              </a:rPr>
              <a:t>Chats </a:t>
            </a:r>
            <a:r>
              <a:rPr lang="en-US" sz="3400" dirty="0">
                <a:solidFill>
                  <a:srgbClr val="125E28"/>
                </a:solidFill>
              </a:rPr>
              <a:t>| Single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0562C1-62C7-CB69-B5A5-5CBD798CB897}"/>
              </a:ext>
            </a:extLst>
          </p:cNvPr>
          <p:cNvSpPr txBox="1"/>
          <p:nvPr/>
        </p:nvSpPr>
        <p:spPr>
          <a:xfrm>
            <a:off x="838200" y="1697588"/>
            <a:ext cx="6323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Conversation with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Pictures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In-chat booking confirmation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Real-time socket connection</a:t>
            </a:r>
            <a:endParaRPr lang="en-BE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456542-769D-02DC-4D5B-7ED127BEC7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497" t="15004" r="61402" b="7808"/>
          <a:stretch>
            <a:fillRect/>
          </a:stretch>
        </p:blipFill>
        <p:spPr>
          <a:xfrm>
            <a:off x="8254417" y="410416"/>
            <a:ext cx="2711620" cy="60371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36B0D4C-E289-817B-A2CF-8A21BF8DDA5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367" t="14621" r="61427" b="7708"/>
          <a:stretch>
            <a:fillRect/>
          </a:stretch>
        </p:blipFill>
        <p:spPr>
          <a:xfrm>
            <a:off x="4996407" y="410416"/>
            <a:ext cx="2711620" cy="60182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0057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6B87-C007-4FE5-ED21-28023FC1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25E28"/>
                </a:solidFill>
              </a:rPr>
              <a:t>Profile</a:t>
            </a: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C49428CC-6E28-2908-1A1A-6BB922043BE6}"/>
              </a:ext>
            </a:extLst>
          </p:cNvPr>
          <p:cNvGrpSpPr>
            <a:grpSpLocks noChangeAspect="1"/>
          </p:cNvGrpSpPr>
          <p:nvPr/>
        </p:nvGrpSpPr>
        <p:grpSpPr>
          <a:xfrm>
            <a:off x="102248" y="5835093"/>
            <a:ext cx="941943" cy="1022907"/>
            <a:chOff x="1700755" y="-186862"/>
            <a:chExt cx="4760413" cy="5169592"/>
          </a:xfrm>
        </p:grpSpPr>
        <p:sp>
          <p:nvSpPr>
            <p:cNvPr id="5" name="Freeform 17">
              <a:extLst>
                <a:ext uri="{FF2B5EF4-FFF2-40B4-BE49-F238E27FC236}">
                  <a16:creationId xmlns:a16="http://schemas.microsoft.com/office/drawing/2014/main" id="{32E3D44B-B268-9E3D-7844-D8F140D570FD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5" name="Picture 14" descr="A screenshot of a phone&#10;&#10;AI-generated content may be incorrect.">
            <a:extLst>
              <a:ext uri="{FF2B5EF4-FFF2-40B4-BE49-F238E27FC236}">
                <a16:creationId xmlns:a16="http://schemas.microsoft.com/office/drawing/2014/main" id="{37FF284C-D4D7-1A93-19C0-B4B76F8708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74" y="435253"/>
            <a:ext cx="2703342" cy="60074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5F63316-2062-A28E-D601-EDB511ECC5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506" y="425286"/>
            <a:ext cx="2703342" cy="6007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B6ADA79-4F8B-162B-3A7D-0BE8A071BCC5}"/>
              </a:ext>
            </a:extLst>
          </p:cNvPr>
          <p:cNvSpPr txBox="1"/>
          <p:nvPr/>
        </p:nvSpPr>
        <p:spPr>
          <a:xfrm>
            <a:off x="838200" y="1697588"/>
            <a:ext cx="63234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Personal Profile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Edit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Subscription &amp;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593936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104F8C-C18C-1EC6-5DA3-ABA470F3B287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25E28"/>
                </a:solidFill>
              </a:rPr>
              <a:t>Live Demo (😬😓)</a:t>
            </a:r>
          </a:p>
        </p:txBody>
      </p:sp>
      <p:grpSp>
        <p:nvGrpSpPr>
          <p:cNvPr id="5" name="Group 16">
            <a:extLst>
              <a:ext uri="{FF2B5EF4-FFF2-40B4-BE49-F238E27FC236}">
                <a16:creationId xmlns:a16="http://schemas.microsoft.com/office/drawing/2014/main" id="{B9444463-1A4F-D567-C3C8-6792C64FAAF2}"/>
              </a:ext>
            </a:extLst>
          </p:cNvPr>
          <p:cNvGrpSpPr>
            <a:grpSpLocks noChangeAspect="1"/>
          </p:cNvGrpSpPr>
          <p:nvPr/>
        </p:nvGrpSpPr>
        <p:grpSpPr>
          <a:xfrm>
            <a:off x="11100564" y="5835093"/>
            <a:ext cx="941943" cy="1022907"/>
            <a:chOff x="1700755" y="-186862"/>
            <a:chExt cx="4760413" cy="5169592"/>
          </a:xfrm>
        </p:grpSpPr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id="{4078F6FF-0CD9-5740-A004-FD365E3FF056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7113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50196-21C8-6073-ADAE-21C0B9FB0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>
            <a:extLst>
              <a:ext uri="{FF2B5EF4-FFF2-40B4-BE49-F238E27FC236}">
                <a16:creationId xmlns:a16="http://schemas.microsoft.com/office/drawing/2014/main" id="{910919B0-7986-342B-33CB-FAABDD423B43}"/>
              </a:ext>
            </a:extLst>
          </p:cNvPr>
          <p:cNvGrpSpPr>
            <a:grpSpLocks noChangeAspect="1"/>
          </p:cNvGrpSpPr>
          <p:nvPr/>
        </p:nvGrpSpPr>
        <p:grpSpPr>
          <a:xfrm>
            <a:off x="6624165" y="1530179"/>
            <a:ext cx="3497055" cy="3797641"/>
            <a:chOff x="1700755" y="-186862"/>
            <a:chExt cx="4760413" cy="5169592"/>
          </a:xfrm>
        </p:grpSpPr>
        <p:sp>
          <p:nvSpPr>
            <p:cNvPr id="3" name="Freeform 17">
              <a:extLst>
                <a:ext uri="{FF2B5EF4-FFF2-40B4-BE49-F238E27FC236}">
                  <a16:creationId xmlns:a16="http://schemas.microsoft.com/office/drawing/2014/main" id="{5D209E1D-A17E-2488-6762-985F088D5C09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DD1C6C5-675B-7712-2A01-AF9C9AD7D147}"/>
              </a:ext>
            </a:extLst>
          </p:cNvPr>
          <p:cNvSpPr txBox="1"/>
          <p:nvPr/>
        </p:nvSpPr>
        <p:spPr>
          <a:xfrm>
            <a:off x="838200" y="3373441"/>
            <a:ext cx="632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Questions?</a:t>
            </a:r>
            <a:endParaRPr lang="en-B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F95CE5-D570-A9AE-AB06-966BB1CE96C0}"/>
              </a:ext>
            </a:extLst>
          </p:cNvPr>
          <p:cNvSpPr txBox="1">
            <a:spLocks/>
          </p:cNvSpPr>
          <p:nvPr/>
        </p:nvSpPr>
        <p:spPr>
          <a:xfrm>
            <a:off x="838200" y="23055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25E28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968538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AC308-8B39-5EB2-4085-FEA771D9D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>
            <a:extLst>
              <a:ext uri="{FF2B5EF4-FFF2-40B4-BE49-F238E27FC236}">
                <a16:creationId xmlns:a16="http://schemas.microsoft.com/office/drawing/2014/main" id="{F9B38E26-BF6C-67FE-7F21-4D014218056C}"/>
              </a:ext>
            </a:extLst>
          </p:cNvPr>
          <p:cNvGrpSpPr>
            <a:grpSpLocks noChangeAspect="1"/>
          </p:cNvGrpSpPr>
          <p:nvPr/>
        </p:nvGrpSpPr>
        <p:grpSpPr>
          <a:xfrm>
            <a:off x="11100564" y="5835093"/>
            <a:ext cx="941943" cy="1022907"/>
            <a:chOff x="1700755" y="-186862"/>
            <a:chExt cx="4760413" cy="5169592"/>
          </a:xfrm>
        </p:grpSpPr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705F8328-7B41-C166-D0F2-520528289533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C7B6D3E4-0BED-BE42-9871-33F154B9EA61}"/>
              </a:ext>
            </a:extLst>
          </p:cNvPr>
          <p:cNvSpPr txBox="1">
            <a:spLocks/>
          </p:cNvSpPr>
          <p:nvPr/>
        </p:nvSpPr>
        <p:spPr>
          <a:xfrm>
            <a:off x="838200" y="372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25E28"/>
                </a:solidFill>
              </a:rPr>
              <a:t>The Business Case </a:t>
            </a:r>
            <a:r>
              <a:rPr lang="en-US" sz="3400" dirty="0">
                <a:solidFill>
                  <a:srgbClr val="125E28"/>
                </a:solidFill>
              </a:rPr>
              <a:t>| Root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671DE-124A-40C5-8D4F-5A1C6AE057EF}"/>
              </a:ext>
            </a:extLst>
          </p:cNvPr>
          <p:cNvSpPr txBox="1">
            <a:spLocks/>
          </p:cNvSpPr>
          <p:nvPr/>
        </p:nvSpPr>
        <p:spPr>
          <a:xfrm>
            <a:off x="838200" y="2628694"/>
            <a:ext cx="5025128" cy="744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25E28"/>
                </a:solidFill>
              </a:rPr>
              <a:t>Issue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80E26-8FFE-9BF9-C9D5-99A34556EE6D}"/>
              </a:ext>
            </a:extLst>
          </p:cNvPr>
          <p:cNvSpPr txBox="1"/>
          <p:nvPr/>
        </p:nvSpPr>
        <p:spPr>
          <a:xfrm>
            <a:off x="838200" y="3429000"/>
            <a:ext cx="5025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58% households have pets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165 pets abandoned daily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responsibility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56CF61-28B7-1284-85F4-F4E0007B4DC5}"/>
              </a:ext>
            </a:extLst>
          </p:cNvPr>
          <p:cNvSpPr txBox="1">
            <a:spLocks/>
          </p:cNvSpPr>
          <p:nvPr/>
        </p:nvSpPr>
        <p:spPr>
          <a:xfrm>
            <a:off x="6668371" y="2628694"/>
            <a:ext cx="5025128" cy="744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25E28"/>
                </a:solidFill>
              </a:rPr>
              <a:t>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78F282-5A94-353F-2BF6-4304F94D5520}"/>
              </a:ext>
            </a:extLst>
          </p:cNvPr>
          <p:cNvSpPr txBox="1"/>
          <p:nvPr/>
        </p:nvSpPr>
        <p:spPr>
          <a:xfrm>
            <a:off x="6668371" y="3429000"/>
            <a:ext cx="5025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 busy schedules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 unexpected situations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Solve limited pet care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42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B2B04-FF39-46AC-22A2-25D971344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>
            <a:extLst>
              <a:ext uri="{FF2B5EF4-FFF2-40B4-BE49-F238E27FC236}">
                <a16:creationId xmlns:a16="http://schemas.microsoft.com/office/drawing/2014/main" id="{D96D8969-7F74-3969-653A-6690FA076221}"/>
              </a:ext>
            </a:extLst>
          </p:cNvPr>
          <p:cNvGrpSpPr>
            <a:grpSpLocks noChangeAspect="1"/>
          </p:cNvGrpSpPr>
          <p:nvPr/>
        </p:nvGrpSpPr>
        <p:grpSpPr>
          <a:xfrm>
            <a:off x="11100564" y="5835093"/>
            <a:ext cx="941943" cy="1022907"/>
            <a:chOff x="1700755" y="-186862"/>
            <a:chExt cx="4760413" cy="5169592"/>
          </a:xfrm>
        </p:grpSpPr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A6EC6D26-00E7-864C-61BB-A6D2ABD94DCA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C430B861-D7BF-697A-458D-955B82B10D6A}"/>
              </a:ext>
            </a:extLst>
          </p:cNvPr>
          <p:cNvSpPr txBox="1">
            <a:spLocks/>
          </p:cNvSpPr>
          <p:nvPr/>
        </p:nvSpPr>
        <p:spPr>
          <a:xfrm>
            <a:off x="838200" y="372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25E28"/>
                </a:solidFill>
              </a:rPr>
              <a:t>The Business Case </a:t>
            </a:r>
            <a:r>
              <a:rPr lang="en-US" sz="3400" dirty="0">
                <a:solidFill>
                  <a:srgbClr val="125E28"/>
                </a:solidFill>
              </a:rPr>
              <a:t>|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C6A6B2-FE17-41B6-90CE-76E07540A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Mobile Application</a:t>
            </a:r>
          </a:p>
          <a:p>
            <a:r>
              <a:rPr lang="en-US" sz="1800" dirty="0"/>
              <a:t>Offer a platform</a:t>
            </a:r>
          </a:p>
          <a:p>
            <a:r>
              <a:rPr lang="en-US" sz="1800" dirty="0"/>
              <a:t>Connect pet owners to pet sitters</a:t>
            </a:r>
          </a:p>
          <a:p>
            <a:r>
              <a:rPr lang="en-US" sz="1800" dirty="0"/>
              <a:t>Freemium model</a:t>
            </a:r>
          </a:p>
          <a:p>
            <a:r>
              <a:rPr lang="en-US" sz="1800" dirty="0"/>
              <a:t>Two-sided matching system</a:t>
            </a:r>
          </a:p>
          <a:p>
            <a:r>
              <a:rPr lang="en-US" sz="1800" dirty="0"/>
              <a:t>Provide:</a:t>
            </a:r>
          </a:p>
          <a:p>
            <a:pPr lvl="1">
              <a:buFontTx/>
              <a:buChar char="-"/>
            </a:pPr>
            <a:r>
              <a:rPr lang="en-US" sz="1400" dirty="0"/>
              <a:t>Day-care</a:t>
            </a:r>
          </a:p>
          <a:p>
            <a:pPr lvl="1">
              <a:buFontTx/>
              <a:buChar char="-"/>
            </a:pPr>
            <a:r>
              <a:rPr lang="en-US" sz="1400" dirty="0"/>
              <a:t>Walking</a:t>
            </a:r>
          </a:p>
          <a:p>
            <a:pPr lvl="1">
              <a:buFontTx/>
              <a:buChar char="-"/>
            </a:pPr>
            <a:r>
              <a:rPr lang="en-US" sz="1400" dirty="0"/>
              <a:t>Feeding</a:t>
            </a:r>
          </a:p>
          <a:p>
            <a:pPr lvl="1">
              <a:buFontTx/>
              <a:buChar char="-"/>
            </a:pPr>
            <a:r>
              <a:rPr lang="en-US" sz="1400" dirty="0"/>
              <a:t>…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9103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9B7AD-70D9-83B4-754D-A700374D7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>
            <a:extLst>
              <a:ext uri="{FF2B5EF4-FFF2-40B4-BE49-F238E27FC236}">
                <a16:creationId xmlns:a16="http://schemas.microsoft.com/office/drawing/2014/main" id="{BB6AD42A-932C-41B2-2CAA-00E7F793692F}"/>
              </a:ext>
            </a:extLst>
          </p:cNvPr>
          <p:cNvGrpSpPr>
            <a:grpSpLocks noChangeAspect="1"/>
          </p:cNvGrpSpPr>
          <p:nvPr/>
        </p:nvGrpSpPr>
        <p:grpSpPr>
          <a:xfrm>
            <a:off x="11100564" y="5835093"/>
            <a:ext cx="941943" cy="1022907"/>
            <a:chOff x="1700755" y="-186862"/>
            <a:chExt cx="4760413" cy="5169592"/>
          </a:xfrm>
        </p:grpSpPr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9FF3461C-BFF3-6651-D792-DF8BA641F85B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0CDB248E-9BF7-0128-2A8D-B9EF9CAEE4FC}"/>
              </a:ext>
            </a:extLst>
          </p:cNvPr>
          <p:cNvSpPr txBox="1">
            <a:spLocks/>
          </p:cNvSpPr>
          <p:nvPr/>
        </p:nvSpPr>
        <p:spPr>
          <a:xfrm>
            <a:off x="838200" y="372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25E28"/>
                </a:solidFill>
              </a:rPr>
              <a:t>The Business Case </a:t>
            </a:r>
            <a:r>
              <a:rPr lang="en-US" sz="3400" dirty="0">
                <a:solidFill>
                  <a:srgbClr val="125E28"/>
                </a:solidFill>
              </a:rPr>
              <a:t>| Goal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088DE3-7D27-FEC1-DF9B-609D50B49B53}"/>
              </a:ext>
            </a:extLst>
          </p:cNvPr>
          <p:cNvSpPr txBox="1">
            <a:spLocks/>
          </p:cNvSpPr>
          <p:nvPr/>
        </p:nvSpPr>
        <p:spPr>
          <a:xfrm>
            <a:off x="838200" y="2628694"/>
            <a:ext cx="5025128" cy="744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25E28"/>
                </a:solidFill>
              </a:rPr>
              <a:t>Pet Owners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638560-6F2C-CB32-778D-A4DC2114F2FA}"/>
              </a:ext>
            </a:extLst>
          </p:cNvPr>
          <p:cNvSpPr txBox="1"/>
          <p:nvPr/>
        </p:nvSpPr>
        <p:spPr>
          <a:xfrm>
            <a:off x="838200" y="3429000"/>
            <a:ext cx="5025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Stress-free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Convenient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595DD4E-BBC5-1452-0DEE-56A81D537B7C}"/>
              </a:ext>
            </a:extLst>
          </p:cNvPr>
          <p:cNvSpPr txBox="1">
            <a:spLocks/>
          </p:cNvSpPr>
          <p:nvPr/>
        </p:nvSpPr>
        <p:spPr>
          <a:xfrm>
            <a:off x="6668371" y="2628694"/>
            <a:ext cx="5025128" cy="744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25E28"/>
                </a:solidFill>
              </a:rPr>
              <a:t>Pet Sitters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23902-D336-3736-0116-233187FA2BA0}"/>
              </a:ext>
            </a:extLst>
          </p:cNvPr>
          <p:cNvSpPr txBox="1"/>
          <p:nvPr/>
        </p:nvSpPr>
        <p:spPr>
          <a:xfrm>
            <a:off x="6668371" y="3429000"/>
            <a:ext cx="5025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Sit pets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Earn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45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B0AED-E127-1967-CE01-E58545EDE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>
            <a:extLst>
              <a:ext uri="{FF2B5EF4-FFF2-40B4-BE49-F238E27FC236}">
                <a16:creationId xmlns:a16="http://schemas.microsoft.com/office/drawing/2014/main" id="{97BD3630-2D72-3995-83A7-FDF68C40AFE7}"/>
              </a:ext>
            </a:extLst>
          </p:cNvPr>
          <p:cNvGrpSpPr>
            <a:grpSpLocks noChangeAspect="1"/>
          </p:cNvGrpSpPr>
          <p:nvPr/>
        </p:nvGrpSpPr>
        <p:grpSpPr>
          <a:xfrm>
            <a:off x="11100564" y="5835093"/>
            <a:ext cx="941943" cy="1022907"/>
            <a:chOff x="1700755" y="-186862"/>
            <a:chExt cx="4760413" cy="5169592"/>
          </a:xfrm>
        </p:grpSpPr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7713ACD9-B5A5-57FC-8761-E0D8C123050E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CF315173-A69F-56D1-5E9F-932CCD8E5060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25E28"/>
                </a:solidFill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721746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2BC9E-301E-3AD1-DBFE-5EEE79FD4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>
            <a:extLst>
              <a:ext uri="{FF2B5EF4-FFF2-40B4-BE49-F238E27FC236}">
                <a16:creationId xmlns:a16="http://schemas.microsoft.com/office/drawing/2014/main" id="{6014BF7B-EF75-C133-947B-6E5D129EABDD}"/>
              </a:ext>
            </a:extLst>
          </p:cNvPr>
          <p:cNvGrpSpPr>
            <a:grpSpLocks noChangeAspect="1"/>
          </p:cNvGrpSpPr>
          <p:nvPr/>
        </p:nvGrpSpPr>
        <p:grpSpPr>
          <a:xfrm>
            <a:off x="11100564" y="5835093"/>
            <a:ext cx="941943" cy="1022907"/>
            <a:chOff x="1700755" y="-186862"/>
            <a:chExt cx="4760413" cy="5169592"/>
          </a:xfrm>
        </p:grpSpPr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D3CC3738-CEF8-55CD-E893-939293C90A68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E5740EF4-4980-A28C-C89C-BC8367227F8E}"/>
              </a:ext>
            </a:extLst>
          </p:cNvPr>
          <p:cNvSpPr txBox="1">
            <a:spLocks/>
          </p:cNvSpPr>
          <p:nvPr/>
        </p:nvSpPr>
        <p:spPr>
          <a:xfrm>
            <a:off x="838200" y="372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25E28"/>
                </a:solidFill>
              </a:rPr>
              <a:t>Requirements</a:t>
            </a:r>
            <a:endParaRPr lang="en-US" sz="3400" dirty="0">
              <a:solidFill>
                <a:srgbClr val="125E28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7A4F8D-8CA1-19C5-00B0-D94D5D4F920A}"/>
              </a:ext>
            </a:extLst>
          </p:cNvPr>
          <p:cNvSpPr txBox="1">
            <a:spLocks/>
          </p:cNvSpPr>
          <p:nvPr/>
        </p:nvSpPr>
        <p:spPr>
          <a:xfrm>
            <a:off x="838200" y="2321567"/>
            <a:ext cx="5025128" cy="744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25E28"/>
                </a:solidFill>
              </a:rPr>
              <a:t>Pet Owners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B32473-AEAC-5CE3-0729-1D6E400582E1}"/>
              </a:ext>
            </a:extLst>
          </p:cNvPr>
          <p:cNvSpPr txBox="1"/>
          <p:nvPr/>
        </p:nvSpPr>
        <p:spPr>
          <a:xfrm>
            <a:off x="838200" y="3121873"/>
            <a:ext cx="5025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Matching system interaction 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relevant options 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requests 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Fluent &amp; easy flow 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Pet management system 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Chat interactions 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Breathing rate monitor 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BB7552B-3EA8-863A-E8ED-4D8B1891AC4B}"/>
              </a:ext>
            </a:extLst>
          </p:cNvPr>
          <p:cNvSpPr txBox="1">
            <a:spLocks/>
          </p:cNvSpPr>
          <p:nvPr/>
        </p:nvSpPr>
        <p:spPr>
          <a:xfrm>
            <a:off x="6668371" y="2321567"/>
            <a:ext cx="5025128" cy="744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25E28"/>
                </a:solidFill>
              </a:rPr>
              <a:t>Pet Sitters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0FF3DD-7C2D-8A06-4435-70D5900AE385}"/>
              </a:ext>
            </a:extLst>
          </p:cNvPr>
          <p:cNvSpPr txBox="1"/>
          <p:nvPr/>
        </p:nvSpPr>
        <p:spPr>
          <a:xfrm>
            <a:off x="6668371" y="3121873"/>
            <a:ext cx="5025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Matching system interaction 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Accept/deny requests 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Fluent &amp; easy flow 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Profile management 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 management ✅</a:t>
            </a:r>
          </a:p>
        </p:txBody>
      </p:sp>
    </p:spTree>
    <p:extLst>
      <p:ext uri="{BB962C8B-B14F-4D97-AF65-F5344CB8AC3E}">
        <p14:creationId xmlns:p14="http://schemas.microsoft.com/office/powerpoint/2010/main" val="870565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69F25-B3FE-82E0-73D8-12B2CF068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>
            <a:extLst>
              <a:ext uri="{FF2B5EF4-FFF2-40B4-BE49-F238E27FC236}">
                <a16:creationId xmlns:a16="http://schemas.microsoft.com/office/drawing/2014/main" id="{6A6922BA-F394-3279-A97F-BC4539039BA4}"/>
              </a:ext>
            </a:extLst>
          </p:cNvPr>
          <p:cNvGrpSpPr>
            <a:grpSpLocks noChangeAspect="1"/>
          </p:cNvGrpSpPr>
          <p:nvPr/>
        </p:nvGrpSpPr>
        <p:grpSpPr>
          <a:xfrm>
            <a:off x="11100564" y="5835093"/>
            <a:ext cx="941943" cy="1022907"/>
            <a:chOff x="1700755" y="-186862"/>
            <a:chExt cx="4760413" cy="5169592"/>
          </a:xfrm>
        </p:grpSpPr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FB32B39A-6E43-6668-9E99-673E53EB8FF3}"/>
                </a:ext>
              </a:extLst>
            </p:cNvPr>
            <p:cNvSpPr/>
            <p:nvPr/>
          </p:nvSpPr>
          <p:spPr>
            <a:xfrm>
              <a:off x="1700755" y="-186862"/>
              <a:ext cx="4760413" cy="5169592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17487" t="-11830" r="-15903" b="-110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B1515AFA-7E53-CA0B-6B04-7C7D3C2FE538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25E28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560069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</TotalTime>
  <Words>671</Words>
  <Application>Microsoft Office PowerPoint</Application>
  <PresentationFormat>Widescreen</PresentationFormat>
  <Paragraphs>183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Aptos</vt:lpstr>
      <vt:lpstr>Aptos Display</vt:lpstr>
      <vt:lpstr>Arial</vt:lpstr>
      <vt:lpstr>office theme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Registration | Subscription</vt:lpstr>
      <vt:lpstr>Registration | Profile (1)</vt:lpstr>
      <vt:lpstr>Registration | Profile (2)</vt:lpstr>
      <vt:lpstr>Home</vt:lpstr>
      <vt:lpstr>Search</vt:lpstr>
      <vt:lpstr>PowerPoint Presentation</vt:lpstr>
      <vt:lpstr>PowerPoint Presentation</vt:lpstr>
      <vt:lpstr>Profile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Aryan Shah</cp:lastModifiedBy>
  <cp:revision>73</cp:revision>
  <dcterms:created xsi:type="dcterms:W3CDTF">2025-06-18T12:49:37Z</dcterms:created>
  <dcterms:modified xsi:type="dcterms:W3CDTF">2025-06-19T11:48:52Z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2025-06-18T13:10:39Z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6e5de3fa-ee61-4f6d-ad50-2465472ea135</vt:lpwstr>
  </property>
  <property fmtid="{D5CDD505-2E9C-101B-9397-08002B2CF9AE}" pid="8" name="MSIP_Label_c337be75-dfbb-4261-9834-ac247c7dde13_ContentBits">
    <vt:lpwstr>0</vt:lpwstr>
  </property>
  <property fmtid="{D5CDD505-2E9C-101B-9397-08002B2CF9AE}" pid="9" name="MSIP_Label_c337be75-dfbb-4261-9834-ac247c7dde13_Tag">
    <vt:lpwstr>10, 3, 0, 1</vt:lpwstr>
  </property>
</Properties>
</file>