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25" r:id="rId6"/>
    <p:sldId id="257" r:id="rId7"/>
    <p:sldId id="258" r:id="rId8"/>
    <p:sldId id="32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0671" autoAdjust="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78DD-598B-49BF-9569-86C90C13E2F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BD27-9E00-4C13-A257-15AE7CEE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学习以下算法：</a:t>
            </a:r>
            <a:endParaRPr lang="en-US" altLang="zh-CN" dirty="0"/>
          </a:p>
          <a:p>
            <a:r>
              <a:rPr lang="en-US" altLang="zh-CN" dirty="0"/>
              <a:t>DBVT (dynamic bounding volume tree)</a:t>
            </a:r>
          </a:p>
          <a:p>
            <a:r>
              <a:rPr lang="en-US" dirty="0"/>
              <a:t>SAP (sweep and prune)</a:t>
            </a:r>
          </a:p>
          <a:p>
            <a:r>
              <a:rPr lang="en-US" dirty="0"/>
              <a:t>SAT (Separate axis theorem)</a:t>
            </a:r>
          </a:p>
          <a:p>
            <a:r>
              <a:rPr lang="zh-CN" altLang="en-US" dirty="0"/>
              <a:t>复习</a:t>
            </a:r>
            <a:r>
              <a:rPr lang="en-US" altLang="zh-CN" dirty="0" err="1"/>
              <a:t>kd</a:t>
            </a:r>
            <a:r>
              <a:rPr lang="en-US" altLang="zh-CN" dirty="0"/>
              <a:t>-tree, </a:t>
            </a:r>
            <a:r>
              <a:rPr lang="zh-CN" altLang="en-US" dirty="0"/>
              <a:t>顺便复习一下</a:t>
            </a:r>
            <a:r>
              <a:rPr lang="en-US" altLang="zh-CN" dirty="0"/>
              <a:t>geometric algorithm</a:t>
            </a:r>
          </a:p>
          <a:p>
            <a:r>
              <a:rPr lang="zh-CN" altLang="en-US" dirty="0"/>
              <a:t>学习</a:t>
            </a:r>
            <a:r>
              <a:rPr lang="en-US" altLang="zh-CN" dirty="0"/>
              <a:t>heap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BD27-9E00-4C13-A257-15AE7CEEA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647-E759-4CCC-BC6C-7CD81E955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DDEC1-2845-4F4C-B1AB-A4688357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8E47-274F-4E69-9ABE-E84E61D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0459-E2BB-48F2-BDBC-754C0E0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EF52-00F2-4577-994A-9AFFA45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F9F2-189D-4071-A07F-64814AB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63A50-3CF7-4165-8A79-3FFF6726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E560-278F-4E45-B7FD-96234E02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BD1A-D9D9-4928-ABC3-B2AD0979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9006-C93B-462A-A727-98E10E5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2EA0-874B-4E2B-B626-74A3BC77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D20B4-E154-4F33-979A-252C43B6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512F-3F00-491C-A4CD-6E032E00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BDAD-DEA3-478C-A148-3E66CD63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4246-3B0F-4D46-B1EC-280C6712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9F9D-4625-433B-A64E-B38D524D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FF0E-A185-4833-9564-A1C50F8A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76C4-CE13-4291-8669-2A09EBB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19C9-9DA9-4EBF-8800-A9E78121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506D-103D-4A5B-A044-002BA7E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1B1F-037A-4189-8B50-51A76AFD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1952-6CF3-4EAA-9C14-F04685A2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0637-028E-4854-8442-FE0398E2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2995-D3AD-4518-8F03-7FA6E1C2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DEAC-0481-45EA-B17E-8D01AF4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B67-248C-4BEF-805E-3D516B97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AD0-64C0-43D0-B25B-01ACAF3A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78DE-4029-4B28-B147-CD03A7F4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5742-5CFA-4393-9308-8F98B303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53F5-5A11-4333-8DC4-3E5A225D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FEC0-D5FC-4818-AC99-6042CB4A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C49B-9B45-4F31-9CFC-4065171C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F1CA-70DC-4520-B918-0E3967ED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709-764C-49CC-B780-B2E546D5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CD2D3-BDA5-41FC-A380-32A0852C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E24C-04D4-48CC-B82E-15FF27A56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7B8C7-95C0-4C85-A9CC-A4EAE3B9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934E8-7CCC-4901-98D6-E9D5D19A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0203-2733-4DF2-95D2-FC875A23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71ED-CF3A-4FC4-8B2E-6E0CA81B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422A-E4ED-476A-8C55-8D65A9BD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99BA-BA41-4183-81C4-90ACA18E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7AB99-4999-4DAF-8358-349A56D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CBCEE-BC8F-4E53-A17D-62EF666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27E2D-20A5-424F-8D8C-9303F2D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4D44F-06AC-4148-9C0C-7A5D2627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7A7D-E8F6-48C8-9EAA-ECE9B89F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6DB1-C666-4D25-93EA-87E806C8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116D-02FB-44AE-AF39-8D64E1A7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12F2-B292-4D5F-BBB8-2E406893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3B25-6F2F-4F31-A3A7-9A0B96A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53C9-EF9A-4EA7-817D-FA3A460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AFAE-704D-41F9-BC7E-A0F9C43C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3D597-D13F-44C7-8EEB-CA274099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9955E-8C27-4390-A45D-7B50DD5B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80CB-EE74-4ABC-8B6F-6DBBBAE5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F9F1F-E6BC-4351-92E5-0B89D26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9C25-1FE1-476A-9F89-D8957AE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B33A-75C3-466D-8CB5-E5962A2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50E1-650C-4D86-834D-E669CE25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8E3E-594A-4C91-8EC6-DA7151C1E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EC8F-7C86-47F3-82D8-7CBEA90DC48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2691-E3DE-4CA3-8DC8-AEEE5610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1707-2613-4E8B-ACF6-608A49CC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ft-spirit.nl/files/articles/ImpulseSolverBrief.pdf" TargetMode="External"/><Relationship Id="rId5" Type="http://schemas.openxmlformats.org/officeDocument/2006/relationships/hyperlink" Target="https://slideplayer.com/slide/6335751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.diku.dk/kenny/download/erleben.05.thesi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9C0-68C2-4813-A2BF-EFE28D964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2231-B4B5-488A-98F1-4E594539F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Everything about…</a:t>
            </a:r>
          </a:p>
        </p:txBody>
      </p:sp>
    </p:spTree>
    <p:extLst>
      <p:ext uri="{BB962C8B-B14F-4D97-AF65-F5344CB8AC3E}">
        <p14:creationId xmlns:p14="http://schemas.microsoft.com/office/powerpoint/2010/main" val="21752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BBF7-3AC7-484A-B112-F1F311F0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in Bullet, compared to SI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D0CB3B-71D7-4D1F-B710-8655AEEABD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4011" y="1945639"/>
              <a:ext cx="9969500" cy="4022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375">
                      <a:extLst>
                        <a:ext uri="{9D8B030D-6E8A-4147-A177-3AD203B41FA5}">
                          <a16:colId xmlns:a16="http://schemas.microsoft.com/office/drawing/2014/main" val="169306297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621137011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986240023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495405990"/>
                        </a:ext>
                      </a:extLst>
                    </a:gridCol>
                  </a:tblGrid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889738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9425799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4983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1696706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58371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3572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2975627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150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D0CB3B-71D7-4D1F-B710-8655AEEAB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565854"/>
                  </p:ext>
                </p:extLst>
              </p:nvPr>
            </p:nvGraphicFramePr>
            <p:xfrm>
              <a:off x="1274011" y="1945639"/>
              <a:ext cx="9969500" cy="4022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375">
                      <a:extLst>
                        <a:ext uri="{9D8B030D-6E8A-4147-A177-3AD203B41FA5}">
                          <a16:colId xmlns:a16="http://schemas.microsoft.com/office/drawing/2014/main" val="169306297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621137011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986240023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495405990"/>
                        </a:ext>
                      </a:extLst>
                    </a:gridCol>
                  </a:tblGrid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889738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2439" r="-200488" b="-6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102439" r="-978" b="-6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25799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20048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200000" r="-9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4983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3659" r="-200488" b="-40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1696706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98795" r="-200488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398795" r="-978" b="-3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8371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3572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2975627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1504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31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2389-C22F-4E94-A33B-7214AB0C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4AFB-4A4D-4A07-9523-3EE251AA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Broadphase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DBVT (dynamic bounding volume tree) </a:t>
            </a:r>
            <a:r>
              <a:rPr lang="en-US" dirty="0"/>
              <a:t>or SAP (sweep and prune)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Bullet uses: AABB tree</a:t>
            </a:r>
          </a:p>
          <a:p>
            <a:r>
              <a:rPr lang="en-US" dirty="0" err="1"/>
              <a:t>Narrowphase</a:t>
            </a:r>
            <a:r>
              <a:rPr lang="en-US" dirty="0"/>
              <a:t> (dispatcher):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04F3F8-3003-4A24-B724-9A7B8F61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4" y="2671012"/>
            <a:ext cx="6718734" cy="39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EB2-6D02-400B-BB0E-EDD56D36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6D1-7653-4ADB-9AEE-63EA2B52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btSequentialImpulseConstraintSolver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584D0-1070-4BDC-A080-70831C02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2" y="230188"/>
            <a:ext cx="39528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13A9C-981A-4D4B-AE01-8C93312B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35" y="2028825"/>
            <a:ext cx="2753027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6B616B-3EBA-437E-A322-163B1418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858" y="4274322"/>
            <a:ext cx="3327400" cy="1857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B7A34-DFAA-49DE-A40D-8C38AEA01512}"/>
              </a:ext>
            </a:extLst>
          </p:cNvPr>
          <p:cNvSpPr txBox="1"/>
          <p:nvPr/>
        </p:nvSpPr>
        <p:spPr>
          <a:xfrm>
            <a:off x="935038" y="3798614"/>
            <a:ext cx="609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Fast and Simple Physics using Sequential Impulses - ppt video online download (slideplayer.com)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F730F-378E-4CD3-85D9-178CA4C2B1E4}"/>
              </a:ext>
            </a:extLst>
          </p:cNvPr>
          <p:cNvSpPr txBox="1"/>
          <p:nvPr/>
        </p:nvSpPr>
        <p:spPr>
          <a:xfrm>
            <a:off x="935038" y="27129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Sequential Impulse Solver for Rigid Body Dynamics - Intermediate graduation project presentation (mft-spirit.nl)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0ACFB-731A-4062-B2BA-AB5198B875C1}"/>
              </a:ext>
            </a:extLst>
          </p:cNvPr>
          <p:cNvSpPr txBox="1"/>
          <p:nvPr/>
        </p:nvSpPr>
        <p:spPr>
          <a:xfrm>
            <a:off x="638355" y="4779034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Bullet project:</a:t>
            </a:r>
          </a:p>
          <a:p>
            <a:pPr marL="342900" indent="-342900">
              <a:buAutoNum type="arabicPeriod"/>
            </a:pPr>
            <a:r>
              <a:rPr lang="en-US" dirty="0"/>
              <a:t>Solver: SIMD</a:t>
            </a:r>
          </a:p>
          <a:p>
            <a:pPr marL="342900" indent="-342900">
              <a:buAutoNum type="arabicPeriod"/>
            </a:pPr>
            <a:r>
              <a:rPr lang="en-US" dirty="0"/>
              <a:t>Using warm starting</a:t>
            </a:r>
          </a:p>
          <a:p>
            <a:pPr marL="342900" indent="-342900">
              <a:buAutoNum type="arabicPeriod"/>
            </a:pPr>
            <a:r>
              <a:rPr lang="en-US" dirty="0"/>
              <a:t>Randomize order</a:t>
            </a:r>
          </a:p>
        </p:txBody>
      </p:sp>
    </p:spTree>
    <p:extLst>
      <p:ext uri="{BB962C8B-B14F-4D97-AF65-F5344CB8AC3E}">
        <p14:creationId xmlns:p14="http://schemas.microsoft.com/office/powerpoint/2010/main" val="35879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3EA3-4023-1948-7E21-914A5EB3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complementarity 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71CA2F-3B9C-6F97-4646-F1F43820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9" y="1929885"/>
            <a:ext cx="2890451" cy="21727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BDBEF7-9EE7-8892-1EE3-BF5988621161}"/>
              </a:ext>
            </a:extLst>
          </p:cNvPr>
          <p:cNvSpPr txBox="1"/>
          <p:nvPr/>
        </p:nvSpPr>
        <p:spPr>
          <a:xfrm>
            <a:off x="481879" y="169068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for impulse: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9A7A8C-4215-A785-CB2C-99DD9C00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30" y="5097518"/>
            <a:ext cx="1676596" cy="11655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1E03DB-016D-6784-77FF-7779842077B3}"/>
              </a:ext>
            </a:extLst>
          </p:cNvPr>
          <p:cNvSpPr txBox="1"/>
          <p:nvPr/>
        </p:nvSpPr>
        <p:spPr>
          <a:xfrm>
            <a:off x="481879" y="4613315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LCP problem setup: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E1371F0-60A4-F172-B436-8747E3CA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031" y="2372501"/>
            <a:ext cx="4325725" cy="35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CB960C-6424-4BA5-2CD2-0E75D58AEB2C}"/>
              </a:ext>
            </a:extLst>
          </p:cNvPr>
          <p:cNvSpPr txBox="1"/>
          <p:nvPr/>
        </p:nvSpPr>
        <p:spPr>
          <a:xfrm>
            <a:off x="3803840" y="1649160"/>
            <a:ext cx="637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matrix. Its inverse is also symmetric and positive definite.</a:t>
            </a:r>
            <a:br>
              <a:rPr lang="en-US" dirty="0"/>
            </a:br>
            <a:r>
              <a:rPr lang="en-US" dirty="0"/>
              <a:t>So for this LCP problem, convergence guaranteed using PGS solver.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442E8-C0B8-A222-CA61-7DD114F4CC9C}"/>
              </a:ext>
            </a:extLst>
          </p:cNvPr>
          <p:cNvSpPr txBox="1"/>
          <p:nvPr/>
        </p:nvSpPr>
        <p:spPr>
          <a:xfrm>
            <a:off x="3803840" y="5974176"/>
            <a:ext cx="729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impulse constraint solver is just an implementation of PGS solver.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CCF590-89CE-8214-507D-AF834670A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956" y="2874676"/>
            <a:ext cx="2124075" cy="1409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331349-AB7C-5BBC-1E3D-356237D84369}"/>
              </a:ext>
            </a:extLst>
          </p:cNvPr>
          <p:cNvSpPr txBox="1"/>
          <p:nvPr/>
        </p:nvSpPr>
        <p:spPr>
          <a:xfrm>
            <a:off x="4085792" y="568030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image.diku.dk/</a:t>
            </a:r>
            <a:r>
              <a:rPr lang="en-US" dirty="0" err="1">
                <a:hlinkClick r:id="rId6"/>
              </a:rPr>
              <a:t>kenny</a:t>
            </a:r>
            <a:r>
              <a:rPr lang="en-US" dirty="0">
                <a:hlinkClick r:id="rId6"/>
              </a:rPr>
              <a:t>/download/erleben.05.thesis.pdf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F8BFC3-6295-8CB6-8C8F-443C6E334253}"/>
              </a:ext>
            </a:extLst>
          </p:cNvPr>
          <p:cNvSpPr txBox="1"/>
          <p:nvPr/>
        </p:nvSpPr>
        <p:spPr>
          <a:xfrm>
            <a:off x="83891" y="0"/>
            <a:ext cx="116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global solver is bad? 1. time complexity 2. sudden collapse for a single frame because two constraints are inconsistent</a:t>
            </a:r>
          </a:p>
        </p:txBody>
      </p:sp>
    </p:spTree>
    <p:extLst>
      <p:ext uri="{BB962C8B-B14F-4D97-AF65-F5344CB8AC3E}">
        <p14:creationId xmlns:p14="http://schemas.microsoft.com/office/powerpoint/2010/main" val="13975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7C1-9F76-497A-B7D0-62382C14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C21-BA11-4FCD-823A-50E497BE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Integrator: </a:t>
            </a:r>
            <a:r>
              <a:rPr lang="en-US" dirty="0" err="1"/>
              <a:t>sympletic</a:t>
            </a:r>
            <a:r>
              <a:rPr lang="en-US" dirty="0"/>
              <a:t> integration (semi-implicit integration)</a:t>
            </a:r>
          </a:p>
          <a:p>
            <a:endParaRPr lang="en-US" dirty="0"/>
          </a:p>
          <a:p>
            <a:r>
              <a:rPr lang="en-US" dirty="0"/>
              <a:t>Object velocity is updated by </a:t>
            </a:r>
            <a:br>
              <a:rPr lang="en-US" dirty="0"/>
            </a:br>
            <a:r>
              <a:rPr lang="en-US" dirty="0"/>
              <a:t>(line 324 of btRigidBody.cpp)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update velocity then update position.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9F74D-C98A-48F8-89B9-CF144AC08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8"/>
          <a:stretch/>
        </p:blipFill>
        <p:spPr>
          <a:xfrm>
            <a:off x="747088" y="3702757"/>
            <a:ext cx="10606712" cy="9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C9D9-11CA-4A69-8DBE-3FF6A37C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33"/>
          </a:xfrm>
        </p:spPr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A724E-72C1-4A72-879A-B9EA41F6AECA}"/>
              </a:ext>
            </a:extLst>
          </p:cNvPr>
          <p:cNvSpPr txBox="1">
            <a:spLocks/>
          </p:cNvSpPr>
          <p:nvPr/>
        </p:nvSpPr>
        <p:spPr>
          <a:xfrm>
            <a:off x="838200" y="1253645"/>
            <a:ext cx="10515600" cy="52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btDynamicsWorld</a:t>
            </a:r>
            <a:r>
              <a:rPr lang="en-US" sz="2000" dirty="0"/>
              <a:t>-&gt;</a:t>
            </a:r>
            <a:r>
              <a:rPr lang="en-US" sz="2000" dirty="0" err="1"/>
              <a:t>stepsimulation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btDynamicsWorld</a:t>
            </a:r>
            <a:r>
              <a:rPr lang="en-US" sz="2000" dirty="0"/>
              <a:t>-&gt;</a:t>
            </a:r>
            <a:r>
              <a:rPr lang="en-US" sz="2000" dirty="0" err="1"/>
              <a:t>internalSingleStepSimulation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predictUnconstraintMotion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performDiscreteCollisionDetection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updateAabbs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computeOverlappingPairs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dispatcher-&gt;</a:t>
            </a:r>
            <a:r>
              <a:rPr lang="en-US" sz="2000" dirty="0" err="1"/>
              <a:t>dispatchAllCollisionPairs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calculateSimulationIslands</a:t>
            </a:r>
            <a:r>
              <a:rPr lang="en-US" sz="2000" dirty="0"/>
              <a:t>(); // based on speculative contact manifolds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solveConstraints</a:t>
            </a:r>
            <a:r>
              <a:rPr lang="en-US" sz="2000" dirty="0"/>
              <a:t>();</a:t>
            </a:r>
            <a:r>
              <a:rPr lang="en-US" sz="2000" b="1" dirty="0"/>
              <a:t> // for each rigid body: update </a:t>
            </a:r>
            <a:r>
              <a:rPr lang="en-US" sz="2000" b="1" dirty="0" err="1"/>
              <a:t>m_linearVelocity</a:t>
            </a:r>
            <a:r>
              <a:rPr lang="en-US" sz="2000" b="1" dirty="0"/>
              <a:t> and </a:t>
            </a:r>
            <a:r>
              <a:rPr lang="en-US" sz="2000" b="1" dirty="0" err="1"/>
              <a:t>m_angularVelocity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m_sortedConstraints</a:t>
            </a:r>
            <a:r>
              <a:rPr lang="en-US" sz="2000" dirty="0"/>
              <a:t>; // based on predicated constraint islands</a:t>
            </a:r>
          </a:p>
          <a:p>
            <a:r>
              <a:rPr lang="en-US" sz="2000" dirty="0" err="1"/>
              <a:t>integrateTransforms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integrateTransformsInternal</a:t>
            </a:r>
            <a:r>
              <a:rPr lang="en-US" sz="2000" dirty="0"/>
              <a:t>(); </a:t>
            </a:r>
            <a:r>
              <a:rPr lang="en-US" sz="2000" b="1" dirty="0"/>
              <a:t>// for each rigid body: get predicted Transform</a:t>
            </a:r>
          </a:p>
          <a:p>
            <a:r>
              <a:rPr lang="en-US" sz="2000" b="1" dirty="0"/>
              <a:t>// position: explicit += </a:t>
            </a:r>
            <a:r>
              <a:rPr lang="en-US" sz="2000" b="1" dirty="0" err="1"/>
              <a:t>m_linearVelocity</a:t>
            </a:r>
            <a:endParaRPr lang="en-US" sz="2000" b="1" dirty="0"/>
          </a:p>
          <a:p>
            <a:r>
              <a:rPr lang="en-US" sz="2000" b="1" dirty="0"/>
              <a:t>// rotation: “Practical </a:t>
            </a:r>
            <a:r>
              <a:rPr lang="en-US" sz="2000" b="1" dirty="0" err="1"/>
              <a:t>Prameterization</a:t>
            </a:r>
            <a:r>
              <a:rPr lang="en-US" sz="2000" b="1" dirty="0"/>
              <a:t> of Rotations using the exponential map” by F. Sebastian </a:t>
            </a:r>
            <a:r>
              <a:rPr lang="en-US" sz="2000" b="1" dirty="0" err="1"/>
              <a:t>Grassia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updateActions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(); // for vehicles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updateActivationState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();  // for graphics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synchronizeMotionStates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synchronizeSingleMotionState</a:t>
            </a:r>
            <a:r>
              <a:rPr lang="en-US" sz="2000" dirty="0"/>
              <a:t>(); </a:t>
            </a:r>
            <a:r>
              <a:rPr lang="en-US" sz="2000" b="1" dirty="0"/>
              <a:t>// for each body, interpolate transform</a:t>
            </a:r>
          </a:p>
          <a:p>
            <a:r>
              <a:rPr lang="en-US" sz="2000" dirty="0"/>
              <a:t>            body-&gt;</a:t>
            </a:r>
            <a:r>
              <a:rPr lang="en-US" sz="2000" dirty="0" err="1"/>
              <a:t>setWorldTranform</a:t>
            </a:r>
            <a:r>
              <a:rPr lang="en-US" sz="2000" dirty="0"/>
              <a:t>(</a:t>
            </a:r>
            <a:r>
              <a:rPr lang="en-US" sz="2000" dirty="0" err="1"/>
              <a:t>interpolatedTransform</a:t>
            </a:r>
            <a:r>
              <a:rPr lang="en-US" sz="2000" dirty="0"/>
              <a:t>); // finally..</a:t>
            </a:r>
          </a:p>
          <a:p>
            <a:r>
              <a:rPr lang="en-US" sz="2000" b="1" dirty="0"/>
              <a:t>    // repeat single step simulation 20 times…</a:t>
            </a:r>
          </a:p>
        </p:txBody>
      </p:sp>
    </p:spTree>
    <p:extLst>
      <p:ext uri="{BB962C8B-B14F-4D97-AF65-F5344CB8AC3E}">
        <p14:creationId xmlns:p14="http://schemas.microsoft.com/office/powerpoint/2010/main" val="25628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2ED3FCD64534B9F36D98846FDC9CE" ma:contentTypeVersion="12" ma:contentTypeDescription="Create a new document." ma:contentTypeScope="" ma:versionID="90fd2a83f5dd24583a6e3fa486adde0e">
  <xsd:schema xmlns:xsd="http://www.w3.org/2001/XMLSchema" xmlns:xs="http://www.w3.org/2001/XMLSchema" xmlns:p="http://schemas.microsoft.com/office/2006/metadata/properties" xmlns:ns2="31f590fd-802d-4981-b551-2491b26a790e" xmlns:ns3="51e3fa90-0bd2-4e45-b4ed-6252fa1132a8" targetNamespace="http://schemas.microsoft.com/office/2006/metadata/properties" ma:root="true" ma:fieldsID="1ff499960b4ab855a970681993178e9c" ns2:_="" ns3:_="">
    <xsd:import namespace="31f590fd-802d-4981-b551-2491b26a790e"/>
    <xsd:import namespace="51e3fa90-0bd2-4e45-b4ed-6252fa113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90fd-802d-4981-b551-2491b26a79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3fa90-0bd2-4e45-b4ed-6252fa1132a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0224C6-77A3-4FD0-91FA-5AF7511E6E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E920C0-9611-4FB1-AD76-7EF289411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90fd-802d-4981-b551-2491b26a790e"/>
    <ds:schemaRef ds:uri="51e3fa90-0bd2-4e45-b4ed-6252fa113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4C485C-57BC-40B3-A784-363FA986B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428</Words>
  <Application>Microsoft Office PowerPoint</Application>
  <PresentationFormat>宽屏</PresentationFormat>
  <Paragraphs>76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Bullet</vt:lpstr>
      <vt:lpstr>Unit in Bullet, compared to SI unit</vt:lpstr>
      <vt:lpstr>Collision detection</vt:lpstr>
      <vt:lpstr>Constraint solver</vt:lpstr>
      <vt:lpstr>Linear complementarity problem</vt:lpstr>
      <vt:lpstr>Integration</vt:lpstr>
      <vt:lpstr>Call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</dc:title>
  <dc:creator>Yifu Luo</dc:creator>
  <cp:lastModifiedBy>Yifu Luo</cp:lastModifiedBy>
  <cp:revision>16</cp:revision>
  <dcterms:created xsi:type="dcterms:W3CDTF">2021-12-27T21:10:12Z</dcterms:created>
  <dcterms:modified xsi:type="dcterms:W3CDTF">2022-08-23T21:59:52Z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0x01010036A2ED3FCD64534B9F36D98846FDC9CE</vt:lpwstr>
  </property>
</Properties>
</file>