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0"/>
  </p:notesMasterIdLst>
  <p:sldIdLst>
    <p:sldId id="257" r:id="rId2"/>
    <p:sldId id="258" r:id="rId3"/>
    <p:sldId id="261" r:id="rId4"/>
    <p:sldId id="262" r:id="rId5"/>
    <p:sldId id="263" r:id="rId6"/>
    <p:sldId id="265" r:id="rId7"/>
    <p:sldId id="266" r:id="rId8"/>
    <p:sldId id="267" r:id="rId9"/>
  </p:sldIdLst>
  <p:sldSz cx="12192000" cy="14630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7A"/>
    <a:srgbClr val="BD66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98"/>
    <p:restoredTop sz="94630"/>
  </p:normalViewPr>
  <p:slideViewPr>
    <p:cSldViewPr snapToGrid="0" snapToObjects="1">
      <p:cViewPr varScale="1">
        <p:scale>
          <a:sx n="53" d="100"/>
          <a:sy n="53" d="100"/>
        </p:scale>
        <p:origin x="29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B54E44-7744-D649-A13C-3FE4F412E222}" type="datetimeFigureOut">
              <a:rPr lang="en-US" smtClean="0"/>
              <a:t>2/23/21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1143000"/>
            <a:ext cx="25717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F8B659-ED09-3B4C-9F90-652302F74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647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F8B659-ED09-3B4C-9F90-652302F74F1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118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394374"/>
            <a:ext cx="10363200" cy="509354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7684348"/>
            <a:ext cx="9144000" cy="3532292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C239-283F-F048-A3A3-B0A692C65F26}" type="datetimeFigureOut">
              <a:rPr lang="en-US" smtClean="0"/>
              <a:t>2/23/21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0E2F5-CDB6-FE46-8009-FDA76F407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7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C239-283F-F048-A3A3-B0A692C65F26}" type="datetimeFigureOut">
              <a:rPr lang="en-US" smtClean="0"/>
              <a:t>2/23/21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0E2F5-CDB6-FE46-8009-FDA76F407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995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78933"/>
            <a:ext cx="2628900" cy="123985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778933"/>
            <a:ext cx="7734300" cy="1239858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C239-283F-F048-A3A3-B0A692C65F26}" type="datetimeFigureOut">
              <a:rPr lang="en-US" smtClean="0"/>
              <a:t>2/23/21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0E2F5-CDB6-FE46-8009-FDA76F407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312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C239-283F-F048-A3A3-B0A692C65F26}" type="datetimeFigureOut">
              <a:rPr lang="en-US" smtClean="0"/>
              <a:t>2/23/21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0E2F5-CDB6-FE46-8009-FDA76F407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059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3647444"/>
            <a:ext cx="10515600" cy="608583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9790858"/>
            <a:ext cx="10515600" cy="320039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C239-283F-F048-A3A3-B0A692C65F26}" type="datetimeFigureOut">
              <a:rPr lang="en-US" smtClean="0"/>
              <a:t>2/23/21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0E2F5-CDB6-FE46-8009-FDA76F407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863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894667"/>
            <a:ext cx="5181600" cy="92828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894667"/>
            <a:ext cx="5181600" cy="92828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C239-283F-F048-A3A3-B0A692C65F26}" type="datetimeFigureOut">
              <a:rPr lang="en-US" smtClean="0"/>
              <a:t>2/23/21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0E2F5-CDB6-FE46-8009-FDA76F407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794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78936"/>
            <a:ext cx="10515600" cy="28278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586481"/>
            <a:ext cx="5157787" cy="175767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344160"/>
            <a:ext cx="5157787" cy="78604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586481"/>
            <a:ext cx="5183188" cy="175767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344160"/>
            <a:ext cx="5183188" cy="78604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C239-283F-F048-A3A3-B0A692C65F26}" type="datetimeFigureOut">
              <a:rPr lang="en-US" smtClean="0"/>
              <a:t>2/23/21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0E2F5-CDB6-FE46-8009-FDA76F407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265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C239-283F-F048-A3A3-B0A692C65F26}" type="datetimeFigureOut">
              <a:rPr lang="en-US" smtClean="0"/>
              <a:t>2/23/21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0E2F5-CDB6-FE46-8009-FDA76F407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109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C239-283F-F048-A3A3-B0A692C65F26}" type="datetimeFigureOut">
              <a:rPr lang="en-US" smtClean="0"/>
              <a:t>2/23/21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0E2F5-CDB6-FE46-8009-FDA76F407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129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5360"/>
            <a:ext cx="3932237" cy="341376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106510"/>
            <a:ext cx="6172200" cy="103970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389120"/>
            <a:ext cx="3932237" cy="8131388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C239-283F-F048-A3A3-B0A692C65F26}" type="datetimeFigureOut">
              <a:rPr lang="en-US" smtClean="0"/>
              <a:t>2/23/21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0E2F5-CDB6-FE46-8009-FDA76F407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783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5360"/>
            <a:ext cx="3932237" cy="341376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106510"/>
            <a:ext cx="6172200" cy="103970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389120"/>
            <a:ext cx="3932237" cy="8131388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C239-283F-F048-A3A3-B0A692C65F26}" type="datetimeFigureOut">
              <a:rPr lang="en-US" smtClean="0"/>
              <a:t>2/23/21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0E2F5-CDB6-FE46-8009-FDA76F407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127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778936"/>
            <a:ext cx="10515600" cy="2827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894667"/>
            <a:ext cx="10515600" cy="9282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3560217"/>
            <a:ext cx="274320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8C239-283F-F048-A3A3-B0A692C65F26}" type="datetimeFigureOut">
              <a:rPr lang="en-US" smtClean="0"/>
              <a:t>2/23/21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3560217"/>
            <a:ext cx="411480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3560217"/>
            <a:ext cx="274320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0E2F5-CDB6-FE46-8009-FDA76F407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051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7398B10-6AB4-5249-BEDB-00714625915A}"/>
              </a:ext>
            </a:extLst>
          </p:cNvPr>
          <p:cNvSpPr/>
          <p:nvPr/>
        </p:nvSpPr>
        <p:spPr>
          <a:xfrm rot="5400000">
            <a:off x="5048250" y="12804775"/>
            <a:ext cx="2095500" cy="1631950"/>
          </a:xfrm>
          <a:prstGeom prst="rect">
            <a:avLst/>
          </a:prstGeom>
          <a:solidFill>
            <a:srgbClr val="BD664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Cold Finger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869E90-C2FB-8A41-813C-91A44139F236}"/>
              </a:ext>
            </a:extLst>
          </p:cNvPr>
          <p:cNvSpPr/>
          <p:nvPr/>
        </p:nvSpPr>
        <p:spPr>
          <a:xfrm>
            <a:off x="1771650" y="1092200"/>
            <a:ext cx="8648700" cy="10198100"/>
          </a:xfrm>
          <a:prstGeom prst="rect">
            <a:avLst/>
          </a:prstGeom>
          <a:solidFill>
            <a:srgbClr val="BD664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ECF98E-1F0A-6B4E-95A9-459692A452D4}"/>
              </a:ext>
            </a:extLst>
          </p:cNvPr>
          <p:cNvSpPr/>
          <p:nvPr/>
        </p:nvSpPr>
        <p:spPr>
          <a:xfrm>
            <a:off x="3935688" y="6100014"/>
            <a:ext cx="4320000" cy="5184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33AC072-936E-DF44-AC6F-3FC2C0FC57BB}"/>
              </a:ext>
            </a:extLst>
          </p:cNvPr>
          <p:cNvSpPr/>
          <p:nvPr/>
        </p:nvSpPr>
        <p:spPr>
          <a:xfrm>
            <a:off x="0" y="11290300"/>
            <a:ext cx="12192000" cy="1282700"/>
          </a:xfrm>
          <a:prstGeom prst="rect">
            <a:avLst/>
          </a:prstGeom>
          <a:solidFill>
            <a:srgbClr val="BD664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64CC262-3985-8743-B1F7-A757B059CF9A}"/>
              </a:ext>
            </a:extLst>
          </p:cNvPr>
          <p:cNvGrpSpPr/>
          <p:nvPr/>
        </p:nvGrpSpPr>
        <p:grpSpPr>
          <a:xfrm>
            <a:off x="4387580" y="3572261"/>
            <a:ext cx="3416840" cy="1780789"/>
            <a:chOff x="2430379" y="1937084"/>
            <a:chExt cx="5835316" cy="2981953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F53C362-EEE0-5244-9E17-18942CC78E5C}"/>
                </a:ext>
              </a:extLst>
            </p:cNvPr>
            <p:cNvGrpSpPr/>
            <p:nvPr/>
          </p:nvGrpSpPr>
          <p:grpSpPr>
            <a:xfrm>
              <a:off x="2430379" y="1937084"/>
              <a:ext cx="5835316" cy="2981953"/>
              <a:chOff x="2430379" y="1937084"/>
              <a:chExt cx="5835316" cy="2981953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3A6C8B35-FCF1-3F4E-B6C9-6A7FBFE2DF48}"/>
                  </a:ext>
                </a:extLst>
              </p:cNvPr>
              <p:cNvSpPr/>
              <p:nvPr/>
            </p:nvSpPr>
            <p:spPr>
              <a:xfrm>
                <a:off x="2430379" y="1937084"/>
                <a:ext cx="5835316" cy="152801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76E4652D-B06D-0F40-A0E0-AABCE689D5AF}"/>
                  </a:ext>
                </a:extLst>
              </p:cNvPr>
              <p:cNvSpPr/>
              <p:nvPr/>
            </p:nvSpPr>
            <p:spPr>
              <a:xfrm>
                <a:off x="4148889" y="3382711"/>
                <a:ext cx="2398296" cy="152801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3A2152E-7F67-E249-B6BB-ADE36D2B5446}"/>
                  </a:ext>
                </a:extLst>
              </p:cNvPr>
              <p:cNvSpPr/>
              <p:nvPr/>
            </p:nvSpPr>
            <p:spPr>
              <a:xfrm>
                <a:off x="2947737" y="2430379"/>
                <a:ext cx="4800599" cy="61984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E7C07E2-5877-8448-9EA8-76F2C4253359}"/>
                  </a:ext>
                </a:extLst>
              </p:cNvPr>
              <p:cNvSpPr/>
              <p:nvPr/>
            </p:nvSpPr>
            <p:spPr>
              <a:xfrm>
                <a:off x="4656221" y="3028949"/>
                <a:ext cx="1383632" cy="13034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F251F558-12D5-4D4E-BF4D-ABFC93B3529B}"/>
                  </a:ext>
                </a:extLst>
              </p:cNvPr>
              <p:cNvSpPr/>
              <p:nvPr/>
            </p:nvSpPr>
            <p:spPr>
              <a:xfrm rot="5400000">
                <a:off x="4442431" y="3903111"/>
                <a:ext cx="1810148" cy="22170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E2E27CB-4F69-514C-B220-85798ED4624F}"/>
                </a:ext>
              </a:extLst>
            </p:cNvPr>
            <p:cNvSpPr/>
            <p:nvPr/>
          </p:nvSpPr>
          <p:spPr>
            <a:xfrm>
              <a:off x="3023936" y="2805529"/>
              <a:ext cx="4648199" cy="22112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62AB910-8A57-AC4E-9563-8F11114AEC02}"/>
              </a:ext>
            </a:extLst>
          </p:cNvPr>
          <p:cNvGrpSpPr/>
          <p:nvPr/>
        </p:nvGrpSpPr>
        <p:grpSpPr>
          <a:xfrm>
            <a:off x="5882963" y="4432151"/>
            <a:ext cx="463550" cy="393700"/>
            <a:chOff x="6013183" y="3111500"/>
            <a:chExt cx="463550" cy="393700"/>
          </a:xfrm>
          <a:solidFill>
            <a:srgbClr val="FF0000"/>
          </a:solidFill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16FDE82-4B6E-AB4F-AE33-52FEFC125C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78283" y="3263290"/>
              <a:ext cx="91440" cy="91440"/>
            </a:xfrm>
            <a:prstGeom prst="ellipse">
              <a:avLst/>
            </a:prstGeom>
            <a:grp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3FB7C8F-4EC2-BB4F-8C9B-432B471FF94C}"/>
                </a:ext>
              </a:extLst>
            </p:cNvPr>
            <p:cNvCxnSpPr>
              <a:cxnSpLocks/>
            </p:cNvCxnSpPr>
            <p:nvPr/>
          </p:nvCxnSpPr>
          <p:spPr>
            <a:xfrm>
              <a:off x="6219201" y="3111500"/>
              <a:ext cx="0" cy="393700"/>
            </a:xfrm>
            <a:prstGeom prst="line">
              <a:avLst/>
            </a:prstGeom>
            <a:grpFill/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B669144-6AE8-A140-B4FA-3A2895A3338A}"/>
                </a:ext>
              </a:extLst>
            </p:cNvPr>
            <p:cNvCxnSpPr>
              <a:cxnSpLocks/>
            </p:cNvCxnSpPr>
            <p:nvPr/>
          </p:nvCxnSpPr>
          <p:spPr>
            <a:xfrm>
              <a:off x="6013183" y="3308350"/>
              <a:ext cx="463550" cy="0"/>
            </a:xfrm>
            <a:prstGeom prst="line">
              <a:avLst/>
            </a:prstGeom>
            <a:grpFill/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D15873B-4AB3-0E49-B06E-16C023C66D0C}"/>
              </a:ext>
            </a:extLst>
          </p:cNvPr>
          <p:cNvGrpSpPr/>
          <p:nvPr/>
        </p:nvGrpSpPr>
        <p:grpSpPr>
          <a:xfrm>
            <a:off x="5882131" y="8548664"/>
            <a:ext cx="463550" cy="393700"/>
            <a:chOff x="6013183" y="3111500"/>
            <a:chExt cx="463550" cy="393700"/>
          </a:xfrm>
          <a:solidFill>
            <a:srgbClr val="FF0000"/>
          </a:solidFill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BA3F911B-D6AF-CF45-B2B4-A320FA38E5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78283" y="3263290"/>
              <a:ext cx="91440" cy="91440"/>
            </a:xfrm>
            <a:prstGeom prst="ellipse">
              <a:avLst/>
            </a:prstGeom>
            <a:grp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4853FA7-908C-5748-822C-D8C03529C126}"/>
                </a:ext>
              </a:extLst>
            </p:cNvPr>
            <p:cNvCxnSpPr>
              <a:cxnSpLocks/>
            </p:cNvCxnSpPr>
            <p:nvPr/>
          </p:nvCxnSpPr>
          <p:spPr>
            <a:xfrm>
              <a:off x="6219201" y="3111500"/>
              <a:ext cx="0" cy="393700"/>
            </a:xfrm>
            <a:prstGeom prst="line">
              <a:avLst/>
            </a:prstGeom>
            <a:grpFill/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CEF924B-69A1-3942-8704-41E5F342566F}"/>
                </a:ext>
              </a:extLst>
            </p:cNvPr>
            <p:cNvCxnSpPr>
              <a:cxnSpLocks/>
            </p:cNvCxnSpPr>
            <p:nvPr/>
          </p:nvCxnSpPr>
          <p:spPr>
            <a:xfrm>
              <a:off x="6013183" y="3308350"/>
              <a:ext cx="463550" cy="0"/>
            </a:xfrm>
            <a:prstGeom prst="line">
              <a:avLst/>
            </a:prstGeom>
            <a:grpFill/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F7B4127-C7E5-1D43-B28A-BC702760FD49}"/>
              </a:ext>
            </a:extLst>
          </p:cNvPr>
          <p:cNvCxnSpPr>
            <a:cxnSpLocks/>
          </p:cNvCxnSpPr>
          <p:nvPr/>
        </p:nvCxnSpPr>
        <p:spPr>
          <a:xfrm flipH="1">
            <a:off x="6095688" y="3222065"/>
            <a:ext cx="2240552" cy="969363"/>
          </a:xfrm>
          <a:prstGeom prst="straightConnector1">
            <a:avLst/>
          </a:prstGeom>
          <a:ln w="76200">
            <a:solidFill>
              <a:srgbClr val="00FF7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02641E80-839C-3A49-A0DD-EE94E88EA20D}"/>
              </a:ext>
            </a:extLst>
          </p:cNvPr>
          <p:cNvSpPr txBox="1"/>
          <p:nvPr/>
        </p:nvSpPr>
        <p:spPr>
          <a:xfrm>
            <a:off x="8566420" y="4886419"/>
            <a:ext cx="17459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(0, 0, 0)</a:t>
            </a:r>
            <a:br>
              <a:rPr lang="en-US" dirty="0"/>
            </a:br>
            <a:r>
              <a:rPr lang="en-US" dirty="0"/>
              <a:t>Origin= Rotation Axis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A45F9AC-8E8C-3A4E-9296-3B1990F5668E}"/>
              </a:ext>
            </a:extLst>
          </p:cNvPr>
          <p:cNvSpPr txBox="1"/>
          <p:nvPr/>
        </p:nvSpPr>
        <p:spPr>
          <a:xfrm>
            <a:off x="6444627" y="8471774"/>
            <a:ext cx="17033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(0, 0, -65.7 mm)</a:t>
            </a:r>
            <a:br>
              <a:rPr lang="en-US" dirty="0"/>
            </a:br>
            <a:r>
              <a:rPr lang="en-US" dirty="0" err="1"/>
              <a:t>detector_center</a:t>
            </a:r>
            <a:endParaRPr lang="en-US" dirty="0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B9B09F3-8645-7B41-8FB4-0CCCFB09A8B0}"/>
              </a:ext>
            </a:extLst>
          </p:cNvPr>
          <p:cNvGrpSpPr/>
          <p:nvPr/>
        </p:nvGrpSpPr>
        <p:grpSpPr>
          <a:xfrm>
            <a:off x="5882131" y="4011699"/>
            <a:ext cx="463550" cy="393700"/>
            <a:chOff x="6013183" y="3111500"/>
            <a:chExt cx="463550" cy="393700"/>
          </a:xfrm>
          <a:solidFill>
            <a:srgbClr val="FF0000"/>
          </a:solidFill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BC25AD7F-AF0D-D44B-A24F-09D783FBC1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78283" y="3263290"/>
              <a:ext cx="91440" cy="91440"/>
            </a:xfrm>
            <a:prstGeom prst="ellipse">
              <a:avLst/>
            </a:prstGeom>
            <a:grp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4B58580E-0A9C-1F4E-9756-568A14A99B6B}"/>
                </a:ext>
              </a:extLst>
            </p:cNvPr>
            <p:cNvCxnSpPr>
              <a:cxnSpLocks/>
            </p:cNvCxnSpPr>
            <p:nvPr/>
          </p:nvCxnSpPr>
          <p:spPr>
            <a:xfrm>
              <a:off x="6219201" y="3111500"/>
              <a:ext cx="0" cy="393700"/>
            </a:xfrm>
            <a:prstGeom prst="line">
              <a:avLst/>
            </a:prstGeom>
            <a:grpFill/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A7C834B1-C043-144C-88E7-8843BFEB9679}"/>
                </a:ext>
              </a:extLst>
            </p:cNvPr>
            <p:cNvCxnSpPr>
              <a:cxnSpLocks/>
            </p:cNvCxnSpPr>
            <p:nvPr/>
          </p:nvCxnSpPr>
          <p:spPr>
            <a:xfrm>
              <a:off x="6013183" y="3308350"/>
              <a:ext cx="463550" cy="0"/>
            </a:xfrm>
            <a:prstGeom prst="line">
              <a:avLst/>
            </a:prstGeom>
            <a:grpFill/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28D62F4-BAA4-1B47-A1D3-9908EB8D791A}"/>
              </a:ext>
            </a:extLst>
          </p:cNvPr>
          <p:cNvCxnSpPr>
            <a:cxnSpLocks/>
            <a:endCxn id="22" idx="6"/>
          </p:cNvCxnSpPr>
          <p:nvPr/>
        </p:nvCxnSpPr>
        <p:spPr>
          <a:xfrm flipH="1" flipV="1">
            <a:off x="6139503" y="4629661"/>
            <a:ext cx="2426918" cy="624698"/>
          </a:xfrm>
          <a:prstGeom prst="straightConnector1">
            <a:avLst/>
          </a:prstGeom>
          <a:ln w="76200">
            <a:solidFill>
              <a:srgbClr val="00FF7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64FF52E-2EC5-FC4E-9EEB-0471E9053C1E}"/>
              </a:ext>
            </a:extLst>
          </p:cNvPr>
          <p:cNvGrpSpPr/>
          <p:nvPr/>
        </p:nvGrpSpPr>
        <p:grpSpPr>
          <a:xfrm>
            <a:off x="5882131" y="11736364"/>
            <a:ext cx="463550" cy="393700"/>
            <a:chOff x="6013183" y="3111500"/>
            <a:chExt cx="463550" cy="393700"/>
          </a:xfrm>
          <a:solidFill>
            <a:srgbClr val="FF0000"/>
          </a:solidFill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CF14065E-856D-0C4C-9DCF-E70EDB3163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78283" y="3263290"/>
              <a:ext cx="91440" cy="91440"/>
            </a:xfrm>
            <a:prstGeom prst="ellipse">
              <a:avLst/>
            </a:prstGeom>
            <a:grp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CD7342B5-3F1F-8947-8B16-CFA45321D84E}"/>
                </a:ext>
              </a:extLst>
            </p:cNvPr>
            <p:cNvCxnSpPr>
              <a:cxnSpLocks/>
            </p:cNvCxnSpPr>
            <p:nvPr/>
          </p:nvCxnSpPr>
          <p:spPr>
            <a:xfrm>
              <a:off x="6219201" y="3111500"/>
              <a:ext cx="0" cy="393700"/>
            </a:xfrm>
            <a:prstGeom prst="line">
              <a:avLst/>
            </a:prstGeom>
            <a:grpFill/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04CB613-8757-4947-95DB-34BAFBE7D8D4}"/>
                </a:ext>
              </a:extLst>
            </p:cNvPr>
            <p:cNvCxnSpPr>
              <a:cxnSpLocks/>
            </p:cNvCxnSpPr>
            <p:nvPr/>
          </p:nvCxnSpPr>
          <p:spPr>
            <a:xfrm>
              <a:off x="6013183" y="3308350"/>
              <a:ext cx="463550" cy="0"/>
            </a:xfrm>
            <a:prstGeom prst="line">
              <a:avLst/>
            </a:prstGeom>
            <a:grpFill/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CAEE2222-CD29-B645-B6C9-01F7C03BDFF4}"/>
              </a:ext>
            </a:extLst>
          </p:cNvPr>
          <p:cNvSpPr txBox="1"/>
          <p:nvPr/>
        </p:nvSpPr>
        <p:spPr>
          <a:xfrm>
            <a:off x="6510781" y="11608484"/>
            <a:ext cx="17988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(0, 0, -121.6 mm)</a:t>
            </a:r>
            <a:br>
              <a:rPr lang="en-US" dirty="0"/>
            </a:br>
            <a:r>
              <a:rPr lang="en-US" dirty="0" err="1"/>
              <a:t>coldPlate_center</a:t>
            </a:r>
            <a:endParaRPr lang="en-US" dirty="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5DC3BE7-11AE-304A-A157-D37965F8CFA8}"/>
              </a:ext>
            </a:extLst>
          </p:cNvPr>
          <p:cNvCxnSpPr>
            <a:cxnSpLocks/>
          </p:cNvCxnSpPr>
          <p:nvPr/>
        </p:nvCxnSpPr>
        <p:spPr>
          <a:xfrm>
            <a:off x="1239830" y="1101750"/>
            <a:ext cx="0" cy="1018855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0315C6D1-6104-394D-AAA1-17F2AC43B3F8}"/>
              </a:ext>
            </a:extLst>
          </p:cNvPr>
          <p:cNvSpPr txBox="1"/>
          <p:nvPr/>
        </p:nvSpPr>
        <p:spPr>
          <a:xfrm>
            <a:off x="638985" y="5220052"/>
            <a:ext cx="113204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175.1 mm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7F3A754-AC7E-DA49-B578-0AC6A5CB81D8}"/>
              </a:ext>
            </a:extLst>
          </p:cNvPr>
          <p:cNvCxnSpPr>
            <a:cxnSpLocks/>
          </p:cNvCxnSpPr>
          <p:nvPr/>
        </p:nvCxnSpPr>
        <p:spPr>
          <a:xfrm>
            <a:off x="3398830" y="6235700"/>
            <a:ext cx="0" cy="504505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2A0B805D-AB00-3640-B16D-1CB0BF805D5B}"/>
              </a:ext>
            </a:extLst>
          </p:cNvPr>
          <p:cNvSpPr txBox="1"/>
          <p:nvPr/>
        </p:nvSpPr>
        <p:spPr>
          <a:xfrm>
            <a:off x="2750529" y="8402456"/>
            <a:ext cx="1015021" cy="369332"/>
          </a:xfrm>
          <a:prstGeom prst="rect">
            <a:avLst/>
          </a:prstGeom>
          <a:solidFill>
            <a:srgbClr val="BD664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86.4 mm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9ACA144-1E92-054B-94B8-27474297C870}"/>
              </a:ext>
            </a:extLst>
          </p:cNvPr>
          <p:cNvCxnSpPr>
            <a:cxnSpLocks/>
          </p:cNvCxnSpPr>
          <p:nvPr/>
        </p:nvCxnSpPr>
        <p:spPr>
          <a:xfrm>
            <a:off x="2217730" y="11290300"/>
            <a:ext cx="0" cy="128270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EE226BF3-A012-844E-965A-505928B4BC84}"/>
              </a:ext>
            </a:extLst>
          </p:cNvPr>
          <p:cNvSpPr txBox="1"/>
          <p:nvPr/>
        </p:nvSpPr>
        <p:spPr>
          <a:xfrm>
            <a:off x="1675626" y="11746984"/>
            <a:ext cx="1015021" cy="369332"/>
          </a:xfrm>
          <a:prstGeom prst="rect">
            <a:avLst/>
          </a:prstGeom>
          <a:solidFill>
            <a:srgbClr val="BD664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25.4 mm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833A76C-2662-1744-A27F-EF0386F8A322}"/>
              </a:ext>
            </a:extLst>
          </p:cNvPr>
          <p:cNvCxnSpPr>
            <a:cxnSpLocks/>
          </p:cNvCxnSpPr>
          <p:nvPr/>
        </p:nvCxnSpPr>
        <p:spPr>
          <a:xfrm>
            <a:off x="4148130" y="3567199"/>
            <a:ext cx="0" cy="1780885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0F8521B-00DE-EF4F-A23A-C9E0044A6C34}"/>
              </a:ext>
            </a:extLst>
          </p:cNvPr>
          <p:cNvCxnSpPr>
            <a:cxnSpLocks/>
          </p:cNvCxnSpPr>
          <p:nvPr/>
        </p:nvCxnSpPr>
        <p:spPr>
          <a:xfrm>
            <a:off x="4910130" y="4484772"/>
            <a:ext cx="0" cy="863312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7B90E757-528F-304C-8C15-F5D1A9FCD448}"/>
              </a:ext>
            </a:extLst>
          </p:cNvPr>
          <p:cNvSpPr txBox="1"/>
          <p:nvPr/>
        </p:nvSpPr>
        <p:spPr>
          <a:xfrm>
            <a:off x="4391705" y="4705366"/>
            <a:ext cx="898003" cy="369332"/>
          </a:xfrm>
          <a:prstGeom prst="rect">
            <a:avLst/>
          </a:prstGeom>
          <a:solidFill>
            <a:srgbClr val="BD664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8.0 mm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9E88CCE-FBFA-C143-AC9A-24C5C1AA0B1F}"/>
              </a:ext>
            </a:extLst>
          </p:cNvPr>
          <p:cNvSpPr txBox="1"/>
          <p:nvPr/>
        </p:nvSpPr>
        <p:spPr>
          <a:xfrm>
            <a:off x="3412936" y="4181146"/>
            <a:ext cx="898003" cy="369332"/>
          </a:xfrm>
          <a:prstGeom prst="rect">
            <a:avLst/>
          </a:prstGeom>
          <a:solidFill>
            <a:srgbClr val="BD664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17 mm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682C6C93-682B-794D-9BA4-8A0903228CF0}"/>
              </a:ext>
            </a:extLst>
          </p:cNvPr>
          <p:cNvGrpSpPr/>
          <p:nvPr/>
        </p:nvGrpSpPr>
        <p:grpSpPr>
          <a:xfrm>
            <a:off x="5882131" y="6656364"/>
            <a:ext cx="463550" cy="393700"/>
            <a:chOff x="6013183" y="3111500"/>
            <a:chExt cx="463550" cy="393700"/>
          </a:xfrm>
          <a:solidFill>
            <a:srgbClr val="FF0000"/>
          </a:solidFill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9E968CB0-8F9E-3342-B1F3-EE2CE8A235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78283" y="3263290"/>
              <a:ext cx="91440" cy="91440"/>
            </a:xfrm>
            <a:prstGeom prst="ellipse">
              <a:avLst/>
            </a:prstGeom>
            <a:grp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FB73FC1-EF12-8C47-85E9-B0CF11379E79}"/>
                </a:ext>
              </a:extLst>
            </p:cNvPr>
            <p:cNvCxnSpPr>
              <a:cxnSpLocks/>
            </p:cNvCxnSpPr>
            <p:nvPr/>
          </p:nvCxnSpPr>
          <p:spPr>
            <a:xfrm>
              <a:off x="6219201" y="3111500"/>
              <a:ext cx="0" cy="393700"/>
            </a:xfrm>
            <a:prstGeom prst="line">
              <a:avLst/>
            </a:prstGeom>
            <a:grpFill/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6F14BB1F-C96A-054F-9A35-0150053FECFF}"/>
                </a:ext>
              </a:extLst>
            </p:cNvPr>
            <p:cNvCxnSpPr>
              <a:cxnSpLocks/>
            </p:cNvCxnSpPr>
            <p:nvPr/>
          </p:nvCxnSpPr>
          <p:spPr>
            <a:xfrm>
              <a:off x="6013183" y="3308350"/>
              <a:ext cx="463550" cy="0"/>
            </a:xfrm>
            <a:prstGeom prst="line">
              <a:avLst/>
            </a:prstGeom>
            <a:grpFill/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EC5AEA83-1679-5A4B-98F6-036C27CFF852}"/>
              </a:ext>
            </a:extLst>
          </p:cNvPr>
          <p:cNvSpPr txBox="1"/>
          <p:nvPr/>
        </p:nvSpPr>
        <p:spPr>
          <a:xfrm>
            <a:off x="6371434" y="6489009"/>
            <a:ext cx="17988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(0, 0, -28.85 mm)</a:t>
            </a:r>
            <a:br>
              <a:rPr lang="en-US" dirty="0"/>
            </a:br>
            <a:r>
              <a:rPr lang="en-US" dirty="0" err="1"/>
              <a:t>topHat_center</a:t>
            </a:r>
            <a:endParaRPr lang="en-US" dirty="0"/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FE3E72E6-2FE3-1444-B6E2-DC246C5D9D27}"/>
              </a:ext>
            </a:extLst>
          </p:cNvPr>
          <p:cNvGrpSpPr/>
          <p:nvPr/>
        </p:nvGrpSpPr>
        <p:grpSpPr>
          <a:xfrm>
            <a:off x="5882131" y="5894364"/>
            <a:ext cx="463550" cy="393700"/>
            <a:chOff x="6013183" y="3111500"/>
            <a:chExt cx="463550" cy="393700"/>
          </a:xfrm>
          <a:solidFill>
            <a:schemeClr val="tx1"/>
          </a:solidFill>
        </p:grpSpPr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6D95AFC2-08F6-C147-B9A4-05C374736A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78283" y="3263290"/>
              <a:ext cx="91440" cy="9144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E714D5FF-DC66-1649-A16A-A64CEB06B1EA}"/>
                </a:ext>
              </a:extLst>
            </p:cNvPr>
            <p:cNvCxnSpPr>
              <a:cxnSpLocks/>
            </p:cNvCxnSpPr>
            <p:nvPr/>
          </p:nvCxnSpPr>
          <p:spPr>
            <a:xfrm>
              <a:off x="6219201" y="3111500"/>
              <a:ext cx="0" cy="393700"/>
            </a:xfrm>
            <a:prstGeom prst="lin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D521BCE0-224B-AD42-AD49-4063B676E32D}"/>
                </a:ext>
              </a:extLst>
            </p:cNvPr>
            <p:cNvCxnSpPr>
              <a:cxnSpLocks/>
            </p:cNvCxnSpPr>
            <p:nvPr/>
          </p:nvCxnSpPr>
          <p:spPr>
            <a:xfrm>
              <a:off x="6013183" y="3308350"/>
              <a:ext cx="463550" cy="0"/>
            </a:xfrm>
            <a:prstGeom prst="lin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BA266459-8CC6-3E49-97D0-A5F104AA0D70}"/>
              </a:ext>
            </a:extLst>
          </p:cNvPr>
          <p:cNvSpPr txBox="1"/>
          <p:nvPr/>
        </p:nvSpPr>
        <p:spPr>
          <a:xfrm>
            <a:off x="4432035" y="6224593"/>
            <a:ext cx="1681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(0, 0, -22.5 mm)</a:t>
            </a: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28611161-4DD7-984E-975D-68420FD49117}"/>
              </a:ext>
            </a:extLst>
          </p:cNvPr>
          <p:cNvGrpSpPr/>
          <p:nvPr/>
        </p:nvGrpSpPr>
        <p:grpSpPr>
          <a:xfrm>
            <a:off x="1008055" y="77764"/>
            <a:ext cx="463550" cy="393700"/>
            <a:chOff x="6013183" y="3111500"/>
            <a:chExt cx="463550" cy="393700"/>
          </a:xfrm>
          <a:solidFill>
            <a:srgbClr val="FF0000"/>
          </a:solidFill>
        </p:grpSpPr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EDF72242-C977-C743-AAF4-D3AD6C403E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78283" y="3263290"/>
              <a:ext cx="91440" cy="91440"/>
            </a:xfrm>
            <a:prstGeom prst="ellipse">
              <a:avLst/>
            </a:prstGeom>
            <a:grp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73339FB-3791-2D48-84C6-F36958156D86}"/>
                </a:ext>
              </a:extLst>
            </p:cNvPr>
            <p:cNvCxnSpPr>
              <a:cxnSpLocks/>
            </p:cNvCxnSpPr>
            <p:nvPr/>
          </p:nvCxnSpPr>
          <p:spPr>
            <a:xfrm>
              <a:off x="6219201" y="3111500"/>
              <a:ext cx="0" cy="393700"/>
            </a:xfrm>
            <a:prstGeom prst="line">
              <a:avLst/>
            </a:prstGeom>
            <a:grpFill/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ADFD5AC2-93FC-034A-B3D7-2F11108A60FD}"/>
                </a:ext>
              </a:extLst>
            </p:cNvPr>
            <p:cNvCxnSpPr>
              <a:cxnSpLocks/>
            </p:cNvCxnSpPr>
            <p:nvPr/>
          </p:nvCxnSpPr>
          <p:spPr>
            <a:xfrm>
              <a:off x="6013183" y="3308350"/>
              <a:ext cx="463550" cy="0"/>
            </a:xfrm>
            <a:prstGeom prst="line">
              <a:avLst/>
            </a:prstGeom>
            <a:grpFill/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77F7F017-1735-7D42-8765-4BBD5B15C179}"/>
              </a:ext>
            </a:extLst>
          </p:cNvPr>
          <p:cNvGrpSpPr/>
          <p:nvPr/>
        </p:nvGrpSpPr>
        <p:grpSpPr>
          <a:xfrm>
            <a:off x="1032820" y="536635"/>
            <a:ext cx="463550" cy="393700"/>
            <a:chOff x="6013183" y="3111500"/>
            <a:chExt cx="463550" cy="393700"/>
          </a:xfrm>
          <a:solidFill>
            <a:schemeClr val="tx1"/>
          </a:solidFill>
        </p:grpSpPr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9AC870D2-0769-6940-BA50-0015CD5A12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78283" y="3263290"/>
              <a:ext cx="91440" cy="9144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BD290961-097A-9B44-9644-9BCD471B7611}"/>
                </a:ext>
              </a:extLst>
            </p:cNvPr>
            <p:cNvCxnSpPr>
              <a:cxnSpLocks/>
            </p:cNvCxnSpPr>
            <p:nvPr/>
          </p:nvCxnSpPr>
          <p:spPr>
            <a:xfrm>
              <a:off x="6219201" y="3111500"/>
              <a:ext cx="0" cy="393700"/>
            </a:xfrm>
            <a:prstGeom prst="lin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6CE247BB-D445-D042-98E8-44D964B0527C}"/>
                </a:ext>
              </a:extLst>
            </p:cNvPr>
            <p:cNvCxnSpPr>
              <a:cxnSpLocks/>
            </p:cNvCxnSpPr>
            <p:nvPr/>
          </p:nvCxnSpPr>
          <p:spPr>
            <a:xfrm>
              <a:off x="6013183" y="3308350"/>
              <a:ext cx="463550" cy="0"/>
            </a:xfrm>
            <a:prstGeom prst="lin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756E56EF-BC5F-5045-A0F3-50949CB6C4E1}"/>
              </a:ext>
            </a:extLst>
          </p:cNvPr>
          <p:cNvSpPr txBox="1"/>
          <p:nvPr/>
        </p:nvSpPr>
        <p:spPr>
          <a:xfrm>
            <a:off x="1636705" y="167303"/>
            <a:ext cx="1934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 in simulation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9814E6DC-7526-0D49-97B9-D6583457B9B3}"/>
              </a:ext>
            </a:extLst>
          </p:cNvPr>
          <p:cNvSpPr txBox="1"/>
          <p:nvPr/>
        </p:nvSpPr>
        <p:spPr>
          <a:xfrm>
            <a:off x="1645406" y="548819"/>
            <a:ext cx="2012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 just for clarity</a:t>
            </a: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C8FFD7F2-BF19-854D-BAAF-250100BF85B7}"/>
              </a:ext>
            </a:extLst>
          </p:cNvPr>
          <p:cNvGrpSpPr/>
          <p:nvPr/>
        </p:nvGrpSpPr>
        <p:grpSpPr>
          <a:xfrm>
            <a:off x="5882131" y="11102401"/>
            <a:ext cx="463550" cy="393700"/>
            <a:chOff x="6013183" y="3111500"/>
            <a:chExt cx="463550" cy="393700"/>
          </a:xfrm>
          <a:solidFill>
            <a:schemeClr val="tx1"/>
          </a:solidFill>
        </p:grpSpPr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51B729E0-0256-AB45-ADDC-E5278ADDC3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78283" y="3263290"/>
              <a:ext cx="91440" cy="9144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7A3B3CAA-9282-164C-B09E-DA44A449EC7E}"/>
                </a:ext>
              </a:extLst>
            </p:cNvPr>
            <p:cNvCxnSpPr>
              <a:cxnSpLocks/>
            </p:cNvCxnSpPr>
            <p:nvPr/>
          </p:nvCxnSpPr>
          <p:spPr>
            <a:xfrm>
              <a:off x="6219201" y="3111500"/>
              <a:ext cx="0" cy="393700"/>
            </a:xfrm>
            <a:prstGeom prst="lin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DDF4ECC0-15FE-DA45-841E-14338C9718CE}"/>
                </a:ext>
              </a:extLst>
            </p:cNvPr>
            <p:cNvCxnSpPr>
              <a:cxnSpLocks/>
            </p:cNvCxnSpPr>
            <p:nvPr/>
          </p:nvCxnSpPr>
          <p:spPr>
            <a:xfrm>
              <a:off x="6013183" y="3308350"/>
              <a:ext cx="463550" cy="0"/>
            </a:xfrm>
            <a:prstGeom prst="lin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C5DC47D4-9AD1-3445-9A30-A3C160587F7C}"/>
              </a:ext>
            </a:extLst>
          </p:cNvPr>
          <p:cNvSpPr txBox="1"/>
          <p:nvPr/>
        </p:nvSpPr>
        <p:spPr>
          <a:xfrm>
            <a:off x="6081814" y="10908518"/>
            <a:ext cx="1798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(0, 0, -108.9 mm)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64A17F5F-5A2D-7740-A15B-068FE22A83DB}"/>
              </a:ext>
            </a:extLst>
          </p:cNvPr>
          <p:cNvCxnSpPr>
            <a:cxnSpLocks/>
          </p:cNvCxnSpPr>
          <p:nvPr/>
        </p:nvCxnSpPr>
        <p:spPr>
          <a:xfrm flipV="1">
            <a:off x="2311531" y="1099347"/>
            <a:ext cx="0" cy="19558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7EC13A0A-ADB0-9946-89D5-8EB25960CD2C}"/>
              </a:ext>
            </a:extLst>
          </p:cNvPr>
          <p:cNvCxnSpPr>
            <a:cxnSpLocks/>
          </p:cNvCxnSpPr>
          <p:nvPr/>
        </p:nvCxnSpPr>
        <p:spPr>
          <a:xfrm>
            <a:off x="2288097" y="3055147"/>
            <a:ext cx="203594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Oval 114">
            <a:extLst>
              <a:ext uri="{FF2B5EF4-FFF2-40B4-BE49-F238E27FC236}">
                <a16:creationId xmlns:a16="http://schemas.microsoft.com/office/drawing/2014/main" id="{24A17A08-84FD-3A4C-8585-764DBF54F4FB}"/>
              </a:ext>
            </a:extLst>
          </p:cNvPr>
          <p:cNvSpPr>
            <a:spLocks noChangeAspect="1"/>
          </p:cNvSpPr>
          <p:nvPr/>
        </p:nvSpPr>
        <p:spPr>
          <a:xfrm>
            <a:off x="2265687" y="3011357"/>
            <a:ext cx="91440" cy="9144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C588BAD-9BA8-6745-A517-779962ECFB99}"/>
              </a:ext>
            </a:extLst>
          </p:cNvPr>
          <p:cNvSpPr txBox="1"/>
          <p:nvPr/>
        </p:nvSpPr>
        <p:spPr>
          <a:xfrm>
            <a:off x="3921652" y="295297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42212B7-D69C-E34A-88B3-F2564333CEB3}"/>
              </a:ext>
            </a:extLst>
          </p:cNvPr>
          <p:cNvSpPr txBox="1"/>
          <p:nvPr/>
        </p:nvSpPr>
        <p:spPr>
          <a:xfrm>
            <a:off x="2022669" y="1111248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6975FB7-1B69-FA46-8EAD-DF253436B715}"/>
              </a:ext>
            </a:extLst>
          </p:cNvPr>
          <p:cNvSpPr txBox="1"/>
          <p:nvPr/>
        </p:nvSpPr>
        <p:spPr>
          <a:xfrm>
            <a:off x="1868939" y="2779631"/>
            <a:ext cx="12583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br>
              <a:rPr lang="en-US" dirty="0"/>
            </a:br>
            <a:r>
              <a:rPr lang="en-US" dirty="0"/>
              <a:t>out of page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AD863659-88D4-1448-829F-30D640EE36AB}"/>
              </a:ext>
            </a:extLst>
          </p:cNvPr>
          <p:cNvSpPr txBox="1"/>
          <p:nvPr/>
        </p:nvSpPr>
        <p:spPr>
          <a:xfrm>
            <a:off x="3753834" y="-22301"/>
            <a:ext cx="58860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Important Points in Simulation</a:t>
            </a:r>
          </a:p>
          <a:p>
            <a:pPr algn="ctr"/>
            <a:r>
              <a:rPr lang="en-US" dirty="0"/>
              <a:t>(ICPC Detector)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937AED1D-A82B-4840-A004-75369C09D000}"/>
                  </a:ext>
                </a:extLst>
              </p:cNvPr>
              <p:cNvSpPr txBox="1"/>
              <p:nvPr/>
            </p:nvSpPr>
            <p:spPr>
              <a:xfrm>
                <a:off x="7438747" y="2240318"/>
                <a:ext cx="303836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(0, 3.5 mm * cos(90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rot</m:t>
                        </m:r>
                      </m:sub>
                    </m:sSub>
                  </m:oMath>
                </a14:m>
                <a:r>
                  <a:rPr lang="en-US" dirty="0"/>
                  <a:t>), 3.5 mm *sin(90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rot</m:t>
                        </m:r>
                      </m:sub>
                    </m:sSub>
                  </m:oMath>
                </a14:m>
                <a:r>
                  <a:rPr lang="en-US" dirty="0"/>
                  <a:t>))</a:t>
                </a:r>
                <a:br>
                  <a:rPr lang="en-US" dirty="0"/>
                </a:br>
                <a:r>
                  <a:rPr lang="en-US" dirty="0" err="1"/>
                  <a:t>source_position</a:t>
                </a:r>
                <a:endParaRPr lang="en-US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937AED1D-A82B-4840-A004-75369C09D0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8747" y="2240318"/>
                <a:ext cx="3038365" cy="923330"/>
              </a:xfrm>
              <a:prstGeom prst="rect">
                <a:avLst/>
              </a:prstGeom>
              <a:blipFill>
                <a:blip r:embed="rId2"/>
                <a:stretch>
                  <a:fillRect l="-1667" t="-1351" b="-9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10966C1-626B-3640-AC4F-D6325081C0AF}"/>
              </a:ext>
            </a:extLst>
          </p:cNvPr>
          <p:cNvCxnSpPr>
            <a:cxnSpLocks/>
          </p:cNvCxnSpPr>
          <p:nvPr/>
        </p:nvCxnSpPr>
        <p:spPr>
          <a:xfrm>
            <a:off x="7880704" y="4484772"/>
            <a:ext cx="0" cy="169546"/>
          </a:xfrm>
          <a:prstGeom prst="straightConnector1">
            <a:avLst/>
          </a:prstGeom>
          <a:ln w="47625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C0C95F5-8BA3-8841-AFC8-96E6A19CF67C}"/>
              </a:ext>
            </a:extLst>
          </p:cNvPr>
          <p:cNvSpPr txBox="1"/>
          <p:nvPr/>
        </p:nvSpPr>
        <p:spPr>
          <a:xfrm>
            <a:off x="7926496" y="4362920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mm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7B7B5B2-D47F-BB42-9328-369AD8559766}"/>
              </a:ext>
            </a:extLst>
          </p:cNvPr>
          <p:cNvCxnSpPr/>
          <p:nvPr/>
        </p:nvCxnSpPr>
        <p:spPr>
          <a:xfrm>
            <a:off x="6210697" y="4623375"/>
            <a:ext cx="1670007" cy="0"/>
          </a:xfrm>
          <a:prstGeom prst="line">
            <a:avLst/>
          </a:prstGeom>
          <a:ln w="381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358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7398B10-6AB4-5249-BEDB-00714625915A}"/>
              </a:ext>
            </a:extLst>
          </p:cNvPr>
          <p:cNvSpPr/>
          <p:nvPr/>
        </p:nvSpPr>
        <p:spPr>
          <a:xfrm rot="5400000">
            <a:off x="5048250" y="12804775"/>
            <a:ext cx="2095500" cy="1631950"/>
          </a:xfrm>
          <a:prstGeom prst="rect">
            <a:avLst/>
          </a:prstGeom>
          <a:solidFill>
            <a:srgbClr val="BD664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Cold Finger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869E90-C2FB-8A41-813C-91A44139F236}"/>
              </a:ext>
            </a:extLst>
          </p:cNvPr>
          <p:cNvSpPr/>
          <p:nvPr/>
        </p:nvSpPr>
        <p:spPr>
          <a:xfrm>
            <a:off x="1908698" y="1067647"/>
            <a:ext cx="8648700" cy="10198100"/>
          </a:xfrm>
          <a:prstGeom prst="rect">
            <a:avLst/>
          </a:prstGeom>
          <a:solidFill>
            <a:srgbClr val="BD664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ECF98E-1F0A-6B4E-95A9-459692A452D4}"/>
              </a:ext>
            </a:extLst>
          </p:cNvPr>
          <p:cNvSpPr/>
          <p:nvPr/>
        </p:nvSpPr>
        <p:spPr>
          <a:xfrm>
            <a:off x="3765550" y="6235700"/>
            <a:ext cx="4660900" cy="5054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33AC072-936E-DF44-AC6F-3FC2C0FC57BB}"/>
              </a:ext>
            </a:extLst>
          </p:cNvPr>
          <p:cNvSpPr/>
          <p:nvPr/>
        </p:nvSpPr>
        <p:spPr>
          <a:xfrm>
            <a:off x="0" y="11290300"/>
            <a:ext cx="12192000" cy="1282700"/>
          </a:xfrm>
          <a:prstGeom prst="rect">
            <a:avLst/>
          </a:prstGeom>
          <a:solidFill>
            <a:srgbClr val="BD664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64CC262-3985-8743-B1F7-A757B059CF9A}"/>
              </a:ext>
            </a:extLst>
          </p:cNvPr>
          <p:cNvGrpSpPr/>
          <p:nvPr/>
        </p:nvGrpSpPr>
        <p:grpSpPr>
          <a:xfrm>
            <a:off x="4387580" y="3178561"/>
            <a:ext cx="3416840" cy="1780789"/>
            <a:chOff x="2430379" y="1937084"/>
            <a:chExt cx="5835316" cy="2981953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F53C362-EEE0-5244-9E17-18942CC78E5C}"/>
                </a:ext>
              </a:extLst>
            </p:cNvPr>
            <p:cNvGrpSpPr/>
            <p:nvPr/>
          </p:nvGrpSpPr>
          <p:grpSpPr>
            <a:xfrm>
              <a:off x="2430379" y="1937084"/>
              <a:ext cx="5835316" cy="2981953"/>
              <a:chOff x="2430379" y="1937084"/>
              <a:chExt cx="5835316" cy="2981953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3A6C8B35-FCF1-3F4E-B6C9-6A7FBFE2DF48}"/>
                  </a:ext>
                </a:extLst>
              </p:cNvPr>
              <p:cNvSpPr/>
              <p:nvPr/>
            </p:nvSpPr>
            <p:spPr>
              <a:xfrm>
                <a:off x="2430379" y="1937084"/>
                <a:ext cx="5835316" cy="152801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76E4652D-B06D-0F40-A0E0-AABCE689D5AF}"/>
                  </a:ext>
                </a:extLst>
              </p:cNvPr>
              <p:cNvSpPr/>
              <p:nvPr/>
            </p:nvSpPr>
            <p:spPr>
              <a:xfrm>
                <a:off x="4148889" y="3382711"/>
                <a:ext cx="2398296" cy="152801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3A2152E-7F67-E249-B6BB-ADE36D2B5446}"/>
                  </a:ext>
                </a:extLst>
              </p:cNvPr>
              <p:cNvSpPr/>
              <p:nvPr/>
            </p:nvSpPr>
            <p:spPr>
              <a:xfrm>
                <a:off x="2947737" y="2430379"/>
                <a:ext cx="4800599" cy="61984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E7C07E2-5877-8448-9EA8-76F2C4253359}"/>
                  </a:ext>
                </a:extLst>
              </p:cNvPr>
              <p:cNvSpPr/>
              <p:nvPr/>
            </p:nvSpPr>
            <p:spPr>
              <a:xfrm>
                <a:off x="4656221" y="3028949"/>
                <a:ext cx="1383632" cy="13034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F251F558-12D5-4D4E-BF4D-ABFC93B3529B}"/>
                  </a:ext>
                </a:extLst>
              </p:cNvPr>
              <p:cNvSpPr/>
              <p:nvPr/>
            </p:nvSpPr>
            <p:spPr>
              <a:xfrm rot="5400000">
                <a:off x="4442431" y="3903111"/>
                <a:ext cx="1810148" cy="22170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E2E27CB-4F69-514C-B220-85798ED4624F}"/>
                </a:ext>
              </a:extLst>
            </p:cNvPr>
            <p:cNvSpPr/>
            <p:nvPr/>
          </p:nvSpPr>
          <p:spPr>
            <a:xfrm>
              <a:off x="3023936" y="2805529"/>
              <a:ext cx="4648199" cy="22112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D15873B-4AB3-0E49-B06E-16C023C66D0C}"/>
              </a:ext>
            </a:extLst>
          </p:cNvPr>
          <p:cNvGrpSpPr/>
          <p:nvPr/>
        </p:nvGrpSpPr>
        <p:grpSpPr>
          <a:xfrm>
            <a:off x="5882131" y="8548664"/>
            <a:ext cx="463550" cy="393700"/>
            <a:chOff x="6013183" y="3111500"/>
            <a:chExt cx="463550" cy="393700"/>
          </a:xfrm>
          <a:solidFill>
            <a:srgbClr val="FF0000"/>
          </a:solidFill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BA3F911B-D6AF-CF45-B2B4-A320FA38E5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78283" y="3263290"/>
              <a:ext cx="91440" cy="91440"/>
            </a:xfrm>
            <a:prstGeom prst="ellipse">
              <a:avLst/>
            </a:prstGeom>
            <a:grp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4853FA7-908C-5748-822C-D8C03529C126}"/>
                </a:ext>
              </a:extLst>
            </p:cNvPr>
            <p:cNvCxnSpPr>
              <a:cxnSpLocks/>
            </p:cNvCxnSpPr>
            <p:nvPr/>
          </p:nvCxnSpPr>
          <p:spPr>
            <a:xfrm>
              <a:off x="6219201" y="3111500"/>
              <a:ext cx="0" cy="393700"/>
            </a:xfrm>
            <a:prstGeom prst="line">
              <a:avLst/>
            </a:prstGeom>
            <a:grpFill/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CEF924B-69A1-3942-8704-41E5F342566F}"/>
                </a:ext>
              </a:extLst>
            </p:cNvPr>
            <p:cNvCxnSpPr>
              <a:cxnSpLocks/>
            </p:cNvCxnSpPr>
            <p:nvPr/>
          </p:nvCxnSpPr>
          <p:spPr>
            <a:xfrm>
              <a:off x="6013183" y="3308350"/>
              <a:ext cx="463550" cy="0"/>
            </a:xfrm>
            <a:prstGeom prst="line">
              <a:avLst/>
            </a:prstGeom>
            <a:grpFill/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F7B4127-C7E5-1D43-B28A-BC702760FD49}"/>
              </a:ext>
            </a:extLst>
          </p:cNvPr>
          <p:cNvCxnSpPr>
            <a:cxnSpLocks/>
          </p:cNvCxnSpPr>
          <p:nvPr/>
        </p:nvCxnSpPr>
        <p:spPr>
          <a:xfrm flipH="1">
            <a:off x="6095688" y="2828365"/>
            <a:ext cx="2240552" cy="969363"/>
          </a:xfrm>
          <a:prstGeom prst="straightConnector1">
            <a:avLst/>
          </a:prstGeom>
          <a:ln w="76200">
            <a:solidFill>
              <a:srgbClr val="00FF7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02641E80-839C-3A49-A0DD-EE94E88EA20D}"/>
              </a:ext>
            </a:extLst>
          </p:cNvPr>
          <p:cNvSpPr txBox="1"/>
          <p:nvPr/>
        </p:nvSpPr>
        <p:spPr>
          <a:xfrm>
            <a:off x="8571640" y="4196166"/>
            <a:ext cx="8980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(0, 0, 0)</a:t>
            </a:r>
            <a:br>
              <a:rPr lang="en-US" dirty="0"/>
            </a:br>
            <a:r>
              <a:rPr lang="en-US" dirty="0"/>
              <a:t>Origin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A45F9AC-8E8C-3A4E-9296-3B1990F5668E}"/>
              </a:ext>
            </a:extLst>
          </p:cNvPr>
          <p:cNvSpPr txBox="1"/>
          <p:nvPr/>
        </p:nvSpPr>
        <p:spPr>
          <a:xfrm>
            <a:off x="6444627" y="8471774"/>
            <a:ext cx="17033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(0, 0, -65.7 mm)</a:t>
            </a:r>
            <a:br>
              <a:rPr lang="en-US" dirty="0"/>
            </a:br>
            <a:r>
              <a:rPr lang="en-US" dirty="0" err="1"/>
              <a:t>detector_center</a:t>
            </a:r>
            <a:endParaRPr lang="en-US" dirty="0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B9B09F3-8645-7B41-8FB4-0CCCFB09A8B0}"/>
              </a:ext>
            </a:extLst>
          </p:cNvPr>
          <p:cNvGrpSpPr/>
          <p:nvPr/>
        </p:nvGrpSpPr>
        <p:grpSpPr>
          <a:xfrm>
            <a:off x="5882131" y="3617999"/>
            <a:ext cx="463550" cy="393700"/>
            <a:chOff x="6013183" y="3111500"/>
            <a:chExt cx="463550" cy="393700"/>
          </a:xfrm>
          <a:solidFill>
            <a:srgbClr val="FF0000"/>
          </a:solidFill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BC25AD7F-AF0D-D44B-A24F-09D783FBC1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78283" y="3263290"/>
              <a:ext cx="91440" cy="91440"/>
            </a:xfrm>
            <a:prstGeom prst="ellipse">
              <a:avLst/>
            </a:prstGeom>
            <a:grp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4B58580E-0A9C-1F4E-9756-568A14A99B6B}"/>
                </a:ext>
              </a:extLst>
            </p:cNvPr>
            <p:cNvCxnSpPr>
              <a:cxnSpLocks/>
            </p:cNvCxnSpPr>
            <p:nvPr/>
          </p:nvCxnSpPr>
          <p:spPr>
            <a:xfrm>
              <a:off x="6219201" y="3111500"/>
              <a:ext cx="0" cy="393700"/>
            </a:xfrm>
            <a:prstGeom prst="line">
              <a:avLst/>
            </a:prstGeom>
            <a:grpFill/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A7C834B1-C043-144C-88E7-8843BFEB9679}"/>
                </a:ext>
              </a:extLst>
            </p:cNvPr>
            <p:cNvCxnSpPr>
              <a:cxnSpLocks/>
            </p:cNvCxnSpPr>
            <p:nvPr/>
          </p:nvCxnSpPr>
          <p:spPr>
            <a:xfrm>
              <a:off x="6013183" y="3308350"/>
              <a:ext cx="463550" cy="0"/>
            </a:xfrm>
            <a:prstGeom prst="line">
              <a:avLst/>
            </a:prstGeom>
            <a:grpFill/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28D62F4-BAA4-1B47-A1D3-9908EB8D791A}"/>
              </a:ext>
            </a:extLst>
          </p:cNvPr>
          <p:cNvCxnSpPr>
            <a:cxnSpLocks/>
          </p:cNvCxnSpPr>
          <p:nvPr/>
        </p:nvCxnSpPr>
        <p:spPr>
          <a:xfrm flipH="1" flipV="1">
            <a:off x="6145527" y="4244889"/>
            <a:ext cx="2439030" cy="452594"/>
          </a:xfrm>
          <a:prstGeom prst="straightConnector1">
            <a:avLst/>
          </a:prstGeom>
          <a:ln w="76200">
            <a:solidFill>
              <a:srgbClr val="00FF7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3124EB2-A8DE-B049-86D3-7785613F8120}"/>
              </a:ext>
            </a:extLst>
          </p:cNvPr>
          <p:cNvSpPr txBox="1"/>
          <p:nvPr/>
        </p:nvSpPr>
        <p:spPr>
          <a:xfrm>
            <a:off x="8336240" y="2459613"/>
            <a:ext cx="16832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(0, 0, 3.5 mm)</a:t>
            </a:r>
            <a:br>
              <a:rPr lang="en-US" dirty="0"/>
            </a:br>
            <a:r>
              <a:rPr lang="en-US" dirty="0" err="1"/>
              <a:t>source_position</a:t>
            </a:r>
            <a:endParaRPr lang="en-US" dirty="0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64FF52E-2EC5-FC4E-9EEB-0471E9053C1E}"/>
              </a:ext>
            </a:extLst>
          </p:cNvPr>
          <p:cNvGrpSpPr/>
          <p:nvPr/>
        </p:nvGrpSpPr>
        <p:grpSpPr>
          <a:xfrm>
            <a:off x="5882131" y="11736364"/>
            <a:ext cx="463550" cy="393700"/>
            <a:chOff x="6013183" y="3111500"/>
            <a:chExt cx="463550" cy="393700"/>
          </a:xfrm>
          <a:solidFill>
            <a:srgbClr val="FF0000"/>
          </a:solidFill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CF14065E-856D-0C4C-9DCF-E70EDB3163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78283" y="3263290"/>
              <a:ext cx="91440" cy="91440"/>
            </a:xfrm>
            <a:prstGeom prst="ellipse">
              <a:avLst/>
            </a:prstGeom>
            <a:grp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CD7342B5-3F1F-8947-8B16-CFA45321D84E}"/>
                </a:ext>
              </a:extLst>
            </p:cNvPr>
            <p:cNvCxnSpPr>
              <a:cxnSpLocks/>
            </p:cNvCxnSpPr>
            <p:nvPr/>
          </p:nvCxnSpPr>
          <p:spPr>
            <a:xfrm>
              <a:off x="6219201" y="3111500"/>
              <a:ext cx="0" cy="393700"/>
            </a:xfrm>
            <a:prstGeom prst="line">
              <a:avLst/>
            </a:prstGeom>
            <a:grpFill/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04CB613-8757-4947-95DB-34BAFBE7D8D4}"/>
                </a:ext>
              </a:extLst>
            </p:cNvPr>
            <p:cNvCxnSpPr>
              <a:cxnSpLocks/>
            </p:cNvCxnSpPr>
            <p:nvPr/>
          </p:nvCxnSpPr>
          <p:spPr>
            <a:xfrm>
              <a:off x="6013183" y="3308350"/>
              <a:ext cx="463550" cy="0"/>
            </a:xfrm>
            <a:prstGeom prst="line">
              <a:avLst/>
            </a:prstGeom>
            <a:grpFill/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CAEE2222-CD29-B645-B6C9-01F7C03BDFF4}"/>
              </a:ext>
            </a:extLst>
          </p:cNvPr>
          <p:cNvSpPr txBox="1"/>
          <p:nvPr/>
        </p:nvSpPr>
        <p:spPr>
          <a:xfrm>
            <a:off x="6510781" y="11608484"/>
            <a:ext cx="17988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(0, 0, -121.6 mm)</a:t>
            </a:r>
            <a:br>
              <a:rPr lang="en-US" dirty="0"/>
            </a:br>
            <a:r>
              <a:rPr lang="en-US" dirty="0" err="1"/>
              <a:t>coldPlate_center</a:t>
            </a:r>
            <a:endParaRPr lang="en-US" dirty="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5DC3BE7-11AE-304A-A157-D37965F8CFA8}"/>
              </a:ext>
            </a:extLst>
          </p:cNvPr>
          <p:cNvCxnSpPr>
            <a:cxnSpLocks/>
          </p:cNvCxnSpPr>
          <p:nvPr/>
        </p:nvCxnSpPr>
        <p:spPr>
          <a:xfrm>
            <a:off x="1239830" y="1101750"/>
            <a:ext cx="0" cy="1018855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0315C6D1-6104-394D-AAA1-17F2AC43B3F8}"/>
              </a:ext>
            </a:extLst>
          </p:cNvPr>
          <p:cNvSpPr txBox="1"/>
          <p:nvPr/>
        </p:nvSpPr>
        <p:spPr>
          <a:xfrm>
            <a:off x="638985" y="5220052"/>
            <a:ext cx="113204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175.1 mm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7F3A754-AC7E-DA49-B578-0AC6A5CB81D8}"/>
              </a:ext>
            </a:extLst>
          </p:cNvPr>
          <p:cNvCxnSpPr>
            <a:cxnSpLocks/>
          </p:cNvCxnSpPr>
          <p:nvPr/>
        </p:nvCxnSpPr>
        <p:spPr>
          <a:xfrm>
            <a:off x="3398830" y="6235700"/>
            <a:ext cx="0" cy="504505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2A0B805D-AB00-3640-B16D-1CB0BF805D5B}"/>
              </a:ext>
            </a:extLst>
          </p:cNvPr>
          <p:cNvSpPr txBox="1"/>
          <p:nvPr/>
        </p:nvSpPr>
        <p:spPr>
          <a:xfrm>
            <a:off x="2750529" y="8402456"/>
            <a:ext cx="1015021" cy="369332"/>
          </a:xfrm>
          <a:prstGeom prst="rect">
            <a:avLst/>
          </a:prstGeom>
          <a:solidFill>
            <a:srgbClr val="BD664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86.4 mm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9ACA144-1E92-054B-94B8-27474297C870}"/>
              </a:ext>
            </a:extLst>
          </p:cNvPr>
          <p:cNvCxnSpPr>
            <a:cxnSpLocks/>
          </p:cNvCxnSpPr>
          <p:nvPr/>
        </p:nvCxnSpPr>
        <p:spPr>
          <a:xfrm>
            <a:off x="2217730" y="11290300"/>
            <a:ext cx="0" cy="128270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EE226BF3-A012-844E-965A-505928B4BC84}"/>
              </a:ext>
            </a:extLst>
          </p:cNvPr>
          <p:cNvSpPr txBox="1"/>
          <p:nvPr/>
        </p:nvSpPr>
        <p:spPr>
          <a:xfrm>
            <a:off x="1675626" y="11746984"/>
            <a:ext cx="1015021" cy="369332"/>
          </a:xfrm>
          <a:prstGeom prst="rect">
            <a:avLst/>
          </a:prstGeom>
          <a:solidFill>
            <a:srgbClr val="BD664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25.4 mm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833A76C-2662-1744-A27F-EF0386F8A322}"/>
              </a:ext>
            </a:extLst>
          </p:cNvPr>
          <p:cNvCxnSpPr>
            <a:cxnSpLocks/>
          </p:cNvCxnSpPr>
          <p:nvPr/>
        </p:nvCxnSpPr>
        <p:spPr>
          <a:xfrm>
            <a:off x="4148130" y="3173499"/>
            <a:ext cx="0" cy="1780885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0F8521B-00DE-EF4F-A23A-C9E0044A6C34}"/>
              </a:ext>
            </a:extLst>
          </p:cNvPr>
          <p:cNvCxnSpPr>
            <a:cxnSpLocks/>
          </p:cNvCxnSpPr>
          <p:nvPr/>
        </p:nvCxnSpPr>
        <p:spPr>
          <a:xfrm>
            <a:off x="4910130" y="4091072"/>
            <a:ext cx="0" cy="863312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7B90E757-528F-304C-8C15-F5D1A9FCD448}"/>
              </a:ext>
            </a:extLst>
          </p:cNvPr>
          <p:cNvSpPr txBox="1"/>
          <p:nvPr/>
        </p:nvSpPr>
        <p:spPr>
          <a:xfrm>
            <a:off x="4391705" y="4311666"/>
            <a:ext cx="898003" cy="369332"/>
          </a:xfrm>
          <a:prstGeom prst="rect">
            <a:avLst/>
          </a:prstGeom>
          <a:solidFill>
            <a:srgbClr val="BD664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8.0 mm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9E88CCE-FBFA-C143-AC9A-24C5C1AA0B1F}"/>
              </a:ext>
            </a:extLst>
          </p:cNvPr>
          <p:cNvSpPr txBox="1"/>
          <p:nvPr/>
        </p:nvSpPr>
        <p:spPr>
          <a:xfrm>
            <a:off x="3412936" y="3787446"/>
            <a:ext cx="898003" cy="369332"/>
          </a:xfrm>
          <a:prstGeom prst="rect">
            <a:avLst/>
          </a:prstGeom>
          <a:solidFill>
            <a:srgbClr val="BD664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17 mm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FE3E72E6-2FE3-1444-B6E2-DC246C5D9D27}"/>
              </a:ext>
            </a:extLst>
          </p:cNvPr>
          <p:cNvGrpSpPr/>
          <p:nvPr/>
        </p:nvGrpSpPr>
        <p:grpSpPr>
          <a:xfrm>
            <a:off x="5882131" y="6046764"/>
            <a:ext cx="463550" cy="393700"/>
            <a:chOff x="6013183" y="3111500"/>
            <a:chExt cx="463550" cy="393700"/>
          </a:xfrm>
          <a:solidFill>
            <a:schemeClr val="tx1"/>
          </a:solidFill>
        </p:grpSpPr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6D95AFC2-08F6-C147-B9A4-05C374736A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78283" y="3263290"/>
              <a:ext cx="91440" cy="9144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E714D5FF-DC66-1649-A16A-A64CEB06B1EA}"/>
                </a:ext>
              </a:extLst>
            </p:cNvPr>
            <p:cNvCxnSpPr>
              <a:cxnSpLocks/>
            </p:cNvCxnSpPr>
            <p:nvPr/>
          </p:nvCxnSpPr>
          <p:spPr>
            <a:xfrm>
              <a:off x="6219201" y="3111500"/>
              <a:ext cx="0" cy="393700"/>
            </a:xfrm>
            <a:prstGeom prst="lin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D521BCE0-224B-AD42-AD49-4063B676E32D}"/>
                </a:ext>
              </a:extLst>
            </p:cNvPr>
            <p:cNvCxnSpPr>
              <a:cxnSpLocks/>
            </p:cNvCxnSpPr>
            <p:nvPr/>
          </p:nvCxnSpPr>
          <p:spPr>
            <a:xfrm>
              <a:off x="6013183" y="3308350"/>
              <a:ext cx="463550" cy="0"/>
            </a:xfrm>
            <a:prstGeom prst="lin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BA266459-8CC6-3E49-97D0-A5F104AA0D70}"/>
              </a:ext>
            </a:extLst>
          </p:cNvPr>
          <p:cNvSpPr txBox="1"/>
          <p:nvPr/>
        </p:nvSpPr>
        <p:spPr>
          <a:xfrm>
            <a:off x="6082407" y="6185936"/>
            <a:ext cx="1681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(0, 0, -22.5 mm)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D1706245-1463-9742-A83E-3B65A996729D}"/>
              </a:ext>
            </a:extLst>
          </p:cNvPr>
          <p:cNvGrpSpPr/>
          <p:nvPr/>
        </p:nvGrpSpPr>
        <p:grpSpPr>
          <a:xfrm>
            <a:off x="6475514" y="5616885"/>
            <a:ext cx="91440" cy="241910"/>
            <a:chOff x="6178283" y="3263290"/>
            <a:chExt cx="91440" cy="241910"/>
          </a:xfrm>
          <a:solidFill>
            <a:schemeClr val="tx1"/>
          </a:solidFill>
        </p:grpSpPr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F8E26A02-9EC8-5F47-9355-168C0160C4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78283" y="3263290"/>
              <a:ext cx="91440" cy="9144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E4B7269F-E63D-B84A-833C-1AAF6545C5DA}"/>
                </a:ext>
              </a:extLst>
            </p:cNvPr>
            <p:cNvCxnSpPr>
              <a:cxnSpLocks/>
              <a:stCxn id="73" idx="0"/>
            </p:cNvCxnSpPr>
            <p:nvPr/>
          </p:nvCxnSpPr>
          <p:spPr>
            <a:xfrm flipH="1">
              <a:off x="6219201" y="3263290"/>
              <a:ext cx="4802" cy="241910"/>
            </a:xfrm>
            <a:prstGeom prst="lin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Rectangle 92">
            <a:extLst>
              <a:ext uri="{FF2B5EF4-FFF2-40B4-BE49-F238E27FC236}">
                <a16:creationId xmlns:a16="http://schemas.microsoft.com/office/drawing/2014/main" id="{A1140B7F-9B01-4A4D-8270-3117B347A54B}"/>
              </a:ext>
            </a:extLst>
          </p:cNvPr>
          <p:cNvSpPr/>
          <p:nvPr/>
        </p:nvSpPr>
        <p:spPr>
          <a:xfrm>
            <a:off x="5577601" y="5791172"/>
            <a:ext cx="3426699" cy="16374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LMFE </a:t>
            </a:r>
            <a:r>
              <a:rPr lang="en-US" sz="1200" dirty="0"/>
              <a:t>(not included in sim!)</a:t>
            </a:r>
            <a:endParaRPr lang="en-US" dirty="0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A80DB15-9F21-9345-8E33-1893FC07BE17}"/>
              </a:ext>
            </a:extLst>
          </p:cNvPr>
          <p:cNvGrpSpPr/>
          <p:nvPr/>
        </p:nvGrpSpPr>
        <p:grpSpPr>
          <a:xfrm>
            <a:off x="5586514" y="5616885"/>
            <a:ext cx="91440" cy="241910"/>
            <a:chOff x="6178283" y="3263290"/>
            <a:chExt cx="91440" cy="241910"/>
          </a:xfrm>
          <a:solidFill>
            <a:schemeClr val="tx1"/>
          </a:solidFill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4D2D213E-6EE3-B64D-8901-A643BEEE7C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78283" y="3263290"/>
              <a:ext cx="91440" cy="9144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4E24126-1580-794A-9142-C41C3ADB1E3F}"/>
                </a:ext>
              </a:extLst>
            </p:cNvPr>
            <p:cNvCxnSpPr>
              <a:cxnSpLocks/>
              <a:stCxn id="65" idx="0"/>
            </p:cNvCxnSpPr>
            <p:nvPr/>
          </p:nvCxnSpPr>
          <p:spPr>
            <a:xfrm flipH="1">
              <a:off x="6219201" y="3263290"/>
              <a:ext cx="4802" cy="241910"/>
            </a:xfrm>
            <a:prstGeom prst="lin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>
            <a:extLst>
              <a:ext uri="{FF2B5EF4-FFF2-40B4-BE49-F238E27FC236}">
                <a16:creationId xmlns:a16="http://schemas.microsoft.com/office/drawing/2014/main" id="{86C60DAA-307C-5F46-96D6-1E0D5D8B6CA9}"/>
              </a:ext>
            </a:extLst>
          </p:cNvPr>
          <p:cNvSpPr/>
          <p:nvPr/>
        </p:nvSpPr>
        <p:spPr>
          <a:xfrm>
            <a:off x="5638640" y="5719309"/>
            <a:ext cx="1877299" cy="697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3FEF9B96-6609-0340-86C5-2B96A688BD87}"/>
              </a:ext>
            </a:extLst>
          </p:cNvPr>
          <p:cNvGrpSpPr/>
          <p:nvPr/>
        </p:nvGrpSpPr>
        <p:grpSpPr>
          <a:xfrm>
            <a:off x="6081814" y="5629585"/>
            <a:ext cx="91440" cy="241910"/>
            <a:chOff x="6178283" y="3263290"/>
            <a:chExt cx="91440" cy="241910"/>
          </a:xfrm>
          <a:solidFill>
            <a:schemeClr val="tx1"/>
          </a:solidFill>
        </p:grpSpPr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564C1A0A-EB2B-1C49-B2AF-8433F01F98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78283" y="3263290"/>
              <a:ext cx="91440" cy="9144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18FBA00E-73D9-4E45-AAC1-A413A649C0D5}"/>
                </a:ext>
              </a:extLst>
            </p:cNvPr>
            <p:cNvCxnSpPr>
              <a:cxnSpLocks/>
              <a:stCxn id="80" idx="0"/>
            </p:cNvCxnSpPr>
            <p:nvPr/>
          </p:nvCxnSpPr>
          <p:spPr>
            <a:xfrm flipH="1">
              <a:off x="6219201" y="3263290"/>
              <a:ext cx="4802" cy="241910"/>
            </a:xfrm>
            <a:prstGeom prst="lin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6993C61F-2860-244A-B72D-20751884323B}"/>
              </a:ext>
            </a:extLst>
          </p:cNvPr>
          <p:cNvCxnSpPr>
            <a:cxnSpLocks/>
          </p:cNvCxnSpPr>
          <p:nvPr/>
        </p:nvCxnSpPr>
        <p:spPr>
          <a:xfrm>
            <a:off x="5393845" y="5589384"/>
            <a:ext cx="0" cy="677195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24F2384-DFFB-8E48-AB59-CBB1150718EC}"/>
              </a:ext>
            </a:extLst>
          </p:cNvPr>
          <p:cNvCxnSpPr>
            <a:cxnSpLocks/>
          </p:cNvCxnSpPr>
          <p:nvPr/>
        </p:nvCxnSpPr>
        <p:spPr>
          <a:xfrm flipH="1">
            <a:off x="5266522" y="5589384"/>
            <a:ext cx="2744129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AFE74D4-C826-7649-92AE-D2A34DE8996D}"/>
              </a:ext>
            </a:extLst>
          </p:cNvPr>
          <p:cNvSpPr txBox="1"/>
          <p:nvPr/>
        </p:nvSpPr>
        <p:spPr>
          <a:xfrm>
            <a:off x="4856141" y="5765705"/>
            <a:ext cx="662361" cy="338554"/>
          </a:xfrm>
          <a:prstGeom prst="rect">
            <a:avLst/>
          </a:prstGeom>
          <a:solidFill>
            <a:srgbClr val="BD664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7 mm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7F1BCDCA-803E-964F-B9DE-0BD60B2866C8}"/>
              </a:ext>
            </a:extLst>
          </p:cNvPr>
          <p:cNvCxnSpPr>
            <a:cxnSpLocks/>
          </p:cNvCxnSpPr>
          <p:nvPr/>
        </p:nvCxnSpPr>
        <p:spPr>
          <a:xfrm>
            <a:off x="7215964" y="5954914"/>
            <a:ext cx="0" cy="28870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FCAA832-0E38-A946-9CAD-134FF1114BD1}"/>
              </a:ext>
            </a:extLst>
          </p:cNvPr>
          <p:cNvSpPr txBox="1"/>
          <p:nvPr/>
        </p:nvSpPr>
        <p:spPr>
          <a:xfrm>
            <a:off x="7278101" y="5907039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3.57 mm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AB707DDD-2101-594E-989F-A855CF8072EB}"/>
              </a:ext>
            </a:extLst>
          </p:cNvPr>
          <p:cNvCxnSpPr>
            <a:cxnSpLocks/>
          </p:cNvCxnSpPr>
          <p:nvPr/>
        </p:nvCxnSpPr>
        <p:spPr>
          <a:xfrm>
            <a:off x="7986347" y="4226364"/>
            <a:ext cx="0" cy="1340224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87B6BE6E-1611-4447-9862-03F36DE49127}"/>
              </a:ext>
            </a:extLst>
          </p:cNvPr>
          <p:cNvSpPr txBox="1"/>
          <p:nvPr/>
        </p:nvSpPr>
        <p:spPr>
          <a:xfrm>
            <a:off x="7478517" y="4827407"/>
            <a:ext cx="922047" cy="338554"/>
          </a:xfrm>
          <a:prstGeom prst="rect">
            <a:avLst/>
          </a:prstGeom>
          <a:solidFill>
            <a:srgbClr val="BD664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15.5 mm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945CFE72-BE02-A348-876B-5DCF99FF52C0}"/>
              </a:ext>
            </a:extLst>
          </p:cNvPr>
          <p:cNvCxnSpPr>
            <a:cxnSpLocks/>
          </p:cNvCxnSpPr>
          <p:nvPr/>
        </p:nvCxnSpPr>
        <p:spPr>
          <a:xfrm flipH="1">
            <a:off x="6475514" y="4226364"/>
            <a:ext cx="2744129" cy="0"/>
          </a:xfrm>
          <a:prstGeom prst="line">
            <a:avLst/>
          </a:prstGeom>
          <a:ln w="28575"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30434C81-20EF-A043-AF4D-007A6DA45727}"/>
              </a:ext>
            </a:extLst>
          </p:cNvPr>
          <p:cNvCxnSpPr>
            <a:cxnSpLocks/>
          </p:cNvCxnSpPr>
          <p:nvPr/>
        </p:nvCxnSpPr>
        <p:spPr>
          <a:xfrm>
            <a:off x="9177880" y="5789015"/>
            <a:ext cx="0" cy="21413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FF12E608-F2BA-0243-9B10-D61462B6834F}"/>
              </a:ext>
            </a:extLst>
          </p:cNvPr>
          <p:cNvCxnSpPr>
            <a:cxnSpLocks/>
          </p:cNvCxnSpPr>
          <p:nvPr/>
        </p:nvCxnSpPr>
        <p:spPr>
          <a:xfrm flipH="1" flipV="1">
            <a:off x="8527725" y="5778648"/>
            <a:ext cx="812479" cy="729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5CE606B2-EBED-C64A-9328-28267200F9C0}"/>
              </a:ext>
            </a:extLst>
          </p:cNvPr>
          <p:cNvCxnSpPr>
            <a:cxnSpLocks/>
          </p:cNvCxnSpPr>
          <p:nvPr/>
        </p:nvCxnSpPr>
        <p:spPr>
          <a:xfrm flipH="1" flipV="1">
            <a:off x="8543957" y="5981164"/>
            <a:ext cx="812479" cy="729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AF530AD0-6D83-EB49-BD9C-519E41630C4A}"/>
              </a:ext>
            </a:extLst>
          </p:cNvPr>
          <p:cNvSpPr txBox="1"/>
          <p:nvPr/>
        </p:nvSpPr>
        <p:spPr>
          <a:xfrm>
            <a:off x="9272065" y="5676896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mm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23CD86DF-DA1A-D64F-A24E-0D46407A293A}"/>
              </a:ext>
            </a:extLst>
          </p:cNvPr>
          <p:cNvGrpSpPr/>
          <p:nvPr/>
        </p:nvGrpSpPr>
        <p:grpSpPr>
          <a:xfrm>
            <a:off x="1008055" y="77764"/>
            <a:ext cx="463550" cy="393700"/>
            <a:chOff x="6013183" y="3111500"/>
            <a:chExt cx="463550" cy="393700"/>
          </a:xfrm>
          <a:solidFill>
            <a:srgbClr val="FF0000"/>
          </a:solidFill>
        </p:grpSpPr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AA0ABF4F-99CB-894E-B910-5C3F207AAA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78283" y="3263290"/>
              <a:ext cx="91440" cy="91440"/>
            </a:xfrm>
            <a:prstGeom prst="ellipse">
              <a:avLst/>
            </a:prstGeom>
            <a:grp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F403AB2C-BD97-DD4F-B7E2-D2FCBF4E3872}"/>
                </a:ext>
              </a:extLst>
            </p:cNvPr>
            <p:cNvCxnSpPr>
              <a:cxnSpLocks/>
            </p:cNvCxnSpPr>
            <p:nvPr/>
          </p:nvCxnSpPr>
          <p:spPr>
            <a:xfrm>
              <a:off x="6219201" y="3111500"/>
              <a:ext cx="0" cy="393700"/>
            </a:xfrm>
            <a:prstGeom prst="line">
              <a:avLst/>
            </a:prstGeom>
            <a:grpFill/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91C6617F-E39C-1D4B-B5C0-E793DDA3BFAA}"/>
                </a:ext>
              </a:extLst>
            </p:cNvPr>
            <p:cNvCxnSpPr>
              <a:cxnSpLocks/>
            </p:cNvCxnSpPr>
            <p:nvPr/>
          </p:nvCxnSpPr>
          <p:spPr>
            <a:xfrm>
              <a:off x="6013183" y="3308350"/>
              <a:ext cx="463550" cy="0"/>
            </a:xfrm>
            <a:prstGeom prst="line">
              <a:avLst/>
            </a:prstGeom>
            <a:grpFill/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72EFBA95-C202-C544-A40E-965484CE0DD0}"/>
              </a:ext>
            </a:extLst>
          </p:cNvPr>
          <p:cNvGrpSpPr/>
          <p:nvPr/>
        </p:nvGrpSpPr>
        <p:grpSpPr>
          <a:xfrm>
            <a:off x="1032820" y="536635"/>
            <a:ext cx="463550" cy="393700"/>
            <a:chOff x="6013183" y="3111500"/>
            <a:chExt cx="463550" cy="393700"/>
          </a:xfrm>
          <a:solidFill>
            <a:schemeClr val="tx1"/>
          </a:solidFill>
        </p:grpSpPr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9D673F83-BBA7-BD4C-B326-4F0EFEBEE3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78283" y="3263290"/>
              <a:ext cx="91440" cy="9144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266E4660-7E09-034E-BBD6-74BE6694AF98}"/>
                </a:ext>
              </a:extLst>
            </p:cNvPr>
            <p:cNvCxnSpPr>
              <a:cxnSpLocks/>
            </p:cNvCxnSpPr>
            <p:nvPr/>
          </p:nvCxnSpPr>
          <p:spPr>
            <a:xfrm>
              <a:off x="6219201" y="3111500"/>
              <a:ext cx="0" cy="393700"/>
            </a:xfrm>
            <a:prstGeom prst="lin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AE0C29BC-3FA8-CF44-B931-5595F1B8D749}"/>
                </a:ext>
              </a:extLst>
            </p:cNvPr>
            <p:cNvCxnSpPr>
              <a:cxnSpLocks/>
            </p:cNvCxnSpPr>
            <p:nvPr/>
          </p:nvCxnSpPr>
          <p:spPr>
            <a:xfrm>
              <a:off x="6013183" y="3308350"/>
              <a:ext cx="463550" cy="0"/>
            </a:xfrm>
            <a:prstGeom prst="lin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ED17A6CC-DF06-AA46-B506-84A96206CF42}"/>
              </a:ext>
            </a:extLst>
          </p:cNvPr>
          <p:cNvSpPr txBox="1"/>
          <p:nvPr/>
        </p:nvSpPr>
        <p:spPr>
          <a:xfrm>
            <a:off x="1636705" y="167303"/>
            <a:ext cx="1934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 in simulation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A81417E9-E210-AA4E-95BD-6A155546DFA5}"/>
              </a:ext>
            </a:extLst>
          </p:cNvPr>
          <p:cNvSpPr txBox="1"/>
          <p:nvPr/>
        </p:nvSpPr>
        <p:spPr>
          <a:xfrm>
            <a:off x="1645406" y="548819"/>
            <a:ext cx="2012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 just for clarity</a:t>
            </a: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3A5E42EB-1F8F-E94F-9507-056F4AB50C84}"/>
              </a:ext>
            </a:extLst>
          </p:cNvPr>
          <p:cNvGrpSpPr/>
          <p:nvPr/>
        </p:nvGrpSpPr>
        <p:grpSpPr>
          <a:xfrm>
            <a:off x="5882131" y="11102401"/>
            <a:ext cx="463550" cy="393700"/>
            <a:chOff x="6013183" y="3111500"/>
            <a:chExt cx="463550" cy="393700"/>
          </a:xfrm>
          <a:solidFill>
            <a:schemeClr val="tx1"/>
          </a:solidFill>
        </p:grpSpPr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5396F98E-E2B9-D047-B40F-71D0EE3592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78283" y="3263290"/>
              <a:ext cx="91440" cy="9144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67772DEA-74E0-3642-80FE-FA41642FD19B}"/>
                </a:ext>
              </a:extLst>
            </p:cNvPr>
            <p:cNvCxnSpPr>
              <a:cxnSpLocks/>
            </p:cNvCxnSpPr>
            <p:nvPr/>
          </p:nvCxnSpPr>
          <p:spPr>
            <a:xfrm>
              <a:off x="6219201" y="3111500"/>
              <a:ext cx="0" cy="393700"/>
            </a:xfrm>
            <a:prstGeom prst="lin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E4D6E9D9-6857-FE4C-AF27-05D24AF599E2}"/>
                </a:ext>
              </a:extLst>
            </p:cNvPr>
            <p:cNvCxnSpPr>
              <a:cxnSpLocks/>
            </p:cNvCxnSpPr>
            <p:nvPr/>
          </p:nvCxnSpPr>
          <p:spPr>
            <a:xfrm>
              <a:off x="6013183" y="3308350"/>
              <a:ext cx="463550" cy="0"/>
            </a:xfrm>
            <a:prstGeom prst="lin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1" name="TextBox 120">
            <a:extLst>
              <a:ext uri="{FF2B5EF4-FFF2-40B4-BE49-F238E27FC236}">
                <a16:creationId xmlns:a16="http://schemas.microsoft.com/office/drawing/2014/main" id="{0331DC80-D2F2-564B-B796-95F1E2170BBD}"/>
              </a:ext>
            </a:extLst>
          </p:cNvPr>
          <p:cNvSpPr txBox="1"/>
          <p:nvPr/>
        </p:nvSpPr>
        <p:spPr>
          <a:xfrm>
            <a:off x="6081814" y="10908518"/>
            <a:ext cx="1798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(0, 0, -108.9 mm)</a:t>
            </a: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34EC04F9-8CE9-3B47-B37C-DCEA0EF507C1}"/>
              </a:ext>
            </a:extLst>
          </p:cNvPr>
          <p:cNvCxnSpPr>
            <a:cxnSpLocks/>
          </p:cNvCxnSpPr>
          <p:nvPr/>
        </p:nvCxnSpPr>
        <p:spPr>
          <a:xfrm>
            <a:off x="5586514" y="5244317"/>
            <a:ext cx="0" cy="1196147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8EF5AC81-BB63-0148-9E30-17EFC847615A}"/>
              </a:ext>
            </a:extLst>
          </p:cNvPr>
          <p:cNvCxnSpPr>
            <a:cxnSpLocks/>
          </p:cNvCxnSpPr>
          <p:nvPr/>
        </p:nvCxnSpPr>
        <p:spPr>
          <a:xfrm>
            <a:off x="6081814" y="5195035"/>
            <a:ext cx="0" cy="813237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604DCABA-E9FF-5141-9E88-709D7933DD01}"/>
              </a:ext>
            </a:extLst>
          </p:cNvPr>
          <p:cNvCxnSpPr>
            <a:cxnSpLocks/>
          </p:cNvCxnSpPr>
          <p:nvPr/>
        </p:nvCxnSpPr>
        <p:spPr>
          <a:xfrm flipH="1">
            <a:off x="5563728" y="5373664"/>
            <a:ext cx="518086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EBD81B6B-FDC5-654E-8BDA-D9074B855F72}"/>
              </a:ext>
            </a:extLst>
          </p:cNvPr>
          <p:cNvSpPr txBox="1"/>
          <p:nvPr/>
        </p:nvSpPr>
        <p:spPr>
          <a:xfrm>
            <a:off x="5488574" y="4923491"/>
            <a:ext cx="1008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9.5 mm</a:t>
            </a:r>
          </a:p>
        </p:txBody>
      </p: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56734754-AFA8-DB4A-9580-56EBFBB4D4B4}"/>
              </a:ext>
            </a:extLst>
          </p:cNvPr>
          <p:cNvGrpSpPr/>
          <p:nvPr/>
        </p:nvGrpSpPr>
        <p:grpSpPr>
          <a:xfrm>
            <a:off x="5882131" y="6656364"/>
            <a:ext cx="463550" cy="393700"/>
            <a:chOff x="6013183" y="3111500"/>
            <a:chExt cx="463550" cy="393700"/>
          </a:xfrm>
          <a:solidFill>
            <a:srgbClr val="FF0000"/>
          </a:solidFill>
        </p:grpSpPr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9EDA9D17-450C-F944-ACA9-C5720C08D9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78283" y="3263290"/>
              <a:ext cx="91440" cy="91440"/>
            </a:xfrm>
            <a:prstGeom prst="ellipse">
              <a:avLst/>
            </a:prstGeom>
            <a:grp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279D3DEA-BDDB-2347-A810-1025725A2C8D}"/>
                </a:ext>
              </a:extLst>
            </p:cNvPr>
            <p:cNvCxnSpPr>
              <a:cxnSpLocks/>
            </p:cNvCxnSpPr>
            <p:nvPr/>
          </p:nvCxnSpPr>
          <p:spPr>
            <a:xfrm>
              <a:off x="6219201" y="3111500"/>
              <a:ext cx="0" cy="393700"/>
            </a:xfrm>
            <a:prstGeom prst="line">
              <a:avLst/>
            </a:prstGeom>
            <a:grpFill/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518B5890-787F-4B4B-B21F-A41210DD292E}"/>
                </a:ext>
              </a:extLst>
            </p:cNvPr>
            <p:cNvCxnSpPr>
              <a:cxnSpLocks/>
            </p:cNvCxnSpPr>
            <p:nvPr/>
          </p:nvCxnSpPr>
          <p:spPr>
            <a:xfrm>
              <a:off x="6013183" y="3308350"/>
              <a:ext cx="463550" cy="0"/>
            </a:xfrm>
            <a:prstGeom prst="line">
              <a:avLst/>
            </a:prstGeom>
            <a:grpFill/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TextBox 148">
            <a:extLst>
              <a:ext uri="{FF2B5EF4-FFF2-40B4-BE49-F238E27FC236}">
                <a16:creationId xmlns:a16="http://schemas.microsoft.com/office/drawing/2014/main" id="{41EA47EE-3792-D540-9716-3B57A09DA2F2}"/>
              </a:ext>
            </a:extLst>
          </p:cNvPr>
          <p:cNvSpPr txBox="1"/>
          <p:nvPr/>
        </p:nvSpPr>
        <p:spPr>
          <a:xfrm>
            <a:off x="6371434" y="6489009"/>
            <a:ext cx="17988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(0, 0, -28.85 mm)</a:t>
            </a:r>
            <a:br>
              <a:rPr lang="en-US" dirty="0"/>
            </a:br>
            <a:r>
              <a:rPr lang="en-US" dirty="0" err="1"/>
              <a:t>topHat_center</a:t>
            </a:r>
            <a:endParaRPr lang="en-US" dirty="0"/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EE8D2E22-1DBE-D245-A937-810189B76EE4}"/>
              </a:ext>
            </a:extLst>
          </p:cNvPr>
          <p:cNvCxnSpPr>
            <a:cxnSpLocks/>
          </p:cNvCxnSpPr>
          <p:nvPr/>
        </p:nvCxnSpPr>
        <p:spPr>
          <a:xfrm flipV="1">
            <a:off x="2311531" y="1480580"/>
            <a:ext cx="0" cy="15745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A8C321B5-343F-BB47-9368-153C6F07BF07}"/>
              </a:ext>
            </a:extLst>
          </p:cNvPr>
          <p:cNvCxnSpPr>
            <a:cxnSpLocks/>
          </p:cNvCxnSpPr>
          <p:nvPr/>
        </p:nvCxnSpPr>
        <p:spPr>
          <a:xfrm>
            <a:off x="2288097" y="3055147"/>
            <a:ext cx="147745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Oval 158">
            <a:extLst>
              <a:ext uri="{FF2B5EF4-FFF2-40B4-BE49-F238E27FC236}">
                <a16:creationId xmlns:a16="http://schemas.microsoft.com/office/drawing/2014/main" id="{2B4B6723-49FC-5B4B-AA02-FB4511227CAA}"/>
              </a:ext>
            </a:extLst>
          </p:cNvPr>
          <p:cNvSpPr>
            <a:spLocks noChangeAspect="1"/>
          </p:cNvSpPr>
          <p:nvPr/>
        </p:nvSpPr>
        <p:spPr>
          <a:xfrm>
            <a:off x="2265687" y="3011357"/>
            <a:ext cx="91440" cy="9144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D0856950-3BEC-7D48-B904-DCE106409694}"/>
              </a:ext>
            </a:extLst>
          </p:cNvPr>
          <p:cNvSpPr txBox="1"/>
          <p:nvPr/>
        </p:nvSpPr>
        <p:spPr>
          <a:xfrm>
            <a:off x="3376230" y="301591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E911D698-2CB9-A24E-9CAD-674DB41B365E}"/>
              </a:ext>
            </a:extLst>
          </p:cNvPr>
          <p:cNvSpPr txBox="1"/>
          <p:nvPr/>
        </p:nvSpPr>
        <p:spPr>
          <a:xfrm>
            <a:off x="2035369" y="1678001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694804C6-8310-0346-BD4A-A34FA3CAEDDF}"/>
              </a:ext>
            </a:extLst>
          </p:cNvPr>
          <p:cNvSpPr txBox="1"/>
          <p:nvPr/>
        </p:nvSpPr>
        <p:spPr>
          <a:xfrm>
            <a:off x="1982139" y="2868817"/>
            <a:ext cx="12583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br>
              <a:rPr lang="en-US" dirty="0"/>
            </a:br>
            <a:r>
              <a:rPr lang="en-US" dirty="0"/>
              <a:t>out of page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571D584B-885C-2241-A157-93094AB484AA}"/>
              </a:ext>
            </a:extLst>
          </p:cNvPr>
          <p:cNvSpPr txBox="1"/>
          <p:nvPr/>
        </p:nvSpPr>
        <p:spPr>
          <a:xfrm>
            <a:off x="3753834" y="-22301"/>
            <a:ext cx="42740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Clearances with LMFE</a:t>
            </a:r>
          </a:p>
          <a:p>
            <a:pPr algn="ctr"/>
            <a:r>
              <a:rPr lang="en-US" dirty="0"/>
              <a:t>(ICPC Detector)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4D8D15A4-1524-8544-8F2C-57F3C232B962}"/>
              </a:ext>
            </a:extLst>
          </p:cNvPr>
          <p:cNvCxnSpPr>
            <a:cxnSpLocks/>
          </p:cNvCxnSpPr>
          <p:nvPr/>
        </p:nvCxnSpPr>
        <p:spPr>
          <a:xfrm>
            <a:off x="8110617" y="1091844"/>
            <a:ext cx="0" cy="310285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E93635C5-B80C-DB45-A4FF-9824F6609695}"/>
              </a:ext>
            </a:extLst>
          </p:cNvPr>
          <p:cNvSpPr txBox="1"/>
          <p:nvPr/>
        </p:nvSpPr>
        <p:spPr>
          <a:xfrm>
            <a:off x="7663198" y="1889468"/>
            <a:ext cx="922047" cy="338554"/>
          </a:xfrm>
          <a:prstGeom prst="rect">
            <a:avLst/>
          </a:prstGeom>
          <a:solidFill>
            <a:srgbClr val="BD6640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48.7 mm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7E4216FF-E86C-DE4A-89A6-CCD75C9211ED}"/>
              </a:ext>
            </a:extLst>
          </p:cNvPr>
          <p:cNvCxnSpPr>
            <a:cxnSpLocks/>
          </p:cNvCxnSpPr>
          <p:nvPr/>
        </p:nvCxnSpPr>
        <p:spPr>
          <a:xfrm>
            <a:off x="6430819" y="4964874"/>
            <a:ext cx="0" cy="601714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0B5C3472-4CAC-904F-A42F-F85E24969260}"/>
              </a:ext>
            </a:extLst>
          </p:cNvPr>
          <p:cNvSpPr txBox="1"/>
          <p:nvPr/>
        </p:nvSpPr>
        <p:spPr>
          <a:xfrm>
            <a:off x="6442842" y="5108702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4.5 mm</a:t>
            </a: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85C38656-E45C-DB44-8F8B-D6171B9C43AF}"/>
              </a:ext>
            </a:extLst>
          </p:cNvPr>
          <p:cNvCxnSpPr>
            <a:cxnSpLocks/>
            <a:stCxn id="131" idx="1"/>
          </p:cNvCxnSpPr>
          <p:nvPr/>
        </p:nvCxnSpPr>
        <p:spPr>
          <a:xfrm flipH="1" flipV="1">
            <a:off x="4367309" y="3327163"/>
            <a:ext cx="1706340" cy="867532"/>
          </a:xfrm>
          <a:prstGeom prst="line">
            <a:avLst/>
          </a:prstGeom>
          <a:ln w="57150">
            <a:solidFill>
              <a:srgbClr val="00FF7A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E822F6A7-6647-144B-B3A9-A6FF56A4C6CD}"/>
              </a:ext>
            </a:extLst>
          </p:cNvPr>
          <p:cNvGrpSpPr/>
          <p:nvPr/>
        </p:nvGrpSpPr>
        <p:grpSpPr>
          <a:xfrm>
            <a:off x="5895158" y="4029514"/>
            <a:ext cx="463550" cy="393700"/>
            <a:chOff x="6013183" y="3111500"/>
            <a:chExt cx="463550" cy="393700"/>
          </a:xfrm>
          <a:solidFill>
            <a:srgbClr val="FF0000"/>
          </a:solidFill>
        </p:grpSpPr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14E294B8-652D-F344-B9D3-DAED4150AB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78283" y="3263290"/>
              <a:ext cx="91440" cy="91440"/>
            </a:xfrm>
            <a:prstGeom prst="ellipse">
              <a:avLst/>
            </a:prstGeom>
            <a:grp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BE34D7A7-1096-CE41-B687-46393A064308}"/>
                </a:ext>
              </a:extLst>
            </p:cNvPr>
            <p:cNvCxnSpPr>
              <a:cxnSpLocks/>
            </p:cNvCxnSpPr>
            <p:nvPr/>
          </p:nvCxnSpPr>
          <p:spPr>
            <a:xfrm>
              <a:off x="6219201" y="3111500"/>
              <a:ext cx="0" cy="393700"/>
            </a:xfrm>
            <a:prstGeom prst="line">
              <a:avLst/>
            </a:prstGeom>
            <a:grpFill/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43BC2D7B-3E90-DA46-8294-72D2CD562F8A}"/>
                </a:ext>
              </a:extLst>
            </p:cNvPr>
            <p:cNvCxnSpPr>
              <a:cxnSpLocks/>
            </p:cNvCxnSpPr>
            <p:nvPr/>
          </p:nvCxnSpPr>
          <p:spPr>
            <a:xfrm>
              <a:off x="6013183" y="3308350"/>
              <a:ext cx="463550" cy="0"/>
            </a:xfrm>
            <a:prstGeom prst="line">
              <a:avLst/>
            </a:prstGeom>
            <a:grpFill/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68467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869E90-C2FB-8A41-813C-91A44139F236}"/>
              </a:ext>
            </a:extLst>
          </p:cNvPr>
          <p:cNvSpPr/>
          <p:nvPr/>
        </p:nvSpPr>
        <p:spPr>
          <a:xfrm>
            <a:off x="0" y="1092200"/>
            <a:ext cx="12192000" cy="14211300"/>
          </a:xfrm>
          <a:prstGeom prst="rect">
            <a:avLst/>
          </a:prstGeom>
          <a:solidFill>
            <a:srgbClr val="BD664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ECF98E-1F0A-6B4E-95A9-459692A452D4}"/>
              </a:ext>
            </a:extLst>
          </p:cNvPr>
          <p:cNvSpPr/>
          <p:nvPr/>
        </p:nvSpPr>
        <p:spPr>
          <a:xfrm>
            <a:off x="1032820" y="6760926"/>
            <a:ext cx="10225563" cy="879416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64CC262-3985-8743-B1F7-A757B059CF9A}"/>
              </a:ext>
            </a:extLst>
          </p:cNvPr>
          <p:cNvGrpSpPr/>
          <p:nvPr/>
        </p:nvGrpSpPr>
        <p:grpSpPr>
          <a:xfrm rot="19963286">
            <a:off x="3789668" y="2345109"/>
            <a:ext cx="4685883" cy="2532309"/>
            <a:chOff x="2430379" y="1937084"/>
            <a:chExt cx="5835316" cy="2981953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F53C362-EEE0-5244-9E17-18942CC78E5C}"/>
                </a:ext>
              </a:extLst>
            </p:cNvPr>
            <p:cNvGrpSpPr/>
            <p:nvPr/>
          </p:nvGrpSpPr>
          <p:grpSpPr>
            <a:xfrm>
              <a:off x="2430379" y="1937084"/>
              <a:ext cx="5835316" cy="2981953"/>
              <a:chOff x="2430379" y="1937084"/>
              <a:chExt cx="5835316" cy="2981953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3A6C8B35-FCF1-3F4E-B6C9-6A7FBFE2DF48}"/>
                  </a:ext>
                </a:extLst>
              </p:cNvPr>
              <p:cNvSpPr/>
              <p:nvPr/>
            </p:nvSpPr>
            <p:spPr>
              <a:xfrm>
                <a:off x="2430379" y="1937084"/>
                <a:ext cx="5835316" cy="152801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76E4652D-B06D-0F40-A0E0-AABCE689D5AF}"/>
                  </a:ext>
                </a:extLst>
              </p:cNvPr>
              <p:cNvSpPr/>
              <p:nvPr/>
            </p:nvSpPr>
            <p:spPr>
              <a:xfrm>
                <a:off x="4148889" y="3382711"/>
                <a:ext cx="2398296" cy="152801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3A2152E-7F67-E249-B6BB-ADE36D2B5446}"/>
                  </a:ext>
                </a:extLst>
              </p:cNvPr>
              <p:cNvSpPr/>
              <p:nvPr/>
            </p:nvSpPr>
            <p:spPr>
              <a:xfrm>
                <a:off x="2947737" y="2430379"/>
                <a:ext cx="4800599" cy="61984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E7C07E2-5877-8448-9EA8-76F2C4253359}"/>
                  </a:ext>
                </a:extLst>
              </p:cNvPr>
              <p:cNvSpPr/>
              <p:nvPr/>
            </p:nvSpPr>
            <p:spPr>
              <a:xfrm>
                <a:off x="4656221" y="3028949"/>
                <a:ext cx="1383632" cy="13034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F251F558-12D5-4D4E-BF4D-ABFC93B3529B}"/>
                  </a:ext>
                </a:extLst>
              </p:cNvPr>
              <p:cNvSpPr/>
              <p:nvPr/>
            </p:nvSpPr>
            <p:spPr>
              <a:xfrm rot="5400000">
                <a:off x="4442431" y="3903111"/>
                <a:ext cx="1810148" cy="22170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E2E27CB-4F69-514C-B220-85798ED4624F}"/>
                </a:ext>
              </a:extLst>
            </p:cNvPr>
            <p:cNvSpPr/>
            <p:nvPr/>
          </p:nvSpPr>
          <p:spPr>
            <a:xfrm>
              <a:off x="3023936" y="2805529"/>
              <a:ext cx="4648199" cy="22112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62AB910-8A57-AC4E-9563-8F11114AEC02}"/>
              </a:ext>
            </a:extLst>
          </p:cNvPr>
          <p:cNvGrpSpPr/>
          <p:nvPr/>
        </p:nvGrpSpPr>
        <p:grpSpPr>
          <a:xfrm>
            <a:off x="6032710" y="3642473"/>
            <a:ext cx="463550" cy="393700"/>
            <a:chOff x="6013183" y="3111500"/>
            <a:chExt cx="463550" cy="393700"/>
          </a:xfrm>
          <a:solidFill>
            <a:srgbClr val="FF0000"/>
          </a:solidFill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16FDE82-4B6E-AB4F-AE33-52FEFC125C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78283" y="3263290"/>
              <a:ext cx="91440" cy="91440"/>
            </a:xfrm>
            <a:prstGeom prst="ellipse">
              <a:avLst/>
            </a:prstGeom>
            <a:grp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3FB7C8F-4EC2-BB4F-8C9B-432B471FF94C}"/>
                </a:ext>
              </a:extLst>
            </p:cNvPr>
            <p:cNvCxnSpPr>
              <a:cxnSpLocks/>
            </p:cNvCxnSpPr>
            <p:nvPr/>
          </p:nvCxnSpPr>
          <p:spPr>
            <a:xfrm>
              <a:off x="6219201" y="3111500"/>
              <a:ext cx="0" cy="393700"/>
            </a:xfrm>
            <a:prstGeom prst="line">
              <a:avLst/>
            </a:prstGeom>
            <a:grpFill/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B669144-6AE8-A140-B4FA-3A2895A3338A}"/>
                </a:ext>
              </a:extLst>
            </p:cNvPr>
            <p:cNvCxnSpPr>
              <a:cxnSpLocks/>
            </p:cNvCxnSpPr>
            <p:nvPr/>
          </p:nvCxnSpPr>
          <p:spPr>
            <a:xfrm>
              <a:off x="6013183" y="3308350"/>
              <a:ext cx="463550" cy="0"/>
            </a:xfrm>
            <a:prstGeom prst="line">
              <a:avLst/>
            </a:prstGeom>
            <a:grpFill/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F7B4127-C7E5-1D43-B28A-BC702760FD49}"/>
              </a:ext>
            </a:extLst>
          </p:cNvPr>
          <p:cNvCxnSpPr>
            <a:cxnSpLocks/>
          </p:cNvCxnSpPr>
          <p:nvPr/>
        </p:nvCxnSpPr>
        <p:spPr>
          <a:xfrm flipH="1">
            <a:off x="5970318" y="1663696"/>
            <a:ext cx="2799005" cy="1587035"/>
          </a:xfrm>
          <a:prstGeom prst="straightConnector1">
            <a:avLst/>
          </a:prstGeom>
          <a:ln w="76200">
            <a:solidFill>
              <a:srgbClr val="00FF7A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02641E80-839C-3A49-A0DD-EE94E88EA20D}"/>
              </a:ext>
            </a:extLst>
          </p:cNvPr>
          <p:cNvSpPr txBox="1"/>
          <p:nvPr/>
        </p:nvSpPr>
        <p:spPr>
          <a:xfrm>
            <a:off x="9546338" y="4470333"/>
            <a:ext cx="8980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(0, 0, 0)</a:t>
            </a:r>
            <a:br>
              <a:rPr lang="en-US" dirty="0"/>
            </a:br>
            <a:r>
              <a:rPr lang="en-US" dirty="0"/>
              <a:t>Origin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28D62F4-BAA4-1B47-A1D3-9908EB8D791A}"/>
              </a:ext>
            </a:extLst>
          </p:cNvPr>
          <p:cNvCxnSpPr>
            <a:cxnSpLocks/>
            <a:endCxn id="22" idx="2"/>
          </p:cNvCxnSpPr>
          <p:nvPr/>
        </p:nvCxnSpPr>
        <p:spPr>
          <a:xfrm flipH="1" flipV="1">
            <a:off x="6197810" y="3839983"/>
            <a:ext cx="3301438" cy="900546"/>
          </a:xfrm>
          <a:prstGeom prst="straightConnector1">
            <a:avLst/>
          </a:prstGeom>
          <a:ln w="76200">
            <a:solidFill>
              <a:srgbClr val="00FF7A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C3124EB2-A8DE-B049-86D3-7785613F8120}"/>
                  </a:ext>
                </a:extLst>
              </p:cNvPr>
              <p:cNvSpPr txBox="1"/>
              <p:nvPr/>
            </p:nvSpPr>
            <p:spPr>
              <a:xfrm>
                <a:off x="8793549" y="1146940"/>
                <a:ext cx="303836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(0, 3.5 mm * cos(90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rot</m:t>
                        </m:r>
                      </m:sub>
                    </m:sSub>
                  </m:oMath>
                </a14:m>
                <a:r>
                  <a:rPr lang="en-US" dirty="0"/>
                  <a:t>), 3.5 mm *sin(90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rot</m:t>
                        </m:r>
                      </m:sub>
                    </m:sSub>
                  </m:oMath>
                </a14:m>
                <a:r>
                  <a:rPr lang="en-US" dirty="0"/>
                  <a:t>))</a:t>
                </a:r>
                <a:br>
                  <a:rPr lang="en-US" dirty="0"/>
                </a:br>
                <a:r>
                  <a:rPr lang="en-US" dirty="0" err="1"/>
                  <a:t>source_position</a:t>
                </a:r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C3124EB2-A8DE-B049-86D3-7785613F81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3549" y="1146940"/>
                <a:ext cx="3038365" cy="923330"/>
              </a:xfrm>
              <a:prstGeom prst="rect">
                <a:avLst/>
              </a:prstGeom>
              <a:blipFill>
                <a:blip r:embed="rId3"/>
                <a:stretch>
                  <a:fillRect l="-1245" t="-1351" b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8" name="Group 87">
            <a:extLst>
              <a:ext uri="{FF2B5EF4-FFF2-40B4-BE49-F238E27FC236}">
                <a16:creationId xmlns:a16="http://schemas.microsoft.com/office/drawing/2014/main" id="{FE3E72E6-2FE3-1444-B6E2-DC246C5D9D27}"/>
              </a:ext>
            </a:extLst>
          </p:cNvPr>
          <p:cNvGrpSpPr/>
          <p:nvPr/>
        </p:nvGrpSpPr>
        <p:grpSpPr>
          <a:xfrm>
            <a:off x="6244999" y="6569179"/>
            <a:ext cx="463550" cy="393700"/>
            <a:chOff x="6013183" y="3111500"/>
            <a:chExt cx="463550" cy="393700"/>
          </a:xfrm>
          <a:solidFill>
            <a:schemeClr val="tx1"/>
          </a:solidFill>
        </p:grpSpPr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6D95AFC2-08F6-C147-B9A4-05C374736A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78283" y="3263290"/>
              <a:ext cx="91440" cy="9144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E714D5FF-DC66-1649-A16A-A64CEB06B1EA}"/>
                </a:ext>
              </a:extLst>
            </p:cNvPr>
            <p:cNvCxnSpPr>
              <a:cxnSpLocks/>
            </p:cNvCxnSpPr>
            <p:nvPr/>
          </p:nvCxnSpPr>
          <p:spPr>
            <a:xfrm>
              <a:off x="6219201" y="3111500"/>
              <a:ext cx="0" cy="393700"/>
            </a:xfrm>
            <a:prstGeom prst="lin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D521BCE0-224B-AD42-AD49-4063B676E32D}"/>
                </a:ext>
              </a:extLst>
            </p:cNvPr>
            <p:cNvCxnSpPr>
              <a:cxnSpLocks/>
            </p:cNvCxnSpPr>
            <p:nvPr/>
          </p:nvCxnSpPr>
          <p:spPr>
            <a:xfrm>
              <a:off x="6013183" y="3308350"/>
              <a:ext cx="463550" cy="0"/>
            </a:xfrm>
            <a:prstGeom prst="lin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BA266459-8CC6-3E49-97D0-A5F104AA0D70}"/>
              </a:ext>
            </a:extLst>
          </p:cNvPr>
          <p:cNvSpPr txBox="1"/>
          <p:nvPr/>
        </p:nvSpPr>
        <p:spPr>
          <a:xfrm>
            <a:off x="6522110" y="6756553"/>
            <a:ext cx="1681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(0, 0, -22.5 mm)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D1706245-1463-9742-A83E-3B65A996729D}"/>
              </a:ext>
            </a:extLst>
          </p:cNvPr>
          <p:cNvGrpSpPr/>
          <p:nvPr/>
        </p:nvGrpSpPr>
        <p:grpSpPr>
          <a:xfrm>
            <a:off x="6475514" y="5578785"/>
            <a:ext cx="91440" cy="241910"/>
            <a:chOff x="6178283" y="3263290"/>
            <a:chExt cx="91440" cy="241910"/>
          </a:xfrm>
          <a:solidFill>
            <a:schemeClr val="tx1"/>
          </a:solidFill>
        </p:grpSpPr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F8E26A02-9EC8-5F47-9355-168C0160C4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78283" y="3263290"/>
              <a:ext cx="91440" cy="9144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E4B7269F-E63D-B84A-833C-1AAF6545C5DA}"/>
                </a:ext>
              </a:extLst>
            </p:cNvPr>
            <p:cNvCxnSpPr>
              <a:cxnSpLocks/>
              <a:stCxn id="73" idx="0"/>
            </p:cNvCxnSpPr>
            <p:nvPr/>
          </p:nvCxnSpPr>
          <p:spPr>
            <a:xfrm flipH="1">
              <a:off x="6219201" y="3263290"/>
              <a:ext cx="4802" cy="241910"/>
            </a:xfrm>
            <a:prstGeom prst="lin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Rectangle 92">
            <a:extLst>
              <a:ext uri="{FF2B5EF4-FFF2-40B4-BE49-F238E27FC236}">
                <a16:creationId xmlns:a16="http://schemas.microsoft.com/office/drawing/2014/main" id="{A1140B7F-9B01-4A4D-8270-3117B347A54B}"/>
              </a:ext>
            </a:extLst>
          </p:cNvPr>
          <p:cNvSpPr/>
          <p:nvPr/>
        </p:nvSpPr>
        <p:spPr>
          <a:xfrm>
            <a:off x="5577601" y="5791172"/>
            <a:ext cx="6614399" cy="30011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LMFE (not included in sim!)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A80DB15-9F21-9345-8E33-1893FC07BE17}"/>
              </a:ext>
            </a:extLst>
          </p:cNvPr>
          <p:cNvGrpSpPr/>
          <p:nvPr/>
        </p:nvGrpSpPr>
        <p:grpSpPr>
          <a:xfrm>
            <a:off x="5650386" y="5567395"/>
            <a:ext cx="91440" cy="241910"/>
            <a:chOff x="6178283" y="3263290"/>
            <a:chExt cx="91440" cy="241910"/>
          </a:xfrm>
          <a:solidFill>
            <a:schemeClr val="tx1"/>
          </a:solidFill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4D2D213E-6EE3-B64D-8901-A643BEEE7C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78283" y="3263290"/>
              <a:ext cx="91440" cy="9144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4E24126-1580-794A-9142-C41C3ADB1E3F}"/>
                </a:ext>
              </a:extLst>
            </p:cNvPr>
            <p:cNvCxnSpPr>
              <a:cxnSpLocks/>
              <a:stCxn id="65" idx="0"/>
            </p:cNvCxnSpPr>
            <p:nvPr/>
          </p:nvCxnSpPr>
          <p:spPr>
            <a:xfrm flipH="1">
              <a:off x="6219201" y="3263290"/>
              <a:ext cx="4802" cy="241910"/>
            </a:xfrm>
            <a:prstGeom prst="lin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>
            <a:extLst>
              <a:ext uri="{FF2B5EF4-FFF2-40B4-BE49-F238E27FC236}">
                <a16:creationId xmlns:a16="http://schemas.microsoft.com/office/drawing/2014/main" id="{86C60DAA-307C-5F46-96D6-1E0D5D8B6CA9}"/>
              </a:ext>
            </a:extLst>
          </p:cNvPr>
          <p:cNvSpPr/>
          <p:nvPr/>
        </p:nvSpPr>
        <p:spPr>
          <a:xfrm>
            <a:off x="5714180" y="5655289"/>
            <a:ext cx="2899712" cy="1229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3FEF9B96-6609-0340-86C5-2B96A688BD87}"/>
              </a:ext>
            </a:extLst>
          </p:cNvPr>
          <p:cNvGrpSpPr/>
          <p:nvPr/>
        </p:nvGrpSpPr>
        <p:grpSpPr>
          <a:xfrm>
            <a:off x="6081814" y="5591485"/>
            <a:ext cx="91440" cy="241910"/>
            <a:chOff x="6178283" y="3263290"/>
            <a:chExt cx="91440" cy="241910"/>
          </a:xfrm>
          <a:solidFill>
            <a:schemeClr val="tx1"/>
          </a:solidFill>
        </p:grpSpPr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564C1A0A-EB2B-1C49-B2AF-8433F01F98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78283" y="3263290"/>
              <a:ext cx="91440" cy="9144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18FBA00E-73D9-4E45-AAC1-A413A649C0D5}"/>
                </a:ext>
              </a:extLst>
            </p:cNvPr>
            <p:cNvCxnSpPr>
              <a:cxnSpLocks/>
              <a:stCxn id="80" idx="0"/>
            </p:cNvCxnSpPr>
            <p:nvPr/>
          </p:nvCxnSpPr>
          <p:spPr>
            <a:xfrm flipH="1">
              <a:off x="6219201" y="3263290"/>
              <a:ext cx="4802" cy="241910"/>
            </a:xfrm>
            <a:prstGeom prst="lin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6993C61F-2860-244A-B72D-20751884323B}"/>
              </a:ext>
            </a:extLst>
          </p:cNvPr>
          <p:cNvCxnSpPr>
            <a:cxnSpLocks/>
          </p:cNvCxnSpPr>
          <p:nvPr/>
        </p:nvCxnSpPr>
        <p:spPr>
          <a:xfrm>
            <a:off x="5393845" y="5589384"/>
            <a:ext cx="0" cy="118488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24F2384-DFFB-8E48-AB59-CBB1150718EC}"/>
              </a:ext>
            </a:extLst>
          </p:cNvPr>
          <p:cNvCxnSpPr>
            <a:cxnSpLocks/>
          </p:cNvCxnSpPr>
          <p:nvPr/>
        </p:nvCxnSpPr>
        <p:spPr>
          <a:xfrm flipH="1">
            <a:off x="5259107" y="5566588"/>
            <a:ext cx="2744129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AFE74D4-C826-7649-92AE-D2A34DE8996D}"/>
              </a:ext>
            </a:extLst>
          </p:cNvPr>
          <p:cNvSpPr txBox="1"/>
          <p:nvPr/>
        </p:nvSpPr>
        <p:spPr>
          <a:xfrm>
            <a:off x="4935341" y="6144372"/>
            <a:ext cx="662361" cy="338554"/>
          </a:xfrm>
          <a:prstGeom prst="rect">
            <a:avLst/>
          </a:prstGeom>
          <a:solidFill>
            <a:srgbClr val="BD664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7 mm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7F1BCDCA-803E-964F-B9DE-0BD60B2866C8}"/>
              </a:ext>
            </a:extLst>
          </p:cNvPr>
          <p:cNvCxnSpPr>
            <a:cxnSpLocks/>
          </p:cNvCxnSpPr>
          <p:nvPr/>
        </p:nvCxnSpPr>
        <p:spPr>
          <a:xfrm>
            <a:off x="7524149" y="6112782"/>
            <a:ext cx="0" cy="653247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FCAA832-0E38-A946-9CAD-134FF1114BD1}"/>
              </a:ext>
            </a:extLst>
          </p:cNvPr>
          <p:cNvSpPr txBox="1"/>
          <p:nvPr/>
        </p:nvSpPr>
        <p:spPr>
          <a:xfrm>
            <a:off x="7689619" y="6216816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3.57 mm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AB707DDD-2101-594E-989F-A855CF8072EB}"/>
              </a:ext>
            </a:extLst>
          </p:cNvPr>
          <p:cNvCxnSpPr>
            <a:cxnSpLocks/>
          </p:cNvCxnSpPr>
          <p:nvPr/>
        </p:nvCxnSpPr>
        <p:spPr>
          <a:xfrm>
            <a:off x="7986349" y="3850445"/>
            <a:ext cx="0" cy="1716143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87B6BE6E-1611-4447-9862-03F36DE49127}"/>
              </a:ext>
            </a:extLst>
          </p:cNvPr>
          <p:cNvSpPr txBox="1"/>
          <p:nvPr/>
        </p:nvSpPr>
        <p:spPr>
          <a:xfrm>
            <a:off x="7542611" y="4367542"/>
            <a:ext cx="922047" cy="338554"/>
          </a:xfrm>
          <a:prstGeom prst="rect">
            <a:avLst/>
          </a:prstGeom>
          <a:solidFill>
            <a:srgbClr val="BD664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15.5 mm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945CFE72-BE02-A348-876B-5DCF99FF52C0}"/>
              </a:ext>
            </a:extLst>
          </p:cNvPr>
          <p:cNvCxnSpPr>
            <a:cxnSpLocks/>
          </p:cNvCxnSpPr>
          <p:nvPr/>
        </p:nvCxnSpPr>
        <p:spPr>
          <a:xfrm flipH="1">
            <a:off x="6194256" y="3850445"/>
            <a:ext cx="2744129" cy="0"/>
          </a:xfrm>
          <a:prstGeom prst="line">
            <a:avLst/>
          </a:prstGeom>
          <a:ln w="28575"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30434C81-20EF-A043-AF4D-007A6DA45727}"/>
              </a:ext>
            </a:extLst>
          </p:cNvPr>
          <p:cNvCxnSpPr>
            <a:cxnSpLocks/>
          </p:cNvCxnSpPr>
          <p:nvPr/>
        </p:nvCxnSpPr>
        <p:spPr>
          <a:xfrm>
            <a:off x="11099165" y="5778648"/>
            <a:ext cx="0" cy="325611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AF530AD0-6D83-EB49-BD9C-519E41630C4A}"/>
              </a:ext>
            </a:extLst>
          </p:cNvPr>
          <p:cNvSpPr txBox="1"/>
          <p:nvPr/>
        </p:nvSpPr>
        <p:spPr>
          <a:xfrm>
            <a:off x="11152217" y="5740038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mm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23CD86DF-DA1A-D64F-A24E-0D46407A293A}"/>
              </a:ext>
            </a:extLst>
          </p:cNvPr>
          <p:cNvGrpSpPr/>
          <p:nvPr/>
        </p:nvGrpSpPr>
        <p:grpSpPr>
          <a:xfrm>
            <a:off x="1008055" y="77764"/>
            <a:ext cx="463550" cy="393700"/>
            <a:chOff x="6013183" y="3111500"/>
            <a:chExt cx="463550" cy="393700"/>
          </a:xfrm>
          <a:solidFill>
            <a:srgbClr val="FF0000"/>
          </a:solidFill>
        </p:grpSpPr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AA0ABF4F-99CB-894E-B910-5C3F207AAA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78283" y="3263290"/>
              <a:ext cx="91440" cy="91440"/>
            </a:xfrm>
            <a:prstGeom prst="ellipse">
              <a:avLst/>
            </a:prstGeom>
            <a:grp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F403AB2C-BD97-DD4F-B7E2-D2FCBF4E3872}"/>
                </a:ext>
              </a:extLst>
            </p:cNvPr>
            <p:cNvCxnSpPr>
              <a:cxnSpLocks/>
            </p:cNvCxnSpPr>
            <p:nvPr/>
          </p:nvCxnSpPr>
          <p:spPr>
            <a:xfrm>
              <a:off x="6219201" y="3111500"/>
              <a:ext cx="0" cy="393700"/>
            </a:xfrm>
            <a:prstGeom prst="line">
              <a:avLst/>
            </a:prstGeom>
            <a:grpFill/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91C6617F-E39C-1D4B-B5C0-E793DDA3BFAA}"/>
                </a:ext>
              </a:extLst>
            </p:cNvPr>
            <p:cNvCxnSpPr>
              <a:cxnSpLocks/>
            </p:cNvCxnSpPr>
            <p:nvPr/>
          </p:nvCxnSpPr>
          <p:spPr>
            <a:xfrm>
              <a:off x="6013183" y="3308350"/>
              <a:ext cx="463550" cy="0"/>
            </a:xfrm>
            <a:prstGeom prst="line">
              <a:avLst/>
            </a:prstGeom>
            <a:grpFill/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72EFBA95-C202-C544-A40E-965484CE0DD0}"/>
              </a:ext>
            </a:extLst>
          </p:cNvPr>
          <p:cNvGrpSpPr/>
          <p:nvPr/>
        </p:nvGrpSpPr>
        <p:grpSpPr>
          <a:xfrm>
            <a:off x="1032820" y="536635"/>
            <a:ext cx="463550" cy="393700"/>
            <a:chOff x="6013183" y="3111500"/>
            <a:chExt cx="463550" cy="393700"/>
          </a:xfrm>
          <a:solidFill>
            <a:schemeClr val="tx1"/>
          </a:solidFill>
        </p:grpSpPr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9D673F83-BBA7-BD4C-B326-4F0EFEBEE3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78283" y="3263290"/>
              <a:ext cx="91440" cy="9144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266E4660-7E09-034E-BBD6-74BE6694AF98}"/>
                </a:ext>
              </a:extLst>
            </p:cNvPr>
            <p:cNvCxnSpPr>
              <a:cxnSpLocks/>
            </p:cNvCxnSpPr>
            <p:nvPr/>
          </p:nvCxnSpPr>
          <p:spPr>
            <a:xfrm>
              <a:off x="6219201" y="3111500"/>
              <a:ext cx="0" cy="393700"/>
            </a:xfrm>
            <a:prstGeom prst="lin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AE0C29BC-3FA8-CF44-B931-5595F1B8D749}"/>
                </a:ext>
              </a:extLst>
            </p:cNvPr>
            <p:cNvCxnSpPr>
              <a:cxnSpLocks/>
            </p:cNvCxnSpPr>
            <p:nvPr/>
          </p:nvCxnSpPr>
          <p:spPr>
            <a:xfrm>
              <a:off x="6013183" y="3308350"/>
              <a:ext cx="463550" cy="0"/>
            </a:xfrm>
            <a:prstGeom prst="lin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ED17A6CC-DF06-AA46-B506-84A96206CF42}"/>
              </a:ext>
            </a:extLst>
          </p:cNvPr>
          <p:cNvSpPr txBox="1"/>
          <p:nvPr/>
        </p:nvSpPr>
        <p:spPr>
          <a:xfrm>
            <a:off x="1636705" y="167303"/>
            <a:ext cx="1934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 in simulation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A81417E9-E210-AA4E-95BD-6A155546DFA5}"/>
              </a:ext>
            </a:extLst>
          </p:cNvPr>
          <p:cNvSpPr txBox="1"/>
          <p:nvPr/>
        </p:nvSpPr>
        <p:spPr>
          <a:xfrm>
            <a:off x="1645406" y="548819"/>
            <a:ext cx="2012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 just for clarity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1DA1D189-75F0-9848-A58F-63ADE29FFC5F}"/>
              </a:ext>
            </a:extLst>
          </p:cNvPr>
          <p:cNvGrpSpPr/>
          <p:nvPr/>
        </p:nvGrpSpPr>
        <p:grpSpPr>
          <a:xfrm>
            <a:off x="5780992" y="3072836"/>
            <a:ext cx="463550" cy="393700"/>
            <a:chOff x="6013183" y="3111500"/>
            <a:chExt cx="463550" cy="393700"/>
          </a:xfrm>
          <a:solidFill>
            <a:srgbClr val="FF0000"/>
          </a:solidFill>
        </p:grpSpPr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71104409-450C-694F-BC1B-477170CE71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78283" y="3263290"/>
              <a:ext cx="91440" cy="91440"/>
            </a:xfrm>
            <a:prstGeom prst="ellipse">
              <a:avLst/>
            </a:prstGeom>
            <a:grp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A0C62248-1ECE-6F46-AED3-FA636A2B72F1}"/>
                </a:ext>
              </a:extLst>
            </p:cNvPr>
            <p:cNvCxnSpPr>
              <a:cxnSpLocks/>
            </p:cNvCxnSpPr>
            <p:nvPr/>
          </p:nvCxnSpPr>
          <p:spPr>
            <a:xfrm>
              <a:off x="6219201" y="3111500"/>
              <a:ext cx="0" cy="393700"/>
            </a:xfrm>
            <a:prstGeom prst="line">
              <a:avLst/>
            </a:prstGeom>
            <a:grpFill/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E972FBA3-231D-644A-A695-6832C32245CF}"/>
                </a:ext>
              </a:extLst>
            </p:cNvPr>
            <p:cNvCxnSpPr>
              <a:cxnSpLocks/>
            </p:cNvCxnSpPr>
            <p:nvPr/>
          </p:nvCxnSpPr>
          <p:spPr>
            <a:xfrm>
              <a:off x="6013183" y="3308350"/>
              <a:ext cx="463550" cy="0"/>
            </a:xfrm>
            <a:prstGeom prst="line">
              <a:avLst/>
            </a:prstGeom>
            <a:grpFill/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0DDC2C15-9F9D-804E-AD01-2F7E58ED2234}"/>
              </a:ext>
            </a:extLst>
          </p:cNvPr>
          <p:cNvCxnSpPr>
            <a:cxnSpLocks/>
          </p:cNvCxnSpPr>
          <p:nvPr/>
        </p:nvCxnSpPr>
        <p:spPr>
          <a:xfrm flipH="1">
            <a:off x="6589063" y="2106841"/>
            <a:ext cx="2535713" cy="1312381"/>
          </a:xfrm>
          <a:prstGeom prst="line">
            <a:avLst/>
          </a:prstGeom>
          <a:ln w="28575"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rc 11">
            <a:extLst>
              <a:ext uri="{FF2B5EF4-FFF2-40B4-BE49-F238E27FC236}">
                <a16:creationId xmlns:a16="http://schemas.microsoft.com/office/drawing/2014/main" id="{05E10BFB-9B04-034B-80F6-2BD52CB0C807}"/>
              </a:ext>
            </a:extLst>
          </p:cNvPr>
          <p:cNvSpPr/>
          <p:nvPr/>
        </p:nvSpPr>
        <p:spPr>
          <a:xfrm>
            <a:off x="7000226" y="2784467"/>
            <a:ext cx="349562" cy="877915"/>
          </a:xfrm>
          <a:prstGeom prst="arc">
            <a:avLst>
              <a:gd name="adj1" fmla="val 19051545"/>
              <a:gd name="adj2" fmla="val 4853074"/>
            </a:avLst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A935352-3914-724A-BDA2-0910CDC1B715}"/>
                  </a:ext>
                </a:extLst>
              </p:cNvPr>
              <p:cNvSpPr txBox="1"/>
              <p:nvPr/>
            </p:nvSpPr>
            <p:spPr>
              <a:xfrm>
                <a:off x="7545432" y="2933634"/>
                <a:ext cx="114159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rot</m:t>
                        </m:r>
                      </m:sub>
                    </m:sSub>
                  </m:oMath>
                </a14:m>
                <a:r>
                  <a:rPr lang="en-US" sz="2400" dirty="0"/>
                  <a:t> &gt; 0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A935352-3914-724A-BDA2-0910CDC1B7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5432" y="2933634"/>
                <a:ext cx="1141595" cy="461665"/>
              </a:xfrm>
              <a:prstGeom prst="rect">
                <a:avLst/>
              </a:prstGeom>
              <a:blipFill>
                <a:blip r:embed="rId4"/>
                <a:stretch>
                  <a:fillRect l="-1099" t="-5405" r="-6593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5584FDC7-4C1F-D64E-83E8-C5006445FBCE}"/>
              </a:ext>
            </a:extLst>
          </p:cNvPr>
          <p:cNvCxnSpPr>
            <a:cxnSpLocks/>
          </p:cNvCxnSpPr>
          <p:nvPr/>
        </p:nvCxnSpPr>
        <p:spPr>
          <a:xfrm>
            <a:off x="5577601" y="5613115"/>
            <a:ext cx="0" cy="151277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26F6D50F-09DC-0046-AA94-2462B93C6F13}"/>
              </a:ext>
            </a:extLst>
          </p:cNvPr>
          <p:cNvCxnSpPr>
            <a:cxnSpLocks/>
          </p:cNvCxnSpPr>
          <p:nvPr/>
        </p:nvCxnSpPr>
        <p:spPr>
          <a:xfrm flipH="1">
            <a:off x="5577914" y="6962879"/>
            <a:ext cx="873103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E9E7899C-3A35-2141-B267-B78F0A114CE9}"/>
              </a:ext>
            </a:extLst>
          </p:cNvPr>
          <p:cNvSpPr txBox="1"/>
          <p:nvPr/>
        </p:nvSpPr>
        <p:spPr>
          <a:xfrm>
            <a:off x="5597702" y="7006265"/>
            <a:ext cx="1008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9.5 mm</a:t>
            </a:r>
          </a:p>
        </p:txBody>
      </p: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EBC4FA99-B86E-CA47-B79E-E8216D6AB253}"/>
              </a:ext>
            </a:extLst>
          </p:cNvPr>
          <p:cNvCxnSpPr>
            <a:cxnSpLocks/>
          </p:cNvCxnSpPr>
          <p:nvPr/>
        </p:nvCxnSpPr>
        <p:spPr>
          <a:xfrm>
            <a:off x="6453901" y="5613115"/>
            <a:ext cx="0" cy="151277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1A0F59BA-658A-6047-ADA6-1E8B0163C7A6}"/>
                  </a:ext>
                </a:extLst>
              </p:cNvPr>
              <p:cNvSpPr txBox="1"/>
              <p:nvPr/>
            </p:nvSpPr>
            <p:spPr>
              <a:xfrm>
                <a:off x="8930380" y="3388780"/>
                <a:ext cx="13333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rot</m:t>
                          </m:r>
                        </m:sub>
                      </m:sSub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1A0F59BA-658A-6047-ADA6-1E8B0163C7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0380" y="3388780"/>
                <a:ext cx="1333378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C0E01CC0-F50C-684D-ABF1-38A72997AFA3}"/>
              </a:ext>
            </a:extLst>
          </p:cNvPr>
          <p:cNvSpPr txBox="1"/>
          <p:nvPr/>
        </p:nvSpPr>
        <p:spPr>
          <a:xfrm>
            <a:off x="4921876" y="131028"/>
            <a:ext cx="315932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Source Rotation</a:t>
            </a:r>
            <a:br>
              <a:rPr lang="en-US" sz="3600" dirty="0"/>
            </a:br>
            <a:r>
              <a:rPr lang="en-US" sz="2000" dirty="0"/>
              <a:t>rotate about x-axis</a:t>
            </a:r>
            <a:endParaRPr lang="en-US" sz="3600" dirty="0"/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B65C4C29-4FBC-894C-927F-BAFEE1E30C78}"/>
              </a:ext>
            </a:extLst>
          </p:cNvPr>
          <p:cNvCxnSpPr>
            <a:cxnSpLocks/>
          </p:cNvCxnSpPr>
          <p:nvPr/>
        </p:nvCxnSpPr>
        <p:spPr>
          <a:xfrm flipV="1">
            <a:off x="1071517" y="3110935"/>
            <a:ext cx="0" cy="19558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74D6A7B7-8EF9-7243-B99F-1A1D91A45AA0}"/>
              </a:ext>
            </a:extLst>
          </p:cNvPr>
          <p:cNvCxnSpPr>
            <a:cxnSpLocks/>
          </p:cNvCxnSpPr>
          <p:nvPr/>
        </p:nvCxnSpPr>
        <p:spPr>
          <a:xfrm>
            <a:off x="1048083" y="5066735"/>
            <a:ext cx="203594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Oval 130">
            <a:extLst>
              <a:ext uri="{FF2B5EF4-FFF2-40B4-BE49-F238E27FC236}">
                <a16:creationId xmlns:a16="http://schemas.microsoft.com/office/drawing/2014/main" id="{E7C4848A-1DDE-1E48-917D-D96542518748}"/>
              </a:ext>
            </a:extLst>
          </p:cNvPr>
          <p:cNvSpPr>
            <a:spLocks noChangeAspect="1"/>
          </p:cNvSpPr>
          <p:nvPr/>
        </p:nvSpPr>
        <p:spPr>
          <a:xfrm>
            <a:off x="1025673" y="5022945"/>
            <a:ext cx="91440" cy="9144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42DDCFB0-7F75-D449-9EE7-B242FA6AE0CD}"/>
              </a:ext>
            </a:extLst>
          </p:cNvPr>
          <p:cNvSpPr txBox="1"/>
          <p:nvPr/>
        </p:nvSpPr>
        <p:spPr>
          <a:xfrm>
            <a:off x="2681638" y="496455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0AC8A2ED-4E30-5645-9A0B-C7A1E201E4DC}"/>
              </a:ext>
            </a:extLst>
          </p:cNvPr>
          <p:cNvSpPr txBox="1"/>
          <p:nvPr/>
        </p:nvSpPr>
        <p:spPr>
          <a:xfrm>
            <a:off x="782655" y="3122836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5EC5D145-E31E-F14A-8754-E3435F9C614E}"/>
              </a:ext>
            </a:extLst>
          </p:cNvPr>
          <p:cNvSpPr txBox="1"/>
          <p:nvPr/>
        </p:nvSpPr>
        <p:spPr>
          <a:xfrm>
            <a:off x="628925" y="4791219"/>
            <a:ext cx="12583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br>
              <a:rPr lang="en-US" dirty="0"/>
            </a:br>
            <a:r>
              <a:rPr lang="en-US" dirty="0"/>
              <a:t>out of page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46D40E8-7708-4442-9A35-1CECB76E6B3F}"/>
              </a:ext>
            </a:extLst>
          </p:cNvPr>
          <p:cNvCxnSpPr>
            <a:cxnSpLocks/>
            <a:stCxn id="22" idx="2"/>
          </p:cNvCxnSpPr>
          <p:nvPr/>
        </p:nvCxnSpPr>
        <p:spPr>
          <a:xfrm flipH="1" flipV="1">
            <a:off x="3469929" y="3642473"/>
            <a:ext cx="2727881" cy="197510"/>
          </a:xfrm>
          <a:prstGeom prst="line">
            <a:avLst/>
          </a:prstGeom>
          <a:ln w="57150">
            <a:solidFill>
              <a:srgbClr val="00FF7A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B943BA9-804E-D84B-875D-9AC171B4010E}"/>
              </a:ext>
            </a:extLst>
          </p:cNvPr>
          <p:cNvSpPr txBox="1"/>
          <p:nvPr/>
        </p:nvSpPr>
        <p:spPr>
          <a:xfrm>
            <a:off x="4293462" y="3289797"/>
            <a:ext cx="113204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18.87 mm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30CE2E05-CCAF-9449-A372-EBBE3C01B915}"/>
              </a:ext>
            </a:extLst>
          </p:cNvPr>
          <p:cNvCxnSpPr>
            <a:cxnSpLocks/>
          </p:cNvCxnSpPr>
          <p:nvPr/>
        </p:nvCxnSpPr>
        <p:spPr>
          <a:xfrm>
            <a:off x="3840910" y="2601050"/>
            <a:ext cx="502950" cy="725490"/>
          </a:xfrm>
          <a:prstGeom prst="straightConnector1">
            <a:avLst/>
          </a:prstGeom>
          <a:ln w="76200">
            <a:solidFill>
              <a:srgbClr val="00FF7A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459D9CE-F9CC-B544-B554-34919E2CF176}"/>
              </a:ext>
            </a:extLst>
          </p:cNvPr>
          <p:cNvSpPr txBox="1"/>
          <p:nvPr/>
        </p:nvSpPr>
        <p:spPr>
          <a:xfrm>
            <a:off x="2186513" y="2159953"/>
            <a:ext cx="3071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Longest distance for clearance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168DAEC-8DDA-1B46-AE50-D060125AC5DE}"/>
              </a:ext>
            </a:extLst>
          </p:cNvPr>
          <p:cNvCxnSpPr>
            <a:cxnSpLocks/>
            <a:stCxn id="22" idx="4"/>
          </p:cNvCxnSpPr>
          <p:nvPr/>
        </p:nvCxnSpPr>
        <p:spPr>
          <a:xfrm flipH="1">
            <a:off x="4031170" y="3885703"/>
            <a:ext cx="2212360" cy="865807"/>
          </a:xfrm>
          <a:prstGeom prst="line">
            <a:avLst/>
          </a:prstGeom>
          <a:ln w="57150">
            <a:solidFill>
              <a:srgbClr val="00FF7A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A60956BE-287B-154A-9591-83AAD2024B4A}"/>
              </a:ext>
            </a:extLst>
          </p:cNvPr>
          <p:cNvSpPr txBox="1"/>
          <p:nvPr/>
        </p:nvSpPr>
        <p:spPr>
          <a:xfrm rot="19873273">
            <a:off x="4728941" y="3962121"/>
            <a:ext cx="113204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16.03 mm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A95ECD7-F78C-6C43-B723-A14257C5A235}"/>
              </a:ext>
            </a:extLst>
          </p:cNvPr>
          <p:cNvSpPr txBox="1"/>
          <p:nvPr/>
        </p:nvSpPr>
        <p:spPr>
          <a:xfrm>
            <a:off x="3162513" y="4993563"/>
            <a:ext cx="2456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(second) Longest distance for clearance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50FDD14-1D33-9E4C-8596-12E4C19DFBF5}"/>
              </a:ext>
            </a:extLst>
          </p:cNvPr>
          <p:cNvCxnSpPr>
            <a:cxnSpLocks/>
          </p:cNvCxnSpPr>
          <p:nvPr/>
        </p:nvCxnSpPr>
        <p:spPr>
          <a:xfrm flipV="1">
            <a:off x="4953650" y="4507672"/>
            <a:ext cx="108507" cy="470461"/>
          </a:xfrm>
          <a:prstGeom prst="straightConnector1">
            <a:avLst/>
          </a:prstGeom>
          <a:ln w="76200">
            <a:solidFill>
              <a:srgbClr val="00FF7A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8DF85885-3DF8-524E-95A2-575043F811AC}"/>
              </a:ext>
            </a:extLst>
          </p:cNvPr>
          <p:cNvCxnSpPr>
            <a:cxnSpLocks/>
          </p:cNvCxnSpPr>
          <p:nvPr/>
        </p:nvCxnSpPr>
        <p:spPr>
          <a:xfrm flipH="1">
            <a:off x="5869835" y="3750913"/>
            <a:ext cx="314518" cy="1410571"/>
          </a:xfrm>
          <a:prstGeom prst="line">
            <a:avLst/>
          </a:prstGeom>
          <a:ln w="57150">
            <a:solidFill>
              <a:srgbClr val="00FF7A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B7045DBA-C79F-9640-9B65-B2FA0AB77319}"/>
              </a:ext>
            </a:extLst>
          </p:cNvPr>
          <p:cNvSpPr txBox="1"/>
          <p:nvPr/>
        </p:nvSpPr>
        <p:spPr>
          <a:xfrm rot="16998725">
            <a:off x="5837891" y="4270624"/>
            <a:ext cx="89800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8.6 mm</a:t>
            </a:r>
          </a:p>
        </p:txBody>
      </p:sp>
    </p:spTree>
    <p:extLst>
      <p:ext uri="{BB962C8B-B14F-4D97-AF65-F5344CB8AC3E}">
        <p14:creationId xmlns:p14="http://schemas.microsoft.com/office/powerpoint/2010/main" val="60685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E601D4B-54CE-8B45-9AD4-FAC29243770C}"/>
              </a:ext>
            </a:extLst>
          </p:cNvPr>
          <p:cNvSpPr/>
          <p:nvPr/>
        </p:nvSpPr>
        <p:spPr>
          <a:xfrm>
            <a:off x="0" y="9460092"/>
            <a:ext cx="12192000" cy="533327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6463661-DD6E-BA4F-8528-ACD4D161718C}"/>
              </a:ext>
            </a:extLst>
          </p:cNvPr>
          <p:cNvSpPr/>
          <p:nvPr/>
        </p:nvSpPr>
        <p:spPr>
          <a:xfrm>
            <a:off x="9104243" y="9481929"/>
            <a:ext cx="2206487" cy="8547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C33E8B5-5094-9042-A3EE-6AD86E77AC18}"/>
              </a:ext>
            </a:extLst>
          </p:cNvPr>
          <p:cNvSpPr/>
          <p:nvPr/>
        </p:nvSpPr>
        <p:spPr>
          <a:xfrm>
            <a:off x="291524" y="9036275"/>
            <a:ext cx="1133061" cy="12722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5C1203-C9B7-BC45-ACB0-048426FECBDF}"/>
              </a:ext>
            </a:extLst>
          </p:cNvPr>
          <p:cNvSpPr txBox="1"/>
          <p:nvPr/>
        </p:nvSpPr>
        <p:spPr>
          <a:xfrm>
            <a:off x="10148862" y="10005455"/>
            <a:ext cx="12330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ICPC ditch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12295E3-96EE-8044-AC4C-1F9C694296BB}"/>
                  </a:ext>
                </a:extLst>
              </p:cNvPr>
              <p:cNvSpPr txBox="1"/>
              <p:nvPr/>
            </p:nvSpPr>
            <p:spPr>
              <a:xfrm>
                <a:off x="9105731" y="12715604"/>
                <a:ext cx="248503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 err="1"/>
                  <a:t>delta_y_ditch</a:t>
                </a:r>
                <a:r>
                  <a:rPr lang="en-US" sz="3200" dirty="0"/>
                  <a:t> </a:t>
                </a:r>
                <a:br>
                  <a:rPr lang="en-US" sz="3200" dirty="0"/>
                </a:br>
                <a:r>
                  <a:rPr lang="en-US" sz="2400" dirty="0"/>
                  <a:t>= 2 mm/tan(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det</m:t>
                        </m:r>
                      </m:sub>
                    </m:sSub>
                  </m:oMath>
                </a14:m>
                <a:r>
                  <a:rPr lang="en-US" sz="2400" dirty="0"/>
                  <a:t>)</a:t>
                </a:r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12295E3-96EE-8044-AC4C-1F9C694296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5731" y="12715604"/>
                <a:ext cx="2485032" cy="954107"/>
              </a:xfrm>
              <a:prstGeom prst="rect">
                <a:avLst/>
              </a:prstGeom>
              <a:blipFill>
                <a:blip r:embed="rId2"/>
                <a:stretch>
                  <a:fillRect l="-5584" t="-6579" r="-3553"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95F6631F-C4CB-9049-A0A3-1828FBB13AF8}"/>
              </a:ext>
            </a:extLst>
          </p:cNvPr>
          <p:cNvGrpSpPr/>
          <p:nvPr/>
        </p:nvGrpSpPr>
        <p:grpSpPr>
          <a:xfrm>
            <a:off x="313138" y="2803940"/>
            <a:ext cx="1089832" cy="1007073"/>
            <a:chOff x="6013183" y="3111500"/>
            <a:chExt cx="463550" cy="393700"/>
          </a:xfrm>
          <a:solidFill>
            <a:srgbClr val="FF0000"/>
          </a:solidFill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478C417-D726-4140-B0D5-A555DA35E0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78283" y="3263290"/>
              <a:ext cx="91440" cy="9144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2E5DFBB-0808-0646-8CD5-9E9600A5EA6A}"/>
                </a:ext>
              </a:extLst>
            </p:cNvPr>
            <p:cNvCxnSpPr>
              <a:cxnSpLocks/>
            </p:cNvCxnSpPr>
            <p:nvPr/>
          </p:nvCxnSpPr>
          <p:spPr>
            <a:xfrm>
              <a:off x="6219201" y="3111500"/>
              <a:ext cx="0" cy="393700"/>
            </a:xfrm>
            <a:prstGeom prst="lin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8F3BE86-E887-E54E-A64B-94513113D655}"/>
                </a:ext>
              </a:extLst>
            </p:cNvPr>
            <p:cNvCxnSpPr>
              <a:cxnSpLocks/>
            </p:cNvCxnSpPr>
            <p:nvPr/>
          </p:nvCxnSpPr>
          <p:spPr>
            <a:xfrm>
              <a:off x="6013183" y="3308350"/>
              <a:ext cx="463550" cy="0"/>
            </a:xfrm>
            <a:prstGeom prst="lin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7ADCF499-2898-6D49-B61C-16A1D7C57A4F}"/>
              </a:ext>
            </a:extLst>
          </p:cNvPr>
          <p:cNvSpPr txBox="1"/>
          <p:nvPr/>
        </p:nvSpPr>
        <p:spPr>
          <a:xfrm>
            <a:off x="0" y="1811708"/>
            <a:ext cx="145103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(0, 0, 0)</a:t>
            </a:r>
            <a:br>
              <a:rPr lang="en-US" sz="3200" dirty="0"/>
            </a:br>
            <a:r>
              <a:rPr lang="en-US" sz="3200" dirty="0"/>
              <a:t>Origin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D5C98E4-B7A3-684A-A65B-6C9CB8E049A8}"/>
              </a:ext>
            </a:extLst>
          </p:cNvPr>
          <p:cNvCxnSpPr>
            <a:cxnSpLocks/>
          </p:cNvCxnSpPr>
          <p:nvPr/>
        </p:nvCxnSpPr>
        <p:spPr>
          <a:xfrm flipV="1">
            <a:off x="746276" y="3316288"/>
            <a:ext cx="44364" cy="9370176"/>
          </a:xfrm>
          <a:prstGeom prst="line">
            <a:avLst/>
          </a:prstGeom>
          <a:ln w="571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B9BBADB-38A0-954F-980B-48E2733B5BC1}"/>
              </a:ext>
            </a:extLst>
          </p:cNvPr>
          <p:cNvGrpSpPr/>
          <p:nvPr/>
        </p:nvGrpSpPr>
        <p:grpSpPr>
          <a:xfrm rot="19634143">
            <a:off x="2089571" y="1443317"/>
            <a:ext cx="6393499" cy="3590844"/>
            <a:chOff x="2430379" y="1937084"/>
            <a:chExt cx="5835316" cy="2981953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01AF5E85-4DE0-774B-860F-DE8060BBC3CA}"/>
                </a:ext>
              </a:extLst>
            </p:cNvPr>
            <p:cNvGrpSpPr/>
            <p:nvPr/>
          </p:nvGrpSpPr>
          <p:grpSpPr>
            <a:xfrm>
              <a:off x="2430379" y="1937084"/>
              <a:ext cx="5835316" cy="2981953"/>
              <a:chOff x="2430379" y="1937084"/>
              <a:chExt cx="5835316" cy="2981953"/>
            </a:xfrm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0A83545B-BF6E-3042-AC93-939AD1F9F3F2}"/>
                  </a:ext>
                </a:extLst>
              </p:cNvPr>
              <p:cNvSpPr/>
              <p:nvPr/>
            </p:nvSpPr>
            <p:spPr>
              <a:xfrm>
                <a:off x="2430379" y="1937084"/>
                <a:ext cx="5835316" cy="152801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E37F592-7F5F-C847-8308-026AD32C5D5B}"/>
                  </a:ext>
                </a:extLst>
              </p:cNvPr>
              <p:cNvSpPr/>
              <p:nvPr/>
            </p:nvSpPr>
            <p:spPr>
              <a:xfrm>
                <a:off x="4148889" y="3382711"/>
                <a:ext cx="2398296" cy="152801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95AA51B6-9FE3-374F-881D-2515168F2400}"/>
                  </a:ext>
                </a:extLst>
              </p:cNvPr>
              <p:cNvSpPr/>
              <p:nvPr/>
            </p:nvSpPr>
            <p:spPr>
              <a:xfrm>
                <a:off x="2947737" y="2430379"/>
                <a:ext cx="4800599" cy="61984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2FC4A134-C200-C343-9AEF-F0F52BA0792C}"/>
                  </a:ext>
                </a:extLst>
              </p:cNvPr>
              <p:cNvSpPr/>
              <p:nvPr/>
            </p:nvSpPr>
            <p:spPr>
              <a:xfrm>
                <a:off x="4656221" y="3028949"/>
                <a:ext cx="1383632" cy="13034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64B739C1-E681-FF46-A2D0-B3D988204F2F}"/>
                  </a:ext>
                </a:extLst>
              </p:cNvPr>
              <p:cNvSpPr/>
              <p:nvPr/>
            </p:nvSpPr>
            <p:spPr>
              <a:xfrm rot="5400000">
                <a:off x="4442431" y="3903111"/>
                <a:ext cx="1810148" cy="22170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B45A1C03-60A5-AE41-A397-98307A429277}"/>
                </a:ext>
              </a:extLst>
            </p:cNvPr>
            <p:cNvSpPr/>
            <p:nvPr/>
          </p:nvSpPr>
          <p:spPr>
            <a:xfrm>
              <a:off x="3023936" y="2805529"/>
              <a:ext cx="4648199" cy="22112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1FB5770-8EBD-484E-96AA-9C18929FF392}"/>
              </a:ext>
            </a:extLst>
          </p:cNvPr>
          <p:cNvCxnSpPr>
            <a:cxnSpLocks/>
          </p:cNvCxnSpPr>
          <p:nvPr/>
        </p:nvCxnSpPr>
        <p:spPr>
          <a:xfrm flipH="1">
            <a:off x="5292828" y="879779"/>
            <a:ext cx="2598467" cy="1859596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89B755E-3BF7-D748-B1B2-53B2188CBC15}"/>
              </a:ext>
            </a:extLst>
          </p:cNvPr>
          <p:cNvCxnSpPr>
            <a:cxnSpLocks/>
          </p:cNvCxnSpPr>
          <p:nvPr/>
        </p:nvCxnSpPr>
        <p:spPr>
          <a:xfrm flipH="1">
            <a:off x="5540708" y="3299074"/>
            <a:ext cx="2744129" cy="0"/>
          </a:xfrm>
          <a:prstGeom prst="lin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Arc 73">
            <a:extLst>
              <a:ext uri="{FF2B5EF4-FFF2-40B4-BE49-F238E27FC236}">
                <a16:creationId xmlns:a16="http://schemas.microsoft.com/office/drawing/2014/main" id="{40447CE8-12AC-7448-8A06-6C384202F3A4}"/>
              </a:ext>
            </a:extLst>
          </p:cNvPr>
          <p:cNvSpPr/>
          <p:nvPr/>
        </p:nvSpPr>
        <p:spPr>
          <a:xfrm>
            <a:off x="6474650" y="2619073"/>
            <a:ext cx="349562" cy="877915"/>
          </a:xfrm>
          <a:prstGeom prst="arc">
            <a:avLst>
              <a:gd name="adj1" fmla="val 16200000"/>
              <a:gd name="adj2" fmla="val 3887651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C17CF08B-91DD-8C47-A3F3-99C4991434B4}"/>
              </a:ext>
            </a:extLst>
          </p:cNvPr>
          <p:cNvCxnSpPr>
            <a:cxnSpLocks/>
          </p:cNvCxnSpPr>
          <p:nvPr/>
        </p:nvCxnSpPr>
        <p:spPr>
          <a:xfrm flipV="1">
            <a:off x="1777031" y="5484789"/>
            <a:ext cx="0" cy="19558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2BF95CD-1B2D-2840-A347-57003168F81F}"/>
              </a:ext>
            </a:extLst>
          </p:cNvPr>
          <p:cNvCxnSpPr>
            <a:cxnSpLocks/>
          </p:cNvCxnSpPr>
          <p:nvPr/>
        </p:nvCxnSpPr>
        <p:spPr>
          <a:xfrm>
            <a:off x="1753597" y="7440589"/>
            <a:ext cx="203594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B0C58E8D-3CE2-EC4F-82B3-D53514AA50F7}"/>
              </a:ext>
            </a:extLst>
          </p:cNvPr>
          <p:cNvSpPr>
            <a:spLocks noChangeAspect="1"/>
          </p:cNvSpPr>
          <p:nvPr/>
        </p:nvSpPr>
        <p:spPr>
          <a:xfrm>
            <a:off x="1731187" y="7396799"/>
            <a:ext cx="91440" cy="9144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6D0E2C7-9186-1A47-8BC4-601BFD0A8FBF}"/>
              </a:ext>
            </a:extLst>
          </p:cNvPr>
          <p:cNvSpPr txBox="1"/>
          <p:nvPr/>
        </p:nvSpPr>
        <p:spPr>
          <a:xfrm>
            <a:off x="3387152" y="733841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B90FC1F-328E-FA47-BAA3-B7214025F985}"/>
              </a:ext>
            </a:extLst>
          </p:cNvPr>
          <p:cNvSpPr txBox="1"/>
          <p:nvPr/>
        </p:nvSpPr>
        <p:spPr>
          <a:xfrm>
            <a:off x="1488169" y="5496690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480E208-E665-A143-B3DD-7A23F6EBF5A7}"/>
              </a:ext>
            </a:extLst>
          </p:cNvPr>
          <p:cNvSpPr txBox="1"/>
          <p:nvPr/>
        </p:nvSpPr>
        <p:spPr>
          <a:xfrm>
            <a:off x="1334439" y="7165073"/>
            <a:ext cx="12583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br>
              <a:rPr lang="en-US" dirty="0"/>
            </a:br>
            <a:r>
              <a:rPr lang="en-US" dirty="0"/>
              <a:t>out of page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401C237E-92AE-A040-B03F-6AF3F1612336}"/>
              </a:ext>
            </a:extLst>
          </p:cNvPr>
          <p:cNvCxnSpPr>
            <a:cxnSpLocks/>
            <a:stCxn id="104" idx="3"/>
          </p:cNvCxnSpPr>
          <p:nvPr/>
        </p:nvCxnSpPr>
        <p:spPr>
          <a:xfrm flipH="1">
            <a:off x="1638661" y="3351750"/>
            <a:ext cx="3632148" cy="131113"/>
          </a:xfrm>
          <a:prstGeom prst="line">
            <a:avLst/>
          </a:prstGeom>
          <a:ln w="76200">
            <a:solidFill>
              <a:srgbClr val="00FF7A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3A26E5A3-4946-F749-A1A1-2EF8C7C2230B}"/>
              </a:ext>
            </a:extLst>
          </p:cNvPr>
          <p:cNvCxnSpPr>
            <a:cxnSpLocks/>
          </p:cNvCxnSpPr>
          <p:nvPr/>
        </p:nvCxnSpPr>
        <p:spPr>
          <a:xfrm flipH="1" flipV="1">
            <a:off x="3145658" y="3659707"/>
            <a:ext cx="110042" cy="1411632"/>
          </a:xfrm>
          <a:prstGeom prst="straightConnector1">
            <a:avLst/>
          </a:prstGeom>
          <a:ln w="76200">
            <a:solidFill>
              <a:srgbClr val="00FF7A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B08AC617-4AC8-4849-B6E8-D19C5972FC71}"/>
              </a:ext>
            </a:extLst>
          </p:cNvPr>
          <p:cNvSpPr txBox="1"/>
          <p:nvPr/>
        </p:nvSpPr>
        <p:spPr>
          <a:xfrm>
            <a:off x="2115134" y="5037138"/>
            <a:ext cx="25047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Longest distance for clearance</a:t>
            </a: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48EA8904-5009-6549-924A-11CA6DFCFFED}"/>
              </a:ext>
            </a:extLst>
          </p:cNvPr>
          <p:cNvCxnSpPr>
            <a:cxnSpLocks/>
          </p:cNvCxnSpPr>
          <p:nvPr/>
        </p:nvCxnSpPr>
        <p:spPr>
          <a:xfrm flipH="1">
            <a:off x="5615244" y="1516744"/>
            <a:ext cx="2726241" cy="1740986"/>
          </a:xfrm>
          <a:prstGeom prst="lin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B52AF4E7-5763-7648-BEB7-0E77D602F1B1}"/>
              </a:ext>
            </a:extLst>
          </p:cNvPr>
          <p:cNvCxnSpPr>
            <a:cxnSpLocks/>
            <a:endCxn id="104" idx="1"/>
          </p:cNvCxnSpPr>
          <p:nvPr/>
        </p:nvCxnSpPr>
        <p:spPr>
          <a:xfrm flipH="1" flipV="1">
            <a:off x="5270809" y="3212036"/>
            <a:ext cx="4915568" cy="7430175"/>
          </a:xfrm>
          <a:prstGeom prst="line">
            <a:avLst/>
          </a:prstGeom>
          <a:ln w="571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AB66924F-37DE-FA49-A36C-EE10ADE9ED2D}"/>
              </a:ext>
            </a:extLst>
          </p:cNvPr>
          <p:cNvCxnSpPr>
            <a:cxnSpLocks/>
          </p:cNvCxnSpPr>
          <p:nvPr/>
        </p:nvCxnSpPr>
        <p:spPr>
          <a:xfrm>
            <a:off x="9097385" y="9481929"/>
            <a:ext cx="2213345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Group 95">
            <a:extLst>
              <a:ext uri="{FF2B5EF4-FFF2-40B4-BE49-F238E27FC236}">
                <a16:creationId xmlns:a16="http://schemas.microsoft.com/office/drawing/2014/main" id="{C8ADA247-9545-0C40-828B-004D908F09D4}"/>
              </a:ext>
            </a:extLst>
          </p:cNvPr>
          <p:cNvGrpSpPr/>
          <p:nvPr/>
        </p:nvGrpSpPr>
        <p:grpSpPr>
          <a:xfrm>
            <a:off x="4669200" y="2412420"/>
            <a:ext cx="1050802" cy="850718"/>
            <a:chOff x="6013183" y="3111500"/>
            <a:chExt cx="463550" cy="393700"/>
          </a:xfrm>
          <a:solidFill>
            <a:srgbClr val="FF0000"/>
          </a:solidFill>
        </p:grpSpPr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1EEEC5DF-5826-1448-A26E-9317921AD1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78283" y="3263290"/>
              <a:ext cx="91440" cy="91440"/>
            </a:xfrm>
            <a:prstGeom prst="ellipse">
              <a:avLst/>
            </a:prstGeom>
            <a:grp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9D2D690-31B9-EF4F-9CA1-EAF993D0F3D9}"/>
                </a:ext>
              </a:extLst>
            </p:cNvPr>
            <p:cNvCxnSpPr>
              <a:cxnSpLocks/>
            </p:cNvCxnSpPr>
            <p:nvPr/>
          </p:nvCxnSpPr>
          <p:spPr>
            <a:xfrm>
              <a:off x="6219201" y="3111500"/>
              <a:ext cx="0" cy="393700"/>
            </a:xfrm>
            <a:prstGeom prst="line">
              <a:avLst/>
            </a:prstGeom>
            <a:grpFill/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8D4504AC-9AAB-644D-8B0D-0D6E07652EE9}"/>
                </a:ext>
              </a:extLst>
            </p:cNvPr>
            <p:cNvCxnSpPr>
              <a:cxnSpLocks/>
            </p:cNvCxnSpPr>
            <p:nvPr/>
          </p:nvCxnSpPr>
          <p:spPr>
            <a:xfrm>
              <a:off x="6013183" y="3308350"/>
              <a:ext cx="463550" cy="0"/>
            </a:xfrm>
            <a:prstGeom prst="line">
              <a:avLst/>
            </a:prstGeom>
            <a:grpFill/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6DB0DACA-91C7-564B-A0AB-00C56E42A8C7}"/>
              </a:ext>
            </a:extLst>
          </p:cNvPr>
          <p:cNvGrpSpPr/>
          <p:nvPr/>
        </p:nvGrpSpPr>
        <p:grpSpPr>
          <a:xfrm>
            <a:off x="4866195" y="2855108"/>
            <a:ext cx="1050802" cy="850718"/>
            <a:chOff x="6013183" y="3111500"/>
            <a:chExt cx="463550" cy="393700"/>
          </a:xfrm>
          <a:solidFill>
            <a:srgbClr val="7030A0"/>
          </a:solidFill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16CB7945-8D58-BA49-A40C-74D4F0739F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78283" y="3263290"/>
              <a:ext cx="91440" cy="91440"/>
            </a:xfrm>
            <a:prstGeom prst="ellipse">
              <a:avLst/>
            </a:prstGeom>
            <a:grp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8B6D1C9B-CA78-324D-9C64-C6CCA49B8607}"/>
                </a:ext>
              </a:extLst>
            </p:cNvPr>
            <p:cNvCxnSpPr>
              <a:cxnSpLocks/>
            </p:cNvCxnSpPr>
            <p:nvPr/>
          </p:nvCxnSpPr>
          <p:spPr>
            <a:xfrm>
              <a:off x="6219201" y="3111500"/>
              <a:ext cx="0" cy="393700"/>
            </a:xfrm>
            <a:prstGeom prst="line">
              <a:avLst/>
            </a:prstGeom>
            <a:grpFill/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4F596100-007F-E545-B635-A70981C2A385}"/>
                </a:ext>
              </a:extLst>
            </p:cNvPr>
            <p:cNvCxnSpPr>
              <a:cxnSpLocks/>
            </p:cNvCxnSpPr>
            <p:nvPr/>
          </p:nvCxnSpPr>
          <p:spPr>
            <a:xfrm>
              <a:off x="6013183" y="3308350"/>
              <a:ext cx="463550" cy="0"/>
            </a:xfrm>
            <a:prstGeom prst="line">
              <a:avLst/>
            </a:prstGeom>
            <a:grpFill/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88892056-56C7-2248-87AE-DB06410D724F}"/>
              </a:ext>
            </a:extLst>
          </p:cNvPr>
          <p:cNvSpPr txBox="1"/>
          <p:nvPr/>
        </p:nvSpPr>
        <p:spPr>
          <a:xfrm>
            <a:off x="7814058" y="123587"/>
            <a:ext cx="48553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Coords</a:t>
            </a:r>
            <a:r>
              <a:rPr lang="en-US" sz="2800" dirty="0"/>
              <a:t>. of source activity:</a:t>
            </a:r>
          </a:p>
          <a:p>
            <a:r>
              <a:rPr lang="en-US" sz="2800" dirty="0"/>
              <a:t>(0, </a:t>
            </a:r>
            <a:r>
              <a:rPr lang="en-US" sz="2800" dirty="0" err="1"/>
              <a:t>source_yPos</a:t>
            </a:r>
            <a:r>
              <a:rPr lang="en-US" sz="2800" dirty="0"/>
              <a:t>, </a:t>
            </a:r>
            <a:r>
              <a:rPr lang="en-US" sz="2800" dirty="0" err="1"/>
              <a:t>source_zPos</a:t>
            </a:r>
            <a:r>
              <a:rPr lang="en-US" sz="2800" dirty="0"/>
              <a:t>)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3D0E37C-4696-C346-8D4F-1DE159147947}"/>
              </a:ext>
            </a:extLst>
          </p:cNvPr>
          <p:cNvSpPr txBox="1"/>
          <p:nvPr/>
        </p:nvSpPr>
        <p:spPr>
          <a:xfrm>
            <a:off x="236834" y="159320"/>
            <a:ext cx="443344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Rotation</a:t>
            </a:r>
            <a:r>
              <a:rPr lang="en-US" dirty="0"/>
              <a:t> </a:t>
            </a:r>
            <a:r>
              <a:rPr lang="en-US" sz="2800" dirty="0"/>
              <a:t>axis;</a:t>
            </a:r>
            <a:br>
              <a:rPr lang="en-US" sz="2800" dirty="0"/>
            </a:br>
            <a:r>
              <a:rPr lang="en-US" sz="3200" dirty="0">
                <a:solidFill>
                  <a:srgbClr val="7030A0"/>
                </a:solidFill>
              </a:rPr>
              <a:t>(x, y, z) of  “</a:t>
            </a:r>
            <a:r>
              <a:rPr lang="en-US" sz="3200" dirty="0" err="1">
                <a:solidFill>
                  <a:srgbClr val="7030A0"/>
                </a:solidFill>
              </a:rPr>
              <a:t>sourceRotationVolume</a:t>
            </a:r>
            <a:r>
              <a:rPr lang="en-US" sz="3200" dirty="0"/>
              <a:t>”</a:t>
            </a:r>
            <a:endParaRPr lang="en-US" dirty="0"/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EBEC1832-6B3F-AC49-B034-CD3A0E09EAC4}"/>
              </a:ext>
            </a:extLst>
          </p:cNvPr>
          <p:cNvCxnSpPr>
            <a:cxnSpLocks/>
            <a:endCxn id="104" idx="6"/>
          </p:cNvCxnSpPr>
          <p:nvPr/>
        </p:nvCxnSpPr>
        <p:spPr>
          <a:xfrm>
            <a:off x="4085087" y="1856837"/>
            <a:ext cx="1362647" cy="1425056"/>
          </a:xfrm>
          <a:prstGeom prst="straightConnector1">
            <a:avLst/>
          </a:prstGeom>
          <a:ln w="76200" cap="flat" cmpd="sng">
            <a:solidFill>
              <a:srgbClr val="7030A0"/>
            </a:solidFill>
            <a:miter lim="800000"/>
            <a:headEnd type="none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2B50382C-F4B0-2148-BC03-8515A245B423}"/>
              </a:ext>
            </a:extLst>
          </p:cNvPr>
          <p:cNvCxnSpPr>
            <a:cxnSpLocks/>
          </p:cNvCxnSpPr>
          <p:nvPr/>
        </p:nvCxnSpPr>
        <p:spPr>
          <a:xfrm flipV="1">
            <a:off x="5345629" y="3281893"/>
            <a:ext cx="605" cy="9984889"/>
          </a:xfrm>
          <a:prstGeom prst="line">
            <a:avLst/>
          </a:prstGeom>
          <a:ln w="5715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206A098F-1184-5641-ACA4-CB21F3B63AD6}"/>
              </a:ext>
            </a:extLst>
          </p:cNvPr>
          <p:cNvCxnSpPr>
            <a:cxnSpLocks/>
          </p:cNvCxnSpPr>
          <p:nvPr/>
        </p:nvCxnSpPr>
        <p:spPr>
          <a:xfrm flipV="1">
            <a:off x="5017285" y="2947641"/>
            <a:ext cx="34575" cy="8802646"/>
          </a:xfrm>
          <a:prstGeom prst="line">
            <a:avLst/>
          </a:prstGeom>
          <a:ln w="571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A3E2FF11-2B04-2C4B-85D8-DE3421456972}"/>
              </a:ext>
            </a:extLst>
          </p:cNvPr>
          <p:cNvCxnSpPr>
            <a:cxnSpLocks/>
          </p:cNvCxnSpPr>
          <p:nvPr/>
        </p:nvCxnSpPr>
        <p:spPr>
          <a:xfrm flipV="1">
            <a:off x="9523506" y="3122836"/>
            <a:ext cx="0" cy="6359093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417548E2-F443-C249-8E04-4F10DF81A093}"/>
              </a:ext>
            </a:extLst>
          </p:cNvPr>
          <p:cNvCxnSpPr>
            <a:cxnSpLocks/>
          </p:cNvCxnSpPr>
          <p:nvPr/>
        </p:nvCxnSpPr>
        <p:spPr>
          <a:xfrm>
            <a:off x="1117113" y="3286430"/>
            <a:ext cx="11074887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5A7D4C21-6F77-4140-920E-C3B51DE41FD7}"/>
                  </a:ext>
                </a:extLst>
              </p:cNvPr>
              <p:cNvSpPr txBox="1"/>
              <p:nvPr/>
            </p:nvSpPr>
            <p:spPr>
              <a:xfrm>
                <a:off x="9130836" y="2678363"/>
                <a:ext cx="1718547" cy="58477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rot</m:t>
                          </m:r>
                        </m:sub>
                      </m:sSub>
                      <m:r>
                        <a:rPr lang="en-US" sz="3200" b="0" i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5A7D4C21-6F77-4140-920E-C3B51DE41F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0836" y="2678363"/>
                <a:ext cx="1718547" cy="584775"/>
              </a:xfrm>
              <a:prstGeom prst="rect">
                <a:avLst/>
              </a:prstGeom>
              <a:blipFill>
                <a:blip r:embed="rId3"/>
                <a:stretch>
                  <a:fillRect b="-425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99A335BE-ECD9-3D42-A09D-910E92DF979A}"/>
                  </a:ext>
                </a:extLst>
              </p:cNvPr>
              <p:cNvSpPr txBox="1"/>
              <p:nvPr/>
            </p:nvSpPr>
            <p:spPr>
              <a:xfrm>
                <a:off x="8567899" y="7662110"/>
                <a:ext cx="81272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rot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99A335BE-ECD9-3D42-A09D-910E92DF97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7899" y="7662110"/>
                <a:ext cx="812726" cy="584775"/>
              </a:xfrm>
              <a:prstGeom prst="rect">
                <a:avLst/>
              </a:prstGeom>
              <a:blipFill>
                <a:blip r:embed="rId4"/>
                <a:stretch>
                  <a:fillRect l="-6154" r="-3077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Arc 131">
            <a:extLst>
              <a:ext uri="{FF2B5EF4-FFF2-40B4-BE49-F238E27FC236}">
                <a16:creationId xmlns:a16="http://schemas.microsoft.com/office/drawing/2014/main" id="{07A43F76-A9AA-7F4D-9049-D9141B9F6668}"/>
              </a:ext>
            </a:extLst>
          </p:cNvPr>
          <p:cNvSpPr/>
          <p:nvPr/>
        </p:nvSpPr>
        <p:spPr>
          <a:xfrm rot="15521681">
            <a:off x="9073168" y="8321030"/>
            <a:ext cx="479824" cy="624672"/>
          </a:xfrm>
          <a:prstGeom prst="arc">
            <a:avLst>
              <a:gd name="adj1" fmla="val 16200000"/>
              <a:gd name="adj2" fmla="val 3887651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BB2704C3-5145-7647-9432-08F9CC13271A}"/>
                  </a:ext>
                </a:extLst>
              </p:cNvPr>
              <p:cNvSpPr txBox="1"/>
              <p:nvPr/>
            </p:nvSpPr>
            <p:spPr>
              <a:xfrm>
                <a:off x="7946521" y="8871149"/>
                <a:ext cx="98879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BB2704C3-5145-7647-9432-08F9CC1327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6521" y="8871149"/>
                <a:ext cx="988797" cy="584775"/>
              </a:xfrm>
              <a:prstGeom prst="rect">
                <a:avLst/>
              </a:prstGeom>
              <a:blipFill>
                <a:blip r:embed="rId5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4" name="Arc 133">
            <a:extLst>
              <a:ext uri="{FF2B5EF4-FFF2-40B4-BE49-F238E27FC236}">
                <a16:creationId xmlns:a16="http://schemas.microsoft.com/office/drawing/2014/main" id="{168AA6C7-1E06-1F46-8296-8AF409E152D9}"/>
              </a:ext>
            </a:extLst>
          </p:cNvPr>
          <p:cNvSpPr/>
          <p:nvPr/>
        </p:nvSpPr>
        <p:spPr>
          <a:xfrm rot="12369585">
            <a:off x="8948178" y="8892975"/>
            <a:ext cx="479824" cy="624672"/>
          </a:xfrm>
          <a:prstGeom prst="arc">
            <a:avLst>
              <a:gd name="adj1" fmla="val 16200000"/>
              <a:gd name="adj2" fmla="val 3887651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EE7DF4E8-BA69-A147-9902-69109F1857C6}"/>
                  </a:ext>
                </a:extLst>
              </p:cNvPr>
              <p:cNvSpPr txBox="1"/>
              <p:nvPr/>
            </p:nvSpPr>
            <p:spPr>
              <a:xfrm>
                <a:off x="7005563" y="2560664"/>
                <a:ext cx="196978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rot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EE7DF4E8-BA69-A147-9902-69109F1857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5563" y="2560664"/>
                <a:ext cx="1969788" cy="584775"/>
              </a:xfrm>
              <a:prstGeom prst="rect">
                <a:avLst/>
              </a:prstGeom>
              <a:blipFill>
                <a:blip r:embed="rId6"/>
                <a:stretch>
                  <a:fillRect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9" name="TextBox 138">
            <a:extLst>
              <a:ext uri="{FF2B5EF4-FFF2-40B4-BE49-F238E27FC236}">
                <a16:creationId xmlns:a16="http://schemas.microsoft.com/office/drawing/2014/main" id="{E58F089E-3B7D-1546-A79D-5D0103CA85C2}"/>
              </a:ext>
            </a:extLst>
          </p:cNvPr>
          <p:cNvSpPr txBox="1"/>
          <p:nvPr/>
        </p:nvSpPr>
        <p:spPr>
          <a:xfrm>
            <a:off x="10073875" y="10628127"/>
            <a:ext cx="13035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y_final</a:t>
            </a:r>
            <a:endParaRPr lang="en-US" sz="3200" dirty="0"/>
          </a:p>
        </p:txBody>
      </p: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0C94D78F-5731-8647-9469-679E6DD44ED9}"/>
              </a:ext>
            </a:extLst>
          </p:cNvPr>
          <p:cNvCxnSpPr>
            <a:cxnSpLocks/>
          </p:cNvCxnSpPr>
          <p:nvPr/>
        </p:nvCxnSpPr>
        <p:spPr>
          <a:xfrm>
            <a:off x="10058145" y="10341231"/>
            <a:ext cx="0" cy="2061537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0B9BE799-01C1-6948-A924-51E8CA8E975E}"/>
                  </a:ext>
                </a:extLst>
              </p:cNvPr>
              <p:cNvSpPr txBox="1"/>
              <p:nvPr/>
            </p:nvSpPr>
            <p:spPr>
              <a:xfrm>
                <a:off x="3145658" y="9885329"/>
                <a:ext cx="4359923" cy="101566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 err="1"/>
                  <a:t>delta_y_source</a:t>
                </a:r>
                <a:r>
                  <a:rPr lang="en-US" sz="3200" dirty="0"/>
                  <a:t> </a:t>
                </a:r>
                <a:br>
                  <a:rPr lang="en-US" sz="3200" dirty="0"/>
                </a:br>
                <a:r>
                  <a:rPr lang="en-US" sz="2800" dirty="0"/>
                  <a:t>= 4.5 mm * cos (90+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ro</m:t>
                        </m:r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</m:oMath>
                </a14:m>
                <a:r>
                  <a:rPr lang="en-US" sz="2800" dirty="0"/>
                  <a:t>)</a:t>
                </a:r>
                <a:endParaRPr lang="en-US" sz="3200" dirty="0"/>
              </a:p>
            </p:txBody>
          </p:sp>
        </mc:Choice>
        <mc:Fallback xmlns="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0B9BE799-01C1-6948-A924-51E8CA8E97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5658" y="9885329"/>
                <a:ext cx="4359923" cy="1015663"/>
              </a:xfrm>
              <a:prstGeom prst="rect">
                <a:avLst/>
              </a:prstGeom>
              <a:blipFill>
                <a:blip r:embed="rId7"/>
                <a:stretch>
                  <a:fillRect l="-3488" t="-6173" b="-160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5" name="Left Brace 154">
            <a:extLst>
              <a:ext uri="{FF2B5EF4-FFF2-40B4-BE49-F238E27FC236}">
                <a16:creationId xmlns:a16="http://schemas.microsoft.com/office/drawing/2014/main" id="{6C98DE02-C21B-C04E-AA69-1A9194E36519}"/>
              </a:ext>
            </a:extLst>
          </p:cNvPr>
          <p:cNvSpPr/>
          <p:nvPr/>
        </p:nvSpPr>
        <p:spPr>
          <a:xfrm rot="16200000">
            <a:off x="5051454" y="9772890"/>
            <a:ext cx="318288" cy="275871"/>
          </a:xfrm>
          <a:prstGeom prst="leftBrac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Left Brace 155">
            <a:extLst>
              <a:ext uri="{FF2B5EF4-FFF2-40B4-BE49-F238E27FC236}">
                <a16:creationId xmlns:a16="http://schemas.microsoft.com/office/drawing/2014/main" id="{5DC4D3A9-80DB-384A-AA43-08151FC4FB72}"/>
              </a:ext>
            </a:extLst>
          </p:cNvPr>
          <p:cNvSpPr/>
          <p:nvPr/>
        </p:nvSpPr>
        <p:spPr>
          <a:xfrm rot="16200000">
            <a:off x="2640260" y="10667844"/>
            <a:ext cx="853207" cy="4586849"/>
          </a:xfrm>
          <a:prstGeom prst="leftBrace">
            <a:avLst>
              <a:gd name="adj1" fmla="val 8333"/>
              <a:gd name="adj2" fmla="val 22335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BB1C1FB2-72F3-FD43-8F49-0C00FD3F45C0}"/>
              </a:ext>
            </a:extLst>
          </p:cNvPr>
          <p:cNvSpPr txBox="1"/>
          <p:nvPr/>
        </p:nvSpPr>
        <p:spPr>
          <a:xfrm>
            <a:off x="911197" y="13271780"/>
            <a:ext cx="19809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/>
              <a:t>axis_yPos</a:t>
            </a:r>
            <a:endParaRPr lang="en-US" sz="3600" dirty="0"/>
          </a:p>
        </p:txBody>
      </p:sp>
      <p:sp>
        <p:nvSpPr>
          <p:cNvPr id="163" name="Left Brace 162">
            <a:extLst>
              <a:ext uri="{FF2B5EF4-FFF2-40B4-BE49-F238E27FC236}">
                <a16:creationId xmlns:a16="http://schemas.microsoft.com/office/drawing/2014/main" id="{2138A615-6603-5649-95E4-CD89CE3D53B5}"/>
              </a:ext>
            </a:extLst>
          </p:cNvPr>
          <p:cNvSpPr/>
          <p:nvPr/>
        </p:nvSpPr>
        <p:spPr>
          <a:xfrm rot="16200000">
            <a:off x="2509255" y="9453056"/>
            <a:ext cx="809848" cy="4258564"/>
          </a:xfrm>
          <a:prstGeom prst="leftBrac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8463271E-6E9F-594A-8E16-767FEAD90914}"/>
              </a:ext>
            </a:extLst>
          </p:cNvPr>
          <p:cNvSpPr txBox="1"/>
          <p:nvPr/>
        </p:nvSpPr>
        <p:spPr>
          <a:xfrm>
            <a:off x="1682280" y="11764265"/>
            <a:ext cx="25219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/>
              <a:t>source_yPos</a:t>
            </a:r>
            <a:endParaRPr lang="en-US" sz="3600" dirty="0"/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9B54A23B-57D9-6444-9C72-D1A971196C50}"/>
              </a:ext>
            </a:extLst>
          </p:cNvPr>
          <p:cNvCxnSpPr>
            <a:cxnSpLocks/>
          </p:cNvCxnSpPr>
          <p:nvPr/>
        </p:nvCxnSpPr>
        <p:spPr>
          <a:xfrm>
            <a:off x="11706139" y="3263138"/>
            <a:ext cx="0" cy="6152951"/>
          </a:xfrm>
          <a:prstGeom prst="straightConnector1">
            <a:avLst/>
          </a:prstGeom>
          <a:ln w="476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1750A1D3-732F-AE4A-AB91-61840F7ED9DB}"/>
              </a:ext>
            </a:extLst>
          </p:cNvPr>
          <p:cNvSpPr txBox="1"/>
          <p:nvPr/>
        </p:nvSpPr>
        <p:spPr>
          <a:xfrm>
            <a:off x="10582402" y="5673401"/>
            <a:ext cx="1757212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22.5 mm </a:t>
            </a:r>
          </a:p>
        </p:txBody>
      </p: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7A242F46-D7CB-644D-AFBD-BBCEAD49B39C}"/>
              </a:ext>
            </a:extLst>
          </p:cNvPr>
          <p:cNvCxnSpPr>
            <a:cxnSpLocks/>
          </p:cNvCxnSpPr>
          <p:nvPr/>
        </p:nvCxnSpPr>
        <p:spPr>
          <a:xfrm flipH="1" flipV="1">
            <a:off x="9053202" y="9481931"/>
            <a:ext cx="14963" cy="4712888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352E109D-165C-584C-AF03-7A88B7B15DD5}"/>
              </a:ext>
            </a:extLst>
          </p:cNvPr>
          <p:cNvCxnSpPr>
            <a:cxnSpLocks/>
          </p:cNvCxnSpPr>
          <p:nvPr/>
        </p:nvCxnSpPr>
        <p:spPr>
          <a:xfrm flipV="1">
            <a:off x="11310730" y="9505107"/>
            <a:ext cx="0" cy="4689712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5834C5D6-AC28-A84E-A962-C395E4F6BC6D}"/>
              </a:ext>
            </a:extLst>
          </p:cNvPr>
          <p:cNvSpPr txBox="1"/>
          <p:nvPr/>
        </p:nvSpPr>
        <p:spPr>
          <a:xfrm>
            <a:off x="8044753" y="14250323"/>
            <a:ext cx="20361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y = 13 mm 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8EB436BC-AC76-BD4A-9B03-308E239247BD}"/>
              </a:ext>
            </a:extLst>
          </p:cNvPr>
          <p:cNvSpPr txBox="1"/>
          <p:nvPr/>
        </p:nvSpPr>
        <p:spPr>
          <a:xfrm>
            <a:off x="10374015" y="14295321"/>
            <a:ext cx="20361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y = 16 mm 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258598D7-ABCD-4A49-94B8-CD4E2F6947D0}"/>
              </a:ext>
            </a:extLst>
          </p:cNvPr>
          <p:cNvSpPr txBox="1"/>
          <p:nvPr/>
        </p:nvSpPr>
        <p:spPr>
          <a:xfrm>
            <a:off x="8104769" y="1494750"/>
            <a:ext cx="3889937" cy="1015663"/>
          </a:xfrm>
          <a:prstGeom prst="rect">
            <a:avLst/>
          </a:prstGeom>
          <a:solidFill>
            <a:srgbClr val="FFFF00"/>
          </a:solidFill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Figure corresponding to </a:t>
            </a:r>
            <a:r>
              <a:rPr lang="en-US" sz="2000" dirty="0" err="1"/>
              <a:t>positionCalc</a:t>
            </a:r>
            <a:r>
              <a:rPr lang="en-US" sz="2000" dirty="0"/>
              <a:t>() function in /CAGE/sims/</a:t>
            </a:r>
            <a:r>
              <a:rPr lang="en-US" sz="2000" dirty="0" err="1"/>
              <a:t>source_placement.py</a:t>
            </a:r>
            <a:endParaRPr lang="en-US" sz="2000" dirty="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74ED2E3B-7E49-F940-B9C6-727073DB115B}"/>
              </a:ext>
            </a:extLst>
          </p:cNvPr>
          <p:cNvSpPr txBox="1"/>
          <p:nvPr/>
        </p:nvSpPr>
        <p:spPr>
          <a:xfrm>
            <a:off x="419033" y="9466698"/>
            <a:ext cx="10480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P+ contact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4F7A0E9B-406B-5848-B000-19305572124A}"/>
              </a:ext>
            </a:extLst>
          </p:cNvPr>
          <p:cNvSpPr txBox="1"/>
          <p:nvPr/>
        </p:nvSpPr>
        <p:spPr>
          <a:xfrm>
            <a:off x="5286337" y="14379043"/>
            <a:ext cx="2222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PPM </a:t>
            </a:r>
            <a:r>
              <a:rPr lang="en-US" sz="2400" dirty="0" err="1"/>
              <a:t>natGe</a:t>
            </a:r>
            <a:r>
              <a:rPr lang="en-US" sz="2400" dirty="0"/>
              <a:t> ICPC</a:t>
            </a:r>
          </a:p>
        </p:txBody>
      </p:sp>
      <p:sp>
        <p:nvSpPr>
          <p:cNvPr id="88" name="Left Brace 87">
            <a:extLst>
              <a:ext uri="{FF2B5EF4-FFF2-40B4-BE49-F238E27FC236}">
                <a16:creationId xmlns:a16="http://schemas.microsoft.com/office/drawing/2014/main" id="{7DDB127E-4721-9642-BF88-1244AB64ED06}"/>
              </a:ext>
            </a:extLst>
          </p:cNvPr>
          <p:cNvSpPr/>
          <p:nvPr/>
        </p:nvSpPr>
        <p:spPr>
          <a:xfrm rot="16200000">
            <a:off x="7016233" y="10682694"/>
            <a:ext cx="853207" cy="4156828"/>
          </a:xfrm>
          <a:prstGeom prst="leftBrace">
            <a:avLst>
              <a:gd name="adj1" fmla="val 8333"/>
              <a:gd name="adj2" fmla="val 35635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720A517A-98A4-F141-82A4-928005D57767}"/>
                  </a:ext>
                </a:extLst>
              </p:cNvPr>
              <p:cNvSpPr txBox="1"/>
              <p:nvPr/>
            </p:nvSpPr>
            <p:spPr>
              <a:xfrm>
                <a:off x="5292828" y="13021085"/>
                <a:ext cx="3305136" cy="1077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 err="1"/>
                  <a:t>delta_y_rotation</a:t>
                </a:r>
                <a:br>
                  <a:rPr lang="en-US" sz="3600" dirty="0"/>
                </a:br>
                <a:r>
                  <a:rPr lang="en-US" sz="2800" dirty="0"/>
                  <a:t>= 22.5/tan(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det</m:t>
                        </m:r>
                      </m:sub>
                    </m:sSub>
                  </m:oMath>
                </a14:m>
                <a:r>
                  <a:rPr lang="en-US" sz="2800" dirty="0"/>
                  <a:t>)</a:t>
                </a:r>
                <a:endParaRPr lang="en-US" sz="3600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720A517A-98A4-F141-82A4-928005D577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828" y="13021085"/>
                <a:ext cx="3305136" cy="1077218"/>
              </a:xfrm>
              <a:prstGeom prst="rect">
                <a:avLst/>
              </a:prstGeom>
              <a:blipFill>
                <a:blip r:embed="rId8"/>
                <a:stretch>
                  <a:fillRect l="-5364" t="-6977" r="-4215" b="-13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DFD2EB4D-F542-5742-9A0C-BC26D79A0639}"/>
              </a:ext>
            </a:extLst>
          </p:cNvPr>
          <p:cNvSpPr txBox="1"/>
          <p:nvPr/>
        </p:nvSpPr>
        <p:spPr>
          <a:xfrm>
            <a:off x="6693135" y="9360455"/>
            <a:ext cx="26082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 err="1"/>
              <a:t>ditch_depth</a:t>
            </a:r>
            <a:br>
              <a:rPr lang="en-US" sz="3200" dirty="0"/>
            </a:br>
            <a:r>
              <a:rPr lang="en-US" sz="3200" dirty="0"/>
              <a:t>              </a:t>
            </a:r>
            <a:r>
              <a:rPr lang="en-US" sz="2400" dirty="0"/>
              <a:t>= 2mm</a:t>
            </a:r>
            <a:endParaRPr lang="en-US" sz="3200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71FF1F80-F850-5D49-A1AC-B1C521BDDED2}"/>
              </a:ext>
            </a:extLst>
          </p:cNvPr>
          <p:cNvSpPr txBox="1"/>
          <p:nvPr/>
        </p:nvSpPr>
        <p:spPr>
          <a:xfrm>
            <a:off x="7366981" y="10583324"/>
            <a:ext cx="2019265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y_det</a:t>
            </a:r>
            <a:r>
              <a:rPr lang="en-US" sz="3200" dirty="0"/>
              <a:t> </a:t>
            </a:r>
          </a:p>
          <a:p>
            <a:r>
              <a:rPr lang="en-US" sz="2400" dirty="0"/>
              <a:t>(= </a:t>
            </a:r>
            <a:r>
              <a:rPr lang="en-US" sz="2400" dirty="0" err="1"/>
              <a:t>y_final</a:t>
            </a:r>
            <a:r>
              <a:rPr lang="en-US" sz="2400" dirty="0"/>
              <a:t> when not in ditch)</a:t>
            </a:r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56FB9ABF-F53E-3641-9850-27F52FE873A0}"/>
              </a:ext>
            </a:extLst>
          </p:cNvPr>
          <p:cNvCxnSpPr>
            <a:cxnSpLocks/>
          </p:cNvCxnSpPr>
          <p:nvPr/>
        </p:nvCxnSpPr>
        <p:spPr>
          <a:xfrm flipV="1">
            <a:off x="8661730" y="10380049"/>
            <a:ext cx="782942" cy="590402"/>
          </a:xfrm>
          <a:prstGeom prst="straightConnector1">
            <a:avLst/>
          </a:prstGeom>
          <a:ln w="508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7CE288F3-B2EF-FA43-8ADF-0E075E0C9F3C}"/>
              </a:ext>
            </a:extLst>
          </p:cNvPr>
          <p:cNvCxnSpPr>
            <a:cxnSpLocks/>
            <a:endCxn id="88" idx="2"/>
          </p:cNvCxnSpPr>
          <p:nvPr/>
        </p:nvCxnSpPr>
        <p:spPr>
          <a:xfrm flipH="1">
            <a:off x="9521251" y="9613930"/>
            <a:ext cx="2256" cy="2720575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Left Brace 90">
            <a:extLst>
              <a:ext uri="{FF2B5EF4-FFF2-40B4-BE49-F238E27FC236}">
                <a16:creationId xmlns:a16="http://schemas.microsoft.com/office/drawing/2014/main" id="{40F2D0A8-5D49-7348-BCAC-6ED9DA385E68}"/>
              </a:ext>
            </a:extLst>
          </p:cNvPr>
          <p:cNvSpPr/>
          <p:nvPr/>
        </p:nvSpPr>
        <p:spPr>
          <a:xfrm rot="16200000">
            <a:off x="9391233" y="12178076"/>
            <a:ext cx="809848" cy="569462"/>
          </a:xfrm>
          <a:prstGeom prst="leftBrac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EAFC23E-191C-464C-98A3-C21121057D89}"/>
              </a:ext>
            </a:extLst>
          </p:cNvPr>
          <p:cNvCxnSpPr>
            <a:cxnSpLocks/>
          </p:cNvCxnSpPr>
          <p:nvPr/>
        </p:nvCxnSpPr>
        <p:spPr>
          <a:xfrm flipH="1" flipV="1">
            <a:off x="10094224" y="10396357"/>
            <a:ext cx="294970" cy="398001"/>
          </a:xfrm>
          <a:prstGeom prst="straightConnector1">
            <a:avLst/>
          </a:prstGeom>
          <a:ln w="508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FDC1AEDB-DC31-6A4F-A589-38D6528D96B9}"/>
              </a:ext>
            </a:extLst>
          </p:cNvPr>
          <p:cNvSpPr txBox="1"/>
          <p:nvPr/>
        </p:nvSpPr>
        <p:spPr>
          <a:xfrm>
            <a:off x="2896547" y="3166548"/>
            <a:ext cx="144302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18.87 mm</a:t>
            </a:r>
          </a:p>
        </p:txBody>
      </p:sp>
    </p:spTree>
    <p:extLst>
      <p:ext uri="{BB962C8B-B14F-4D97-AF65-F5344CB8AC3E}">
        <p14:creationId xmlns:p14="http://schemas.microsoft.com/office/powerpoint/2010/main" val="1107293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55AE1AA-A7E3-A94D-81C7-AD69E0B1A046}"/>
              </a:ext>
            </a:extLst>
          </p:cNvPr>
          <p:cNvCxnSpPr>
            <a:cxnSpLocks/>
          </p:cNvCxnSpPr>
          <p:nvPr/>
        </p:nvCxnSpPr>
        <p:spPr>
          <a:xfrm flipV="1">
            <a:off x="2504661" y="4969565"/>
            <a:ext cx="2703443" cy="210406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679C8F9-4C9B-A74B-BE5E-EACFEA6A740E}"/>
              </a:ext>
            </a:extLst>
          </p:cNvPr>
          <p:cNvCxnSpPr>
            <a:cxnSpLocks/>
          </p:cNvCxnSpPr>
          <p:nvPr/>
        </p:nvCxnSpPr>
        <p:spPr>
          <a:xfrm>
            <a:off x="2504661" y="7073634"/>
            <a:ext cx="3737114" cy="1325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243C23E-07AA-CF41-82F0-C044CDD433E8}"/>
              </a:ext>
            </a:extLst>
          </p:cNvPr>
          <p:cNvSpPr txBox="1"/>
          <p:nvPr/>
        </p:nvSpPr>
        <p:spPr>
          <a:xfrm>
            <a:off x="1719388" y="8002920"/>
            <a:ext cx="956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Original unit vector of source activity in run macro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9170A8-2726-6C47-A80E-39D8F6A74A1E}"/>
              </a:ext>
            </a:extLst>
          </p:cNvPr>
          <p:cNvSpPr txBox="1"/>
          <p:nvPr/>
        </p:nvSpPr>
        <p:spPr>
          <a:xfrm>
            <a:off x="6322467" y="6713867"/>
            <a:ext cx="39197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/</a:t>
            </a:r>
            <a:r>
              <a:rPr lang="en-US" sz="3600" dirty="0" err="1"/>
              <a:t>gps</a:t>
            </a:r>
            <a:r>
              <a:rPr lang="en-US" sz="3600" dirty="0"/>
              <a:t>/</a:t>
            </a:r>
            <a:r>
              <a:rPr lang="en-US" sz="3600" dirty="0" err="1"/>
              <a:t>pos</a:t>
            </a:r>
            <a:r>
              <a:rPr lang="en-US" sz="3600" dirty="0"/>
              <a:t>/rot2 0 1 0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C39CA44-6A49-A045-8C38-59BE09DE599C}"/>
                  </a:ext>
                </a:extLst>
              </p:cNvPr>
              <p:cNvSpPr txBox="1"/>
              <p:nvPr/>
            </p:nvSpPr>
            <p:spPr>
              <a:xfrm>
                <a:off x="5229595" y="4732276"/>
                <a:ext cx="716118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/>
                  <a:t>/</a:t>
                </a:r>
                <a:r>
                  <a:rPr lang="en-US" sz="3600" dirty="0" err="1"/>
                  <a:t>gps</a:t>
                </a:r>
                <a:r>
                  <a:rPr lang="en-US" sz="3600" dirty="0"/>
                  <a:t>/</a:t>
                </a:r>
                <a:r>
                  <a:rPr lang="en-US" sz="3600" dirty="0" err="1"/>
                  <a:t>pos</a:t>
                </a:r>
                <a:r>
                  <a:rPr lang="en-US" sz="3600" dirty="0"/>
                  <a:t>/rot2  0  cos(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𝑟𝑜𝑡</m:t>
                        </m:r>
                      </m:sub>
                    </m:sSub>
                  </m:oMath>
                </a14:m>
                <a:r>
                  <a:rPr lang="en-US" sz="3600" dirty="0"/>
                  <a:t>)  sin(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𝑟𝑜𝑡</m:t>
                        </m:r>
                      </m:sub>
                    </m:sSub>
                  </m:oMath>
                </a14:m>
                <a:r>
                  <a:rPr lang="en-US" sz="3600" dirty="0"/>
                  <a:t>)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C39CA44-6A49-A045-8C38-59BE09DE59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9595" y="4732276"/>
                <a:ext cx="7161185" cy="646331"/>
              </a:xfrm>
              <a:prstGeom prst="rect">
                <a:avLst/>
              </a:prstGeom>
              <a:blipFill>
                <a:blip r:embed="rId2"/>
                <a:stretch>
                  <a:fillRect l="-2478" t="-13462" r="-177" b="-3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BA3D3A7D-60E2-0A49-9D6F-1D3CCCCBBAD8}"/>
              </a:ext>
            </a:extLst>
          </p:cNvPr>
          <p:cNvSpPr txBox="1"/>
          <p:nvPr/>
        </p:nvSpPr>
        <p:spPr>
          <a:xfrm>
            <a:off x="1719388" y="3211260"/>
            <a:ext cx="89565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New unit vector of source activity in run macro</a:t>
            </a:r>
          </a:p>
          <a:p>
            <a:r>
              <a:rPr lang="en-US" sz="3600" dirty="0"/>
              <a:t>When at non-normal incidence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B64B1FA-977D-7F4F-837D-D2D704A4D798}"/>
              </a:ext>
            </a:extLst>
          </p:cNvPr>
          <p:cNvCxnSpPr>
            <a:cxnSpLocks/>
          </p:cNvCxnSpPr>
          <p:nvPr/>
        </p:nvCxnSpPr>
        <p:spPr>
          <a:xfrm flipV="1">
            <a:off x="5208104" y="4320899"/>
            <a:ext cx="0" cy="63706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A95842C-10ED-5546-9FE5-25FB6E2D31FF}"/>
              </a:ext>
            </a:extLst>
          </p:cNvPr>
          <p:cNvCxnSpPr>
            <a:cxnSpLocks/>
          </p:cNvCxnSpPr>
          <p:nvPr/>
        </p:nvCxnSpPr>
        <p:spPr>
          <a:xfrm flipV="1">
            <a:off x="4035287" y="7271539"/>
            <a:ext cx="337931" cy="76409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rc 21">
            <a:extLst>
              <a:ext uri="{FF2B5EF4-FFF2-40B4-BE49-F238E27FC236}">
                <a16:creationId xmlns:a16="http://schemas.microsoft.com/office/drawing/2014/main" id="{E269BD71-1812-EC47-A5C8-DE3E035A76E1}"/>
              </a:ext>
            </a:extLst>
          </p:cNvPr>
          <p:cNvSpPr/>
          <p:nvPr/>
        </p:nvSpPr>
        <p:spPr>
          <a:xfrm>
            <a:off x="3271013" y="6337330"/>
            <a:ext cx="349562" cy="877915"/>
          </a:xfrm>
          <a:prstGeom prst="arc">
            <a:avLst>
              <a:gd name="adj1" fmla="val 16200000"/>
              <a:gd name="adj2" fmla="val 3887651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1A4B70F-16BD-A840-998A-408136E71B03}"/>
                  </a:ext>
                </a:extLst>
              </p:cNvPr>
              <p:cNvSpPr txBox="1"/>
              <p:nvPr/>
            </p:nvSpPr>
            <p:spPr>
              <a:xfrm>
                <a:off x="3619024" y="6322791"/>
                <a:ext cx="196978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rot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1A4B70F-16BD-A840-998A-408136E71B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9024" y="6322791"/>
                <a:ext cx="1969788" cy="584775"/>
              </a:xfrm>
              <a:prstGeom prst="rect">
                <a:avLst/>
              </a:prstGeom>
              <a:blipFill>
                <a:blip r:embed="rId3"/>
                <a:stretch>
                  <a:fillRect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FDFEE756-F160-BB48-9650-59D3C647273F}"/>
              </a:ext>
            </a:extLst>
          </p:cNvPr>
          <p:cNvSpPr txBox="1"/>
          <p:nvPr/>
        </p:nvSpPr>
        <p:spPr>
          <a:xfrm>
            <a:off x="0" y="39666"/>
            <a:ext cx="12192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Continued from previous slide!</a:t>
            </a:r>
            <a:br>
              <a:rPr lang="en-US" sz="5400" dirty="0"/>
            </a:br>
            <a:r>
              <a:rPr lang="en-US" sz="5400" dirty="0"/>
              <a:t>How to rotate source activity in run macro using rotation matrices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4A9B416-1F26-5841-9556-61B773637F5D}"/>
              </a:ext>
            </a:extLst>
          </p:cNvPr>
          <p:cNvSpPr txBox="1"/>
          <p:nvPr/>
        </p:nvSpPr>
        <p:spPr>
          <a:xfrm>
            <a:off x="6141732" y="11833063"/>
            <a:ext cx="597606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We rotate about x-axis: always </a:t>
            </a:r>
            <a:br>
              <a:rPr lang="en-US" sz="3600" dirty="0"/>
            </a:br>
            <a:r>
              <a:rPr lang="en-US" sz="3600" dirty="0"/>
              <a:t>/</a:t>
            </a:r>
            <a:r>
              <a:rPr lang="en-US" sz="3600" dirty="0" err="1"/>
              <a:t>gps</a:t>
            </a:r>
            <a:r>
              <a:rPr lang="en-US" sz="3600" dirty="0"/>
              <a:t>/</a:t>
            </a:r>
            <a:r>
              <a:rPr lang="en-US" sz="3600" dirty="0" err="1"/>
              <a:t>pos</a:t>
            </a:r>
            <a:r>
              <a:rPr lang="en-US" sz="3600" dirty="0"/>
              <a:t>/rot1 1 0 0 </a:t>
            </a:r>
          </a:p>
          <a:p>
            <a:r>
              <a:rPr lang="en-US" sz="3600" dirty="0"/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1EB653-43A5-EB40-AE08-36D3205B9F77}"/>
              </a:ext>
            </a:extLst>
          </p:cNvPr>
          <p:cNvSpPr txBox="1"/>
          <p:nvPr/>
        </p:nvSpPr>
        <p:spPr>
          <a:xfrm>
            <a:off x="1125662" y="11626969"/>
            <a:ext cx="4134764" cy="1569660"/>
          </a:xfrm>
          <a:prstGeom prst="rect">
            <a:avLst/>
          </a:prstGeom>
          <a:solidFill>
            <a:srgbClr val="FFFF00"/>
          </a:solidFill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Figure also corresponding to </a:t>
            </a:r>
            <a:r>
              <a:rPr lang="en-US" sz="3200" dirty="0" err="1"/>
              <a:t>source_placement.py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88770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09419-52DB-3D44-9BF9-E3BDDB165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OPPI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EFB0D1-7C26-A24B-8B01-3C9FF6E824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654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7398B10-6AB4-5249-BEDB-00714625915A}"/>
              </a:ext>
            </a:extLst>
          </p:cNvPr>
          <p:cNvSpPr/>
          <p:nvPr/>
        </p:nvSpPr>
        <p:spPr>
          <a:xfrm rot="5400000">
            <a:off x="5048250" y="12804775"/>
            <a:ext cx="2095500" cy="1631950"/>
          </a:xfrm>
          <a:prstGeom prst="rect">
            <a:avLst/>
          </a:prstGeom>
          <a:solidFill>
            <a:srgbClr val="BD664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Cold Finger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869E90-C2FB-8A41-813C-91A44139F236}"/>
              </a:ext>
            </a:extLst>
          </p:cNvPr>
          <p:cNvSpPr/>
          <p:nvPr/>
        </p:nvSpPr>
        <p:spPr>
          <a:xfrm>
            <a:off x="1771650" y="1092200"/>
            <a:ext cx="8648700" cy="10198100"/>
          </a:xfrm>
          <a:prstGeom prst="rect">
            <a:avLst/>
          </a:prstGeom>
          <a:solidFill>
            <a:srgbClr val="BD664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33AC072-936E-DF44-AC6F-3FC2C0FC57BB}"/>
              </a:ext>
            </a:extLst>
          </p:cNvPr>
          <p:cNvSpPr/>
          <p:nvPr/>
        </p:nvSpPr>
        <p:spPr>
          <a:xfrm>
            <a:off x="0" y="11290300"/>
            <a:ext cx="12192000" cy="1282700"/>
          </a:xfrm>
          <a:prstGeom prst="rect">
            <a:avLst/>
          </a:prstGeom>
          <a:solidFill>
            <a:srgbClr val="BD664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64CC262-3985-8743-B1F7-A757B059CF9A}"/>
              </a:ext>
            </a:extLst>
          </p:cNvPr>
          <p:cNvGrpSpPr/>
          <p:nvPr/>
        </p:nvGrpSpPr>
        <p:grpSpPr>
          <a:xfrm>
            <a:off x="4387580" y="4677161"/>
            <a:ext cx="3416840" cy="1780789"/>
            <a:chOff x="2430379" y="1937084"/>
            <a:chExt cx="5835316" cy="2981953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F53C362-EEE0-5244-9E17-18942CC78E5C}"/>
                </a:ext>
              </a:extLst>
            </p:cNvPr>
            <p:cNvGrpSpPr/>
            <p:nvPr/>
          </p:nvGrpSpPr>
          <p:grpSpPr>
            <a:xfrm>
              <a:off x="2430379" y="1937084"/>
              <a:ext cx="5835316" cy="2981953"/>
              <a:chOff x="2430379" y="1937084"/>
              <a:chExt cx="5835316" cy="2981953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3A6C8B35-FCF1-3F4E-B6C9-6A7FBFE2DF48}"/>
                  </a:ext>
                </a:extLst>
              </p:cNvPr>
              <p:cNvSpPr/>
              <p:nvPr/>
            </p:nvSpPr>
            <p:spPr>
              <a:xfrm>
                <a:off x="2430379" y="1937084"/>
                <a:ext cx="5835316" cy="152801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76E4652D-B06D-0F40-A0E0-AABCE689D5AF}"/>
                  </a:ext>
                </a:extLst>
              </p:cNvPr>
              <p:cNvSpPr/>
              <p:nvPr/>
            </p:nvSpPr>
            <p:spPr>
              <a:xfrm>
                <a:off x="4148889" y="3382711"/>
                <a:ext cx="2398296" cy="152801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3A2152E-7F67-E249-B6BB-ADE36D2B5446}"/>
                  </a:ext>
                </a:extLst>
              </p:cNvPr>
              <p:cNvSpPr/>
              <p:nvPr/>
            </p:nvSpPr>
            <p:spPr>
              <a:xfrm>
                <a:off x="2947737" y="2430379"/>
                <a:ext cx="4800599" cy="61984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E7C07E2-5877-8448-9EA8-76F2C4253359}"/>
                  </a:ext>
                </a:extLst>
              </p:cNvPr>
              <p:cNvSpPr/>
              <p:nvPr/>
            </p:nvSpPr>
            <p:spPr>
              <a:xfrm>
                <a:off x="4656221" y="3028949"/>
                <a:ext cx="1383632" cy="13034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F251F558-12D5-4D4E-BF4D-ABFC93B3529B}"/>
                  </a:ext>
                </a:extLst>
              </p:cNvPr>
              <p:cNvSpPr/>
              <p:nvPr/>
            </p:nvSpPr>
            <p:spPr>
              <a:xfrm rot="5400000">
                <a:off x="4442431" y="3903111"/>
                <a:ext cx="1810148" cy="22170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E2E27CB-4F69-514C-B220-85798ED4624F}"/>
                </a:ext>
              </a:extLst>
            </p:cNvPr>
            <p:cNvSpPr/>
            <p:nvPr/>
          </p:nvSpPr>
          <p:spPr>
            <a:xfrm>
              <a:off x="3023936" y="2805529"/>
              <a:ext cx="4648199" cy="22112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62AB910-8A57-AC4E-9563-8F11114AEC02}"/>
              </a:ext>
            </a:extLst>
          </p:cNvPr>
          <p:cNvGrpSpPr/>
          <p:nvPr/>
        </p:nvGrpSpPr>
        <p:grpSpPr>
          <a:xfrm>
            <a:off x="5916396" y="5552899"/>
            <a:ext cx="463550" cy="393700"/>
            <a:chOff x="6013183" y="3111500"/>
            <a:chExt cx="463550" cy="393700"/>
          </a:xfrm>
          <a:solidFill>
            <a:srgbClr val="FF0000"/>
          </a:solidFill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16FDE82-4B6E-AB4F-AE33-52FEFC125C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78283" y="3263290"/>
              <a:ext cx="91440" cy="91440"/>
            </a:xfrm>
            <a:prstGeom prst="ellipse">
              <a:avLst/>
            </a:prstGeom>
            <a:grp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3FB7C8F-4EC2-BB4F-8C9B-432B471FF94C}"/>
                </a:ext>
              </a:extLst>
            </p:cNvPr>
            <p:cNvCxnSpPr>
              <a:cxnSpLocks/>
            </p:cNvCxnSpPr>
            <p:nvPr/>
          </p:nvCxnSpPr>
          <p:spPr>
            <a:xfrm>
              <a:off x="6219201" y="3111500"/>
              <a:ext cx="0" cy="393700"/>
            </a:xfrm>
            <a:prstGeom prst="line">
              <a:avLst/>
            </a:prstGeom>
            <a:grpFill/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B669144-6AE8-A140-B4FA-3A2895A3338A}"/>
                </a:ext>
              </a:extLst>
            </p:cNvPr>
            <p:cNvCxnSpPr>
              <a:cxnSpLocks/>
            </p:cNvCxnSpPr>
            <p:nvPr/>
          </p:nvCxnSpPr>
          <p:spPr>
            <a:xfrm>
              <a:off x="6013183" y="3308350"/>
              <a:ext cx="463550" cy="0"/>
            </a:xfrm>
            <a:prstGeom prst="line">
              <a:avLst/>
            </a:prstGeom>
            <a:grpFill/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F7B4127-C7E5-1D43-B28A-BC702760FD49}"/>
              </a:ext>
            </a:extLst>
          </p:cNvPr>
          <p:cNvCxnSpPr>
            <a:cxnSpLocks/>
          </p:cNvCxnSpPr>
          <p:nvPr/>
        </p:nvCxnSpPr>
        <p:spPr>
          <a:xfrm flipH="1">
            <a:off x="6095688" y="4326965"/>
            <a:ext cx="2240552" cy="969363"/>
          </a:xfrm>
          <a:prstGeom prst="straightConnector1">
            <a:avLst/>
          </a:prstGeom>
          <a:ln w="76200">
            <a:solidFill>
              <a:srgbClr val="00FF7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02641E80-839C-3A49-A0DD-EE94E88EA20D}"/>
              </a:ext>
            </a:extLst>
          </p:cNvPr>
          <p:cNvSpPr txBox="1"/>
          <p:nvPr/>
        </p:nvSpPr>
        <p:spPr>
          <a:xfrm>
            <a:off x="8566420" y="5991319"/>
            <a:ext cx="17459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(0, 0, 0)</a:t>
            </a:r>
            <a:br>
              <a:rPr lang="en-US" dirty="0"/>
            </a:br>
            <a:r>
              <a:rPr lang="en-US" dirty="0"/>
              <a:t>Origin= Rotation Axis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B9B09F3-8645-7B41-8FB4-0CCCFB09A8B0}"/>
              </a:ext>
            </a:extLst>
          </p:cNvPr>
          <p:cNvGrpSpPr/>
          <p:nvPr/>
        </p:nvGrpSpPr>
        <p:grpSpPr>
          <a:xfrm>
            <a:off x="5882131" y="5116599"/>
            <a:ext cx="463550" cy="393700"/>
            <a:chOff x="6013183" y="3111500"/>
            <a:chExt cx="463550" cy="393700"/>
          </a:xfrm>
          <a:solidFill>
            <a:srgbClr val="FF0000"/>
          </a:solidFill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BC25AD7F-AF0D-D44B-A24F-09D783FBC1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78283" y="3263290"/>
              <a:ext cx="91440" cy="91440"/>
            </a:xfrm>
            <a:prstGeom prst="ellipse">
              <a:avLst/>
            </a:prstGeom>
            <a:grp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4B58580E-0A9C-1F4E-9756-568A14A99B6B}"/>
                </a:ext>
              </a:extLst>
            </p:cNvPr>
            <p:cNvCxnSpPr>
              <a:cxnSpLocks/>
            </p:cNvCxnSpPr>
            <p:nvPr/>
          </p:nvCxnSpPr>
          <p:spPr>
            <a:xfrm>
              <a:off x="6219201" y="3111500"/>
              <a:ext cx="0" cy="393700"/>
            </a:xfrm>
            <a:prstGeom prst="line">
              <a:avLst/>
            </a:prstGeom>
            <a:grpFill/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A7C834B1-C043-144C-88E7-8843BFEB9679}"/>
                </a:ext>
              </a:extLst>
            </p:cNvPr>
            <p:cNvCxnSpPr>
              <a:cxnSpLocks/>
            </p:cNvCxnSpPr>
            <p:nvPr/>
          </p:nvCxnSpPr>
          <p:spPr>
            <a:xfrm>
              <a:off x="6013183" y="3308350"/>
              <a:ext cx="463550" cy="0"/>
            </a:xfrm>
            <a:prstGeom prst="line">
              <a:avLst/>
            </a:prstGeom>
            <a:grpFill/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28D62F4-BAA4-1B47-A1D3-9908EB8D791A}"/>
              </a:ext>
            </a:extLst>
          </p:cNvPr>
          <p:cNvCxnSpPr>
            <a:cxnSpLocks/>
          </p:cNvCxnSpPr>
          <p:nvPr/>
        </p:nvCxnSpPr>
        <p:spPr>
          <a:xfrm flipH="1" flipV="1">
            <a:off x="6223653" y="5755514"/>
            <a:ext cx="2405823" cy="732729"/>
          </a:xfrm>
          <a:prstGeom prst="straightConnector1">
            <a:avLst/>
          </a:prstGeom>
          <a:ln w="76200">
            <a:solidFill>
              <a:srgbClr val="00FF7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64FF52E-2EC5-FC4E-9EEB-0471E9053C1E}"/>
              </a:ext>
            </a:extLst>
          </p:cNvPr>
          <p:cNvGrpSpPr/>
          <p:nvPr/>
        </p:nvGrpSpPr>
        <p:grpSpPr>
          <a:xfrm>
            <a:off x="5882131" y="11736364"/>
            <a:ext cx="463550" cy="393700"/>
            <a:chOff x="6013183" y="3111500"/>
            <a:chExt cx="463550" cy="393700"/>
          </a:xfrm>
          <a:solidFill>
            <a:srgbClr val="FF0000"/>
          </a:solidFill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CF14065E-856D-0C4C-9DCF-E70EDB3163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78283" y="3263290"/>
              <a:ext cx="91440" cy="91440"/>
            </a:xfrm>
            <a:prstGeom prst="ellipse">
              <a:avLst/>
            </a:prstGeom>
            <a:grp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CD7342B5-3F1F-8947-8B16-CFA45321D84E}"/>
                </a:ext>
              </a:extLst>
            </p:cNvPr>
            <p:cNvCxnSpPr>
              <a:cxnSpLocks/>
            </p:cNvCxnSpPr>
            <p:nvPr/>
          </p:nvCxnSpPr>
          <p:spPr>
            <a:xfrm>
              <a:off x="6219201" y="3111500"/>
              <a:ext cx="0" cy="393700"/>
            </a:xfrm>
            <a:prstGeom prst="line">
              <a:avLst/>
            </a:prstGeom>
            <a:grpFill/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04CB613-8757-4947-95DB-34BAFBE7D8D4}"/>
                </a:ext>
              </a:extLst>
            </p:cNvPr>
            <p:cNvCxnSpPr>
              <a:cxnSpLocks/>
            </p:cNvCxnSpPr>
            <p:nvPr/>
          </p:nvCxnSpPr>
          <p:spPr>
            <a:xfrm>
              <a:off x="6013183" y="3308350"/>
              <a:ext cx="463550" cy="0"/>
            </a:xfrm>
            <a:prstGeom prst="line">
              <a:avLst/>
            </a:prstGeom>
            <a:grpFill/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CAEE2222-CD29-B645-B6C9-01F7C03BDFF4}"/>
              </a:ext>
            </a:extLst>
          </p:cNvPr>
          <p:cNvSpPr txBox="1"/>
          <p:nvPr/>
        </p:nvSpPr>
        <p:spPr>
          <a:xfrm>
            <a:off x="6510781" y="11608484"/>
            <a:ext cx="17988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(0, 0, -85.7 mm)</a:t>
            </a:r>
            <a:br>
              <a:rPr lang="en-US" dirty="0"/>
            </a:br>
            <a:r>
              <a:rPr lang="en-US" dirty="0" err="1"/>
              <a:t>coldPlate_center</a:t>
            </a:r>
            <a:endParaRPr lang="en-US" dirty="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5DC3BE7-11AE-304A-A157-D37965F8CFA8}"/>
              </a:ext>
            </a:extLst>
          </p:cNvPr>
          <p:cNvCxnSpPr>
            <a:cxnSpLocks/>
          </p:cNvCxnSpPr>
          <p:nvPr/>
        </p:nvCxnSpPr>
        <p:spPr>
          <a:xfrm>
            <a:off x="1239830" y="1101750"/>
            <a:ext cx="0" cy="1018855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0315C6D1-6104-394D-AAA1-17F2AC43B3F8}"/>
              </a:ext>
            </a:extLst>
          </p:cNvPr>
          <p:cNvSpPr txBox="1"/>
          <p:nvPr/>
        </p:nvSpPr>
        <p:spPr>
          <a:xfrm>
            <a:off x="638985" y="5220052"/>
            <a:ext cx="113204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175.1 mm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9ACA144-1E92-054B-94B8-27474297C870}"/>
              </a:ext>
            </a:extLst>
          </p:cNvPr>
          <p:cNvCxnSpPr>
            <a:cxnSpLocks/>
          </p:cNvCxnSpPr>
          <p:nvPr/>
        </p:nvCxnSpPr>
        <p:spPr>
          <a:xfrm>
            <a:off x="2217730" y="11290300"/>
            <a:ext cx="0" cy="128270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EE226BF3-A012-844E-965A-505928B4BC84}"/>
              </a:ext>
            </a:extLst>
          </p:cNvPr>
          <p:cNvSpPr txBox="1"/>
          <p:nvPr/>
        </p:nvSpPr>
        <p:spPr>
          <a:xfrm>
            <a:off x="1675626" y="11746984"/>
            <a:ext cx="1015021" cy="369332"/>
          </a:xfrm>
          <a:prstGeom prst="rect">
            <a:avLst/>
          </a:prstGeom>
          <a:solidFill>
            <a:srgbClr val="BD664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25.4 mm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833A76C-2662-1744-A27F-EF0386F8A322}"/>
              </a:ext>
            </a:extLst>
          </p:cNvPr>
          <p:cNvCxnSpPr>
            <a:cxnSpLocks/>
          </p:cNvCxnSpPr>
          <p:nvPr/>
        </p:nvCxnSpPr>
        <p:spPr>
          <a:xfrm>
            <a:off x="4148130" y="4672099"/>
            <a:ext cx="0" cy="1780885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0F8521B-00DE-EF4F-A23A-C9E0044A6C34}"/>
              </a:ext>
            </a:extLst>
          </p:cNvPr>
          <p:cNvCxnSpPr>
            <a:cxnSpLocks/>
          </p:cNvCxnSpPr>
          <p:nvPr/>
        </p:nvCxnSpPr>
        <p:spPr>
          <a:xfrm>
            <a:off x="4910130" y="5589672"/>
            <a:ext cx="0" cy="863312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7B90E757-528F-304C-8C15-F5D1A9FCD448}"/>
              </a:ext>
            </a:extLst>
          </p:cNvPr>
          <p:cNvSpPr txBox="1"/>
          <p:nvPr/>
        </p:nvSpPr>
        <p:spPr>
          <a:xfrm>
            <a:off x="4391705" y="5810266"/>
            <a:ext cx="898003" cy="369332"/>
          </a:xfrm>
          <a:prstGeom prst="rect">
            <a:avLst/>
          </a:prstGeom>
          <a:solidFill>
            <a:srgbClr val="BD664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8.0 mm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9E88CCE-FBFA-C143-AC9A-24C5C1AA0B1F}"/>
              </a:ext>
            </a:extLst>
          </p:cNvPr>
          <p:cNvSpPr txBox="1"/>
          <p:nvPr/>
        </p:nvSpPr>
        <p:spPr>
          <a:xfrm>
            <a:off x="3412936" y="5286046"/>
            <a:ext cx="898003" cy="369332"/>
          </a:xfrm>
          <a:prstGeom prst="rect">
            <a:avLst/>
          </a:prstGeom>
          <a:solidFill>
            <a:srgbClr val="BD664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17 mm</a:t>
            </a: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28611161-4DD7-984E-975D-68420FD49117}"/>
              </a:ext>
            </a:extLst>
          </p:cNvPr>
          <p:cNvGrpSpPr/>
          <p:nvPr/>
        </p:nvGrpSpPr>
        <p:grpSpPr>
          <a:xfrm>
            <a:off x="1008055" y="77764"/>
            <a:ext cx="463550" cy="393700"/>
            <a:chOff x="6013183" y="3111500"/>
            <a:chExt cx="463550" cy="393700"/>
          </a:xfrm>
          <a:solidFill>
            <a:srgbClr val="FF0000"/>
          </a:solidFill>
        </p:grpSpPr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EDF72242-C977-C743-AAF4-D3AD6C403E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78283" y="3263290"/>
              <a:ext cx="91440" cy="91440"/>
            </a:xfrm>
            <a:prstGeom prst="ellipse">
              <a:avLst/>
            </a:prstGeom>
            <a:grp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73339FB-3791-2D48-84C6-F36958156D86}"/>
                </a:ext>
              </a:extLst>
            </p:cNvPr>
            <p:cNvCxnSpPr>
              <a:cxnSpLocks/>
            </p:cNvCxnSpPr>
            <p:nvPr/>
          </p:nvCxnSpPr>
          <p:spPr>
            <a:xfrm>
              <a:off x="6219201" y="3111500"/>
              <a:ext cx="0" cy="393700"/>
            </a:xfrm>
            <a:prstGeom prst="line">
              <a:avLst/>
            </a:prstGeom>
            <a:grpFill/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ADFD5AC2-93FC-034A-B3D7-2F11108A60FD}"/>
                </a:ext>
              </a:extLst>
            </p:cNvPr>
            <p:cNvCxnSpPr>
              <a:cxnSpLocks/>
            </p:cNvCxnSpPr>
            <p:nvPr/>
          </p:nvCxnSpPr>
          <p:spPr>
            <a:xfrm>
              <a:off x="6013183" y="3308350"/>
              <a:ext cx="463550" cy="0"/>
            </a:xfrm>
            <a:prstGeom prst="line">
              <a:avLst/>
            </a:prstGeom>
            <a:grpFill/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77F7F017-1735-7D42-8765-4BBD5B15C179}"/>
              </a:ext>
            </a:extLst>
          </p:cNvPr>
          <p:cNvGrpSpPr/>
          <p:nvPr/>
        </p:nvGrpSpPr>
        <p:grpSpPr>
          <a:xfrm>
            <a:off x="1032820" y="536635"/>
            <a:ext cx="463550" cy="393700"/>
            <a:chOff x="6013183" y="3111500"/>
            <a:chExt cx="463550" cy="393700"/>
          </a:xfrm>
          <a:solidFill>
            <a:schemeClr val="tx1"/>
          </a:solidFill>
        </p:grpSpPr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9AC870D2-0769-6940-BA50-0015CD5A12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78283" y="3263290"/>
              <a:ext cx="91440" cy="9144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BD290961-097A-9B44-9644-9BCD471B7611}"/>
                </a:ext>
              </a:extLst>
            </p:cNvPr>
            <p:cNvCxnSpPr>
              <a:cxnSpLocks/>
            </p:cNvCxnSpPr>
            <p:nvPr/>
          </p:nvCxnSpPr>
          <p:spPr>
            <a:xfrm>
              <a:off x="6219201" y="3111500"/>
              <a:ext cx="0" cy="393700"/>
            </a:xfrm>
            <a:prstGeom prst="lin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6CE247BB-D445-D042-98E8-44D964B0527C}"/>
                </a:ext>
              </a:extLst>
            </p:cNvPr>
            <p:cNvCxnSpPr>
              <a:cxnSpLocks/>
            </p:cNvCxnSpPr>
            <p:nvPr/>
          </p:nvCxnSpPr>
          <p:spPr>
            <a:xfrm>
              <a:off x="6013183" y="3308350"/>
              <a:ext cx="463550" cy="0"/>
            </a:xfrm>
            <a:prstGeom prst="lin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756E56EF-BC5F-5045-A0F3-50949CB6C4E1}"/>
              </a:ext>
            </a:extLst>
          </p:cNvPr>
          <p:cNvSpPr txBox="1"/>
          <p:nvPr/>
        </p:nvSpPr>
        <p:spPr>
          <a:xfrm>
            <a:off x="1636705" y="167303"/>
            <a:ext cx="1934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 in simulation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9814E6DC-7526-0D49-97B9-D6583457B9B3}"/>
              </a:ext>
            </a:extLst>
          </p:cNvPr>
          <p:cNvSpPr txBox="1"/>
          <p:nvPr/>
        </p:nvSpPr>
        <p:spPr>
          <a:xfrm>
            <a:off x="1645406" y="548819"/>
            <a:ext cx="2012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 just for clarity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64A17F5F-5A2D-7740-A15B-068FE22A83DB}"/>
              </a:ext>
            </a:extLst>
          </p:cNvPr>
          <p:cNvCxnSpPr>
            <a:cxnSpLocks/>
          </p:cNvCxnSpPr>
          <p:nvPr/>
        </p:nvCxnSpPr>
        <p:spPr>
          <a:xfrm flipV="1">
            <a:off x="2311531" y="1099347"/>
            <a:ext cx="0" cy="19558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7EC13A0A-ADB0-9946-89D5-8EB25960CD2C}"/>
              </a:ext>
            </a:extLst>
          </p:cNvPr>
          <p:cNvCxnSpPr>
            <a:cxnSpLocks/>
          </p:cNvCxnSpPr>
          <p:nvPr/>
        </p:nvCxnSpPr>
        <p:spPr>
          <a:xfrm>
            <a:off x="2288097" y="3055147"/>
            <a:ext cx="203594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Oval 114">
            <a:extLst>
              <a:ext uri="{FF2B5EF4-FFF2-40B4-BE49-F238E27FC236}">
                <a16:creationId xmlns:a16="http://schemas.microsoft.com/office/drawing/2014/main" id="{24A17A08-84FD-3A4C-8585-764DBF54F4FB}"/>
              </a:ext>
            </a:extLst>
          </p:cNvPr>
          <p:cNvSpPr>
            <a:spLocks noChangeAspect="1"/>
          </p:cNvSpPr>
          <p:nvPr/>
        </p:nvSpPr>
        <p:spPr>
          <a:xfrm>
            <a:off x="2265687" y="3011357"/>
            <a:ext cx="91440" cy="9144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C588BAD-9BA8-6745-A517-779962ECFB99}"/>
              </a:ext>
            </a:extLst>
          </p:cNvPr>
          <p:cNvSpPr txBox="1"/>
          <p:nvPr/>
        </p:nvSpPr>
        <p:spPr>
          <a:xfrm>
            <a:off x="3921652" y="295297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6" name="Snip Same Side Corner Rectangle 5">
            <a:extLst>
              <a:ext uri="{FF2B5EF4-FFF2-40B4-BE49-F238E27FC236}">
                <a16:creationId xmlns:a16="http://schemas.microsoft.com/office/drawing/2014/main" id="{3F781BC0-A07D-9240-93D7-A7F20CD4B4A1}"/>
              </a:ext>
            </a:extLst>
          </p:cNvPr>
          <p:cNvSpPr/>
          <p:nvPr/>
        </p:nvSpPr>
        <p:spPr>
          <a:xfrm>
            <a:off x="4236288" y="8212246"/>
            <a:ext cx="3718800" cy="3060000"/>
          </a:xfrm>
          <a:prstGeom prst="snip2SameRect">
            <a:avLst>
              <a:gd name="adj1" fmla="val 12309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42212B7-D69C-E34A-88B3-F2564333CEB3}"/>
              </a:ext>
            </a:extLst>
          </p:cNvPr>
          <p:cNvSpPr txBox="1"/>
          <p:nvPr/>
        </p:nvSpPr>
        <p:spPr>
          <a:xfrm>
            <a:off x="2022669" y="1111248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6975FB7-1B69-FA46-8EAD-DF253436B715}"/>
              </a:ext>
            </a:extLst>
          </p:cNvPr>
          <p:cNvSpPr txBox="1"/>
          <p:nvPr/>
        </p:nvSpPr>
        <p:spPr>
          <a:xfrm>
            <a:off x="1868939" y="2779631"/>
            <a:ext cx="12583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br>
              <a:rPr lang="en-US" dirty="0"/>
            </a:br>
            <a:r>
              <a:rPr lang="en-US" dirty="0"/>
              <a:t>out of page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AD863659-88D4-1448-829F-30D640EE36AB}"/>
              </a:ext>
            </a:extLst>
          </p:cNvPr>
          <p:cNvSpPr txBox="1"/>
          <p:nvPr/>
        </p:nvSpPr>
        <p:spPr>
          <a:xfrm>
            <a:off x="3753834" y="-22301"/>
            <a:ext cx="58860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Important Points in Simulation</a:t>
            </a:r>
          </a:p>
          <a:p>
            <a:pPr algn="ctr"/>
            <a:r>
              <a:rPr lang="en-US" dirty="0"/>
              <a:t>(OPPI Detector)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937AED1D-A82B-4840-A004-75369C09D000}"/>
                  </a:ext>
                </a:extLst>
              </p:cNvPr>
              <p:cNvSpPr txBox="1"/>
              <p:nvPr/>
            </p:nvSpPr>
            <p:spPr>
              <a:xfrm>
                <a:off x="7438747" y="3345218"/>
                <a:ext cx="303836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(0, 3.5 mm * cos(90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rot</m:t>
                        </m:r>
                      </m:sub>
                    </m:sSub>
                  </m:oMath>
                </a14:m>
                <a:r>
                  <a:rPr lang="en-US" dirty="0"/>
                  <a:t>), 3.5 mm *sin(90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rot</m:t>
                        </m:r>
                      </m:sub>
                    </m:sSub>
                  </m:oMath>
                </a14:m>
                <a:r>
                  <a:rPr lang="en-US" dirty="0"/>
                  <a:t>))</a:t>
                </a:r>
                <a:br>
                  <a:rPr lang="en-US" dirty="0"/>
                </a:br>
                <a:r>
                  <a:rPr lang="en-US" dirty="0" err="1"/>
                  <a:t>source_position</a:t>
                </a:r>
                <a:endParaRPr lang="en-US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937AED1D-A82B-4840-A004-75369C09D0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8747" y="3345218"/>
                <a:ext cx="3038365" cy="923330"/>
              </a:xfrm>
              <a:prstGeom prst="rect">
                <a:avLst/>
              </a:prstGeom>
              <a:blipFill>
                <a:blip r:embed="rId2"/>
                <a:stretch>
                  <a:fillRect l="-1667" t="-1351" b="-9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CD15873B-4AB3-0E49-B06E-16C023C66D0C}"/>
              </a:ext>
            </a:extLst>
          </p:cNvPr>
          <p:cNvGrpSpPr/>
          <p:nvPr/>
        </p:nvGrpSpPr>
        <p:grpSpPr>
          <a:xfrm>
            <a:off x="5882131" y="9437664"/>
            <a:ext cx="463550" cy="393700"/>
            <a:chOff x="6013183" y="3111500"/>
            <a:chExt cx="463550" cy="393700"/>
          </a:xfrm>
          <a:solidFill>
            <a:srgbClr val="FF0000"/>
          </a:solidFill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BA3F911B-D6AF-CF45-B2B4-A320FA38E5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78283" y="3263290"/>
              <a:ext cx="91440" cy="91440"/>
            </a:xfrm>
            <a:prstGeom prst="ellipse">
              <a:avLst/>
            </a:prstGeom>
            <a:grp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4853FA7-908C-5748-822C-D8C03529C126}"/>
                </a:ext>
              </a:extLst>
            </p:cNvPr>
            <p:cNvCxnSpPr>
              <a:cxnSpLocks/>
            </p:cNvCxnSpPr>
            <p:nvPr/>
          </p:nvCxnSpPr>
          <p:spPr>
            <a:xfrm>
              <a:off x="6219201" y="3111500"/>
              <a:ext cx="0" cy="393700"/>
            </a:xfrm>
            <a:prstGeom prst="line">
              <a:avLst/>
            </a:prstGeom>
            <a:grpFill/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CEF924B-69A1-3942-8704-41E5F342566F}"/>
                </a:ext>
              </a:extLst>
            </p:cNvPr>
            <p:cNvCxnSpPr>
              <a:cxnSpLocks/>
            </p:cNvCxnSpPr>
            <p:nvPr/>
          </p:nvCxnSpPr>
          <p:spPr>
            <a:xfrm>
              <a:off x="6013183" y="3308350"/>
              <a:ext cx="463550" cy="0"/>
            </a:xfrm>
            <a:prstGeom prst="line">
              <a:avLst/>
            </a:prstGeom>
            <a:grpFill/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3A45F9AC-8E8C-3A4E-9296-3B1990F5668E}"/>
              </a:ext>
            </a:extLst>
          </p:cNvPr>
          <p:cNvSpPr txBox="1"/>
          <p:nvPr/>
        </p:nvSpPr>
        <p:spPr>
          <a:xfrm>
            <a:off x="6355242" y="9330686"/>
            <a:ext cx="17033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(0, 0, -50.5 mm)</a:t>
            </a:r>
            <a:br>
              <a:rPr lang="en-US" dirty="0"/>
            </a:br>
            <a:r>
              <a:rPr lang="en-US" dirty="0" err="1"/>
              <a:t>detector_center</a:t>
            </a:r>
            <a:endParaRPr lang="en-US" dirty="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7F3A754-AC7E-DA49-B578-0AC6A5CB81D8}"/>
              </a:ext>
            </a:extLst>
          </p:cNvPr>
          <p:cNvCxnSpPr>
            <a:cxnSpLocks/>
          </p:cNvCxnSpPr>
          <p:nvPr/>
        </p:nvCxnSpPr>
        <p:spPr>
          <a:xfrm flipH="1">
            <a:off x="3779830" y="8259726"/>
            <a:ext cx="14106" cy="3021024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2A0B805D-AB00-3640-B16D-1CB0BF805D5B}"/>
              </a:ext>
            </a:extLst>
          </p:cNvPr>
          <p:cNvSpPr txBox="1"/>
          <p:nvPr/>
        </p:nvSpPr>
        <p:spPr>
          <a:xfrm>
            <a:off x="3294539" y="9396965"/>
            <a:ext cx="840295" cy="369332"/>
          </a:xfrm>
          <a:prstGeom prst="rect">
            <a:avLst/>
          </a:prstGeom>
          <a:solidFill>
            <a:srgbClr val="BD664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51 mm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682C6C93-682B-794D-9BA4-8A0903228CF0}"/>
              </a:ext>
            </a:extLst>
          </p:cNvPr>
          <p:cNvGrpSpPr/>
          <p:nvPr/>
        </p:nvGrpSpPr>
        <p:grpSpPr>
          <a:xfrm>
            <a:off x="5859607" y="4469931"/>
            <a:ext cx="463550" cy="393700"/>
            <a:chOff x="6013183" y="3111500"/>
            <a:chExt cx="463550" cy="393700"/>
          </a:xfrm>
          <a:solidFill>
            <a:srgbClr val="FF0000"/>
          </a:solidFill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9E968CB0-8F9E-3342-B1F3-EE2CE8A235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78283" y="3263290"/>
              <a:ext cx="91440" cy="91440"/>
            </a:xfrm>
            <a:prstGeom prst="ellipse">
              <a:avLst/>
            </a:prstGeom>
            <a:grp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FB73FC1-EF12-8C47-85E9-B0CF11379E79}"/>
                </a:ext>
              </a:extLst>
            </p:cNvPr>
            <p:cNvCxnSpPr>
              <a:cxnSpLocks/>
            </p:cNvCxnSpPr>
            <p:nvPr/>
          </p:nvCxnSpPr>
          <p:spPr>
            <a:xfrm>
              <a:off x="6219201" y="3111500"/>
              <a:ext cx="0" cy="393700"/>
            </a:xfrm>
            <a:prstGeom prst="line">
              <a:avLst/>
            </a:prstGeom>
            <a:grpFill/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6F14BB1F-C96A-054F-9A35-0150053FECFF}"/>
                </a:ext>
              </a:extLst>
            </p:cNvPr>
            <p:cNvCxnSpPr>
              <a:cxnSpLocks/>
            </p:cNvCxnSpPr>
            <p:nvPr/>
          </p:nvCxnSpPr>
          <p:spPr>
            <a:xfrm>
              <a:off x="6013183" y="3308350"/>
              <a:ext cx="463550" cy="0"/>
            </a:xfrm>
            <a:prstGeom prst="line">
              <a:avLst/>
            </a:prstGeom>
            <a:grpFill/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EC5AEA83-1679-5A4B-98F6-036C27CFF852}"/>
              </a:ext>
            </a:extLst>
          </p:cNvPr>
          <p:cNvSpPr txBox="1"/>
          <p:nvPr/>
        </p:nvSpPr>
        <p:spPr>
          <a:xfrm>
            <a:off x="4222337" y="3987168"/>
            <a:ext cx="16113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(0, 0, 9.55 mm)</a:t>
            </a:r>
            <a:br>
              <a:rPr lang="en-US" dirty="0"/>
            </a:br>
            <a:r>
              <a:rPr lang="en-US" dirty="0" err="1"/>
              <a:t>topHat_center</a:t>
            </a:r>
            <a:endParaRPr lang="en-US" dirty="0"/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FE3E72E6-2FE3-1444-B6E2-DC246C5D9D27}"/>
              </a:ext>
            </a:extLst>
          </p:cNvPr>
          <p:cNvGrpSpPr/>
          <p:nvPr/>
        </p:nvGrpSpPr>
        <p:grpSpPr>
          <a:xfrm>
            <a:off x="5869906" y="8016496"/>
            <a:ext cx="463550" cy="393700"/>
            <a:chOff x="6013183" y="3111500"/>
            <a:chExt cx="463550" cy="393700"/>
          </a:xfrm>
          <a:solidFill>
            <a:schemeClr val="tx1"/>
          </a:solidFill>
        </p:grpSpPr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6D95AFC2-08F6-C147-B9A4-05C374736A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78283" y="3263290"/>
              <a:ext cx="91440" cy="9144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E714D5FF-DC66-1649-A16A-A64CEB06B1EA}"/>
                </a:ext>
              </a:extLst>
            </p:cNvPr>
            <p:cNvCxnSpPr>
              <a:cxnSpLocks/>
            </p:cNvCxnSpPr>
            <p:nvPr/>
          </p:nvCxnSpPr>
          <p:spPr>
            <a:xfrm>
              <a:off x="6219201" y="3111500"/>
              <a:ext cx="0" cy="393700"/>
            </a:xfrm>
            <a:prstGeom prst="lin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D521BCE0-224B-AD42-AD49-4063B676E32D}"/>
                </a:ext>
              </a:extLst>
            </p:cNvPr>
            <p:cNvCxnSpPr>
              <a:cxnSpLocks/>
            </p:cNvCxnSpPr>
            <p:nvPr/>
          </p:nvCxnSpPr>
          <p:spPr>
            <a:xfrm>
              <a:off x="6013183" y="3308350"/>
              <a:ext cx="463550" cy="0"/>
            </a:xfrm>
            <a:prstGeom prst="lin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BA266459-8CC6-3E49-97D0-A5F104AA0D70}"/>
              </a:ext>
            </a:extLst>
          </p:cNvPr>
          <p:cNvSpPr txBox="1"/>
          <p:nvPr/>
        </p:nvSpPr>
        <p:spPr>
          <a:xfrm>
            <a:off x="4419810" y="8194325"/>
            <a:ext cx="1681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(0, 0, -22.0 mm)</a:t>
            </a: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C8FFD7F2-BF19-854D-BAAF-250100BF85B7}"/>
              </a:ext>
            </a:extLst>
          </p:cNvPr>
          <p:cNvGrpSpPr/>
          <p:nvPr/>
        </p:nvGrpSpPr>
        <p:grpSpPr>
          <a:xfrm>
            <a:off x="5882131" y="11102401"/>
            <a:ext cx="463550" cy="393700"/>
            <a:chOff x="6013183" y="3111500"/>
            <a:chExt cx="463550" cy="393700"/>
          </a:xfrm>
          <a:solidFill>
            <a:schemeClr val="tx1"/>
          </a:solidFill>
        </p:grpSpPr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51B729E0-0256-AB45-ADDC-E5278ADDC3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78283" y="3263290"/>
              <a:ext cx="91440" cy="9144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7A3B3CAA-9282-164C-B09E-DA44A449EC7E}"/>
                </a:ext>
              </a:extLst>
            </p:cNvPr>
            <p:cNvCxnSpPr>
              <a:cxnSpLocks/>
            </p:cNvCxnSpPr>
            <p:nvPr/>
          </p:nvCxnSpPr>
          <p:spPr>
            <a:xfrm>
              <a:off x="6219201" y="3111500"/>
              <a:ext cx="0" cy="393700"/>
            </a:xfrm>
            <a:prstGeom prst="lin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DDF4ECC0-15FE-DA45-841E-14338C9718CE}"/>
                </a:ext>
              </a:extLst>
            </p:cNvPr>
            <p:cNvCxnSpPr>
              <a:cxnSpLocks/>
            </p:cNvCxnSpPr>
            <p:nvPr/>
          </p:nvCxnSpPr>
          <p:spPr>
            <a:xfrm>
              <a:off x="6013183" y="3308350"/>
              <a:ext cx="463550" cy="0"/>
            </a:xfrm>
            <a:prstGeom prst="lin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C5DC47D4-9AD1-3445-9A30-A3C160587F7C}"/>
              </a:ext>
            </a:extLst>
          </p:cNvPr>
          <p:cNvSpPr txBox="1"/>
          <p:nvPr/>
        </p:nvSpPr>
        <p:spPr>
          <a:xfrm>
            <a:off x="6081814" y="10908518"/>
            <a:ext cx="1681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(0, 0, -73.0 mm)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3066FE-B26D-594F-8048-C36C5DA4BE4F}"/>
              </a:ext>
            </a:extLst>
          </p:cNvPr>
          <p:cNvSpPr txBox="1"/>
          <p:nvPr/>
        </p:nvSpPr>
        <p:spPr>
          <a:xfrm>
            <a:off x="9639869" y="13835393"/>
            <a:ext cx="2034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Not to scale!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014EBD8-8928-CA4D-A14A-3204386F10A0}"/>
              </a:ext>
            </a:extLst>
          </p:cNvPr>
          <p:cNvCxnSpPr>
            <a:cxnSpLocks/>
          </p:cNvCxnSpPr>
          <p:nvPr/>
        </p:nvCxnSpPr>
        <p:spPr>
          <a:xfrm>
            <a:off x="7977353" y="5470712"/>
            <a:ext cx="0" cy="290487"/>
          </a:xfrm>
          <a:prstGeom prst="straightConnector1">
            <a:avLst/>
          </a:prstGeom>
          <a:ln w="47625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B62BFBEB-226A-8E44-92CA-23BD80673BA7}"/>
              </a:ext>
            </a:extLst>
          </p:cNvPr>
          <p:cNvSpPr txBox="1"/>
          <p:nvPr/>
        </p:nvSpPr>
        <p:spPr>
          <a:xfrm>
            <a:off x="7977353" y="5439280"/>
            <a:ext cx="737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mm</a:t>
            </a: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7313883B-BC85-BD4D-8F1D-4EA1DBCA808F}"/>
              </a:ext>
            </a:extLst>
          </p:cNvPr>
          <p:cNvCxnSpPr/>
          <p:nvPr/>
        </p:nvCxnSpPr>
        <p:spPr>
          <a:xfrm>
            <a:off x="6307346" y="5730256"/>
            <a:ext cx="1670007" cy="0"/>
          </a:xfrm>
          <a:prstGeom prst="line">
            <a:avLst/>
          </a:prstGeom>
          <a:ln w="381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9346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84329ED1-975A-9646-9447-1068A93F7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606" y="2199785"/>
            <a:ext cx="12249606" cy="8849214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9BB3B5FA-2471-A44A-A2E4-BF80E90EB60D}"/>
              </a:ext>
            </a:extLst>
          </p:cNvPr>
          <p:cNvGrpSpPr/>
          <p:nvPr/>
        </p:nvGrpSpPr>
        <p:grpSpPr>
          <a:xfrm>
            <a:off x="5835422" y="3987236"/>
            <a:ext cx="463550" cy="393700"/>
            <a:chOff x="6013183" y="3111500"/>
            <a:chExt cx="463550" cy="393700"/>
          </a:xfrm>
          <a:solidFill>
            <a:srgbClr val="FF0000"/>
          </a:solidFill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DF76CD4-F192-2845-9156-0FF40EE3E7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78283" y="3263290"/>
              <a:ext cx="91440" cy="91440"/>
            </a:xfrm>
            <a:prstGeom prst="ellipse">
              <a:avLst/>
            </a:prstGeom>
            <a:grp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10490CA-812E-274A-BBDF-66AC8AE0FF94}"/>
                </a:ext>
              </a:extLst>
            </p:cNvPr>
            <p:cNvCxnSpPr>
              <a:cxnSpLocks/>
            </p:cNvCxnSpPr>
            <p:nvPr/>
          </p:nvCxnSpPr>
          <p:spPr>
            <a:xfrm>
              <a:off x="6219201" y="3111500"/>
              <a:ext cx="0" cy="393700"/>
            </a:xfrm>
            <a:prstGeom prst="line">
              <a:avLst/>
            </a:prstGeom>
            <a:grpFill/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81E0E85-B975-1248-A3AA-A59F0BB924B0}"/>
                </a:ext>
              </a:extLst>
            </p:cNvPr>
            <p:cNvCxnSpPr>
              <a:cxnSpLocks/>
            </p:cNvCxnSpPr>
            <p:nvPr/>
          </p:nvCxnSpPr>
          <p:spPr>
            <a:xfrm>
              <a:off x="6013183" y="3308350"/>
              <a:ext cx="463550" cy="0"/>
            </a:xfrm>
            <a:prstGeom prst="line">
              <a:avLst/>
            </a:prstGeom>
            <a:grpFill/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CD2B92C-2282-A845-893C-AAC177901176}"/>
              </a:ext>
            </a:extLst>
          </p:cNvPr>
          <p:cNvGrpSpPr>
            <a:grpSpLocks noChangeAspect="1"/>
          </p:cNvGrpSpPr>
          <p:nvPr/>
        </p:nvGrpSpPr>
        <p:grpSpPr>
          <a:xfrm>
            <a:off x="7392356" y="3940198"/>
            <a:ext cx="580835" cy="487776"/>
            <a:chOff x="6013183" y="3111500"/>
            <a:chExt cx="463550" cy="393700"/>
          </a:xfrm>
          <a:solidFill>
            <a:srgbClr val="7030A0"/>
          </a:solidFill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595A651-C087-9B4C-ABC5-F61D6C2CD7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78283" y="3263290"/>
              <a:ext cx="91440" cy="91440"/>
            </a:xfrm>
            <a:prstGeom prst="ellipse">
              <a:avLst/>
            </a:prstGeom>
            <a:solidFill>
              <a:srgbClr val="7030A0"/>
            </a:solidFill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4B42413-798F-BC4A-8458-F6EDAEC903A8}"/>
                </a:ext>
              </a:extLst>
            </p:cNvPr>
            <p:cNvCxnSpPr>
              <a:cxnSpLocks/>
            </p:cNvCxnSpPr>
            <p:nvPr/>
          </p:nvCxnSpPr>
          <p:spPr>
            <a:xfrm>
              <a:off x="6219201" y="3111500"/>
              <a:ext cx="0" cy="393700"/>
            </a:xfrm>
            <a:prstGeom prst="line">
              <a:avLst/>
            </a:prstGeom>
            <a:grpFill/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F31B26F-202E-8248-B75C-CA82DAB8AB65}"/>
                </a:ext>
              </a:extLst>
            </p:cNvPr>
            <p:cNvCxnSpPr>
              <a:cxnSpLocks/>
            </p:cNvCxnSpPr>
            <p:nvPr/>
          </p:nvCxnSpPr>
          <p:spPr>
            <a:xfrm>
              <a:off x="6013183" y="3308350"/>
              <a:ext cx="463550" cy="0"/>
            </a:xfrm>
            <a:prstGeom prst="line">
              <a:avLst/>
            </a:prstGeom>
            <a:grpFill/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3A701D97-D802-0E43-8A28-D862484F80BE}"/>
              </a:ext>
            </a:extLst>
          </p:cNvPr>
          <p:cNvSpPr txBox="1"/>
          <p:nvPr/>
        </p:nvSpPr>
        <p:spPr>
          <a:xfrm>
            <a:off x="208157" y="11288738"/>
            <a:ext cx="11983843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This is with the view rotated to 17.92 degrees, looking along the LMFE</a:t>
            </a:r>
          </a:p>
          <a:p>
            <a:r>
              <a:rPr lang="en-US" sz="3200" dirty="0"/>
              <a:t>The source is also translated to 10 mm</a:t>
            </a:r>
          </a:p>
          <a:p>
            <a:endParaRPr lang="en-US" sz="3200" dirty="0"/>
          </a:p>
          <a:p>
            <a:r>
              <a:rPr lang="en-US" sz="3200" dirty="0"/>
              <a:t>The rotational position of the LMFE is nominally at </a:t>
            </a:r>
            <a:br>
              <a:rPr lang="en-US" sz="3200" dirty="0"/>
            </a:br>
            <a:r>
              <a:rPr lang="en-US" sz="2800" dirty="0">
                <a:latin typeface="Courier" pitchFamily="2" charset="0"/>
              </a:rPr>
              <a:t>&lt;rotation name="OPPI1_diving_board_volume_Rotation" z=”(</a:t>
            </a:r>
            <a:r>
              <a:rPr lang="en-US" sz="2800" b="1" dirty="0">
                <a:latin typeface="Courier" pitchFamily="2" charset="0"/>
              </a:rPr>
              <a:t>180-17.92)" </a:t>
            </a:r>
            <a:r>
              <a:rPr lang="en-US" sz="2800" dirty="0">
                <a:latin typeface="Courier" pitchFamily="2" charset="0"/>
              </a:rPr>
              <a:t>unit="</a:t>
            </a:r>
            <a:r>
              <a:rPr lang="en-US" sz="2800" dirty="0" err="1">
                <a:latin typeface="Courier" pitchFamily="2" charset="0"/>
              </a:rPr>
              <a:t>deg</a:t>
            </a:r>
            <a:r>
              <a:rPr lang="en-US" sz="2800" dirty="0">
                <a:latin typeface="Courier" pitchFamily="2" charset="0"/>
              </a:rPr>
              <a:t>"/&gt;</a:t>
            </a:r>
            <a:br>
              <a:rPr lang="en-US" sz="3200" dirty="0">
                <a:latin typeface="Courier" pitchFamily="2" charset="0"/>
              </a:rPr>
            </a:br>
            <a:r>
              <a:rPr lang="en-US" sz="2800" dirty="0"/>
              <a:t>(see </a:t>
            </a:r>
            <a:r>
              <a:rPr lang="en-US" sz="2800" dirty="0" err="1"/>
              <a:t>sims_rotaryRotation.pptx</a:t>
            </a:r>
            <a:r>
              <a:rPr lang="en-US" sz="2800" dirty="0"/>
              <a:t> for details)</a:t>
            </a:r>
            <a:endParaRPr lang="en-US" sz="32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93AE48F-6969-1540-A021-15474475C009}"/>
              </a:ext>
            </a:extLst>
          </p:cNvPr>
          <p:cNvCxnSpPr>
            <a:cxnSpLocks/>
          </p:cNvCxnSpPr>
          <p:nvPr/>
        </p:nvCxnSpPr>
        <p:spPr>
          <a:xfrm>
            <a:off x="3781339" y="4241549"/>
            <a:ext cx="0" cy="4310113"/>
          </a:xfrm>
          <a:prstGeom prst="straightConnector1">
            <a:avLst/>
          </a:prstGeom>
          <a:ln w="476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EAEF400-62AD-4A4A-A103-65FE86B47784}"/>
              </a:ext>
            </a:extLst>
          </p:cNvPr>
          <p:cNvSpPr txBox="1"/>
          <p:nvPr/>
        </p:nvSpPr>
        <p:spPr>
          <a:xfrm>
            <a:off x="2902733" y="6104217"/>
            <a:ext cx="1757212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22.0 mm 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A1E53EA-C125-EC4C-8941-07A0E2B27A4F}"/>
              </a:ext>
            </a:extLst>
          </p:cNvPr>
          <p:cNvCxnSpPr>
            <a:cxnSpLocks/>
          </p:cNvCxnSpPr>
          <p:nvPr/>
        </p:nvCxnSpPr>
        <p:spPr>
          <a:xfrm>
            <a:off x="7392356" y="7991224"/>
            <a:ext cx="0" cy="560438"/>
          </a:xfrm>
          <a:prstGeom prst="straightConnector1">
            <a:avLst/>
          </a:prstGeom>
          <a:ln w="476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347C636-772B-2B4F-832F-F783F8F97CA3}"/>
              </a:ext>
            </a:extLst>
          </p:cNvPr>
          <p:cNvSpPr txBox="1"/>
          <p:nvPr/>
        </p:nvSpPr>
        <p:spPr>
          <a:xfrm>
            <a:off x="5360617" y="3520871"/>
            <a:ext cx="14626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(0, 0, 0)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44A10A3-3E7C-5747-9468-449ED637EDA9}"/>
              </a:ext>
            </a:extLst>
          </p:cNvPr>
          <p:cNvCxnSpPr>
            <a:cxnSpLocks/>
          </p:cNvCxnSpPr>
          <p:nvPr/>
        </p:nvCxnSpPr>
        <p:spPr>
          <a:xfrm>
            <a:off x="7106862" y="8010274"/>
            <a:ext cx="543638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B914678-A0C3-CE4C-9D28-8F74A9497E25}"/>
              </a:ext>
            </a:extLst>
          </p:cNvPr>
          <p:cNvCxnSpPr>
            <a:cxnSpLocks/>
          </p:cNvCxnSpPr>
          <p:nvPr/>
        </p:nvCxnSpPr>
        <p:spPr>
          <a:xfrm>
            <a:off x="647700" y="4186869"/>
            <a:ext cx="11074887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0798F0B-1546-3C4C-98B6-7A63630721D5}"/>
              </a:ext>
            </a:extLst>
          </p:cNvPr>
          <p:cNvSpPr txBox="1"/>
          <p:nvPr/>
        </p:nvSpPr>
        <p:spPr>
          <a:xfrm>
            <a:off x="7528934" y="7966887"/>
            <a:ext cx="15488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3.0 mm 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1B914D6-F6AC-DB4C-8850-2DE08E277A81}"/>
              </a:ext>
            </a:extLst>
          </p:cNvPr>
          <p:cNvGrpSpPr/>
          <p:nvPr/>
        </p:nvGrpSpPr>
        <p:grpSpPr>
          <a:xfrm>
            <a:off x="5928217" y="8813009"/>
            <a:ext cx="463550" cy="393700"/>
            <a:chOff x="6013183" y="3111500"/>
            <a:chExt cx="463550" cy="393700"/>
          </a:xfrm>
          <a:solidFill>
            <a:srgbClr val="FF0000"/>
          </a:solidFill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AD49CD9-79DD-6A46-ACF4-B6E8AA495C2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78283" y="3263290"/>
              <a:ext cx="91440" cy="91440"/>
            </a:xfrm>
            <a:prstGeom prst="ellipse">
              <a:avLst/>
            </a:prstGeom>
            <a:grp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76C638E-E3E6-2741-AE52-1812699C0E25}"/>
                </a:ext>
              </a:extLst>
            </p:cNvPr>
            <p:cNvCxnSpPr>
              <a:cxnSpLocks/>
            </p:cNvCxnSpPr>
            <p:nvPr/>
          </p:nvCxnSpPr>
          <p:spPr>
            <a:xfrm>
              <a:off x="6219201" y="3111500"/>
              <a:ext cx="0" cy="393700"/>
            </a:xfrm>
            <a:prstGeom prst="line">
              <a:avLst/>
            </a:prstGeom>
            <a:grpFill/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FFE43DA-B4D5-2E41-9600-BBEF4FB9A0AB}"/>
                </a:ext>
              </a:extLst>
            </p:cNvPr>
            <p:cNvCxnSpPr>
              <a:cxnSpLocks/>
            </p:cNvCxnSpPr>
            <p:nvPr/>
          </p:nvCxnSpPr>
          <p:spPr>
            <a:xfrm>
              <a:off x="6013183" y="3308350"/>
              <a:ext cx="463550" cy="0"/>
            </a:xfrm>
            <a:prstGeom prst="line">
              <a:avLst/>
            </a:prstGeom>
            <a:grpFill/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8F57322D-8168-9942-8FD4-CC1B0C140606}"/>
              </a:ext>
            </a:extLst>
          </p:cNvPr>
          <p:cNvSpPr txBox="1"/>
          <p:nvPr/>
        </p:nvSpPr>
        <p:spPr>
          <a:xfrm>
            <a:off x="6432685" y="8813009"/>
            <a:ext cx="2082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bg1"/>
                </a:solidFill>
              </a:rPr>
              <a:t>ring_height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9D9C5E5-6271-D74C-A239-446DFB903D8A}"/>
              </a:ext>
            </a:extLst>
          </p:cNvPr>
          <p:cNvSpPr txBox="1"/>
          <p:nvPr/>
        </p:nvSpPr>
        <p:spPr>
          <a:xfrm>
            <a:off x="4001712" y="473721"/>
            <a:ext cx="49327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LMFE Placement</a:t>
            </a:r>
          </a:p>
        </p:txBody>
      </p:sp>
    </p:spTree>
    <p:extLst>
      <p:ext uri="{BB962C8B-B14F-4D97-AF65-F5344CB8AC3E}">
        <p14:creationId xmlns:p14="http://schemas.microsoft.com/office/powerpoint/2010/main" val="3402487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2477</TotalTime>
  <Words>841</Words>
  <Application>Microsoft Macintosh PowerPoint</Application>
  <PresentationFormat>Custom</PresentationFormat>
  <Paragraphs>143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Courier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OPPI 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Gulden Othman</dc:creator>
  <cp:keywords/>
  <dc:description/>
  <cp:lastModifiedBy>Gulden Othman</cp:lastModifiedBy>
  <cp:revision>78</cp:revision>
  <dcterms:created xsi:type="dcterms:W3CDTF">2020-02-27T16:15:09Z</dcterms:created>
  <dcterms:modified xsi:type="dcterms:W3CDTF">2021-02-23T19:41:36Z</dcterms:modified>
  <cp:category/>
</cp:coreProperties>
</file>