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  <p:sldId id="270" r:id="rId3"/>
    <p:sldId id="272" r:id="rId4"/>
    <p:sldId id="273" r:id="rId5"/>
    <p:sldId id="275" r:id="rId6"/>
    <p:sldId id="277" r:id="rId7"/>
    <p:sldId id="276" r:id="rId8"/>
    <p:sldId id="274" r:id="rId9"/>
  </p:sldIdLst>
  <p:sldSz cx="23039388" cy="251999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17" userDrawn="1">
          <p15:clr>
            <a:srgbClr val="A4A3A4"/>
          </p15:clr>
        </p15:guide>
        <p15:guide id="2" pos="7257" userDrawn="1">
          <p15:clr>
            <a:srgbClr val="A4A3A4"/>
          </p15:clr>
        </p15:guide>
        <p15:guide id="3" orient="horz" pos="7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9"/>
    <p:restoredTop sz="94683"/>
  </p:normalViewPr>
  <p:slideViewPr>
    <p:cSldViewPr snapToGrid="0" snapToObjects="1">
      <p:cViewPr varScale="1">
        <p:scale>
          <a:sx n="31" d="100"/>
          <a:sy n="31" d="100"/>
        </p:scale>
        <p:origin x="2728" y="208"/>
      </p:cViewPr>
      <p:guideLst>
        <p:guide orient="horz" pos="6417"/>
        <p:guide pos="7257"/>
        <p:guide orient="horz" pos="7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954" y="4124164"/>
            <a:ext cx="19583480" cy="8773325"/>
          </a:xfrm>
        </p:spPr>
        <p:txBody>
          <a:bodyPr anchor="b"/>
          <a:lstStyle>
            <a:lvl1pPr algn="ctr"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924" y="13235822"/>
            <a:ext cx="17279541" cy="6084159"/>
          </a:xfrm>
        </p:spPr>
        <p:txBody>
          <a:bodyPr/>
          <a:lstStyle>
            <a:lvl1pPr marL="0" indent="0" algn="ctr">
              <a:buNone/>
              <a:defRPr sz="6047"/>
            </a:lvl1pPr>
            <a:lvl2pPr marL="1151961" indent="0" algn="ctr">
              <a:buNone/>
              <a:defRPr sz="5039"/>
            </a:lvl2pPr>
            <a:lvl3pPr marL="2303922" indent="0" algn="ctr">
              <a:buNone/>
              <a:defRPr sz="4535"/>
            </a:lvl3pPr>
            <a:lvl4pPr marL="3455883" indent="0" algn="ctr">
              <a:buNone/>
              <a:defRPr sz="4031"/>
            </a:lvl4pPr>
            <a:lvl5pPr marL="4607844" indent="0" algn="ctr">
              <a:buNone/>
              <a:defRPr sz="4031"/>
            </a:lvl5pPr>
            <a:lvl6pPr marL="5759806" indent="0" algn="ctr">
              <a:buNone/>
              <a:defRPr sz="4031"/>
            </a:lvl6pPr>
            <a:lvl7pPr marL="6911767" indent="0" algn="ctr">
              <a:buNone/>
              <a:defRPr sz="4031"/>
            </a:lvl7pPr>
            <a:lvl8pPr marL="8063728" indent="0" algn="ctr">
              <a:buNone/>
              <a:defRPr sz="4031"/>
            </a:lvl8pPr>
            <a:lvl9pPr marL="9215689" indent="0" algn="ctr">
              <a:buNone/>
              <a:defRPr sz="40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6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3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87563" y="1341665"/>
            <a:ext cx="4967868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3959" y="1341665"/>
            <a:ext cx="14615612" cy="213558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5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2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960" y="6282501"/>
            <a:ext cx="19871472" cy="10482488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960" y="16864157"/>
            <a:ext cx="19871472" cy="5512493"/>
          </a:xfrm>
        </p:spPr>
        <p:txBody>
          <a:bodyPr/>
          <a:lstStyle>
            <a:lvl1pPr marL="0" indent="0">
              <a:buNone/>
              <a:defRPr sz="6047">
                <a:solidFill>
                  <a:schemeClr val="tx1"/>
                </a:solidFill>
              </a:defRPr>
            </a:lvl1pPr>
            <a:lvl2pPr marL="115196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2pPr>
            <a:lvl3pPr marL="2303922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3pPr>
            <a:lvl4pPr marL="3455883" indent="0">
              <a:buNone/>
              <a:defRPr sz="4031">
                <a:solidFill>
                  <a:schemeClr val="tx1">
                    <a:tint val="75000"/>
                  </a:schemeClr>
                </a:solidFill>
              </a:defRPr>
            </a:lvl4pPr>
            <a:lvl5pPr marL="4607844" indent="0">
              <a:buNone/>
              <a:defRPr sz="4031">
                <a:solidFill>
                  <a:schemeClr val="tx1">
                    <a:tint val="75000"/>
                  </a:schemeClr>
                </a:solidFill>
              </a:defRPr>
            </a:lvl5pPr>
            <a:lvl6pPr marL="5759806" indent="0">
              <a:buNone/>
              <a:defRPr sz="4031">
                <a:solidFill>
                  <a:schemeClr val="tx1">
                    <a:tint val="75000"/>
                  </a:schemeClr>
                </a:solidFill>
              </a:defRPr>
            </a:lvl6pPr>
            <a:lvl7pPr marL="6911767" indent="0">
              <a:buNone/>
              <a:defRPr sz="4031">
                <a:solidFill>
                  <a:schemeClr val="tx1">
                    <a:tint val="75000"/>
                  </a:schemeClr>
                </a:solidFill>
              </a:defRPr>
            </a:lvl7pPr>
            <a:lvl8pPr marL="8063728" indent="0">
              <a:buNone/>
              <a:defRPr sz="4031">
                <a:solidFill>
                  <a:schemeClr val="tx1">
                    <a:tint val="75000"/>
                  </a:schemeClr>
                </a:solidFill>
              </a:defRPr>
            </a:lvl8pPr>
            <a:lvl9pPr marL="9215689" indent="0">
              <a:buNone/>
              <a:defRPr sz="40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2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3958" y="6708326"/>
            <a:ext cx="9791740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3690" y="6708326"/>
            <a:ext cx="9791740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4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59" y="1341671"/>
            <a:ext cx="19871472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6961" y="6177496"/>
            <a:ext cx="9746740" cy="3027495"/>
          </a:xfrm>
        </p:spPr>
        <p:txBody>
          <a:bodyPr anchor="b"/>
          <a:lstStyle>
            <a:lvl1pPr marL="0" indent="0">
              <a:buNone/>
              <a:defRPr sz="6047" b="1"/>
            </a:lvl1pPr>
            <a:lvl2pPr marL="1151961" indent="0">
              <a:buNone/>
              <a:defRPr sz="5039" b="1"/>
            </a:lvl2pPr>
            <a:lvl3pPr marL="2303922" indent="0">
              <a:buNone/>
              <a:defRPr sz="4535" b="1"/>
            </a:lvl3pPr>
            <a:lvl4pPr marL="3455883" indent="0">
              <a:buNone/>
              <a:defRPr sz="4031" b="1"/>
            </a:lvl4pPr>
            <a:lvl5pPr marL="4607844" indent="0">
              <a:buNone/>
              <a:defRPr sz="4031" b="1"/>
            </a:lvl5pPr>
            <a:lvl6pPr marL="5759806" indent="0">
              <a:buNone/>
              <a:defRPr sz="4031" b="1"/>
            </a:lvl6pPr>
            <a:lvl7pPr marL="6911767" indent="0">
              <a:buNone/>
              <a:defRPr sz="4031" b="1"/>
            </a:lvl7pPr>
            <a:lvl8pPr marL="8063728" indent="0">
              <a:buNone/>
              <a:defRPr sz="4031" b="1"/>
            </a:lvl8pPr>
            <a:lvl9pPr marL="9215689" indent="0">
              <a:buNone/>
              <a:defRPr sz="40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6961" y="9204991"/>
            <a:ext cx="9746740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63691" y="6177496"/>
            <a:ext cx="9794741" cy="3027495"/>
          </a:xfrm>
        </p:spPr>
        <p:txBody>
          <a:bodyPr anchor="b"/>
          <a:lstStyle>
            <a:lvl1pPr marL="0" indent="0">
              <a:buNone/>
              <a:defRPr sz="6047" b="1"/>
            </a:lvl1pPr>
            <a:lvl2pPr marL="1151961" indent="0">
              <a:buNone/>
              <a:defRPr sz="5039" b="1"/>
            </a:lvl2pPr>
            <a:lvl3pPr marL="2303922" indent="0">
              <a:buNone/>
              <a:defRPr sz="4535" b="1"/>
            </a:lvl3pPr>
            <a:lvl4pPr marL="3455883" indent="0">
              <a:buNone/>
              <a:defRPr sz="4031" b="1"/>
            </a:lvl4pPr>
            <a:lvl5pPr marL="4607844" indent="0">
              <a:buNone/>
              <a:defRPr sz="4031" b="1"/>
            </a:lvl5pPr>
            <a:lvl6pPr marL="5759806" indent="0">
              <a:buNone/>
              <a:defRPr sz="4031" b="1"/>
            </a:lvl6pPr>
            <a:lvl7pPr marL="6911767" indent="0">
              <a:buNone/>
              <a:defRPr sz="4031" b="1"/>
            </a:lvl7pPr>
            <a:lvl8pPr marL="8063728" indent="0">
              <a:buNone/>
              <a:defRPr sz="4031" b="1"/>
            </a:lvl8pPr>
            <a:lvl9pPr marL="9215689" indent="0">
              <a:buNone/>
              <a:defRPr sz="40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63691" y="9204991"/>
            <a:ext cx="9794741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7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0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9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59" y="1679998"/>
            <a:ext cx="7430802" cy="5879994"/>
          </a:xfrm>
        </p:spPr>
        <p:txBody>
          <a:bodyPr anchor="b"/>
          <a:lstStyle>
            <a:lvl1pPr>
              <a:defRPr sz="80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4741" y="3628335"/>
            <a:ext cx="11663690" cy="17908316"/>
          </a:xfrm>
        </p:spPr>
        <p:txBody>
          <a:bodyPr/>
          <a:lstStyle>
            <a:lvl1pPr>
              <a:defRPr sz="8063"/>
            </a:lvl1pPr>
            <a:lvl2pPr>
              <a:defRPr sz="7055"/>
            </a:lvl2pPr>
            <a:lvl3pPr>
              <a:defRPr sz="6047"/>
            </a:lvl3pPr>
            <a:lvl4pPr>
              <a:defRPr sz="5039"/>
            </a:lvl4pPr>
            <a:lvl5pPr>
              <a:defRPr sz="5039"/>
            </a:lvl5pPr>
            <a:lvl6pPr>
              <a:defRPr sz="5039"/>
            </a:lvl6pPr>
            <a:lvl7pPr>
              <a:defRPr sz="5039"/>
            </a:lvl7pPr>
            <a:lvl8pPr>
              <a:defRPr sz="5039"/>
            </a:lvl8pPr>
            <a:lvl9pPr>
              <a:defRPr sz="503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959" y="7559993"/>
            <a:ext cx="7430802" cy="14005821"/>
          </a:xfrm>
        </p:spPr>
        <p:txBody>
          <a:bodyPr/>
          <a:lstStyle>
            <a:lvl1pPr marL="0" indent="0">
              <a:buNone/>
              <a:defRPr sz="4031"/>
            </a:lvl1pPr>
            <a:lvl2pPr marL="1151961" indent="0">
              <a:buNone/>
              <a:defRPr sz="3527"/>
            </a:lvl2pPr>
            <a:lvl3pPr marL="2303922" indent="0">
              <a:buNone/>
              <a:defRPr sz="3024"/>
            </a:lvl3pPr>
            <a:lvl4pPr marL="3455883" indent="0">
              <a:buNone/>
              <a:defRPr sz="2520"/>
            </a:lvl4pPr>
            <a:lvl5pPr marL="4607844" indent="0">
              <a:buNone/>
              <a:defRPr sz="2520"/>
            </a:lvl5pPr>
            <a:lvl6pPr marL="5759806" indent="0">
              <a:buNone/>
              <a:defRPr sz="2520"/>
            </a:lvl6pPr>
            <a:lvl7pPr marL="6911767" indent="0">
              <a:buNone/>
              <a:defRPr sz="2520"/>
            </a:lvl7pPr>
            <a:lvl8pPr marL="8063728" indent="0">
              <a:buNone/>
              <a:defRPr sz="2520"/>
            </a:lvl8pPr>
            <a:lvl9pPr marL="9215689" indent="0">
              <a:buNone/>
              <a:defRPr sz="25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4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59" y="1679998"/>
            <a:ext cx="7430802" cy="5879994"/>
          </a:xfrm>
        </p:spPr>
        <p:txBody>
          <a:bodyPr anchor="b"/>
          <a:lstStyle>
            <a:lvl1pPr>
              <a:defRPr sz="80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94741" y="3628335"/>
            <a:ext cx="11663690" cy="17908316"/>
          </a:xfrm>
        </p:spPr>
        <p:txBody>
          <a:bodyPr anchor="t"/>
          <a:lstStyle>
            <a:lvl1pPr marL="0" indent="0">
              <a:buNone/>
              <a:defRPr sz="8063"/>
            </a:lvl1pPr>
            <a:lvl2pPr marL="1151961" indent="0">
              <a:buNone/>
              <a:defRPr sz="7055"/>
            </a:lvl2pPr>
            <a:lvl3pPr marL="2303922" indent="0">
              <a:buNone/>
              <a:defRPr sz="6047"/>
            </a:lvl3pPr>
            <a:lvl4pPr marL="3455883" indent="0">
              <a:buNone/>
              <a:defRPr sz="5039"/>
            </a:lvl4pPr>
            <a:lvl5pPr marL="4607844" indent="0">
              <a:buNone/>
              <a:defRPr sz="5039"/>
            </a:lvl5pPr>
            <a:lvl6pPr marL="5759806" indent="0">
              <a:buNone/>
              <a:defRPr sz="5039"/>
            </a:lvl6pPr>
            <a:lvl7pPr marL="6911767" indent="0">
              <a:buNone/>
              <a:defRPr sz="5039"/>
            </a:lvl7pPr>
            <a:lvl8pPr marL="8063728" indent="0">
              <a:buNone/>
              <a:defRPr sz="5039"/>
            </a:lvl8pPr>
            <a:lvl9pPr marL="9215689" indent="0">
              <a:buNone/>
              <a:defRPr sz="50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959" y="7559993"/>
            <a:ext cx="7430802" cy="14005821"/>
          </a:xfrm>
        </p:spPr>
        <p:txBody>
          <a:bodyPr/>
          <a:lstStyle>
            <a:lvl1pPr marL="0" indent="0">
              <a:buNone/>
              <a:defRPr sz="4031"/>
            </a:lvl1pPr>
            <a:lvl2pPr marL="1151961" indent="0">
              <a:buNone/>
              <a:defRPr sz="3527"/>
            </a:lvl2pPr>
            <a:lvl3pPr marL="2303922" indent="0">
              <a:buNone/>
              <a:defRPr sz="3024"/>
            </a:lvl3pPr>
            <a:lvl4pPr marL="3455883" indent="0">
              <a:buNone/>
              <a:defRPr sz="2520"/>
            </a:lvl4pPr>
            <a:lvl5pPr marL="4607844" indent="0">
              <a:buNone/>
              <a:defRPr sz="2520"/>
            </a:lvl5pPr>
            <a:lvl6pPr marL="5759806" indent="0">
              <a:buNone/>
              <a:defRPr sz="2520"/>
            </a:lvl6pPr>
            <a:lvl7pPr marL="6911767" indent="0">
              <a:buNone/>
              <a:defRPr sz="2520"/>
            </a:lvl7pPr>
            <a:lvl8pPr marL="8063728" indent="0">
              <a:buNone/>
              <a:defRPr sz="2520"/>
            </a:lvl8pPr>
            <a:lvl9pPr marL="9215689" indent="0">
              <a:buNone/>
              <a:defRPr sz="25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1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3958" y="1341671"/>
            <a:ext cx="198714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958" y="6708326"/>
            <a:ext cx="198714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3958" y="23356649"/>
            <a:ext cx="518386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4D9F7-B586-E941-91F6-AA387EEC8C39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1798" y="23356649"/>
            <a:ext cx="7775793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71568" y="23356649"/>
            <a:ext cx="518386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1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303922" rtl="0" eaLnBrk="1" latinLnBrk="0" hangingPunct="1">
        <a:lnSpc>
          <a:spcPct val="90000"/>
        </a:lnSpc>
        <a:spcBef>
          <a:spcPct val="0"/>
        </a:spcBef>
        <a:buNone/>
        <a:defRPr sz="110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981" indent="-575981" algn="l" defTabSz="2303922" rtl="0" eaLnBrk="1" latinLnBrk="0" hangingPunct="1">
        <a:lnSpc>
          <a:spcPct val="90000"/>
        </a:lnSpc>
        <a:spcBef>
          <a:spcPts val="2520"/>
        </a:spcBef>
        <a:buFont typeface="Arial" panose="020B0604020202020204" pitchFamily="34" charset="0"/>
        <a:buChar char="•"/>
        <a:defRPr sz="7055" kern="1200">
          <a:solidFill>
            <a:schemeClr val="tx1"/>
          </a:solidFill>
          <a:latin typeface="+mn-lt"/>
          <a:ea typeface="+mn-ea"/>
          <a:cs typeface="+mn-cs"/>
        </a:defRPr>
      </a:lvl1pPr>
      <a:lvl2pPr marL="1727942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6047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5039" kern="1200">
          <a:solidFill>
            <a:schemeClr val="tx1"/>
          </a:solidFill>
          <a:latin typeface="+mn-lt"/>
          <a:ea typeface="+mn-ea"/>
          <a:cs typeface="+mn-cs"/>
        </a:defRPr>
      </a:lvl3pPr>
      <a:lvl4pPr marL="4031864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5183825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6335786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7487747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639708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791670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1961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922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5883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7844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806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767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728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689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log.legend-exp.org/UWScanner/200221_144719/IMG_8271.jp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log.legend-exp.org/UWScanner/200221_144719/IMG_8271.jp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s://elog.legend-exp.org/UWScanner/200221_144719/IMG_8271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log.legend-exp.org/UWScanner/200221_144719/IMG_8271.jp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log.legend-exp.org/UWScanner/200221_144719/IMG_8271.jp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s://elog.legend-exp.org/UWScanner/200221_144719/IMG_8271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log.legend-exp.org/UWScanner/200221_144719/IMG_8271.jp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log.legend-exp.org/UWScanner/200221_144719/IMG_8271.jp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663FDF3-B398-AB46-8258-2F84DC8021CA}"/>
              </a:ext>
            </a:extLst>
          </p:cNvPr>
          <p:cNvSpPr/>
          <p:nvPr/>
        </p:nvSpPr>
        <p:spPr>
          <a:xfrm>
            <a:off x="-306" y="14939658"/>
            <a:ext cx="23039388" cy="10260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D7A3EB-C576-4049-8AB7-FD6F0FCEBB15}"/>
              </a:ext>
            </a:extLst>
          </p:cNvPr>
          <p:cNvSpPr/>
          <p:nvPr/>
        </p:nvSpPr>
        <p:spPr>
          <a:xfrm>
            <a:off x="10673694" y="13931658"/>
            <a:ext cx="1692000" cy="169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A8B21-5016-864F-9646-EEC87F7B0CDF}"/>
              </a:ext>
            </a:extLst>
          </p:cNvPr>
          <p:cNvSpPr/>
          <p:nvPr/>
        </p:nvSpPr>
        <p:spPr>
          <a:xfrm>
            <a:off x="-1443" y="12648257"/>
            <a:ext cx="1368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11ECAB-2ACC-E243-ACDE-955125D2FA12}"/>
              </a:ext>
            </a:extLst>
          </p:cNvPr>
          <p:cNvSpPr/>
          <p:nvPr/>
        </p:nvSpPr>
        <p:spPr>
          <a:xfrm>
            <a:off x="11429694" y="13409972"/>
            <a:ext cx="180000" cy="20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B4F399-7D4D-7749-B1AB-BF7FB385C9AB}"/>
              </a:ext>
            </a:extLst>
          </p:cNvPr>
          <p:cNvCxnSpPr>
            <a:cxnSpLocks/>
          </p:cNvCxnSpPr>
          <p:nvPr/>
        </p:nvCxnSpPr>
        <p:spPr>
          <a:xfrm flipV="1">
            <a:off x="11519694" y="14490353"/>
            <a:ext cx="2160000" cy="1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A0888A-5CBA-CB4B-9D8F-0E44F4D5566C}"/>
              </a:ext>
            </a:extLst>
          </p:cNvPr>
          <p:cNvCxnSpPr>
            <a:cxnSpLocks/>
          </p:cNvCxnSpPr>
          <p:nvPr/>
        </p:nvCxnSpPr>
        <p:spPr>
          <a:xfrm>
            <a:off x="14281463" y="12742504"/>
            <a:ext cx="0" cy="21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4D218CB-F020-C94A-9D55-B4A4EAB54380}"/>
              </a:ext>
            </a:extLst>
          </p:cNvPr>
          <p:cNvSpPr txBox="1"/>
          <p:nvPr/>
        </p:nvSpPr>
        <p:spPr>
          <a:xfrm>
            <a:off x="14425639" y="13346881"/>
            <a:ext cx="5450531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6 mm</a:t>
            </a:r>
            <a:br>
              <a:rPr lang="en-US" sz="3200" dirty="0"/>
            </a:br>
            <a:r>
              <a:rPr lang="en-US" sz="3200" dirty="0"/>
              <a:t>to top of nylon screw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FABF3-58B9-1040-AB7F-81B50D0E0DD7}"/>
              </a:ext>
            </a:extLst>
          </p:cNvPr>
          <p:cNvSpPr txBox="1"/>
          <p:nvPr/>
        </p:nvSpPr>
        <p:spPr>
          <a:xfrm>
            <a:off x="12084502" y="13958883"/>
            <a:ext cx="159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6.5 mm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A2958A-9C63-F04A-A326-DAEB0AF135AE}"/>
              </a:ext>
            </a:extLst>
          </p:cNvPr>
          <p:cNvCxnSpPr>
            <a:cxnSpLocks/>
          </p:cNvCxnSpPr>
          <p:nvPr/>
        </p:nvCxnSpPr>
        <p:spPr>
          <a:xfrm>
            <a:off x="21051231" y="7002941"/>
            <a:ext cx="0" cy="792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2443E0B-B8F2-6443-BBBE-D13E9C37A036}"/>
              </a:ext>
            </a:extLst>
          </p:cNvPr>
          <p:cNvSpPr txBox="1"/>
          <p:nvPr/>
        </p:nvSpPr>
        <p:spPr>
          <a:xfrm>
            <a:off x="20172625" y="10055596"/>
            <a:ext cx="14446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22 mm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2619886-0859-2E45-B7FF-B9761B7C3C10}"/>
              </a:ext>
            </a:extLst>
          </p:cNvPr>
          <p:cNvCxnSpPr>
            <a:cxnSpLocks/>
          </p:cNvCxnSpPr>
          <p:nvPr/>
        </p:nvCxnSpPr>
        <p:spPr>
          <a:xfrm>
            <a:off x="11353201" y="12635436"/>
            <a:ext cx="5926495" cy="12821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0F9B52-E3F2-5D4A-BD4C-457002864EA5}"/>
              </a:ext>
            </a:extLst>
          </p:cNvPr>
          <p:cNvCxnSpPr>
            <a:cxnSpLocks/>
          </p:cNvCxnSpPr>
          <p:nvPr/>
        </p:nvCxnSpPr>
        <p:spPr>
          <a:xfrm>
            <a:off x="15540768" y="6872313"/>
            <a:ext cx="0" cy="57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B5DAF1B-C11E-204B-85DB-F03F68371D07}"/>
              </a:ext>
            </a:extLst>
          </p:cNvPr>
          <p:cNvSpPr txBox="1"/>
          <p:nvPr/>
        </p:nvSpPr>
        <p:spPr>
          <a:xfrm>
            <a:off x="15128719" y="9026441"/>
            <a:ext cx="14446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16 mm 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F7B3B3-DE8F-0C4B-87AD-4805C19F7F45}"/>
              </a:ext>
            </a:extLst>
          </p:cNvPr>
          <p:cNvCxnSpPr>
            <a:cxnSpLocks/>
          </p:cNvCxnSpPr>
          <p:nvPr/>
        </p:nvCxnSpPr>
        <p:spPr>
          <a:xfrm>
            <a:off x="13737052" y="12684364"/>
            <a:ext cx="0" cy="2951784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B28ED3C-06AA-9E4C-97E6-86DDF7526831}"/>
              </a:ext>
            </a:extLst>
          </p:cNvPr>
          <p:cNvGrpSpPr/>
          <p:nvPr/>
        </p:nvGrpSpPr>
        <p:grpSpPr>
          <a:xfrm>
            <a:off x="5759694" y="3420000"/>
            <a:ext cx="11520000" cy="6121505"/>
            <a:chOff x="5759694" y="1799431"/>
            <a:chExt cx="11520000" cy="612150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A4803B1-034B-AD42-B00E-2E9D1B044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59694" y="1799431"/>
              <a:ext cx="11520000" cy="6120000"/>
              <a:chOff x="336000" y="0"/>
              <a:chExt cx="11520000" cy="6120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67620DB-66AF-7047-A38B-AC88F3BEFF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000" y="0"/>
                <a:ext cx="11520000" cy="32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D68A9E-67A2-F642-A801-E4680D6705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6000" y="3240000"/>
                <a:ext cx="3600000" cy="28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97EB1C-19E9-C54D-B55D-202E1D169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000" y="1080000"/>
                <a:ext cx="9360000" cy="90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08F402-1C61-C742-BD45-00A1807CE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6000" y="1980000"/>
                <a:ext cx="5040000" cy="18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B4B85A-B3EB-494A-9BF0-E8542F392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6000" y="2160000"/>
                <a:ext cx="360000" cy="396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13CED-1ABE-8F45-ACDE-9873DE616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6000" y="1800000"/>
                <a:ext cx="900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50852C3-11E5-294C-924D-BEAD6E5A92B2}"/>
                </a:ext>
              </a:extLst>
            </p:cNvPr>
            <p:cNvGrpSpPr/>
            <p:nvPr/>
          </p:nvGrpSpPr>
          <p:grpSpPr>
            <a:xfrm>
              <a:off x="10507742" y="4370558"/>
              <a:ext cx="2373787" cy="1927328"/>
              <a:chOff x="6013183" y="3177221"/>
              <a:chExt cx="463550" cy="393700"/>
            </a:xfrm>
            <a:solidFill>
              <a:srgbClr val="FF0000"/>
            </a:solidFill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64E8694-57B0-0947-829A-50181F2F20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329011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FDC4FA4-DB14-A44A-AA88-895C3B4E6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77221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3D037B7-C446-3945-B87B-E96DEE540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74071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BFDF052-1CAC-F24C-819C-1F72F75C5103}"/>
                </a:ext>
              </a:extLst>
            </p:cNvPr>
            <p:cNvCxnSpPr>
              <a:cxnSpLocks/>
            </p:cNvCxnSpPr>
            <p:nvPr/>
          </p:nvCxnSpPr>
          <p:spPr>
            <a:xfrm>
              <a:off x="5759694" y="1799431"/>
              <a:ext cx="5760000" cy="324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05677-42EF-E148-9E28-8D15A33344C9}"/>
                </a:ext>
              </a:extLst>
            </p:cNvPr>
            <p:cNvSpPr txBox="1"/>
            <p:nvPr/>
          </p:nvSpPr>
          <p:spPr>
            <a:xfrm>
              <a:off x="7576983" y="2992270"/>
              <a:ext cx="1965603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18.87 mm 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66FA49F-50C1-5741-B4DA-063CA0AC76BC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91" y="5003052"/>
              <a:ext cx="5725447" cy="393886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9CD3E61-6934-F44E-8AA9-10191C9C651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9694" y="5400936"/>
              <a:ext cx="0" cy="252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19E0E-4329-974F-8016-A677C0BACBBB}"/>
                </a:ext>
              </a:extLst>
            </p:cNvPr>
            <p:cNvSpPr txBox="1"/>
            <p:nvPr/>
          </p:nvSpPr>
          <p:spPr>
            <a:xfrm>
              <a:off x="13396189" y="6137814"/>
              <a:ext cx="12362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7 mm 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5483B3C-8321-F343-9157-CB7C508409E0}"/>
                </a:ext>
              </a:extLst>
            </p:cNvPr>
            <p:cNvGrpSpPr/>
            <p:nvPr/>
          </p:nvGrpSpPr>
          <p:grpSpPr>
            <a:xfrm>
              <a:off x="10515692" y="2846368"/>
              <a:ext cx="2373787" cy="1927328"/>
              <a:chOff x="6013183" y="3111500"/>
              <a:chExt cx="463550" cy="393700"/>
            </a:xfrm>
            <a:solidFill>
              <a:srgbClr val="7030A0"/>
            </a:solidFill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9532E61-129C-1E41-AA5A-D1B18CBA96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263290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B7CC080-C39C-9D49-A7D5-1114B29B7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11500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31E6605-914E-3F43-B65D-EA36EB3B5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08350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63E108-81DE-1F4C-ADAC-13FC619AE50C}"/>
                </a:ext>
              </a:extLst>
            </p:cNvPr>
            <p:cNvSpPr txBox="1"/>
            <p:nvPr/>
          </p:nvSpPr>
          <p:spPr>
            <a:xfrm rot="202343">
              <a:off x="7258456" y="4955696"/>
              <a:ext cx="196560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16.03 mm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1B23CA9-CBD1-9746-A826-D91C1A88114E}"/>
              </a:ext>
            </a:extLst>
          </p:cNvPr>
          <p:cNvSpPr txBox="1"/>
          <p:nvPr/>
        </p:nvSpPr>
        <p:spPr>
          <a:xfrm>
            <a:off x="236897" y="24212111"/>
            <a:ext cx="734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Scale: 1 mm real life = 1 cm in drawing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5B530D6-617E-C04B-8733-C653C9E98180}"/>
              </a:ext>
            </a:extLst>
          </p:cNvPr>
          <p:cNvGrpSpPr/>
          <p:nvPr/>
        </p:nvGrpSpPr>
        <p:grpSpPr>
          <a:xfrm>
            <a:off x="16711381" y="18585684"/>
            <a:ext cx="5711832" cy="6272758"/>
            <a:chOff x="16885931" y="14448306"/>
            <a:chExt cx="5711832" cy="627275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9A20676-1DA0-9A46-A385-FBF4E65A9842}"/>
                </a:ext>
              </a:extLst>
            </p:cNvPr>
            <p:cNvGrpSpPr/>
            <p:nvPr/>
          </p:nvGrpSpPr>
          <p:grpSpPr>
            <a:xfrm>
              <a:off x="16885931" y="14448306"/>
              <a:ext cx="5711832" cy="6236379"/>
              <a:chOff x="8905956" y="3737155"/>
              <a:chExt cx="3180662" cy="375335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B775A4-D85E-204E-B047-1CF2A47247C2}"/>
                  </a:ext>
                </a:extLst>
              </p:cNvPr>
              <p:cNvSpPr/>
              <p:nvPr/>
            </p:nvSpPr>
            <p:spPr>
              <a:xfrm>
                <a:off x="8905956" y="3737155"/>
                <a:ext cx="3180662" cy="3753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05D357A-DA8E-A841-99E2-2EA403B0EEE9}"/>
                  </a:ext>
                </a:extLst>
              </p:cNvPr>
              <p:cNvGrpSpPr/>
              <p:nvPr/>
            </p:nvGrpSpPr>
            <p:grpSpPr>
              <a:xfrm>
                <a:off x="9246882" y="5064692"/>
                <a:ext cx="963090" cy="834518"/>
                <a:chOff x="6013183" y="3111500"/>
                <a:chExt cx="463550" cy="393700"/>
              </a:xfrm>
              <a:solidFill>
                <a:srgbClr val="FF0000"/>
              </a:solidFill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CAF1C65-3E23-0942-A6A1-4FB7C16548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BB9F0C9-08CB-224B-A465-C612054AE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B64A78C3-40AE-2043-A4A0-A8E9B0251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897CBA-ADBA-8942-9C75-1474FB497922}"/>
                  </a:ext>
                </a:extLst>
              </p:cNvPr>
              <p:cNvSpPr txBox="1"/>
              <p:nvPr/>
            </p:nvSpPr>
            <p:spPr>
              <a:xfrm>
                <a:off x="10268002" y="5297285"/>
                <a:ext cx="1589614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Rotation axis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74B686D-82A4-C244-80CA-126606E99D03}"/>
                  </a:ext>
                </a:extLst>
              </p:cNvPr>
              <p:cNvGrpSpPr/>
              <p:nvPr/>
            </p:nvGrpSpPr>
            <p:grpSpPr>
              <a:xfrm>
                <a:off x="9246882" y="4106503"/>
                <a:ext cx="963090" cy="834518"/>
                <a:chOff x="6013183" y="3111500"/>
                <a:chExt cx="463550" cy="393700"/>
              </a:xfrm>
              <a:solidFill>
                <a:srgbClr val="7030A0"/>
              </a:solidFill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647A4FE-181F-344D-9F41-798B515B8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A722725-BFE8-0949-A8CB-68D8187C0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EFF8A27-5275-7A49-AA81-DA8ABB964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CC0362-5A97-5940-875B-F5C9A3AD5F53}"/>
                  </a:ext>
                </a:extLst>
              </p:cNvPr>
              <p:cNvSpPr txBox="1"/>
              <p:nvPr/>
            </p:nvSpPr>
            <p:spPr>
              <a:xfrm>
                <a:off x="10283031" y="4383713"/>
                <a:ext cx="1701479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7030A0"/>
                    </a:solidFill>
                  </a:rPr>
                  <a:t>Source center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9D8180-20AB-BC4D-9AEB-81C1F2986914}"/>
                  </a:ext>
                </a:extLst>
              </p:cNvPr>
              <p:cNvSpPr txBox="1"/>
              <p:nvPr/>
            </p:nvSpPr>
            <p:spPr>
              <a:xfrm>
                <a:off x="8990513" y="6049528"/>
                <a:ext cx="3096105" cy="351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Important clearance dimensions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9B57512-E768-7148-A735-1EF3B82C1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4968" y="6551792"/>
                <a:ext cx="2642637" cy="0"/>
              </a:xfrm>
              <a:prstGeom prst="straightConnector1">
                <a:avLst/>
              </a:prstGeom>
              <a:ln w="698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0B835B-8905-A142-A313-62D7AF79ADDE}"/>
                  </a:ext>
                </a:extLst>
              </p:cNvPr>
              <p:cNvSpPr txBox="1"/>
              <p:nvPr/>
            </p:nvSpPr>
            <p:spPr>
              <a:xfrm>
                <a:off x="10105902" y="3808161"/>
                <a:ext cx="1023216" cy="463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Legend</a:t>
                </a:r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E463A06-436B-8F43-B3F3-E27E620539FB}"/>
                </a:ext>
              </a:extLst>
            </p:cNvPr>
            <p:cNvCxnSpPr/>
            <p:nvPr/>
          </p:nvCxnSpPr>
          <p:spPr>
            <a:xfrm>
              <a:off x="17609119" y="20001898"/>
              <a:ext cx="3600000" cy="0"/>
            </a:xfrm>
            <a:prstGeom prst="line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949FCC6-38F1-3A4F-B55F-B5CE75D240F3}"/>
                </a:ext>
              </a:extLst>
            </p:cNvPr>
            <p:cNvSpPr txBox="1"/>
            <p:nvPr/>
          </p:nvSpPr>
          <p:spPr>
            <a:xfrm>
              <a:off x="18695767" y="20074733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10 mm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4469B3-CF7B-E74B-A8FB-B0B92A26378D}"/>
                </a:ext>
              </a:extLst>
            </p:cNvPr>
            <p:cNvSpPr txBox="1"/>
            <p:nvPr/>
          </p:nvSpPr>
          <p:spPr>
            <a:xfrm>
              <a:off x="21299191" y="19640523"/>
              <a:ext cx="1113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scale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2C996AD-44A3-354C-9389-8DBFA1CAFE37}"/>
              </a:ext>
            </a:extLst>
          </p:cNvPr>
          <p:cNvSpPr/>
          <p:nvPr/>
        </p:nvSpPr>
        <p:spPr>
          <a:xfrm>
            <a:off x="-4778110" y="25236354"/>
            <a:ext cx="15293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2"/>
              </a:rPr>
              <a:t>https://elog.legend-exp.org/UWScanner/200221_144719/IMG_8271.jpg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962C7-A17E-1A4B-8EAB-C06D20B54043}"/>
              </a:ext>
            </a:extLst>
          </p:cNvPr>
          <p:cNvSpPr txBox="1"/>
          <p:nvPr/>
        </p:nvSpPr>
        <p:spPr>
          <a:xfrm>
            <a:off x="3959694" y="169637"/>
            <a:ext cx="15120000" cy="25545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Collimator clearances and rotation: OPPI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1BA76CB-AF83-D34F-A559-5FF884571B94}"/>
                  </a:ext>
                </a:extLst>
              </p:cNvPr>
              <p:cNvSpPr txBox="1"/>
              <p:nvPr/>
            </p:nvSpPr>
            <p:spPr>
              <a:xfrm>
                <a:off x="17535692" y="3976969"/>
                <a:ext cx="6497700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400" dirty="0"/>
                  <a:t> </a:t>
                </a:r>
                <a:br>
                  <a:rPr lang="en-US" sz="4400" dirty="0"/>
                </a:br>
                <a:r>
                  <a:rPr lang="en-US" sz="4400" dirty="0"/>
                  <a:t>the rotation angle of the source motor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1BA76CB-AF83-D34F-A559-5FF884571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5692" y="3976969"/>
                <a:ext cx="6497700" cy="2123658"/>
              </a:xfrm>
              <a:prstGeom prst="rect">
                <a:avLst/>
              </a:prstGeom>
              <a:blipFill>
                <a:blip r:embed="rId3"/>
                <a:stretch>
                  <a:fillRect l="-3711" b="-1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97DBB1F-9424-4944-9F3D-B77F1542DB63}"/>
              </a:ext>
            </a:extLst>
          </p:cNvPr>
          <p:cNvGrpSpPr/>
          <p:nvPr/>
        </p:nvGrpSpPr>
        <p:grpSpPr>
          <a:xfrm>
            <a:off x="9719694" y="6825536"/>
            <a:ext cx="1870053" cy="2534464"/>
            <a:chOff x="9719694" y="6825536"/>
            <a:chExt cx="1870053" cy="2534464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5BFEF7A-EDF5-0746-827C-AC82CDDC5A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9694" y="6825536"/>
              <a:ext cx="1870053" cy="2534464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E39858D-6616-C441-B1B3-9733C0E527A0}"/>
                </a:ext>
              </a:extLst>
            </p:cNvPr>
            <p:cNvSpPr txBox="1"/>
            <p:nvPr/>
          </p:nvSpPr>
          <p:spPr>
            <a:xfrm>
              <a:off x="9743478" y="8012233"/>
              <a:ext cx="166243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8.6 mm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9216CEC-E4BA-1748-814A-DF821996F0DA}"/>
              </a:ext>
            </a:extLst>
          </p:cNvPr>
          <p:cNvSpPr txBox="1"/>
          <p:nvPr/>
        </p:nvSpPr>
        <p:spPr>
          <a:xfrm>
            <a:off x="1868339" y="9079328"/>
            <a:ext cx="68323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Don’t really need to worry about this point– At the lowest point, it’s still ~9 mm above the LMFE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A9D258-40F5-1349-8E35-32951BF68DDE}"/>
              </a:ext>
            </a:extLst>
          </p:cNvPr>
          <p:cNvCxnSpPr/>
          <p:nvPr/>
        </p:nvCxnSpPr>
        <p:spPr>
          <a:xfrm>
            <a:off x="8453372" y="9360000"/>
            <a:ext cx="1089214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E58874-A97A-CF43-98D4-B5B15FD35DEB}"/>
              </a:ext>
            </a:extLst>
          </p:cNvPr>
          <p:cNvCxnSpPr>
            <a:cxnSpLocks/>
          </p:cNvCxnSpPr>
          <p:nvPr/>
        </p:nvCxnSpPr>
        <p:spPr>
          <a:xfrm>
            <a:off x="17370798" y="6512762"/>
            <a:ext cx="0" cy="3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A3FC1ED-9F69-EC45-A42B-4EC23E8296FD}"/>
              </a:ext>
            </a:extLst>
          </p:cNvPr>
          <p:cNvSpPr txBox="1"/>
          <p:nvPr/>
        </p:nvSpPr>
        <p:spPr>
          <a:xfrm>
            <a:off x="17422429" y="6379223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mm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497E3D-F4A9-A84B-991D-22111871D92A}"/>
              </a:ext>
            </a:extLst>
          </p:cNvPr>
          <p:cNvCxnSpPr>
            <a:cxnSpLocks/>
          </p:cNvCxnSpPr>
          <p:nvPr/>
        </p:nvCxnSpPr>
        <p:spPr>
          <a:xfrm>
            <a:off x="11609694" y="6913564"/>
            <a:ext cx="10552474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83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663FDF3-B398-AB46-8258-2F84DC8021CA}"/>
              </a:ext>
            </a:extLst>
          </p:cNvPr>
          <p:cNvSpPr/>
          <p:nvPr/>
        </p:nvSpPr>
        <p:spPr>
          <a:xfrm>
            <a:off x="-306" y="14939658"/>
            <a:ext cx="23039388" cy="10260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D7A3EB-C576-4049-8AB7-FD6F0FCEBB15}"/>
              </a:ext>
            </a:extLst>
          </p:cNvPr>
          <p:cNvSpPr/>
          <p:nvPr/>
        </p:nvSpPr>
        <p:spPr>
          <a:xfrm>
            <a:off x="10673694" y="13931658"/>
            <a:ext cx="1692000" cy="169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A8B21-5016-864F-9646-EEC87F7B0CDF}"/>
              </a:ext>
            </a:extLst>
          </p:cNvPr>
          <p:cNvSpPr/>
          <p:nvPr/>
        </p:nvSpPr>
        <p:spPr>
          <a:xfrm>
            <a:off x="-1443" y="12648257"/>
            <a:ext cx="1368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11ECAB-2ACC-E243-ACDE-955125D2FA12}"/>
              </a:ext>
            </a:extLst>
          </p:cNvPr>
          <p:cNvSpPr/>
          <p:nvPr/>
        </p:nvSpPr>
        <p:spPr>
          <a:xfrm>
            <a:off x="11429694" y="13409972"/>
            <a:ext cx="180000" cy="20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B4F399-7D4D-7749-B1AB-BF7FB385C9AB}"/>
              </a:ext>
            </a:extLst>
          </p:cNvPr>
          <p:cNvCxnSpPr>
            <a:cxnSpLocks/>
          </p:cNvCxnSpPr>
          <p:nvPr/>
        </p:nvCxnSpPr>
        <p:spPr>
          <a:xfrm flipV="1">
            <a:off x="11519694" y="14490353"/>
            <a:ext cx="2160000" cy="1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A0888A-5CBA-CB4B-9D8F-0E44F4D5566C}"/>
              </a:ext>
            </a:extLst>
          </p:cNvPr>
          <p:cNvCxnSpPr>
            <a:cxnSpLocks/>
          </p:cNvCxnSpPr>
          <p:nvPr/>
        </p:nvCxnSpPr>
        <p:spPr>
          <a:xfrm>
            <a:off x="14281463" y="12742504"/>
            <a:ext cx="0" cy="21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4D218CB-F020-C94A-9D55-B4A4EAB54380}"/>
              </a:ext>
            </a:extLst>
          </p:cNvPr>
          <p:cNvSpPr txBox="1"/>
          <p:nvPr/>
        </p:nvSpPr>
        <p:spPr>
          <a:xfrm>
            <a:off x="14425639" y="13346881"/>
            <a:ext cx="5450531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6 mm</a:t>
            </a:r>
            <a:br>
              <a:rPr lang="en-US" sz="3200" dirty="0"/>
            </a:br>
            <a:r>
              <a:rPr lang="en-US" sz="3200" dirty="0"/>
              <a:t>to top of nylon screw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FABF3-58B9-1040-AB7F-81B50D0E0DD7}"/>
              </a:ext>
            </a:extLst>
          </p:cNvPr>
          <p:cNvSpPr txBox="1"/>
          <p:nvPr/>
        </p:nvSpPr>
        <p:spPr>
          <a:xfrm>
            <a:off x="12084502" y="13958883"/>
            <a:ext cx="159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6.5 mm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A2958A-9C63-F04A-A326-DAEB0AF135AE}"/>
              </a:ext>
            </a:extLst>
          </p:cNvPr>
          <p:cNvCxnSpPr>
            <a:cxnSpLocks/>
          </p:cNvCxnSpPr>
          <p:nvPr/>
        </p:nvCxnSpPr>
        <p:spPr>
          <a:xfrm>
            <a:off x="21051231" y="7002941"/>
            <a:ext cx="0" cy="792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2443E0B-B8F2-6443-BBBE-D13E9C37A036}"/>
              </a:ext>
            </a:extLst>
          </p:cNvPr>
          <p:cNvSpPr txBox="1"/>
          <p:nvPr/>
        </p:nvSpPr>
        <p:spPr>
          <a:xfrm>
            <a:off x="20172625" y="10055596"/>
            <a:ext cx="14446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22 mm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2619886-0859-2E45-B7FF-B9761B7C3C10}"/>
              </a:ext>
            </a:extLst>
          </p:cNvPr>
          <p:cNvCxnSpPr>
            <a:cxnSpLocks/>
          </p:cNvCxnSpPr>
          <p:nvPr/>
        </p:nvCxnSpPr>
        <p:spPr>
          <a:xfrm>
            <a:off x="11353201" y="12635436"/>
            <a:ext cx="5926495" cy="12821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0F9B52-E3F2-5D4A-BD4C-457002864EA5}"/>
              </a:ext>
            </a:extLst>
          </p:cNvPr>
          <p:cNvCxnSpPr>
            <a:cxnSpLocks/>
          </p:cNvCxnSpPr>
          <p:nvPr/>
        </p:nvCxnSpPr>
        <p:spPr>
          <a:xfrm>
            <a:off x="15540768" y="6872313"/>
            <a:ext cx="0" cy="57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B5DAF1B-C11E-204B-85DB-F03F68371D07}"/>
              </a:ext>
            </a:extLst>
          </p:cNvPr>
          <p:cNvSpPr txBox="1"/>
          <p:nvPr/>
        </p:nvSpPr>
        <p:spPr>
          <a:xfrm>
            <a:off x="15128719" y="9026441"/>
            <a:ext cx="14446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16 mm 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F7B3B3-DE8F-0C4B-87AD-4805C19F7F45}"/>
              </a:ext>
            </a:extLst>
          </p:cNvPr>
          <p:cNvCxnSpPr>
            <a:cxnSpLocks/>
          </p:cNvCxnSpPr>
          <p:nvPr/>
        </p:nvCxnSpPr>
        <p:spPr>
          <a:xfrm>
            <a:off x="13737052" y="12684364"/>
            <a:ext cx="0" cy="2951784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B28ED3C-06AA-9E4C-97E6-86DDF7526831}"/>
              </a:ext>
            </a:extLst>
          </p:cNvPr>
          <p:cNvGrpSpPr/>
          <p:nvPr/>
        </p:nvGrpSpPr>
        <p:grpSpPr>
          <a:xfrm rot="-2580000">
            <a:off x="5759694" y="3420000"/>
            <a:ext cx="11520000" cy="6121505"/>
            <a:chOff x="5759694" y="1799431"/>
            <a:chExt cx="11520000" cy="612150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A4803B1-034B-AD42-B00E-2E9D1B044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59694" y="1799431"/>
              <a:ext cx="11520000" cy="6120000"/>
              <a:chOff x="336000" y="0"/>
              <a:chExt cx="11520000" cy="6120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67620DB-66AF-7047-A38B-AC88F3BEFF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000" y="0"/>
                <a:ext cx="11520000" cy="32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D68A9E-67A2-F642-A801-E4680D6705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6000" y="3240000"/>
                <a:ext cx="3600000" cy="28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97EB1C-19E9-C54D-B55D-202E1D169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000" y="1080000"/>
                <a:ext cx="9360000" cy="90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08F402-1C61-C742-BD45-00A1807CE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6000" y="1980000"/>
                <a:ext cx="5040000" cy="18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B4B85A-B3EB-494A-9BF0-E8542F392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6000" y="2160000"/>
                <a:ext cx="360000" cy="396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13CED-1ABE-8F45-ACDE-9873DE616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6000" y="1800000"/>
                <a:ext cx="900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50852C3-11E5-294C-924D-BEAD6E5A92B2}"/>
                </a:ext>
              </a:extLst>
            </p:cNvPr>
            <p:cNvGrpSpPr/>
            <p:nvPr/>
          </p:nvGrpSpPr>
          <p:grpSpPr>
            <a:xfrm>
              <a:off x="10507742" y="4370558"/>
              <a:ext cx="2373787" cy="1927328"/>
              <a:chOff x="6013183" y="3177221"/>
              <a:chExt cx="463550" cy="393700"/>
            </a:xfrm>
            <a:solidFill>
              <a:srgbClr val="FF0000"/>
            </a:solidFill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64E8694-57B0-0947-829A-50181F2F20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329011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FDC4FA4-DB14-A44A-AA88-895C3B4E6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77221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3D037B7-C446-3945-B87B-E96DEE540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74071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BFDF052-1CAC-F24C-819C-1F72F75C5103}"/>
                </a:ext>
              </a:extLst>
            </p:cNvPr>
            <p:cNvCxnSpPr>
              <a:cxnSpLocks/>
            </p:cNvCxnSpPr>
            <p:nvPr/>
          </p:nvCxnSpPr>
          <p:spPr>
            <a:xfrm>
              <a:off x="5759694" y="1799431"/>
              <a:ext cx="5760000" cy="324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05677-42EF-E148-9E28-8D15A33344C9}"/>
                </a:ext>
              </a:extLst>
            </p:cNvPr>
            <p:cNvSpPr txBox="1"/>
            <p:nvPr/>
          </p:nvSpPr>
          <p:spPr>
            <a:xfrm>
              <a:off x="7576983" y="2992270"/>
              <a:ext cx="1965603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18.87 mm 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66FA49F-50C1-5741-B4DA-063CA0AC76BC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91" y="5003052"/>
              <a:ext cx="5725447" cy="393886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9CD3E61-6934-F44E-8AA9-10191C9C651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9694" y="5400936"/>
              <a:ext cx="0" cy="252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19E0E-4329-974F-8016-A677C0BACBBB}"/>
                </a:ext>
              </a:extLst>
            </p:cNvPr>
            <p:cNvSpPr txBox="1"/>
            <p:nvPr/>
          </p:nvSpPr>
          <p:spPr>
            <a:xfrm>
              <a:off x="13396189" y="6137814"/>
              <a:ext cx="12362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7 mm 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5483B3C-8321-F343-9157-CB7C508409E0}"/>
                </a:ext>
              </a:extLst>
            </p:cNvPr>
            <p:cNvGrpSpPr/>
            <p:nvPr/>
          </p:nvGrpSpPr>
          <p:grpSpPr>
            <a:xfrm>
              <a:off x="10515692" y="2846368"/>
              <a:ext cx="2373787" cy="1927328"/>
              <a:chOff x="6013183" y="3111500"/>
              <a:chExt cx="463550" cy="393700"/>
            </a:xfrm>
            <a:solidFill>
              <a:srgbClr val="7030A0"/>
            </a:solidFill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9532E61-129C-1E41-AA5A-D1B18CBA96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263290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B7CC080-C39C-9D49-A7D5-1114B29B7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11500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31E6605-914E-3F43-B65D-EA36EB3B5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08350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63E108-81DE-1F4C-ADAC-13FC619AE50C}"/>
                </a:ext>
              </a:extLst>
            </p:cNvPr>
            <p:cNvSpPr txBox="1"/>
            <p:nvPr/>
          </p:nvSpPr>
          <p:spPr>
            <a:xfrm rot="202343">
              <a:off x="7258456" y="4955696"/>
              <a:ext cx="196560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16.03 mm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1B23CA9-CBD1-9746-A826-D91C1A88114E}"/>
              </a:ext>
            </a:extLst>
          </p:cNvPr>
          <p:cNvSpPr txBox="1"/>
          <p:nvPr/>
        </p:nvSpPr>
        <p:spPr>
          <a:xfrm>
            <a:off x="236897" y="24212111"/>
            <a:ext cx="734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Scale: 1 mm real life = 1 cm in drawing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5B530D6-617E-C04B-8733-C653C9E98180}"/>
              </a:ext>
            </a:extLst>
          </p:cNvPr>
          <p:cNvGrpSpPr/>
          <p:nvPr/>
        </p:nvGrpSpPr>
        <p:grpSpPr>
          <a:xfrm>
            <a:off x="16711381" y="18585684"/>
            <a:ext cx="5711832" cy="6272758"/>
            <a:chOff x="16885931" y="14448306"/>
            <a:chExt cx="5711832" cy="627275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9A20676-1DA0-9A46-A385-FBF4E65A9842}"/>
                </a:ext>
              </a:extLst>
            </p:cNvPr>
            <p:cNvGrpSpPr/>
            <p:nvPr/>
          </p:nvGrpSpPr>
          <p:grpSpPr>
            <a:xfrm>
              <a:off x="16885931" y="14448306"/>
              <a:ext cx="5711832" cy="6236379"/>
              <a:chOff x="8905956" y="3737155"/>
              <a:chExt cx="3180662" cy="375335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B775A4-D85E-204E-B047-1CF2A47247C2}"/>
                  </a:ext>
                </a:extLst>
              </p:cNvPr>
              <p:cNvSpPr/>
              <p:nvPr/>
            </p:nvSpPr>
            <p:spPr>
              <a:xfrm>
                <a:off x="8905956" y="3737155"/>
                <a:ext cx="3180662" cy="3753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05D357A-DA8E-A841-99E2-2EA403B0EEE9}"/>
                  </a:ext>
                </a:extLst>
              </p:cNvPr>
              <p:cNvGrpSpPr/>
              <p:nvPr/>
            </p:nvGrpSpPr>
            <p:grpSpPr>
              <a:xfrm>
                <a:off x="9246882" y="5064692"/>
                <a:ext cx="963090" cy="834518"/>
                <a:chOff x="6013183" y="3111500"/>
                <a:chExt cx="463550" cy="393700"/>
              </a:xfrm>
              <a:solidFill>
                <a:srgbClr val="FF0000"/>
              </a:solidFill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CAF1C65-3E23-0942-A6A1-4FB7C16548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BB9F0C9-08CB-224B-A465-C612054AE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B64A78C3-40AE-2043-A4A0-A8E9B0251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897CBA-ADBA-8942-9C75-1474FB497922}"/>
                  </a:ext>
                </a:extLst>
              </p:cNvPr>
              <p:cNvSpPr txBox="1"/>
              <p:nvPr/>
            </p:nvSpPr>
            <p:spPr>
              <a:xfrm>
                <a:off x="10268002" y="5297285"/>
                <a:ext cx="1589614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Rotation axis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74B686D-82A4-C244-80CA-126606E99D03}"/>
                  </a:ext>
                </a:extLst>
              </p:cNvPr>
              <p:cNvGrpSpPr/>
              <p:nvPr/>
            </p:nvGrpSpPr>
            <p:grpSpPr>
              <a:xfrm>
                <a:off x="9246882" y="4106503"/>
                <a:ext cx="963090" cy="834518"/>
                <a:chOff x="6013183" y="3111500"/>
                <a:chExt cx="463550" cy="393700"/>
              </a:xfrm>
              <a:solidFill>
                <a:srgbClr val="7030A0"/>
              </a:solidFill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647A4FE-181F-344D-9F41-798B515B8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A722725-BFE8-0949-A8CB-68D8187C0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EFF8A27-5275-7A49-AA81-DA8ABB964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CC0362-5A97-5940-875B-F5C9A3AD5F53}"/>
                  </a:ext>
                </a:extLst>
              </p:cNvPr>
              <p:cNvSpPr txBox="1"/>
              <p:nvPr/>
            </p:nvSpPr>
            <p:spPr>
              <a:xfrm>
                <a:off x="10283031" y="4383713"/>
                <a:ext cx="1701479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7030A0"/>
                    </a:solidFill>
                  </a:rPr>
                  <a:t>Source center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9D8180-20AB-BC4D-9AEB-81C1F2986914}"/>
                  </a:ext>
                </a:extLst>
              </p:cNvPr>
              <p:cNvSpPr txBox="1"/>
              <p:nvPr/>
            </p:nvSpPr>
            <p:spPr>
              <a:xfrm>
                <a:off x="8990513" y="6049528"/>
                <a:ext cx="3096105" cy="351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Important clearance dimensions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9B57512-E768-7148-A735-1EF3B82C1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4968" y="6551792"/>
                <a:ext cx="2642637" cy="0"/>
              </a:xfrm>
              <a:prstGeom prst="straightConnector1">
                <a:avLst/>
              </a:prstGeom>
              <a:ln w="698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0B835B-8905-A142-A313-62D7AF79ADDE}"/>
                  </a:ext>
                </a:extLst>
              </p:cNvPr>
              <p:cNvSpPr txBox="1"/>
              <p:nvPr/>
            </p:nvSpPr>
            <p:spPr>
              <a:xfrm>
                <a:off x="10105902" y="3808161"/>
                <a:ext cx="1023216" cy="463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Legend</a:t>
                </a:r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E463A06-436B-8F43-B3F3-E27E620539FB}"/>
                </a:ext>
              </a:extLst>
            </p:cNvPr>
            <p:cNvCxnSpPr/>
            <p:nvPr/>
          </p:nvCxnSpPr>
          <p:spPr>
            <a:xfrm>
              <a:off x="17609119" y="20001898"/>
              <a:ext cx="3600000" cy="0"/>
            </a:xfrm>
            <a:prstGeom prst="line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949FCC6-38F1-3A4F-B55F-B5CE75D240F3}"/>
                </a:ext>
              </a:extLst>
            </p:cNvPr>
            <p:cNvSpPr txBox="1"/>
            <p:nvPr/>
          </p:nvSpPr>
          <p:spPr>
            <a:xfrm>
              <a:off x="18695767" y="20074733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10 mm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4469B3-CF7B-E74B-A8FB-B0B92A26378D}"/>
                </a:ext>
              </a:extLst>
            </p:cNvPr>
            <p:cNvSpPr txBox="1"/>
            <p:nvPr/>
          </p:nvSpPr>
          <p:spPr>
            <a:xfrm>
              <a:off x="21299191" y="19640523"/>
              <a:ext cx="1113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scale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2C996AD-44A3-354C-9389-8DBFA1CAFE37}"/>
              </a:ext>
            </a:extLst>
          </p:cNvPr>
          <p:cNvSpPr/>
          <p:nvPr/>
        </p:nvSpPr>
        <p:spPr>
          <a:xfrm>
            <a:off x="-4778110" y="25236354"/>
            <a:ext cx="15293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2"/>
              </a:rPr>
              <a:t>https://elog.legend-exp.org/UWScanner/200221_144719/IMG_8271.jpg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1BA76CB-AF83-D34F-A559-5FF884571B94}"/>
                  </a:ext>
                </a:extLst>
              </p:cNvPr>
              <p:cNvSpPr txBox="1"/>
              <p:nvPr/>
            </p:nvSpPr>
            <p:spPr>
              <a:xfrm>
                <a:off x="17535692" y="3976969"/>
                <a:ext cx="649770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400" dirty="0"/>
                  <a:t> </a:t>
                </a:r>
                <a:br>
                  <a:rPr lang="en-US" sz="4400" dirty="0"/>
                </a:br>
                <a:r>
                  <a:rPr lang="en-US" sz="4400" dirty="0"/>
                  <a:t>the rotation angle of the source motor is </a:t>
                </a:r>
                <a:br>
                  <a:rPr lang="en-US" sz="4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−180</m:t>
                      </m:r>
                      <m:r>
                        <a:rPr lang="en-US" sz="4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400">
                          <a:latin typeface="Cambria Math" panose="02040503050406030204" pitchFamily="18" charset="0"/>
                        </a:rPr>
                        <m:t>deg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1BA76CB-AF83-D34F-A559-5FF884571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5692" y="3976969"/>
                <a:ext cx="6497700" cy="2800767"/>
              </a:xfrm>
              <a:prstGeom prst="rect">
                <a:avLst/>
              </a:prstGeom>
              <a:blipFill>
                <a:blip r:embed="rId3"/>
                <a:stretch>
                  <a:fillRect l="-3711" b="-6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97DBB1F-9424-4944-9F3D-B77F1542DB63}"/>
              </a:ext>
            </a:extLst>
          </p:cNvPr>
          <p:cNvGrpSpPr/>
          <p:nvPr/>
        </p:nvGrpSpPr>
        <p:grpSpPr>
          <a:xfrm rot="18731620">
            <a:off x="11057544" y="7086542"/>
            <a:ext cx="1870053" cy="2534464"/>
            <a:chOff x="9719694" y="6825536"/>
            <a:chExt cx="1870053" cy="2534464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5BFEF7A-EDF5-0746-827C-AC82CDDC5A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9694" y="6825536"/>
              <a:ext cx="1870053" cy="2534464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E39858D-6616-C441-B1B3-9733C0E527A0}"/>
                </a:ext>
              </a:extLst>
            </p:cNvPr>
            <p:cNvSpPr txBox="1"/>
            <p:nvPr/>
          </p:nvSpPr>
          <p:spPr>
            <a:xfrm>
              <a:off x="9743478" y="8012233"/>
              <a:ext cx="166243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8.6 mm 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E58874-A97A-CF43-98D4-B5B15FD35DEB}"/>
              </a:ext>
            </a:extLst>
          </p:cNvPr>
          <p:cNvCxnSpPr>
            <a:cxnSpLocks/>
          </p:cNvCxnSpPr>
          <p:nvPr/>
        </p:nvCxnSpPr>
        <p:spPr>
          <a:xfrm>
            <a:off x="17370798" y="6512762"/>
            <a:ext cx="0" cy="3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A3FC1ED-9F69-EC45-A42B-4EC23E8296FD}"/>
              </a:ext>
            </a:extLst>
          </p:cNvPr>
          <p:cNvSpPr txBox="1"/>
          <p:nvPr/>
        </p:nvSpPr>
        <p:spPr>
          <a:xfrm>
            <a:off x="17422429" y="6379223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mm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497E3D-F4A9-A84B-991D-22111871D92A}"/>
              </a:ext>
            </a:extLst>
          </p:cNvPr>
          <p:cNvCxnSpPr>
            <a:cxnSpLocks/>
          </p:cNvCxnSpPr>
          <p:nvPr/>
        </p:nvCxnSpPr>
        <p:spPr>
          <a:xfrm>
            <a:off x="11609694" y="6913564"/>
            <a:ext cx="10552474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3985350-42D9-F744-82D4-249A6D6E9024}"/>
              </a:ext>
            </a:extLst>
          </p:cNvPr>
          <p:cNvSpPr txBox="1"/>
          <p:nvPr/>
        </p:nvSpPr>
        <p:spPr>
          <a:xfrm>
            <a:off x="196421" y="7316334"/>
            <a:ext cx="4465335" cy="31700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4000" dirty="0">
                <a:solidFill>
                  <a:prstClr val="black"/>
                </a:solidFill>
              </a:rPr>
              <a:t>Calculated using </a:t>
            </a:r>
            <a:r>
              <a:rPr lang="en-US" sz="4000" dirty="0" err="1">
                <a:solidFill>
                  <a:prstClr val="black"/>
                </a:solidFill>
              </a:rPr>
              <a:t>maxRotation</a:t>
            </a:r>
            <a:r>
              <a:rPr lang="en-US" sz="4000" dirty="0">
                <a:solidFill>
                  <a:prstClr val="black"/>
                </a:solidFill>
              </a:rPr>
              <a:t>() function within ~/CAGE/sims/</a:t>
            </a:r>
            <a:r>
              <a:rPr lang="en-US" sz="4000" dirty="0" err="1">
                <a:solidFill>
                  <a:prstClr val="black"/>
                </a:solidFill>
              </a:rPr>
              <a:t>source_placement.py</a:t>
            </a:r>
            <a:endParaRPr lang="en-US" sz="4000" dirty="0">
              <a:solidFill>
                <a:prstClr val="black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AD43B2C-D604-B54C-8DB7-8B0DECFA155A}"/>
              </a:ext>
            </a:extLst>
          </p:cNvPr>
          <p:cNvCxnSpPr>
            <a:cxnSpLocks/>
          </p:cNvCxnSpPr>
          <p:nvPr/>
        </p:nvCxnSpPr>
        <p:spPr>
          <a:xfrm>
            <a:off x="7460151" y="10692539"/>
            <a:ext cx="0" cy="180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D638DA1-5D5E-3B48-AE49-2E529083D589}"/>
              </a:ext>
            </a:extLst>
          </p:cNvPr>
          <p:cNvSpPr txBox="1"/>
          <p:nvPr/>
        </p:nvSpPr>
        <p:spPr>
          <a:xfrm>
            <a:off x="6981503" y="11348831"/>
            <a:ext cx="2023045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5.0 mm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962C7-A17E-1A4B-8EAB-C06D20B54043}"/>
              </a:ext>
            </a:extLst>
          </p:cNvPr>
          <p:cNvSpPr txBox="1"/>
          <p:nvPr/>
        </p:nvSpPr>
        <p:spPr>
          <a:xfrm>
            <a:off x="3959694" y="169637"/>
            <a:ext cx="15120000" cy="25545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Collimator clearances and rotation: OPPI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F5A5DC-EC52-E447-956A-331928C96745}"/>
                  </a:ext>
                </a:extLst>
              </p:cNvPr>
              <p:cNvSpPr txBox="1"/>
              <p:nvPr/>
            </p:nvSpPr>
            <p:spPr>
              <a:xfrm>
                <a:off x="270108" y="2481181"/>
                <a:ext cx="7230324" cy="378565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/>
                  <a:t>To maintain 5 mm clearance: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𝑟𝑜𝑡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43.33 </a:t>
                </a:r>
                <a:r>
                  <a:rPr lang="en-US" sz="6000" dirty="0" err="1"/>
                  <a:t>deg</a:t>
                </a:r>
                <a:r>
                  <a:rPr lang="en-US" sz="600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6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⁡_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46.67 </a:t>
                </a:r>
                <a:r>
                  <a:rPr lang="en-US" sz="6000" dirty="0" err="1"/>
                  <a:t>deg</a:t>
                </a:r>
                <a:endParaRPr lang="en-US" sz="60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F5A5DC-EC52-E447-956A-331928C96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08" y="2481181"/>
                <a:ext cx="7230324" cy="3785652"/>
              </a:xfrm>
              <a:prstGeom prst="rect">
                <a:avLst/>
              </a:prstGeom>
              <a:blipFill>
                <a:blip r:embed="rId4"/>
                <a:stretch>
                  <a:fillRect l="-4720" t="-4667" b="-9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90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663FDF3-B398-AB46-8258-2F84DC8021CA}"/>
              </a:ext>
            </a:extLst>
          </p:cNvPr>
          <p:cNvSpPr/>
          <p:nvPr/>
        </p:nvSpPr>
        <p:spPr>
          <a:xfrm>
            <a:off x="-306" y="14939658"/>
            <a:ext cx="23039388" cy="10260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D7A3EB-C576-4049-8AB7-FD6F0FCEBB15}"/>
              </a:ext>
            </a:extLst>
          </p:cNvPr>
          <p:cNvSpPr/>
          <p:nvPr/>
        </p:nvSpPr>
        <p:spPr>
          <a:xfrm>
            <a:off x="10673694" y="13931658"/>
            <a:ext cx="1692000" cy="169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A8B21-5016-864F-9646-EEC87F7B0CDF}"/>
              </a:ext>
            </a:extLst>
          </p:cNvPr>
          <p:cNvSpPr/>
          <p:nvPr/>
        </p:nvSpPr>
        <p:spPr>
          <a:xfrm>
            <a:off x="-1443" y="12648257"/>
            <a:ext cx="1368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11ECAB-2ACC-E243-ACDE-955125D2FA12}"/>
              </a:ext>
            </a:extLst>
          </p:cNvPr>
          <p:cNvSpPr/>
          <p:nvPr/>
        </p:nvSpPr>
        <p:spPr>
          <a:xfrm>
            <a:off x="11429694" y="13409972"/>
            <a:ext cx="180000" cy="20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B4F399-7D4D-7749-B1AB-BF7FB385C9AB}"/>
              </a:ext>
            </a:extLst>
          </p:cNvPr>
          <p:cNvCxnSpPr>
            <a:cxnSpLocks/>
          </p:cNvCxnSpPr>
          <p:nvPr/>
        </p:nvCxnSpPr>
        <p:spPr>
          <a:xfrm flipV="1">
            <a:off x="11519694" y="14490353"/>
            <a:ext cx="2160000" cy="1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AFABF3-58B9-1040-AB7F-81B50D0E0DD7}"/>
              </a:ext>
            </a:extLst>
          </p:cNvPr>
          <p:cNvSpPr txBox="1"/>
          <p:nvPr/>
        </p:nvSpPr>
        <p:spPr>
          <a:xfrm>
            <a:off x="12084502" y="13958883"/>
            <a:ext cx="159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 mm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A2958A-9C63-F04A-A326-DAEB0AF135AE}"/>
              </a:ext>
            </a:extLst>
          </p:cNvPr>
          <p:cNvCxnSpPr>
            <a:cxnSpLocks/>
          </p:cNvCxnSpPr>
          <p:nvPr/>
        </p:nvCxnSpPr>
        <p:spPr>
          <a:xfrm>
            <a:off x="21051231" y="7002941"/>
            <a:ext cx="0" cy="792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2443E0B-B8F2-6443-BBBE-D13E9C37A036}"/>
              </a:ext>
            </a:extLst>
          </p:cNvPr>
          <p:cNvSpPr txBox="1"/>
          <p:nvPr/>
        </p:nvSpPr>
        <p:spPr>
          <a:xfrm>
            <a:off x="20172625" y="10055596"/>
            <a:ext cx="14446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22 mm 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F7B3B3-DE8F-0C4B-87AD-4805C19F7F45}"/>
              </a:ext>
            </a:extLst>
          </p:cNvPr>
          <p:cNvCxnSpPr>
            <a:cxnSpLocks/>
          </p:cNvCxnSpPr>
          <p:nvPr/>
        </p:nvCxnSpPr>
        <p:spPr>
          <a:xfrm>
            <a:off x="13737052" y="12684364"/>
            <a:ext cx="0" cy="2951784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B28ED3C-06AA-9E4C-97E6-86DDF7526831}"/>
              </a:ext>
            </a:extLst>
          </p:cNvPr>
          <p:cNvGrpSpPr/>
          <p:nvPr/>
        </p:nvGrpSpPr>
        <p:grpSpPr>
          <a:xfrm rot="-1800000">
            <a:off x="5759694" y="3420000"/>
            <a:ext cx="11520000" cy="6121505"/>
            <a:chOff x="5759694" y="1799431"/>
            <a:chExt cx="11520000" cy="612150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A4803B1-034B-AD42-B00E-2E9D1B044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59694" y="1799431"/>
              <a:ext cx="11520000" cy="6120000"/>
              <a:chOff x="336000" y="0"/>
              <a:chExt cx="11520000" cy="6120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67620DB-66AF-7047-A38B-AC88F3BEFF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000" y="0"/>
                <a:ext cx="11520000" cy="32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D68A9E-67A2-F642-A801-E4680D6705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6000" y="3240000"/>
                <a:ext cx="3600000" cy="28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97EB1C-19E9-C54D-B55D-202E1D169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000" y="1080000"/>
                <a:ext cx="9360000" cy="90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08F402-1C61-C742-BD45-00A1807CE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6000" y="1980000"/>
                <a:ext cx="5040000" cy="18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B4B85A-B3EB-494A-9BF0-E8542F392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6000" y="2160000"/>
                <a:ext cx="360000" cy="396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13CED-1ABE-8F45-ACDE-9873DE616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6000" y="1800000"/>
                <a:ext cx="900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50852C3-11E5-294C-924D-BEAD6E5A92B2}"/>
                </a:ext>
              </a:extLst>
            </p:cNvPr>
            <p:cNvGrpSpPr/>
            <p:nvPr/>
          </p:nvGrpSpPr>
          <p:grpSpPr>
            <a:xfrm>
              <a:off x="10507742" y="4370558"/>
              <a:ext cx="2373787" cy="1927328"/>
              <a:chOff x="6013183" y="3177221"/>
              <a:chExt cx="463550" cy="393700"/>
            </a:xfrm>
            <a:solidFill>
              <a:srgbClr val="FF0000"/>
            </a:solidFill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64E8694-57B0-0947-829A-50181F2F20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329011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FDC4FA4-DB14-A44A-AA88-895C3B4E6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77221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3D037B7-C446-3945-B87B-E96DEE540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74071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BFDF052-1CAC-F24C-819C-1F72F75C5103}"/>
                </a:ext>
              </a:extLst>
            </p:cNvPr>
            <p:cNvCxnSpPr>
              <a:cxnSpLocks/>
            </p:cNvCxnSpPr>
            <p:nvPr/>
          </p:nvCxnSpPr>
          <p:spPr>
            <a:xfrm>
              <a:off x="5759694" y="1799431"/>
              <a:ext cx="5760000" cy="324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05677-42EF-E148-9E28-8D15A33344C9}"/>
                </a:ext>
              </a:extLst>
            </p:cNvPr>
            <p:cNvSpPr txBox="1"/>
            <p:nvPr/>
          </p:nvSpPr>
          <p:spPr>
            <a:xfrm rot="780000">
              <a:off x="7576983" y="2992271"/>
              <a:ext cx="1965603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18.87 mm 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66FA49F-50C1-5741-B4DA-063CA0AC76BC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91" y="5003052"/>
              <a:ext cx="5725447" cy="393886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9CD3E61-6934-F44E-8AA9-10191C9C651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9694" y="5400936"/>
              <a:ext cx="0" cy="252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19E0E-4329-974F-8016-A677C0BACBBB}"/>
                </a:ext>
              </a:extLst>
            </p:cNvPr>
            <p:cNvSpPr txBox="1"/>
            <p:nvPr/>
          </p:nvSpPr>
          <p:spPr>
            <a:xfrm>
              <a:off x="13396189" y="6137814"/>
              <a:ext cx="12362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7 mm 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5483B3C-8321-F343-9157-CB7C508409E0}"/>
                </a:ext>
              </a:extLst>
            </p:cNvPr>
            <p:cNvGrpSpPr/>
            <p:nvPr/>
          </p:nvGrpSpPr>
          <p:grpSpPr>
            <a:xfrm>
              <a:off x="10515692" y="2846368"/>
              <a:ext cx="2373787" cy="1927328"/>
              <a:chOff x="6013183" y="3111500"/>
              <a:chExt cx="463550" cy="393700"/>
            </a:xfrm>
            <a:solidFill>
              <a:srgbClr val="7030A0"/>
            </a:solidFill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9532E61-129C-1E41-AA5A-D1B18CBA96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263290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B7CC080-C39C-9D49-A7D5-1114B29B7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11500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31E6605-914E-3F43-B65D-EA36EB3B5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08350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63E108-81DE-1F4C-ADAC-13FC619AE50C}"/>
                </a:ext>
              </a:extLst>
            </p:cNvPr>
            <p:cNvSpPr txBox="1"/>
            <p:nvPr/>
          </p:nvSpPr>
          <p:spPr>
            <a:xfrm rot="202343">
              <a:off x="7258456" y="4955696"/>
              <a:ext cx="196560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16.03 mm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1B23CA9-CBD1-9746-A826-D91C1A88114E}"/>
              </a:ext>
            </a:extLst>
          </p:cNvPr>
          <p:cNvSpPr txBox="1"/>
          <p:nvPr/>
        </p:nvSpPr>
        <p:spPr>
          <a:xfrm>
            <a:off x="236897" y="24212111"/>
            <a:ext cx="734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Scale: 1 mm real life = 1 cm in drawing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5B530D6-617E-C04B-8733-C653C9E98180}"/>
              </a:ext>
            </a:extLst>
          </p:cNvPr>
          <p:cNvGrpSpPr/>
          <p:nvPr/>
        </p:nvGrpSpPr>
        <p:grpSpPr>
          <a:xfrm>
            <a:off x="16711381" y="18585684"/>
            <a:ext cx="5711832" cy="6272758"/>
            <a:chOff x="16885931" y="14448306"/>
            <a:chExt cx="5711832" cy="627275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9A20676-1DA0-9A46-A385-FBF4E65A9842}"/>
                </a:ext>
              </a:extLst>
            </p:cNvPr>
            <p:cNvGrpSpPr/>
            <p:nvPr/>
          </p:nvGrpSpPr>
          <p:grpSpPr>
            <a:xfrm>
              <a:off x="16885931" y="14448306"/>
              <a:ext cx="5711832" cy="6236379"/>
              <a:chOff x="8905956" y="3737155"/>
              <a:chExt cx="3180662" cy="375335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B775A4-D85E-204E-B047-1CF2A47247C2}"/>
                  </a:ext>
                </a:extLst>
              </p:cNvPr>
              <p:cNvSpPr/>
              <p:nvPr/>
            </p:nvSpPr>
            <p:spPr>
              <a:xfrm>
                <a:off x="8905956" y="3737155"/>
                <a:ext cx="3180662" cy="3753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05D357A-DA8E-A841-99E2-2EA403B0EEE9}"/>
                  </a:ext>
                </a:extLst>
              </p:cNvPr>
              <p:cNvGrpSpPr/>
              <p:nvPr/>
            </p:nvGrpSpPr>
            <p:grpSpPr>
              <a:xfrm>
                <a:off x="9246882" y="5064692"/>
                <a:ext cx="963090" cy="834518"/>
                <a:chOff x="6013183" y="3111500"/>
                <a:chExt cx="463550" cy="393700"/>
              </a:xfrm>
              <a:solidFill>
                <a:srgbClr val="FF0000"/>
              </a:solidFill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CAF1C65-3E23-0942-A6A1-4FB7C16548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BB9F0C9-08CB-224B-A465-C612054AE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B64A78C3-40AE-2043-A4A0-A8E9B0251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897CBA-ADBA-8942-9C75-1474FB497922}"/>
                  </a:ext>
                </a:extLst>
              </p:cNvPr>
              <p:cNvSpPr txBox="1"/>
              <p:nvPr/>
            </p:nvSpPr>
            <p:spPr>
              <a:xfrm>
                <a:off x="10268002" y="5297285"/>
                <a:ext cx="1589614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Rotation axis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74B686D-82A4-C244-80CA-126606E99D03}"/>
                  </a:ext>
                </a:extLst>
              </p:cNvPr>
              <p:cNvGrpSpPr/>
              <p:nvPr/>
            </p:nvGrpSpPr>
            <p:grpSpPr>
              <a:xfrm>
                <a:off x="9246882" y="4106503"/>
                <a:ext cx="963090" cy="834518"/>
                <a:chOff x="6013183" y="3111500"/>
                <a:chExt cx="463550" cy="393700"/>
              </a:xfrm>
              <a:solidFill>
                <a:srgbClr val="7030A0"/>
              </a:solidFill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647A4FE-181F-344D-9F41-798B515B8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A722725-BFE8-0949-A8CB-68D8187C0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EFF8A27-5275-7A49-AA81-DA8ABB964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CC0362-5A97-5940-875B-F5C9A3AD5F53}"/>
                  </a:ext>
                </a:extLst>
              </p:cNvPr>
              <p:cNvSpPr txBox="1"/>
              <p:nvPr/>
            </p:nvSpPr>
            <p:spPr>
              <a:xfrm>
                <a:off x="10283031" y="4383713"/>
                <a:ext cx="1701479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7030A0"/>
                    </a:solidFill>
                  </a:rPr>
                  <a:t>Source center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9D8180-20AB-BC4D-9AEB-81C1F2986914}"/>
                  </a:ext>
                </a:extLst>
              </p:cNvPr>
              <p:cNvSpPr txBox="1"/>
              <p:nvPr/>
            </p:nvSpPr>
            <p:spPr>
              <a:xfrm>
                <a:off x="8990513" y="6049528"/>
                <a:ext cx="3096105" cy="351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Important clearance dimensions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9B57512-E768-7148-A735-1EF3B82C1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4968" y="6551792"/>
                <a:ext cx="2642637" cy="0"/>
              </a:xfrm>
              <a:prstGeom prst="straightConnector1">
                <a:avLst/>
              </a:prstGeom>
              <a:ln w="698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0B835B-8905-A142-A313-62D7AF79ADDE}"/>
                  </a:ext>
                </a:extLst>
              </p:cNvPr>
              <p:cNvSpPr txBox="1"/>
              <p:nvPr/>
            </p:nvSpPr>
            <p:spPr>
              <a:xfrm>
                <a:off x="10105902" y="3808161"/>
                <a:ext cx="1023216" cy="463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Legend</a:t>
                </a:r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E463A06-436B-8F43-B3F3-E27E620539FB}"/>
                </a:ext>
              </a:extLst>
            </p:cNvPr>
            <p:cNvCxnSpPr/>
            <p:nvPr/>
          </p:nvCxnSpPr>
          <p:spPr>
            <a:xfrm>
              <a:off x="17609119" y="20001898"/>
              <a:ext cx="3600000" cy="0"/>
            </a:xfrm>
            <a:prstGeom prst="line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949FCC6-38F1-3A4F-B55F-B5CE75D240F3}"/>
                </a:ext>
              </a:extLst>
            </p:cNvPr>
            <p:cNvSpPr txBox="1"/>
            <p:nvPr/>
          </p:nvSpPr>
          <p:spPr>
            <a:xfrm>
              <a:off x="18695767" y="20074733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10 mm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4469B3-CF7B-E74B-A8FB-B0B92A26378D}"/>
                </a:ext>
              </a:extLst>
            </p:cNvPr>
            <p:cNvSpPr txBox="1"/>
            <p:nvPr/>
          </p:nvSpPr>
          <p:spPr>
            <a:xfrm>
              <a:off x="21299191" y="19640523"/>
              <a:ext cx="1113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scale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2C996AD-44A3-354C-9389-8DBFA1CAFE37}"/>
              </a:ext>
            </a:extLst>
          </p:cNvPr>
          <p:cNvSpPr/>
          <p:nvPr/>
        </p:nvSpPr>
        <p:spPr>
          <a:xfrm>
            <a:off x="-4778110" y="25236354"/>
            <a:ext cx="15293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2"/>
              </a:rPr>
              <a:t>https://elog.legend-exp.org/UWScanner/200221_144719/IMG_8271.jpg</a:t>
            </a:r>
            <a:endParaRPr lang="en-US" sz="4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7DBB1F-9424-4944-9F3D-B77F1542DB63}"/>
              </a:ext>
            </a:extLst>
          </p:cNvPr>
          <p:cNvGrpSpPr/>
          <p:nvPr/>
        </p:nvGrpSpPr>
        <p:grpSpPr>
          <a:xfrm rot="18731620">
            <a:off x="10254241" y="8284729"/>
            <a:ext cx="2915778" cy="584775"/>
            <a:chOff x="9398139" y="8208703"/>
            <a:chExt cx="2915778" cy="584775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5BFEF7A-EDF5-0746-827C-AC82CDDC5A65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 rot="2868380" flipH="1">
              <a:off x="10772333" y="6984943"/>
              <a:ext cx="167387" cy="2915778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E39858D-6616-C441-B1B3-9733C0E527A0}"/>
                </a:ext>
              </a:extLst>
            </p:cNvPr>
            <p:cNvSpPr txBox="1"/>
            <p:nvPr/>
          </p:nvSpPr>
          <p:spPr>
            <a:xfrm>
              <a:off x="9743479" y="8208703"/>
              <a:ext cx="157940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8.6 mm 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E58874-A97A-CF43-98D4-B5B15FD35DEB}"/>
              </a:ext>
            </a:extLst>
          </p:cNvPr>
          <p:cNvCxnSpPr>
            <a:cxnSpLocks/>
          </p:cNvCxnSpPr>
          <p:nvPr/>
        </p:nvCxnSpPr>
        <p:spPr>
          <a:xfrm>
            <a:off x="17370798" y="6512762"/>
            <a:ext cx="0" cy="3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A3FC1ED-9F69-EC45-A42B-4EC23E8296FD}"/>
              </a:ext>
            </a:extLst>
          </p:cNvPr>
          <p:cNvSpPr txBox="1"/>
          <p:nvPr/>
        </p:nvSpPr>
        <p:spPr>
          <a:xfrm>
            <a:off x="17422429" y="6379223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mm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497E3D-F4A9-A84B-991D-22111871D92A}"/>
              </a:ext>
            </a:extLst>
          </p:cNvPr>
          <p:cNvCxnSpPr>
            <a:cxnSpLocks/>
          </p:cNvCxnSpPr>
          <p:nvPr/>
        </p:nvCxnSpPr>
        <p:spPr>
          <a:xfrm>
            <a:off x="11609694" y="6913564"/>
            <a:ext cx="10552474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AD43B2C-D604-B54C-8DB7-8B0DECFA155A}"/>
              </a:ext>
            </a:extLst>
          </p:cNvPr>
          <p:cNvCxnSpPr>
            <a:cxnSpLocks/>
          </p:cNvCxnSpPr>
          <p:nvPr/>
        </p:nvCxnSpPr>
        <p:spPr>
          <a:xfrm>
            <a:off x="6712507" y="9682691"/>
            <a:ext cx="0" cy="28728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D638DA1-5D5E-3B48-AE49-2E529083D589}"/>
              </a:ext>
            </a:extLst>
          </p:cNvPr>
          <p:cNvSpPr txBox="1"/>
          <p:nvPr/>
        </p:nvSpPr>
        <p:spPr>
          <a:xfrm>
            <a:off x="5700984" y="10761696"/>
            <a:ext cx="2023045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7.98 mm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962C7-A17E-1A4B-8EAB-C06D20B54043}"/>
              </a:ext>
            </a:extLst>
          </p:cNvPr>
          <p:cNvSpPr txBox="1"/>
          <p:nvPr/>
        </p:nvSpPr>
        <p:spPr>
          <a:xfrm>
            <a:off x="3959694" y="169637"/>
            <a:ext cx="15120000" cy="13234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Angle definitions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5B456D8-DEEE-1142-B116-EC08B12AC451}"/>
              </a:ext>
            </a:extLst>
          </p:cNvPr>
          <p:cNvCxnSpPr>
            <a:cxnSpLocks/>
          </p:cNvCxnSpPr>
          <p:nvPr/>
        </p:nvCxnSpPr>
        <p:spPr>
          <a:xfrm>
            <a:off x="11849342" y="6936160"/>
            <a:ext cx="4602459" cy="8003498"/>
          </a:xfrm>
          <a:prstGeom prst="line">
            <a:avLst/>
          </a:prstGeom>
          <a:ln w="1016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2057C17-9248-0A41-97D8-E1CE892BEE15}"/>
              </a:ext>
            </a:extLst>
          </p:cNvPr>
          <p:cNvCxnSpPr>
            <a:cxnSpLocks/>
          </p:cNvCxnSpPr>
          <p:nvPr/>
        </p:nvCxnSpPr>
        <p:spPr>
          <a:xfrm flipV="1">
            <a:off x="16481993" y="9601066"/>
            <a:ext cx="0" cy="5280482"/>
          </a:xfrm>
          <a:prstGeom prst="line">
            <a:avLst/>
          </a:prstGeom>
          <a:ln w="825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6F204B8-1971-E840-8ABC-483007D62D92}"/>
                  </a:ext>
                </a:extLst>
              </p:cNvPr>
              <p:cNvSpPr txBox="1"/>
              <p:nvPr/>
            </p:nvSpPr>
            <p:spPr>
              <a:xfrm>
                <a:off x="15330972" y="12370217"/>
                <a:ext cx="128612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6F204B8-1971-E840-8ABC-483007D62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0972" y="12370217"/>
                <a:ext cx="1286121" cy="769441"/>
              </a:xfrm>
              <a:prstGeom prst="rect">
                <a:avLst/>
              </a:prstGeom>
              <a:blipFill>
                <a:blip r:embed="rId3"/>
                <a:stretch>
                  <a:fillRect l="-196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Arc 90">
            <a:extLst>
              <a:ext uri="{FF2B5EF4-FFF2-40B4-BE49-F238E27FC236}">
                <a16:creationId xmlns:a16="http://schemas.microsoft.com/office/drawing/2014/main" id="{FD8C3F98-2DE4-114A-9A9F-83B56F319A91}"/>
              </a:ext>
            </a:extLst>
          </p:cNvPr>
          <p:cNvSpPr/>
          <p:nvPr/>
        </p:nvSpPr>
        <p:spPr>
          <a:xfrm rot="19926662">
            <a:off x="15180480" y="13436537"/>
            <a:ext cx="1322289" cy="855465"/>
          </a:xfrm>
          <a:prstGeom prst="arc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CABE9E-7D72-054E-B12A-960609C9920B}"/>
                  </a:ext>
                </a:extLst>
              </p:cNvPr>
              <p:cNvSpPr txBox="1"/>
              <p:nvPr/>
            </p:nvSpPr>
            <p:spPr>
              <a:xfrm>
                <a:off x="14390759" y="13936588"/>
                <a:ext cx="131176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CABE9E-7D72-054E-B12A-960609C99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759" y="13936588"/>
                <a:ext cx="1311769" cy="769441"/>
              </a:xfrm>
              <a:prstGeom prst="rect">
                <a:avLst/>
              </a:prstGeom>
              <a:blipFill>
                <a:blip r:embed="rId4"/>
                <a:stretch>
                  <a:fillRect l="-1923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Arc 92">
            <a:extLst>
              <a:ext uri="{FF2B5EF4-FFF2-40B4-BE49-F238E27FC236}">
                <a16:creationId xmlns:a16="http://schemas.microsoft.com/office/drawing/2014/main" id="{3CF4E23D-A9A9-0640-8A09-758A34DD8C6B}"/>
              </a:ext>
            </a:extLst>
          </p:cNvPr>
          <p:cNvSpPr/>
          <p:nvPr/>
        </p:nvSpPr>
        <p:spPr>
          <a:xfrm rot="16380063">
            <a:off x="15278096" y="14498494"/>
            <a:ext cx="1322289" cy="855465"/>
          </a:xfrm>
          <a:prstGeom prst="arc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EB21CF9-A327-2E41-88EC-D3D536F9F062}"/>
                  </a:ext>
                </a:extLst>
              </p:cNvPr>
              <p:cNvSpPr txBox="1"/>
              <p:nvPr/>
            </p:nvSpPr>
            <p:spPr>
              <a:xfrm>
                <a:off x="112079" y="2683663"/>
                <a:ext cx="6880500" cy="286232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/>
                  <a:t>Angle definitions; ex: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30 </a:t>
                </a:r>
                <a:r>
                  <a:rPr lang="en-US" sz="6000" dirty="0" err="1"/>
                  <a:t>deg</a:t>
                </a:r>
                <a:r>
                  <a:rPr lang="en-US" sz="600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60 </a:t>
                </a:r>
                <a:r>
                  <a:rPr lang="en-US" sz="6000" dirty="0" err="1"/>
                  <a:t>deg</a:t>
                </a:r>
                <a:endParaRPr lang="en-US" sz="60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EB21CF9-A327-2E41-88EC-D3D536F9F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9" y="2683663"/>
                <a:ext cx="6880500" cy="2862322"/>
              </a:xfrm>
              <a:prstGeom prst="rect">
                <a:avLst/>
              </a:prstGeom>
              <a:blipFill>
                <a:blip r:embed="rId5"/>
                <a:stretch>
                  <a:fillRect l="-5147" t="-6140" r="-2022" b="-127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03E005B-B5FE-614B-B87E-D6311B859869}"/>
                  </a:ext>
                </a:extLst>
              </p:cNvPr>
              <p:cNvSpPr txBox="1"/>
              <p:nvPr/>
            </p:nvSpPr>
            <p:spPr>
              <a:xfrm>
                <a:off x="17279694" y="3944672"/>
                <a:ext cx="5575842" cy="212365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4400" dirty="0"/>
                  <a:t>the rotation angle of the source motor is </a:t>
                </a:r>
                <a:br>
                  <a:rPr lang="en-US" sz="4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−180</m:t>
                      </m:r>
                      <m:r>
                        <a:rPr lang="en-US" sz="4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400">
                          <a:latin typeface="Cambria Math" panose="02040503050406030204" pitchFamily="18" charset="0"/>
                        </a:rPr>
                        <m:t>deg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03E005B-B5FE-614B-B87E-D6311B859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9694" y="3944672"/>
                <a:ext cx="5575842" cy="2123658"/>
              </a:xfrm>
              <a:prstGeom prst="rect">
                <a:avLst/>
              </a:prstGeom>
              <a:blipFill>
                <a:blip r:embed="rId6"/>
                <a:stretch>
                  <a:fillRect l="-4308" t="-5917" b="-82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Curved Down Arrow 95">
            <a:extLst>
              <a:ext uri="{FF2B5EF4-FFF2-40B4-BE49-F238E27FC236}">
                <a16:creationId xmlns:a16="http://schemas.microsoft.com/office/drawing/2014/main" id="{D5CA5845-28B5-C04E-A39C-8978D2D2D169}"/>
              </a:ext>
            </a:extLst>
          </p:cNvPr>
          <p:cNvSpPr/>
          <p:nvPr/>
        </p:nvSpPr>
        <p:spPr>
          <a:xfrm>
            <a:off x="13396189" y="3018543"/>
            <a:ext cx="3169786" cy="1618078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5E69AB-DCB1-4A40-9D36-244C4F5AFFDB}"/>
              </a:ext>
            </a:extLst>
          </p:cNvPr>
          <p:cNvSpPr txBox="1"/>
          <p:nvPr/>
        </p:nvSpPr>
        <p:spPr>
          <a:xfrm>
            <a:off x="16711381" y="3002526"/>
            <a:ext cx="499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Source motor direction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1A470C7-4D37-6041-9B1C-DE03E7BD4066}"/>
                  </a:ext>
                </a:extLst>
              </p:cNvPr>
              <p:cNvSpPr/>
              <p:nvPr/>
            </p:nvSpPr>
            <p:spPr>
              <a:xfrm>
                <a:off x="19904691" y="6078072"/>
                <a:ext cx="233371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400" dirty="0"/>
                  <a:t> </a:t>
                </a: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1A470C7-4D37-6041-9B1C-DE03E7BD4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4691" y="6078072"/>
                <a:ext cx="2333716" cy="769441"/>
              </a:xfrm>
              <a:prstGeom prst="rect">
                <a:avLst/>
              </a:prstGeom>
              <a:blipFill>
                <a:blip r:embed="rId7"/>
                <a:stretch>
                  <a:fillRect l="-3784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33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663FDF3-B398-AB46-8258-2F84DC8021CA}"/>
              </a:ext>
            </a:extLst>
          </p:cNvPr>
          <p:cNvSpPr/>
          <p:nvPr/>
        </p:nvSpPr>
        <p:spPr>
          <a:xfrm>
            <a:off x="-306" y="14939658"/>
            <a:ext cx="23039388" cy="10260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D7A3EB-C576-4049-8AB7-FD6F0FCEBB15}"/>
              </a:ext>
            </a:extLst>
          </p:cNvPr>
          <p:cNvSpPr/>
          <p:nvPr/>
        </p:nvSpPr>
        <p:spPr>
          <a:xfrm>
            <a:off x="10673694" y="13931658"/>
            <a:ext cx="1692000" cy="169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A8B21-5016-864F-9646-EEC87F7B0CDF}"/>
              </a:ext>
            </a:extLst>
          </p:cNvPr>
          <p:cNvSpPr/>
          <p:nvPr/>
        </p:nvSpPr>
        <p:spPr>
          <a:xfrm>
            <a:off x="-1443" y="12648257"/>
            <a:ext cx="1368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11ECAB-2ACC-E243-ACDE-955125D2FA12}"/>
              </a:ext>
            </a:extLst>
          </p:cNvPr>
          <p:cNvSpPr/>
          <p:nvPr/>
        </p:nvSpPr>
        <p:spPr>
          <a:xfrm>
            <a:off x="11429694" y="13409972"/>
            <a:ext cx="180000" cy="20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B4F399-7D4D-7749-B1AB-BF7FB385C9AB}"/>
              </a:ext>
            </a:extLst>
          </p:cNvPr>
          <p:cNvCxnSpPr>
            <a:cxnSpLocks/>
          </p:cNvCxnSpPr>
          <p:nvPr/>
        </p:nvCxnSpPr>
        <p:spPr>
          <a:xfrm flipV="1">
            <a:off x="11519694" y="14490353"/>
            <a:ext cx="2160000" cy="1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AFABF3-58B9-1040-AB7F-81B50D0E0DD7}"/>
              </a:ext>
            </a:extLst>
          </p:cNvPr>
          <p:cNvSpPr txBox="1"/>
          <p:nvPr/>
        </p:nvSpPr>
        <p:spPr>
          <a:xfrm>
            <a:off x="12084502" y="13958883"/>
            <a:ext cx="159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6.5 mm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A2958A-9C63-F04A-A326-DAEB0AF135AE}"/>
              </a:ext>
            </a:extLst>
          </p:cNvPr>
          <p:cNvCxnSpPr>
            <a:cxnSpLocks/>
          </p:cNvCxnSpPr>
          <p:nvPr/>
        </p:nvCxnSpPr>
        <p:spPr>
          <a:xfrm>
            <a:off x="21051231" y="7002941"/>
            <a:ext cx="0" cy="792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2443E0B-B8F2-6443-BBBE-D13E9C37A036}"/>
              </a:ext>
            </a:extLst>
          </p:cNvPr>
          <p:cNvSpPr txBox="1"/>
          <p:nvPr/>
        </p:nvSpPr>
        <p:spPr>
          <a:xfrm>
            <a:off x="20172625" y="10055596"/>
            <a:ext cx="14446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22 mm 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F7B3B3-DE8F-0C4B-87AD-4805C19F7F45}"/>
              </a:ext>
            </a:extLst>
          </p:cNvPr>
          <p:cNvCxnSpPr>
            <a:cxnSpLocks/>
          </p:cNvCxnSpPr>
          <p:nvPr/>
        </p:nvCxnSpPr>
        <p:spPr>
          <a:xfrm>
            <a:off x="13737052" y="12684364"/>
            <a:ext cx="0" cy="2951784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B28ED3C-06AA-9E4C-97E6-86DDF7526831}"/>
              </a:ext>
            </a:extLst>
          </p:cNvPr>
          <p:cNvGrpSpPr/>
          <p:nvPr/>
        </p:nvGrpSpPr>
        <p:grpSpPr>
          <a:xfrm rot="10800000">
            <a:off x="5759694" y="4301741"/>
            <a:ext cx="11520000" cy="6121505"/>
            <a:chOff x="5759694" y="1799431"/>
            <a:chExt cx="11520000" cy="612150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A4803B1-034B-AD42-B00E-2E9D1B044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59694" y="1799431"/>
              <a:ext cx="11520000" cy="6120000"/>
              <a:chOff x="336000" y="0"/>
              <a:chExt cx="11520000" cy="6120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67620DB-66AF-7047-A38B-AC88F3BEFF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000" y="0"/>
                <a:ext cx="11520000" cy="32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D68A9E-67A2-F642-A801-E4680D6705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6000" y="3240000"/>
                <a:ext cx="3600000" cy="28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97EB1C-19E9-C54D-B55D-202E1D169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000" y="1080000"/>
                <a:ext cx="9360000" cy="90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08F402-1C61-C742-BD45-00A1807CE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6000" y="1980000"/>
                <a:ext cx="5040000" cy="18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B4B85A-B3EB-494A-9BF0-E8542F392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6000" y="2160000"/>
                <a:ext cx="360000" cy="396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13CED-1ABE-8F45-ACDE-9873DE616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6000" y="1800000"/>
                <a:ext cx="900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50852C3-11E5-294C-924D-BEAD6E5A92B2}"/>
                </a:ext>
              </a:extLst>
            </p:cNvPr>
            <p:cNvGrpSpPr/>
            <p:nvPr/>
          </p:nvGrpSpPr>
          <p:grpSpPr>
            <a:xfrm>
              <a:off x="10507742" y="4370558"/>
              <a:ext cx="2373787" cy="1927328"/>
              <a:chOff x="6013183" y="3177221"/>
              <a:chExt cx="463550" cy="393700"/>
            </a:xfrm>
            <a:solidFill>
              <a:srgbClr val="FF0000"/>
            </a:solidFill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64E8694-57B0-0947-829A-50181F2F20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329011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FDC4FA4-DB14-A44A-AA88-895C3B4E6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77221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3D037B7-C446-3945-B87B-E96DEE540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74071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BFDF052-1CAC-F24C-819C-1F72F75C5103}"/>
                </a:ext>
              </a:extLst>
            </p:cNvPr>
            <p:cNvCxnSpPr>
              <a:cxnSpLocks/>
            </p:cNvCxnSpPr>
            <p:nvPr/>
          </p:nvCxnSpPr>
          <p:spPr>
            <a:xfrm>
              <a:off x="5759694" y="1799431"/>
              <a:ext cx="5760000" cy="324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05677-42EF-E148-9E28-8D15A33344C9}"/>
                </a:ext>
              </a:extLst>
            </p:cNvPr>
            <p:cNvSpPr txBox="1"/>
            <p:nvPr/>
          </p:nvSpPr>
          <p:spPr>
            <a:xfrm rot="10800000">
              <a:off x="7576983" y="2992271"/>
              <a:ext cx="1965603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18.87 mm 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66FA49F-50C1-5741-B4DA-063CA0AC76BC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91" y="5003052"/>
              <a:ext cx="5725447" cy="393886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9CD3E61-6934-F44E-8AA9-10191C9C651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9694" y="5400936"/>
              <a:ext cx="0" cy="252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19E0E-4329-974F-8016-A677C0BACBBB}"/>
                </a:ext>
              </a:extLst>
            </p:cNvPr>
            <p:cNvSpPr txBox="1"/>
            <p:nvPr/>
          </p:nvSpPr>
          <p:spPr>
            <a:xfrm rot="10800000">
              <a:off x="13396189" y="6137814"/>
              <a:ext cx="12362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7 mm 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5483B3C-8321-F343-9157-CB7C508409E0}"/>
                </a:ext>
              </a:extLst>
            </p:cNvPr>
            <p:cNvGrpSpPr/>
            <p:nvPr/>
          </p:nvGrpSpPr>
          <p:grpSpPr>
            <a:xfrm>
              <a:off x="10515692" y="2846368"/>
              <a:ext cx="2373787" cy="1927328"/>
              <a:chOff x="6013183" y="3111500"/>
              <a:chExt cx="463550" cy="393700"/>
            </a:xfrm>
            <a:solidFill>
              <a:srgbClr val="7030A0"/>
            </a:solidFill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9532E61-129C-1E41-AA5A-D1B18CBA96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263290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B7CC080-C39C-9D49-A7D5-1114B29B7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11500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31E6605-914E-3F43-B65D-EA36EB3B5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08350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63E108-81DE-1F4C-ADAC-13FC619AE50C}"/>
                </a:ext>
              </a:extLst>
            </p:cNvPr>
            <p:cNvSpPr txBox="1"/>
            <p:nvPr/>
          </p:nvSpPr>
          <p:spPr>
            <a:xfrm rot="10800000">
              <a:off x="7238653" y="4628648"/>
              <a:ext cx="196560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16.03 mm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1B23CA9-CBD1-9746-A826-D91C1A88114E}"/>
              </a:ext>
            </a:extLst>
          </p:cNvPr>
          <p:cNvSpPr txBox="1"/>
          <p:nvPr/>
        </p:nvSpPr>
        <p:spPr>
          <a:xfrm>
            <a:off x="236897" y="24212111"/>
            <a:ext cx="734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Scale: 1 mm real life = 1 cm in drawing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5B530D6-617E-C04B-8733-C653C9E98180}"/>
              </a:ext>
            </a:extLst>
          </p:cNvPr>
          <p:cNvGrpSpPr/>
          <p:nvPr/>
        </p:nvGrpSpPr>
        <p:grpSpPr>
          <a:xfrm>
            <a:off x="16711381" y="18585684"/>
            <a:ext cx="5711832" cy="6272758"/>
            <a:chOff x="16885931" y="14448306"/>
            <a:chExt cx="5711832" cy="627275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9A20676-1DA0-9A46-A385-FBF4E65A9842}"/>
                </a:ext>
              </a:extLst>
            </p:cNvPr>
            <p:cNvGrpSpPr/>
            <p:nvPr/>
          </p:nvGrpSpPr>
          <p:grpSpPr>
            <a:xfrm>
              <a:off x="16885931" y="14448306"/>
              <a:ext cx="5711832" cy="6236379"/>
              <a:chOff x="8905956" y="3737155"/>
              <a:chExt cx="3180662" cy="375335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B775A4-D85E-204E-B047-1CF2A47247C2}"/>
                  </a:ext>
                </a:extLst>
              </p:cNvPr>
              <p:cNvSpPr/>
              <p:nvPr/>
            </p:nvSpPr>
            <p:spPr>
              <a:xfrm>
                <a:off x="8905956" y="3737155"/>
                <a:ext cx="3180662" cy="3753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05D357A-DA8E-A841-99E2-2EA403B0EEE9}"/>
                  </a:ext>
                </a:extLst>
              </p:cNvPr>
              <p:cNvGrpSpPr/>
              <p:nvPr/>
            </p:nvGrpSpPr>
            <p:grpSpPr>
              <a:xfrm>
                <a:off x="9246882" y="5064692"/>
                <a:ext cx="963090" cy="834518"/>
                <a:chOff x="6013183" y="3111500"/>
                <a:chExt cx="463550" cy="393700"/>
              </a:xfrm>
              <a:solidFill>
                <a:srgbClr val="FF0000"/>
              </a:solidFill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CAF1C65-3E23-0942-A6A1-4FB7C16548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BB9F0C9-08CB-224B-A465-C612054AE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B64A78C3-40AE-2043-A4A0-A8E9B0251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897CBA-ADBA-8942-9C75-1474FB497922}"/>
                  </a:ext>
                </a:extLst>
              </p:cNvPr>
              <p:cNvSpPr txBox="1"/>
              <p:nvPr/>
            </p:nvSpPr>
            <p:spPr>
              <a:xfrm>
                <a:off x="10268002" y="5297285"/>
                <a:ext cx="1589614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Rotation axis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74B686D-82A4-C244-80CA-126606E99D03}"/>
                  </a:ext>
                </a:extLst>
              </p:cNvPr>
              <p:cNvGrpSpPr/>
              <p:nvPr/>
            </p:nvGrpSpPr>
            <p:grpSpPr>
              <a:xfrm>
                <a:off x="9246882" y="4106503"/>
                <a:ext cx="963090" cy="834518"/>
                <a:chOff x="6013183" y="3111500"/>
                <a:chExt cx="463550" cy="393700"/>
              </a:xfrm>
              <a:solidFill>
                <a:srgbClr val="7030A0"/>
              </a:solidFill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647A4FE-181F-344D-9F41-798B515B8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A722725-BFE8-0949-A8CB-68D8187C0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EFF8A27-5275-7A49-AA81-DA8ABB964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CC0362-5A97-5940-875B-F5C9A3AD5F53}"/>
                  </a:ext>
                </a:extLst>
              </p:cNvPr>
              <p:cNvSpPr txBox="1"/>
              <p:nvPr/>
            </p:nvSpPr>
            <p:spPr>
              <a:xfrm>
                <a:off x="10283031" y="4383713"/>
                <a:ext cx="1701479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7030A0"/>
                    </a:solidFill>
                  </a:rPr>
                  <a:t>Source center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9D8180-20AB-BC4D-9AEB-81C1F2986914}"/>
                  </a:ext>
                </a:extLst>
              </p:cNvPr>
              <p:cNvSpPr txBox="1"/>
              <p:nvPr/>
            </p:nvSpPr>
            <p:spPr>
              <a:xfrm>
                <a:off x="8990513" y="6049528"/>
                <a:ext cx="3096105" cy="351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Important clearance dimensions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9B57512-E768-7148-A735-1EF3B82C1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4968" y="6551792"/>
                <a:ext cx="2642637" cy="0"/>
              </a:xfrm>
              <a:prstGeom prst="straightConnector1">
                <a:avLst/>
              </a:prstGeom>
              <a:ln w="698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0B835B-8905-A142-A313-62D7AF79ADDE}"/>
                  </a:ext>
                </a:extLst>
              </p:cNvPr>
              <p:cNvSpPr txBox="1"/>
              <p:nvPr/>
            </p:nvSpPr>
            <p:spPr>
              <a:xfrm>
                <a:off x="10105902" y="3808161"/>
                <a:ext cx="1023216" cy="463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Legend</a:t>
                </a:r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E463A06-436B-8F43-B3F3-E27E620539FB}"/>
                </a:ext>
              </a:extLst>
            </p:cNvPr>
            <p:cNvCxnSpPr/>
            <p:nvPr/>
          </p:nvCxnSpPr>
          <p:spPr>
            <a:xfrm>
              <a:off x="17609119" y="20001898"/>
              <a:ext cx="3600000" cy="0"/>
            </a:xfrm>
            <a:prstGeom prst="line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949FCC6-38F1-3A4F-B55F-B5CE75D240F3}"/>
                </a:ext>
              </a:extLst>
            </p:cNvPr>
            <p:cNvSpPr txBox="1"/>
            <p:nvPr/>
          </p:nvSpPr>
          <p:spPr>
            <a:xfrm>
              <a:off x="18695767" y="20074733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10 mm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4469B3-CF7B-E74B-A8FB-B0B92A26378D}"/>
                </a:ext>
              </a:extLst>
            </p:cNvPr>
            <p:cNvSpPr txBox="1"/>
            <p:nvPr/>
          </p:nvSpPr>
          <p:spPr>
            <a:xfrm>
              <a:off x="21299191" y="19640523"/>
              <a:ext cx="1113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scale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2C996AD-44A3-354C-9389-8DBFA1CAFE37}"/>
              </a:ext>
            </a:extLst>
          </p:cNvPr>
          <p:cNvSpPr/>
          <p:nvPr/>
        </p:nvSpPr>
        <p:spPr>
          <a:xfrm>
            <a:off x="-4778110" y="25236354"/>
            <a:ext cx="15293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2"/>
              </a:rPr>
              <a:t>https://elog.legend-exp.org/UWScanner/200221_144719/IMG_8271.jpg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1BA76CB-AF83-D34F-A559-5FF884571B94}"/>
                  </a:ext>
                </a:extLst>
              </p:cNvPr>
              <p:cNvSpPr txBox="1"/>
              <p:nvPr/>
            </p:nvSpPr>
            <p:spPr>
              <a:xfrm>
                <a:off x="17279694" y="3944672"/>
                <a:ext cx="5575842" cy="212365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4400" dirty="0"/>
                  <a:t>the rotation angle of the source motor is </a:t>
                </a:r>
                <a:br>
                  <a:rPr lang="en-US" sz="4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−180</m:t>
                      </m:r>
                      <m:r>
                        <a:rPr lang="en-US" sz="4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400">
                          <a:latin typeface="Cambria Math" panose="02040503050406030204" pitchFamily="18" charset="0"/>
                        </a:rPr>
                        <m:t>deg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1BA76CB-AF83-D34F-A559-5FF884571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9694" y="3944672"/>
                <a:ext cx="5575842" cy="2123658"/>
              </a:xfrm>
              <a:prstGeom prst="rect">
                <a:avLst/>
              </a:prstGeom>
              <a:blipFill>
                <a:blip r:embed="rId3"/>
                <a:stretch>
                  <a:fillRect l="-4308" t="-5917" b="-82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97DBB1F-9424-4944-9F3D-B77F1542DB63}"/>
              </a:ext>
            </a:extLst>
          </p:cNvPr>
          <p:cNvGrpSpPr/>
          <p:nvPr/>
        </p:nvGrpSpPr>
        <p:grpSpPr>
          <a:xfrm rot="18731620">
            <a:off x="-4131225" y="10118058"/>
            <a:ext cx="4150658" cy="584775"/>
            <a:chOff x="8539534" y="8208703"/>
            <a:chExt cx="4150658" cy="584775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5BFEF7A-EDF5-0746-827C-AC82CDDC5A65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 rot="2868380" flipH="1">
              <a:off x="10598693" y="6494987"/>
              <a:ext cx="32339" cy="4150658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E39858D-6616-C441-B1B3-9733C0E527A0}"/>
                </a:ext>
              </a:extLst>
            </p:cNvPr>
            <p:cNvSpPr txBox="1"/>
            <p:nvPr/>
          </p:nvSpPr>
          <p:spPr>
            <a:xfrm>
              <a:off x="9743479" y="8208703"/>
              <a:ext cx="157940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8.6 mm 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E58874-A97A-CF43-98D4-B5B15FD35DEB}"/>
              </a:ext>
            </a:extLst>
          </p:cNvPr>
          <p:cNvCxnSpPr>
            <a:cxnSpLocks/>
          </p:cNvCxnSpPr>
          <p:nvPr/>
        </p:nvCxnSpPr>
        <p:spPr>
          <a:xfrm>
            <a:off x="17370798" y="6937303"/>
            <a:ext cx="0" cy="3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A3FC1ED-9F69-EC45-A42B-4EC23E8296FD}"/>
              </a:ext>
            </a:extLst>
          </p:cNvPr>
          <p:cNvSpPr txBox="1"/>
          <p:nvPr/>
        </p:nvSpPr>
        <p:spPr>
          <a:xfrm>
            <a:off x="17422429" y="6803764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mm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497E3D-F4A9-A84B-991D-22111871D92A}"/>
              </a:ext>
            </a:extLst>
          </p:cNvPr>
          <p:cNvCxnSpPr>
            <a:cxnSpLocks/>
          </p:cNvCxnSpPr>
          <p:nvPr/>
        </p:nvCxnSpPr>
        <p:spPr>
          <a:xfrm>
            <a:off x="11609694" y="6913564"/>
            <a:ext cx="10552474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AD43B2C-D604-B54C-8DB7-8B0DECFA155A}"/>
              </a:ext>
            </a:extLst>
          </p:cNvPr>
          <p:cNvCxnSpPr>
            <a:cxnSpLocks/>
          </p:cNvCxnSpPr>
          <p:nvPr/>
        </p:nvCxnSpPr>
        <p:spPr>
          <a:xfrm>
            <a:off x="6838557" y="10455904"/>
            <a:ext cx="0" cy="21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D638DA1-5D5E-3B48-AE49-2E529083D589}"/>
              </a:ext>
            </a:extLst>
          </p:cNvPr>
          <p:cNvSpPr txBox="1"/>
          <p:nvPr/>
        </p:nvSpPr>
        <p:spPr>
          <a:xfrm>
            <a:off x="5759694" y="11138859"/>
            <a:ext cx="2023045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6 mm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962C7-A17E-1A4B-8EAB-C06D20B54043}"/>
              </a:ext>
            </a:extLst>
          </p:cNvPr>
          <p:cNvSpPr txBox="1"/>
          <p:nvPr/>
        </p:nvSpPr>
        <p:spPr>
          <a:xfrm>
            <a:off x="3959693" y="169637"/>
            <a:ext cx="17074875" cy="25545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Angle definitions: Parked on limit switch</a:t>
            </a:r>
          </a:p>
          <a:p>
            <a:pPr algn="ctr"/>
            <a:r>
              <a:rPr lang="en-US" sz="8000" dirty="0"/>
              <a:t>-- zero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EB21CF9-A327-2E41-88EC-D3D536F9F062}"/>
                  </a:ext>
                </a:extLst>
              </p:cNvPr>
              <p:cNvSpPr txBox="1"/>
              <p:nvPr/>
            </p:nvSpPr>
            <p:spPr>
              <a:xfrm>
                <a:off x="139194" y="3074148"/>
                <a:ext cx="6880500" cy="286232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/>
                  <a:t>Angle definitions; ex: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180 </a:t>
                </a:r>
                <a:r>
                  <a:rPr lang="en-US" sz="6000" dirty="0" err="1"/>
                  <a:t>deg</a:t>
                </a:r>
                <a:r>
                  <a:rPr lang="en-US" sz="6000" dirty="0"/>
                  <a:t>;</a:t>
                </a:r>
              </a:p>
              <a:p>
                <a:endParaRPr lang="en-US" sz="60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EB21CF9-A327-2E41-88EC-D3D536F9F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94" y="3074148"/>
                <a:ext cx="6880500" cy="2862322"/>
              </a:xfrm>
              <a:prstGeom prst="rect">
                <a:avLst/>
              </a:prstGeom>
              <a:blipFill>
                <a:blip r:embed="rId4"/>
                <a:stretch>
                  <a:fillRect l="-5147" t="-6167" r="-20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0E69DD4-B77B-CA45-A823-1F9FD7A2B357}"/>
              </a:ext>
            </a:extLst>
          </p:cNvPr>
          <p:cNvCxnSpPr>
            <a:cxnSpLocks/>
          </p:cNvCxnSpPr>
          <p:nvPr/>
        </p:nvCxnSpPr>
        <p:spPr>
          <a:xfrm>
            <a:off x="4802929" y="7219625"/>
            <a:ext cx="0" cy="5428632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555CD2D6-2F7F-9942-A1E1-271320A4FD91}"/>
              </a:ext>
            </a:extLst>
          </p:cNvPr>
          <p:cNvSpPr/>
          <p:nvPr/>
        </p:nvSpPr>
        <p:spPr>
          <a:xfrm>
            <a:off x="13396189" y="3018543"/>
            <a:ext cx="3169786" cy="1618078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6E0F20-2C75-C746-B92D-4543E3A8878C}"/>
              </a:ext>
            </a:extLst>
          </p:cNvPr>
          <p:cNvCxnSpPr/>
          <p:nvPr/>
        </p:nvCxnSpPr>
        <p:spPr>
          <a:xfrm>
            <a:off x="3629716" y="18320657"/>
            <a:ext cx="8947751" cy="0"/>
          </a:xfrm>
          <a:prstGeom prst="straightConnector1">
            <a:avLst/>
          </a:prstGeom>
          <a:ln w="314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EC7716-9BDD-D042-A1AB-BC8D701D2234}"/>
              </a:ext>
            </a:extLst>
          </p:cNvPr>
          <p:cNvSpPr txBox="1"/>
          <p:nvPr/>
        </p:nvSpPr>
        <p:spPr>
          <a:xfrm>
            <a:off x="4493575" y="18680975"/>
            <a:ext cx="61668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Linear motor travel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089444-180E-1A47-BD4C-EA3739ADFFE6}"/>
              </a:ext>
            </a:extLst>
          </p:cNvPr>
          <p:cNvSpPr txBox="1"/>
          <p:nvPr/>
        </p:nvSpPr>
        <p:spPr>
          <a:xfrm>
            <a:off x="16711381" y="3002526"/>
            <a:ext cx="499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Source motor direction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7C81824-3979-374F-983F-834D75A58698}"/>
                  </a:ext>
                </a:extLst>
              </p:cNvPr>
              <p:cNvSpPr/>
              <p:nvPr/>
            </p:nvSpPr>
            <p:spPr>
              <a:xfrm>
                <a:off x="19904691" y="6078072"/>
                <a:ext cx="233371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400" dirty="0"/>
                  <a:t> 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7C81824-3979-374F-983F-834D75A58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4691" y="6078072"/>
                <a:ext cx="2333716" cy="769441"/>
              </a:xfrm>
              <a:prstGeom prst="rect">
                <a:avLst/>
              </a:prstGeom>
              <a:blipFill>
                <a:blip r:embed="rId5"/>
                <a:stretch>
                  <a:fillRect l="-3784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9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663FDF3-B398-AB46-8258-2F84DC8021CA}"/>
              </a:ext>
            </a:extLst>
          </p:cNvPr>
          <p:cNvSpPr/>
          <p:nvPr/>
        </p:nvSpPr>
        <p:spPr>
          <a:xfrm>
            <a:off x="-306" y="14939658"/>
            <a:ext cx="23039388" cy="10260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D7A3EB-C576-4049-8AB7-FD6F0FCEBB15}"/>
              </a:ext>
            </a:extLst>
          </p:cNvPr>
          <p:cNvSpPr/>
          <p:nvPr/>
        </p:nvSpPr>
        <p:spPr>
          <a:xfrm>
            <a:off x="10673694" y="13931658"/>
            <a:ext cx="1692000" cy="169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A8B21-5016-864F-9646-EEC87F7B0CDF}"/>
              </a:ext>
            </a:extLst>
          </p:cNvPr>
          <p:cNvSpPr/>
          <p:nvPr/>
        </p:nvSpPr>
        <p:spPr>
          <a:xfrm>
            <a:off x="-1443" y="12648257"/>
            <a:ext cx="1368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11ECAB-2ACC-E243-ACDE-955125D2FA12}"/>
              </a:ext>
            </a:extLst>
          </p:cNvPr>
          <p:cNvSpPr/>
          <p:nvPr/>
        </p:nvSpPr>
        <p:spPr>
          <a:xfrm>
            <a:off x="11429694" y="13409972"/>
            <a:ext cx="180000" cy="20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B4F399-7D4D-7749-B1AB-BF7FB385C9AB}"/>
              </a:ext>
            </a:extLst>
          </p:cNvPr>
          <p:cNvCxnSpPr>
            <a:cxnSpLocks/>
          </p:cNvCxnSpPr>
          <p:nvPr/>
        </p:nvCxnSpPr>
        <p:spPr>
          <a:xfrm flipV="1">
            <a:off x="11519694" y="14490353"/>
            <a:ext cx="2160000" cy="1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AFABF3-58B9-1040-AB7F-81B50D0E0DD7}"/>
              </a:ext>
            </a:extLst>
          </p:cNvPr>
          <p:cNvSpPr txBox="1"/>
          <p:nvPr/>
        </p:nvSpPr>
        <p:spPr>
          <a:xfrm>
            <a:off x="12084502" y="13958883"/>
            <a:ext cx="159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6.5 mm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A2958A-9C63-F04A-A326-DAEB0AF135AE}"/>
              </a:ext>
            </a:extLst>
          </p:cNvPr>
          <p:cNvCxnSpPr>
            <a:cxnSpLocks/>
          </p:cNvCxnSpPr>
          <p:nvPr/>
        </p:nvCxnSpPr>
        <p:spPr>
          <a:xfrm>
            <a:off x="21051231" y="7002941"/>
            <a:ext cx="0" cy="792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2443E0B-B8F2-6443-BBBE-D13E9C37A036}"/>
              </a:ext>
            </a:extLst>
          </p:cNvPr>
          <p:cNvSpPr txBox="1"/>
          <p:nvPr/>
        </p:nvSpPr>
        <p:spPr>
          <a:xfrm>
            <a:off x="20172625" y="10055596"/>
            <a:ext cx="14446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22 mm 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F7B3B3-DE8F-0C4B-87AD-4805C19F7F45}"/>
              </a:ext>
            </a:extLst>
          </p:cNvPr>
          <p:cNvCxnSpPr>
            <a:cxnSpLocks/>
          </p:cNvCxnSpPr>
          <p:nvPr/>
        </p:nvCxnSpPr>
        <p:spPr>
          <a:xfrm>
            <a:off x="13737052" y="12684364"/>
            <a:ext cx="0" cy="2951784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B28ED3C-06AA-9E4C-97E6-86DDF7526831}"/>
              </a:ext>
            </a:extLst>
          </p:cNvPr>
          <p:cNvGrpSpPr/>
          <p:nvPr/>
        </p:nvGrpSpPr>
        <p:grpSpPr>
          <a:xfrm rot="16200000">
            <a:off x="5759694" y="4301741"/>
            <a:ext cx="11520000" cy="6121505"/>
            <a:chOff x="5759694" y="1799431"/>
            <a:chExt cx="11520000" cy="612150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A4803B1-034B-AD42-B00E-2E9D1B044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59694" y="1799431"/>
              <a:ext cx="11520000" cy="6120000"/>
              <a:chOff x="336000" y="0"/>
              <a:chExt cx="11520000" cy="6120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67620DB-66AF-7047-A38B-AC88F3BEFF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000" y="0"/>
                <a:ext cx="11520000" cy="32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D68A9E-67A2-F642-A801-E4680D6705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6000" y="3240000"/>
                <a:ext cx="3600000" cy="28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97EB1C-19E9-C54D-B55D-202E1D169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000" y="1080000"/>
                <a:ext cx="9360000" cy="90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08F402-1C61-C742-BD45-00A1807CE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6000" y="1980000"/>
                <a:ext cx="5040000" cy="18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B4B85A-B3EB-494A-9BF0-E8542F392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6000" y="2160000"/>
                <a:ext cx="360000" cy="396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13CED-1ABE-8F45-ACDE-9873DE616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6000" y="1800000"/>
                <a:ext cx="900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50852C3-11E5-294C-924D-BEAD6E5A92B2}"/>
                </a:ext>
              </a:extLst>
            </p:cNvPr>
            <p:cNvGrpSpPr/>
            <p:nvPr/>
          </p:nvGrpSpPr>
          <p:grpSpPr>
            <a:xfrm>
              <a:off x="10507742" y="4370558"/>
              <a:ext cx="2373787" cy="1927328"/>
              <a:chOff x="6013183" y="3177221"/>
              <a:chExt cx="463550" cy="393700"/>
            </a:xfrm>
            <a:solidFill>
              <a:srgbClr val="FF0000"/>
            </a:solidFill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64E8694-57B0-0947-829A-50181F2F20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329011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FDC4FA4-DB14-A44A-AA88-895C3B4E6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77221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3D037B7-C446-3945-B87B-E96DEE540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74071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BFDF052-1CAC-F24C-819C-1F72F75C5103}"/>
                </a:ext>
              </a:extLst>
            </p:cNvPr>
            <p:cNvCxnSpPr>
              <a:cxnSpLocks/>
            </p:cNvCxnSpPr>
            <p:nvPr/>
          </p:nvCxnSpPr>
          <p:spPr>
            <a:xfrm>
              <a:off x="5759694" y="1799431"/>
              <a:ext cx="5760000" cy="324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05677-42EF-E148-9E28-8D15A33344C9}"/>
                </a:ext>
              </a:extLst>
            </p:cNvPr>
            <p:cNvSpPr txBox="1"/>
            <p:nvPr/>
          </p:nvSpPr>
          <p:spPr>
            <a:xfrm rot="10800000">
              <a:off x="7576983" y="2992271"/>
              <a:ext cx="1965603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18.87 mm 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66FA49F-50C1-5741-B4DA-063CA0AC76BC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91" y="5003052"/>
              <a:ext cx="5725447" cy="393886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9CD3E61-6934-F44E-8AA9-10191C9C651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9694" y="5400936"/>
              <a:ext cx="0" cy="252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19E0E-4329-974F-8016-A677C0BACBBB}"/>
                </a:ext>
              </a:extLst>
            </p:cNvPr>
            <p:cNvSpPr txBox="1"/>
            <p:nvPr/>
          </p:nvSpPr>
          <p:spPr>
            <a:xfrm rot="10800000">
              <a:off x="13396189" y="6137814"/>
              <a:ext cx="12362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7 mm 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5483B3C-8321-F343-9157-CB7C508409E0}"/>
                </a:ext>
              </a:extLst>
            </p:cNvPr>
            <p:cNvGrpSpPr/>
            <p:nvPr/>
          </p:nvGrpSpPr>
          <p:grpSpPr>
            <a:xfrm>
              <a:off x="10515692" y="2846368"/>
              <a:ext cx="2373787" cy="1927328"/>
              <a:chOff x="6013183" y="3111500"/>
              <a:chExt cx="463550" cy="393700"/>
            </a:xfrm>
            <a:solidFill>
              <a:srgbClr val="7030A0"/>
            </a:solidFill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9532E61-129C-1E41-AA5A-D1B18CBA96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263290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B7CC080-C39C-9D49-A7D5-1114B29B7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11500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31E6605-914E-3F43-B65D-EA36EB3B5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08350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63E108-81DE-1F4C-ADAC-13FC619AE50C}"/>
                </a:ext>
              </a:extLst>
            </p:cNvPr>
            <p:cNvSpPr txBox="1"/>
            <p:nvPr/>
          </p:nvSpPr>
          <p:spPr>
            <a:xfrm rot="10800000">
              <a:off x="7238653" y="4628648"/>
              <a:ext cx="196560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16.03 mm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1B23CA9-CBD1-9746-A826-D91C1A88114E}"/>
              </a:ext>
            </a:extLst>
          </p:cNvPr>
          <p:cNvSpPr txBox="1"/>
          <p:nvPr/>
        </p:nvSpPr>
        <p:spPr>
          <a:xfrm>
            <a:off x="236897" y="24212111"/>
            <a:ext cx="734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Scale: 1 mm real life = 1 cm in drawing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5B530D6-617E-C04B-8733-C653C9E98180}"/>
              </a:ext>
            </a:extLst>
          </p:cNvPr>
          <p:cNvGrpSpPr/>
          <p:nvPr/>
        </p:nvGrpSpPr>
        <p:grpSpPr>
          <a:xfrm>
            <a:off x="16711381" y="18585684"/>
            <a:ext cx="5711832" cy="6272758"/>
            <a:chOff x="16885931" y="14448306"/>
            <a:chExt cx="5711832" cy="627275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9A20676-1DA0-9A46-A385-FBF4E65A9842}"/>
                </a:ext>
              </a:extLst>
            </p:cNvPr>
            <p:cNvGrpSpPr/>
            <p:nvPr/>
          </p:nvGrpSpPr>
          <p:grpSpPr>
            <a:xfrm>
              <a:off x="16885931" y="14448306"/>
              <a:ext cx="5711832" cy="6236379"/>
              <a:chOff x="8905956" y="3737155"/>
              <a:chExt cx="3180662" cy="375335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B775A4-D85E-204E-B047-1CF2A47247C2}"/>
                  </a:ext>
                </a:extLst>
              </p:cNvPr>
              <p:cNvSpPr/>
              <p:nvPr/>
            </p:nvSpPr>
            <p:spPr>
              <a:xfrm>
                <a:off x="8905956" y="3737155"/>
                <a:ext cx="3180662" cy="3753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05D357A-DA8E-A841-99E2-2EA403B0EEE9}"/>
                  </a:ext>
                </a:extLst>
              </p:cNvPr>
              <p:cNvGrpSpPr/>
              <p:nvPr/>
            </p:nvGrpSpPr>
            <p:grpSpPr>
              <a:xfrm>
                <a:off x="9246882" y="5064692"/>
                <a:ext cx="963090" cy="834518"/>
                <a:chOff x="6013183" y="3111500"/>
                <a:chExt cx="463550" cy="393700"/>
              </a:xfrm>
              <a:solidFill>
                <a:srgbClr val="FF0000"/>
              </a:solidFill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CAF1C65-3E23-0942-A6A1-4FB7C16548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BB9F0C9-08CB-224B-A465-C612054AE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B64A78C3-40AE-2043-A4A0-A8E9B0251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897CBA-ADBA-8942-9C75-1474FB497922}"/>
                  </a:ext>
                </a:extLst>
              </p:cNvPr>
              <p:cNvSpPr txBox="1"/>
              <p:nvPr/>
            </p:nvSpPr>
            <p:spPr>
              <a:xfrm>
                <a:off x="10268002" y="5297285"/>
                <a:ext cx="1589614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Rotation axis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74B686D-82A4-C244-80CA-126606E99D03}"/>
                  </a:ext>
                </a:extLst>
              </p:cNvPr>
              <p:cNvGrpSpPr/>
              <p:nvPr/>
            </p:nvGrpSpPr>
            <p:grpSpPr>
              <a:xfrm>
                <a:off x="9246882" y="4106503"/>
                <a:ext cx="963090" cy="834518"/>
                <a:chOff x="6013183" y="3111500"/>
                <a:chExt cx="463550" cy="393700"/>
              </a:xfrm>
              <a:solidFill>
                <a:srgbClr val="7030A0"/>
              </a:solidFill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647A4FE-181F-344D-9F41-798B515B8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A722725-BFE8-0949-A8CB-68D8187C0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EFF8A27-5275-7A49-AA81-DA8ABB964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CC0362-5A97-5940-875B-F5C9A3AD5F53}"/>
                  </a:ext>
                </a:extLst>
              </p:cNvPr>
              <p:cNvSpPr txBox="1"/>
              <p:nvPr/>
            </p:nvSpPr>
            <p:spPr>
              <a:xfrm>
                <a:off x="10283031" y="4383713"/>
                <a:ext cx="1701479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7030A0"/>
                    </a:solidFill>
                  </a:rPr>
                  <a:t>Source center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9D8180-20AB-BC4D-9AEB-81C1F2986914}"/>
                  </a:ext>
                </a:extLst>
              </p:cNvPr>
              <p:cNvSpPr txBox="1"/>
              <p:nvPr/>
            </p:nvSpPr>
            <p:spPr>
              <a:xfrm>
                <a:off x="8990513" y="6049528"/>
                <a:ext cx="3096105" cy="351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Important clearance dimensions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9B57512-E768-7148-A735-1EF3B82C1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4968" y="6551792"/>
                <a:ext cx="2642637" cy="0"/>
              </a:xfrm>
              <a:prstGeom prst="straightConnector1">
                <a:avLst/>
              </a:prstGeom>
              <a:ln w="698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0B835B-8905-A142-A313-62D7AF79ADDE}"/>
                  </a:ext>
                </a:extLst>
              </p:cNvPr>
              <p:cNvSpPr txBox="1"/>
              <p:nvPr/>
            </p:nvSpPr>
            <p:spPr>
              <a:xfrm>
                <a:off x="10105902" y="3808161"/>
                <a:ext cx="1023216" cy="463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Legend</a:t>
                </a:r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E463A06-436B-8F43-B3F3-E27E620539FB}"/>
                </a:ext>
              </a:extLst>
            </p:cNvPr>
            <p:cNvCxnSpPr/>
            <p:nvPr/>
          </p:nvCxnSpPr>
          <p:spPr>
            <a:xfrm>
              <a:off x="17609119" y="20001898"/>
              <a:ext cx="3600000" cy="0"/>
            </a:xfrm>
            <a:prstGeom prst="line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949FCC6-38F1-3A4F-B55F-B5CE75D240F3}"/>
                </a:ext>
              </a:extLst>
            </p:cNvPr>
            <p:cNvSpPr txBox="1"/>
            <p:nvPr/>
          </p:nvSpPr>
          <p:spPr>
            <a:xfrm>
              <a:off x="18695767" y="20074733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10 mm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4469B3-CF7B-E74B-A8FB-B0B92A26378D}"/>
                </a:ext>
              </a:extLst>
            </p:cNvPr>
            <p:cNvSpPr txBox="1"/>
            <p:nvPr/>
          </p:nvSpPr>
          <p:spPr>
            <a:xfrm>
              <a:off x="21299191" y="19640523"/>
              <a:ext cx="1113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scale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2C996AD-44A3-354C-9389-8DBFA1CAFE37}"/>
              </a:ext>
            </a:extLst>
          </p:cNvPr>
          <p:cNvSpPr/>
          <p:nvPr/>
        </p:nvSpPr>
        <p:spPr>
          <a:xfrm>
            <a:off x="-4778110" y="25236354"/>
            <a:ext cx="15293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2"/>
              </a:rPr>
              <a:t>https://elog.legend-exp.org/UWScanner/200221_144719/IMG_8271.jpg</a:t>
            </a:r>
            <a:endParaRPr lang="en-US" sz="4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7DBB1F-9424-4944-9F3D-B77F1542DB63}"/>
              </a:ext>
            </a:extLst>
          </p:cNvPr>
          <p:cNvGrpSpPr/>
          <p:nvPr/>
        </p:nvGrpSpPr>
        <p:grpSpPr>
          <a:xfrm rot="18731620">
            <a:off x="-332572" y="4177620"/>
            <a:ext cx="8498278" cy="14176005"/>
            <a:chOff x="9743479" y="6412329"/>
            <a:chExt cx="8498278" cy="14176005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5BFEF7A-EDF5-0746-827C-AC82CDDC5A65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 rot="2868380" flipH="1">
              <a:off x="8617826" y="10964404"/>
              <a:ext cx="14176005" cy="5071856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E39858D-6616-C441-B1B3-9733C0E527A0}"/>
                </a:ext>
              </a:extLst>
            </p:cNvPr>
            <p:cNvSpPr txBox="1"/>
            <p:nvPr/>
          </p:nvSpPr>
          <p:spPr>
            <a:xfrm>
              <a:off x="9743479" y="8208703"/>
              <a:ext cx="157940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8.6 mm 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E58874-A97A-CF43-98D4-B5B15FD35DEB}"/>
              </a:ext>
            </a:extLst>
          </p:cNvPr>
          <p:cNvCxnSpPr>
            <a:cxnSpLocks/>
          </p:cNvCxnSpPr>
          <p:nvPr/>
        </p:nvCxnSpPr>
        <p:spPr>
          <a:xfrm>
            <a:off x="17370798" y="6937303"/>
            <a:ext cx="0" cy="3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A3FC1ED-9F69-EC45-A42B-4EC23E8296FD}"/>
              </a:ext>
            </a:extLst>
          </p:cNvPr>
          <p:cNvSpPr txBox="1"/>
          <p:nvPr/>
        </p:nvSpPr>
        <p:spPr>
          <a:xfrm>
            <a:off x="17422429" y="6803764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mm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497E3D-F4A9-A84B-991D-22111871D92A}"/>
              </a:ext>
            </a:extLst>
          </p:cNvPr>
          <p:cNvCxnSpPr>
            <a:cxnSpLocks/>
          </p:cNvCxnSpPr>
          <p:nvPr/>
        </p:nvCxnSpPr>
        <p:spPr>
          <a:xfrm>
            <a:off x="11609694" y="6913564"/>
            <a:ext cx="10552474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9962C7-A17E-1A4B-8EAB-C06D20B54043}"/>
              </a:ext>
            </a:extLst>
          </p:cNvPr>
          <p:cNvSpPr txBox="1"/>
          <p:nvPr/>
        </p:nvSpPr>
        <p:spPr>
          <a:xfrm>
            <a:off x="3959694" y="169637"/>
            <a:ext cx="15120000" cy="25545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Angle definitions: </a:t>
            </a:r>
          </a:p>
          <a:p>
            <a:pPr algn="ctr"/>
            <a:r>
              <a:rPr lang="en-US" sz="8000" dirty="0"/>
              <a:t>--move source -90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EB21CF9-A327-2E41-88EC-D3D536F9F062}"/>
                  </a:ext>
                </a:extLst>
              </p:cNvPr>
              <p:cNvSpPr txBox="1"/>
              <p:nvPr/>
            </p:nvSpPr>
            <p:spPr>
              <a:xfrm>
                <a:off x="236897" y="3511841"/>
                <a:ext cx="6880500" cy="193899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90 </a:t>
                </a:r>
                <a:r>
                  <a:rPr lang="en-US" sz="6000" dirty="0" err="1"/>
                  <a:t>deg</a:t>
                </a:r>
                <a:r>
                  <a:rPr lang="en-US" sz="600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0 </a:t>
                </a:r>
                <a:r>
                  <a:rPr lang="en-US" sz="6000" dirty="0" err="1"/>
                  <a:t>deg</a:t>
                </a:r>
                <a:endParaRPr lang="en-US" sz="60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EB21CF9-A327-2E41-88EC-D3D536F9F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97" y="3511841"/>
                <a:ext cx="6880500" cy="1938992"/>
              </a:xfrm>
              <a:prstGeom prst="rect">
                <a:avLst/>
              </a:prstGeom>
              <a:blipFill>
                <a:blip r:embed="rId3"/>
                <a:stretch>
                  <a:fillRect l="-2394" t="-9091" b="-194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17C43A9-1536-7E40-9E0B-70AB548592A6}"/>
              </a:ext>
            </a:extLst>
          </p:cNvPr>
          <p:cNvCxnSpPr/>
          <p:nvPr/>
        </p:nvCxnSpPr>
        <p:spPr>
          <a:xfrm>
            <a:off x="3629716" y="18320657"/>
            <a:ext cx="8947751" cy="0"/>
          </a:xfrm>
          <a:prstGeom prst="straightConnector1">
            <a:avLst/>
          </a:prstGeom>
          <a:ln w="314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089E8C1-C595-6F43-B5D8-D64AADE7658E}"/>
              </a:ext>
            </a:extLst>
          </p:cNvPr>
          <p:cNvSpPr txBox="1"/>
          <p:nvPr/>
        </p:nvSpPr>
        <p:spPr>
          <a:xfrm>
            <a:off x="4493575" y="18680975"/>
            <a:ext cx="61668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Linear motor travel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6593B0A-76FA-8946-A2B6-B185DB6F3057}"/>
                  </a:ext>
                </a:extLst>
              </p:cNvPr>
              <p:cNvSpPr txBox="1"/>
              <p:nvPr/>
            </p:nvSpPr>
            <p:spPr>
              <a:xfrm>
                <a:off x="17279694" y="3944672"/>
                <a:ext cx="5575842" cy="212365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4400" dirty="0"/>
                  <a:t>the rotation angle of the source motor is </a:t>
                </a:r>
                <a:br>
                  <a:rPr lang="en-US" sz="4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−180</m:t>
                      </m:r>
                      <m:r>
                        <a:rPr lang="en-US" sz="4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400">
                          <a:latin typeface="Cambria Math" panose="02040503050406030204" pitchFamily="18" charset="0"/>
                        </a:rPr>
                        <m:t>deg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6593B0A-76FA-8946-A2B6-B185DB6F3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9694" y="3944672"/>
                <a:ext cx="5575842" cy="2123658"/>
              </a:xfrm>
              <a:prstGeom prst="rect">
                <a:avLst/>
              </a:prstGeom>
              <a:blipFill>
                <a:blip r:embed="rId4"/>
                <a:stretch>
                  <a:fillRect l="-4308" t="-5917" b="-82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Curved Down Arrow 96">
            <a:extLst>
              <a:ext uri="{FF2B5EF4-FFF2-40B4-BE49-F238E27FC236}">
                <a16:creationId xmlns:a16="http://schemas.microsoft.com/office/drawing/2014/main" id="{8060C67D-676A-8341-9173-062B7FBD1C6E}"/>
              </a:ext>
            </a:extLst>
          </p:cNvPr>
          <p:cNvSpPr/>
          <p:nvPr/>
        </p:nvSpPr>
        <p:spPr>
          <a:xfrm>
            <a:off x="13396189" y="3018543"/>
            <a:ext cx="3169786" cy="1618078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AE54258-71C6-334A-9A6C-2A69E01355D3}"/>
              </a:ext>
            </a:extLst>
          </p:cNvPr>
          <p:cNvSpPr txBox="1"/>
          <p:nvPr/>
        </p:nvSpPr>
        <p:spPr>
          <a:xfrm>
            <a:off x="16711381" y="3002526"/>
            <a:ext cx="499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Source motor direction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3A8AFDC-27D4-FF46-891C-22F815EA92B7}"/>
                  </a:ext>
                </a:extLst>
              </p:cNvPr>
              <p:cNvSpPr/>
              <p:nvPr/>
            </p:nvSpPr>
            <p:spPr>
              <a:xfrm>
                <a:off x="19904691" y="6078072"/>
                <a:ext cx="233371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400" dirty="0"/>
                  <a:t> </a:t>
                </a: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3A8AFDC-27D4-FF46-891C-22F815EA92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4691" y="6078072"/>
                <a:ext cx="2333716" cy="769441"/>
              </a:xfrm>
              <a:prstGeom prst="rect">
                <a:avLst/>
              </a:prstGeom>
              <a:blipFill>
                <a:blip r:embed="rId5"/>
                <a:stretch>
                  <a:fillRect l="-3784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12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663FDF3-B398-AB46-8258-2F84DC8021CA}"/>
              </a:ext>
            </a:extLst>
          </p:cNvPr>
          <p:cNvSpPr/>
          <p:nvPr/>
        </p:nvSpPr>
        <p:spPr>
          <a:xfrm>
            <a:off x="-306" y="14939658"/>
            <a:ext cx="23039388" cy="10260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D7A3EB-C576-4049-8AB7-FD6F0FCEBB15}"/>
              </a:ext>
            </a:extLst>
          </p:cNvPr>
          <p:cNvSpPr/>
          <p:nvPr/>
        </p:nvSpPr>
        <p:spPr>
          <a:xfrm>
            <a:off x="10673694" y="13931658"/>
            <a:ext cx="1692000" cy="169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A8B21-5016-864F-9646-EEC87F7B0CDF}"/>
              </a:ext>
            </a:extLst>
          </p:cNvPr>
          <p:cNvSpPr/>
          <p:nvPr/>
        </p:nvSpPr>
        <p:spPr>
          <a:xfrm>
            <a:off x="-1443" y="12648257"/>
            <a:ext cx="1368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11ECAB-2ACC-E243-ACDE-955125D2FA12}"/>
              </a:ext>
            </a:extLst>
          </p:cNvPr>
          <p:cNvSpPr/>
          <p:nvPr/>
        </p:nvSpPr>
        <p:spPr>
          <a:xfrm>
            <a:off x="11429694" y="13409972"/>
            <a:ext cx="180000" cy="20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B4F399-7D4D-7749-B1AB-BF7FB385C9AB}"/>
              </a:ext>
            </a:extLst>
          </p:cNvPr>
          <p:cNvCxnSpPr>
            <a:cxnSpLocks/>
          </p:cNvCxnSpPr>
          <p:nvPr/>
        </p:nvCxnSpPr>
        <p:spPr>
          <a:xfrm flipV="1">
            <a:off x="11519694" y="14490353"/>
            <a:ext cx="2160000" cy="1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AFABF3-58B9-1040-AB7F-81B50D0E0DD7}"/>
              </a:ext>
            </a:extLst>
          </p:cNvPr>
          <p:cNvSpPr txBox="1"/>
          <p:nvPr/>
        </p:nvSpPr>
        <p:spPr>
          <a:xfrm>
            <a:off x="12084502" y="13958883"/>
            <a:ext cx="159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6.5 mm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A2958A-9C63-F04A-A326-DAEB0AF135AE}"/>
              </a:ext>
            </a:extLst>
          </p:cNvPr>
          <p:cNvCxnSpPr>
            <a:cxnSpLocks/>
          </p:cNvCxnSpPr>
          <p:nvPr/>
        </p:nvCxnSpPr>
        <p:spPr>
          <a:xfrm>
            <a:off x="21051231" y="7002941"/>
            <a:ext cx="0" cy="792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2443E0B-B8F2-6443-BBBE-D13E9C37A036}"/>
              </a:ext>
            </a:extLst>
          </p:cNvPr>
          <p:cNvSpPr txBox="1"/>
          <p:nvPr/>
        </p:nvSpPr>
        <p:spPr>
          <a:xfrm>
            <a:off x="20172625" y="10055596"/>
            <a:ext cx="14446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22 mm 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F7B3B3-DE8F-0C4B-87AD-4805C19F7F45}"/>
              </a:ext>
            </a:extLst>
          </p:cNvPr>
          <p:cNvCxnSpPr>
            <a:cxnSpLocks/>
          </p:cNvCxnSpPr>
          <p:nvPr/>
        </p:nvCxnSpPr>
        <p:spPr>
          <a:xfrm>
            <a:off x="13737052" y="12684364"/>
            <a:ext cx="0" cy="2951784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B28ED3C-06AA-9E4C-97E6-86DDF7526831}"/>
              </a:ext>
            </a:extLst>
          </p:cNvPr>
          <p:cNvGrpSpPr/>
          <p:nvPr/>
        </p:nvGrpSpPr>
        <p:grpSpPr>
          <a:xfrm rot="-1800000">
            <a:off x="5759694" y="3420000"/>
            <a:ext cx="11520000" cy="6121505"/>
            <a:chOff x="5759694" y="1799431"/>
            <a:chExt cx="11520000" cy="612150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A4803B1-034B-AD42-B00E-2E9D1B044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59694" y="1799431"/>
              <a:ext cx="11520000" cy="6120000"/>
              <a:chOff x="336000" y="0"/>
              <a:chExt cx="11520000" cy="6120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67620DB-66AF-7047-A38B-AC88F3BEFF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000" y="0"/>
                <a:ext cx="11520000" cy="32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D68A9E-67A2-F642-A801-E4680D6705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6000" y="3240000"/>
                <a:ext cx="3600000" cy="28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97EB1C-19E9-C54D-B55D-202E1D169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000" y="1080000"/>
                <a:ext cx="9360000" cy="90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08F402-1C61-C742-BD45-00A1807CE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6000" y="1980000"/>
                <a:ext cx="5040000" cy="18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B4B85A-B3EB-494A-9BF0-E8542F392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6000" y="2160000"/>
                <a:ext cx="360000" cy="396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13CED-1ABE-8F45-ACDE-9873DE616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6000" y="1800000"/>
                <a:ext cx="900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50852C3-11E5-294C-924D-BEAD6E5A92B2}"/>
                </a:ext>
              </a:extLst>
            </p:cNvPr>
            <p:cNvGrpSpPr/>
            <p:nvPr/>
          </p:nvGrpSpPr>
          <p:grpSpPr>
            <a:xfrm>
              <a:off x="10507742" y="4370558"/>
              <a:ext cx="2373787" cy="1927328"/>
              <a:chOff x="6013183" y="3177221"/>
              <a:chExt cx="463550" cy="393700"/>
            </a:xfrm>
            <a:solidFill>
              <a:srgbClr val="FF0000"/>
            </a:solidFill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64E8694-57B0-0947-829A-50181F2F20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329011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FDC4FA4-DB14-A44A-AA88-895C3B4E6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77221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3D037B7-C446-3945-B87B-E96DEE540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74071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BFDF052-1CAC-F24C-819C-1F72F75C5103}"/>
                </a:ext>
              </a:extLst>
            </p:cNvPr>
            <p:cNvCxnSpPr>
              <a:cxnSpLocks/>
            </p:cNvCxnSpPr>
            <p:nvPr/>
          </p:nvCxnSpPr>
          <p:spPr>
            <a:xfrm>
              <a:off x="5759694" y="1799431"/>
              <a:ext cx="5760000" cy="324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05677-42EF-E148-9E28-8D15A33344C9}"/>
                </a:ext>
              </a:extLst>
            </p:cNvPr>
            <p:cNvSpPr txBox="1"/>
            <p:nvPr/>
          </p:nvSpPr>
          <p:spPr>
            <a:xfrm rot="780000">
              <a:off x="7576983" y="2992271"/>
              <a:ext cx="1965603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18.87 mm 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66FA49F-50C1-5741-B4DA-063CA0AC76BC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91" y="5003052"/>
              <a:ext cx="5725447" cy="393886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9CD3E61-6934-F44E-8AA9-10191C9C651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9694" y="5400936"/>
              <a:ext cx="0" cy="252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19E0E-4329-974F-8016-A677C0BACBBB}"/>
                </a:ext>
              </a:extLst>
            </p:cNvPr>
            <p:cNvSpPr txBox="1"/>
            <p:nvPr/>
          </p:nvSpPr>
          <p:spPr>
            <a:xfrm>
              <a:off x="13396189" y="6137814"/>
              <a:ext cx="12362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7 mm 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5483B3C-8321-F343-9157-CB7C508409E0}"/>
                </a:ext>
              </a:extLst>
            </p:cNvPr>
            <p:cNvGrpSpPr/>
            <p:nvPr/>
          </p:nvGrpSpPr>
          <p:grpSpPr>
            <a:xfrm>
              <a:off x="10515692" y="2846368"/>
              <a:ext cx="2373787" cy="1927328"/>
              <a:chOff x="6013183" y="3111500"/>
              <a:chExt cx="463550" cy="393700"/>
            </a:xfrm>
            <a:solidFill>
              <a:srgbClr val="7030A0"/>
            </a:solidFill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9532E61-129C-1E41-AA5A-D1B18CBA96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263290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B7CC080-C39C-9D49-A7D5-1114B29B7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11500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31E6605-914E-3F43-B65D-EA36EB3B5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08350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63E108-81DE-1F4C-ADAC-13FC619AE50C}"/>
                </a:ext>
              </a:extLst>
            </p:cNvPr>
            <p:cNvSpPr txBox="1"/>
            <p:nvPr/>
          </p:nvSpPr>
          <p:spPr>
            <a:xfrm rot="202343">
              <a:off x="7258456" y="4955696"/>
              <a:ext cx="196560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16.03 mm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1B23CA9-CBD1-9746-A826-D91C1A88114E}"/>
              </a:ext>
            </a:extLst>
          </p:cNvPr>
          <p:cNvSpPr txBox="1"/>
          <p:nvPr/>
        </p:nvSpPr>
        <p:spPr>
          <a:xfrm>
            <a:off x="236897" y="24212111"/>
            <a:ext cx="734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Scale: 1 mm real life = 1 cm in drawing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5B530D6-617E-C04B-8733-C653C9E98180}"/>
              </a:ext>
            </a:extLst>
          </p:cNvPr>
          <p:cNvGrpSpPr/>
          <p:nvPr/>
        </p:nvGrpSpPr>
        <p:grpSpPr>
          <a:xfrm>
            <a:off x="16711381" y="18585684"/>
            <a:ext cx="5711832" cy="6272758"/>
            <a:chOff x="16885931" y="14448306"/>
            <a:chExt cx="5711832" cy="627275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9A20676-1DA0-9A46-A385-FBF4E65A9842}"/>
                </a:ext>
              </a:extLst>
            </p:cNvPr>
            <p:cNvGrpSpPr/>
            <p:nvPr/>
          </p:nvGrpSpPr>
          <p:grpSpPr>
            <a:xfrm>
              <a:off x="16885931" y="14448306"/>
              <a:ext cx="5711832" cy="6236379"/>
              <a:chOff x="8905956" y="3737155"/>
              <a:chExt cx="3180662" cy="375335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B775A4-D85E-204E-B047-1CF2A47247C2}"/>
                  </a:ext>
                </a:extLst>
              </p:cNvPr>
              <p:cNvSpPr/>
              <p:nvPr/>
            </p:nvSpPr>
            <p:spPr>
              <a:xfrm>
                <a:off x="8905956" y="3737155"/>
                <a:ext cx="3180662" cy="3753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05D357A-DA8E-A841-99E2-2EA403B0EEE9}"/>
                  </a:ext>
                </a:extLst>
              </p:cNvPr>
              <p:cNvGrpSpPr/>
              <p:nvPr/>
            </p:nvGrpSpPr>
            <p:grpSpPr>
              <a:xfrm>
                <a:off x="9246882" y="5064692"/>
                <a:ext cx="963090" cy="834518"/>
                <a:chOff x="6013183" y="3111500"/>
                <a:chExt cx="463550" cy="393700"/>
              </a:xfrm>
              <a:solidFill>
                <a:srgbClr val="FF0000"/>
              </a:solidFill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CAF1C65-3E23-0942-A6A1-4FB7C16548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BB9F0C9-08CB-224B-A465-C612054AE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B64A78C3-40AE-2043-A4A0-A8E9B0251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897CBA-ADBA-8942-9C75-1474FB497922}"/>
                  </a:ext>
                </a:extLst>
              </p:cNvPr>
              <p:cNvSpPr txBox="1"/>
              <p:nvPr/>
            </p:nvSpPr>
            <p:spPr>
              <a:xfrm>
                <a:off x="10268002" y="5297285"/>
                <a:ext cx="1589614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Rotation axis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74B686D-82A4-C244-80CA-126606E99D03}"/>
                  </a:ext>
                </a:extLst>
              </p:cNvPr>
              <p:cNvGrpSpPr/>
              <p:nvPr/>
            </p:nvGrpSpPr>
            <p:grpSpPr>
              <a:xfrm>
                <a:off x="9246882" y="4106503"/>
                <a:ext cx="963090" cy="834518"/>
                <a:chOff x="6013183" y="3111500"/>
                <a:chExt cx="463550" cy="393700"/>
              </a:xfrm>
              <a:solidFill>
                <a:srgbClr val="7030A0"/>
              </a:solidFill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647A4FE-181F-344D-9F41-798B515B8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A722725-BFE8-0949-A8CB-68D8187C0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EFF8A27-5275-7A49-AA81-DA8ABB964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CC0362-5A97-5940-875B-F5C9A3AD5F53}"/>
                  </a:ext>
                </a:extLst>
              </p:cNvPr>
              <p:cNvSpPr txBox="1"/>
              <p:nvPr/>
            </p:nvSpPr>
            <p:spPr>
              <a:xfrm>
                <a:off x="10283031" y="4383713"/>
                <a:ext cx="1701479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7030A0"/>
                    </a:solidFill>
                  </a:rPr>
                  <a:t>Source center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9D8180-20AB-BC4D-9AEB-81C1F2986914}"/>
                  </a:ext>
                </a:extLst>
              </p:cNvPr>
              <p:cNvSpPr txBox="1"/>
              <p:nvPr/>
            </p:nvSpPr>
            <p:spPr>
              <a:xfrm>
                <a:off x="8990513" y="6049528"/>
                <a:ext cx="3096105" cy="351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Important clearance dimensions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9B57512-E768-7148-A735-1EF3B82C1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4968" y="6551792"/>
                <a:ext cx="2642637" cy="0"/>
              </a:xfrm>
              <a:prstGeom prst="straightConnector1">
                <a:avLst/>
              </a:prstGeom>
              <a:ln w="698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0B835B-8905-A142-A313-62D7AF79ADDE}"/>
                  </a:ext>
                </a:extLst>
              </p:cNvPr>
              <p:cNvSpPr txBox="1"/>
              <p:nvPr/>
            </p:nvSpPr>
            <p:spPr>
              <a:xfrm>
                <a:off x="10105902" y="3808161"/>
                <a:ext cx="1023216" cy="463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Legend</a:t>
                </a:r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E463A06-436B-8F43-B3F3-E27E620539FB}"/>
                </a:ext>
              </a:extLst>
            </p:cNvPr>
            <p:cNvCxnSpPr/>
            <p:nvPr/>
          </p:nvCxnSpPr>
          <p:spPr>
            <a:xfrm>
              <a:off x="17609119" y="20001898"/>
              <a:ext cx="3600000" cy="0"/>
            </a:xfrm>
            <a:prstGeom prst="line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949FCC6-38F1-3A4F-B55F-B5CE75D240F3}"/>
                </a:ext>
              </a:extLst>
            </p:cNvPr>
            <p:cNvSpPr txBox="1"/>
            <p:nvPr/>
          </p:nvSpPr>
          <p:spPr>
            <a:xfrm>
              <a:off x="18695767" y="20074733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10 mm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4469B3-CF7B-E74B-A8FB-B0B92A26378D}"/>
                </a:ext>
              </a:extLst>
            </p:cNvPr>
            <p:cNvSpPr txBox="1"/>
            <p:nvPr/>
          </p:nvSpPr>
          <p:spPr>
            <a:xfrm>
              <a:off x="21299191" y="19640523"/>
              <a:ext cx="1113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scale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2C996AD-44A3-354C-9389-8DBFA1CAFE37}"/>
              </a:ext>
            </a:extLst>
          </p:cNvPr>
          <p:cNvSpPr/>
          <p:nvPr/>
        </p:nvSpPr>
        <p:spPr>
          <a:xfrm>
            <a:off x="-4778110" y="25236354"/>
            <a:ext cx="15293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2"/>
              </a:rPr>
              <a:t>https://elog.legend-exp.org/UWScanner/200221_144719/IMG_8271.jpg</a:t>
            </a:r>
            <a:endParaRPr lang="en-US" sz="4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7DBB1F-9424-4944-9F3D-B77F1542DB63}"/>
              </a:ext>
            </a:extLst>
          </p:cNvPr>
          <p:cNvGrpSpPr/>
          <p:nvPr/>
        </p:nvGrpSpPr>
        <p:grpSpPr>
          <a:xfrm rot="18731620">
            <a:off x="10254241" y="8284729"/>
            <a:ext cx="2915778" cy="584775"/>
            <a:chOff x="9398139" y="8208703"/>
            <a:chExt cx="2915778" cy="584775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5BFEF7A-EDF5-0746-827C-AC82CDDC5A65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 rot="2868380" flipH="1">
              <a:off x="10772333" y="6984943"/>
              <a:ext cx="167387" cy="2915778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E39858D-6616-C441-B1B3-9733C0E527A0}"/>
                </a:ext>
              </a:extLst>
            </p:cNvPr>
            <p:cNvSpPr txBox="1"/>
            <p:nvPr/>
          </p:nvSpPr>
          <p:spPr>
            <a:xfrm>
              <a:off x="9743479" y="8208703"/>
              <a:ext cx="157940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8.6 mm 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E58874-A97A-CF43-98D4-B5B15FD35DEB}"/>
              </a:ext>
            </a:extLst>
          </p:cNvPr>
          <p:cNvCxnSpPr>
            <a:cxnSpLocks/>
          </p:cNvCxnSpPr>
          <p:nvPr/>
        </p:nvCxnSpPr>
        <p:spPr>
          <a:xfrm>
            <a:off x="17370798" y="6512762"/>
            <a:ext cx="0" cy="3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A3FC1ED-9F69-EC45-A42B-4EC23E8296FD}"/>
              </a:ext>
            </a:extLst>
          </p:cNvPr>
          <p:cNvSpPr txBox="1"/>
          <p:nvPr/>
        </p:nvSpPr>
        <p:spPr>
          <a:xfrm>
            <a:off x="17422429" y="6379223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mm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497E3D-F4A9-A84B-991D-22111871D92A}"/>
              </a:ext>
            </a:extLst>
          </p:cNvPr>
          <p:cNvCxnSpPr>
            <a:cxnSpLocks/>
          </p:cNvCxnSpPr>
          <p:nvPr/>
        </p:nvCxnSpPr>
        <p:spPr>
          <a:xfrm>
            <a:off x="11609694" y="6913564"/>
            <a:ext cx="10552474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AD43B2C-D604-B54C-8DB7-8B0DECFA155A}"/>
              </a:ext>
            </a:extLst>
          </p:cNvPr>
          <p:cNvCxnSpPr>
            <a:cxnSpLocks/>
          </p:cNvCxnSpPr>
          <p:nvPr/>
        </p:nvCxnSpPr>
        <p:spPr>
          <a:xfrm>
            <a:off x="6712507" y="9682691"/>
            <a:ext cx="0" cy="28728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D638DA1-5D5E-3B48-AE49-2E529083D589}"/>
              </a:ext>
            </a:extLst>
          </p:cNvPr>
          <p:cNvSpPr txBox="1"/>
          <p:nvPr/>
        </p:nvSpPr>
        <p:spPr>
          <a:xfrm>
            <a:off x="5700984" y="10761696"/>
            <a:ext cx="2023045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7.98 mm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962C7-A17E-1A4B-8EAB-C06D20B54043}"/>
              </a:ext>
            </a:extLst>
          </p:cNvPr>
          <p:cNvSpPr txBox="1"/>
          <p:nvPr/>
        </p:nvSpPr>
        <p:spPr>
          <a:xfrm>
            <a:off x="3959694" y="169637"/>
            <a:ext cx="15120000" cy="25545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Angle definitions:</a:t>
            </a:r>
          </a:p>
          <a:p>
            <a:pPr algn="ctr"/>
            <a:r>
              <a:rPr lang="en-US" sz="8000" dirty="0"/>
              <a:t>--move source -150 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5B456D8-DEEE-1142-B116-EC08B12AC451}"/>
              </a:ext>
            </a:extLst>
          </p:cNvPr>
          <p:cNvCxnSpPr>
            <a:cxnSpLocks/>
          </p:cNvCxnSpPr>
          <p:nvPr/>
        </p:nvCxnSpPr>
        <p:spPr>
          <a:xfrm>
            <a:off x="11849342" y="6936160"/>
            <a:ext cx="4602459" cy="8003498"/>
          </a:xfrm>
          <a:prstGeom prst="line">
            <a:avLst/>
          </a:prstGeom>
          <a:ln w="1016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2057C17-9248-0A41-97D8-E1CE892BEE15}"/>
              </a:ext>
            </a:extLst>
          </p:cNvPr>
          <p:cNvCxnSpPr>
            <a:cxnSpLocks/>
          </p:cNvCxnSpPr>
          <p:nvPr/>
        </p:nvCxnSpPr>
        <p:spPr>
          <a:xfrm flipV="1">
            <a:off x="16481993" y="9601066"/>
            <a:ext cx="0" cy="5280482"/>
          </a:xfrm>
          <a:prstGeom prst="line">
            <a:avLst/>
          </a:prstGeom>
          <a:ln w="825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6F204B8-1971-E840-8ABC-483007D62D92}"/>
                  </a:ext>
                </a:extLst>
              </p:cNvPr>
              <p:cNvSpPr txBox="1"/>
              <p:nvPr/>
            </p:nvSpPr>
            <p:spPr>
              <a:xfrm>
                <a:off x="15330972" y="12370217"/>
                <a:ext cx="128612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6F204B8-1971-E840-8ABC-483007D62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0972" y="12370217"/>
                <a:ext cx="1286121" cy="769441"/>
              </a:xfrm>
              <a:prstGeom prst="rect">
                <a:avLst/>
              </a:prstGeom>
              <a:blipFill>
                <a:blip r:embed="rId3"/>
                <a:stretch>
                  <a:fillRect l="-196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Arc 90">
            <a:extLst>
              <a:ext uri="{FF2B5EF4-FFF2-40B4-BE49-F238E27FC236}">
                <a16:creationId xmlns:a16="http://schemas.microsoft.com/office/drawing/2014/main" id="{FD8C3F98-2DE4-114A-9A9F-83B56F319A91}"/>
              </a:ext>
            </a:extLst>
          </p:cNvPr>
          <p:cNvSpPr/>
          <p:nvPr/>
        </p:nvSpPr>
        <p:spPr>
          <a:xfrm rot="19926662">
            <a:off x="15180480" y="13436537"/>
            <a:ext cx="1322289" cy="855465"/>
          </a:xfrm>
          <a:prstGeom prst="arc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CABE9E-7D72-054E-B12A-960609C9920B}"/>
                  </a:ext>
                </a:extLst>
              </p:cNvPr>
              <p:cNvSpPr txBox="1"/>
              <p:nvPr/>
            </p:nvSpPr>
            <p:spPr>
              <a:xfrm>
                <a:off x="14390759" y="13936588"/>
                <a:ext cx="131176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CABE9E-7D72-054E-B12A-960609C99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759" y="13936588"/>
                <a:ext cx="1311769" cy="769441"/>
              </a:xfrm>
              <a:prstGeom prst="rect">
                <a:avLst/>
              </a:prstGeom>
              <a:blipFill>
                <a:blip r:embed="rId4"/>
                <a:stretch>
                  <a:fillRect l="-1923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Arc 92">
            <a:extLst>
              <a:ext uri="{FF2B5EF4-FFF2-40B4-BE49-F238E27FC236}">
                <a16:creationId xmlns:a16="http://schemas.microsoft.com/office/drawing/2014/main" id="{3CF4E23D-A9A9-0640-8A09-758A34DD8C6B}"/>
              </a:ext>
            </a:extLst>
          </p:cNvPr>
          <p:cNvSpPr/>
          <p:nvPr/>
        </p:nvSpPr>
        <p:spPr>
          <a:xfrm rot="16380063">
            <a:off x="15278096" y="14498494"/>
            <a:ext cx="1322289" cy="855465"/>
          </a:xfrm>
          <a:prstGeom prst="arc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EB21CF9-A327-2E41-88EC-D3D536F9F062}"/>
                  </a:ext>
                </a:extLst>
              </p:cNvPr>
              <p:cNvSpPr txBox="1"/>
              <p:nvPr/>
            </p:nvSpPr>
            <p:spPr>
              <a:xfrm>
                <a:off x="141160" y="3299283"/>
                <a:ext cx="6880500" cy="378565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30 </a:t>
                </a:r>
                <a:r>
                  <a:rPr lang="en-US" sz="6000" dirty="0" err="1"/>
                  <a:t>deg</a:t>
                </a:r>
                <a:r>
                  <a:rPr lang="en-US" sz="6000" dirty="0"/>
                  <a:t>; </a:t>
                </a:r>
                <a:br>
                  <a:rPr lang="en-US" sz="6000" dirty="0"/>
                </a:br>
                <a:r>
                  <a:rPr lang="en-US" sz="6000" dirty="0"/>
                  <a:t>(-150 </a:t>
                </a:r>
                <a:r>
                  <a:rPr lang="en-US" sz="6000" dirty="0" err="1"/>
                  <a:t>deg</a:t>
                </a:r>
                <a:r>
                  <a:rPr lang="en-US" sz="6000" dirty="0"/>
                  <a:t> source motor)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60 </a:t>
                </a:r>
                <a:r>
                  <a:rPr lang="en-US" sz="6000" dirty="0" err="1"/>
                  <a:t>deg</a:t>
                </a:r>
                <a:endParaRPr lang="en-US" sz="60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EB21CF9-A327-2E41-88EC-D3D536F9F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60" y="3299283"/>
                <a:ext cx="6880500" cy="3785652"/>
              </a:xfrm>
              <a:prstGeom prst="rect">
                <a:avLst/>
              </a:prstGeom>
              <a:blipFill>
                <a:blip r:embed="rId5"/>
                <a:stretch>
                  <a:fillRect l="-4963" t="-4667" b="-9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213CCE3-00DB-2E48-B397-57E555222433}"/>
                  </a:ext>
                </a:extLst>
              </p:cNvPr>
              <p:cNvSpPr txBox="1"/>
              <p:nvPr/>
            </p:nvSpPr>
            <p:spPr>
              <a:xfrm>
                <a:off x="17279694" y="3944672"/>
                <a:ext cx="5575842" cy="212365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4400" dirty="0"/>
                  <a:t>the rotation angle of the source motor is </a:t>
                </a:r>
                <a:br>
                  <a:rPr lang="en-US" sz="4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−180</m:t>
                      </m:r>
                      <m:r>
                        <a:rPr lang="en-US" sz="4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400">
                          <a:latin typeface="Cambria Math" panose="02040503050406030204" pitchFamily="18" charset="0"/>
                        </a:rPr>
                        <m:t>deg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213CCE3-00DB-2E48-B397-57E555222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9694" y="3944672"/>
                <a:ext cx="5575842" cy="2123658"/>
              </a:xfrm>
              <a:prstGeom prst="rect">
                <a:avLst/>
              </a:prstGeom>
              <a:blipFill>
                <a:blip r:embed="rId6"/>
                <a:stretch>
                  <a:fillRect l="-4308" t="-5917" b="-82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urved Down Arrow 83">
            <a:extLst>
              <a:ext uri="{FF2B5EF4-FFF2-40B4-BE49-F238E27FC236}">
                <a16:creationId xmlns:a16="http://schemas.microsoft.com/office/drawing/2014/main" id="{25113238-A706-4144-BD5F-7056B4F9150A}"/>
              </a:ext>
            </a:extLst>
          </p:cNvPr>
          <p:cNvSpPr/>
          <p:nvPr/>
        </p:nvSpPr>
        <p:spPr>
          <a:xfrm>
            <a:off x="13396189" y="3018543"/>
            <a:ext cx="3169786" cy="1618078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AFE91D1-07E0-8640-BB98-6A6B3584DB22}"/>
              </a:ext>
            </a:extLst>
          </p:cNvPr>
          <p:cNvSpPr txBox="1"/>
          <p:nvPr/>
        </p:nvSpPr>
        <p:spPr>
          <a:xfrm>
            <a:off x="16711381" y="3002526"/>
            <a:ext cx="499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Source motor direction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5B8DE76-69E1-AC44-9FAB-2E5B03181F7C}"/>
                  </a:ext>
                </a:extLst>
              </p:cNvPr>
              <p:cNvSpPr/>
              <p:nvPr/>
            </p:nvSpPr>
            <p:spPr>
              <a:xfrm>
                <a:off x="19904691" y="6078072"/>
                <a:ext cx="233371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400" dirty="0"/>
                  <a:t> </a:t>
                </a:r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5B8DE76-69E1-AC44-9FAB-2E5B03181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4691" y="6078072"/>
                <a:ext cx="2333716" cy="769441"/>
              </a:xfrm>
              <a:prstGeom prst="rect">
                <a:avLst/>
              </a:prstGeom>
              <a:blipFill>
                <a:blip r:embed="rId7"/>
                <a:stretch>
                  <a:fillRect l="-3784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43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663FDF3-B398-AB46-8258-2F84DC8021CA}"/>
              </a:ext>
            </a:extLst>
          </p:cNvPr>
          <p:cNvSpPr/>
          <p:nvPr/>
        </p:nvSpPr>
        <p:spPr>
          <a:xfrm>
            <a:off x="-306" y="14939658"/>
            <a:ext cx="23039388" cy="10260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D7A3EB-C576-4049-8AB7-FD6F0FCEBB15}"/>
              </a:ext>
            </a:extLst>
          </p:cNvPr>
          <p:cNvSpPr/>
          <p:nvPr/>
        </p:nvSpPr>
        <p:spPr>
          <a:xfrm>
            <a:off x="10673694" y="13931658"/>
            <a:ext cx="1692000" cy="169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A8B21-5016-864F-9646-EEC87F7B0CDF}"/>
              </a:ext>
            </a:extLst>
          </p:cNvPr>
          <p:cNvSpPr/>
          <p:nvPr/>
        </p:nvSpPr>
        <p:spPr>
          <a:xfrm>
            <a:off x="-1443" y="12648257"/>
            <a:ext cx="1368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11ECAB-2ACC-E243-ACDE-955125D2FA12}"/>
              </a:ext>
            </a:extLst>
          </p:cNvPr>
          <p:cNvSpPr/>
          <p:nvPr/>
        </p:nvSpPr>
        <p:spPr>
          <a:xfrm>
            <a:off x="11429694" y="13409972"/>
            <a:ext cx="180000" cy="20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B4F399-7D4D-7749-B1AB-BF7FB385C9AB}"/>
              </a:ext>
            </a:extLst>
          </p:cNvPr>
          <p:cNvCxnSpPr>
            <a:cxnSpLocks/>
          </p:cNvCxnSpPr>
          <p:nvPr/>
        </p:nvCxnSpPr>
        <p:spPr>
          <a:xfrm flipV="1">
            <a:off x="11519694" y="14490353"/>
            <a:ext cx="2160000" cy="1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A0888A-5CBA-CB4B-9D8F-0E44F4D5566C}"/>
              </a:ext>
            </a:extLst>
          </p:cNvPr>
          <p:cNvCxnSpPr>
            <a:cxnSpLocks/>
          </p:cNvCxnSpPr>
          <p:nvPr/>
        </p:nvCxnSpPr>
        <p:spPr>
          <a:xfrm>
            <a:off x="14281463" y="12742504"/>
            <a:ext cx="0" cy="21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4D218CB-F020-C94A-9D55-B4A4EAB54380}"/>
              </a:ext>
            </a:extLst>
          </p:cNvPr>
          <p:cNvSpPr txBox="1"/>
          <p:nvPr/>
        </p:nvSpPr>
        <p:spPr>
          <a:xfrm>
            <a:off x="14425639" y="13346881"/>
            <a:ext cx="5450531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6 mm</a:t>
            </a:r>
            <a:br>
              <a:rPr lang="en-US" sz="3200" dirty="0"/>
            </a:br>
            <a:r>
              <a:rPr lang="en-US" sz="3200" dirty="0"/>
              <a:t>to top of nylon screw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FABF3-58B9-1040-AB7F-81B50D0E0DD7}"/>
              </a:ext>
            </a:extLst>
          </p:cNvPr>
          <p:cNvSpPr txBox="1"/>
          <p:nvPr/>
        </p:nvSpPr>
        <p:spPr>
          <a:xfrm>
            <a:off x="12084502" y="13958883"/>
            <a:ext cx="159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6.5 mm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A2958A-9C63-F04A-A326-DAEB0AF135AE}"/>
              </a:ext>
            </a:extLst>
          </p:cNvPr>
          <p:cNvCxnSpPr>
            <a:cxnSpLocks/>
          </p:cNvCxnSpPr>
          <p:nvPr/>
        </p:nvCxnSpPr>
        <p:spPr>
          <a:xfrm>
            <a:off x="21051231" y="7002941"/>
            <a:ext cx="0" cy="792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2443E0B-B8F2-6443-BBBE-D13E9C37A036}"/>
              </a:ext>
            </a:extLst>
          </p:cNvPr>
          <p:cNvSpPr txBox="1"/>
          <p:nvPr/>
        </p:nvSpPr>
        <p:spPr>
          <a:xfrm>
            <a:off x="20172625" y="10055596"/>
            <a:ext cx="14446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22 mm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2619886-0859-2E45-B7FF-B9761B7C3C10}"/>
              </a:ext>
            </a:extLst>
          </p:cNvPr>
          <p:cNvCxnSpPr>
            <a:cxnSpLocks/>
          </p:cNvCxnSpPr>
          <p:nvPr/>
        </p:nvCxnSpPr>
        <p:spPr>
          <a:xfrm>
            <a:off x="11353201" y="12635436"/>
            <a:ext cx="5926495" cy="12821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0F9B52-E3F2-5D4A-BD4C-457002864EA5}"/>
              </a:ext>
            </a:extLst>
          </p:cNvPr>
          <p:cNvCxnSpPr>
            <a:cxnSpLocks/>
          </p:cNvCxnSpPr>
          <p:nvPr/>
        </p:nvCxnSpPr>
        <p:spPr>
          <a:xfrm>
            <a:off x="15540768" y="6872313"/>
            <a:ext cx="0" cy="57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B5DAF1B-C11E-204B-85DB-F03F68371D07}"/>
              </a:ext>
            </a:extLst>
          </p:cNvPr>
          <p:cNvSpPr txBox="1"/>
          <p:nvPr/>
        </p:nvSpPr>
        <p:spPr>
          <a:xfrm>
            <a:off x="15128719" y="9026441"/>
            <a:ext cx="14446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16 mm 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F7B3B3-DE8F-0C4B-87AD-4805C19F7F45}"/>
              </a:ext>
            </a:extLst>
          </p:cNvPr>
          <p:cNvCxnSpPr>
            <a:cxnSpLocks/>
          </p:cNvCxnSpPr>
          <p:nvPr/>
        </p:nvCxnSpPr>
        <p:spPr>
          <a:xfrm>
            <a:off x="13737052" y="12684364"/>
            <a:ext cx="0" cy="2951784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B28ED3C-06AA-9E4C-97E6-86DDF7526831}"/>
              </a:ext>
            </a:extLst>
          </p:cNvPr>
          <p:cNvGrpSpPr/>
          <p:nvPr/>
        </p:nvGrpSpPr>
        <p:grpSpPr>
          <a:xfrm>
            <a:off x="5759694" y="3420000"/>
            <a:ext cx="11520000" cy="6121505"/>
            <a:chOff x="5759694" y="1799431"/>
            <a:chExt cx="11520000" cy="612150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A4803B1-034B-AD42-B00E-2E9D1B044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59694" y="1799431"/>
              <a:ext cx="11520000" cy="6120000"/>
              <a:chOff x="336000" y="0"/>
              <a:chExt cx="11520000" cy="6120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67620DB-66AF-7047-A38B-AC88F3BEFF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000" y="0"/>
                <a:ext cx="11520000" cy="32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D68A9E-67A2-F642-A801-E4680D6705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6000" y="3240000"/>
                <a:ext cx="3600000" cy="28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97EB1C-19E9-C54D-B55D-202E1D169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000" y="1080000"/>
                <a:ext cx="9360000" cy="90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08F402-1C61-C742-BD45-00A1807CE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6000" y="1980000"/>
                <a:ext cx="5040000" cy="18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B4B85A-B3EB-494A-9BF0-E8542F392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6000" y="2160000"/>
                <a:ext cx="360000" cy="396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13CED-1ABE-8F45-ACDE-9873DE616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6000" y="1800000"/>
                <a:ext cx="900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50852C3-11E5-294C-924D-BEAD6E5A92B2}"/>
                </a:ext>
              </a:extLst>
            </p:cNvPr>
            <p:cNvGrpSpPr/>
            <p:nvPr/>
          </p:nvGrpSpPr>
          <p:grpSpPr>
            <a:xfrm>
              <a:off x="10507742" y="4370558"/>
              <a:ext cx="2373787" cy="1927328"/>
              <a:chOff x="6013183" y="3177221"/>
              <a:chExt cx="463550" cy="393700"/>
            </a:xfrm>
            <a:solidFill>
              <a:srgbClr val="FF0000"/>
            </a:solidFill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64E8694-57B0-0947-829A-50181F2F20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329011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FDC4FA4-DB14-A44A-AA88-895C3B4E6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77221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3D037B7-C446-3945-B87B-E96DEE540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74071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BFDF052-1CAC-F24C-819C-1F72F75C5103}"/>
                </a:ext>
              </a:extLst>
            </p:cNvPr>
            <p:cNvCxnSpPr>
              <a:cxnSpLocks/>
            </p:cNvCxnSpPr>
            <p:nvPr/>
          </p:nvCxnSpPr>
          <p:spPr>
            <a:xfrm>
              <a:off x="5759694" y="1799431"/>
              <a:ext cx="5760000" cy="324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05677-42EF-E148-9E28-8D15A33344C9}"/>
                </a:ext>
              </a:extLst>
            </p:cNvPr>
            <p:cNvSpPr txBox="1"/>
            <p:nvPr/>
          </p:nvSpPr>
          <p:spPr>
            <a:xfrm>
              <a:off x="7576983" y="2992270"/>
              <a:ext cx="1965603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18.87 mm 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66FA49F-50C1-5741-B4DA-063CA0AC76BC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91" y="5003052"/>
              <a:ext cx="5725447" cy="393886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9CD3E61-6934-F44E-8AA9-10191C9C651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9694" y="5400936"/>
              <a:ext cx="0" cy="252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19E0E-4329-974F-8016-A677C0BACBBB}"/>
                </a:ext>
              </a:extLst>
            </p:cNvPr>
            <p:cNvSpPr txBox="1"/>
            <p:nvPr/>
          </p:nvSpPr>
          <p:spPr>
            <a:xfrm>
              <a:off x="13396189" y="6137814"/>
              <a:ext cx="12362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7 mm 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5483B3C-8321-F343-9157-CB7C508409E0}"/>
                </a:ext>
              </a:extLst>
            </p:cNvPr>
            <p:cNvGrpSpPr/>
            <p:nvPr/>
          </p:nvGrpSpPr>
          <p:grpSpPr>
            <a:xfrm>
              <a:off x="10515692" y="2846368"/>
              <a:ext cx="2373787" cy="1927328"/>
              <a:chOff x="6013183" y="3111500"/>
              <a:chExt cx="463550" cy="393700"/>
            </a:xfrm>
            <a:solidFill>
              <a:srgbClr val="7030A0"/>
            </a:solidFill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9532E61-129C-1E41-AA5A-D1B18CBA96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263290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B7CC080-C39C-9D49-A7D5-1114B29B7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11500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31E6605-914E-3F43-B65D-EA36EB3B5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08350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63E108-81DE-1F4C-ADAC-13FC619AE50C}"/>
                </a:ext>
              </a:extLst>
            </p:cNvPr>
            <p:cNvSpPr txBox="1"/>
            <p:nvPr/>
          </p:nvSpPr>
          <p:spPr>
            <a:xfrm rot="202343">
              <a:off x="7258456" y="4955696"/>
              <a:ext cx="196560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16.03 mm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1B23CA9-CBD1-9746-A826-D91C1A88114E}"/>
              </a:ext>
            </a:extLst>
          </p:cNvPr>
          <p:cNvSpPr txBox="1"/>
          <p:nvPr/>
        </p:nvSpPr>
        <p:spPr>
          <a:xfrm>
            <a:off x="236897" y="24212111"/>
            <a:ext cx="734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Scale: 1 mm real life = 1 cm in drawing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5B530D6-617E-C04B-8733-C653C9E98180}"/>
              </a:ext>
            </a:extLst>
          </p:cNvPr>
          <p:cNvGrpSpPr/>
          <p:nvPr/>
        </p:nvGrpSpPr>
        <p:grpSpPr>
          <a:xfrm>
            <a:off x="16711381" y="18585684"/>
            <a:ext cx="5711832" cy="6272758"/>
            <a:chOff x="16885931" y="14448306"/>
            <a:chExt cx="5711832" cy="627275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9A20676-1DA0-9A46-A385-FBF4E65A9842}"/>
                </a:ext>
              </a:extLst>
            </p:cNvPr>
            <p:cNvGrpSpPr/>
            <p:nvPr/>
          </p:nvGrpSpPr>
          <p:grpSpPr>
            <a:xfrm>
              <a:off x="16885931" y="14448306"/>
              <a:ext cx="5711832" cy="6236379"/>
              <a:chOff x="8905956" y="3737155"/>
              <a:chExt cx="3180662" cy="375335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B775A4-D85E-204E-B047-1CF2A47247C2}"/>
                  </a:ext>
                </a:extLst>
              </p:cNvPr>
              <p:cNvSpPr/>
              <p:nvPr/>
            </p:nvSpPr>
            <p:spPr>
              <a:xfrm>
                <a:off x="8905956" y="3737155"/>
                <a:ext cx="3180662" cy="3753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05D357A-DA8E-A841-99E2-2EA403B0EEE9}"/>
                  </a:ext>
                </a:extLst>
              </p:cNvPr>
              <p:cNvGrpSpPr/>
              <p:nvPr/>
            </p:nvGrpSpPr>
            <p:grpSpPr>
              <a:xfrm>
                <a:off x="9246882" y="5064692"/>
                <a:ext cx="963090" cy="834518"/>
                <a:chOff x="6013183" y="3111500"/>
                <a:chExt cx="463550" cy="393700"/>
              </a:xfrm>
              <a:solidFill>
                <a:srgbClr val="FF0000"/>
              </a:solidFill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CAF1C65-3E23-0942-A6A1-4FB7C16548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BB9F0C9-08CB-224B-A465-C612054AE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B64A78C3-40AE-2043-A4A0-A8E9B0251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897CBA-ADBA-8942-9C75-1474FB497922}"/>
                  </a:ext>
                </a:extLst>
              </p:cNvPr>
              <p:cNvSpPr txBox="1"/>
              <p:nvPr/>
            </p:nvSpPr>
            <p:spPr>
              <a:xfrm>
                <a:off x="10268002" y="5297285"/>
                <a:ext cx="1589614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Rotation axis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74B686D-82A4-C244-80CA-126606E99D03}"/>
                  </a:ext>
                </a:extLst>
              </p:cNvPr>
              <p:cNvGrpSpPr/>
              <p:nvPr/>
            </p:nvGrpSpPr>
            <p:grpSpPr>
              <a:xfrm>
                <a:off x="9246882" y="4106503"/>
                <a:ext cx="963090" cy="834518"/>
                <a:chOff x="6013183" y="3111500"/>
                <a:chExt cx="463550" cy="393700"/>
              </a:xfrm>
              <a:solidFill>
                <a:srgbClr val="7030A0"/>
              </a:solidFill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647A4FE-181F-344D-9F41-798B515B8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A722725-BFE8-0949-A8CB-68D8187C0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EFF8A27-5275-7A49-AA81-DA8ABB964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CC0362-5A97-5940-875B-F5C9A3AD5F53}"/>
                  </a:ext>
                </a:extLst>
              </p:cNvPr>
              <p:cNvSpPr txBox="1"/>
              <p:nvPr/>
            </p:nvSpPr>
            <p:spPr>
              <a:xfrm>
                <a:off x="10283031" y="4383713"/>
                <a:ext cx="1701479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7030A0"/>
                    </a:solidFill>
                  </a:rPr>
                  <a:t>Source center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9D8180-20AB-BC4D-9AEB-81C1F2986914}"/>
                  </a:ext>
                </a:extLst>
              </p:cNvPr>
              <p:cNvSpPr txBox="1"/>
              <p:nvPr/>
            </p:nvSpPr>
            <p:spPr>
              <a:xfrm>
                <a:off x="8990513" y="6049528"/>
                <a:ext cx="3096105" cy="351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Important clearance dimensions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9B57512-E768-7148-A735-1EF3B82C1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4968" y="6551792"/>
                <a:ext cx="2642637" cy="0"/>
              </a:xfrm>
              <a:prstGeom prst="straightConnector1">
                <a:avLst/>
              </a:prstGeom>
              <a:ln w="698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0B835B-8905-A142-A313-62D7AF79ADDE}"/>
                  </a:ext>
                </a:extLst>
              </p:cNvPr>
              <p:cNvSpPr txBox="1"/>
              <p:nvPr/>
            </p:nvSpPr>
            <p:spPr>
              <a:xfrm>
                <a:off x="10105902" y="3808161"/>
                <a:ext cx="1023216" cy="463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Legend</a:t>
                </a:r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E463A06-436B-8F43-B3F3-E27E620539FB}"/>
                </a:ext>
              </a:extLst>
            </p:cNvPr>
            <p:cNvCxnSpPr/>
            <p:nvPr/>
          </p:nvCxnSpPr>
          <p:spPr>
            <a:xfrm>
              <a:off x="17609119" y="20001898"/>
              <a:ext cx="3600000" cy="0"/>
            </a:xfrm>
            <a:prstGeom prst="line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949FCC6-38F1-3A4F-B55F-B5CE75D240F3}"/>
                </a:ext>
              </a:extLst>
            </p:cNvPr>
            <p:cNvSpPr txBox="1"/>
            <p:nvPr/>
          </p:nvSpPr>
          <p:spPr>
            <a:xfrm>
              <a:off x="18695767" y="20074733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10 mm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4469B3-CF7B-E74B-A8FB-B0B92A26378D}"/>
                </a:ext>
              </a:extLst>
            </p:cNvPr>
            <p:cNvSpPr txBox="1"/>
            <p:nvPr/>
          </p:nvSpPr>
          <p:spPr>
            <a:xfrm>
              <a:off x="21299191" y="19640523"/>
              <a:ext cx="1113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scale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2C996AD-44A3-354C-9389-8DBFA1CAFE37}"/>
              </a:ext>
            </a:extLst>
          </p:cNvPr>
          <p:cNvSpPr/>
          <p:nvPr/>
        </p:nvSpPr>
        <p:spPr>
          <a:xfrm>
            <a:off x="-4778110" y="25236354"/>
            <a:ext cx="15293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2"/>
              </a:rPr>
              <a:t>https://elog.legend-exp.org/UWScanner/200221_144719/IMG_8271.jpg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962C7-A17E-1A4B-8EAB-C06D20B54043}"/>
              </a:ext>
            </a:extLst>
          </p:cNvPr>
          <p:cNvSpPr txBox="1"/>
          <p:nvPr/>
        </p:nvSpPr>
        <p:spPr>
          <a:xfrm>
            <a:off x="3959694" y="169637"/>
            <a:ext cx="15120000" cy="25545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Angle definitions: -180 (centered)</a:t>
            </a:r>
          </a:p>
          <a:p>
            <a:pPr algn="ctr"/>
            <a:r>
              <a:rPr lang="en-US" sz="8000" dirty="0"/>
              <a:t>--center source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7DBB1F-9424-4944-9F3D-B77F1542DB63}"/>
              </a:ext>
            </a:extLst>
          </p:cNvPr>
          <p:cNvGrpSpPr/>
          <p:nvPr/>
        </p:nvGrpSpPr>
        <p:grpSpPr>
          <a:xfrm>
            <a:off x="9719694" y="6825536"/>
            <a:ext cx="1870053" cy="2534464"/>
            <a:chOff x="9719694" y="6825536"/>
            <a:chExt cx="1870053" cy="2534464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5BFEF7A-EDF5-0746-827C-AC82CDDC5A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9694" y="6825536"/>
              <a:ext cx="1870053" cy="2534464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E39858D-6616-C441-B1B3-9733C0E527A0}"/>
                </a:ext>
              </a:extLst>
            </p:cNvPr>
            <p:cNvSpPr txBox="1"/>
            <p:nvPr/>
          </p:nvSpPr>
          <p:spPr>
            <a:xfrm>
              <a:off x="9743478" y="8012233"/>
              <a:ext cx="166243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8.6 mm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9216CEC-E4BA-1748-814A-DF821996F0DA}"/>
              </a:ext>
            </a:extLst>
          </p:cNvPr>
          <p:cNvSpPr txBox="1"/>
          <p:nvPr/>
        </p:nvSpPr>
        <p:spPr>
          <a:xfrm>
            <a:off x="1868339" y="9079328"/>
            <a:ext cx="68323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Don’t really need to worry about this point– At the lowest point, it’s still ~9 mm above the LMFE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A9D258-40F5-1349-8E35-32951BF68DDE}"/>
              </a:ext>
            </a:extLst>
          </p:cNvPr>
          <p:cNvCxnSpPr/>
          <p:nvPr/>
        </p:nvCxnSpPr>
        <p:spPr>
          <a:xfrm>
            <a:off x="8453372" y="9360000"/>
            <a:ext cx="1089214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E58874-A97A-CF43-98D4-B5B15FD35DEB}"/>
              </a:ext>
            </a:extLst>
          </p:cNvPr>
          <p:cNvCxnSpPr>
            <a:cxnSpLocks/>
          </p:cNvCxnSpPr>
          <p:nvPr/>
        </p:nvCxnSpPr>
        <p:spPr>
          <a:xfrm>
            <a:off x="17370798" y="6512762"/>
            <a:ext cx="0" cy="3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A3FC1ED-9F69-EC45-A42B-4EC23E8296FD}"/>
              </a:ext>
            </a:extLst>
          </p:cNvPr>
          <p:cNvSpPr txBox="1"/>
          <p:nvPr/>
        </p:nvSpPr>
        <p:spPr>
          <a:xfrm>
            <a:off x="17422429" y="6379223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mm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497E3D-F4A9-A84B-991D-22111871D92A}"/>
              </a:ext>
            </a:extLst>
          </p:cNvPr>
          <p:cNvCxnSpPr>
            <a:cxnSpLocks/>
          </p:cNvCxnSpPr>
          <p:nvPr/>
        </p:nvCxnSpPr>
        <p:spPr>
          <a:xfrm>
            <a:off x="11609694" y="6913564"/>
            <a:ext cx="10552474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9AF3224-26C3-0F4D-B433-9B943290136F}"/>
              </a:ext>
            </a:extLst>
          </p:cNvPr>
          <p:cNvCxnSpPr/>
          <p:nvPr/>
        </p:nvCxnSpPr>
        <p:spPr>
          <a:xfrm>
            <a:off x="3629716" y="18320657"/>
            <a:ext cx="8947751" cy="0"/>
          </a:xfrm>
          <a:prstGeom prst="straightConnector1">
            <a:avLst/>
          </a:prstGeom>
          <a:ln w="314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8F9DC43-A2A3-8141-8937-D66C5D722135}"/>
              </a:ext>
            </a:extLst>
          </p:cNvPr>
          <p:cNvSpPr txBox="1"/>
          <p:nvPr/>
        </p:nvSpPr>
        <p:spPr>
          <a:xfrm>
            <a:off x="4493575" y="18680975"/>
            <a:ext cx="61668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Linear motor travel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7D015B5-7872-BE4C-B00B-13E877006DA7}"/>
                  </a:ext>
                </a:extLst>
              </p:cNvPr>
              <p:cNvSpPr txBox="1"/>
              <p:nvPr/>
            </p:nvSpPr>
            <p:spPr>
              <a:xfrm>
                <a:off x="307846" y="3202850"/>
                <a:ext cx="6757674" cy="378565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0 </a:t>
                </a:r>
                <a:r>
                  <a:rPr lang="en-US" sz="6000" dirty="0" err="1"/>
                  <a:t>deg</a:t>
                </a:r>
                <a:r>
                  <a:rPr lang="en-US" sz="6000" dirty="0"/>
                  <a:t>; </a:t>
                </a:r>
                <a:br>
                  <a:rPr lang="en-US" sz="6000" dirty="0"/>
                </a:br>
                <a:r>
                  <a:rPr lang="en-US" sz="6000" dirty="0"/>
                  <a:t>(-180 </a:t>
                </a:r>
                <a:r>
                  <a:rPr lang="en-US" sz="6000" dirty="0" err="1"/>
                  <a:t>deg</a:t>
                </a:r>
                <a:r>
                  <a:rPr lang="en-US" sz="6000" dirty="0"/>
                  <a:t> source motor)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90 </a:t>
                </a:r>
                <a:r>
                  <a:rPr lang="en-US" sz="6000" dirty="0" err="1"/>
                  <a:t>deg</a:t>
                </a:r>
                <a:endParaRPr lang="en-US" sz="60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7D015B5-7872-BE4C-B00B-13E877006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46" y="3202850"/>
                <a:ext cx="6757674" cy="3785652"/>
              </a:xfrm>
              <a:prstGeom prst="rect">
                <a:avLst/>
              </a:prstGeom>
              <a:blipFill>
                <a:blip r:embed="rId3"/>
                <a:stretch>
                  <a:fillRect l="-5253" t="-5017" b="-93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DD31856-7C03-2F44-90BB-65A003F0D27D}"/>
                  </a:ext>
                </a:extLst>
              </p:cNvPr>
              <p:cNvSpPr txBox="1"/>
              <p:nvPr/>
            </p:nvSpPr>
            <p:spPr>
              <a:xfrm>
                <a:off x="17279694" y="3944672"/>
                <a:ext cx="5575842" cy="212365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4400" dirty="0"/>
                  <a:t>the rotation angle of the source motor is </a:t>
                </a:r>
                <a:br>
                  <a:rPr lang="en-US" sz="4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−180</m:t>
                      </m:r>
                      <m:r>
                        <a:rPr lang="en-US" sz="4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400">
                          <a:latin typeface="Cambria Math" panose="02040503050406030204" pitchFamily="18" charset="0"/>
                        </a:rPr>
                        <m:t>deg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DD31856-7C03-2F44-90BB-65A003F0D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9694" y="3944672"/>
                <a:ext cx="5575842" cy="2123658"/>
              </a:xfrm>
              <a:prstGeom prst="rect">
                <a:avLst/>
              </a:prstGeom>
              <a:blipFill>
                <a:blip r:embed="rId4"/>
                <a:stretch>
                  <a:fillRect l="-4308" t="-5917" b="-82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Curved Down Arrow 87">
            <a:extLst>
              <a:ext uri="{FF2B5EF4-FFF2-40B4-BE49-F238E27FC236}">
                <a16:creationId xmlns:a16="http://schemas.microsoft.com/office/drawing/2014/main" id="{516083E9-5A7B-244C-8DBA-9508DAB8607C}"/>
              </a:ext>
            </a:extLst>
          </p:cNvPr>
          <p:cNvSpPr/>
          <p:nvPr/>
        </p:nvSpPr>
        <p:spPr>
          <a:xfrm>
            <a:off x="13396189" y="3018543"/>
            <a:ext cx="3169786" cy="1618078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3470D15-040B-3742-8093-275157E050DC}"/>
              </a:ext>
            </a:extLst>
          </p:cNvPr>
          <p:cNvSpPr txBox="1"/>
          <p:nvPr/>
        </p:nvSpPr>
        <p:spPr>
          <a:xfrm>
            <a:off x="17233893" y="3002526"/>
            <a:ext cx="499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Source motor direction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09891E5-E358-FE45-A614-6BC2FCFB49E1}"/>
                  </a:ext>
                </a:extLst>
              </p:cNvPr>
              <p:cNvSpPr/>
              <p:nvPr/>
            </p:nvSpPr>
            <p:spPr>
              <a:xfrm>
                <a:off x="19904691" y="6078072"/>
                <a:ext cx="233371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400" dirty="0"/>
                  <a:t> </a:t>
                </a: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09891E5-E358-FE45-A614-6BC2FCFB49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4691" y="6078072"/>
                <a:ext cx="2333716" cy="769441"/>
              </a:xfrm>
              <a:prstGeom prst="rect">
                <a:avLst/>
              </a:prstGeom>
              <a:blipFill>
                <a:blip r:embed="rId5"/>
                <a:stretch>
                  <a:fillRect l="-3784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86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663FDF3-B398-AB46-8258-2F84DC8021CA}"/>
              </a:ext>
            </a:extLst>
          </p:cNvPr>
          <p:cNvSpPr/>
          <p:nvPr/>
        </p:nvSpPr>
        <p:spPr>
          <a:xfrm>
            <a:off x="-306" y="14939658"/>
            <a:ext cx="23039388" cy="10260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D7A3EB-C576-4049-8AB7-FD6F0FCEBB15}"/>
              </a:ext>
            </a:extLst>
          </p:cNvPr>
          <p:cNvSpPr/>
          <p:nvPr/>
        </p:nvSpPr>
        <p:spPr>
          <a:xfrm>
            <a:off x="10673694" y="13931658"/>
            <a:ext cx="1692000" cy="169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A8B21-5016-864F-9646-EEC87F7B0CDF}"/>
              </a:ext>
            </a:extLst>
          </p:cNvPr>
          <p:cNvSpPr/>
          <p:nvPr/>
        </p:nvSpPr>
        <p:spPr>
          <a:xfrm>
            <a:off x="-1443" y="12648257"/>
            <a:ext cx="1368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11ECAB-2ACC-E243-ACDE-955125D2FA12}"/>
              </a:ext>
            </a:extLst>
          </p:cNvPr>
          <p:cNvSpPr/>
          <p:nvPr/>
        </p:nvSpPr>
        <p:spPr>
          <a:xfrm>
            <a:off x="11429694" y="13409972"/>
            <a:ext cx="180000" cy="20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B4F399-7D4D-7749-B1AB-BF7FB385C9AB}"/>
              </a:ext>
            </a:extLst>
          </p:cNvPr>
          <p:cNvCxnSpPr>
            <a:cxnSpLocks/>
          </p:cNvCxnSpPr>
          <p:nvPr/>
        </p:nvCxnSpPr>
        <p:spPr>
          <a:xfrm flipV="1">
            <a:off x="11519694" y="14490353"/>
            <a:ext cx="2160000" cy="1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A0888A-5CBA-CB4B-9D8F-0E44F4D5566C}"/>
              </a:ext>
            </a:extLst>
          </p:cNvPr>
          <p:cNvCxnSpPr>
            <a:cxnSpLocks/>
          </p:cNvCxnSpPr>
          <p:nvPr/>
        </p:nvCxnSpPr>
        <p:spPr>
          <a:xfrm>
            <a:off x="14281463" y="12742504"/>
            <a:ext cx="0" cy="21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4D218CB-F020-C94A-9D55-B4A4EAB54380}"/>
              </a:ext>
            </a:extLst>
          </p:cNvPr>
          <p:cNvSpPr txBox="1"/>
          <p:nvPr/>
        </p:nvSpPr>
        <p:spPr>
          <a:xfrm>
            <a:off x="14425639" y="13346881"/>
            <a:ext cx="5450531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6 mm</a:t>
            </a:r>
            <a:br>
              <a:rPr lang="en-US" sz="3200" dirty="0"/>
            </a:br>
            <a:r>
              <a:rPr lang="en-US" sz="3200" dirty="0"/>
              <a:t>to top of nylon screw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FABF3-58B9-1040-AB7F-81B50D0E0DD7}"/>
              </a:ext>
            </a:extLst>
          </p:cNvPr>
          <p:cNvSpPr txBox="1"/>
          <p:nvPr/>
        </p:nvSpPr>
        <p:spPr>
          <a:xfrm>
            <a:off x="12084502" y="13958883"/>
            <a:ext cx="159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6.5 </a:t>
            </a:r>
            <a:r>
              <a:rPr lang="en-US" sz="3200" dirty="0"/>
              <a:t>mm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A2958A-9C63-F04A-A326-DAEB0AF135AE}"/>
              </a:ext>
            </a:extLst>
          </p:cNvPr>
          <p:cNvCxnSpPr>
            <a:cxnSpLocks/>
          </p:cNvCxnSpPr>
          <p:nvPr/>
        </p:nvCxnSpPr>
        <p:spPr>
          <a:xfrm>
            <a:off x="21051231" y="7002941"/>
            <a:ext cx="0" cy="792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2443E0B-B8F2-6443-BBBE-D13E9C37A036}"/>
              </a:ext>
            </a:extLst>
          </p:cNvPr>
          <p:cNvSpPr txBox="1"/>
          <p:nvPr/>
        </p:nvSpPr>
        <p:spPr>
          <a:xfrm>
            <a:off x="20172625" y="10055596"/>
            <a:ext cx="14446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22 mm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2619886-0859-2E45-B7FF-B9761B7C3C10}"/>
              </a:ext>
            </a:extLst>
          </p:cNvPr>
          <p:cNvCxnSpPr>
            <a:cxnSpLocks/>
          </p:cNvCxnSpPr>
          <p:nvPr/>
        </p:nvCxnSpPr>
        <p:spPr>
          <a:xfrm>
            <a:off x="11353201" y="12635436"/>
            <a:ext cx="5926495" cy="12821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0F9B52-E3F2-5D4A-BD4C-457002864EA5}"/>
              </a:ext>
            </a:extLst>
          </p:cNvPr>
          <p:cNvCxnSpPr>
            <a:cxnSpLocks/>
          </p:cNvCxnSpPr>
          <p:nvPr/>
        </p:nvCxnSpPr>
        <p:spPr>
          <a:xfrm>
            <a:off x="15540768" y="6872313"/>
            <a:ext cx="0" cy="57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B5DAF1B-C11E-204B-85DB-F03F68371D07}"/>
              </a:ext>
            </a:extLst>
          </p:cNvPr>
          <p:cNvSpPr txBox="1"/>
          <p:nvPr/>
        </p:nvSpPr>
        <p:spPr>
          <a:xfrm>
            <a:off x="15128719" y="9026441"/>
            <a:ext cx="14446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16 mm 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F7B3B3-DE8F-0C4B-87AD-4805C19F7F45}"/>
              </a:ext>
            </a:extLst>
          </p:cNvPr>
          <p:cNvCxnSpPr>
            <a:cxnSpLocks/>
          </p:cNvCxnSpPr>
          <p:nvPr/>
        </p:nvCxnSpPr>
        <p:spPr>
          <a:xfrm>
            <a:off x="13737052" y="12684364"/>
            <a:ext cx="0" cy="2951784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B28ED3C-06AA-9E4C-97E6-86DDF7526831}"/>
              </a:ext>
            </a:extLst>
          </p:cNvPr>
          <p:cNvGrpSpPr/>
          <p:nvPr/>
        </p:nvGrpSpPr>
        <p:grpSpPr>
          <a:xfrm rot="1500000">
            <a:off x="5759694" y="3420000"/>
            <a:ext cx="11520000" cy="6121505"/>
            <a:chOff x="5759694" y="1799431"/>
            <a:chExt cx="11520000" cy="612150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A4803B1-034B-AD42-B00E-2E9D1B044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59694" y="1799431"/>
              <a:ext cx="11520000" cy="6120000"/>
              <a:chOff x="336000" y="0"/>
              <a:chExt cx="11520000" cy="6120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67620DB-66AF-7047-A38B-AC88F3BEFF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000" y="0"/>
                <a:ext cx="11520000" cy="32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D68A9E-67A2-F642-A801-E4680D6705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6000" y="3240000"/>
                <a:ext cx="3600000" cy="28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97EB1C-19E9-C54D-B55D-202E1D169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000" y="1080000"/>
                <a:ext cx="9360000" cy="90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08F402-1C61-C742-BD45-00A1807CE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6000" y="1980000"/>
                <a:ext cx="5040000" cy="18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B4B85A-B3EB-494A-9BF0-E8542F392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6000" y="2160000"/>
                <a:ext cx="360000" cy="396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13CED-1ABE-8F45-ACDE-9873DE616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6000" y="1800000"/>
                <a:ext cx="900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50852C3-11E5-294C-924D-BEAD6E5A92B2}"/>
                </a:ext>
              </a:extLst>
            </p:cNvPr>
            <p:cNvGrpSpPr/>
            <p:nvPr/>
          </p:nvGrpSpPr>
          <p:grpSpPr>
            <a:xfrm>
              <a:off x="10507742" y="4370558"/>
              <a:ext cx="2373787" cy="1927328"/>
              <a:chOff x="6013183" y="3177221"/>
              <a:chExt cx="463550" cy="393700"/>
            </a:xfrm>
            <a:solidFill>
              <a:srgbClr val="FF0000"/>
            </a:solidFill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64E8694-57B0-0947-829A-50181F2F20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329011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FDC4FA4-DB14-A44A-AA88-895C3B4E6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77221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3D037B7-C446-3945-B87B-E96DEE540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74071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BFDF052-1CAC-F24C-819C-1F72F75C5103}"/>
                </a:ext>
              </a:extLst>
            </p:cNvPr>
            <p:cNvCxnSpPr>
              <a:cxnSpLocks/>
            </p:cNvCxnSpPr>
            <p:nvPr/>
          </p:nvCxnSpPr>
          <p:spPr>
            <a:xfrm>
              <a:off x="5759694" y="1799431"/>
              <a:ext cx="5760000" cy="324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05677-42EF-E148-9E28-8D15A33344C9}"/>
                </a:ext>
              </a:extLst>
            </p:cNvPr>
            <p:cNvSpPr txBox="1"/>
            <p:nvPr/>
          </p:nvSpPr>
          <p:spPr>
            <a:xfrm>
              <a:off x="7576983" y="2992270"/>
              <a:ext cx="1965603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18.87 mm 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66FA49F-50C1-5741-B4DA-063CA0AC76BC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91" y="5003052"/>
              <a:ext cx="5725447" cy="393886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9CD3E61-6934-F44E-8AA9-10191C9C651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9694" y="5400936"/>
              <a:ext cx="0" cy="252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19E0E-4329-974F-8016-A677C0BACBBB}"/>
                </a:ext>
              </a:extLst>
            </p:cNvPr>
            <p:cNvSpPr txBox="1"/>
            <p:nvPr/>
          </p:nvSpPr>
          <p:spPr>
            <a:xfrm>
              <a:off x="13396189" y="6137814"/>
              <a:ext cx="12362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7 mm 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5483B3C-8321-F343-9157-CB7C508409E0}"/>
                </a:ext>
              </a:extLst>
            </p:cNvPr>
            <p:cNvGrpSpPr/>
            <p:nvPr/>
          </p:nvGrpSpPr>
          <p:grpSpPr>
            <a:xfrm>
              <a:off x="10515692" y="2846368"/>
              <a:ext cx="2373787" cy="1927328"/>
              <a:chOff x="6013183" y="3111500"/>
              <a:chExt cx="463550" cy="393700"/>
            </a:xfrm>
            <a:solidFill>
              <a:srgbClr val="7030A0"/>
            </a:solidFill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9532E61-129C-1E41-AA5A-D1B18CBA96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263290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B7CC080-C39C-9D49-A7D5-1114B29B7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11500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31E6605-914E-3F43-B65D-EA36EB3B5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08350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63E108-81DE-1F4C-ADAC-13FC619AE50C}"/>
                </a:ext>
              </a:extLst>
            </p:cNvPr>
            <p:cNvSpPr txBox="1"/>
            <p:nvPr/>
          </p:nvSpPr>
          <p:spPr>
            <a:xfrm rot="202343">
              <a:off x="7258456" y="4955696"/>
              <a:ext cx="196560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16.03 mm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1B23CA9-CBD1-9746-A826-D91C1A88114E}"/>
              </a:ext>
            </a:extLst>
          </p:cNvPr>
          <p:cNvSpPr txBox="1"/>
          <p:nvPr/>
        </p:nvSpPr>
        <p:spPr>
          <a:xfrm>
            <a:off x="236897" y="24212111"/>
            <a:ext cx="734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Scale: 1 mm real life = 1 cm in drawing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5B530D6-617E-C04B-8733-C653C9E98180}"/>
              </a:ext>
            </a:extLst>
          </p:cNvPr>
          <p:cNvGrpSpPr/>
          <p:nvPr/>
        </p:nvGrpSpPr>
        <p:grpSpPr>
          <a:xfrm>
            <a:off x="16711381" y="18585684"/>
            <a:ext cx="5711832" cy="6272758"/>
            <a:chOff x="16885931" y="14448306"/>
            <a:chExt cx="5711832" cy="627275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9A20676-1DA0-9A46-A385-FBF4E65A9842}"/>
                </a:ext>
              </a:extLst>
            </p:cNvPr>
            <p:cNvGrpSpPr/>
            <p:nvPr/>
          </p:nvGrpSpPr>
          <p:grpSpPr>
            <a:xfrm>
              <a:off x="16885931" y="14448306"/>
              <a:ext cx="5711832" cy="6236379"/>
              <a:chOff x="8905956" y="3737155"/>
              <a:chExt cx="3180662" cy="375335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B775A4-D85E-204E-B047-1CF2A47247C2}"/>
                  </a:ext>
                </a:extLst>
              </p:cNvPr>
              <p:cNvSpPr/>
              <p:nvPr/>
            </p:nvSpPr>
            <p:spPr>
              <a:xfrm>
                <a:off x="8905956" y="3737155"/>
                <a:ext cx="3180662" cy="3753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05D357A-DA8E-A841-99E2-2EA403B0EEE9}"/>
                  </a:ext>
                </a:extLst>
              </p:cNvPr>
              <p:cNvGrpSpPr/>
              <p:nvPr/>
            </p:nvGrpSpPr>
            <p:grpSpPr>
              <a:xfrm>
                <a:off x="9246882" y="5064692"/>
                <a:ext cx="963090" cy="834518"/>
                <a:chOff x="6013183" y="3111500"/>
                <a:chExt cx="463550" cy="393700"/>
              </a:xfrm>
              <a:solidFill>
                <a:srgbClr val="FF0000"/>
              </a:solidFill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CAF1C65-3E23-0942-A6A1-4FB7C16548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BB9F0C9-08CB-224B-A465-C612054AE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B64A78C3-40AE-2043-A4A0-A8E9B0251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897CBA-ADBA-8942-9C75-1474FB497922}"/>
                  </a:ext>
                </a:extLst>
              </p:cNvPr>
              <p:cNvSpPr txBox="1"/>
              <p:nvPr/>
            </p:nvSpPr>
            <p:spPr>
              <a:xfrm>
                <a:off x="10268002" y="5297285"/>
                <a:ext cx="1589614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Rotation axis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74B686D-82A4-C244-80CA-126606E99D03}"/>
                  </a:ext>
                </a:extLst>
              </p:cNvPr>
              <p:cNvGrpSpPr/>
              <p:nvPr/>
            </p:nvGrpSpPr>
            <p:grpSpPr>
              <a:xfrm>
                <a:off x="9246882" y="4106503"/>
                <a:ext cx="963090" cy="834518"/>
                <a:chOff x="6013183" y="3111500"/>
                <a:chExt cx="463550" cy="393700"/>
              </a:xfrm>
              <a:solidFill>
                <a:srgbClr val="7030A0"/>
              </a:solidFill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647A4FE-181F-344D-9F41-798B515B8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A722725-BFE8-0949-A8CB-68D8187C0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EFF8A27-5275-7A49-AA81-DA8ABB964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CC0362-5A97-5940-875B-F5C9A3AD5F53}"/>
                  </a:ext>
                </a:extLst>
              </p:cNvPr>
              <p:cNvSpPr txBox="1"/>
              <p:nvPr/>
            </p:nvSpPr>
            <p:spPr>
              <a:xfrm>
                <a:off x="10283031" y="4383713"/>
                <a:ext cx="1701479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7030A0"/>
                    </a:solidFill>
                  </a:rPr>
                  <a:t>Source center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9D8180-20AB-BC4D-9AEB-81C1F2986914}"/>
                  </a:ext>
                </a:extLst>
              </p:cNvPr>
              <p:cNvSpPr txBox="1"/>
              <p:nvPr/>
            </p:nvSpPr>
            <p:spPr>
              <a:xfrm>
                <a:off x="8990513" y="6049528"/>
                <a:ext cx="3096105" cy="351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Important clearance dimensions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9B57512-E768-7148-A735-1EF3B82C1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4968" y="6551792"/>
                <a:ext cx="2642637" cy="0"/>
              </a:xfrm>
              <a:prstGeom prst="straightConnector1">
                <a:avLst/>
              </a:prstGeom>
              <a:ln w="698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0B835B-8905-A142-A313-62D7AF79ADDE}"/>
                  </a:ext>
                </a:extLst>
              </p:cNvPr>
              <p:cNvSpPr txBox="1"/>
              <p:nvPr/>
            </p:nvSpPr>
            <p:spPr>
              <a:xfrm>
                <a:off x="10105902" y="3808161"/>
                <a:ext cx="1023216" cy="463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Legend</a:t>
                </a:r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E463A06-436B-8F43-B3F3-E27E620539FB}"/>
                </a:ext>
              </a:extLst>
            </p:cNvPr>
            <p:cNvCxnSpPr/>
            <p:nvPr/>
          </p:nvCxnSpPr>
          <p:spPr>
            <a:xfrm>
              <a:off x="17609119" y="20001898"/>
              <a:ext cx="3600000" cy="0"/>
            </a:xfrm>
            <a:prstGeom prst="line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949FCC6-38F1-3A4F-B55F-B5CE75D240F3}"/>
                </a:ext>
              </a:extLst>
            </p:cNvPr>
            <p:cNvSpPr txBox="1"/>
            <p:nvPr/>
          </p:nvSpPr>
          <p:spPr>
            <a:xfrm>
              <a:off x="18695767" y="20074733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10 mm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4469B3-CF7B-E74B-A8FB-B0B92A26378D}"/>
                </a:ext>
              </a:extLst>
            </p:cNvPr>
            <p:cNvSpPr txBox="1"/>
            <p:nvPr/>
          </p:nvSpPr>
          <p:spPr>
            <a:xfrm>
              <a:off x="21299191" y="19640523"/>
              <a:ext cx="1113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scale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2C996AD-44A3-354C-9389-8DBFA1CAFE37}"/>
              </a:ext>
            </a:extLst>
          </p:cNvPr>
          <p:cNvSpPr/>
          <p:nvPr/>
        </p:nvSpPr>
        <p:spPr>
          <a:xfrm>
            <a:off x="-4778110" y="25236354"/>
            <a:ext cx="15293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2"/>
              </a:rPr>
              <a:t>https://elog.legend-exp.org/UWScanner/200221_144719/IMG_8271.jpg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962C7-A17E-1A4B-8EAB-C06D20B54043}"/>
              </a:ext>
            </a:extLst>
          </p:cNvPr>
          <p:cNvSpPr txBox="1"/>
          <p:nvPr/>
        </p:nvSpPr>
        <p:spPr>
          <a:xfrm>
            <a:off x="3959694" y="169637"/>
            <a:ext cx="15120000" cy="25545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Angle definitions: -205 (max)</a:t>
            </a:r>
          </a:p>
          <a:p>
            <a:pPr algn="ctr"/>
            <a:r>
              <a:rPr lang="en-US" sz="8000" dirty="0"/>
              <a:t>--move source -205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7DBB1F-9424-4944-9F3D-B77F1542DB63}"/>
              </a:ext>
            </a:extLst>
          </p:cNvPr>
          <p:cNvGrpSpPr/>
          <p:nvPr/>
        </p:nvGrpSpPr>
        <p:grpSpPr>
          <a:xfrm>
            <a:off x="9719694" y="6825536"/>
            <a:ext cx="1870053" cy="2534464"/>
            <a:chOff x="9719694" y="6825536"/>
            <a:chExt cx="1870053" cy="2534464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5BFEF7A-EDF5-0746-827C-AC82CDDC5A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9694" y="6825536"/>
              <a:ext cx="1870053" cy="2534464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E39858D-6616-C441-B1B3-9733C0E527A0}"/>
                </a:ext>
              </a:extLst>
            </p:cNvPr>
            <p:cNvSpPr txBox="1"/>
            <p:nvPr/>
          </p:nvSpPr>
          <p:spPr>
            <a:xfrm>
              <a:off x="9743478" y="8012233"/>
              <a:ext cx="166243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8.6 mm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9216CEC-E4BA-1748-814A-DF821996F0DA}"/>
              </a:ext>
            </a:extLst>
          </p:cNvPr>
          <p:cNvSpPr txBox="1"/>
          <p:nvPr/>
        </p:nvSpPr>
        <p:spPr>
          <a:xfrm>
            <a:off x="1868339" y="9079328"/>
            <a:ext cx="68323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Don’t really need to worry about this point– At the lowest point, it’s still ~9 mm above the LMFE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A9D258-40F5-1349-8E35-32951BF68DDE}"/>
              </a:ext>
            </a:extLst>
          </p:cNvPr>
          <p:cNvCxnSpPr/>
          <p:nvPr/>
        </p:nvCxnSpPr>
        <p:spPr>
          <a:xfrm>
            <a:off x="8453372" y="9360000"/>
            <a:ext cx="1089214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E58874-A97A-CF43-98D4-B5B15FD35DEB}"/>
              </a:ext>
            </a:extLst>
          </p:cNvPr>
          <p:cNvCxnSpPr>
            <a:cxnSpLocks/>
          </p:cNvCxnSpPr>
          <p:nvPr/>
        </p:nvCxnSpPr>
        <p:spPr>
          <a:xfrm>
            <a:off x="17370798" y="6512762"/>
            <a:ext cx="0" cy="3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A3FC1ED-9F69-EC45-A42B-4EC23E8296FD}"/>
              </a:ext>
            </a:extLst>
          </p:cNvPr>
          <p:cNvSpPr txBox="1"/>
          <p:nvPr/>
        </p:nvSpPr>
        <p:spPr>
          <a:xfrm>
            <a:off x="17422429" y="6379223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mm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497E3D-F4A9-A84B-991D-22111871D92A}"/>
              </a:ext>
            </a:extLst>
          </p:cNvPr>
          <p:cNvCxnSpPr>
            <a:cxnSpLocks/>
          </p:cNvCxnSpPr>
          <p:nvPr/>
        </p:nvCxnSpPr>
        <p:spPr>
          <a:xfrm>
            <a:off x="11609694" y="6913564"/>
            <a:ext cx="10552474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9AF3224-26C3-0F4D-B433-9B943290136F}"/>
              </a:ext>
            </a:extLst>
          </p:cNvPr>
          <p:cNvCxnSpPr/>
          <p:nvPr/>
        </p:nvCxnSpPr>
        <p:spPr>
          <a:xfrm>
            <a:off x="3629716" y="18320657"/>
            <a:ext cx="8947751" cy="0"/>
          </a:xfrm>
          <a:prstGeom prst="straightConnector1">
            <a:avLst/>
          </a:prstGeom>
          <a:ln w="314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8F9DC43-A2A3-8141-8937-D66C5D722135}"/>
              </a:ext>
            </a:extLst>
          </p:cNvPr>
          <p:cNvSpPr txBox="1"/>
          <p:nvPr/>
        </p:nvSpPr>
        <p:spPr>
          <a:xfrm>
            <a:off x="4493575" y="18680975"/>
            <a:ext cx="61668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Linear motor travel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A77E698-5299-5A40-940D-DB31041D4D36}"/>
                  </a:ext>
                </a:extLst>
              </p:cNvPr>
              <p:cNvSpPr txBox="1"/>
              <p:nvPr/>
            </p:nvSpPr>
            <p:spPr>
              <a:xfrm>
                <a:off x="17279694" y="3944672"/>
                <a:ext cx="5575842" cy="212365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4400" dirty="0"/>
                  <a:t>the rotation angle of the source motor is </a:t>
                </a:r>
                <a:br>
                  <a:rPr lang="en-US" sz="4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−180</m:t>
                      </m:r>
                      <m:r>
                        <a:rPr lang="en-US" sz="4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400">
                          <a:latin typeface="Cambria Math" panose="02040503050406030204" pitchFamily="18" charset="0"/>
                        </a:rPr>
                        <m:t>deg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A77E698-5299-5A40-940D-DB31041D4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9694" y="3944672"/>
                <a:ext cx="5575842" cy="2123658"/>
              </a:xfrm>
              <a:prstGeom prst="rect">
                <a:avLst/>
              </a:prstGeom>
              <a:blipFill>
                <a:blip r:embed="rId3"/>
                <a:stretch>
                  <a:fillRect l="-4308" t="-5917" b="-82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Curved Down Arrow 86">
            <a:extLst>
              <a:ext uri="{FF2B5EF4-FFF2-40B4-BE49-F238E27FC236}">
                <a16:creationId xmlns:a16="http://schemas.microsoft.com/office/drawing/2014/main" id="{952841F9-7D86-084E-AB44-7B2B7B81B2A1}"/>
              </a:ext>
            </a:extLst>
          </p:cNvPr>
          <p:cNvSpPr/>
          <p:nvPr/>
        </p:nvSpPr>
        <p:spPr>
          <a:xfrm>
            <a:off x="13396189" y="3018543"/>
            <a:ext cx="3169786" cy="1618078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57A94C-7980-3044-96A2-3B5417E5B000}"/>
              </a:ext>
            </a:extLst>
          </p:cNvPr>
          <p:cNvSpPr txBox="1"/>
          <p:nvPr/>
        </p:nvSpPr>
        <p:spPr>
          <a:xfrm>
            <a:off x="16711381" y="3002526"/>
            <a:ext cx="4992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Source motor direction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16E052C-5518-7342-B265-1EE6D6638DBE}"/>
                  </a:ext>
                </a:extLst>
              </p:cNvPr>
              <p:cNvSpPr/>
              <p:nvPr/>
            </p:nvSpPr>
            <p:spPr>
              <a:xfrm>
                <a:off x="19904691" y="6078072"/>
                <a:ext cx="233371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400" dirty="0"/>
                  <a:t> </a:t>
                </a: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16E052C-5518-7342-B265-1EE6D6638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4691" y="6078072"/>
                <a:ext cx="2333716" cy="769441"/>
              </a:xfrm>
              <a:prstGeom prst="rect">
                <a:avLst/>
              </a:prstGeom>
              <a:blipFill>
                <a:blip r:embed="rId4"/>
                <a:stretch>
                  <a:fillRect l="-3784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BCD9113-7AC9-B04C-84EF-C7BBE215A995}"/>
                  </a:ext>
                </a:extLst>
              </p:cNvPr>
              <p:cNvSpPr txBox="1"/>
              <p:nvPr/>
            </p:nvSpPr>
            <p:spPr>
              <a:xfrm>
                <a:off x="307846" y="3202850"/>
                <a:ext cx="6757674" cy="378565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-25 </a:t>
                </a:r>
                <a:r>
                  <a:rPr lang="en-US" sz="6000" dirty="0" err="1"/>
                  <a:t>deg</a:t>
                </a:r>
                <a:r>
                  <a:rPr lang="en-US" sz="6000" dirty="0"/>
                  <a:t>; </a:t>
                </a:r>
                <a:br>
                  <a:rPr lang="en-US" sz="6000" dirty="0"/>
                </a:br>
                <a:r>
                  <a:rPr lang="en-US" sz="6000" dirty="0"/>
                  <a:t>(-205 </a:t>
                </a:r>
                <a:r>
                  <a:rPr lang="en-US" sz="6000" dirty="0" err="1"/>
                  <a:t>deg</a:t>
                </a:r>
                <a:r>
                  <a:rPr lang="en-US" sz="6000" dirty="0"/>
                  <a:t> source motor)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-65 </a:t>
                </a:r>
                <a:r>
                  <a:rPr lang="en-US" sz="6000" dirty="0" err="1"/>
                  <a:t>deg</a:t>
                </a:r>
                <a:endParaRPr lang="en-US" sz="60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BCD9113-7AC9-B04C-84EF-C7BBE215A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46" y="3202850"/>
                <a:ext cx="6757674" cy="3785652"/>
              </a:xfrm>
              <a:prstGeom prst="rect">
                <a:avLst/>
              </a:prstGeom>
              <a:blipFill>
                <a:blip r:embed="rId5"/>
                <a:stretch>
                  <a:fillRect l="-5253" t="-5017" b="-93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9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1993</TotalTime>
  <Words>874</Words>
  <Application>Microsoft Macintosh PowerPoint</Application>
  <PresentationFormat>Custom</PresentationFormat>
  <Paragraphs>193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Gulden Othman</dc:creator>
  <cp:keywords/>
  <dc:description/>
  <cp:lastModifiedBy>Gulden Othman</cp:lastModifiedBy>
  <cp:revision>65</cp:revision>
  <cp:lastPrinted>2020-05-14T16:38:18Z</cp:lastPrinted>
  <dcterms:created xsi:type="dcterms:W3CDTF">2020-05-13T13:56:50Z</dcterms:created>
  <dcterms:modified xsi:type="dcterms:W3CDTF">2021-03-08T15:07:42Z</dcterms:modified>
  <cp:category/>
</cp:coreProperties>
</file>