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8" r:id="rId7"/>
    <p:sldId id="410" r:id="rId8"/>
    <p:sldId id="401" r:id="rId9"/>
    <p:sldId id="403" r:id="rId10"/>
    <p:sldId id="412" r:id="rId11"/>
    <p:sldId id="406" r:id="rId12"/>
    <p:sldId id="424" r:id="rId13"/>
    <p:sldId id="405"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okosmart.com/smart-parking-system-using-iot/" TargetMode="External"/><Relationship Id="rId2" Type="http://schemas.openxmlformats.org/officeDocument/2006/relationships/hyperlink" Target="https://www.nature.com/articles/s41598-022-10076-4" TargetMode="External"/><Relationship Id="rId1" Type="http://schemas.openxmlformats.org/officeDocument/2006/relationships/slideLayout" Target="../slideLayouts/slideLayout2.xml"/><Relationship Id="rId5" Type="http://schemas.openxmlformats.org/officeDocument/2006/relationships/hyperlink" Target="https://nevonprojects.com/iot-car-parking-system/" TargetMode="External"/><Relationship Id="rId4" Type="http://schemas.openxmlformats.org/officeDocument/2006/relationships/hyperlink" Target="https://learn.adafruit.com/pir-passive-infrared-proximity-motion-sensor/how-pirs-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B.E – CSE (Internet of Things)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294236" y="6309323"/>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734"/>
            <a:ext cx="8477097"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solidFill>
                  <a:srgbClr val="000000"/>
                </a:solidFill>
                <a:effectLst/>
                <a:latin typeface="Arial" panose="020B0604020202020204" pitchFamily="34" charset="0"/>
                <a:ea typeface="Arial" panose="020B0604020202020204" pitchFamily="34" charset="0"/>
              </a:rPr>
              <a:t>POS(Park On Spot): </a:t>
            </a:r>
            <a:endParaRPr lang="en-US" sz="4800" b="1" dirty="0">
              <a:latin typeface="Arial Black" pitchFamily="34" charset="0"/>
            </a:endParaRPr>
          </a:p>
          <a:p>
            <a:pPr algn="ctr"/>
            <a:r>
              <a:rPr lang="en-US" b="1" dirty="0">
                <a:solidFill>
                  <a:srgbClr val="FF0000"/>
                </a:solidFill>
                <a:latin typeface="Arial Black" pitchFamily="34" charset="0"/>
              </a:rPr>
              <a:t>~ </a:t>
            </a:r>
            <a:r>
              <a:rPr lang="en-IN" sz="1800" dirty="0">
                <a:solidFill>
                  <a:srgbClr val="FF0000"/>
                </a:solidFill>
                <a:effectLst/>
                <a:latin typeface="Arial" panose="020B0604020202020204" pitchFamily="34" charset="0"/>
                <a:ea typeface="Arial" panose="020B0604020202020204" pitchFamily="34" charset="0"/>
              </a:rPr>
              <a:t>A smart parking system for future</a:t>
            </a:r>
            <a:endParaRPr lang="en-US" dirty="0">
              <a:solidFill>
                <a:srgbClr val="FF0000"/>
              </a:solidFill>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649384" y="4273266"/>
            <a:ext cx="2105128" cy="3170099"/>
          </a:xfrm>
          <a:prstGeom prst="rect">
            <a:avLst/>
          </a:prstGeom>
          <a:noFill/>
        </p:spPr>
        <p:txBody>
          <a:bodyPr wrap="none" rtlCol="0">
            <a:spAutoFit/>
          </a:bodyPr>
          <a:lstStyle/>
          <a:p>
            <a:r>
              <a:rPr lang="en-US" sz="2000" b="1" dirty="0"/>
              <a:t>Submitted by: </a:t>
            </a:r>
          </a:p>
          <a:p>
            <a:r>
              <a:rPr lang="en-US" sz="2000" b="1" dirty="0" err="1">
                <a:solidFill>
                  <a:srgbClr val="FF0000"/>
                </a:solidFill>
              </a:rPr>
              <a:t>Joydeep</a:t>
            </a:r>
            <a:r>
              <a:rPr lang="en-US" sz="2000" b="1" dirty="0">
                <a:solidFill>
                  <a:srgbClr val="FF0000"/>
                </a:solidFill>
              </a:rPr>
              <a:t> Chandra</a:t>
            </a:r>
          </a:p>
          <a:p>
            <a:r>
              <a:rPr lang="en-US" sz="2000" b="1" dirty="0">
                <a:solidFill>
                  <a:srgbClr val="FF0000"/>
                </a:solidFill>
              </a:rPr>
              <a:t>Amrit Raj Shankar</a:t>
            </a:r>
          </a:p>
          <a:p>
            <a:r>
              <a:rPr lang="en-US" sz="2000" b="1" dirty="0">
                <a:solidFill>
                  <a:srgbClr val="FF0000"/>
                </a:solidFill>
              </a:rPr>
              <a:t>Vikram Kumar Jha</a:t>
            </a:r>
          </a:p>
          <a:p>
            <a:r>
              <a:rPr lang="en-US" sz="2000" b="1" dirty="0">
                <a:solidFill>
                  <a:srgbClr val="FF0000"/>
                </a:solidFill>
              </a:rPr>
              <a:t>Pranav</a:t>
            </a:r>
          </a:p>
          <a:p>
            <a:r>
              <a:rPr lang="en-US" sz="2000" b="1" dirty="0">
                <a:solidFill>
                  <a:srgbClr val="FF0000"/>
                </a:solidFill>
              </a:rPr>
              <a:t>Ronak</a:t>
            </a: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dirty="0"/>
          </a:p>
        </p:txBody>
      </p:sp>
      <p:sp>
        <p:nvSpPr>
          <p:cNvPr id="6" name="TextBox 5"/>
          <p:cNvSpPr txBox="1"/>
          <p:nvPr/>
        </p:nvSpPr>
        <p:spPr>
          <a:xfrm>
            <a:off x="7681250" y="4725655"/>
            <a:ext cx="2971326" cy="1323439"/>
          </a:xfrm>
          <a:prstGeom prst="rect">
            <a:avLst/>
          </a:prstGeom>
          <a:noFill/>
        </p:spPr>
        <p:txBody>
          <a:bodyPr wrap="none" rtlCol="0">
            <a:spAutoFit/>
          </a:bodyPr>
          <a:lstStyle/>
          <a:p>
            <a:r>
              <a:rPr lang="en-US" sz="2000" b="1" dirty="0"/>
              <a:t>Under the Supervision of: </a:t>
            </a:r>
            <a:endParaRPr lang="en-US" sz="2000" dirty="0"/>
          </a:p>
          <a:p>
            <a:r>
              <a:rPr lang="en-US" sz="2000" b="1" dirty="0"/>
              <a:t>SUPERVISORS NAME :</a:t>
            </a:r>
          </a:p>
          <a:p>
            <a:r>
              <a:rPr lang="en-US" sz="2000" b="1" dirty="0">
                <a:solidFill>
                  <a:srgbClr val="FF0000"/>
                </a:solidFill>
              </a:rPr>
              <a:t> Arvind </a:t>
            </a:r>
            <a:r>
              <a:rPr lang="en-US" sz="2000" b="1" dirty="0" err="1">
                <a:solidFill>
                  <a:srgbClr val="FF0000"/>
                </a:solidFill>
              </a:rPr>
              <a:t>Punar</a:t>
            </a:r>
            <a:endParaRPr lang="en-US" sz="2000" b="1" dirty="0">
              <a:solidFill>
                <a:srgbClr val="FF0000"/>
              </a:solidFill>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EE8A-7C4D-A7A4-74B2-1F4B3C604F78}"/>
              </a:ext>
            </a:extLst>
          </p:cNvPr>
          <p:cNvSpPr>
            <a:spLocks noGrp="1"/>
          </p:cNvSpPr>
          <p:nvPr>
            <p:ph type="title"/>
          </p:nvPr>
        </p:nvSpPr>
        <p:spPr>
          <a:xfrm>
            <a:off x="722697" y="136525"/>
            <a:ext cx="10515600" cy="1325563"/>
          </a:xfrm>
        </p:spPr>
        <p:txBody>
          <a:bodyPr/>
          <a:lstStyle/>
          <a:p>
            <a:r>
              <a:rPr lang="en-US" b="1" dirty="0">
                <a:latin typeface="Times New Roman" panose="02020603050405020304" pitchFamily="18" charset="0"/>
                <a:cs typeface="Times New Roman" panose="02020603050405020304" pitchFamily="18" charset="0"/>
              </a:rPr>
              <a:t> Future Scope</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939C7C0-5FAC-41A2-80BC-77086F60F72F}"/>
              </a:ext>
            </a:extLst>
          </p:cNvPr>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5" name="Picture 4">
            <a:extLst>
              <a:ext uri="{FF2B5EF4-FFF2-40B4-BE49-F238E27FC236}">
                <a16:creationId xmlns:a16="http://schemas.microsoft.com/office/drawing/2014/main" id="{DC83AA1A-7385-85E4-A306-686C89D4CE33}"/>
              </a:ext>
            </a:extLst>
          </p:cNvPr>
          <p:cNvPicPr>
            <a:picLocks noChangeAspect="1"/>
          </p:cNvPicPr>
          <p:nvPr/>
        </p:nvPicPr>
        <p:blipFill>
          <a:blip r:embed="rId2"/>
          <a:stretch>
            <a:fillRect/>
          </a:stretch>
        </p:blipFill>
        <p:spPr>
          <a:xfrm>
            <a:off x="1331299" y="1732547"/>
            <a:ext cx="8012976" cy="4304195"/>
          </a:xfrm>
          <a:prstGeom prst="rect">
            <a:avLst/>
          </a:prstGeom>
        </p:spPr>
      </p:pic>
    </p:spTree>
    <p:extLst>
      <p:ext uri="{BB962C8B-B14F-4D97-AF65-F5344CB8AC3E}">
        <p14:creationId xmlns:p14="http://schemas.microsoft.com/office/powerpoint/2010/main" val="174991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95159"/>
            <a:ext cx="10515600" cy="132556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7086" y="1358536"/>
            <a:ext cx="11347268" cy="4997813"/>
          </a:xfrm>
        </p:spPr>
        <p:txBody>
          <a:bodyPr>
            <a:normAutofit/>
          </a:bodyPr>
          <a:lstStyle/>
          <a:p>
            <a:r>
              <a:rPr lang="en-IN" dirty="0">
                <a:latin typeface="Times New Roman" panose="02020603050405020304" pitchFamily="18" charset="0"/>
                <a:cs typeface="Times New Roman" panose="02020603050405020304" pitchFamily="18" charset="0"/>
              </a:rPr>
              <a:t>So our proposed project aims at easing the parking management system.</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Not only managing the parking space efficiently ,it will also eradicate the problem illegal parking or unowned vehicle.</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 parking is a big concerned , specially in urban areas ,this system will help to minimize parking stress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559834" cy="871492"/>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53143" y="1480457"/>
            <a:ext cx="10700657" cy="4696506"/>
          </a:xfrm>
        </p:spPr>
        <p:txBody>
          <a:bodyPr>
            <a:normAutofit/>
          </a:bodyPr>
          <a:lstStyle/>
          <a:p>
            <a:pPr marL="0" lvl="0" indent="0">
              <a:buNone/>
            </a:pPr>
            <a:r>
              <a:rPr lang="en-IN" sz="1800" b="1" dirty="0">
                <a:latin typeface="Times New Roman" panose="02020603050405020304" pitchFamily="18" charset="0"/>
                <a:cs typeface="Times New Roman" panose="02020603050405020304" pitchFamily="18" charset="0"/>
                <a:hlinkClick r:id="rId2"/>
              </a:rPr>
              <a:t>https://www.nature.com/articles/s41598-022-10076-4</a:t>
            </a:r>
            <a:endParaRPr lang="en-IN" sz="1800" b="1" dirty="0">
              <a:latin typeface="Times New Roman" panose="02020603050405020304" pitchFamily="18" charset="0"/>
              <a:cs typeface="Times New Roman" panose="02020603050405020304" pitchFamily="18" charset="0"/>
            </a:endParaRPr>
          </a:p>
          <a:p>
            <a:pPr marL="0" lvl="0" indent="0">
              <a:buNone/>
            </a:pPr>
            <a:endParaRPr lang="en-IN" sz="1800" b="1" dirty="0">
              <a:latin typeface="Times New Roman" panose="02020603050405020304" pitchFamily="18" charset="0"/>
              <a:cs typeface="Times New Roman" panose="02020603050405020304" pitchFamily="18" charset="0"/>
            </a:endParaRPr>
          </a:p>
          <a:p>
            <a:pPr marL="0" lvl="0" indent="0">
              <a:buNone/>
            </a:pPr>
            <a:r>
              <a:rPr lang="en-IN" sz="1800" b="1" dirty="0">
                <a:latin typeface="Times New Roman" panose="02020603050405020304" pitchFamily="18" charset="0"/>
                <a:cs typeface="Times New Roman" panose="02020603050405020304" pitchFamily="18" charset="0"/>
                <a:hlinkClick r:id="rId3"/>
              </a:rPr>
              <a:t>https://www.mokosmart.com/smart-parking-system-using-iot/</a:t>
            </a:r>
            <a:endParaRPr lang="en-IN" sz="1800" b="1" dirty="0">
              <a:latin typeface="Times New Roman" panose="02020603050405020304" pitchFamily="18" charset="0"/>
              <a:cs typeface="Times New Roman" panose="02020603050405020304" pitchFamily="18" charset="0"/>
            </a:endParaRPr>
          </a:p>
          <a:p>
            <a:pPr marL="0" lvl="0" indent="0">
              <a:buNone/>
            </a:pPr>
            <a:endParaRPr lang="en-IN" sz="1800" b="1" dirty="0">
              <a:latin typeface="Times New Roman" panose="02020603050405020304" pitchFamily="18" charset="0"/>
              <a:cs typeface="Times New Roman" panose="02020603050405020304" pitchFamily="18" charset="0"/>
            </a:endParaRPr>
          </a:p>
          <a:p>
            <a:pPr marL="0" lvl="0" indent="0">
              <a:buNone/>
            </a:pPr>
            <a:r>
              <a:rPr lang="en-IN" sz="1800" b="1" dirty="0">
                <a:latin typeface="Times New Roman" panose="02020603050405020304" pitchFamily="18" charset="0"/>
                <a:cs typeface="Times New Roman" panose="02020603050405020304" pitchFamily="18" charset="0"/>
                <a:hlinkClick r:id="rId4"/>
              </a:rPr>
              <a:t>https://learn.adafruit.com/pir-passive-infrared-proximity-motion-sensor/how-pirs-work</a:t>
            </a:r>
            <a:endParaRPr lang="en-IN" sz="1800" b="1" dirty="0">
              <a:latin typeface="Times New Roman" panose="02020603050405020304" pitchFamily="18" charset="0"/>
              <a:cs typeface="Times New Roman" panose="02020603050405020304" pitchFamily="18" charset="0"/>
            </a:endParaRPr>
          </a:p>
          <a:p>
            <a:pPr marL="0" lvl="0" indent="0">
              <a:buNone/>
            </a:pPr>
            <a:endParaRPr lang="en-IN" sz="1800" b="1" dirty="0">
              <a:latin typeface="Times New Roman" panose="02020603050405020304" pitchFamily="18" charset="0"/>
              <a:cs typeface="Times New Roman" panose="02020603050405020304" pitchFamily="18" charset="0"/>
            </a:endParaRPr>
          </a:p>
          <a:p>
            <a:pPr marL="0" lvl="0" indent="0">
              <a:buNone/>
            </a:pPr>
            <a:r>
              <a:rPr lang="en-IN" sz="1800" b="1" dirty="0">
                <a:latin typeface="Times New Roman" panose="02020603050405020304" pitchFamily="18" charset="0"/>
                <a:cs typeface="Times New Roman" panose="02020603050405020304" pitchFamily="18" charset="0"/>
                <a:hlinkClick r:id="rId5"/>
              </a:rPr>
              <a:t>https://nevonprojects.com/iot-car-parking-system/</a:t>
            </a:r>
            <a:endParaRPr lang="en-IN" sz="1800" b="1" dirty="0">
              <a:latin typeface="Times New Roman" panose="02020603050405020304" pitchFamily="18" charset="0"/>
              <a:cs typeface="Times New Roman" panose="02020603050405020304" pitchFamily="18" charset="0"/>
            </a:endParaRPr>
          </a:p>
          <a:p>
            <a:pPr marL="0" lvl="0" indent="0">
              <a:buNone/>
            </a:pPr>
            <a:endParaRPr lang="en-IN" sz="1800" b="1" dirty="0">
              <a:latin typeface="Times New Roman" panose="02020603050405020304" pitchFamily="18" charset="0"/>
              <a:cs typeface="Times New Roman" panose="02020603050405020304" pitchFamily="18" charset="0"/>
            </a:endParaRPr>
          </a:p>
          <a:p>
            <a:pPr marL="0" indent="0" algn="l">
              <a:buNone/>
            </a:pPr>
            <a:r>
              <a:rPr lang="en-US" sz="1800" i="0" dirty="0">
                <a:solidFill>
                  <a:srgbClr val="333333"/>
                </a:solidFill>
                <a:effectLst/>
                <a:latin typeface="Times New Roman" panose="02020603050405020304" pitchFamily="18" charset="0"/>
                <a:cs typeface="Times New Roman" panose="02020603050405020304" pitchFamily="18" charset="0"/>
              </a:rPr>
              <a:t>IoT based smart parking system </a:t>
            </a:r>
            <a:r>
              <a:rPr lang="en-US" sz="1800" i="0" dirty="0">
                <a:effectLst/>
                <a:latin typeface="Times New Roman" panose="02020603050405020304" pitchFamily="18" charset="0"/>
                <a:cs typeface="Times New Roman" panose="02020603050405020304" pitchFamily="18" charset="0"/>
              </a:rPr>
              <a:t>Publisher: IEEE</a:t>
            </a:r>
          </a:p>
          <a:p>
            <a:pPr marL="0" lvl="0" indent="0">
              <a:buNone/>
            </a:pPr>
            <a:endParaRPr lang="en-IN" sz="1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pitchFamily="18" charset="0"/>
                <a:cs typeface="Times New Roman" panose="02020603050405020304" pitchFamily="18" charset="0"/>
              </a:rPr>
              <a:t>Introduction to Project</a:t>
            </a:r>
          </a:p>
          <a:p>
            <a:r>
              <a:rPr lang="en-US" dirty="0">
                <a:latin typeface="Times New Roman" panose="02020603050405020304" pitchFamily="18" charset="0"/>
                <a:cs typeface="Times New Roman" panose="02020603050405020304" pitchFamily="18" charset="0"/>
              </a:rPr>
              <a:t>Problem Formulation</a:t>
            </a:r>
          </a:p>
          <a:p>
            <a:r>
              <a:rPr lang="en-US" dirty="0">
                <a:latin typeface="Times New Roman" panose="02020603050405020304" pitchFamily="18" charset="0"/>
                <a:cs typeface="Times New Roman" panose="02020603050405020304" pitchFamily="18" charset="0"/>
              </a:rPr>
              <a:t>Methodology used</a:t>
            </a:r>
          </a:p>
          <a:p>
            <a:r>
              <a:rPr lang="en-US" dirty="0">
                <a:latin typeface="Times New Roman" panose="02020603050405020304" pitchFamily="18" charset="0"/>
                <a:cs typeface="Times New Roman" panose="02020603050405020304" pitchFamily="18" charset="0"/>
              </a:rPr>
              <a:t>Future Scope</a:t>
            </a:r>
          </a:p>
          <a:p>
            <a:r>
              <a:rPr lang="en-US" spc="-10"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572588" y="1088572"/>
            <a:ext cx="8234528" cy="4291950"/>
          </a:xfrm>
        </p:spPr>
        <p:txBody>
          <a:bodyPr>
            <a:normAutofit/>
          </a:bodyPr>
          <a:lstStyle/>
          <a:p>
            <a:pPr algn="just"/>
            <a:endParaRPr lang="en-US" sz="3600" b="1" dirty="0">
              <a:latin typeface="Times New Roman" panose="02020603050405020304" pitchFamily="18" charset="0"/>
              <a:cs typeface="Times New Roman" panose="02020603050405020304" pitchFamily="18" charset="0"/>
            </a:endParaRPr>
          </a:p>
          <a:p>
            <a:pPr marL="0" indent="0" algn="just">
              <a:buNone/>
            </a:pPr>
            <a:r>
              <a:rPr lang="en-IN" spc="-15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In today’s  modern and fast moving world where vehicles are increasing very rapidly ,parking has become a tedious task to manage. Mismanagement of parking leading to vehicle getting stuck ,accidents in some cases, etc has become a common issue</a:t>
            </a:r>
            <a:r>
              <a:rPr lang="en-IN" dirty="0">
                <a:solidFill>
                  <a:srgbClr val="000000"/>
                </a:solidFill>
                <a:effectLst/>
                <a:latin typeface="Times New Roman" panose="02020603050405020304" pitchFamily="18" charset="0"/>
                <a:ea typeface="Calibri" panose="020F0502020204030204" pitchFamily="34"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pic>
        <p:nvPicPr>
          <p:cNvPr id="6" name="Picture 5">
            <a:extLst>
              <a:ext uri="{FF2B5EF4-FFF2-40B4-BE49-F238E27FC236}">
                <a16:creationId xmlns:a16="http://schemas.microsoft.com/office/drawing/2014/main" id="{C9ABD63C-5B5C-9FAC-1667-F858C7FE6600}"/>
              </a:ext>
            </a:extLst>
          </p:cNvPr>
          <p:cNvPicPr>
            <a:picLocks noChangeAspect="1"/>
          </p:cNvPicPr>
          <p:nvPr/>
        </p:nvPicPr>
        <p:blipFill>
          <a:blip r:embed="rId2"/>
          <a:stretch>
            <a:fillRect/>
          </a:stretch>
        </p:blipFill>
        <p:spPr>
          <a:xfrm>
            <a:off x="1490027" y="3833791"/>
            <a:ext cx="5513154" cy="2705121"/>
          </a:xfrm>
          <a:prstGeom prst="rect">
            <a:avLst/>
          </a:prstGeom>
        </p:spPr>
      </p:pic>
      <p:pic>
        <p:nvPicPr>
          <p:cNvPr id="8" name="Picture 7">
            <a:extLst>
              <a:ext uri="{FF2B5EF4-FFF2-40B4-BE49-F238E27FC236}">
                <a16:creationId xmlns:a16="http://schemas.microsoft.com/office/drawing/2014/main" id="{2491D191-49AE-07D7-AEA6-B70A5EA6933D}"/>
              </a:ext>
            </a:extLst>
          </p:cNvPr>
          <p:cNvPicPr>
            <a:picLocks noChangeAspect="1"/>
          </p:cNvPicPr>
          <p:nvPr/>
        </p:nvPicPr>
        <p:blipFill>
          <a:blip r:embed="rId3"/>
          <a:stretch>
            <a:fillRect/>
          </a:stretch>
        </p:blipFill>
        <p:spPr>
          <a:xfrm>
            <a:off x="9384020" y="1790193"/>
            <a:ext cx="1720938" cy="1682836"/>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873"/>
            <a:ext cx="10515600" cy="1325563"/>
          </a:xfrm>
        </p:spPr>
        <p:txBody>
          <a:bodyPr/>
          <a:lstStyle/>
          <a:p>
            <a:r>
              <a:rPr lang="en-US" b="1" dirty="0">
                <a:latin typeface="Times New Roman" panose="02020603050405020304" pitchFamily="18" charset="0"/>
                <a:cs typeface="Times New Roman" panose="02020603050405020304" pitchFamily="18" charset="0"/>
              </a:rPr>
              <a:t>Introduction to Project (cont.)</a:t>
            </a:r>
          </a:p>
        </p:txBody>
      </p:sp>
      <p:sp>
        <p:nvSpPr>
          <p:cNvPr id="3" name="Content Placeholder 2"/>
          <p:cNvSpPr>
            <a:spLocks noGrp="1"/>
          </p:cNvSpPr>
          <p:nvPr>
            <p:ph idx="1"/>
          </p:nvPr>
        </p:nvSpPr>
        <p:spPr>
          <a:xfrm>
            <a:off x="269966" y="1314995"/>
            <a:ext cx="9422674" cy="5406480"/>
          </a:xfrm>
        </p:spPr>
        <p:txBody>
          <a:bodyPr>
            <a:normAutofit/>
          </a:bodyPr>
          <a:lstStyle/>
          <a:p>
            <a:pPr marL="0" indent="0">
              <a:buNone/>
            </a:pPr>
            <a:r>
              <a:rPr lang="en-IN" dirty="0">
                <a:solidFill>
                  <a:srgbClr val="000000"/>
                </a:solidFill>
                <a:effectLst/>
                <a:latin typeface="Times New Roman" panose="02020603050405020304" pitchFamily="18" charset="0"/>
                <a:ea typeface="Calibri" panose="020F0502020204030204" pitchFamily="34" charset="0"/>
              </a:rPr>
              <a:t>So we are proposing a smart parking management system for a hustle free parking and efficient use of parking space. </a:t>
            </a:r>
          </a:p>
          <a:p>
            <a:pPr marL="0" indent="0">
              <a:buNone/>
            </a:pPr>
            <a:r>
              <a:rPr lang="en-IN" dirty="0">
                <a:solidFill>
                  <a:srgbClr val="000000"/>
                </a:solidFill>
                <a:effectLst/>
                <a:latin typeface="Times New Roman" panose="02020603050405020304" pitchFamily="18" charset="0"/>
                <a:ea typeface="Calibri" panose="020F0502020204030204" pitchFamily="34" charset="0"/>
              </a:rPr>
              <a:t>This system will be monitored by an application that will have data of all parked vehicle and their time slots and customer can check availability of parking space through this app.</a:t>
            </a:r>
            <a:endParaRPr lang="en-IN" dirty="0">
              <a:solidFill>
                <a:srgbClr val="000000"/>
              </a:solidFill>
              <a:effectLst/>
              <a:latin typeface="Calibri" panose="020F0502020204030204" pitchFamily="34" charset="0"/>
              <a:ea typeface="Calibri" panose="020F0502020204030204" pitchFamily="34"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6" name="Picture 5">
            <a:extLst>
              <a:ext uri="{FF2B5EF4-FFF2-40B4-BE49-F238E27FC236}">
                <a16:creationId xmlns:a16="http://schemas.microsoft.com/office/drawing/2014/main" id="{1DA2D639-DE82-1E89-F74E-D076A3240553}"/>
              </a:ext>
            </a:extLst>
          </p:cNvPr>
          <p:cNvPicPr>
            <a:picLocks noChangeAspect="1"/>
          </p:cNvPicPr>
          <p:nvPr/>
        </p:nvPicPr>
        <p:blipFill>
          <a:blip r:embed="rId2"/>
          <a:stretch>
            <a:fillRect/>
          </a:stretch>
        </p:blipFill>
        <p:spPr>
          <a:xfrm>
            <a:off x="8359071" y="3636735"/>
            <a:ext cx="2667137" cy="1682836"/>
          </a:xfrm>
          <a:prstGeom prst="rect">
            <a:avLst/>
          </a:prstGeom>
        </p:spPr>
      </p:pic>
    </p:spTree>
    <p:extLst>
      <p:ext uri="{BB962C8B-B14F-4D97-AF65-F5344CB8AC3E}">
        <p14:creationId xmlns:p14="http://schemas.microsoft.com/office/powerpoint/2010/main" val="150205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 (contd.)</a:t>
            </a:r>
          </a:p>
        </p:txBody>
      </p:sp>
      <p:sp>
        <p:nvSpPr>
          <p:cNvPr id="3" name="Content Placeholder 2"/>
          <p:cNvSpPr>
            <a:spLocks noGrp="1"/>
          </p:cNvSpPr>
          <p:nvPr>
            <p:ph idx="1"/>
          </p:nvPr>
        </p:nvSpPr>
        <p:spPr>
          <a:xfrm>
            <a:off x="246017" y="1631723"/>
            <a:ext cx="9498874" cy="4783592"/>
          </a:xfrm>
        </p:spPr>
        <p:txBody>
          <a:bodyPr>
            <a:normAutofit/>
          </a:bodyPr>
          <a:lstStyle/>
          <a:p>
            <a:r>
              <a:rPr lang="en-US" sz="3200" dirty="0">
                <a:latin typeface="Times New Roman" panose="02020603050405020304" pitchFamily="18" charset="0"/>
                <a:ea typeface="Segoe UI Black" panose="020B0A02040204020203" pitchFamily="34" charset="0"/>
                <a:cs typeface="Times New Roman" panose="02020603050405020304" pitchFamily="18" charset="0"/>
              </a:rPr>
              <a:t> As number of vehicles are increasing  exponentially ,the human managed methodology is not sufficient to counter parking issue.</a:t>
            </a:r>
          </a:p>
          <a:p>
            <a:endParaRPr lang="en-US" sz="3200"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buNone/>
            </a:pPr>
            <a:endParaRPr lang="en-US" sz="3200"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6" name="Picture 5">
            <a:extLst>
              <a:ext uri="{FF2B5EF4-FFF2-40B4-BE49-F238E27FC236}">
                <a16:creationId xmlns:a16="http://schemas.microsoft.com/office/drawing/2014/main" id="{19780C1C-FBE8-C65F-67D5-3A7B185B56BA}"/>
              </a:ext>
            </a:extLst>
          </p:cNvPr>
          <p:cNvPicPr>
            <a:picLocks noChangeAspect="1"/>
          </p:cNvPicPr>
          <p:nvPr/>
        </p:nvPicPr>
        <p:blipFill>
          <a:blip r:embed="rId2"/>
          <a:stretch>
            <a:fillRect/>
          </a:stretch>
        </p:blipFill>
        <p:spPr>
          <a:xfrm>
            <a:off x="1047197" y="3332201"/>
            <a:ext cx="5048803" cy="2650621"/>
          </a:xfrm>
          <a:prstGeom prst="rect">
            <a:avLst/>
          </a:prstGeom>
        </p:spPr>
      </p:pic>
      <p:pic>
        <p:nvPicPr>
          <p:cNvPr id="9" name="Picture 8">
            <a:extLst>
              <a:ext uri="{FF2B5EF4-FFF2-40B4-BE49-F238E27FC236}">
                <a16:creationId xmlns:a16="http://schemas.microsoft.com/office/drawing/2014/main" id="{3965FFC5-FCD4-E210-AB27-2CFF3B0517D9}"/>
              </a:ext>
            </a:extLst>
          </p:cNvPr>
          <p:cNvPicPr>
            <a:picLocks noChangeAspect="1"/>
          </p:cNvPicPr>
          <p:nvPr/>
        </p:nvPicPr>
        <p:blipFill>
          <a:blip r:embed="rId3"/>
          <a:stretch>
            <a:fillRect/>
          </a:stretch>
        </p:blipFill>
        <p:spPr>
          <a:xfrm>
            <a:off x="7760737" y="4528316"/>
            <a:ext cx="3731828" cy="1521874"/>
          </a:xfrm>
          <a:prstGeom prst="rect">
            <a:avLst/>
          </a:prstGeom>
        </p:spPr>
      </p:pic>
    </p:spTree>
    <p:extLst>
      <p:ext uri="{BB962C8B-B14F-4D97-AF65-F5344CB8AC3E}">
        <p14:creationId xmlns:p14="http://schemas.microsoft.com/office/powerpoint/2010/main" val="44896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246017" y="1631723"/>
            <a:ext cx="9498874" cy="4783592"/>
          </a:xfrm>
        </p:spPr>
        <p:txBody>
          <a:bodyPr>
            <a:normAutofit fontScale="92500" lnSpcReduction="10000"/>
          </a:bodyPr>
          <a:lstStyle/>
          <a:p>
            <a:r>
              <a:rPr lang="en-US" sz="3500" dirty="0">
                <a:latin typeface="Times New Roman" panose="02020603050405020304" pitchFamily="18" charset="0"/>
                <a:ea typeface="Segoe UI Black" panose="020B0A02040204020203" pitchFamily="34" charset="0"/>
                <a:cs typeface="Times New Roman" panose="02020603050405020304" pitchFamily="18" charset="0"/>
              </a:rPr>
              <a:t>So our project aim to build a smart parking system that will manage parking smoothly and efficiently.</a:t>
            </a:r>
          </a:p>
          <a:p>
            <a:pPr marL="0" indent="0">
              <a:buNone/>
            </a:pPr>
            <a:endParaRPr lang="en-US" sz="3500" dirty="0">
              <a:latin typeface="Times New Roman" panose="02020603050405020304" pitchFamily="18" charset="0"/>
              <a:ea typeface="Segoe UI Black" panose="020B0A02040204020203" pitchFamily="34" charset="0"/>
              <a:cs typeface="Times New Roman" panose="02020603050405020304" pitchFamily="18" charset="0"/>
            </a:endParaRPr>
          </a:p>
          <a:p>
            <a:r>
              <a:rPr lang="en-US" sz="3500" dirty="0">
                <a:latin typeface="Times New Roman" panose="02020603050405020304" pitchFamily="18" charset="0"/>
                <a:ea typeface="Segoe UI Black" panose="020B0A02040204020203" pitchFamily="34" charset="0"/>
                <a:cs typeface="Times New Roman" panose="02020603050405020304" pitchFamily="18" charset="0"/>
              </a:rPr>
              <a:t>We will be using PIR motion sensor to detect each and every vehicle’s entry and exit to the parking spot .A counter will maintained using cloud. </a:t>
            </a:r>
          </a:p>
          <a:p>
            <a:pPr marL="0" indent="0">
              <a:buNone/>
            </a:pPr>
            <a:endParaRPr lang="en-US" sz="3500" dirty="0">
              <a:latin typeface="Times New Roman" panose="02020603050405020304" pitchFamily="18" charset="0"/>
              <a:ea typeface="Segoe UI Black" panose="020B0A02040204020203" pitchFamily="34" charset="0"/>
              <a:cs typeface="Times New Roman" panose="02020603050405020304" pitchFamily="18" charset="0"/>
            </a:endParaRPr>
          </a:p>
          <a:p>
            <a:r>
              <a:rPr lang="en-US" sz="3500" dirty="0">
                <a:latin typeface="Times New Roman" panose="02020603050405020304" pitchFamily="18" charset="0"/>
                <a:ea typeface="Segoe UI Black" panose="020B0A02040204020203" pitchFamily="34" charset="0"/>
                <a:cs typeface="Times New Roman" panose="02020603050405020304" pitchFamily="18" charset="0"/>
              </a:rPr>
              <a:t>Through IoT(app) users can see whether the parking spot empty or not .we can also assign slot time to each vehicle coming to the parking area.</a:t>
            </a:r>
          </a:p>
          <a:p>
            <a:pPr marL="0" indent="0">
              <a:buNone/>
            </a:pPr>
            <a:endParaRPr lang="en-US" sz="3500"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buNone/>
            </a:pPr>
            <a:endParaRPr lang="en-US" sz="3500"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pic>
        <p:nvPicPr>
          <p:cNvPr id="10" name="Picture 9">
            <a:extLst>
              <a:ext uri="{FF2B5EF4-FFF2-40B4-BE49-F238E27FC236}">
                <a16:creationId xmlns:a16="http://schemas.microsoft.com/office/drawing/2014/main" id="{03AF0E19-333C-234E-DB28-9783C3BE936C}"/>
              </a:ext>
            </a:extLst>
          </p:cNvPr>
          <p:cNvPicPr>
            <a:picLocks noChangeAspect="1"/>
          </p:cNvPicPr>
          <p:nvPr/>
        </p:nvPicPr>
        <p:blipFill>
          <a:blip r:embed="rId2"/>
          <a:stretch>
            <a:fillRect/>
          </a:stretch>
        </p:blipFill>
        <p:spPr>
          <a:xfrm>
            <a:off x="8378160" y="662771"/>
            <a:ext cx="2733462" cy="548491"/>
          </a:xfrm>
          <a:prstGeom prst="rect">
            <a:avLst/>
          </a:prstGeom>
        </p:spPr>
      </p:pic>
      <p:pic>
        <p:nvPicPr>
          <p:cNvPr id="12" name="Picture 11">
            <a:extLst>
              <a:ext uri="{FF2B5EF4-FFF2-40B4-BE49-F238E27FC236}">
                <a16:creationId xmlns:a16="http://schemas.microsoft.com/office/drawing/2014/main" id="{2E6EB3A7-ADD4-DEEA-1E9B-D7031BE2CCB3}"/>
              </a:ext>
            </a:extLst>
          </p:cNvPr>
          <p:cNvPicPr>
            <a:picLocks noChangeAspect="1"/>
          </p:cNvPicPr>
          <p:nvPr/>
        </p:nvPicPr>
        <p:blipFill>
          <a:blip r:embed="rId3"/>
          <a:stretch>
            <a:fillRect/>
          </a:stretch>
        </p:blipFill>
        <p:spPr>
          <a:xfrm>
            <a:off x="10241342" y="3603367"/>
            <a:ext cx="1642879" cy="2273557"/>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25563"/>
          </a:xfrm>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7086" y="1636078"/>
            <a:ext cx="11086011" cy="4774883"/>
          </a:xfrm>
        </p:spPr>
        <p:txBody>
          <a:bodyPr/>
          <a:lstStyle/>
          <a:p>
            <a:pPr marL="0" indent="0">
              <a:buNone/>
            </a:pPr>
            <a:r>
              <a:rPr lang="en-IN" dirty="0">
                <a:latin typeface="Times New Roman" panose="02020603050405020304" pitchFamily="18" charset="0"/>
                <a:cs typeface="Times New Roman" panose="02020603050405020304" pitchFamily="18" charset="0"/>
              </a:rPr>
              <a:t>The following methodology will be followed to achieve the objectives defined for proposed research work:</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Sensing entry of  each vehicle using PIR sensor</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6" name="Picture 5">
            <a:extLst>
              <a:ext uri="{FF2B5EF4-FFF2-40B4-BE49-F238E27FC236}">
                <a16:creationId xmlns:a16="http://schemas.microsoft.com/office/drawing/2014/main" id="{EDCD45BC-4FA2-8248-0ED4-6093515C46CD}"/>
              </a:ext>
            </a:extLst>
          </p:cNvPr>
          <p:cNvPicPr>
            <a:picLocks noChangeAspect="1"/>
          </p:cNvPicPr>
          <p:nvPr/>
        </p:nvPicPr>
        <p:blipFill>
          <a:blip r:embed="rId2"/>
          <a:stretch>
            <a:fillRect/>
          </a:stretch>
        </p:blipFill>
        <p:spPr>
          <a:xfrm>
            <a:off x="4429039" y="3650381"/>
            <a:ext cx="3333921" cy="2324219"/>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517"/>
            <a:ext cx="10515600" cy="1325563"/>
          </a:xfrm>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69669" y="1402080"/>
            <a:ext cx="11284131" cy="5319395"/>
          </a:xfrm>
        </p:spPr>
        <p:txBody>
          <a:bodyPr>
            <a:normAutofit/>
          </a:bodyPr>
          <a:lstStyle/>
          <a:p>
            <a:r>
              <a:rPr lang="en-IN" b="1" dirty="0">
                <a:latin typeface="Times New Roman" panose="02020603050405020304" pitchFamily="18" charset="0"/>
                <a:cs typeface="Times New Roman" panose="02020603050405020304" pitchFamily="18" charset="0"/>
              </a:rPr>
              <a:t>Registration Process :</a:t>
            </a:r>
            <a:r>
              <a:rPr lang="en-IN" dirty="0">
                <a:latin typeface="Times New Roman" panose="02020603050405020304" pitchFamily="18" charset="0"/>
                <a:cs typeface="Times New Roman" panose="02020603050405020304" pitchFamily="18" charset="0"/>
              </a:rPr>
              <a:t>User need to provide detail through app.</a:t>
            </a:r>
          </a:p>
          <a:p>
            <a:pPr marL="0" indent="0">
              <a:buNone/>
            </a:pP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Sending data to cloud and app development: </a:t>
            </a:r>
            <a:r>
              <a:rPr lang="en-IN" dirty="0">
                <a:latin typeface="Times New Roman" panose="02020603050405020304" pitchFamily="18" charset="0"/>
                <a:cs typeface="Times New Roman" panose="02020603050405020304" pitchFamily="18" charset="0"/>
              </a:rPr>
              <a:t>To book slot ,using app vacancy of spot can be checked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6" name="Picture 5">
            <a:extLst>
              <a:ext uri="{FF2B5EF4-FFF2-40B4-BE49-F238E27FC236}">
                <a16:creationId xmlns:a16="http://schemas.microsoft.com/office/drawing/2014/main" id="{1F1B1C85-2236-697E-F57F-4658A6048BD9}"/>
              </a:ext>
            </a:extLst>
          </p:cNvPr>
          <p:cNvPicPr>
            <a:picLocks noChangeAspect="1"/>
          </p:cNvPicPr>
          <p:nvPr/>
        </p:nvPicPr>
        <p:blipFill>
          <a:blip r:embed="rId2"/>
          <a:stretch>
            <a:fillRect/>
          </a:stretch>
        </p:blipFill>
        <p:spPr>
          <a:xfrm>
            <a:off x="4177365" y="3512359"/>
            <a:ext cx="2827730" cy="3026553"/>
          </a:xfrm>
          <a:prstGeom prst="rect">
            <a:avLst/>
          </a:prstGeom>
        </p:spPr>
      </p:pic>
    </p:spTree>
    <p:extLst>
      <p:ext uri="{BB962C8B-B14F-4D97-AF65-F5344CB8AC3E}">
        <p14:creationId xmlns:p14="http://schemas.microsoft.com/office/powerpoint/2010/main" val="142716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34"/>
            <a:ext cx="10515600" cy="1325563"/>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209005" y="1394597"/>
            <a:ext cx="11425645" cy="5145540"/>
          </a:xfrm>
        </p:spPr>
        <p:txBody>
          <a:bodyPr>
            <a:normAutofit/>
          </a:bodyPr>
          <a:lstStyle/>
          <a:p>
            <a:r>
              <a:rPr lang="en-US" dirty="0">
                <a:latin typeface="Times New Roman" panose="02020603050405020304" pitchFamily="18" charset="0"/>
                <a:cs typeface="Times New Roman" panose="02020603050405020304" pitchFamily="18" charset="0"/>
              </a:rPr>
              <a:t>We can make this system scalable so that a single app can maintain parking spot of whole city.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People from anywhere can book parking spot  just by using maps.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Camera module to capture driver’s picture to check real identity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Smart street lightening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6559</TotalTime>
  <Words>517</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 (cont.)</vt:lpstr>
      <vt:lpstr>Problem Formulation (contd.)</vt:lpstr>
      <vt:lpstr>Problem Formulation</vt:lpstr>
      <vt:lpstr>Methodology used</vt:lpstr>
      <vt:lpstr>Methodology used</vt:lpstr>
      <vt:lpstr>Future Scope</vt:lpstr>
      <vt:lpstr> 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Amritraj Shankar</dc:creator>
  <cp:lastModifiedBy>anil kumar</cp:lastModifiedBy>
  <cp:revision>21</cp:revision>
  <dcterms:created xsi:type="dcterms:W3CDTF">2019-01-09T10:33:58Z</dcterms:created>
  <dcterms:modified xsi:type="dcterms:W3CDTF">2022-11-04T06:08:10Z</dcterms:modified>
</cp:coreProperties>
</file>