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5" r:id="rId3"/>
  </p:sldMasterIdLst>
  <p:notesMasterIdLst>
    <p:notesMasterId r:id="rId3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8000" cy="9144000"/>
  <p:embeddedFontLst>
    <p:embeddedFont>
      <p:font typeface="Arial Black" panose="020B0A04020102020204" pitchFamily="34" charset="0"/>
      <p:regular r:id="rId34"/>
      <p:bold r:id="rId35"/>
    </p:embeddedFont>
    <p:embeddedFont>
      <p:font typeface="Garamond" panose="02020404030301010803" pitchFamily="18" charset="0"/>
      <p:regular r:id="rId36"/>
      <p:bold r:id="rId37"/>
      <p:italic r:id="rId38"/>
    </p:embeddedFont>
    <p:embeddedFont>
      <p:font typeface="Raleway ExtraBold" pitchFamily="2" charset="0"/>
      <p:bold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mVTi7oPSQwqLHfOSacBSoqHht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6.fntdata"/><Relationship Id="rId21" Type="http://schemas.openxmlformats.org/officeDocument/2006/relationships/slide" Target="slides/slide18.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4.fntdata"/><Relationship Id="rId40" Type="http://schemas.openxmlformats.org/officeDocument/2006/relationships/font" Target="fonts/font7.fntdata"/><Relationship Id="rId45"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0"/>
          <p:cNvSpPr>
            <a:spLocks noGrp="1"/>
          </p:cNvSpPr>
          <p:nvPr>
            <p:ph type="pic" idx="2"/>
          </p:nvPr>
        </p:nvSpPr>
        <p:spPr>
          <a:xfrm>
            <a:off x="5183188" y="987425"/>
            <a:ext cx="6172200" cy="4873625"/>
          </a:xfrm>
          <a:prstGeom prst="rect">
            <a:avLst/>
          </a:prstGeom>
          <a:noFill/>
          <a:ln>
            <a:noFill/>
          </a:ln>
        </p:spPr>
      </p:sp>
      <p:sp>
        <p:nvSpPr>
          <p:cNvPr id="73" name="Google Shape;73;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
        <p:cNvGrpSpPr/>
        <p:nvPr/>
      </p:nvGrpSpPr>
      <p:grpSpPr>
        <a:xfrm>
          <a:off x="0" y="0"/>
          <a:ext cx="0" cy="0"/>
          <a:chOff x="0" y="0"/>
          <a:chExt cx="0" cy="0"/>
        </a:xfrm>
      </p:grpSpPr>
      <p:sp>
        <p:nvSpPr>
          <p:cNvPr id="96" name="Google Shape;96;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p4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4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0" name="Google Shape;11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4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4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4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4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4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4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4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21"/>
        <p:cNvGrpSpPr/>
        <p:nvPr/>
      </p:nvGrpSpPr>
      <p:grpSpPr>
        <a:xfrm>
          <a:off x="0" y="0"/>
          <a:ext cx="0" cy="0"/>
          <a:chOff x="0" y="0"/>
          <a:chExt cx="0" cy="0"/>
        </a:xfrm>
      </p:grpSpPr>
      <p:sp>
        <p:nvSpPr>
          <p:cNvPr id="22" name="Google Shape;22;p32"/>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32"/>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 name="Google Shape;24;p32"/>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32"/>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8"/>
        <p:cNvGrpSpPr/>
        <p:nvPr/>
      </p:nvGrpSpPr>
      <p:grpSpPr>
        <a:xfrm>
          <a:off x="0" y="0"/>
          <a:ext cx="0" cy="0"/>
          <a:chOff x="0" y="0"/>
          <a:chExt cx="0" cy="0"/>
        </a:xfrm>
      </p:grpSpPr>
      <p:sp>
        <p:nvSpPr>
          <p:cNvPr id="139" name="Google Shape;13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5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1" name="Google Shape;141;p5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5"/>
        <p:cNvGrpSpPr/>
        <p:nvPr/>
      </p:nvGrpSpPr>
      <p:grpSpPr>
        <a:xfrm>
          <a:off x="0" y="0"/>
          <a:ext cx="0" cy="0"/>
          <a:chOff x="0" y="0"/>
          <a:chExt cx="0" cy="0"/>
        </a:xfrm>
      </p:grpSpPr>
      <p:sp>
        <p:nvSpPr>
          <p:cNvPr id="146" name="Google Shape;146;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52"/>
          <p:cNvSpPr>
            <a:spLocks noGrp="1"/>
          </p:cNvSpPr>
          <p:nvPr>
            <p:ph type="pic" idx="2"/>
          </p:nvPr>
        </p:nvSpPr>
        <p:spPr>
          <a:xfrm>
            <a:off x="5183188" y="987425"/>
            <a:ext cx="6172200" cy="4873625"/>
          </a:xfrm>
          <a:prstGeom prst="rect">
            <a:avLst/>
          </a:prstGeom>
          <a:noFill/>
          <a:ln>
            <a:noFill/>
          </a:ln>
        </p:spPr>
      </p:sp>
      <p:sp>
        <p:nvSpPr>
          <p:cNvPr id="148" name="Google Shape;148;p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9" name="Google Shape;1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2"/>
        <p:cNvGrpSpPr/>
        <p:nvPr/>
      </p:nvGrpSpPr>
      <p:grpSpPr>
        <a:xfrm>
          <a:off x="0" y="0"/>
          <a:ext cx="0" cy="0"/>
          <a:chOff x="0" y="0"/>
          <a:chExt cx="0" cy="0"/>
        </a:xfrm>
      </p:grpSpPr>
      <p:sp>
        <p:nvSpPr>
          <p:cNvPr id="153" name="Google Shape;1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5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8"/>
        <p:cNvGrpSpPr/>
        <p:nvPr/>
      </p:nvGrpSpPr>
      <p:grpSpPr>
        <a:xfrm>
          <a:off x="0" y="0"/>
          <a:ext cx="0" cy="0"/>
          <a:chOff x="0" y="0"/>
          <a:chExt cx="0" cy="0"/>
        </a:xfrm>
      </p:grpSpPr>
      <p:sp>
        <p:nvSpPr>
          <p:cNvPr id="159" name="Google Shape;159;p5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5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164"/>
        <p:cNvGrpSpPr/>
        <p:nvPr/>
      </p:nvGrpSpPr>
      <p:grpSpPr>
        <a:xfrm>
          <a:off x="0" y="0"/>
          <a:ext cx="0" cy="0"/>
          <a:chOff x="0" y="0"/>
          <a:chExt cx="0" cy="0"/>
        </a:xfrm>
      </p:grpSpPr>
      <p:sp>
        <p:nvSpPr>
          <p:cNvPr id="165" name="Google Shape;165;p55"/>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55"/>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55"/>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55"/>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9"/>
        <p:cNvGrpSpPr/>
        <p:nvPr/>
      </p:nvGrpSpPr>
      <p:grpSpPr>
        <a:xfrm>
          <a:off x="0" y="0"/>
          <a:ext cx="0" cy="0"/>
          <a:chOff x="0" y="0"/>
          <a:chExt cx="0" cy="0"/>
        </a:xfrm>
      </p:grpSpPr>
      <p:sp>
        <p:nvSpPr>
          <p:cNvPr id="170" name="Google Shape;170;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5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7" name="Google Shape;177;p5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8" name="Google Shape;178;p5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9" name="Google Shape;179;p5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80"/>
        <p:cNvGrpSpPr/>
        <p:nvPr/>
      </p:nvGrpSpPr>
      <p:grpSpPr>
        <a:xfrm>
          <a:off x="0" y="0"/>
          <a:ext cx="0" cy="0"/>
          <a:chOff x="0" y="0"/>
          <a:chExt cx="0" cy="0"/>
        </a:xfrm>
      </p:grpSpPr>
      <p:sp>
        <p:nvSpPr>
          <p:cNvPr id="181" name="Google Shape;181;p6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2" name="Google Shape;182;p6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3" name="Google Shape;183;p6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84" name="Google Shape;184;p6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85"/>
        <p:cNvGrpSpPr/>
        <p:nvPr/>
      </p:nvGrpSpPr>
      <p:grpSpPr>
        <a:xfrm>
          <a:off x="0" y="0"/>
          <a:ext cx="0" cy="0"/>
          <a:chOff x="0" y="0"/>
          <a:chExt cx="0" cy="0"/>
        </a:xfrm>
      </p:grpSpPr>
      <p:sp>
        <p:nvSpPr>
          <p:cNvPr id="186" name="Google Shape;186;p6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7" name="Google Shape;187;p6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8" name="Google Shape;188;p6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89"/>
        <p:cNvGrpSpPr/>
        <p:nvPr/>
      </p:nvGrpSpPr>
      <p:grpSpPr>
        <a:xfrm>
          <a:off x="0" y="0"/>
          <a:ext cx="0" cy="0"/>
          <a:chOff x="0" y="0"/>
          <a:chExt cx="0" cy="0"/>
        </a:xfrm>
      </p:grpSpPr>
      <p:sp>
        <p:nvSpPr>
          <p:cNvPr id="190" name="Google Shape;190;p6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91" name="Google Shape;191;p6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92" name="Google Shape;192;p6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3" name="Google Shape;193;p6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4" name="Google Shape;194;p6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5" name="Google Shape;195;p6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6" name="Google Shape;196;p6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7" name="Google Shape;197;p6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8" name="Google Shape;198;p6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9" name="Google Shape;199;p62"/>
          <p:cNvSpPr>
            <a:spLocks noGrp="1"/>
          </p:cNvSpPr>
          <p:nvPr>
            <p:ph type="pic" idx="3"/>
          </p:nvPr>
        </p:nvSpPr>
        <p:spPr>
          <a:xfrm>
            <a:off x="815413" y="2517005"/>
            <a:ext cx="1920000" cy="1920000"/>
          </a:xfrm>
          <a:prstGeom prst="ellipse">
            <a:avLst/>
          </a:prstGeom>
          <a:solidFill>
            <a:srgbClr val="F2F2F2"/>
          </a:solidFill>
          <a:ln>
            <a:noFill/>
          </a:ln>
        </p:spPr>
      </p:sp>
      <p:sp>
        <p:nvSpPr>
          <p:cNvPr id="200" name="Google Shape;200;p62"/>
          <p:cNvSpPr>
            <a:spLocks noGrp="1"/>
          </p:cNvSpPr>
          <p:nvPr>
            <p:ph type="pic" idx="4"/>
          </p:nvPr>
        </p:nvSpPr>
        <p:spPr>
          <a:xfrm>
            <a:off x="3695732" y="2517005"/>
            <a:ext cx="1920000" cy="1920000"/>
          </a:xfrm>
          <a:prstGeom prst="ellipse">
            <a:avLst/>
          </a:prstGeom>
          <a:solidFill>
            <a:srgbClr val="F2F2F2"/>
          </a:solidFill>
          <a:ln>
            <a:noFill/>
          </a:ln>
        </p:spPr>
      </p:sp>
      <p:sp>
        <p:nvSpPr>
          <p:cNvPr id="201" name="Google Shape;201;p62"/>
          <p:cNvSpPr>
            <a:spLocks noGrp="1"/>
          </p:cNvSpPr>
          <p:nvPr>
            <p:ph type="pic" idx="5"/>
          </p:nvPr>
        </p:nvSpPr>
        <p:spPr>
          <a:xfrm>
            <a:off x="6576051" y="2517005"/>
            <a:ext cx="1920000" cy="1920000"/>
          </a:xfrm>
          <a:prstGeom prst="ellipse">
            <a:avLst/>
          </a:prstGeom>
          <a:solidFill>
            <a:srgbClr val="F2F2F2"/>
          </a:solidFill>
          <a:ln>
            <a:noFill/>
          </a:ln>
        </p:spPr>
      </p:sp>
      <p:sp>
        <p:nvSpPr>
          <p:cNvPr id="202" name="Google Shape;202;p6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203"/>
        <p:cNvGrpSpPr/>
        <p:nvPr/>
      </p:nvGrpSpPr>
      <p:grpSpPr>
        <a:xfrm>
          <a:off x="0" y="0"/>
          <a:ext cx="0" cy="0"/>
          <a:chOff x="0" y="0"/>
          <a:chExt cx="0" cy="0"/>
        </a:xfrm>
      </p:grpSpPr>
      <p:sp>
        <p:nvSpPr>
          <p:cNvPr id="204" name="Google Shape;204;p6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205" name="Google Shape;205;p6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206"/>
        <p:cNvGrpSpPr/>
        <p:nvPr/>
      </p:nvGrpSpPr>
      <p:grpSpPr>
        <a:xfrm>
          <a:off x="0" y="0"/>
          <a:ext cx="0" cy="0"/>
          <a:chOff x="0" y="0"/>
          <a:chExt cx="0" cy="0"/>
        </a:xfrm>
      </p:grpSpPr>
      <p:sp>
        <p:nvSpPr>
          <p:cNvPr id="207" name="Google Shape;207;p64"/>
          <p:cNvSpPr>
            <a:spLocks noGrp="1"/>
          </p:cNvSpPr>
          <p:nvPr>
            <p:ph type="pic" idx="2"/>
          </p:nvPr>
        </p:nvSpPr>
        <p:spPr>
          <a:xfrm>
            <a:off x="0" y="990600"/>
            <a:ext cx="3887755" cy="5867400"/>
          </a:xfrm>
          <a:prstGeom prst="rect">
            <a:avLst/>
          </a:prstGeom>
          <a:solidFill>
            <a:srgbClr val="F2F2F2"/>
          </a:solidFill>
          <a:ln>
            <a:noFill/>
          </a:ln>
        </p:spPr>
      </p:sp>
      <p:sp>
        <p:nvSpPr>
          <p:cNvPr id="208" name="Google Shape;208;p6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209"/>
        <p:cNvGrpSpPr/>
        <p:nvPr/>
      </p:nvGrpSpPr>
      <p:grpSpPr>
        <a:xfrm>
          <a:off x="0" y="0"/>
          <a:ext cx="0" cy="0"/>
          <a:chOff x="0" y="0"/>
          <a:chExt cx="0" cy="0"/>
        </a:xfrm>
      </p:grpSpPr>
      <p:sp>
        <p:nvSpPr>
          <p:cNvPr id="210" name="Google Shape;210;p65"/>
          <p:cNvSpPr>
            <a:spLocks noGrp="1"/>
          </p:cNvSpPr>
          <p:nvPr>
            <p:ph type="pic" idx="2"/>
          </p:nvPr>
        </p:nvSpPr>
        <p:spPr>
          <a:xfrm>
            <a:off x="0" y="1013496"/>
            <a:ext cx="3887755" cy="3567632"/>
          </a:xfrm>
          <a:prstGeom prst="rect">
            <a:avLst/>
          </a:prstGeom>
          <a:solidFill>
            <a:srgbClr val="F2F2F2"/>
          </a:solidFill>
          <a:ln>
            <a:noFill/>
          </a:ln>
        </p:spPr>
      </p:sp>
      <p:sp>
        <p:nvSpPr>
          <p:cNvPr id="211" name="Google Shape;211;p65"/>
          <p:cNvSpPr>
            <a:spLocks noGrp="1"/>
          </p:cNvSpPr>
          <p:nvPr>
            <p:ph type="pic" idx="3"/>
          </p:nvPr>
        </p:nvSpPr>
        <p:spPr>
          <a:xfrm>
            <a:off x="8304245" y="0"/>
            <a:ext cx="3887755" cy="4581128"/>
          </a:xfrm>
          <a:prstGeom prst="rect">
            <a:avLst/>
          </a:prstGeom>
          <a:solidFill>
            <a:srgbClr val="F2F2F2"/>
          </a:solidFill>
          <a:ln>
            <a:noFill/>
          </a:ln>
        </p:spPr>
      </p:sp>
      <p:sp>
        <p:nvSpPr>
          <p:cNvPr id="212" name="Google Shape;212;p6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213"/>
        <p:cNvGrpSpPr/>
        <p:nvPr/>
      </p:nvGrpSpPr>
      <p:grpSpPr>
        <a:xfrm>
          <a:off x="0" y="0"/>
          <a:ext cx="0" cy="0"/>
          <a:chOff x="0" y="0"/>
          <a:chExt cx="0" cy="0"/>
        </a:xfrm>
      </p:grpSpPr>
      <p:sp>
        <p:nvSpPr>
          <p:cNvPr id="214" name="Google Shape;214;p6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5" name="Google Shape;215;p6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6" name="Google Shape;216;p6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217" name="Google Shape;217;p6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218" name="Google Shape;218;p66"/>
          <p:cNvSpPr>
            <a:spLocks noGrp="1"/>
          </p:cNvSpPr>
          <p:nvPr>
            <p:ph type="pic" idx="3"/>
          </p:nvPr>
        </p:nvSpPr>
        <p:spPr>
          <a:xfrm>
            <a:off x="595027" y="1700808"/>
            <a:ext cx="2400000" cy="2304000"/>
          </a:xfrm>
          <a:prstGeom prst="rect">
            <a:avLst/>
          </a:prstGeom>
          <a:solidFill>
            <a:srgbClr val="F2F2F2"/>
          </a:solidFill>
          <a:ln>
            <a:noFill/>
          </a:ln>
        </p:spPr>
      </p:sp>
      <p:sp>
        <p:nvSpPr>
          <p:cNvPr id="219" name="Google Shape;219;p66"/>
          <p:cNvSpPr>
            <a:spLocks noGrp="1"/>
          </p:cNvSpPr>
          <p:nvPr>
            <p:ph type="pic" idx="4"/>
          </p:nvPr>
        </p:nvSpPr>
        <p:spPr>
          <a:xfrm>
            <a:off x="9196973" y="4101331"/>
            <a:ext cx="2400000" cy="2304000"/>
          </a:xfrm>
          <a:prstGeom prst="rect">
            <a:avLst/>
          </a:prstGeom>
          <a:solidFill>
            <a:srgbClr val="F2F2F2"/>
          </a:solidFill>
          <a:ln>
            <a:noFill/>
          </a:ln>
        </p:spPr>
      </p:sp>
      <p:sp>
        <p:nvSpPr>
          <p:cNvPr id="220" name="Google Shape;220;p66"/>
          <p:cNvSpPr>
            <a:spLocks noGrp="1"/>
          </p:cNvSpPr>
          <p:nvPr>
            <p:ph type="pic" idx="5"/>
          </p:nvPr>
        </p:nvSpPr>
        <p:spPr>
          <a:xfrm>
            <a:off x="3119669" y="4101331"/>
            <a:ext cx="5952663" cy="2304000"/>
          </a:xfrm>
          <a:prstGeom prst="rect">
            <a:avLst/>
          </a:prstGeom>
          <a:solidFill>
            <a:srgbClr val="F2F2F2"/>
          </a:solidFill>
          <a:ln>
            <a:noFill/>
          </a:ln>
        </p:spPr>
      </p:sp>
      <p:sp>
        <p:nvSpPr>
          <p:cNvPr id="221" name="Google Shape;221;p6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222"/>
        <p:cNvGrpSpPr/>
        <p:nvPr/>
      </p:nvGrpSpPr>
      <p:grpSpPr>
        <a:xfrm>
          <a:off x="0" y="0"/>
          <a:ext cx="0" cy="0"/>
          <a:chOff x="0" y="0"/>
          <a:chExt cx="0" cy="0"/>
        </a:xfrm>
      </p:grpSpPr>
      <p:sp>
        <p:nvSpPr>
          <p:cNvPr id="223" name="Google Shape;223;p67"/>
          <p:cNvSpPr>
            <a:spLocks noGrp="1"/>
          </p:cNvSpPr>
          <p:nvPr>
            <p:ph type="pic" idx="2"/>
          </p:nvPr>
        </p:nvSpPr>
        <p:spPr>
          <a:xfrm>
            <a:off x="709650" y="480055"/>
            <a:ext cx="4224469" cy="4197085"/>
          </a:xfrm>
          <a:prstGeom prst="rect">
            <a:avLst/>
          </a:prstGeom>
          <a:solidFill>
            <a:srgbClr val="F2F2F2"/>
          </a:solidFill>
          <a:ln>
            <a:noFill/>
          </a:ln>
        </p:spPr>
      </p:sp>
      <p:sp>
        <p:nvSpPr>
          <p:cNvPr id="224" name="Google Shape;224;p67"/>
          <p:cNvSpPr>
            <a:spLocks noGrp="1"/>
          </p:cNvSpPr>
          <p:nvPr>
            <p:ph type="pic" idx="3"/>
          </p:nvPr>
        </p:nvSpPr>
        <p:spPr>
          <a:xfrm>
            <a:off x="5126140" y="480056"/>
            <a:ext cx="6336704" cy="2296105"/>
          </a:xfrm>
          <a:prstGeom prst="rect">
            <a:avLst/>
          </a:prstGeom>
          <a:solidFill>
            <a:srgbClr val="F2F2F2"/>
          </a:solidFill>
          <a:ln>
            <a:noFill/>
          </a:ln>
        </p:spPr>
      </p:sp>
      <p:sp>
        <p:nvSpPr>
          <p:cNvPr id="225" name="Google Shape;225;p67"/>
          <p:cNvSpPr>
            <a:spLocks noGrp="1"/>
          </p:cNvSpPr>
          <p:nvPr>
            <p:ph type="pic" idx="4"/>
          </p:nvPr>
        </p:nvSpPr>
        <p:spPr>
          <a:xfrm>
            <a:off x="5126140" y="2948948"/>
            <a:ext cx="1968000" cy="1728192"/>
          </a:xfrm>
          <a:prstGeom prst="rect">
            <a:avLst/>
          </a:prstGeom>
          <a:solidFill>
            <a:srgbClr val="F2F2F2"/>
          </a:solidFill>
          <a:ln>
            <a:noFill/>
          </a:ln>
        </p:spPr>
      </p:sp>
      <p:sp>
        <p:nvSpPr>
          <p:cNvPr id="226" name="Google Shape;226;p67"/>
          <p:cNvSpPr>
            <a:spLocks noGrp="1"/>
          </p:cNvSpPr>
          <p:nvPr>
            <p:ph type="pic" idx="5"/>
          </p:nvPr>
        </p:nvSpPr>
        <p:spPr>
          <a:xfrm>
            <a:off x="7310492" y="2948948"/>
            <a:ext cx="1968000" cy="1728192"/>
          </a:xfrm>
          <a:prstGeom prst="rect">
            <a:avLst/>
          </a:prstGeom>
          <a:solidFill>
            <a:srgbClr val="F2F2F2"/>
          </a:solidFill>
          <a:ln>
            <a:noFill/>
          </a:ln>
        </p:spPr>
      </p:sp>
      <p:sp>
        <p:nvSpPr>
          <p:cNvPr id="227" name="Google Shape;227;p6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228"/>
        <p:cNvGrpSpPr/>
        <p:nvPr/>
      </p:nvGrpSpPr>
      <p:grpSpPr>
        <a:xfrm>
          <a:off x="0" y="0"/>
          <a:ext cx="0" cy="0"/>
          <a:chOff x="0" y="0"/>
          <a:chExt cx="0" cy="0"/>
        </a:xfrm>
      </p:grpSpPr>
      <p:sp>
        <p:nvSpPr>
          <p:cNvPr id="229" name="Google Shape;229;p6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0" name="Google Shape;230;p6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231" name="Google Shape;231;p6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232" name="Google Shape;232;p68"/>
          <p:cNvSpPr>
            <a:spLocks noGrp="1"/>
          </p:cNvSpPr>
          <p:nvPr>
            <p:ph type="pic" idx="3"/>
          </p:nvPr>
        </p:nvSpPr>
        <p:spPr>
          <a:xfrm>
            <a:off x="5705875" y="2485912"/>
            <a:ext cx="4832891" cy="3124239"/>
          </a:xfrm>
          <a:prstGeom prst="rect">
            <a:avLst/>
          </a:prstGeom>
          <a:solidFill>
            <a:srgbClr val="F2F2F2"/>
          </a:solidFill>
          <a:ln>
            <a:noFill/>
          </a:ln>
        </p:spPr>
      </p:sp>
      <p:sp>
        <p:nvSpPr>
          <p:cNvPr id="233" name="Google Shape;233;p6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34" name="Google Shape;234;p6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235"/>
        <p:cNvGrpSpPr/>
        <p:nvPr/>
      </p:nvGrpSpPr>
      <p:grpSpPr>
        <a:xfrm>
          <a:off x="0" y="0"/>
          <a:ext cx="0" cy="0"/>
          <a:chOff x="0" y="0"/>
          <a:chExt cx="0" cy="0"/>
        </a:xfrm>
      </p:grpSpPr>
      <p:sp>
        <p:nvSpPr>
          <p:cNvPr id="236" name="Google Shape;236;p6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7" name="Google Shape;237;p6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238" name="Google Shape;238;p6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239" name="Google Shape;239;p6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240" name="Google Shape;240;p6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241" name="Google Shape;241;p69"/>
          <p:cNvSpPr>
            <a:spLocks noGrp="1"/>
          </p:cNvSpPr>
          <p:nvPr>
            <p:ph type="pic" idx="3"/>
          </p:nvPr>
        </p:nvSpPr>
        <p:spPr>
          <a:xfrm>
            <a:off x="909901" y="1957962"/>
            <a:ext cx="3073864" cy="2080028"/>
          </a:xfrm>
          <a:prstGeom prst="rect">
            <a:avLst/>
          </a:prstGeom>
          <a:solidFill>
            <a:srgbClr val="F2F2F2"/>
          </a:solidFill>
          <a:ln>
            <a:noFill/>
          </a:ln>
        </p:spPr>
      </p:sp>
      <p:sp>
        <p:nvSpPr>
          <p:cNvPr id="242" name="Google Shape;242;p69"/>
          <p:cNvSpPr>
            <a:spLocks noGrp="1"/>
          </p:cNvSpPr>
          <p:nvPr>
            <p:ph type="pic" idx="4"/>
          </p:nvPr>
        </p:nvSpPr>
        <p:spPr>
          <a:xfrm>
            <a:off x="4539561" y="1957962"/>
            <a:ext cx="3073864" cy="2080028"/>
          </a:xfrm>
          <a:prstGeom prst="rect">
            <a:avLst/>
          </a:prstGeom>
          <a:solidFill>
            <a:srgbClr val="F2F2F2"/>
          </a:solidFill>
          <a:ln>
            <a:noFill/>
          </a:ln>
        </p:spPr>
      </p:sp>
      <p:sp>
        <p:nvSpPr>
          <p:cNvPr id="243" name="Google Shape;243;p69"/>
          <p:cNvSpPr>
            <a:spLocks noGrp="1"/>
          </p:cNvSpPr>
          <p:nvPr>
            <p:ph type="pic" idx="5"/>
          </p:nvPr>
        </p:nvSpPr>
        <p:spPr>
          <a:xfrm>
            <a:off x="8169221" y="1957962"/>
            <a:ext cx="3073864" cy="2080028"/>
          </a:xfrm>
          <a:prstGeom prst="rect">
            <a:avLst/>
          </a:prstGeom>
          <a:solidFill>
            <a:srgbClr val="F2F2F2"/>
          </a:solidFill>
          <a:ln>
            <a:noFill/>
          </a:ln>
        </p:spPr>
      </p:sp>
      <p:sp>
        <p:nvSpPr>
          <p:cNvPr id="244" name="Google Shape;244;p6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45" name="Google Shape;245;p6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246"/>
        <p:cNvGrpSpPr/>
        <p:nvPr/>
      </p:nvGrpSpPr>
      <p:grpSpPr>
        <a:xfrm>
          <a:off x="0" y="0"/>
          <a:ext cx="0" cy="0"/>
          <a:chOff x="0" y="0"/>
          <a:chExt cx="0" cy="0"/>
        </a:xfrm>
      </p:grpSpPr>
      <p:sp>
        <p:nvSpPr>
          <p:cNvPr id="247" name="Google Shape;247;p7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248"/>
        <p:cNvGrpSpPr/>
        <p:nvPr/>
      </p:nvGrpSpPr>
      <p:grpSpPr>
        <a:xfrm>
          <a:off x="0" y="0"/>
          <a:ext cx="0" cy="0"/>
          <a:chOff x="0" y="0"/>
          <a:chExt cx="0" cy="0"/>
        </a:xfrm>
      </p:grpSpPr>
      <p:sp>
        <p:nvSpPr>
          <p:cNvPr id="249" name="Google Shape;249;p7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250" name="Google Shape;250;p71"/>
          <p:cNvGrpSpPr/>
          <p:nvPr/>
        </p:nvGrpSpPr>
        <p:grpSpPr>
          <a:xfrm>
            <a:off x="472011" y="1508786"/>
            <a:ext cx="3799787" cy="4865561"/>
            <a:chOff x="354008" y="1131589"/>
            <a:chExt cx="2849840" cy="3649171"/>
          </a:xfrm>
        </p:grpSpPr>
        <p:sp>
          <p:nvSpPr>
            <p:cNvPr id="251" name="Google Shape;251;p7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52" name="Google Shape;252;p7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53" name="Google Shape;253;p7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89"/>
        <p:cNvGrpSpPr/>
        <p:nvPr/>
      </p:nvGrpSpPr>
      <p:grpSpPr>
        <a:xfrm>
          <a:off x="0" y="0"/>
          <a:ext cx="0" cy="0"/>
          <a:chOff x="0" y="0"/>
          <a:chExt cx="0" cy="0"/>
        </a:xfrm>
      </p:grpSpPr>
      <p:sp>
        <p:nvSpPr>
          <p:cNvPr id="90" name="Google Shape;9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waveshare.com/wiki/ESP32-CAM" TargetMode="External"/><Relationship Id="rId7" Type="http://schemas.openxmlformats.org/officeDocument/2006/relationships/hyperlink" Target="https://sendpulse.com/knowledge-base/chatbot/create-telegram-chatbot"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s://www.arduino.cc/" TargetMode="External"/><Relationship Id="rId5" Type="http://schemas.openxmlformats.org/officeDocument/2006/relationships/hyperlink" Target="https://learn.adafruit.com/pir-passive-infrared-proximity-motion-sensor" TargetMode="External"/><Relationship Id="rId4" Type="http://schemas.openxmlformats.org/officeDocument/2006/relationships/hyperlink" Target="https://ftdichip.com/utilitie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 name="Google Shape;26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61" name="Google Shape;26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2" name="Google Shape;262;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3" name="Google Shape;263;p1"/>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2400" b="0" i="0" u="none" strike="noStrike" cap="none" dirty="0">
              <a:solidFill>
                <a:srgbClr val="000000"/>
              </a:solidFill>
              <a:latin typeface="Calibri"/>
              <a:ea typeface="Calibri"/>
              <a:cs typeface="Calibri"/>
              <a:sym typeface="Calibri"/>
            </a:endParaRPr>
          </a:p>
        </p:txBody>
      </p:sp>
      <p:sp>
        <p:nvSpPr>
          <p:cNvPr id="264" name="Google Shape;26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 name="Google Shape;268;p1"/>
          <p:cNvSpPr txBox="1"/>
          <p:nvPr/>
        </p:nvSpPr>
        <p:spPr>
          <a:xfrm>
            <a:off x="2138918" y="2307282"/>
            <a:ext cx="8477097"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i="0" u="none" strike="noStrike" cap="none" dirty="0">
                <a:solidFill>
                  <a:schemeClr val="dk1"/>
                </a:solidFill>
                <a:latin typeface="Arial Black"/>
                <a:ea typeface="Arial Black"/>
                <a:cs typeface="Arial Black"/>
                <a:sym typeface="Arial Black"/>
              </a:rPr>
              <a:t>Home </a:t>
            </a:r>
            <a:r>
              <a:rPr lang="en-US" sz="6600" b="1" i="0" u="none" strike="noStrike" cap="none" dirty="0" err="1">
                <a:solidFill>
                  <a:schemeClr val="dk1"/>
                </a:solidFill>
                <a:latin typeface="Arial Black"/>
                <a:ea typeface="Arial Black"/>
                <a:cs typeface="Arial Black"/>
                <a:sym typeface="Arial Black"/>
              </a:rPr>
              <a:t>SecurityX</a:t>
            </a:r>
            <a:endParaRPr sz="6600" b="0" i="0" u="none" strike="noStrike" cap="none" dirty="0">
              <a:solidFill>
                <a:schemeClr val="dk1"/>
              </a:solidFill>
              <a:latin typeface="Raleway ExtraBold"/>
              <a:ea typeface="Raleway ExtraBold"/>
              <a:cs typeface="Raleway ExtraBold"/>
              <a:sym typeface="Raleway ExtraBold"/>
            </a:endParaRPr>
          </a:p>
        </p:txBody>
      </p:sp>
      <p:sp>
        <p:nvSpPr>
          <p:cNvPr id="269" name="Google Shape;26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rPr>
              <a:t>FTDI Programmer </a:t>
            </a:r>
            <a:endParaRPr/>
          </a:p>
        </p:txBody>
      </p:sp>
      <p:sp>
        <p:nvSpPr>
          <p:cNvPr id="333" name="Google Shape;33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334" name="Google Shape;334;p10"/>
          <p:cNvPicPr preferRelativeResize="0">
            <a:picLocks noGrp="1"/>
          </p:cNvPicPr>
          <p:nvPr>
            <p:ph type="body" idx="1"/>
          </p:nvPr>
        </p:nvPicPr>
        <p:blipFill rotWithShape="1">
          <a:blip r:embed="rId3">
            <a:alphaModFix/>
          </a:blip>
          <a:srcRect/>
          <a:stretch/>
        </p:blipFill>
        <p:spPr>
          <a:xfrm>
            <a:off x="3219082" y="1825625"/>
            <a:ext cx="5753835" cy="4351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FTDI Programmer</a:t>
            </a:r>
            <a:endParaRPr/>
          </a:p>
        </p:txBody>
      </p:sp>
      <p:sp>
        <p:nvSpPr>
          <p:cNvPr id="340" name="Google Shape;340;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i="0">
                <a:solidFill>
                  <a:schemeClr val="dk1"/>
                </a:solidFill>
                <a:latin typeface="Roboto"/>
                <a:ea typeface="Roboto"/>
                <a:cs typeface="Roboto"/>
                <a:sym typeface="Roboto"/>
              </a:rPr>
              <a:t>The FTDI USB to TTL serial convertor module could be a UART (universal asynchronous receiver-transmitter) board used for TTL serial communication. it's popularly used for communication to and from microcontroller development boards love ESP-01s and Arduino micros, that don't have USB interfaces.</a:t>
            </a:r>
            <a:endParaRPr>
              <a:solidFill>
                <a:schemeClr val="dk1"/>
              </a:solidFill>
            </a:endParaRPr>
          </a:p>
          <a:p>
            <a:pPr marL="228600" lvl="0" indent="-50800" algn="l" rtl="0">
              <a:lnSpc>
                <a:spcPct val="90000"/>
              </a:lnSpc>
              <a:spcBef>
                <a:spcPts val="1000"/>
              </a:spcBef>
              <a:spcAft>
                <a:spcPts val="0"/>
              </a:spcAft>
              <a:buClr>
                <a:schemeClr val="dk1"/>
              </a:buClr>
              <a:buSzPts val="2800"/>
              <a:buNone/>
            </a:pPr>
            <a:endParaRPr/>
          </a:p>
        </p:txBody>
      </p:sp>
      <p:sp>
        <p:nvSpPr>
          <p:cNvPr id="341" name="Google Shape;34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BREADBOARD</a:t>
            </a:r>
            <a:endParaRPr/>
          </a:p>
        </p:txBody>
      </p:sp>
      <p:sp>
        <p:nvSpPr>
          <p:cNvPr id="347" name="Google Shape;34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48" name="Google Shape;348;p12"/>
          <p:cNvPicPr preferRelativeResize="0">
            <a:picLocks noGrp="1"/>
          </p:cNvPicPr>
          <p:nvPr>
            <p:ph type="body" idx="1"/>
          </p:nvPr>
        </p:nvPicPr>
        <p:blipFill rotWithShape="1">
          <a:blip r:embed="rId3">
            <a:alphaModFix/>
          </a:blip>
          <a:srcRect/>
          <a:stretch/>
        </p:blipFill>
        <p:spPr>
          <a:xfrm>
            <a:off x="2392680" y="1690688"/>
            <a:ext cx="7360920" cy="44815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Breadboard</a:t>
            </a:r>
            <a:endParaRPr/>
          </a:p>
        </p:txBody>
      </p:sp>
      <p:sp>
        <p:nvSpPr>
          <p:cNvPr id="354" name="Google Shape;35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760"/>
              <a:buChar char="•"/>
            </a:pPr>
            <a:r>
              <a:rPr lang="en-US" i="0">
                <a:solidFill>
                  <a:schemeClr val="dk1"/>
                </a:solidFill>
                <a:latin typeface="Roboto"/>
                <a:ea typeface="Roboto"/>
                <a:cs typeface="Roboto"/>
                <a:sym typeface="Roboto"/>
              </a:rPr>
              <a:t>A bread board could be a solderless device for temporary prototypes with physics and take a look at circuit designs. Most electronic parts in electronic circuits is interconnected by inserting their leads or terminals into the holes and so creating connections through wires wherever appropriate.</a:t>
            </a:r>
            <a:endParaRPr/>
          </a:p>
          <a:p>
            <a:pPr marL="285750" lvl="0" indent="-285750" algn="l" rtl="0">
              <a:lnSpc>
                <a:spcPct val="90000"/>
              </a:lnSpc>
              <a:spcBef>
                <a:spcPts val="1080"/>
              </a:spcBef>
              <a:spcAft>
                <a:spcPts val="0"/>
              </a:spcAft>
              <a:buClr>
                <a:schemeClr val="dk1"/>
              </a:buClr>
              <a:buSzPts val="2760"/>
              <a:buChar char="•"/>
            </a:pPr>
            <a:r>
              <a:rPr lang="en-US" i="0">
                <a:solidFill>
                  <a:schemeClr val="dk1"/>
                </a:solidFill>
                <a:latin typeface="arial"/>
                <a:ea typeface="arial"/>
                <a:cs typeface="arial"/>
                <a:sym typeface="arial"/>
              </a:rPr>
              <a:t>A breadboard is used to build and test circuits quickly before finalizing any circuit design. The breadboard has many holes into which circuit components like ICs and resistors can be inserted.</a:t>
            </a:r>
            <a:endParaRPr i="0">
              <a:solidFill>
                <a:schemeClr val="dk1"/>
              </a:solidFill>
              <a:latin typeface="Roboto"/>
              <a:ea typeface="Roboto"/>
              <a:cs typeface="Roboto"/>
              <a:sym typeface="Roboto"/>
            </a:endParaRPr>
          </a:p>
          <a:p>
            <a:pPr marL="0" lvl="0" indent="0" algn="l" rtl="0">
              <a:lnSpc>
                <a:spcPct val="90000"/>
              </a:lnSpc>
              <a:spcBef>
                <a:spcPts val="1000"/>
              </a:spcBef>
              <a:spcAft>
                <a:spcPts val="0"/>
              </a:spcAft>
              <a:buClr>
                <a:schemeClr val="dk1"/>
              </a:buClr>
              <a:buSzPts val="2800"/>
              <a:buNone/>
            </a:pPr>
            <a:endParaRPr/>
          </a:p>
        </p:txBody>
      </p:sp>
      <p:sp>
        <p:nvSpPr>
          <p:cNvPr id="355" name="Google Shape;35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Jumper Wires</a:t>
            </a:r>
            <a:endParaRPr/>
          </a:p>
        </p:txBody>
      </p:sp>
      <p:sp>
        <p:nvSpPr>
          <p:cNvPr id="361" name="Google Shape;36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62" name="Google Shape;362;p14"/>
          <p:cNvPicPr preferRelativeResize="0">
            <a:picLocks noGrp="1"/>
          </p:cNvPicPr>
          <p:nvPr>
            <p:ph type="body" idx="1"/>
          </p:nvPr>
        </p:nvPicPr>
        <p:blipFill rotWithShape="1">
          <a:blip r:embed="rId3">
            <a:alphaModFix/>
          </a:blip>
          <a:srcRect/>
          <a:stretch/>
        </p:blipFill>
        <p:spPr>
          <a:xfrm>
            <a:off x="3714750" y="2058194"/>
            <a:ext cx="4762500" cy="388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Jumper wires</a:t>
            </a:r>
            <a:endParaRPr/>
          </a:p>
        </p:txBody>
      </p:sp>
      <p:sp>
        <p:nvSpPr>
          <p:cNvPr id="368" name="Google Shape;36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0">
                <a:solidFill>
                  <a:schemeClr val="dk1"/>
                </a:solidFill>
                <a:latin typeface="Roboto"/>
                <a:ea typeface="Roboto"/>
                <a:cs typeface="Roboto"/>
                <a:sym typeface="Roboto"/>
              </a:rPr>
              <a:t>A jump wire is Associate in Nursing electrical wire or cluster of them in a very cable with a connection or pin at each end. Wires are wont to connect elements to every alternative on the board or other prototypes, internally or with other instrumentation or components, while not soldering.</a:t>
            </a:r>
            <a:endParaRPr>
              <a:solidFill>
                <a:schemeClr val="dk1"/>
              </a:solidFill>
            </a:endParaRPr>
          </a:p>
          <a:p>
            <a:pPr marL="0" lvl="0" indent="0" algn="l" rtl="0">
              <a:lnSpc>
                <a:spcPct val="90000"/>
              </a:lnSpc>
              <a:spcBef>
                <a:spcPts val="1000"/>
              </a:spcBef>
              <a:spcAft>
                <a:spcPts val="0"/>
              </a:spcAft>
              <a:buClr>
                <a:schemeClr val="dk1"/>
              </a:buClr>
              <a:buSzPts val="2800"/>
              <a:buNone/>
            </a:pPr>
            <a:endParaRPr/>
          </a:p>
        </p:txBody>
      </p:sp>
      <p:sp>
        <p:nvSpPr>
          <p:cNvPr id="369" name="Google Shape;36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Arduino IDE for Coding</a:t>
            </a:r>
            <a:endParaRPr/>
          </a:p>
        </p:txBody>
      </p:sp>
      <p:sp>
        <p:nvSpPr>
          <p:cNvPr id="375" name="Google Shape;375;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760"/>
              <a:buChar char="•"/>
            </a:pPr>
            <a:r>
              <a:rPr lang="en-US" i="0">
                <a:solidFill>
                  <a:schemeClr val="dk1"/>
                </a:solidFill>
                <a:latin typeface="arial"/>
                <a:ea typeface="arial"/>
                <a:cs typeface="arial"/>
                <a:sym typeface="arial"/>
              </a:rPr>
              <a:t>Arduino IDE is a special software running on your system that allows you to write sketches (synonym for program in Arduino language) for different Arduino boards.</a:t>
            </a:r>
            <a:endParaRPr/>
          </a:p>
          <a:p>
            <a:pPr marL="285750" lvl="0" indent="-285750" algn="l" rtl="0">
              <a:lnSpc>
                <a:spcPct val="90000"/>
              </a:lnSpc>
              <a:spcBef>
                <a:spcPts val="1080"/>
              </a:spcBef>
              <a:spcAft>
                <a:spcPts val="0"/>
              </a:spcAft>
              <a:buClr>
                <a:schemeClr val="dk1"/>
              </a:buClr>
              <a:buSzPts val="2760"/>
              <a:buChar char="•"/>
            </a:pPr>
            <a:r>
              <a:rPr lang="en-US" i="0">
                <a:solidFill>
                  <a:schemeClr val="dk1"/>
                </a:solidFill>
                <a:latin typeface="arial"/>
                <a:ea typeface="arial"/>
                <a:cs typeface="arial"/>
                <a:sym typeface="arial"/>
              </a:rPr>
              <a:t>The Arduino programming language is based on a very simple hardware programming language called processing, which is similar to the C language.</a:t>
            </a:r>
            <a:endParaRPr>
              <a:solidFill>
                <a:schemeClr val="dk1"/>
              </a:solidFill>
            </a:endParaRPr>
          </a:p>
          <a:p>
            <a:pPr marL="228600" lvl="0" indent="-50800" algn="l" rtl="0">
              <a:lnSpc>
                <a:spcPct val="90000"/>
              </a:lnSpc>
              <a:spcBef>
                <a:spcPts val="1000"/>
              </a:spcBef>
              <a:spcAft>
                <a:spcPts val="0"/>
              </a:spcAft>
              <a:buClr>
                <a:schemeClr val="dk1"/>
              </a:buClr>
              <a:buSzPts val="2800"/>
              <a:buNone/>
            </a:pPr>
            <a:endParaRPr/>
          </a:p>
        </p:txBody>
      </p:sp>
      <p:sp>
        <p:nvSpPr>
          <p:cNvPr id="376" name="Google Shape;37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CODE SNAPSHOT </a:t>
            </a:r>
            <a:endParaRPr/>
          </a:p>
        </p:txBody>
      </p:sp>
      <p:sp>
        <p:nvSpPr>
          <p:cNvPr id="382" name="Google Shape;38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383" name="Google Shape;383;p17"/>
          <p:cNvPicPr preferRelativeResize="0">
            <a:picLocks noGrp="1"/>
          </p:cNvPicPr>
          <p:nvPr>
            <p:ph type="body" idx="1"/>
          </p:nvPr>
        </p:nvPicPr>
        <p:blipFill rotWithShape="1">
          <a:blip r:embed="rId3">
            <a:alphaModFix/>
          </a:blip>
          <a:srcRect/>
          <a:stretch/>
        </p:blipFill>
        <p:spPr>
          <a:xfrm>
            <a:off x="2228144" y="1825625"/>
            <a:ext cx="7735712" cy="43513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Chatbot Making</a:t>
            </a:r>
            <a:endParaRPr/>
          </a:p>
        </p:txBody>
      </p:sp>
      <p:sp>
        <p:nvSpPr>
          <p:cNvPr id="389" name="Google Shape;38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A1818"/>
              </a:buClr>
              <a:buSzPts val="2800"/>
              <a:buNone/>
            </a:pPr>
            <a:r>
              <a:rPr lang="en-US" b="0" i="0">
                <a:solidFill>
                  <a:srgbClr val="1A1818"/>
                </a:solidFill>
                <a:latin typeface="Avenir"/>
                <a:ea typeface="Avenir"/>
                <a:cs typeface="Avenir"/>
                <a:sym typeface="Avenir"/>
              </a:rPr>
              <a:t>A chatbot system uses conversational artificial intelligence (AI) technology to simulate a discussion (or a chat) with a user in natural language via messaging applications, websites, mobile apps or the telephone. It uses rule-based language applications to perform live chat functions in response to real-time user interactions.</a:t>
            </a:r>
            <a:endParaRPr/>
          </a:p>
          <a:p>
            <a:pPr marL="228600" lvl="0" indent="-50800" algn="l" rtl="0">
              <a:lnSpc>
                <a:spcPct val="90000"/>
              </a:lnSpc>
              <a:spcBef>
                <a:spcPts val="1000"/>
              </a:spcBef>
              <a:spcAft>
                <a:spcPts val="0"/>
              </a:spcAft>
              <a:buClr>
                <a:schemeClr val="dk1"/>
              </a:buClr>
              <a:buSzPts val="2800"/>
              <a:buNone/>
            </a:pPr>
            <a:endParaRPr/>
          </a:p>
        </p:txBody>
      </p:sp>
      <p:sp>
        <p:nvSpPr>
          <p:cNvPr id="390" name="Google Shape;39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Chatbot for Telegram</a:t>
            </a:r>
            <a:endParaRPr/>
          </a:p>
        </p:txBody>
      </p:sp>
      <p:sp>
        <p:nvSpPr>
          <p:cNvPr id="396" name="Google Shape;39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397" name="Google Shape;397;p19"/>
          <p:cNvPicPr preferRelativeResize="0">
            <a:picLocks noGrp="1"/>
          </p:cNvPicPr>
          <p:nvPr>
            <p:ph type="body" idx="1"/>
          </p:nvPr>
        </p:nvPicPr>
        <p:blipFill rotWithShape="1">
          <a:blip r:embed="rId3">
            <a:alphaModFix/>
          </a:blip>
          <a:srcRect/>
          <a:stretch/>
        </p:blipFill>
        <p:spPr>
          <a:xfrm>
            <a:off x="3099627" y="1825625"/>
            <a:ext cx="5992745" cy="4351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Contents</a:t>
            </a:r>
            <a:endParaRPr/>
          </a:p>
        </p:txBody>
      </p:sp>
      <p:sp>
        <p:nvSpPr>
          <p:cNvPr id="277" name="Google Shape;277;p2"/>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Stuffs Used</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Applications</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78" name="Google Shape;27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Garamond"/>
              <a:buNone/>
            </a:pPr>
            <a:r>
              <a:rPr lang="en-US" sz="4800"/>
              <a:t>Chatbot for Telegram</a:t>
            </a:r>
            <a:endParaRPr/>
          </a:p>
        </p:txBody>
      </p:sp>
      <p:sp>
        <p:nvSpPr>
          <p:cNvPr id="403" name="Google Shape;40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404" name="Google Shape;404;p20"/>
          <p:cNvPicPr preferRelativeResize="0">
            <a:picLocks noGrp="1"/>
          </p:cNvPicPr>
          <p:nvPr>
            <p:ph type="body" idx="1"/>
          </p:nvPr>
        </p:nvPicPr>
        <p:blipFill rotWithShape="1">
          <a:blip r:embed="rId3">
            <a:alphaModFix/>
          </a:blip>
          <a:srcRect/>
          <a:stretch/>
        </p:blipFill>
        <p:spPr>
          <a:xfrm>
            <a:off x="3050063" y="1825625"/>
            <a:ext cx="6091873" cy="43513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Chatbot for Telegram</a:t>
            </a:r>
            <a:endParaRPr/>
          </a:p>
        </p:txBody>
      </p:sp>
      <p:sp>
        <p:nvSpPr>
          <p:cNvPr id="410" name="Google Shape;41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411" name="Google Shape;411;p21"/>
          <p:cNvPicPr preferRelativeResize="0">
            <a:picLocks noGrp="1"/>
          </p:cNvPicPr>
          <p:nvPr>
            <p:ph type="body" idx="1"/>
          </p:nvPr>
        </p:nvPicPr>
        <p:blipFill rotWithShape="1">
          <a:blip r:embed="rId3">
            <a:alphaModFix/>
          </a:blip>
          <a:srcRect/>
          <a:stretch/>
        </p:blipFill>
        <p:spPr>
          <a:xfrm>
            <a:off x="3043470" y="1825625"/>
            <a:ext cx="6105059" cy="43513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Chatbot for Telegram</a:t>
            </a:r>
            <a:endParaRPr/>
          </a:p>
        </p:txBody>
      </p:sp>
      <p:sp>
        <p:nvSpPr>
          <p:cNvPr id="417" name="Google Shape;41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418" name="Google Shape;418;p22"/>
          <p:cNvPicPr preferRelativeResize="0">
            <a:picLocks noGrp="1"/>
          </p:cNvPicPr>
          <p:nvPr>
            <p:ph type="body" idx="1"/>
          </p:nvPr>
        </p:nvPicPr>
        <p:blipFill rotWithShape="1">
          <a:blip r:embed="rId3">
            <a:alphaModFix/>
          </a:blip>
          <a:srcRect/>
          <a:stretch/>
        </p:blipFill>
        <p:spPr>
          <a:xfrm>
            <a:off x="3043470" y="1825625"/>
            <a:ext cx="6105059" cy="43513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Chat Bot Working</a:t>
            </a:r>
            <a:endParaRPr/>
          </a:p>
        </p:txBody>
      </p:sp>
      <p:pic>
        <p:nvPicPr>
          <p:cNvPr id="424" name="Google Shape;424;p23"/>
          <p:cNvPicPr preferRelativeResize="0">
            <a:picLocks noGrp="1"/>
          </p:cNvPicPr>
          <p:nvPr>
            <p:ph type="body" idx="1"/>
          </p:nvPr>
        </p:nvPicPr>
        <p:blipFill rotWithShape="1">
          <a:blip r:embed="rId3">
            <a:alphaModFix/>
          </a:blip>
          <a:srcRect/>
          <a:stretch/>
        </p:blipFill>
        <p:spPr>
          <a:xfrm>
            <a:off x="1537145" y="1737512"/>
            <a:ext cx="2219842" cy="4812667"/>
          </a:xfrm>
          <a:prstGeom prst="rect">
            <a:avLst/>
          </a:prstGeom>
          <a:noFill/>
          <a:ln>
            <a:noFill/>
          </a:ln>
        </p:spPr>
      </p:pic>
      <p:sp>
        <p:nvSpPr>
          <p:cNvPr id="425" name="Google Shape;42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426" name="Google Shape;426;p23"/>
          <p:cNvPicPr preferRelativeResize="0"/>
          <p:nvPr/>
        </p:nvPicPr>
        <p:blipFill rotWithShape="1">
          <a:blip r:embed="rId4">
            <a:alphaModFix/>
          </a:blip>
          <a:srcRect/>
          <a:stretch/>
        </p:blipFill>
        <p:spPr>
          <a:xfrm>
            <a:off x="4729422" y="1726247"/>
            <a:ext cx="2225039" cy="4823932"/>
          </a:xfrm>
          <a:prstGeom prst="rect">
            <a:avLst/>
          </a:prstGeom>
          <a:noFill/>
          <a:ln>
            <a:noFill/>
          </a:ln>
        </p:spPr>
      </p:pic>
      <p:pic>
        <p:nvPicPr>
          <p:cNvPr id="428" name="Google Shape;428;p23"/>
          <p:cNvPicPr preferRelativeResize="0"/>
          <p:nvPr/>
        </p:nvPicPr>
        <p:blipFill rotWithShape="1">
          <a:blip r:embed="rId5">
            <a:alphaModFix/>
          </a:blip>
          <a:srcRect/>
          <a:stretch/>
        </p:blipFill>
        <p:spPr>
          <a:xfrm>
            <a:off x="8161523" y="1726247"/>
            <a:ext cx="2219842" cy="48126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t>Total Circuit </a:t>
            </a:r>
            <a:endParaRPr/>
          </a:p>
        </p:txBody>
      </p:sp>
      <p:sp>
        <p:nvSpPr>
          <p:cNvPr id="434" name="Google Shape;43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435" name="Google Shape;435;p24"/>
          <p:cNvPicPr preferRelativeResize="0">
            <a:picLocks noGrp="1"/>
          </p:cNvPicPr>
          <p:nvPr>
            <p:ph type="body" idx="1"/>
          </p:nvPr>
        </p:nvPicPr>
        <p:blipFill rotWithShape="1">
          <a:blip r:embed="rId3">
            <a:alphaModFix/>
          </a:blip>
          <a:srcRect/>
          <a:stretch/>
        </p:blipFill>
        <p:spPr>
          <a:xfrm>
            <a:off x="2987040" y="1690688"/>
            <a:ext cx="6009852" cy="4486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APPLICATIONS</a:t>
            </a:r>
            <a:endParaRPr/>
          </a:p>
        </p:txBody>
      </p:sp>
      <p:sp>
        <p:nvSpPr>
          <p:cNvPr id="441" name="Google Shape;44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800"/>
              <a:t>This is a multi purpose Security that can be used:</a:t>
            </a:r>
            <a:endParaRPr/>
          </a:p>
          <a:p>
            <a:pPr marL="457200" lvl="0" indent="-406400" algn="l" rtl="0">
              <a:lnSpc>
                <a:spcPct val="90000"/>
              </a:lnSpc>
              <a:spcBef>
                <a:spcPts val="600"/>
              </a:spcBef>
              <a:spcAft>
                <a:spcPts val="0"/>
              </a:spcAft>
              <a:buClr>
                <a:schemeClr val="dk1"/>
              </a:buClr>
              <a:buSzPts val="2800"/>
              <a:buAutoNum type="arabicPeriod"/>
            </a:pPr>
            <a:r>
              <a:rPr lang="en-US" sz="2800"/>
              <a:t>Outside shops Houses to protect from theif</a:t>
            </a:r>
            <a:endParaRPr sz="2800"/>
          </a:p>
          <a:p>
            <a:pPr marL="457200" lvl="0" indent="-406400" algn="l" rtl="0">
              <a:lnSpc>
                <a:spcPct val="90000"/>
              </a:lnSpc>
              <a:spcBef>
                <a:spcPts val="0"/>
              </a:spcBef>
              <a:spcAft>
                <a:spcPts val="0"/>
              </a:spcAft>
              <a:buClr>
                <a:schemeClr val="dk1"/>
              </a:buClr>
              <a:buSzPts val="2800"/>
              <a:buAutoNum type="arabicPeriod"/>
            </a:pPr>
            <a:r>
              <a:rPr lang="en-US" sz="2800"/>
              <a:t>Protecting Farm from animals and birds</a:t>
            </a:r>
            <a:endParaRPr/>
          </a:p>
          <a:p>
            <a:pPr marL="457200" lvl="0" indent="-406400" algn="l" rtl="0">
              <a:lnSpc>
                <a:spcPct val="90000"/>
              </a:lnSpc>
              <a:spcBef>
                <a:spcPts val="0"/>
              </a:spcBef>
              <a:spcAft>
                <a:spcPts val="0"/>
              </a:spcAft>
              <a:buClr>
                <a:schemeClr val="dk1"/>
              </a:buClr>
              <a:buSzPts val="2800"/>
              <a:buAutoNum type="arabicPeriod"/>
            </a:pPr>
            <a:r>
              <a:rPr lang="en-US" sz="2800"/>
              <a:t>As birds eye view outside house</a:t>
            </a:r>
            <a:endParaRPr/>
          </a:p>
          <a:p>
            <a:pPr marL="457200" lvl="0" indent="-406400" algn="l" rtl="0">
              <a:lnSpc>
                <a:spcPct val="90000"/>
              </a:lnSpc>
              <a:spcBef>
                <a:spcPts val="0"/>
              </a:spcBef>
              <a:spcAft>
                <a:spcPts val="0"/>
              </a:spcAft>
              <a:buClr>
                <a:schemeClr val="dk1"/>
              </a:buClr>
              <a:buSzPts val="2800"/>
              <a:buAutoNum type="arabicPeriod"/>
            </a:pPr>
            <a:r>
              <a:rPr lang="en-US" sz="2800"/>
              <a:t>See what's happening outside without going into the spot</a:t>
            </a:r>
            <a:endParaRPr/>
          </a:p>
          <a:p>
            <a:pPr marL="457200" lvl="0" indent="-406400" algn="l" rtl="0">
              <a:lnSpc>
                <a:spcPct val="90000"/>
              </a:lnSpc>
              <a:spcBef>
                <a:spcPts val="0"/>
              </a:spcBef>
              <a:spcAft>
                <a:spcPts val="0"/>
              </a:spcAft>
              <a:buClr>
                <a:schemeClr val="dk1"/>
              </a:buClr>
              <a:buSzPts val="2800"/>
              <a:buAutoNum type="arabicPeriod"/>
            </a:pPr>
            <a:r>
              <a:rPr lang="en-US" sz="2800"/>
              <a:t>Spy Camera</a:t>
            </a:r>
            <a:endParaRPr/>
          </a:p>
          <a:p>
            <a:pPr marL="0" lvl="0" indent="0" algn="l" rtl="0">
              <a:lnSpc>
                <a:spcPct val="90000"/>
              </a:lnSpc>
              <a:spcBef>
                <a:spcPts val="1000"/>
              </a:spcBef>
              <a:spcAft>
                <a:spcPts val="0"/>
              </a:spcAft>
              <a:buClr>
                <a:schemeClr val="dk1"/>
              </a:buClr>
              <a:buSzPts val="2800"/>
              <a:buNone/>
            </a:pPr>
            <a:endParaRPr/>
          </a:p>
        </p:txBody>
      </p:sp>
      <p:sp>
        <p:nvSpPr>
          <p:cNvPr id="442" name="Google Shape;44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Conclusion</a:t>
            </a:r>
            <a:endParaRPr/>
          </a:p>
        </p:txBody>
      </p:sp>
      <p:sp>
        <p:nvSpPr>
          <p:cNvPr id="448" name="Google Shape;448;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This project is a promising low cost, portable hardware based security solution which will be helpful in stopping crimes, thefts, robberies as well as protecting house surroundings.</a:t>
            </a:r>
            <a:endParaRPr/>
          </a:p>
          <a:p>
            <a:pPr marL="0" lvl="0" indent="0" algn="l" rtl="0">
              <a:lnSpc>
                <a:spcPct val="90000"/>
              </a:lnSpc>
              <a:spcBef>
                <a:spcPts val="600"/>
              </a:spcBef>
              <a:spcAft>
                <a:spcPts val="0"/>
              </a:spcAft>
              <a:buClr>
                <a:schemeClr val="dk1"/>
              </a:buClr>
              <a:buSzPts val="2800"/>
              <a:buNone/>
            </a:pPr>
            <a:r>
              <a:rPr lang="en-US"/>
              <a:t>It can also be implemented on farms and agriculture sector to protect the crops from various insects, pests and animals thus getting a good yield.</a:t>
            </a:r>
            <a:endParaRPr/>
          </a:p>
          <a:p>
            <a:pPr marL="0" lvl="0" indent="0" algn="l" rtl="0">
              <a:lnSpc>
                <a:spcPct val="90000"/>
              </a:lnSpc>
              <a:spcBef>
                <a:spcPts val="600"/>
              </a:spcBef>
              <a:spcAft>
                <a:spcPts val="0"/>
              </a:spcAft>
              <a:buClr>
                <a:schemeClr val="dk1"/>
              </a:buClr>
              <a:buSzPts val="2800"/>
              <a:buNone/>
            </a:pPr>
            <a:r>
              <a:rPr lang="en-US"/>
              <a:t>If this system is printed on a PCB board to make it more portable and produced in large scale it will come below 500INR which will be feasible for most of the people to use. </a:t>
            </a:r>
            <a:endParaRPr/>
          </a:p>
          <a:p>
            <a:pPr marL="0" lvl="0" indent="0" algn="l" rtl="0">
              <a:lnSpc>
                <a:spcPct val="90000"/>
              </a:lnSpc>
              <a:spcBef>
                <a:spcPts val="600"/>
              </a:spcBef>
              <a:spcAft>
                <a:spcPts val="0"/>
              </a:spcAft>
              <a:buClr>
                <a:schemeClr val="dk1"/>
              </a:buClr>
              <a:buSzPts val="2800"/>
              <a:buNone/>
            </a:pPr>
            <a:r>
              <a:rPr lang="en-US"/>
              <a:t>Further research and modification can make it better. </a:t>
            </a:r>
            <a:endParaRPr/>
          </a:p>
          <a:p>
            <a:pPr marL="0" lvl="0" indent="0" algn="l" rtl="0">
              <a:lnSpc>
                <a:spcPct val="90000"/>
              </a:lnSpc>
              <a:spcBef>
                <a:spcPts val="600"/>
              </a:spcBef>
              <a:spcAft>
                <a:spcPts val="0"/>
              </a:spcAft>
              <a:buClr>
                <a:schemeClr val="dk1"/>
              </a:buClr>
              <a:buSzPts val="2800"/>
              <a:buNone/>
            </a:pPr>
            <a:r>
              <a:rPr lang="en-US"/>
              <a:t>Any suggestion, feedback or improvement note is highly appreciated. </a:t>
            </a:r>
            <a:endParaRPr/>
          </a:p>
          <a:p>
            <a:pPr marL="0" lvl="0" indent="0" algn="l" rtl="0">
              <a:lnSpc>
                <a:spcPct val="90000"/>
              </a:lnSpc>
              <a:spcBef>
                <a:spcPts val="600"/>
              </a:spcBef>
              <a:spcAft>
                <a:spcPts val="0"/>
              </a:spcAft>
              <a:buClr>
                <a:schemeClr val="dk1"/>
              </a:buClr>
              <a:buSzPts val="2800"/>
              <a:buNone/>
            </a:pPr>
            <a:endParaRPr/>
          </a:p>
        </p:txBody>
      </p:sp>
      <p:sp>
        <p:nvSpPr>
          <p:cNvPr id="449" name="Google Shape;4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Future Scope</a:t>
            </a:r>
            <a:endParaRPr/>
          </a:p>
        </p:txBody>
      </p:sp>
      <p:sp>
        <p:nvSpPr>
          <p:cNvPr id="455" name="Google Shape;45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Printing into PCB board for portability</a:t>
            </a:r>
            <a:endParaRPr/>
          </a:p>
          <a:p>
            <a:pPr marL="228600" lvl="0" indent="-228600" algn="l" rtl="0">
              <a:lnSpc>
                <a:spcPct val="90000"/>
              </a:lnSpc>
              <a:spcBef>
                <a:spcPts val="1000"/>
              </a:spcBef>
              <a:spcAft>
                <a:spcPts val="0"/>
              </a:spcAft>
              <a:buClr>
                <a:schemeClr val="dk1"/>
              </a:buClr>
              <a:buSzPts val="2800"/>
              <a:buChar char="•"/>
            </a:pPr>
            <a:r>
              <a:rPr lang="en-US"/>
              <a:t>Adding more features like night vision, local help centers emergency data transfer.</a:t>
            </a:r>
            <a:endParaRPr/>
          </a:p>
          <a:p>
            <a:pPr marL="228600" lvl="0" indent="-228600" algn="l" rtl="0">
              <a:lnSpc>
                <a:spcPct val="90000"/>
              </a:lnSpc>
              <a:spcBef>
                <a:spcPts val="1000"/>
              </a:spcBef>
              <a:spcAft>
                <a:spcPts val="0"/>
              </a:spcAft>
              <a:buClr>
                <a:schemeClr val="dk1"/>
              </a:buClr>
              <a:buSzPts val="2800"/>
              <a:buChar char="•"/>
            </a:pPr>
            <a:r>
              <a:rPr lang="en-US"/>
              <a:t>Data Security tightening.</a:t>
            </a:r>
            <a:endParaRPr/>
          </a:p>
        </p:txBody>
      </p:sp>
      <p:sp>
        <p:nvSpPr>
          <p:cNvPr id="456" name="Google Shape;45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462" name="Google Shape;462;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400050" algn="l" rtl="0">
              <a:lnSpc>
                <a:spcPct val="90000"/>
              </a:lnSpc>
              <a:spcBef>
                <a:spcPts val="0"/>
              </a:spcBef>
              <a:spcAft>
                <a:spcPts val="0"/>
              </a:spcAft>
              <a:buClr>
                <a:schemeClr val="hlink"/>
              </a:buClr>
              <a:buSzPts val="2700"/>
              <a:buChar char="●"/>
            </a:pPr>
            <a:r>
              <a:rPr lang="en-US" sz="2400" u="sng">
                <a:solidFill>
                  <a:schemeClr val="hlink"/>
                </a:solidFill>
                <a:latin typeface="Times New Roman"/>
                <a:ea typeface="Times New Roman"/>
                <a:cs typeface="Times New Roman"/>
                <a:sym typeface="Times New Roman"/>
                <a:hlinkClick r:id="rId3"/>
              </a:rPr>
              <a:t>https://www.waveshare.com/wiki/ESP32-CAM</a:t>
            </a:r>
            <a:endParaRPr sz="2400">
              <a:latin typeface="Times New Roman"/>
              <a:ea typeface="Times New Roman"/>
              <a:cs typeface="Times New Roman"/>
              <a:sym typeface="Times New Roman"/>
            </a:endParaRPr>
          </a:p>
          <a:p>
            <a:pPr marL="457200" lvl="0" indent="-400050" algn="l" rtl="0">
              <a:lnSpc>
                <a:spcPct val="90000"/>
              </a:lnSpc>
              <a:spcBef>
                <a:spcPts val="0"/>
              </a:spcBef>
              <a:spcAft>
                <a:spcPts val="0"/>
              </a:spcAft>
              <a:buClr>
                <a:schemeClr val="hlink"/>
              </a:buClr>
              <a:buSzPts val="2700"/>
              <a:buChar char="●"/>
            </a:pPr>
            <a:r>
              <a:rPr lang="en-US" sz="2400" u="sng">
                <a:solidFill>
                  <a:schemeClr val="hlink"/>
                </a:solidFill>
                <a:latin typeface="Times New Roman"/>
                <a:ea typeface="Times New Roman"/>
                <a:cs typeface="Times New Roman"/>
                <a:sym typeface="Times New Roman"/>
                <a:hlinkClick r:id="rId4"/>
              </a:rPr>
              <a:t>https://ftdichip.com/utilities/</a:t>
            </a:r>
            <a:endParaRPr sz="2400">
              <a:latin typeface="Times New Roman"/>
              <a:ea typeface="Times New Roman"/>
              <a:cs typeface="Times New Roman"/>
              <a:sym typeface="Times New Roman"/>
            </a:endParaRPr>
          </a:p>
          <a:p>
            <a:pPr marL="457200" lvl="0" indent="-400050" algn="l" rtl="0">
              <a:lnSpc>
                <a:spcPct val="90000"/>
              </a:lnSpc>
              <a:spcBef>
                <a:spcPts val="0"/>
              </a:spcBef>
              <a:spcAft>
                <a:spcPts val="0"/>
              </a:spcAft>
              <a:buClr>
                <a:schemeClr val="hlink"/>
              </a:buClr>
              <a:buSzPts val="2700"/>
              <a:buChar char="●"/>
            </a:pPr>
            <a:r>
              <a:rPr lang="en-US" sz="2400" u="sng">
                <a:solidFill>
                  <a:schemeClr val="hlink"/>
                </a:solidFill>
                <a:latin typeface="Times New Roman"/>
                <a:ea typeface="Times New Roman"/>
                <a:cs typeface="Times New Roman"/>
                <a:sym typeface="Times New Roman"/>
                <a:hlinkClick r:id="rId5"/>
              </a:rPr>
              <a:t>https://learn.adafruit.com/pir-passive-infrared-proximity-motion-sensor</a:t>
            </a:r>
            <a:endParaRPr sz="2400">
              <a:latin typeface="Times New Roman"/>
              <a:ea typeface="Times New Roman"/>
              <a:cs typeface="Times New Roman"/>
              <a:sym typeface="Times New Roman"/>
            </a:endParaRPr>
          </a:p>
          <a:p>
            <a:pPr marL="457200" lvl="0" indent="-400050" algn="l" rtl="0">
              <a:lnSpc>
                <a:spcPct val="90000"/>
              </a:lnSpc>
              <a:spcBef>
                <a:spcPts val="0"/>
              </a:spcBef>
              <a:spcAft>
                <a:spcPts val="0"/>
              </a:spcAft>
              <a:buClr>
                <a:schemeClr val="hlink"/>
              </a:buClr>
              <a:buSzPts val="2700"/>
              <a:buChar char="●"/>
            </a:pPr>
            <a:r>
              <a:rPr lang="en-US" sz="2400" u="sng">
                <a:solidFill>
                  <a:schemeClr val="hlink"/>
                </a:solidFill>
                <a:latin typeface="Times New Roman"/>
                <a:ea typeface="Times New Roman"/>
                <a:cs typeface="Times New Roman"/>
                <a:sym typeface="Times New Roman"/>
                <a:hlinkClick r:id="rId6"/>
              </a:rPr>
              <a:t>https://www.arduino.cc/</a:t>
            </a:r>
            <a:endParaRPr sz="2400">
              <a:latin typeface="Times New Roman"/>
              <a:ea typeface="Times New Roman"/>
              <a:cs typeface="Times New Roman"/>
              <a:sym typeface="Times New Roman"/>
            </a:endParaRPr>
          </a:p>
          <a:p>
            <a:pPr marL="457200" lvl="0" indent="-400050" algn="l" rtl="0">
              <a:lnSpc>
                <a:spcPct val="90000"/>
              </a:lnSpc>
              <a:spcBef>
                <a:spcPts val="0"/>
              </a:spcBef>
              <a:spcAft>
                <a:spcPts val="0"/>
              </a:spcAft>
              <a:buClr>
                <a:schemeClr val="hlink"/>
              </a:buClr>
              <a:buSzPts val="2700"/>
              <a:buChar char="●"/>
            </a:pPr>
            <a:r>
              <a:rPr lang="en-US" sz="2400" u="sng">
                <a:solidFill>
                  <a:schemeClr val="hlink"/>
                </a:solidFill>
                <a:latin typeface="Times New Roman"/>
                <a:ea typeface="Times New Roman"/>
                <a:cs typeface="Times New Roman"/>
                <a:sym typeface="Times New Roman"/>
                <a:hlinkClick r:id="rId7"/>
              </a:rPr>
              <a:t>https://sendpulse.com/knowledge-base/chatbot/create-telegram-chatbot</a:t>
            </a:r>
            <a:endParaRPr sz="2400">
              <a:latin typeface="Times New Roman"/>
              <a:ea typeface="Times New Roman"/>
              <a:cs typeface="Times New Roman"/>
              <a:sym typeface="Times New Roman"/>
            </a:endParaRPr>
          </a:p>
        </p:txBody>
      </p:sp>
      <p:sp>
        <p:nvSpPr>
          <p:cNvPr id="463" name="Google Shape;46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9"/>
          <p:cNvSpPr>
            <a:spLocks noGrp="1"/>
          </p:cNvSpPr>
          <p:nvPr>
            <p:ph type="pic" idx="2"/>
          </p:nvPr>
        </p:nvSpPr>
        <p:spPr>
          <a:xfrm>
            <a:off x="1847850" y="2819400"/>
            <a:ext cx="8496300" cy="2800350"/>
          </a:xfrm>
          <a:prstGeom prst="rect">
            <a:avLst/>
          </a:prstGeom>
          <a:noFill/>
          <a:ln>
            <a:noFill/>
          </a:ln>
        </p:spPr>
      </p:sp>
      <p:pic>
        <p:nvPicPr>
          <p:cNvPr id="469" name="Google Shape;469;p29"/>
          <p:cNvPicPr preferRelativeResize="0"/>
          <p:nvPr/>
        </p:nvPicPr>
        <p:blipFill rotWithShape="1">
          <a:blip r:embed="rId3">
            <a:alphaModFix/>
          </a:blip>
          <a:srcRect/>
          <a:stretch/>
        </p:blipFill>
        <p:spPr>
          <a:xfrm>
            <a:off x="1082040" y="990600"/>
            <a:ext cx="10043160" cy="5288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 to Project</a:t>
            </a:r>
            <a:endParaRPr/>
          </a:p>
        </p:txBody>
      </p:sp>
      <p:sp>
        <p:nvSpPr>
          <p:cNvPr id="284" name="Google Shape;28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sz="2800"/>
              <a:t>IN TODAY’S WORLD SECURITY IS THE MOST IMPORTANT PART OF EVERY PLACE. SO WE HAVE CAME UP WITH A ULTRA LOW COST AND PORTABLE SECURITY MODULE “HOME SECURITY X”, THAT CAN BE INSTALLED ANYWHERE AND THROUGH IT WE CAN AUTOMATICALLY GET THE PHOTO WHENEVER ANY INTRUDER COMES IN FRONT OF IT IN OUR TELEGRAM APP THROUGH OUR DESIGNED PERSONALIZED TELEGRAM BOT.</a:t>
            </a:r>
            <a:endParaRPr/>
          </a:p>
          <a:p>
            <a:pPr marL="0" lvl="0" indent="0" algn="l" rtl="0">
              <a:lnSpc>
                <a:spcPct val="90000"/>
              </a:lnSpc>
              <a:spcBef>
                <a:spcPts val="600"/>
              </a:spcBef>
              <a:spcAft>
                <a:spcPts val="0"/>
              </a:spcAft>
              <a:buClr>
                <a:schemeClr val="dk1"/>
              </a:buClr>
              <a:buSzPts val="2800"/>
              <a:buNone/>
            </a:pPr>
            <a:r>
              <a:rPr lang="en-US" sz="2800"/>
              <a:t>IF THIS IS PRINTED IN A PCB BOARD AND LARGE SCALE PRODUCTION IS DONE IT CAN BE USED PROFITABLY IN EVERY HOUSES TO PROTECT FROM THEFT AND ROBBERY AS WELL AS GET PHOTOS OUTSIDE THE HOUSE WHENEVER NEEDED JUST THROUGH SOME CLICKS ON THE TELEGRAM BOT.</a:t>
            </a:r>
            <a:r>
              <a:rPr lang="en-US"/>
              <a:t>  </a:t>
            </a:r>
            <a:endParaRPr/>
          </a:p>
        </p:txBody>
      </p:sp>
      <p:sp>
        <p:nvSpPr>
          <p:cNvPr id="285" name="Google Shape;28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Problem Formulation</a:t>
            </a:r>
            <a:endParaRPr/>
          </a:p>
        </p:txBody>
      </p:sp>
      <p:sp>
        <p:nvSpPr>
          <p:cNvPr id="291" name="Google Shape;29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Here we are targeting the low income families who cannot afford sophisticated and costly security systems for their home and frequently suffer great losses due to robberies and thefts.</a:t>
            </a:r>
            <a:endParaRPr/>
          </a:p>
          <a:p>
            <a:pPr marL="0" lvl="0" indent="0" algn="l" rtl="0">
              <a:lnSpc>
                <a:spcPct val="90000"/>
              </a:lnSpc>
              <a:spcBef>
                <a:spcPts val="1000"/>
              </a:spcBef>
              <a:spcAft>
                <a:spcPts val="0"/>
              </a:spcAft>
              <a:buClr>
                <a:schemeClr val="dk1"/>
              </a:buClr>
              <a:buSzPts val="2800"/>
              <a:buNone/>
            </a:pPr>
            <a:r>
              <a:rPr lang="en-US"/>
              <a:t>Financial and various potential threat to a person can be easily tackled by this device.</a:t>
            </a:r>
            <a:endParaRPr/>
          </a:p>
          <a:p>
            <a:pPr marL="0" lvl="0" indent="0" algn="l" rtl="0">
              <a:lnSpc>
                <a:spcPct val="90000"/>
              </a:lnSpc>
              <a:spcBef>
                <a:spcPts val="1000"/>
              </a:spcBef>
              <a:spcAft>
                <a:spcPts val="0"/>
              </a:spcAft>
              <a:buClr>
                <a:schemeClr val="dk1"/>
              </a:buClr>
              <a:buSzPts val="2800"/>
              <a:buNone/>
            </a:pPr>
            <a:r>
              <a:rPr lang="en-US"/>
              <a:t>This device if produced in large scale can be priced around Rs.500 which will be feasible for most of the people of our country and if further enhancement like direct data transfer to the nearby police station, alert alarm and others are added then it will be more feature savvy as well as giving wide range of protection.</a:t>
            </a:r>
            <a:endParaRPr/>
          </a:p>
        </p:txBody>
      </p:sp>
      <p:sp>
        <p:nvSpPr>
          <p:cNvPr id="292" name="Google Shape;29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Description of all the Stuffs used</a:t>
            </a:r>
            <a:endParaRPr/>
          </a:p>
        </p:txBody>
      </p:sp>
      <p:sp>
        <p:nvSpPr>
          <p:cNvPr id="298" name="Google Shape;29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62886" algn="l" rtl="0">
              <a:lnSpc>
                <a:spcPct val="80000"/>
              </a:lnSpc>
              <a:spcBef>
                <a:spcPts val="0"/>
              </a:spcBef>
              <a:spcAft>
                <a:spcPts val="0"/>
              </a:spcAft>
              <a:buClr>
                <a:schemeClr val="dk1"/>
              </a:buClr>
              <a:buSzPts val="2115"/>
              <a:buAutoNum type="arabicPeriod"/>
            </a:pPr>
            <a:r>
              <a:rPr lang="en-US" sz="2800"/>
              <a:t>ESP 32 CAM AI THINKER</a:t>
            </a:r>
            <a:endParaRPr/>
          </a:p>
          <a:p>
            <a:pPr marL="457200" lvl="0" indent="-362886" algn="l" rtl="0">
              <a:lnSpc>
                <a:spcPct val="80000"/>
              </a:lnSpc>
              <a:spcBef>
                <a:spcPts val="0"/>
              </a:spcBef>
              <a:spcAft>
                <a:spcPts val="0"/>
              </a:spcAft>
              <a:buClr>
                <a:schemeClr val="dk1"/>
              </a:buClr>
              <a:buSzPts val="2115"/>
              <a:buAutoNum type="arabicPeriod"/>
            </a:pPr>
            <a:r>
              <a:rPr lang="en-US" sz="2800"/>
              <a:t>MINI PIR MOTION SENSOR</a:t>
            </a:r>
            <a:endParaRPr/>
          </a:p>
          <a:p>
            <a:pPr marL="457200" lvl="0" indent="-362886" algn="l" rtl="0">
              <a:lnSpc>
                <a:spcPct val="80000"/>
              </a:lnSpc>
              <a:spcBef>
                <a:spcPts val="0"/>
              </a:spcBef>
              <a:spcAft>
                <a:spcPts val="0"/>
              </a:spcAft>
              <a:buClr>
                <a:schemeClr val="dk1"/>
              </a:buClr>
              <a:buSzPts val="2115"/>
              <a:buAutoNum type="arabicPeriod"/>
            </a:pPr>
            <a:r>
              <a:rPr lang="en-US" sz="2800"/>
              <a:t>FTDI PROGRAMMER</a:t>
            </a:r>
            <a:endParaRPr/>
          </a:p>
          <a:p>
            <a:pPr marL="457200" lvl="0" indent="-362886" algn="l" rtl="0">
              <a:lnSpc>
                <a:spcPct val="80000"/>
              </a:lnSpc>
              <a:spcBef>
                <a:spcPts val="0"/>
              </a:spcBef>
              <a:spcAft>
                <a:spcPts val="0"/>
              </a:spcAft>
              <a:buClr>
                <a:schemeClr val="dk1"/>
              </a:buClr>
              <a:buSzPts val="2115"/>
              <a:buAutoNum type="arabicPeriod"/>
            </a:pPr>
            <a:r>
              <a:rPr lang="en-US" sz="2800"/>
              <a:t>BREADBOARD</a:t>
            </a:r>
            <a:endParaRPr/>
          </a:p>
          <a:p>
            <a:pPr marL="457200" lvl="0" indent="-362886" algn="l" rtl="0">
              <a:lnSpc>
                <a:spcPct val="80000"/>
              </a:lnSpc>
              <a:spcBef>
                <a:spcPts val="0"/>
              </a:spcBef>
              <a:spcAft>
                <a:spcPts val="0"/>
              </a:spcAft>
              <a:buClr>
                <a:schemeClr val="dk1"/>
              </a:buClr>
              <a:buSzPts val="2115"/>
              <a:buAutoNum type="arabicPeriod"/>
            </a:pPr>
            <a:r>
              <a:rPr lang="en-US" sz="2800"/>
              <a:t>JUMPER WIRES</a:t>
            </a:r>
            <a:endParaRPr/>
          </a:p>
          <a:p>
            <a:pPr marL="457200" lvl="0" indent="-362886" algn="l" rtl="0">
              <a:lnSpc>
                <a:spcPct val="80000"/>
              </a:lnSpc>
              <a:spcBef>
                <a:spcPts val="0"/>
              </a:spcBef>
              <a:spcAft>
                <a:spcPts val="0"/>
              </a:spcAft>
              <a:buClr>
                <a:schemeClr val="dk1"/>
              </a:buClr>
              <a:buSzPts val="2115"/>
              <a:buAutoNum type="arabicPeriod"/>
            </a:pPr>
            <a:r>
              <a:rPr lang="en-US" sz="2800"/>
              <a:t>ARDUINO IDE FOR CODING</a:t>
            </a:r>
            <a:endParaRPr/>
          </a:p>
          <a:p>
            <a:pPr marL="457200" lvl="0" indent="-362886" algn="l" rtl="0">
              <a:lnSpc>
                <a:spcPct val="80000"/>
              </a:lnSpc>
              <a:spcBef>
                <a:spcPts val="0"/>
              </a:spcBef>
              <a:spcAft>
                <a:spcPts val="0"/>
              </a:spcAft>
              <a:buClr>
                <a:schemeClr val="dk1"/>
              </a:buClr>
              <a:buSzPts val="2115"/>
              <a:buAutoNum type="arabicPeriod"/>
            </a:pPr>
            <a:r>
              <a:rPr lang="en-US" sz="2800"/>
              <a:t>TELEGRAM CHATBOT USING BOT FATHER</a:t>
            </a:r>
            <a:endParaRPr/>
          </a:p>
          <a:p>
            <a:pPr marL="457200" lvl="0" indent="-362886" algn="l" rtl="0">
              <a:lnSpc>
                <a:spcPct val="80000"/>
              </a:lnSpc>
              <a:spcBef>
                <a:spcPts val="0"/>
              </a:spcBef>
              <a:spcAft>
                <a:spcPts val="0"/>
              </a:spcAft>
              <a:buClr>
                <a:schemeClr val="dk1"/>
              </a:buClr>
              <a:buSzPts val="2115"/>
              <a:buAutoNum type="arabicPeriod"/>
            </a:pPr>
            <a:r>
              <a:rPr lang="en-US" sz="2800"/>
              <a:t>APPLICATIONS</a:t>
            </a:r>
            <a:endParaRPr/>
          </a:p>
        </p:txBody>
      </p:sp>
      <p:sp>
        <p:nvSpPr>
          <p:cNvPr id="299" name="Google Shape;29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t>ESP-32 CAM AI THINKER</a:t>
            </a:r>
            <a:endParaRPr/>
          </a:p>
        </p:txBody>
      </p:sp>
      <p:sp>
        <p:nvSpPr>
          <p:cNvPr id="305" name="Google Shape;30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06" name="Google Shape;306;p6"/>
          <p:cNvPicPr preferRelativeResize="0">
            <a:picLocks noGrp="1"/>
          </p:cNvPicPr>
          <p:nvPr>
            <p:ph type="body" idx="1"/>
          </p:nvPr>
        </p:nvPicPr>
        <p:blipFill rotWithShape="1">
          <a:blip r:embed="rId3">
            <a:alphaModFix/>
          </a:blip>
          <a:srcRect l="19751" t="7783" r="21054"/>
          <a:stretch/>
        </p:blipFill>
        <p:spPr>
          <a:xfrm>
            <a:off x="4233920" y="1825625"/>
            <a:ext cx="3724159" cy="4351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t>ESP-32 CAM AI THINKER</a:t>
            </a:r>
            <a:endParaRPr/>
          </a:p>
        </p:txBody>
      </p:sp>
      <p:sp>
        <p:nvSpPr>
          <p:cNvPr id="312" name="Google Shape;31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85750" lvl="0" indent="-285750" algn="l" rtl="0">
              <a:lnSpc>
                <a:spcPct val="90000"/>
              </a:lnSpc>
              <a:spcBef>
                <a:spcPts val="0"/>
              </a:spcBef>
              <a:spcAft>
                <a:spcPts val="0"/>
              </a:spcAft>
              <a:buClr>
                <a:schemeClr val="dk1"/>
              </a:buClr>
              <a:buSzPct val="115000"/>
              <a:buChar char="•"/>
            </a:pPr>
            <a:r>
              <a:rPr lang="en-US" i="0">
                <a:solidFill>
                  <a:schemeClr val="dk1"/>
                </a:solidFill>
                <a:latin typeface="arial"/>
                <a:ea typeface="arial"/>
                <a:cs typeface="arial"/>
                <a:sym typeface="arial"/>
              </a:rPr>
              <a:t>The ESP32-CAM AI-Thinker module is an ESP32 development board with an OV2640 camera, microSD card support, on-board flash lamp and several GPIOs to connect peripherals.</a:t>
            </a:r>
            <a:endParaRPr/>
          </a:p>
          <a:p>
            <a:pPr marL="285750" lvl="0" indent="-285750" algn="l" rtl="0">
              <a:lnSpc>
                <a:spcPct val="90000"/>
              </a:lnSpc>
              <a:spcBef>
                <a:spcPts val="1044"/>
              </a:spcBef>
              <a:spcAft>
                <a:spcPts val="0"/>
              </a:spcAft>
              <a:buClr>
                <a:schemeClr val="dk1"/>
              </a:buClr>
              <a:buSzPct val="115000"/>
              <a:buChar char="•"/>
            </a:pPr>
            <a:r>
              <a:rPr lang="en-US" b="0" i="0">
                <a:latin typeface="Roboto"/>
                <a:ea typeface="Roboto"/>
                <a:cs typeface="Roboto"/>
                <a:sym typeface="Roboto"/>
              </a:rPr>
              <a:t>ESP32-CAM is the latest small size camera module released by Essence. The module can work independently as the smallest system, with a size of only 27*40.5*4.5mm, and a deep sleep current as low as 6mA.</a:t>
            </a:r>
            <a:endParaRPr/>
          </a:p>
          <a:p>
            <a:pPr marL="285750" lvl="0" indent="-285750" algn="l" rtl="0">
              <a:lnSpc>
                <a:spcPct val="90000"/>
              </a:lnSpc>
              <a:spcBef>
                <a:spcPts val="1044"/>
              </a:spcBef>
              <a:spcAft>
                <a:spcPts val="0"/>
              </a:spcAft>
              <a:buClr>
                <a:schemeClr val="dk1"/>
              </a:buClr>
              <a:buSzPct val="115000"/>
              <a:buChar char="•"/>
            </a:pPr>
            <a:r>
              <a:rPr lang="en-US" b="0" i="0">
                <a:latin typeface="Roboto"/>
                <a:ea typeface="Roboto"/>
                <a:cs typeface="Roboto"/>
                <a:sym typeface="Roboto"/>
              </a:rPr>
              <a:t>ESP32-CAM can be widely used in various IoT applications, suitable for home smart devices, industrial wireless control, wireless monitoring, QR wireless identification, wireless positioning system signals and other IoT applications. It is an ideal solution for IoT applications .</a:t>
            </a:r>
            <a:endParaRPr/>
          </a:p>
          <a:p>
            <a:pPr marL="285750" lvl="0" indent="-123634" algn="l" rtl="0">
              <a:lnSpc>
                <a:spcPct val="90000"/>
              </a:lnSpc>
              <a:spcBef>
                <a:spcPts val="1044"/>
              </a:spcBef>
              <a:spcAft>
                <a:spcPts val="0"/>
              </a:spcAft>
              <a:buClr>
                <a:schemeClr val="dk1"/>
              </a:buClr>
              <a:buSzPct val="115000"/>
              <a:buNone/>
            </a:pPr>
            <a:endParaRPr>
              <a:solidFill>
                <a:schemeClr val="dk1"/>
              </a:solidFill>
            </a:endParaRPr>
          </a:p>
          <a:p>
            <a:pPr marL="0" lvl="0" indent="0" algn="l" rtl="0">
              <a:lnSpc>
                <a:spcPct val="90000"/>
              </a:lnSpc>
              <a:spcBef>
                <a:spcPts val="1000"/>
              </a:spcBef>
              <a:spcAft>
                <a:spcPts val="0"/>
              </a:spcAft>
              <a:buClr>
                <a:schemeClr val="dk1"/>
              </a:buClr>
              <a:buSzPct val="100000"/>
              <a:buNone/>
            </a:pPr>
            <a:endParaRPr/>
          </a:p>
        </p:txBody>
      </p:sp>
      <p:sp>
        <p:nvSpPr>
          <p:cNvPr id="313" name="Google Shape;31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Mini PIR Motion Sensor</a:t>
            </a:r>
            <a:endParaRPr/>
          </a:p>
        </p:txBody>
      </p:sp>
      <p:sp>
        <p:nvSpPr>
          <p:cNvPr id="319" name="Google Shape;31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320" name="Google Shape;320;p8"/>
          <p:cNvPicPr preferRelativeResize="0">
            <a:picLocks noGrp="1"/>
          </p:cNvPicPr>
          <p:nvPr>
            <p:ph type="body" idx="1"/>
          </p:nvPr>
        </p:nvPicPr>
        <p:blipFill rotWithShape="1">
          <a:blip r:embed="rId3">
            <a:alphaModFix/>
          </a:blip>
          <a:srcRect/>
          <a:stretch/>
        </p:blipFill>
        <p:spPr>
          <a:xfrm>
            <a:off x="2908207" y="1825625"/>
            <a:ext cx="6375586" cy="4351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Mini PIR Motion Sensor</a:t>
            </a:r>
            <a:endParaRPr/>
          </a:p>
        </p:txBody>
      </p:sp>
      <p:sp>
        <p:nvSpPr>
          <p:cNvPr id="326" name="Google Shape;32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0" i="0">
                <a:solidFill>
                  <a:schemeClr val="dk1"/>
                </a:solidFill>
                <a:latin typeface="Roboto"/>
                <a:ea typeface="Roboto"/>
                <a:cs typeface="Roboto"/>
                <a:sym typeface="Roboto"/>
              </a:rPr>
              <a:t>PIR sensors </a:t>
            </a:r>
            <a:r>
              <a:rPr lang="en-US" b="1" i="0">
                <a:solidFill>
                  <a:schemeClr val="dk1"/>
                </a:solidFill>
                <a:latin typeface="Roboto"/>
                <a:ea typeface="Roboto"/>
                <a:cs typeface="Roboto"/>
                <a:sym typeface="Roboto"/>
              </a:rPr>
              <a:t>enable</a:t>
            </a:r>
            <a:r>
              <a:rPr lang="en-US">
                <a:solidFill>
                  <a:schemeClr val="dk1"/>
                </a:solidFill>
                <a:latin typeface="Roboto"/>
                <a:ea typeface="Roboto"/>
                <a:cs typeface="Roboto"/>
                <a:sym typeface="Roboto"/>
              </a:rPr>
              <a:t>s us</a:t>
            </a:r>
            <a:r>
              <a:rPr lang="en-US" b="0" i="0">
                <a:solidFill>
                  <a:schemeClr val="dk1"/>
                </a:solidFill>
                <a:latin typeface="Roboto"/>
                <a:ea typeface="Roboto"/>
                <a:cs typeface="Roboto"/>
                <a:sym typeface="Roboto"/>
              </a:rPr>
              <a:t> to sense motion, </a:t>
            </a:r>
            <a:r>
              <a:rPr lang="en-US" b="1" i="0">
                <a:solidFill>
                  <a:schemeClr val="dk1"/>
                </a:solidFill>
                <a:latin typeface="Roboto"/>
                <a:ea typeface="Roboto"/>
                <a:cs typeface="Roboto"/>
                <a:sym typeface="Roboto"/>
              </a:rPr>
              <a:t>nearly always</a:t>
            </a:r>
            <a:r>
              <a:rPr lang="en-US" b="0" i="0">
                <a:solidFill>
                  <a:schemeClr val="dk1"/>
                </a:solidFill>
                <a:latin typeface="Roboto"/>
                <a:ea typeface="Roboto"/>
                <a:cs typeface="Roboto"/>
                <a:sym typeface="Roboto"/>
              </a:rPr>
              <a:t> </a:t>
            </a:r>
            <a:r>
              <a:rPr lang="en-US" b="1" i="0">
                <a:solidFill>
                  <a:schemeClr val="dk1"/>
                </a:solidFill>
                <a:latin typeface="Roboto"/>
                <a:ea typeface="Roboto"/>
                <a:cs typeface="Roboto"/>
                <a:sym typeface="Roboto"/>
              </a:rPr>
              <a:t>wont to</a:t>
            </a:r>
            <a:r>
              <a:rPr lang="en-US" b="0" i="0">
                <a:solidFill>
                  <a:schemeClr val="dk1"/>
                </a:solidFill>
                <a:latin typeface="Roboto"/>
                <a:ea typeface="Roboto"/>
                <a:cs typeface="Roboto"/>
                <a:sym typeface="Roboto"/>
              </a:rPr>
              <a:t> </a:t>
            </a:r>
            <a:r>
              <a:rPr lang="en-US" b="1" i="0">
                <a:solidFill>
                  <a:schemeClr val="dk1"/>
                </a:solidFill>
                <a:latin typeface="Roboto"/>
                <a:ea typeface="Roboto"/>
                <a:cs typeface="Roboto"/>
                <a:sym typeface="Roboto"/>
              </a:rPr>
              <a:t>sight</a:t>
            </a:r>
            <a:r>
              <a:rPr lang="en-US" b="0" i="0">
                <a:solidFill>
                  <a:schemeClr val="dk1"/>
                </a:solidFill>
                <a:latin typeface="Roboto"/>
                <a:ea typeface="Roboto"/>
                <a:cs typeface="Roboto"/>
                <a:sym typeface="Roboto"/>
              </a:rPr>
              <a:t> </a:t>
            </a:r>
            <a:r>
              <a:rPr lang="en-US" b="1" i="0">
                <a:solidFill>
                  <a:schemeClr val="dk1"/>
                </a:solidFill>
                <a:latin typeface="Roboto"/>
                <a:ea typeface="Roboto"/>
                <a:cs typeface="Roboto"/>
                <a:sym typeface="Roboto"/>
              </a:rPr>
              <a:t>whether or not</a:t>
            </a:r>
            <a:r>
              <a:rPr lang="en-US" b="0" i="0">
                <a:solidFill>
                  <a:schemeClr val="dk1"/>
                </a:solidFill>
                <a:latin typeface="Roboto"/>
                <a:ea typeface="Roboto"/>
                <a:cs typeface="Roboto"/>
                <a:sym typeface="Roboto"/>
              </a:rPr>
              <a:t> </a:t>
            </a:r>
            <a:r>
              <a:rPr lang="en-US" b="1" i="0">
                <a:solidFill>
                  <a:schemeClr val="dk1"/>
                </a:solidFill>
                <a:latin typeface="Roboto"/>
                <a:ea typeface="Roboto"/>
                <a:cs typeface="Roboto"/>
                <a:sym typeface="Roboto"/>
              </a:rPr>
              <a:t>a person's</a:t>
            </a:r>
            <a:r>
              <a:rPr lang="en-US" b="0" i="0">
                <a:solidFill>
                  <a:schemeClr val="dk1"/>
                </a:solidFill>
                <a:latin typeface="Roboto"/>
                <a:ea typeface="Roboto"/>
                <a:cs typeface="Roboto"/>
                <a:sym typeface="Roboto"/>
              </a:rPr>
              <a:t> has </a:t>
            </a:r>
            <a:r>
              <a:rPr lang="en-US" b="1" i="0">
                <a:solidFill>
                  <a:schemeClr val="dk1"/>
                </a:solidFill>
                <a:latin typeface="Roboto"/>
                <a:ea typeface="Roboto"/>
                <a:cs typeface="Roboto"/>
                <a:sym typeface="Roboto"/>
              </a:rPr>
              <a:t>affected</a:t>
            </a:r>
            <a:r>
              <a:rPr lang="en-US" b="0" i="0">
                <a:solidFill>
                  <a:schemeClr val="dk1"/>
                </a:solidFill>
                <a:latin typeface="Roboto"/>
                <a:ea typeface="Roboto"/>
                <a:cs typeface="Roboto"/>
                <a:sym typeface="Roboto"/>
              </a:rPr>
              <a:t> in or out of the sensors range. </a:t>
            </a:r>
            <a:r>
              <a:rPr lang="en-US" b="1" i="0">
                <a:solidFill>
                  <a:schemeClr val="dk1"/>
                </a:solidFill>
                <a:latin typeface="Roboto"/>
                <a:ea typeface="Roboto"/>
                <a:cs typeface="Roboto"/>
                <a:sym typeface="Roboto"/>
              </a:rPr>
              <a:t>they're</a:t>
            </a:r>
            <a:r>
              <a:rPr lang="en-US" b="0" i="0">
                <a:solidFill>
                  <a:schemeClr val="dk1"/>
                </a:solidFill>
                <a:latin typeface="Roboto"/>
                <a:ea typeface="Roboto"/>
                <a:cs typeface="Roboto"/>
                <a:sym typeface="Roboto"/>
              </a:rPr>
              <a:t> small, inexpensive, low-power, </a:t>
            </a:r>
            <a:r>
              <a:rPr lang="en-US" b="1" i="0">
                <a:solidFill>
                  <a:schemeClr val="dk1"/>
                </a:solidFill>
                <a:latin typeface="Roboto"/>
                <a:ea typeface="Roboto"/>
                <a:cs typeface="Roboto"/>
                <a:sym typeface="Roboto"/>
              </a:rPr>
              <a:t>simple</a:t>
            </a:r>
            <a:r>
              <a:rPr lang="en-US" b="0" i="0">
                <a:solidFill>
                  <a:schemeClr val="dk1"/>
                </a:solidFill>
                <a:latin typeface="Roboto"/>
                <a:ea typeface="Roboto"/>
                <a:cs typeface="Roboto"/>
                <a:sym typeface="Roboto"/>
              </a:rPr>
              <a:t> to use and don't wear out. For that reason they are </a:t>
            </a:r>
            <a:r>
              <a:rPr lang="en-US" b="1" i="0">
                <a:solidFill>
                  <a:schemeClr val="dk1"/>
                </a:solidFill>
                <a:latin typeface="Roboto"/>
                <a:ea typeface="Roboto"/>
                <a:cs typeface="Roboto"/>
                <a:sym typeface="Roboto"/>
              </a:rPr>
              <a:t>usually</a:t>
            </a:r>
            <a:r>
              <a:rPr lang="en-US" b="0" i="0">
                <a:solidFill>
                  <a:schemeClr val="dk1"/>
                </a:solidFill>
                <a:latin typeface="Roboto"/>
                <a:ea typeface="Roboto"/>
                <a:cs typeface="Roboto"/>
                <a:sym typeface="Roboto"/>
              </a:rPr>
              <a:t> found in appliances and gadgets </a:t>
            </a:r>
            <a:r>
              <a:rPr lang="en-US" b="1" i="0">
                <a:solidFill>
                  <a:schemeClr val="dk1"/>
                </a:solidFill>
                <a:latin typeface="Roboto"/>
                <a:ea typeface="Roboto"/>
                <a:cs typeface="Roboto"/>
                <a:sym typeface="Roboto"/>
              </a:rPr>
              <a:t>employed in</a:t>
            </a:r>
            <a:r>
              <a:rPr lang="en-US" b="0" i="0">
                <a:solidFill>
                  <a:schemeClr val="dk1"/>
                </a:solidFill>
                <a:latin typeface="Roboto"/>
                <a:ea typeface="Roboto"/>
                <a:cs typeface="Roboto"/>
                <a:sym typeface="Roboto"/>
              </a:rPr>
              <a:t> homes or businesses. </a:t>
            </a:r>
            <a:r>
              <a:rPr lang="en-US" b="1" i="0">
                <a:solidFill>
                  <a:schemeClr val="dk1"/>
                </a:solidFill>
                <a:latin typeface="Roboto"/>
                <a:ea typeface="Roboto"/>
                <a:cs typeface="Roboto"/>
                <a:sym typeface="Roboto"/>
              </a:rPr>
              <a:t>they're</a:t>
            </a:r>
            <a:r>
              <a:rPr lang="en-US" b="0" i="0">
                <a:solidFill>
                  <a:schemeClr val="dk1"/>
                </a:solidFill>
                <a:latin typeface="Roboto"/>
                <a:ea typeface="Roboto"/>
                <a:cs typeface="Roboto"/>
                <a:sym typeface="Roboto"/>
              </a:rPr>
              <a:t> </a:t>
            </a:r>
            <a:r>
              <a:rPr lang="en-US" b="1" i="0">
                <a:solidFill>
                  <a:schemeClr val="dk1"/>
                </a:solidFill>
                <a:latin typeface="Roboto"/>
                <a:ea typeface="Roboto"/>
                <a:cs typeface="Roboto"/>
                <a:sym typeface="Roboto"/>
              </a:rPr>
              <a:t>usually</a:t>
            </a:r>
            <a:r>
              <a:rPr lang="en-US" b="0" i="0">
                <a:solidFill>
                  <a:schemeClr val="dk1"/>
                </a:solidFill>
                <a:latin typeface="Roboto"/>
                <a:ea typeface="Roboto"/>
                <a:cs typeface="Roboto"/>
                <a:sym typeface="Roboto"/>
              </a:rPr>
              <a:t> </a:t>
            </a:r>
            <a:r>
              <a:rPr lang="en-US" b="1" i="0">
                <a:solidFill>
                  <a:schemeClr val="dk1"/>
                </a:solidFill>
                <a:latin typeface="Roboto"/>
                <a:ea typeface="Roboto"/>
                <a:cs typeface="Roboto"/>
                <a:sym typeface="Roboto"/>
              </a:rPr>
              <a:t>stated</a:t>
            </a:r>
            <a:r>
              <a:rPr lang="en-US" b="0" i="0">
                <a:solidFill>
                  <a:schemeClr val="dk1"/>
                </a:solidFill>
                <a:latin typeface="Roboto"/>
                <a:ea typeface="Roboto"/>
                <a:cs typeface="Roboto"/>
                <a:sym typeface="Roboto"/>
              </a:rPr>
              <a:t> as PIR, "Passive Infrared", "Pyroelectric", or "IR motion" sensors.</a:t>
            </a:r>
            <a:endParaRPr>
              <a:solidFill>
                <a:schemeClr val="dk1"/>
              </a:solidFill>
            </a:endParaRPr>
          </a:p>
          <a:p>
            <a:pPr marL="0" lvl="0" indent="0" algn="l" rtl="0">
              <a:lnSpc>
                <a:spcPct val="90000"/>
              </a:lnSpc>
              <a:spcBef>
                <a:spcPts val="1000"/>
              </a:spcBef>
              <a:spcAft>
                <a:spcPts val="0"/>
              </a:spcAft>
              <a:buClr>
                <a:schemeClr val="dk1"/>
              </a:buClr>
              <a:buSzPts val="2800"/>
              <a:buNone/>
            </a:pPr>
            <a:endParaRPr/>
          </a:p>
        </p:txBody>
      </p:sp>
      <p:sp>
        <p:nvSpPr>
          <p:cNvPr id="327" name="Google Shape;32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Widescreen</PresentationFormat>
  <Paragraphs>106</Paragraphs>
  <Slides>29</Slides>
  <Notes>29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29</vt:i4>
      </vt:variant>
    </vt:vector>
  </HeadingPairs>
  <TitlesOfParts>
    <vt:vector size="41" baseType="lpstr">
      <vt:lpstr>Calibri</vt:lpstr>
      <vt:lpstr>Arial</vt:lpstr>
      <vt:lpstr>Roboto</vt:lpstr>
      <vt:lpstr>Arial Black</vt:lpstr>
      <vt:lpstr>Avenir</vt:lpstr>
      <vt:lpstr>Raleway ExtraBold</vt:lpstr>
      <vt:lpstr>Garamond</vt:lpstr>
      <vt:lpstr>Times New Roman</vt:lpstr>
      <vt:lpstr>Arial</vt:lpstr>
      <vt:lpstr>1_Office Theme</vt:lpstr>
      <vt:lpstr>2_Office Theme</vt:lpstr>
      <vt:lpstr>Contents Slide Master</vt:lpstr>
      <vt:lpstr>PowerPoint Presentation</vt:lpstr>
      <vt:lpstr>Contents</vt:lpstr>
      <vt:lpstr>Introduction to Project</vt:lpstr>
      <vt:lpstr>Problem Formulation</vt:lpstr>
      <vt:lpstr>Description of all the Stuffs used</vt:lpstr>
      <vt:lpstr>ESP-32 CAM AI THINKER</vt:lpstr>
      <vt:lpstr>ESP-32 CAM AI THINKER</vt:lpstr>
      <vt:lpstr>Mini PIR Motion Sensor</vt:lpstr>
      <vt:lpstr>Mini PIR Motion Sensor</vt:lpstr>
      <vt:lpstr>FTDI Programmer </vt:lpstr>
      <vt:lpstr>FTDI Programmer</vt:lpstr>
      <vt:lpstr>BREADBOARD</vt:lpstr>
      <vt:lpstr>Breadboard</vt:lpstr>
      <vt:lpstr>Jumper Wires</vt:lpstr>
      <vt:lpstr>Jumper wires</vt:lpstr>
      <vt:lpstr>Arduino IDE for Coding</vt:lpstr>
      <vt:lpstr>CODE SNAPSHOT </vt:lpstr>
      <vt:lpstr>Chatbot Making</vt:lpstr>
      <vt:lpstr>Chatbot for Telegram</vt:lpstr>
      <vt:lpstr>Chatbot for Telegram</vt:lpstr>
      <vt:lpstr>Chatbot for Telegram</vt:lpstr>
      <vt:lpstr>Chatbot for Telegram</vt:lpstr>
      <vt:lpstr>Chat Bot Working</vt:lpstr>
      <vt:lpstr>Total Circuit </vt:lpstr>
      <vt:lpstr>APPLICATIONS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 C</cp:lastModifiedBy>
  <cp:revision>1</cp:revision>
  <dcterms:created xsi:type="dcterms:W3CDTF">2019-01-09T10:33:58Z</dcterms:created>
  <dcterms:modified xsi:type="dcterms:W3CDTF">2024-05-18T07:29:21Z</dcterms:modified>
</cp:coreProperties>
</file>