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307" r:id="rId3"/>
    <p:sldId id="262" r:id="rId4"/>
    <p:sldId id="264" r:id="rId5"/>
    <p:sldId id="267" r:id="rId6"/>
    <p:sldId id="268" r:id="rId7"/>
    <p:sldId id="269" r:id="rId8"/>
    <p:sldId id="308" r:id="rId9"/>
    <p:sldId id="300" r:id="rId10"/>
    <p:sldId id="302" r:id="rId11"/>
    <p:sldId id="271" r:id="rId12"/>
    <p:sldId id="272" r:id="rId13"/>
    <p:sldId id="276" r:id="rId14"/>
    <p:sldId id="281" r:id="rId15"/>
    <p:sldId id="310" r:id="rId16"/>
    <p:sldId id="278" r:id="rId17"/>
    <p:sldId id="288" r:id="rId18"/>
    <p:sldId id="304" r:id="rId19"/>
    <p:sldId id="305" r:id="rId20"/>
    <p:sldId id="306"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40" userDrawn="1">
          <p15:clr>
            <a:srgbClr val="A4A3A4"/>
          </p15:clr>
        </p15:guide>
        <p15:guide id="5" pos="7061"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527A"/>
    <a:srgbClr val="20517C"/>
    <a:srgbClr val="4EA4DD"/>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69" autoAdjust="0"/>
    <p:restoredTop sz="85766" autoAdjust="0"/>
  </p:normalViewPr>
  <p:slideViewPr>
    <p:cSldViewPr showGuides="1">
      <p:cViewPr varScale="1">
        <p:scale>
          <a:sx n="94" d="100"/>
          <a:sy n="94" d="100"/>
        </p:scale>
        <p:origin x="224" y="232"/>
      </p:cViewPr>
      <p:guideLst>
        <p:guide orient="horz" pos="2160"/>
        <p:guide pos="3840"/>
        <p:guide pos="7061"/>
        <p:guide pos="619"/>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16/6/13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a:spLocks/>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毕业论文答辩</a:t>
            </a:r>
            <a:r>
              <a:rPr lang="en-US" altLang="zh-CN" dirty="0" smtClean="0"/>
              <a:t>PPT</a:t>
            </a:r>
            <a:r>
              <a:rPr lang="zh-CN" altLang="en-US" dirty="0" smtClean="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指导老师：北纬君</a:t>
            </a:r>
          </a:p>
        </p:txBody>
      </p:sp>
    </p:spTree>
    <p:extLst>
      <p:ext uri="{BB962C8B-B14F-4D97-AF65-F5344CB8AC3E}">
        <p14:creationId xmlns:p14="http://schemas.microsoft.com/office/powerpoint/2010/main" val="3784307866"/>
      </p:ext>
    </p:extLst>
  </p:cSld>
  <p:clrMapOvr>
    <a:masterClrMapping/>
  </p:clrMapOvr>
  <p:extLst mod="1">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smtClean="0">
                <a:solidFill>
                  <a:schemeClr val="bg1"/>
                </a:solidFill>
                <a:latin typeface="微软雅黑" panose="020B0503020204020204" pitchFamily="34" charset="-122"/>
                <a:ea typeface="微软雅黑" panose="020B0503020204020204" pitchFamily="34" charset="-122"/>
              </a:rPr>
              <a:t>目录</a:t>
            </a:r>
            <a:endParaRPr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smtClean="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02</a:t>
            </a:r>
            <a:endParaRPr lang="zh-CN" altLang="en-US" dirty="0" smtClean="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03</a:t>
            </a:r>
            <a:endParaRPr lang="zh-CN" altLang="en-US" dirty="0" smtClean="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04</a:t>
            </a:r>
            <a:endParaRPr lang="zh-CN" altLang="en-US" dirty="0" smtClean="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05</a:t>
            </a:r>
            <a:endParaRPr lang="zh-CN" altLang="en-US" dirty="0" smtClean="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06</a:t>
            </a:r>
            <a:endParaRPr lang="zh-CN" altLang="en-US" dirty="0" smtClean="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研究结论</a:t>
            </a:r>
          </a:p>
        </p:txBody>
      </p:sp>
    </p:spTree>
    <p:extLst>
      <p:ext uri="{BB962C8B-B14F-4D97-AF65-F5344CB8AC3E}">
        <p14:creationId xmlns:p14="http://schemas.microsoft.com/office/powerpoint/2010/main" val="3494746977"/>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952172"/>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3562"/>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tags" Target="../tags/tag28.xml"/><Relationship Id="rId8" Type="http://schemas.openxmlformats.org/officeDocument/2006/relationships/tags" Target="../tags/tag29.xml"/><Relationship Id="rId9" Type="http://schemas.openxmlformats.org/officeDocument/2006/relationships/slideLayout" Target="../slideLayouts/slideLayout4.xml"/><Relationship Id="rId1" Type="http://schemas.openxmlformats.org/officeDocument/2006/relationships/tags" Target="../tags/tag22.xml"/><Relationship Id="rId2" Type="http://schemas.openxmlformats.org/officeDocument/2006/relationships/tags" Target="../tags/tag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9.jpg"/><Relationship Id="rId1" Type="http://schemas.openxmlformats.org/officeDocument/2006/relationships/slideLayout" Target="../slideLayouts/slideLayout4.xml"/><Relationship Id="rId2"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tags" Target="../tags/tag32.xml"/><Relationship Id="rId4" Type="http://schemas.openxmlformats.org/officeDocument/2006/relationships/slideLayout" Target="../slideLayouts/slideLayout5.xml"/><Relationship Id="rId1" Type="http://schemas.openxmlformats.org/officeDocument/2006/relationships/tags" Target="../tags/tag30.xml"/><Relationship Id="rId2" Type="http://schemas.openxmlformats.org/officeDocument/2006/relationships/tags" Target="../tags/tag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slideLayout" Target="../slideLayouts/slideLayout4.xml"/><Relationship Id="rId1" Type="http://schemas.openxmlformats.org/officeDocument/2006/relationships/tags" Target="../tags/tag1.xml"/><Relationship Id="rId2"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tags" Target="../tags/tag11.xml"/><Relationship Id="rId6" Type="http://schemas.openxmlformats.org/officeDocument/2006/relationships/tags" Target="../tags/tag12.xml"/><Relationship Id="rId7" Type="http://schemas.openxmlformats.org/officeDocument/2006/relationships/tags" Target="../tags/tag13.xml"/><Relationship Id="rId8" Type="http://schemas.openxmlformats.org/officeDocument/2006/relationships/tags" Target="../tags/tag14.xml"/><Relationship Id="rId9" Type="http://schemas.openxmlformats.org/officeDocument/2006/relationships/tags" Target="../tags/tag15.xml"/><Relationship Id="rId10" Type="http://schemas.openxmlformats.org/officeDocument/2006/relationships/tags" Target="../tags/tag16.xml"/><Relationship Id="rId11" Type="http://schemas.openxmlformats.org/officeDocument/2006/relationships/slideLayout" Target="../slideLayouts/slideLayout4.xml"/><Relationship Id="rId1" Type="http://schemas.openxmlformats.org/officeDocument/2006/relationships/tags" Target="../tags/tag7.xml"/><Relationship Id="rId2"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tags" Target="../tags/tag21.xml"/><Relationship Id="rId6" Type="http://schemas.openxmlformats.org/officeDocument/2006/relationships/slideLayout" Target="../slideLayouts/slideLayout4.xml"/><Relationship Id="rId1" Type="http://schemas.openxmlformats.org/officeDocument/2006/relationships/tags" Target="../tags/tag17.xml"/><Relationship Id="rId2"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pc="600" dirty="0" smtClean="0"/>
              <a:t>多核聚类研究</a:t>
            </a:r>
            <a:endParaRPr lang="zh-CN" altLang="en-US" spc="600" dirty="0"/>
          </a:p>
        </p:txBody>
      </p:sp>
      <p:sp>
        <p:nvSpPr>
          <p:cNvPr id="3" name="文本占位符 2"/>
          <p:cNvSpPr>
            <a:spLocks noGrp="1"/>
          </p:cNvSpPr>
          <p:nvPr>
            <p:ph type="body" sz="quarter" idx="11"/>
          </p:nvPr>
        </p:nvSpPr>
        <p:spPr>
          <a:xfrm>
            <a:off x="839415" y="3958958"/>
            <a:ext cx="3672409" cy="503237"/>
          </a:xfrm>
        </p:spPr>
        <p:txBody>
          <a:bodyPr/>
          <a:lstStyle/>
          <a:p>
            <a:pPr marL="0" indent="0">
              <a:buNone/>
            </a:pPr>
            <a:r>
              <a:rPr lang="zh-CN" altLang="en-US" dirty="0"/>
              <a:t>学院</a:t>
            </a:r>
            <a:r>
              <a:rPr lang="zh-CN" altLang="en-US" dirty="0" smtClean="0"/>
              <a:t>：计算机与信息学院</a:t>
            </a:r>
            <a:endParaRPr lang="zh-CN" altLang="en-US" dirty="0"/>
          </a:p>
          <a:p>
            <a:pPr marL="0" indent="0">
              <a:buNone/>
            </a:pPr>
            <a:endParaRPr lang="zh-CN" altLang="en-US" dirty="0"/>
          </a:p>
          <a:p>
            <a:pPr marL="0" indent="0">
              <a:buNone/>
            </a:pPr>
            <a:endParaRPr lang="zh-CN" altLang="en-US"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smtClean="0"/>
              <a:t>答辩人：朱雪林</a:t>
            </a:r>
            <a:endParaRPr lang="zh-CN" altLang="en-US" dirty="0"/>
          </a:p>
        </p:txBody>
      </p:sp>
      <p:sp>
        <p:nvSpPr>
          <p:cNvPr id="6" name="文本占位符 5"/>
          <p:cNvSpPr>
            <a:spLocks noGrp="1"/>
          </p:cNvSpPr>
          <p:nvPr>
            <p:ph type="body" sz="quarter" idx="14"/>
          </p:nvPr>
        </p:nvSpPr>
        <p:spPr/>
        <p:txBody>
          <a:bodyPr/>
          <a:lstStyle/>
          <a:p>
            <a:r>
              <a:rPr lang="zh-CN" altLang="en-US" dirty="0" smtClean="0"/>
              <a:t>指导老师：王敏</a:t>
            </a:r>
            <a:endParaRPr lang="zh-CN" altLang="en-US" dirty="0"/>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384" y="188640"/>
            <a:ext cx="1691471" cy="1584176"/>
          </a:xfrm>
          <a:prstGeom prst="rect">
            <a:avLst/>
          </a:prstGeom>
        </p:spPr>
      </p:pic>
      <p:sp>
        <p:nvSpPr>
          <p:cNvPr id="62" name="文本框 61"/>
          <p:cNvSpPr txBox="1"/>
          <p:nvPr/>
        </p:nvSpPr>
        <p:spPr>
          <a:xfrm>
            <a:off x="2242855" y="356663"/>
            <a:ext cx="2520280" cy="707886"/>
          </a:xfrm>
          <a:prstGeom prst="rect">
            <a:avLst/>
          </a:prstGeom>
          <a:noFill/>
        </p:spPr>
        <p:txBody>
          <a:bodyPr wrap="square" rtlCol="0">
            <a:spAutoFit/>
          </a:bodyPr>
          <a:lstStyle/>
          <a:p>
            <a:pPr algn="dist"/>
            <a:r>
              <a:rPr kumimoji="1" lang="zh-CN" altLang="en-US" sz="4000" dirty="0" smtClean="0">
                <a:solidFill>
                  <a:schemeClr val="bg1"/>
                </a:solidFill>
                <a:latin typeface="+mj-ea"/>
                <a:ea typeface="+mj-ea"/>
                <a:cs typeface="PingFang SC" charset="-122"/>
              </a:rPr>
              <a:t>河海大学</a:t>
            </a:r>
          </a:p>
        </p:txBody>
      </p:sp>
      <p:sp>
        <p:nvSpPr>
          <p:cNvPr id="72" name="文本占位符 2"/>
          <p:cNvSpPr>
            <a:spLocks noGrp="1"/>
          </p:cNvSpPr>
          <p:nvPr>
            <p:ph type="body" sz="quarter" idx="11"/>
          </p:nvPr>
        </p:nvSpPr>
        <p:spPr>
          <a:xfrm>
            <a:off x="839414" y="4469092"/>
            <a:ext cx="3672409" cy="503237"/>
          </a:xfrm>
        </p:spPr>
        <p:txBody>
          <a:bodyPr/>
          <a:lstStyle/>
          <a:p>
            <a:pPr marL="0" indent="0">
              <a:buNone/>
            </a:pPr>
            <a:r>
              <a:rPr lang="zh-CN" altLang="en-US" dirty="0" smtClean="0"/>
              <a:t>专业：计算机科学与技术</a:t>
            </a:r>
            <a:endParaRPr lang="zh-CN" altLang="en-US" dirty="0"/>
          </a:p>
          <a:p>
            <a:pPr marL="0" indent="0">
              <a:buNone/>
            </a:pPr>
            <a:endParaRPr lang="zh-CN" altLang="en-US" dirty="0"/>
          </a:p>
          <a:p>
            <a:pPr marL="0" indent="0">
              <a:buNone/>
            </a:pPr>
            <a:endParaRPr lang="zh-CN" altLang="en-US" dirty="0"/>
          </a:p>
        </p:txBody>
      </p:sp>
      <p:sp>
        <p:nvSpPr>
          <p:cNvPr id="4" name="文本框 3"/>
          <p:cNvSpPr txBox="1"/>
          <p:nvPr/>
        </p:nvSpPr>
        <p:spPr>
          <a:xfrm>
            <a:off x="2324626" y="1176696"/>
            <a:ext cx="2619628" cy="400110"/>
          </a:xfrm>
          <a:prstGeom prst="rect">
            <a:avLst/>
          </a:prstGeom>
          <a:noFill/>
        </p:spPr>
        <p:txBody>
          <a:bodyPr wrap="none" rtlCol="0">
            <a:spAutoFit/>
          </a:bodyPr>
          <a:lstStyle/>
          <a:p>
            <a:r>
              <a:rPr kumimoji="1" lang="en-US" altLang="zh-CN" sz="2000" dirty="0" smtClean="0">
                <a:solidFill>
                  <a:schemeClr val="bg1"/>
                </a:solidFill>
                <a:latin typeface="Times New Roman" charset="0"/>
                <a:ea typeface="Times New Roman" charset="0"/>
                <a:cs typeface="Times New Roman" charset="0"/>
              </a:rPr>
              <a:t>HOHAI</a:t>
            </a:r>
            <a:r>
              <a:rPr kumimoji="1" lang="zh-CN" altLang="en-US" sz="2000" dirty="0" smtClean="0">
                <a:solidFill>
                  <a:schemeClr val="bg1"/>
                </a:solidFill>
                <a:latin typeface="Times New Roman" charset="0"/>
                <a:ea typeface="Times New Roman" charset="0"/>
                <a:cs typeface="Times New Roman" charset="0"/>
              </a:rPr>
              <a:t> </a:t>
            </a:r>
            <a:r>
              <a:rPr kumimoji="1" lang="en-US" altLang="zh-CN" sz="2000" dirty="0" smtClean="0">
                <a:solidFill>
                  <a:schemeClr val="bg1"/>
                </a:solidFill>
                <a:latin typeface="Times New Roman" charset="0"/>
                <a:ea typeface="Times New Roman" charset="0"/>
                <a:cs typeface="Times New Roman" charset="0"/>
              </a:rPr>
              <a:t>UNIVERSITY</a:t>
            </a:r>
            <a:endParaRPr kumimoji="1" lang="zh-CN" altLang="en-US" sz="20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750707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891992" y="1556792"/>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凹凸过程</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5600" y="1556792"/>
            <a:ext cx="6781800" cy="2705100"/>
          </a:xfrm>
          <a:prstGeom prst="rect">
            <a:avLst/>
          </a:prstGeom>
        </p:spPr>
      </p:pic>
      <p:sp>
        <p:nvSpPr>
          <p:cNvPr id="7" name="文本框 6"/>
          <p:cNvSpPr txBox="1"/>
          <p:nvPr/>
        </p:nvSpPr>
        <p:spPr>
          <a:xfrm>
            <a:off x="891992" y="4511945"/>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寻找最违背约束</a:t>
            </a:r>
            <a:endParaRPr lang="zh-CN" altLang="en-US" sz="24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3486200" y="4511945"/>
            <a:ext cx="4800600" cy="1524000"/>
          </a:xfrm>
          <a:prstGeom prst="rect">
            <a:avLst/>
          </a:prstGeom>
        </p:spPr>
      </p:pic>
      <p:sp>
        <p:nvSpPr>
          <p:cNvPr id="14" name="文本框 13"/>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5" name="文本占位符 1"/>
          <p:cNvSpPr>
            <a:spLocks noGrp="1"/>
          </p:cNvSpPr>
          <p:nvPr>
            <p:ph type="body" sz="quarter" idx="10"/>
          </p:nvPr>
        </p:nvSpPr>
        <p:spPr>
          <a:xfrm>
            <a:off x="459944" y="188640"/>
            <a:ext cx="864096" cy="716835"/>
          </a:xfrm>
        </p:spPr>
        <p:txBody>
          <a:bodyPr/>
          <a:lstStyle/>
          <a:p>
            <a:r>
              <a:rPr lang="en-US" altLang="zh-CN" dirty="0" smtClean="0"/>
              <a:t>02</a:t>
            </a:r>
            <a:endParaRPr lang="zh-CN" altLang="en-US" dirty="0"/>
          </a:p>
        </p:txBody>
      </p:sp>
      <p:sp>
        <p:nvSpPr>
          <p:cNvPr id="16" name="文本占位符 2"/>
          <p:cNvSpPr>
            <a:spLocks noGrp="1"/>
          </p:cNvSpPr>
          <p:nvPr>
            <p:ph type="body" sz="quarter" idx="12"/>
          </p:nvPr>
        </p:nvSpPr>
        <p:spPr>
          <a:xfrm>
            <a:off x="1381868" y="260648"/>
            <a:ext cx="4307716" cy="697363"/>
          </a:xfrm>
        </p:spPr>
        <p:txBody>
          <a:bodyPr/>
          <a:lstStyle/>
          <a:p>
            <a:r>
              <a:rPr lang="zh-CN" altLang="en-US" dirty="0" smtClean="0"/>
              <a:t>研究思路与方法</a:t>
            </a:r>
            <a:endParaRPr lang="zh-CN" altLang="en-US" dirty="0"/>
          </a:p>
        </p:txBody>
      </p:sp>
    </p:spTree>
    <p:extLst>
      <p:ext uri="{BB962C8B-B14F-4D97-AF65-F5344CB8AC3E}">
        <p14:creationId xmlns:p14="http://schemas.microsoft.com/office/powerpoint/2010/main" val="216673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smtClean="0"/>
              <a:t>PART  THREE</a:t>
            </a:r>
            <a:endParaRPr lang="zh-CN" altLang="en-US" dirty="0"/>
          </a:p>
        </p:txBody>
      </p:sp>
      <p:sp>
        <p:nvSpPr>
          <p:cNvPr id="4" name="文本占位符 3"/>
          <p:cNvSpPr>
            <a:spLocks noGrp="1"/>
          </p:cNvSpPr>
          <p:nvPr>
            <p:ph type="body" sz="quarter" idx="12"/>
          </p:nvPr>
        </p:nvSpPr>
        <p:spPr/>
        <p:txBody>
          <a:bodyPr/>
          <a:lstStyle/>
          <a:p>
            <a:r>
              <a:rPr lang="zh-CN" altLang="en-US" dirty="0"/>
              <a:t>研究难点</a:t>
            </a:r>
          </a:p>
        </p:txBody>
      </p:sp>
    </p:spTree>
    <p:extLst>
      <p:ext uri="{BB962C8B-B14F-4D97-AF65-F5344CB8AC3E}">
        <p14:creationId xmlns:p14="http://schemas.microsoft.com/office/powerpoint/2010/main" val="695332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MH_Other_1"/>
          <p:cNvSpPr/>
          <p:nvPr>
            <p:custDataLst>
              <p:tags r:id="rId1"/>
            </p:custDataLst>
          </p:nvPr>
        </p:nvSpPr>
        <p:spPr>
          <a:xfrm>
            <a:off x="997384" y="2223570"/>
            <a:ext cx="757238" cy="78263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5" name="MH_Other_2"/>
          <p:cNvSpPr/>
          <p:nvPr>
            <p:custDataLst>
              <p:tags r:id="rId2"/>
            </p:custDataLst>
          </p:nvPr>
        </p:nvSpPr>
        <p:spPr>
          <a:xfrm>
            <a:off x="1102159" y="2331520"/>
            <a:ext cx="547688" cy="5667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smtClean="0">
                <a:solidFill>
                  <a:srgbClr val="FFFFFF"/>
                </a:solidFill>
              </a:rPr>
              <a:t>1</a:t>
            </a:r>
            <a:endParaRPr lang="zh-CN" altLang="en-US" sz="2400" dirty="0">
              <a:solidFill>
                <a:srgbClr val="FFFFFF"/>
              </a:solidFill>
            </a:endParaRPr>
          </a:p>
        </p:txBody>
      </p:sp>
      <p:sp>
        <p:nvSpPr>
          <p:cNvPr id="11" name="MH_Other_5"/>
          <p:cNvSpPr/>
          <p:nvPr>
            <p:custDataLst>
              <p:tags r:id="rId3"/>
            </p:custDataLst>
          </p:nvPr>
        </p:nvSpPr>
        <p:spPr>
          <a:xfrm>
            <a:off x="997384" y="4392159"/>
            <a:ext cx="757238" cy="78263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20" name="文本框 19"/>
          <p:cNvSpPr txBox="1"/>
          <p:nvPr/>
        </p:nvSpPr>
        <p:spPr>
          <a:xfrm>
            <a:off x="1991544" y="2223570"/>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约束条件太多</a:t>
            </a:r>
            <a:endParaRPr lang="zh-CN" altLang="en-US" sz="2400" dirty="0">
              <a:latin typeface="微软雅黑" panose="020B0503020204020204" pitchFamily="34" charset="-122"/>
              <a:ea typeface="微软雅黑" panose="020B0503020204020204" pitchFamily="34" charset="-122"/>
            </a:endParaRPr>
          </a:p>
        </p:txBody>
      </p:sp>
      <p:sp>
        <p:nvSpPr>
          <p:cNvPr id="21" name="矩形 20"/>
          <p:cNvSpPr/>
          <p:nvPr/>
        </p:nvSpPr>
        <p:spPr>
          <a:xfrm>
            <a:off x="1960836" y="2673009"/>
            <a:ext cx="3675783" cy="1089529"/>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多核聚类最优化问题中约束条件的数量随着数据规模的增大出现指数级增长现象。</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22" name="文本框 21"/>
          <p:cNvSpPr txBox="1"/>
          <p:nvPr/>
        </p:nvSpPr>
        <p:spPr>
          <a:xfrm>
            <a:off x="1991544" y="4392159"/>
            <a:ext cx="3096344"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聚类过程的不稳定性</a:t>
            </a:r>
            <a:endParaRPr lang="zh-CN" altLang="en-US" sz="2400" dirty="0">
              <a:latin typeface="微软雅黑" panose="020B0503020204020204" pitchFamily="34" charset="-122"/>
              <a:ea typeface="微软雅黑" panose="020B0503020204020204" pitchFamily="34" charset="-122"/>
            </a:endParaRPr>
          </a:p>
        </p:txBody>
      </p:sp>
      <p:sp>
        <p:nvSpPr>
          <p:cNvPr id="23" name="矩形 22"/>
          <p:cNvSpPr/>
          <p:nvPr/>
        </p:nvSpPr>
        <p:spPr>
          <a:xfrm>
            <a:off x="1960836" y="4841598"/>
            <a:ext cx="3675783" cy="1089529"/>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多核聚类的割平面过程中，每轮迭代求解得到的模型的聚类精度出现剧烈抖动的情况。</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24" name="MH_Other_1"/>
          <p:cNvSpPr/>
          <p:nvPr>
            <p:custDataLst>
              <p:tags r:id="rId4"/>
            </p:custDataLst>
          </p:nvPr>
        </p:nvSpPr>
        <p:spPr>
          <a:xfrm>
            <a:off x="6641341" y="2223570"/>
            <a:ext cx="757238" cy="78263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25" name="MH_Other_2"/>
          <p:cNvSpPr/>
          <p:nvPr>
            <p:custDataLst>
              <p:tags r:id="rId5"/>
            </p:custDataLst>
          </p:nvPr>
        </p:nvSpPr>
        <p:spPr>
          <a:xfrm>
            <a:off x="6746116" y="2331520"/>
            <a:ext cx="547688" cy="5667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smtClean="0">
                <a:solidFill>
                  <a:srgbClr val="FFFFFF"/>
                </a:solidFill>
              </a:rPr>
              <a:t>2</a:t>
            </a:r>
            <a:endParaRPr lang="zh-CN" altLang="en-US" sz="2400" dirty="0">
              <a:solidFill>
                <a:srgbClr val="FFFFFF"/>
              </a:solidFill>
            </a:endParaRPr>
          </a:p>
        </p:txBody>
      </p:sp>
      <p:sp>
        <p:nvSpPr>
          <p:cNvPr id="26" name="MH_Other_5"/>
          <p:cNvSpPr/>
          <p:nvPr>
            <p:custDataLst>
              <p:tags r:id="rId6"/>
            </p:custDataLst>
          </p:nvPr>
        </p:nvSpPr>
        <p:spPr>
          <a:xfrm>
            <a:off x="6641341" y="4392159"/>
            <a:ext cx="757238" cy="78263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sp>
        <p:nvSpPr>
          <p:cNvPr id="28" name="文本框 27"/>
          <p:cNvSpPr txBox="1"/>
          <p:nvPr/>
        </p:nvSpPr>
        <p:spPr>
          <a:xfrm>
            <a:off x="7635501" y="2223570"/>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待调优参数太多</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p:nvSpPr>
        <p:spPr>
          <a:xfrm>
            <a:off x="7604793" y="2673009"/>
            <a:ext cx="3675783" cy="1089529"/>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多核聚类的模型构造过程中出现许多待调优的模型参数，完整搜索参数空间为实验带来巨大的挑战。</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30" name="文本框 29"/>
          <p:cNvSpPr txBox="1"/>
          <p:nvPr/>
        </p:nvSpPr>
        <p:spPr>
          <a:xfrm>
            <a:off x="7635501" y="4392159"/>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实验数据集太少</a:t>
            </a:r>
            <a:endParaRPr lang="zh-CN" altLang="en-US" sz="2400" dirty="0">
              <a:latin typeface="微软雅黑" panose="020B0503020204020204" pitchFamily="34" charset="-122"/>
              <a:ea typeface="微软雅黑" panose="020B0503020204020204" pitchFamily="34" charset="-122"/>
            </a:endParaRPr>
          </a:p>
        </p:txBody>
      </p:sp>
      <p:sp>
        <p:nvSpPr>
          <p:cNvPr id="31" name="矩形 30"/>
          <p:cNvSpPr/>
          <p:nvPr/>
        </p:nvSpPr>
        <p:spPr>
          <a:xfrm>
            <a:off x="7604793" y="4841598"/>
            <a:ext cx="3675783" cy="1089529"/>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受硬件设备计算能力的限制，很难使用多个数据集进行实验，无法客观评价模型的性能。</a:t>
            </a:r>
            <a:endParaRPr lang="zh-CN" altLang="en-US" dirty="0">
              <a:latin typeface="华文细黑" panose="02010600040101010101" pitchFamily="2" charset="-122"/>
              <a:ea typeface="华文细黑" panose="02010600040101010101" pitchFamily="2" charset="-122"/>
            </a:endParaRPr>
          </a:p>
        </p:txBody>
      </p:sp>
      <p:sp>
        <p:nvSpPr>
          <p:cNvPr id="32" name="MH_Other_2"/>
          <p:cNvSpPr/>
          <p:nvPr>
            <p:custDataLst>
              <p:tags r:id="rId7"/>
            </p:custDataLst>
          </p:nvPr>
        </p:nvSpPr>
        <p:spPr>
          <a:xfrm>
            <a:off x="1086917" y="4500109"/>
            <a:ext cx="547688" cy="5667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smtClean="0">
                <a:solidFill>
                  <a:srgbClr val="FFFFFF"/>
                </a:solidFill>
              </a:rPr>
              <a:t>3</a:t>
            </a:r>
            <a:endParaRPr lang="zh-CN" altLang="en-US" sz="2400" dirty="0">
              <a:solidFill>
                <a:srgbClr val="FFFFFF"/>
              </a:solidFill>
            </a:endParaRPr>
          </a:p>
        </p:txBody>
      </p:sp>
      <p:sp>
        <p:nvSpPr>
          <p:cNvPr id="33" name="MH_Other_2"/>
          <p:cNvSpPr/>
          <p:nvPr>
            <p:custDataLst>
              <p:tags r:id="rId8"/>
            </p:custDataLst>
          </p:nvPr>
        </p:nvSpPr>
        <p:spPr>
          <a:xfrm>
            <a:off x="6746116" y="4500108"/>
            <a:ext cx="547688" cy="5667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smtClean="0">
                <a:solidFill>
                  <a:srgbClr val="FFFFFF"/>
                </a:solidFill>
              </a:rPr>
              <a:t>4</a:t>
            </a:r>
            <a:endParaRPr lang="zh-CN" altLang="en-US" sz="2400" dirty="0">
              <a:solidFill>
                <a:srgbClr val="FFFFFF"/>
              </a:solidFill>
            </a:endParaRPr>
          </a:p>
        </p:txBody>
      </p:sp>
      <p:sp>
        <p:nvSpPr>
          <p:cNvPr id="27" name="文本框 26"/>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36" name="文本框 35"/>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37" name="文本占位符 1"/>
          <p:cNvSpPr>
            <a:spLocks noGrp="1"/>
          </p:cNvSpPr>
          <p:nvPr>
            <p:ph type="body" sz="quarter" idx="10"/>
          </p:nvPr>
        </p:nvSpPr>
        <p:spPr>
          <a:xfrm>
            <a:off x="459944" y="188640"/>
            <a:ext cx="864096" cy="716835"/>
          </a:xfrm>
        </p:spPr>
        <p:txBody>
          <a:bodyPr/>
          <a:lstStyle/>
          <a:p>
            <a:r>
              <a:rPr lang="en-US" altLang="zh-CN" dirty="0" smtClean="0"/>
              <a:t>03</a:t>
            </a:r>
            <a:endParaRPr lang="zh-CN" altLang="en-US" dirty="0"/>
          </a:p>
        </p:txBody>
      </p:sp>
      <p:sp>
        <p:nvSpPr>
          <p:cNvPr id="38" name="文本占位符 2"/>
          <p:cNvSpPr>
            <a:spLocks noGrp="1"/>
          </p:cNvSpPr>
          <p:nvPr>
            <p:ph type="body" sz="quarter" idx="12"/>
          </p:nvPr>
        </p:nvSpPr>
        <p:spPr>
          <a:xfrm>
            <a:off x="1381868" y="260648"/>
            <a:ext cx="4307716" cy="697363"/>
          </a:xfrm>
        </p:spPr>
        <p:txBody>
          <a:bodyPr/>
          <a:lstStyle/>
          <a:p>
            <a:r>
              <a:rPr lang="zh-CN" altLang="en-US" dirty="0" smtClean="0"/>
              <a:t>研究难点</a:t>
            </a:r>
            <a:endParaRPr lang="zh-CN" altLang="en-US" dirty="0"/>
          </a:p>
        </p:txBody>
      </p:sp>
    </p:spTree>
    <p:extLst>
      <p:ext uri="{BB962C8B-B14F-4D97-AF65-F5344CB8AC3E}">
        <p14:creationId xmlns:p14="http://schemas.microsoft.com/office/powerpoint/2010/main" val="4289098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smtClean="0"/>
              <a:t>PART  FORE  </a:t>
            </a:r>
            <a:endParaRPr lang="zh-CN" altLang="en-US" dirty="0"/>
          </a:p>
        </p:txBody>
      </p:sp>
      <p:sp>
        <p:nvSpPr>
          <p:cNvPr id="4" name="文本占位符 3"/>
          <p:cNvSpPr>
            <a:spLocks noGrp="1"/>
          </p:cNvSpPr>
          <p:nvPr>
            <p:ph type="body" sz="quarter" idx="12"/>
          </p:nvPr>
        </p:nvSpPr>
        <p:spPr/>
        <p:txBody>
          <a:bodyPr/>
          <a:lstStyle/>
          <a:p>
            <a:r>
              <a:rPr lang="zh-CN" altLang="en-US" dirty="0"/>
              <a:t>研究数据</a:t>
            </a:r>
          </a:p>
        </p:txBody>
      </p:sp>
    </p:spTree>
    <p:extLst>
      <p:ext uri="{BB962C8B-B14F-4D97-AF65-F5344CB8AC3E}">
        <p14:creationId xmlns:p14="http://schemas.microsoft.com/office/powerpoint/2010/main" val="3130265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527253816"/>
              </p:ext>
            </p:extLst>
          </p:nvPr>
        </p:nvGraphicFramePr>
        <p:xfrm>
          <a:off x="1323746" y="2096352"/>
          <a:ext cx="9452776" cy="1764696"/>
        </p:xfrm>
        <a:graphic>
          <a:graphicData uri="http://schemas.openxmlformats.org/drawingml/2006/table">
            <a:tbl>
              <a:tblPr firstRow="1" bandRow="1">
                <a:tableStyleId>{5C22544A-7EE6-4342-B048-85BDC9FD1C3A}</a:tableStyleId>
              </a:tblPr>
              <a:tblGrid>
                <a:gridCol w="2363194">
                  <a:extLst>
                    <a:ext uri="{9D8B030D-6E8A-4147-A177-3AD203B41FA5}">
                      <a16:colId xmlns:a16="http://schemas.microsoft.com/office/drawing/2014/main" xmlns="" val="20000"/>
                    </a:ext>
                  </a:extLst>
                </a:gridCol>
                <a:gridCol w="2363194">
                  <a:extLst>
                    <a:ext uri="{9D8B030D-6E8A-4147-A177-3AD203B41FA5}">
                      <a16:colId xmlns:a16="http://schemas.microsoft.com/office/drawing/2014/main" xmlns="" val="20001"/>
                    </a:ext>
                  </a:extLst>
                </a:gridCol>
                <a:gridCol w="2363194">
                  <a:extLst>
                    <a:ext uri="{9D8B030D-6E8A-4147-A177-3AD203B41FA5}">
                      <a16:colId xmlns:a16="http://schemas.microsoft.com/office/drawing/2014/main" xmlns="" val="20002"/>
                    </a:ext>
                  </a:extLst>
                </a:gridCol>
                <a:gridCol w="2363194">
                  <a:extLst>
                    <a:ext uri="{9D8B030D-6E8A-4147-A177-3AD203B41FA5}">
                      <a16:colId xmlns:a16="http://schemas.microsoft.com/office/drawing/2014/main" xmlns="" val="20003"/>
                    </a:ext>
                  </a:extLst>
                </a:gridCol>
              </a:tblGrid>
              <a:tr h="468552">
                <a:tc>
                  <a:txBody>
                    <a:bodyPr/>
                    <a:lstStyle/>
                    <a:p>
                      <a:r>
                        <a:rPr lang="zh-CN" altLang="en-US" dirty="0" smtClean="0"/>
                        <a:t>数据集</a:t>
                      </a:r>
                      <a:endParaRPr lang="zh-CN" altLang="en-US" dirty="0"/>
                    </a:p>
                  </a:txBody>
                  <a:tcPr anchor="ctr"/>
                </a:tc>
                <a:tc>
                  <a:txBody>
                    <a:bodyPr/>
                    <a:lstStyle/>
                    <a:p>
                      <a:r>
                        <a:rPr lang="zh-CN" altLang="en-US" dirty="0" smtClean="0"/>
                        <a:t>大小</a:t>
                      </a:r>
                      <a:endParaRPr lang="zh-CN" altLang="en-US" dirty="0"/>
                    </a:p>
                  </a:txBody>
                  <a:tcPr anchor="ctr"/>
                </a:tc>
                <a:tc>
                  <a:txBody>
                    <a:bodyPr/>
                    <a:lstStyle/>
                    <a:p>
                      <a:r>
                        <a:rPr lang="zh-CN" altLang="en-US" dirty="0" smtClean="0"/>
                        <a:t>维度</a:t>
                      </a:r>
                      <a:endParaRPr lang="zh-CN" altLang="en-US" dirty="0"/>
                    </a:p>
                  </a:txBody>
                  <a:tcPr anchor="ctr"/>
                </a:tc>
                <a:tc>
                  <a:txBody>
                    <a:bodyPr/>
                    <a:lstStyle/>
                    <a:p>
                      <a:r>
                        <a:rPr lang="zh-CN" altLang="en-US" dirty="0" smtClean="0"/>
                        <a:t>类别</a:t>
                      </a:r>
                      <a:endParaRPr lang="zh-CN" altLang="en-US" dirty="0"/>
                    </a:p>
                  </a:txBody>
                  <a:tcPr anchor="ctr"/>
                </a:tc>
                <a:extLst>
                  <a:ext uri="{0D108BD9-81ED-4DB2-BD59-A6C34878D82A}">
                    <a16:rowId xmlns:a16="http://schemas.microsoft.com/office/drawing/2014/main" xmlns="" val="10000"/>
                  </a:ext>
                </a:extLst>
              </a:tr>
              <a:tr h="432048">
                <a:tc>
                  <a:txBody>
                    <a:bodyPr/>
                    <a:lstStyle/>
                    <a:p>
                      <a:r>
                        <a:rPr lang="en-US" altLang="zh-CN" dirty="0" smtClean="0">
                          <a:latin typeface="Times New Roman" charset="0"/>
                          <a:ea typeface="Times New Roman" charset="0"/>
                          <a:cs typeface="Times New Roman" charset="0"/>
                        </a:rPr>
                        <a:t>digits1v7</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776</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64</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2</a:t>
                      </a:r>
                      <a:endParaRPr lang="zh-CN" altLang="en-US" dirty="0">
                        <a:latin typeface="Times New Roman" charset="0"/>
                        <a:ea typeface="Times New Roman" charset="0"/>
                        <a:cs typeface="Times New Roman" charset="0"/>
                      </a:endParaRPr>
                    </a:p>
                  </a:txBody>
                  <a:tcPr anchor="ctr"/>
                </a:tc>
                <a:extLst>
                  <a:ext uri="{0D108BD9-81ED-4DB2-BD59-A6C34878D82A}">
                    <a16:rowId xmlns:a16="http://schemas.microsoft.com/office/drawing/2014/main" xmlns="" val="10001"/>
                  </a:ext>
                </a:extLst>
              </a:tr>
              <a:tr h="432048">
                <a:tc>
                  <a:txBody>
                    <a:bodyPr/>
                    <a:lstStyle/>
                    <a:p>
                      <a:r>
                        <a:rPr lang="en-US" altLang="zh-CN" dirty="0" smtClean="0">
                          <a:latin typeface="Times New Roman" charset="0"/>
                          <a:ea typeface="Times New Roman" charset="0"/>
                          <a:cs typeface="Times New Roman" charset="0"/>
                        </a:rPr>
                        <a:t>ionosphere</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354</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64</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2</a:t>
                      </a:r>
                      <a:endParaRPr lang="zh-CN" altLang="en-US" dirty="0">
                        <a:latin typeface="Times New Roman" charset="0"/>
                        <a:ea typeface="Times New Roman" charset="0"/>
                        <a:cs typeface="Times New Roman" charset="0"/>
                      </a:endParaRPr>
                    </a:p>
                  </a:txBody>
                  <a:tcPr anchor="ctr"/>
                </a:tc>
                <a:extLst>
                  <a:ext uri="{0D108BD9-81ED-4DB2-BD59-A6C34878D82A}">
                    <a16:rowId xmlns:a16="http://schemas.microsoft.com/office/drawing/2014/main" xmlns="" val="10002"/>
                  </a:ext>
                </a:extLst>
              </a:tr>
              <a:tr h="432048">
                <a:tc>
                  <a:txBody>
                    <a:bodyPr/>
                    <a:lstStyle/>
                    <a:p>
                      <a:r>
                        <a:rPr lang="en-US" altLang="zh-CN" dirty="0" smtClean="0">
                          <a:latin typeface="Times New Roman" charset="0"/>
                          <a:ea typeface="Times New Roman" charset="0"/>
                          <a:cs typeface="Times New Roman" charset="0"/>
                        </a:rPr>
                        <a:t>ringnorm</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1000</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20</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2</a:t>
                      </a:r>
                      <a:endParaRPr lang="zh-CN" altLang="en-US" dirty="0">
                        <a:latin typeface="Times New Roman" charset="0"/>
                        <a:ea typeface="Times New Roman" charset="0"/>
                        <a:cs typeface="Times New Roman" charset="0"/>
                      </a:endParaRPr>
                    </a:p>
                  </a:txBody>
                  <a:tcPr anchor="ctr"/>
                </a:tc>
                <a:extLst>
                  <a:ext uri="{0D108BD9-81ED-4DB2-BD59-A6C34878D82A}">
                    <a16:rowId xmlns:a16="http://schemas.microsoft.com/office/drawing/2014/main" xmlns="" val="10003"/>
                  </a:ext>
                </a:extLst>
              </a:tr>
            </a:tbl>
          </a:graphicData>
        </a:graphic>
      </p:graphicFrame>
      <p:sp>
        <p:nvSpPr>
          <p:cNvPr id="12" name="文本框 11"/>
          <p:cNvSpPr txBox="1"/>
          <p:nvPr/>
        </p:nvSpPr>
        <p:spPr>
          <a:xfrm>
            <a:off x="1323746" y="1484784"/>
            <a:ext cx="2247731"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UCI</a:t>
            </a:r>
            <a:r>
              <a:rPr kumimoji="1" lang="zh-CN" altLang="en-US" sz="2400" dirty="0" smtClean="0">
                <a:latin typeface="+mj-ea"/>
                <a:ea typeface="+mj-ea"/>
              </a:rPr>
              <a:t>数据集描述</a:t>
            </a:r>
            <a:endParaRPr kumimoji="1" lang="en-US" altLang="zh-CN" sz="2400" dirty="0" smtClean="0">
              <a:latin typeface="+mj-ea"/>
              <a:ea typeface="+mj-ea"/>
            </a:endParaRPr>
          </a:p>
        </p:txBody>
      </p:sp>
      <p:sp>
        <p:nvSpPr>
          <p:cNvPr id="10" name="文本框 9"/>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4" name="文本框 13"/>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5" name="文本占位符 1"/>
          <p:cNvSpPr>
            <a:spLocks noGrp="1"/>
          </p:cNvSpPr>
          <p:nvPr>
            <p:ph type="body" sz="quarter" idx="10"/>
          </p:nvPr>
        </p:nvSpPr>
        <p:spPr>
          <a:xfrm>
            <a:off x="459944" y="188640"/>
            <a:ext cx="864096" cy="716835"/>
          </a:xfrm>
        </p:spPr>
        <p:txBody>
          <a:bodyPr/>
          <a:lstStyle/>
          <a:p>
            <a:r>
              <a:rPr lang="en-US" altLang="zh-CN" dirty="0" smtClean="0"/>
              <a:t>04</a:t>
            </a:r>
            <a:endParaRPr lang="zh-CN" altLang="en-US" dirty="0"/>
          </a:p>
        </p:txBody>
      </p:sp>
      <p:sp>
        <p:nvSpPr>
          <p:cNvPr id="16" name="文本占位符 2"/>
          <p:cNvSpPr>
            <a:spLocks noGrp="1"/>
          </p:cNvSpPr>
          <p:nvPr>
            <p:ph type="body" sz="quarter" idx="12"/>
          </p:nvPr>
        </p:nvSpPr>
        <p:spPr>
          <a:xfrm>
            <a:off x="1381868" y="260648"/>
            <a:ext cx="4307716" cy="697363"/>
          </a:xfrm>
        </p:spPr>
        <p:txBody>
          <a:bodyPr/>
          <a:lstStyle/>
          <a:p>
            <a:r>
              <a:rPr lang="zh-CN" altLang="en-US" dirty="0" smtClean="0"/>
              <a:t>研究数据</a:t>
            </a:r>
            <a:endParaRPr lang="zh-CN" altLang="en-US" dirty="0"/>
          </a:p>
        </p:txBody>
      </p:sp>
      <p:sp>
        <p:nvSpPr>
          <p:cNvPr id="8" name="文本框 7"/>
          <p:cNvSpPr txBox="1"/>
          <p:nvPr/>
        </p:nvSpPr>
        <p:spPr>
          <a:xfrm>
            <a:off x="1381868" y="4215660"/>
            <a:ext cx="1107996" cy="461665"/>
          </a:xfrm>
          <a:prstGeom prst="rect">
            <a:avLst/>
          </a:prstGeom>
          <a:noFill/>
        </p:spPr>
        <p:txBody>
          <a:bodyPr wrap="none" rtlCol="0">
            <a:spAutoFit/>
          </a:bodyPr>
          <a:lstStyle/>
          <a:p>
            <a:r>
              <a:rPr kumimoji="1" lang="zh-CN" altLang="en-US" sz="2400" dirty="0" smtClean="0">
                <a:latin typeface="+mj-ea"/>
                <a:ea typeface="+mj-ea"/>
              </a:rPr>
              <a:t>工具包</a:t>
            </a:r>
            <a:endParaRPr kumimoji="1" lang="en-US" altLang="zh-CN" sz="2400" dirty="0" smtClean="0">
              <a:latin typeface="+mj-ea"/>
              <a:ea typeface="+mj-ea"/>
            </a:endParaRPr>
          </a:p>
        </p:txBody>
      </p:sp>
      <p:sp>
        <p:nvSpPr>
          <p:cNvPr id="2" name="文本框 1"/>
          <p:cNvSpPr txBox="1"/>
          <p:nvPr/>
        </p:nvSpPr>
        <p:spPr>
          <a:xfrm>
            <a:off x="1323746" y="4703031"/>
            <a:ext cx="1430200" cy="369332"/>
          </a:xfrm>
          <a:prstGeom prst="rect">
            <a:avLst/>
          </a:prstGeom>
          <a:noFill/>
        </p:spPr>
        <p:txBody>
          <a:bodyPr wrap="none" rtlCol="0">
            <a:spAutoFit/>
          </a:bodyPr>
          <a:lstStyle/>
          <a:p>
            <a:r>
              <a:rPr kumimoji="1" lang="en-US" altLang="zh-CN" smtClean="0">
                <a:latin typeface="Times New Roman" charset="0"/>
                <a:ea typeface="Times New Roman" charset="0"/>
                <a:cs typeface="Times New Roman" charset="0"/>
              </a:rPr>
              <a:t>CVX+Mosek</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102556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23746" y="1424906"/>
            <a:ext cx="1107996" cy="461665"/>
          </a:xfrm>
          <a:prstGeom prst="rect">
            <a:avLst/>
          </a:prstGeom>
          <a:noFill/>
        </p:spPr>
        <p:txBody>
          <a:bodyPr wrap="none" rtlCol="0">
            <a:spAutoFit/>
          </a:bodyPr>
          <a:lstStyle/>
          <a:p>
            <a:r>
              <a:rPr kumimoji="1" lang="zh-CN" altLang="en-US" sz="2400" dirty="0" smtClean="0">
                <a:latin typeface="+mj-ea"/>
                <a:ea typeface="+mj-ea"/>
              </a:rPr>
              <a:t>核函数</a:t>
            </a:r>
            <a:endParaRPr kumimoji="1" lang="en-US" altLang="zh-CN" sz="2400" dirty="0" smtClean="0">
              <a:latin typeface="+mj-ea"/>
              <a:ea typeface="+mj-ea"/>
            </a:endParaRPr>
          </a:p>
        </p:txBody>
      </p:sp>
      <p:pic>
        <p:nvPicPr>
          <p:cNvPr id="6" name="图片 5"/>
          <p:cNvPicPr>
            <a:picLocks noChangeAspect="1"/>
          </p:cNvPicPr>
          <p:nvPr/>
        </p:nvPicPr>
        <p:blipFill>
          <a:blip r:embed="rId2"/>
          <a:stretch>
            <a:fillRect/>
          </a:stretch>
        </p:blipFill>
        <p:spPr>
          <a:xfrm>
            <a:off x="1326093" y="4228635"/>
            <a:ext cx="8585200" cy="1803400"/>
          </a:xfrm>
          <a:prstGeom prst="rect">
            <a:avLst/>
          </a:prstGeom>
        </p:spPr>
      </p:pic>
      <p:sp>
        <p:nvSpPr>
          <p:cNvPr id="7" name="文本框 6"/>
          <p:cNvSpPr txBox="1"/>
          <p:nvPr/>
        </p:nvSpPr>
        <p:spPr>
          <a:xfrm>
            <a:off x="1323746" y="3645024"/>
            <a:ext cx="1415772" cy="461665"/>
          </a:xfrm>
          <a:prstGeom prst="rect">
            <a:avLst/>
          </a:prstGeom>
          <a:noFill/>
        </p:spPr>
        <p:txBody>
          <a:bodyPr wrap="none" rtlCol="0">
            <a:spAutoFit/>
          </a:bodyPr>
          <a:lstStyle/>
          <a:p>
            <a:r>
              <a:rPr kumimoji="1" lang="zh-CN" altLang="en-US" sz="2400" dirty="0" smtClean="0">
                <a:latin typeface="+mj-ea"/>
                <a:ea typeface="+mj-ea"/>
              </a:rPr>
              <a:t>参数空间</a:t>
            </a:r>
            <a:endParaRPr kumimoji="1" lang="en-US" altLang="zh-CN" sz="2400" dirty="0" smtClean="0">
              <a:latin typeface="+mj-ea"/>
              <a:ea typeface="+mj-ea"/>
            </a:endParaRPr>
          </a:p>
        </p:txBody>
      </p:sp>
      <p:sp>
        <p:nvSpPr>
          <p:cNvPr id="10" name="文本框 9"/>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4" name="文本框 13"/>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5" name="文本占位符 1"/>
          <p:cNvSpPr>
            <a:spLocks noGrp="1"/>
          </p:cNvSpPr>
          <p:nvPr>
            <p:ph type="body" sz="quarter" idx="10"/>
          </p:nvPr>
        </p:nvSpPr>
        <p:spPr>
          <a:xfrm>
            <a:off x="459944" y="188640"/>
            <a:ext cx="864096" cy="716835"/>
          </a:xfrm>
        </p:spPr>
        <p:txBody>
          <a:bodyPr/>
          <a:lstStyle/>
          <a:p>
            <a:r>
              <a:rPr lang="en-US" altLang="zh-CN" dirty="0" smtClean="0"/>
              <a:t>04</a:t>
            </a:r>
            <a:endParaRPr lang="zh-CN" altLang="en-US" dirty="0"/>
          </a:p>
        </p:txBody>
      </p:sp>
      <p:sp>
        <p:nvSpPr>
          <p:cNvPr id="16" name="文本占位符 2"/>
          <p:cNvSpPr>
            <a:spLocks noGrp="1"/>
          </p:cNvSpPr>
          <p:nvPr>
            <p:ph type="body" sz="quarter" idx="12"/>
          </p:nvPr>
        </p:nvSpPr>
        <p:spPr>
          <a:xfrm>
            <a:off x="1381868" y="260648"/>
            <a:ext cx="4307716" cy="697363"/>
          </a:xfrm>
        </p:spPr>
        <p:txBody>
          <a:bodyPr/>
          <a:lstStyle/>
          <a:p>
            <a:r>
              <a:rPr lang="zh-CN" altLang="en-US" dirty="0" smtClean="0"/>
              <a:t>研究数据</a:t>
            </a:r>
            <a:endParaRPr lang="zh-CN" altLang="en-US" dirty="0"/>
          </a:p>
        </p:txBody>
      </p:sp>
      <p:pic>
        <p:nvPicPr>
          <p:cNvPr id="2" name="图片 1"/>
          <p:cNvPicPr>
            <a:picLocks noChangeAspect="1"/>
          </p:cNvPicPr>
          <p:nvPr/>
        </p:nvPicPr>
        <p:blipFill>
          <a:blip r:embed="rId3"/>
          <a:stretch>
            <a:fillRect/>
          </a:stretch>
        </p:blipFill>
        <p:spPr>
          <a:xfrm>
            <a:off x="3041653" y="2072978"/>
            <a:ext cx="2046235" cy="299627"/>
          </a:xfrm>
          <a:prstGeom prst="rect">
            <a:avLst/>
          </a:prstGeom>
        </p:spPr>
      </p:pic>
      <p:sp>
        <p:nvSpPr>
          <p:cNvPr id="3" name="文本框 2"/>
          <p:cNvSpPr txBox="1"/>
          <p:nvPr/>
        </p:nvSpPr>
        <p:spPr>
          <a:xfrm>
            <a:off x="1323746" y="2000970"/>
            <a:ext cx="1338828" cy="369332"/>
          </a:xfrm>
          <a:prstGeom prst="rect">
            <a:avLst/>
          </a:prstGeom>
          <a:noFill/>
        </p:spPr>
        <p:txBody>
          <a:bodyPr wrap="none" rtlCol="0">
            <a:spAutoFit/>
          </a:bodyPr>
          <a:lstStyle/>
          <a:p>
            <a:r>
              <a:rPr kumimoji="1" lang="zh-CN" altLang="en-US" smtClean="0"/>
              <a:t>线性核函数</a:t>
            </a:r>
            <a:endParaRPr kumimoji="1" lang="zh-CN" altLang="en-US"/>
          </a:p>
        </p:txBody>
      </p:sp>
      <p:pic>
        <p:nvPicPr>
          <p:cNvPr id="5" name="图片 4"/>
          <p:cNvPicPr>
            <a:picLocks noChangeAspect="1"/>
          </p:cNvPicPr>
          <p:nvPr/>
        </p:nvPicPr>
        <p:blipFill>
          <a:blip r:embed="rId4"/>
          <a:stretch>
            <a:fillRect/>
          </a:stretch>
        </p:blipFill>
        <p:spPr>
          <a:xfrm>
            <a:off x="3040447" y="2484892"/>
            <a:ext cx="2839529" cy="308166"/>
          </a:xfrm>
          <a:prstGeom prst="rect">
            <a:avLst/>
          </a:prstGeom>
        </p:spPr>
      </p:pic>
      <p:sp>
        <p:nvSpPr>
          <p:cNvPr id="13" name="文本框 12"/>
          <p:cNvSpPr txBox="1"/>
          <p:nvPr/>
        </p:nvSpPr>
        <p:spPr>
          <a:xfrm>
            <a:off x="1323746" y="2455593"/>
            <a:ext cx="1569660" cy="369332"/>
          </a:xfrm>
          <a:prstGeom prst="rect">
            <a:avLst/>
          </a:prstGeom>
          <a:noFill/>
        </p:spPr>
        <p:txBody>
          <a:bodyPr wrap="none" rtlCol="0">
            <a:spAutoFit/>
          </a:bodyPr>
          <a:lstStyle/>
          <a:p>
            <a:r>
              <a:rPr kumimoji="1" lang="zh-CN" altLang="en-US" dirty="0" smtClean="0"/>
              <a:t>多项式核函数</a:t>
            </a:r>
            <a:endParaRPr kumimoji="1" lang="zh-CN" altLang="en-US" dirty="0"/>
          </a:p>
        </p:txBody>
      </p:sp>
      <p:sp>
        <p:nvSpPr>
          <p:cNvPr id="17" name="文本框 16"/>
          <p:cNvSpPr txBox="1"/>
          <p:nvPr/>
        </p:nvSpPr>
        <p:spPr>
          <a:xfrm>
            <a:off x="1323746" y="2915652"/>
            <a:ext cx="1338828" cy="369332"/>
          </a:xfrm>
          <a:prstGeom prst="rect">
            <a:avLst/>
          </a:prstGeom>
          <a:noFill/>
        </p:spPr>
        <p:txBody>
          <a:bodyPr wrap="none" rtlCol="0">
            <a:spAutoFit/>
          </a:bodyPr>
          <a:lstStyle/>
          <a:p>
            <a:r>
              <a:rPr kumimoji="1" lang="zh-CN" altLang="en-US" dirty="0" smtClean="0"/>
              <a:t>高斯核函数</a:t>
            </a:r>
            <a:endParaRPr kumimoji="1" lang="zh-CN" altLang="en-US" dirty="0"/>
          </a:p>
        </p:txBody>
      </p:sp>
      <p:pic>
        <p:nvPicPr>
          <p:cNvPr id="8" name="图片 7"/>
          <p:cNvPicPr>
            <a:picLocks noChangeAspect="1"/>
          </p:cNvPicPr>
          <p:nvPr/>
        </p:nvPicPr>
        <p:blipFill>
          <a:blip r:embed="rId5"/>
          <a:stretch>
            <a:fillRect/>
          </a:stretch>
        </p:blipFill>
        <p:spPr>
          <a:xfrm>
            <a:off x="3040447" y="2937074"/>
            <a:ext cx="5129138" cy="307898"/>
          </a:xfrm>
          <a:prstGeom prst="rect">
            <a:avLst/>
          </a:prstGeom>
        </p:spPr>
      </p:pic>
    </p:spTree>
    <p:extLst>
      <p:ext uri="{BB962C8B-B14F-4D97-AF65-F5344CB8AC3E}">
        <p14:creationId xmlns:p14="http://schemas.microsoft.com/office/powerpoint/2010/main" val="1667685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smtClean="0"/>
              <a:t>PART  FIVE  </a:t>
            </a:r>
            <a:endParaRPr lang="zh-CN" altLang="en-US" dirty="0"/>
          </a:p>
        </p:txBody>
      </p:sp>
      <p:sp>
        <p:nvSpPr>
          <p:cNvPr id="4" name="文本占位符 3"/>
          <p:cNvSpPr>
            <a:spLocks noGrp="1"/>
          </p:cNvSpPr>
          <p:nvPr>
            <p:ph type="body" sz="quarter" idx="12"/>
          </p:nvPr>
        </p:nvSpPr>
        <p:spPr/>
        <p:txBody>
          <a:bodyPr/>
          <a:lstStyle/>
          <a:p>
            <a:r>
              <a:rPr lang="zh-CN" altLang="en-US" dirty="0" smtClean="0"/>
              <a:t>实验结果</a:t>
            </a:r>
            <a:endParaRPr lang="zh-CN" altLang="en-US" dirty="0"/>
          </a:p>
        </p:txBody>
      </p:sp>
    </p:spTree>
    <p:extLst>
      <p:ext uri="{BB962C8B-B14F-4D97-AF65-F5344CB8AC3E}">
        <p14:creationId xmlns:p14="http://schemas.microsoft.com/office/powerpoint/2010/main" val="512416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252138234"/>
              </p:ext>
            </p:extLst>
          </p:nvPr>
        </p:nvGraphicFramePr>
        <p:xfrm>
          <a:off x="1415480" y="1878712"/>
          <a:ext cx="8352928" cy="2126352"/>
        </p:xfrm>
        <a:graphic>
          <a:graphicData uri="http://schemas.openxmlformats.org/drawingml/2006/table">
            <a:tbl>
              <a:tblPr firstRow="1" bandRow="1">
                <a:tableStyleId>{5C22544A-7EE6-4342-B048-85BDC9FD1C3A}</a:tableStyleId>
              </a:tblPr>
              <a:tblGrid>
                <a:gridCol w="1576009">
                  <a:extLst>
                    <a:ext uri="{9D8B030D-6E8A-4147-A177-3AD203B41FA5}">
                      <a16:colId xmlns:a16="http://schemas.microsoft.com/office/drawing/2014/main" xmlns="" val="20000"/>
                    </a:ext>
                  </a:extLst>
                </a:gridCol>
                <a:gridCol w="909009">
                  <a:extLst>
                    <a:ext uri="{9D8B030D-6E8A-4147-A177-3AD203B41FA5}">
                      <a16:colId xmlns:a16="http://schemas.microsoft.com/office/drawing/2014/main" xmlns="" val="20001"/>
                    </a:ext>
                  </a:extLst>
                </a:gridCol>
                <a:gridCol w="909009">
                  <a:extLst>
                    <a:ext uri="{9D8B030D-6E8A-4147-A177-3AD203B41FA5}">
                      <a16:colId xmlns:a16="http://schemas.microsoft.com/office/drawing/2014/main" xmlns="" val="20002"/>
                    </a:ext>
                  </a:extLst>
                </a:gridCol>
                <a:gridCol w="909009">
                  <a:extLst>
                    <a:ext uri="{9D8B030D-6E8A-4147-A177-3AD203B41FA5}">
                      <a16:colId xmlns:a16="http://schemas.microsoft.com/office/drawing/2014/main" xmlns="" val="20003"/>
                    </a:ext>
                  </a:extLst>
                </a:gridCol>
                <a:gridCol w="909009">
                  <a:extLst>
                    <a:ext uri="{9D8B030D-6E8A-4147-A177-3AD203B41FA5}">
                      <a16:colId xmlns:a16="http://schemas.microsoft.com/office/drawing/2014/main" xmlns="" val="20004"/>
                    </a:ext>
                  </a:extLst>
                </a:gridCol>
                <a:gridCol w="1124659">
                  <a:extLst>
                    <a:ext uri="{9D8B030D-6E8A-4147-A177-3AD203B41FA5}">
                      <a16:colId xmlns:a16="http://schemas.microsoft.com/office/drawing/2014/main" xmlns="" val="20005"/>
                    </a:ext>
                  </a:extLst>
                </a:gridCol>
                <a:gridCol w="1080120">
                  <a:extLst>
                    <a:ext uri="{9D8B030D-6E8A-4147-A177-3AD203B41FA5}">
                      <a16:colId xmlns:a16="http://schemas.microsoft.com/office/drawing/2014/main" xmlns="" val="20006"/>
                    </a:ext>
                  </a:extLst>
                </a:gridCol>
                <a:gridCol w="936104">
                  <a:extLst>
                    <a:ext uri="{9D8B030D-6E8A-4147-A177-3AD203B41FA5}">
                      <a16:colId xmlns:a16="http://schemas.microsoft.com/office/drawing/2014/main" xmlns="" val="20007"/>
                    </a:ext>
                  </a:extLst>
                </a:gridCol>
              </a:tblGrid>
              <a:tr h="614184">
                <a:tc>
                  <a:txBody>
                    <a:bodyPr/>
                    <a:lstStyle/>
                    <a:p>
                      <a:r>
                        <a:rPr lang="zh-CN" altLang="en-US" dirty="0" smtClean="0"/>
                        <a:t>数据</a:t>
                      </a:r>
                      <a:endParaRPr lang="zh-CN" altLang="en-US" dirty="0"/>
                    </a:p>
                  </a:txBody>
                  <a:tcPr anchor="ctr"/>
                </a:tc>
                <a:tc>
                  <a:txBody>
                    <a:bodyPr/>
                    <a:lstStyle/>
                    <a:p>
                      <a:r>
                        <a:rPr lang="ru-RU" sz="1800" dirty="0">
                          <a:effectLst/>
                          <a:latin typeface="Times New Roman" charset="0"/>
                          <a:ea typeface="Times New Roman" charset="0"/>
                          <a:cs typeface="Times New Roman" charset="0"/>
                        </a:rPr>
                        <a:t>𝐾1 </a:t>
                      </a:r>
                    </a:p>
                  </a:txBody>
                  <a:tcPr anchor="ctr"/>
                </a:tc>
                <a:tc>
                  <a:txBody>
                    <a:bodyPr/>
                    <a:lstStyle/>
                    <a:p>
                      <a:r>
                        <a:rPr lang="is-IS" sz="1800" dirty="0">
                          <a:effectLst/>
                          <a:latin typeface="Times New Roman" charset="0"/>
                          <a:ea typeface="Times New Roman" charset="0"/>
                          <a:cs typeface="Times New Roman" charset="0"/>
                        </a:rPr>
                        <a:t>𝐾2 </a:t>
                      </a:r>
                    </a:p>
                  </a:txBody>
                  <a:tcPr anchor="ctr"/>
                </a:tc>
                <a:tc>
                  <a:txBody>
                    <a:bodyPr/>
                    <a:lstStyle/>
                    <a:p>
                      <a:r>
                        <a:rPr lang="zh-CN" altLang="en-US" sz="1800" dirty="0">
                          <a:effectLst/>
                          <a:latin typeface="Times New Roman" charset="0"/>
                          <a:ea typeface="Times New Roman" charset="0"/>
                          <a:cs typeface="Times New Roman" charset="0"/>
                        </a:rPr>
                        <a:t>𝐾</a:t>
                      </a:r>
                      <a:r>
                        <a:rPr lang="en-US" altLang="zh-CN" sz="1800" dirty="0">
                          <a:effectLst/>
                          <a:latin typeface="Times New Roman" charset="0"/>
                          <a:ea typeface="Times New Roman" charset="0"/>
                          <a:cs typeface="Times New Roman" charset="0"/>
                        </a:rPr>
                        <a:t>3 </a:t>
                      </a:r>
                      <a:endParaRPr lang="zh-CN" altLang="en-US" sz="1800" dirty="0">
                        <a:effectLst/>
                        <a:latin typeface="Times New Roman" charset="0"/>
                        <a:ea typeface="Times New Roman" charset="0"/>
                        <a:cs typeface="Times New Roman" charset="0"/>
                      </a:endParaRPr>
                    </a:p>
                  </a:txBody>
                  <a:tcPr anchor="ctr"/>
                </a:tc>
                <a:tc>
                  <a:txBody>
                    <a:bodyPr/>
                    <a:lstStyle/>
                    <a:p>
                      <a:r>
                        <a:rPr lang="en-US" altLang="zh-CN" sz="1800" dirty="0">
                          <a:effectLst/>
                          <a:latin typeface="Times New Roman" charset="0"/>
                          <a:ea typeface="Times New Roman" charset="0"/>
                          <a:cs typeface="Times New Roman" charset="0"/>
                        </a:rPr>
                        <a:t>MKC </a:t>
                      </a:r>
                      <a:endParaRPr lang="zh-CN" altLang="en-US" sz="1800" dirty="0">
                        <a:effectLst/>
                        <a:latin typeface="Times New Roman" charset="0"/>
                        <a:ea typeface="Times New Roman" charset="0"/>
                        <a:cs typeface="Times New Roman" charset="0"/>
                      </a:endParaRPr>
                    </a:p>
                  </a:txBody>
                  <a:tcPr anchor="ctr"/>
                </a:tc>
                <a:tc>
                  <a:txBody>
                    <a:bodyPr/>
                    <a:lstStyle/>
                    <a:p>
                      <a:r>
                        <a:rPr lang="en-US" sz="1800" dirty="0">
                          <a:effectLst/>
                          <a:latin typeface="Times New Roman" charset="0"/>
                          <a:ea typeface="Times New Roman" charset="0"/>
                          <a:cs typeface="Times New Roman" charset="0"/>
                        </a:rPr>
                        <a:t>iterSVM </a:t>
                      </a:r>
                    </a:p>
                  </a:txBody>
                  <a:tcPr anchor="ctr"/>
                </a:tc>
                <a:tc>
                  <a:txBody>
                    <a:bodyPr/>
                    <a:lstStyle/>
                    <a:p>
                      <a:r>
                        <a:rPr lang="pl-PL" sz="1800" dirty="0">
                          <a:effectLst/>
                          <a:latin typeface="Times New Roman" charset="0"/>
                          <a:ea typeface="Times New Roman" charset="0"/>
                          <a:cs typeface="Times New Roman" charset="0"/>
                        </a:rPr>
                        <a:t>KM </a:t>
                      </a:r>
                    </a:p>
                  </a:txBody>
                  <a:tcPr anchor="ctr"/>
                </a:tc>
                <a:tc>
                  <a:txBody>
                    <a:bodyPr/>
                    <a:lstStyle/>
                    <a:p>
                      <a:r>
                        <a:rPr lang="fr-FR" sz="1800" dirty="0">
                          <a:effectLst/>
                          <a:latin typeface="Times New Roman" charset="0"/>
                          <a:ea typeface="Times New Roman" charset="0"/>
                          <a:cs typeface="Times New Roman" charset="0"/>
                        </a:rPr>
                        <a:t>PC </a:t>
                      </a:r>
                    </a:p>
                  </a:txBody>
                  <a:tcPr anchor="ctr"/>
                </a:tc>
                <a:extLst>
                  <a:ext uri="{0D108BD9-81ED-4DB2-BD59-A6C34878D82A}">
                    <a16:rowId xmlns:a16="http://schemas.microsoft.com/office/drawing/2014/main" xmlns="" val="10000"/>
                  </a:ext>
                </a:extLst>
              </a:tr>
              <a:tr h="504056">
                <a:tc>
                  <a:txBody>
                    <a:bodyPr/>
                    <a:lstStyle/>
                    <a:p>
                      <a:r>
                        <a:rPr lang="en-US" altLang="zh-CN" dirty="0" smtClean="0">
                          <a:latin typeface="Times New Roman" charset="0"/>
                          <a:ea typeface="Times New Roman" charset="0"/>
                          <a:cs typeface="Times New Roman" charset="0"/>
                        </a:rPr>
                        <a:t>digits1v7</a:t>
                      </a:r>
                      <a:endParaRPr lang="zh-CN" altLang="en-US" dirty="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99.61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99.61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kern="1200" dirty="0" smtClean="0">
                          <a:solidFill>
                            <a:schemeClr val="dk1"/>
                          </a:solidFill>
                          <a:effectLst/>
                          <a:latin typeface="Times New Roman" charset="0"/>
                          <a:ea typeface="Times New Roman" charset="0"/>
                          <a:cs typeface="Times New Roman" charset="0"/>
                        </a:rPr>
                        <a:t>97.62 </a:t>
                      </a:r>
                      <a:endParaRPr lang="nb-NO"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1" kern="1200" dirty="0" smtClean="0">
                          <a:solidFill>
                            <a:schemeClr val="dk1"/>
                          </a:solidFill>
                          <a:effectLst/>
                          <a:latin typeface="Times New Roman" charset="0"/>
                          <a:ea typeface="Times New Roman" charset="0"/>
                          <a:cs typeface="Times New Roman" charset="0"/>
                        </a:rPr>
                        <a:t>99.74</a:t>
                      </a:r>
                      <a:r>
                        <a:rPr lang="hr-HR" altLang="zh-CN" sz="1800" kern="1200" dirty="0" smtClean="0">
                          <a:solidFill>
                            <a:schemeClr val="dk1"/>
                          </a:solidFill>
                          <a:effectLst/>
                          <a:latin typeface="Times New Roman" charset="0"/>
                          <a:ea typeface="Times New Roman" charset="0"/>
                          <a:cs typeface="Times New Roman" charset="0"/>
                        </a:rPr>
                        <a:t>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99.36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99.23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50.26 </a:t>
                      </a:r>
                      <a:endParaRPr lang="hr-HR" altLang="zh-CN" dirty="0" smtClean="0">
                        <a:latin typeface="Times New Roman" charset="0"/>
                        <a:ea typeface="Times New Roman" charset="0"/>
                        <a:cs typeface="Times New Roman" charset="0"/>
                      </a:endParaRPr>
                    </a:p>
                  </a:txBody>
                  <a:tcPr anchor="ctr"/>
                </a:tc>
                <a:extLst>
                  <a:ext uri="{0D108BD9-81ED-4DB2-BD59-A6C34878D82A}">
                    <a16:rowId xmlns:a16="http://schemas.microsoft.com/office/drawing/2014/main" xmlns="" val="10001"/>
                  </a:ext>
                </a:extLst>
              </a:tr>
              <a:tr h="504056">
                <a:tc>
                  <a:txBody>
                    <a:bodyPr/>
                    <a:lstStyle/>
                    <a:p>
                      <a:r>
                        <a:rPr lang="en-US" altLang="zh-CN" dirty="0" smtClean="0">
                          <a:latin typeface="Times New Roman" charset="0"/>
                          <a:ea typeface="Times New Roman" charset="0"/>
                          <a:cs typeface="Times New Roman" charset="0"/>
                        </a:rPr>
                        <a:t>ionosphere</a:t>
                      </a:r>
                      <a:endParaRPr lang="zh-CN" altLang="en-US" dirty="0">
                        <a:latin typeface="Times New Roman" charset="0"/>
                        <a:ea typeface="Times New Roman" charset="0"/>
                        <a:cs typeface="Times New Roman" charset="0"/>
                      </a:endParaRPr>
                    </a:p>
                  </a:txBody>
                  <a:tcPr anchor="ctr"/>
                </a:tc>
                <a:tc>
                  <a:txBody>
                    <a:bodyPr/>
                    <a:lstStyle/>
                    <a:p>
                      <a:r>
                        <a:rPr lang="nb-NO" altLang="zh-CN" sz="1800" kern="1200" dirty="0" smtClean="0">
                          <a:solidFill>
                            <a:schemeClr val="dk1"/>
                          </a:solidFill>
                          <a:effectLst/>
                          <a:latin typeface="Times New Roman" charset="0"/>
                          <a:ea typeface="Times New Roman" charset="0"/>
                          <a:cs typeface="Times New Roman" charset="0"/>
                        </a:rPr>
                        <a:t>77.78 </a:t>
                      </a:r>
                      <a:endParaRPr lang="nb-NO" altLang="zh-CN" dirty="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kern="1200" dirty="0" smtClean="0">
                          <a:solidFill>
                            <a:schemeClr val="dk1"/>
                          </a:solidFill>
                          <a:effectLst/>
                          <a:latin typeface="Times New Roman" charset="0"/>
                          <a:ea typeface="Times New Roman" charset="0"/>
                          <a:cs typeface="Times New Roman" charset="0"/>
                        </a:rPr>
                        <a:t>81.48 </a:t>
                      </a:r>
                      <a:endParaRPr lang="nb-NO"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800" kern="1200" dirty="0" smtClean="0">
                          <a:solidFill>
                            <a:schemeClr val="dk1"/>
                          </a:solidFill>
                          <a:effectLst/>
                          <a:latin typeface="Times New Roman" charset="0"/>
                          <a:ea typeface="Times New Roman" charset="0"/>
                          <a:cs typeface="Times New Roman" charset="0"/>
                        </a:rPr>
                        <a:t>78.06 </a:t>
                      </a:r>
                      <a:endParaRPr lang="is-IS"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altLang="zh-CN" sz="1800" b="1" kern="1200" dirty="0" smtClean="0">
                          <a:solidFill>
                            <a:schemeClr val="dk1"/>
                          </a:solidFill>
                          <a:effectLst/>
                          <a:latin typeface="Times New Roman" charset="0"/>
                          <a:ea typeface="Times New Roman" charset="0"/>
                          <a:cs typeface="Times New Roman" charset="0"/>
                        </a:rPr>
                        <a:t>87.46 </a:t>
                      </a:r>
                      <a:endParaRPr lang="fi-FI" altLang="zh-CN" b="1"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63.84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71.23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72.60 </a:t>
                      </a:r>
                      <a:endParaRPr lang="hr-HR" altLang="zh-CN" dirty="0" smtClean="0">
                        <a:latin typeface="Times New Roman" charset="0"/>
                        <a:ea typeface="Times New Roman" charset="0"/>
                        <a:cs typeface="Times New Roman" charset="0"/>
                      </a:endParaRPr>
                    </a:p>
                  </a:txBody>
                  <a:tcPr anchor="ctr"/>
                </a:tc>
                <a:extLst>
                  <a:ext uri="{0D108BD9-81ED-4DB2-BD59-A6C34878D82A}">
                    <a16:rowId xmlns:a16="http://schemas.microsoft.com/office/drawing/2014/main" xmlns="" val="10002"/>
                  </a:ext>
                </a:extLst>
              </a:tr>
              <a:tr h="504056">
                <a:tc>
                  <a:txBody>
                    <a:bodyPr/>
                    <a:lstStyle/>
                    <a:p>
                      <a:r>
                        <a:rPr lang="en-US" altLang="zh-CN" dirty="0" smtClean="0">
                          <a:latin typeface="Times New Roman" charset="0"/>
                          <a:ea typeface="Times New Roman" charset="0"/>
                          <a:cs typeface="Times New Roman" charset="0"/>
                        </a:rPr>
                        <a:t>ringnorm</a:t>
                      </a:r>
                      <a:endParaRPr lang="zh-CN" altLang="en-US" dirty="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74.50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96.90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98.70 </a:t>
                      </a:r>
                      <a:endParaRPr lang="hr-HR"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1" kern="1200" dirty="0" smtClean="0">
                          <a:solidFill>
                            <a:schemeClr val="dk1"/>
                          </a:solidFill>
                          <a:effectLst/>
                          <a:latin typeface="Times New Roman" charset="0"/>
                          <a:ea typeface="Times New Roman" charset="0"/>
                          <a:cs typeface="Times New Roman" charset="0"/>
                        </a:rPr>
                        <a:t>96.50 </a:t>
                      </a:r>
                      <a:endParaRPr lang="hr-HR" altLang="zh-CN" b="1"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altLang="zh-CN" sz="1800" kern="1200" dirty="0" smtClean="0">
                          <a:solidFill>
                            <a:schemeClr val="dk1"/>
                          </a:solidFill>
                          <a:effectLst/>
                          <a:latin typeface="Times New Roman" charset="0"/>
                          <a:ea typeface="Times New Roman" charset="0"/>
                          <a:cs typeface="Times New Roman" charset="0"/>
                        </a:rPr>
                        <a:t>79.11 </a:t>
                      </a:r>
                      <a:endParaRPr lang="fi-FI"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kern="1200" dirty="0" smtClean="0">
                          <a:solidFill>
                            <a:schemeClr val="dk1"/>
                          </a:solidFill>
                          <a:effectLst/>
                          <a:latin typeface="Times New Roman" charset="0"/>
                          <a:ea typeface="Times New Roman" charset="0"/>
                          <a:cs typeface="Times New Roman" charset="0"/>
                        </a:rPr>
                        <a:t>75.55 </a:t>
                      </a:r>
                      <a:endParaRPr lang="nb-NO" altLang="zh-CN" dirty="0" smtClean="0">
                        <a:latin typeface="Times New Roman" charset="0"/>
                        <a:ea typeface="Times New Roman" charset="0"/>
                        <a:cs typeface="Times New Roman"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kern="1200" dirty="0" smtClean="0">
                          <a:solidFill>
                            <a:schemeClr val="dk1"/>
                          </a:solidFill>
                          <a:effectLst/>
                          <a:latin typeface="Times New Roman" charset="0"/>
                          <a:ea typeface="Times New Roman" charset="0"/>
                          <a:cs typeface="Times New Roman" charset="0"/>
                        </a:rPr>
                        <a:t>92.27 </a:t>
                      </a:r>
                      <a:endParaRPr lang="hr-HR" altLang="zh-CN" dirty="0" smtClean="0">
                        <a:latin typeface="Times New Roman" charset="0"/>
                        <a:ea typeface="Times New Roman" charset="0"/>
                        <a:cs typeface="Times New Roman" charset="0"/>
                      </a:endParaRPr>
                    </a:p>
                  </a:txBody>
                  <a:tcPr anchor="ctr"/>
                </a:tc>
                <a:extLst>
                  <a:ext uri="{0D108BD9-81ED-4DB2-BD59-A6C34878D82A}">
                    <a16:rowId xmlns:a16="http://schemas.microsoft.com/office/drawing/2014/main" xmlns="" val="10003"/>
                  </a:ext>
                </a:extLst>
              </a:tr>
            </a:tbl>
          </a:graphicData>
        </a:graphic>
      </p:graphicFrame>
      <p:sp>
        <p:nvSpPr>
          <p:cNvPr id="24" name="文本框 23"/>
          <p:cNvSpPr txBox="1"/>
          <p:nvPr/>
        </p:nvSpPr>
        <p:spPr>
          <a:xfrm>
            <a:off x="1410696" y="1340768"/>
            <a:ext cx="2305439" cy="461665"/>
          </a:xfrm>
          <a:prstGeom prst="rect">
            <a:avLst/>
          </a:prstGeom>
          <a:noFill/>
        </p:spPr>
        <p:txBody>
          <a:bodyPr wrap="none" rtlCol="0">
            <a:spAutoFit/>
          </a:bodyPr>
          <a:lstStyle/>
          <a:p>
            <a:r>
              <a:rPr kumimoji="1" lang="zh-CN" altLang="en-US" sz="2400" dirty="0" smtClean="0">
                <a:latin typeface="+mj-ea"/>
                <a:ea typeface="+mj-ea"/>
              </a:rPr>
              <a:t>聚类精度（</a:t>
            </a:r>
            <a:r>
              <a:rPr kumimoji="1" lang="en-US" altLang="zh-CN" sz="2400" dirty="0" smtClean="0">
                <a:latin typeface="+mj-ea"/>
                <a:ea typeface="+mj-ea"/>
              </a:rPr>
              <a:t>%</a:t>
            </a:r>
            <a:r>
              <a:rPr kumimoji="1" lang="zh-CN" altLang="en-US" sz="2400" dirty="0" smtClean="0">
                <a:latin typeface="+mj-ea"/>
                <a:ea typeface="+mj-ea"/>
              </a:rPr>
              <a:t>）</a:t>
            </a:r>
            <a:endParaRPr kumimoji="1" lang="en-US" altLang="zh-CN" sz="2400" dirty="0" smtClean="0">
              <a:latin typeface="+mj-ea"/>
              <a:ea typeface="+mj-ea"/>
            </a:endParaRPr>
          </a:p>
        </p:txBody>
      </p:sp>
      <p:sp>
        <p:nvSpPr>
          <p:cNvPr id="8" name="文本框 7"/>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1" name="文本占位符 1"/>
          <p:cNvSpPr>
            <a:spLocks noGrp="1"/>
          </p:cNvSpPr>
          <p:nvPr>
            <p:ph type="body" sz="quarter" idx="10"/>
          </p:nvPr>
        </p:nvSpPr>
        <p:spPr>
          <a:xfrm>
            <a:off x="459944" y="188640"/>
            <a:ext cx="864096" cy="716835"/>
          </a:xfrm>
        </p:spPr>
        <p:txBody>
          <a:bodyPr/>
          <a:lstStyle/>
          <a:p>
            <a:r>
              <a:rPr lang="en-US" altLang="zh-CN" dirty="0" smtClean="0"/>
              <a:t>05</a:t>
            </a:r>
            <a:endParaRPr lang="zh-CN" altLang="en-US" dirty="0"/>
          </a:p>
        </p:txBody>
      </p:sp>
      <p:sp>
        <p:nvSpPr>
          <p:cNvPr id="12" name="文本占位符 2"/>
          <p:cNvSpPr>
            <a:spLocks noGrp="1"/>
          </p:cNvSpPr>
          <p:nvPr>
            <p:ph type="body" sz="quarter" idx="12"/>
          </p:nvPr>
        </p:nvSpPr>
        <p:spPr>
          <a:xfrm>
            <a:off x="1381868" y="260648"/>
            <a:ext cx="4307716" cy="697363"/>
          </a:xfrm>
        </p:spPr>
        <p:txBody>
          <a:bodyPr/>
          <a:lstStyle/>
          <a:p>
            <a:r>
              <a:rPr lang="zh-CN" altLang="en-US" dirty="0" smtClean="0"/>
              <a:t>实验结果</a:t>
            </a:r>
            <a:endParaRPr lang="zh-CN" altLang="en-US" dirty="0"/>
          </a:p>
        </p:txBody>
      </p:sp>
      <p:sp>
        <p:nvSpPr>
          <p:cNvPr id="7" name="文本框 6"/>
          <p:cNvSpPr txBox="1"/>
          <p:nvPr/>
        </p:nvSpPr>
        <p:spPr>
          <a:xfrm>
            <a:off x="1428513" y="4221088"/>
            <a:ext cx="2305439" cy="461665"/>
          </a:xfrm>
          <a:prstGeom prst="rect">
            <a:avLst/>
          </a:prstGeom>
          <a:noFill/>
        </p:spPr>
        <p:txBody>
          <a:bodyPr wrap="none" rtlCol="0">
            <a:spAutoFit/>
          </a:bodyPr>
          <a:lstStyle/>
          <a:p>
            <a:r>
              <a:rPr kumimoji="1" lang="zh-CN" altLang="en-US" sz="2400" dirty="0" smtClean="0">
                <a:latin typeface="+mj-ea"/>
                <a:ea typeface="+mj-ea"/>
              </a:rPr>
              <a:t>泛化能力（</a:t>
            </a:r>
            <a:r>
              <a:rPr kumimoji="1" lang="en-US" altLang="zh-CN" sz="2400" dirty="0" smtClean="0">
                <a:latin typeface="+mj-ea"/>
                <a:ea typeface="+mj-ea"/>
              </a:rPr>
              <a:t>%</a:t>
            </a:r>
            <a:r>
              <a:rPr kumimoji="1" lang="zh-CN" altLang="en-US" sz="2400" dirty="0" smtClean="0">
                <a:latin typeface="+mj-ea"/>
                <a:ea typeface="+mj-ea"/>
              </a:rPr>
              <a:t>）</a:t>
            </a:r>
            <a:endParaRPr kumimoji="1" lang="en-US" altLang="zh-CN" sz="2400" dirty="0" smtClean="0">
              <a:latin typeface="+mj-ea"/>
              <a:ea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1857351334"/>
              </p:ext>
            </p:extLst>
          </p:nvPr>
        </p:nvGraphicFramePr>
        <p:xfrm>
          <a:off x="1428513" y="4814073"/>
          <a:ext cx="8127999" cy="1495247"/>
        </p:xfrm>
        <a:graphic>
          <a:graphicData uri="http://schemas.openxmlformats.org/drawingml/2006/table">
            <a:tbl>
              <a:tblPr firstRow="1" bandRow="1">
                <a:tableStyleId>{5C22544A-7EE6-4342-B048-85BDC9FD1C3A}</a:tableStyleId>
              </a:tblPr>
              <a:tblGrid>
                <a:gridCol w="2709333"/>
                <a:gridCol w="2709333"/>
                <a:gridCol w="2709333"/>
              </a:tblGrid>
              <a:tr h="500781">
                <a:tc>
                  <a:txBody>
                    <a:bodyPr/>
                    <a:lstStyle/>
                    <a:p>
                      <a:r>
                        <a:rPr lang="zh-CN" altLang="en-US" dirty="0" smtClean="0"/>
                        <a:t>数据</a:t>
                      </a:r>
                      <a:endParaRPr lang="zh-CN" altLang="en-US" dirty="0"/>
                    </a:p>
                  </a:txBody>
                  <a:tcPr anchor="ctr"/>
                </a:tc>
                <a:tc>
                  <a:txBody>
                    <a:bodyPr/>
                    <a:lstStyle/>
                    <a:p>
                      <a:r>
                        <a:rPr lang="zh-CN" altLang="en-US" dirty="0" smtClean="0"/>
                        <a:t>训练数据集</a:t>
                      </a:r>
                      <a:endParaRPr lang="zh-CN" altLang="en-US" dirty="0"/>
                    </a:p>
                  </a:txBody>
                  <a:tcPr anchor="ctr"/>
                </a:tc>
                <a:tc>
                  <a:txBody>
                    <a:bodyPr/>
                    <a:lstStyle/>
                    <a:p>
                      <a:r>
                        <a:rPr lang="zh-CN" altLang="en-US" dirty="0" smtClean="0"/>
                        <a:t>测试数据集</a:t>
                      </a:r>
                      <a:endParaRPr lang="zh-CN" altLang="en-US" dirty="0"/>
                    </a:p>
                  </a:txBody>
                  <a:tcPr anchor="ctr"/>
                </a:tc>
              </a:tr>
              <a:tr h="5040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charset="0"/>
                          <a:ea typeface="Times New Roman" charset="0"/>
                          <a:cs typeface="Times New Roman" charset="0"/>
                        </a:rPr>
                        <a:t>digits1v7</a:t>
                      </a:r>
                      <a:endParaRPr lang="zh-CN" altLang="en-US" dirty="0" smtClean="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99.74</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98.92</a:t>
                      </a:r>
                      <a:endParaRPr lang="zh-CN" altLang="en-US" dirty="0">
                        <a:latin typeface="Times New Roman" charset="0"/>
                        <a:ea typeface="Times New Roman" charset="0"/>
                        <a:cs typeface="Times New Roman" charset="0"/>
                      </a:endParaRPr>
                    </a:p>
                  </a:txBody>
                  <a:tcPr anchor="ctr"/>
                </a:tc>
              </a:tr>
              <a:tr h="490410">
                <a:tc>
                  <a:txBody>
                    <a:bodyPr/>
                    <a:lstStyle/>
                    <a:p>
                      <a:r>
                        <a:rPr lang="en-US" altLang="zh-CN" dirty="0" smtClean="0">
                          <a:latin typeface="Times New Roman" charset="0"/>
                          <a:ea typeface="Times New Roman" charset="0"/>
                          <a:cs typeface="Times New Roman" charset="0"/>
                        </a:rPr>
                        <a:t>ringnorm</a:t>
                      </a:r>
                      <a:endParaRPr lang="zh-CN" altLang="en-US" dirty="0"/>
                    </a:p>
                  </a:txBody>
                  <a:tcPr anchor="ctr"/>
                </a:tc>
                <a:tc>
                  <a:txBody>
                    <a:bodyPr/>
                    <a:lstStyle/>
                    <a:p>
                      <a:r>
                        <a:rPr lang="en-US" altLang="zh-CN" dirty="0" smtClean="0">
                          <a:latin typeface="Times New Roman" charset="0"/>
                          <a:ea typeface="Times New Roman" charset="0"/>
                          <a:cs typeface="Times New Roman" charset="0"/>
                        </a:rPr>
                        <a:t>87.46</a:t>
                      </a:r>
                      <a:endParaRPr lang="zh-CN" altLang="en-US" dirty="0">
                        <a:latin typeface="Times New Roman" charset="0"/>
                        <a:ea typeface="Times New Roman" charset="0"/>
                        <a:cs typeface="Times New Roman" charset="0"/>
                      </a:endParaRPr>
                    </a:p>
                  </a:txBody>
                  <a:tcPr anchor="ctr"/>
                </a:tc>
                <a:tc>
                  <a:txBody>
                    <a:bodyPr/>
                    <a:lstStyle/>
                    <a:p>
                      <a:r>
                        <a:rPr lang="en-US" altLang="zh-CN" dirty="0" smtClean="0">
                          <a:latin typeface="Times New Roman" charset="0"/>
                          <a:ea typeface="Times New Roman" charset="0"/>
                          <a:cs typeface="Times New Roman" charset="0"/>
                        </a:rPr>
                        <a:t>87.19</a:t>
                      </a:r>
                      <a:endParaRPr lang="zh-CN" altLang="en-US" dirty="0">
                        <a:latin typeface="Times New Roman" charset="0"/>
                        <a:ea typeface="Times New Roman" charset="0"/>
                        <a:cs typeface="Times New Roman" charset="0"/>
                      </a:endParaRPr>
                    </a:p>
                  </a:txBody>
                  <a:tcPr anchor="ctr"/>
                </a:tc>
              </a:tr>
            </a:tbl>
          </a:graphicData>
        </a:graphic>
      </p:graphicFrame>
    </p:spTree>
    <p:extLst>
      <p:ext uri="{BB962C8B-B14F-4D97-AF65-F5344CB8AC3E}">
        <p14:creationId xmlns:p14="http://schemas.microsoft.com/office/powerpoint/2010/main" val="3219072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2141969"/>
            <a:ext cx="3720097" cy="27900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784" y="3717032"/>
            <a:ext cx="3744416" cy="280831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224" y="1286999"/>
            <a:ext cx="3772024" cy="2829018"/>
          </a:xfrm>
          <a:prstGeom prst="rect">
            <a:avLst/>
          </a:prstGeom>
        </p:spPr>
      </p:pic>
      <p:sp>
        <p:nvSpPr>
          <p:cNvPr id="10" name="文本框 9"/>
          <p:cNvSpPr txBox="1"/>
          <p:nvPr/>
        </p:nvSpPr>
        <p:spPr>
          <a:xfrm>
            <a:off x="4426212" y="3212976"/>
            <a:ext cx="3168645" cy="369332"/>
          </a:xfrm>
          <a:prstGeom prst="rect">
            <a:avLst/>
          </a:prstGeom>
          <a:noFill/>
        </p:spPr>
        <p:txBody>
          <a:bodyPr wrap="square" rtlCol="0">
            <a:spAutoFit/>
          </a:bodyPr>
          <a:lstStyle/>
          <a:p>
            <a:r>
              <a:rPr lang="en-US" altLang="zh-CN" dirty="0">
                <a:latin typeface="Times New Roman" charset="0"/>
                <a:ea typeface="Times New Roman" charset="0"/>
                <a:cs typeface="Times New Roman" charset="0"/>
              </a:rPr>
              <a:t>ionosphere</a:t>
            </a:r>
            <a:r>
              <a:rPr lang="en-US" altLang="zh-CN" dirty="0"/>
              <a:t> </a:t>
            </a:r>
            <a:r>
              <a:rPr kumimoji="1" lang="zh-CN" altLang="en-US" dirty="0" smtClean="0"/>
              <a:t>割平面收敛过程</a:t>
            </a:r>
            <a:endParaRPr kumimoji="1" lang="zh-CN" altLang="en-US" dirty="0"/>
          </a:p>
        </p:txBody>
      </p:sp>
      <p:sp>
        <p:nvSpPr>
          <p:cNvPr id="11" name="文本框 10"/>
          <p:cNvSpPr txBox="1"/>
          <p:nvPr/>
        </p:nvSpPr>
        <p:spPr>
          <a:xfrm>
            <a:off x="671046" y="5003884"/>
            <a:ext cx="2760692" cy="369332"/>
          </a:xfrm>
          <a:prstGeom prst="rect">
            <a:avLst/>
          </a:prstGeom>
          <a:noFill/>
        </p:spPr>
        <p:txBody>
          <a:bodyPr wrap="none" rtlCol="0">
            <a:spAutoFit/>
          </a:bodyPr>
          <a:lstStyle/>
          <a:p>
            <a:r>
              <a:rPr lang="en-US" altLang="zh-CN" dirty="0" smtClean="0">
                <a:latin typeface="Times New Roman" charset="0"/>
                <a:ea typeface="Times New Roman" charset="0"/>
                <a:cs typeface="Times New Roman" charset="0"/>
              </a:rPr>
              <a:t>digits1v7</a:t>
            </a:r>
            <a:r>
              <a:rPr kumimoji="1" lang="zh-CN" altLang="en-US" dirty="0"/>
              <a:t>割平面收敛</a:t>
            </a:r>
            <a:r>
              <a:rPr kumimoji="1" lang="zh-CN" altLang="en-US" dirty="0" smtClean="0"/>
              <a:t>过程</a:t>
            </a:r>
            <a:endParaRPr kumimoji="1" lang="zh-CN" altLang="en-US" dirty="0"/>
          </a:p>
        </p:txBody>
      </p:sp>
      <p:sp>
        <p:nvSpPr>
          <p:cNvPr id="12" name="文本框 11"/>
          <p:cNvSpPr txBox="1"/>
          <p:nvPr/>
        </p:nvSpPr>
        <p:spPr>
          <a:xfrm>
            <a:off x="8616246" y="4148914"/>
            <a:ext cx="2659702" cy="369332"/>
          </a:xfrm>
          <a:prstGeom prst="rect">
            <a:avLst/>
          </a:prstGeom>
          <a:noFill/>
        </p:spPr>
        <p:txBody>
          <a:bodyPr wrap="none" rtlCol="0">
            <a:spAutoFit/>
          </a:bodyPr>
          <a:lstStyle/>
          <a:p>
            <a:r>
              <a:rPr lang="en-US" altLang="zh-CN" dirty="0" smtClean="0">
                <a:latin typeface="Times New Roman" charset="0"/>
                <a:ea typeface="Times New Roman" charset="0"/>
                <a:cs typeface="Times New Roman" charset="0"/>
              </a:rPr>
              <a:t>ringnorm</a:t>
            </a:r>
            <a:r>
              <a:rPr kumimoji="1" lang="zh-CN" altLang="en-US" dirty="0"/>
              <a:t>割平面收敛</a:t>
            </a:r>
            <a:r>
              <a:rPr kumimoji="1" lang="zh-CN" altLang="en-US" dirty="0" smtClean="0"/>
              <a:t>过程</a:t>
            </a:r>
            <a:endParaRPr kumimoji="1" lang="zh-CN" altLang="en-US" dirty="0"/>
          </a:p>
        </p:txBody>
      </p:sp>
      <p:sp>
        <p:nvSpPr>
          <p:cNvPr id="14" name="文本框 13"/>
          <p:cNvSpPr txBox="1"/>
          <p:nvPr/>
        </p:nvSpPr>
        <p:spPr>
          <a:xfrm>
            <a:off x="551384" y="1413551"/>
            <a:ext cx="2646878" cy="461665"/>
          </a:xfrm>
          <a:prstGeom prst="rect">
            <a:avLst/>
          </a:prstGeom>
          <a:noFill/>
        </p:spPr>
        <p:txBody>
          <a:bodyPr wrap="none" rtlCol="0">
            <a:spAutoFit/>
          </a:bodyPr>
          <a:lstStyle/>
          <a:p>
            <a:r>
              <a:rPr kumimoji="1" lang="zh-CN" altLang="en-US" sz="2400" dirty="0" smtClean="0">
                <a:latin typeface="+mj-ea"/>
                <a:ea typeface="+mj-ea"/>
              </a:rPr>
              <a:t>聚类精度变化情况</a:t>
            </a:r>
            <a:endParaRPr kumimoji="1" lang="en-US" altLang="zh-CN" sz="2400" dirty="0" smtClean="0">
              <a:latin typeface="+mj-ea"/>
              <a:ea typeface="+mj-ea"/>
            </a:endParaRPr>
          </a:p>
        </p:txBody>
      </p:sp>
      <p:sp>
        <p:nvSpPr>
          <p:cNvPr id="13" name="文本框 12"/>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7" name="文本占位符 1"/>
          <p:cNvSpPr>
            <a:spLocks noGrp="1"/>
          </p:cNvSpPr>
          <p:nvPr>
            <p:ph type="body" sz="quarter" idx="10"/>
          </p:nvPr>
        </p:nvSpPr>
        <p:spPr>
          <a:xfrm>
            <a:off x="459944" y="188640"/>
            <a:ext cx="864096" cy="716835"/>
          </a:xfrm>
        </p:spPr>
        <p:txBody>
          <a:bodyPr/>
          <a:lstStyle/>
          <a:p>
            <a:r>
              <a:rPr lang="en-US" altLang="zh-CN" dirty="0" smtClean="0"/>
              <a:t>05</a:t>
            </a:r>
            <a:endParaRPr lang="zh-CN" altLang="en-US" dirty="0"/>
          </a:p>
        </p:txBody>
      </p:sp>
      <p:sp>
        <p:nvSpPr>
          <p:cNvPr id="18" name="文本占位符 2"/>
          <p:cNvSpPr>
            <a:spLocks noGrp="1"/>
          </p:cNvSpPr>
          <p:nvPr>
            <p:ph type="body" sz="quarter" idx="12"/>
          </p:nvPr>
        </p:nvSpPr>
        <p:spPr>
          <a:xfrm>
            <a:off x="1381868" y="260648"/>
            <a:ext cx="4307716" cy="697363"/>
          </a:xfrm>
        </p:spPr>
        <p:txBody>
          <a:bodyPr/>
          <a:lstStyle/>
          <a:p>
            <a:r>
              <a:rPr lang="zh-CN" altLang="en-US" dirty="0" smtClean="0"/>
              <a:t>实验结果</a:t>
            </a:r>
            <a:endParaRPr lang="zh-CN" altLang="en-US" dirty="0"/>
          </a:p>
        </p:txBody>
      </p:sp>
    </p:spTree>
    <p:extLst>
      <p:ext uri="{BB962C8B-B14F-4D97-AF65-F5344CB8AC3E}">
        <p14:creationId xmlns:p14="http://schemas.microsoft.com/office/powerpoint/2010/main" val="328357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文本框 9"/>
          <p:cNvSpPr txBox="1"/>
          <p:nvPr/>
        </p:nvSpPr>
        <p:spPr>
          <a:xfrm>
            <a:off x="4426212" y="3212976"/>
            <a:ext cx="3168645" cy="369332"/>
          </a:xfrm>
          <a:prstGeom prst="rect">
            <a:avLst/>
          </a:prstGeom>
          <a:noFill/>
        </p:spPr>
        <p:txBody>
          <a:bodyPr wrap="square" rtlCol="0">
            <a:spAutoFit/>
          </a:bodyPr>
          <a:lstStyle/>
          <a:p>
            <a:r>
              <a:rPr lang="en-US" altLang="zh-CN" dirty="0" smtClean="0">
                <a:latin typeface="Times New Roman" charset="0"/>
                <a:ea typeface="Times New Roman" charset="0"/>
                <a:cs typeface="Times New Roman" charset="0"/>
              </a:rPr>
              <a:t>ionosphere </a:t>
            </a:r>
            <a:r>
              <a:rPr kumimoji="1" lang="zh-CN" altLang="en-US" dirty="0" smtClean="0"/>
              <a:t>割平面收敛过程</a:t>
            </a:r>
            <a:endParaRPr kumimoji="1" lang="zh-CN" altLang="en-US" dirty="0"/>
          </a:p>
        </p:txBody>
      </p:sp>
      <p:sp>
        <p:nvSpPr>
          <p:cNvPr id="11" name="文本框 10"/>
          <p:cNvSpPr txBox="1"/>
          <p:nvPr/>
        </p:nvSpPr>
        <p:spPr>
          <a:xfrm>
            <a:off x="671046" y="5003884"/>
            <a:ext cx="2760692" cy="369332"/>
          </a:xfrm>
          <a:prstGeom prst="rect">
            <a:avLst/>
          </a:prstGeom>
          <a:noFill/>
        </p:spPr>
        <p:txBody>
          <a:bodyPr wrap="none" rtlCol="0">
            <a:spAutoFit/>
          </a:bodyPr>
          <a:lstStyle/>
          <a:p>
            <a:r>
              <a:rPr lang="en-US" altLang="zh-CN" dirty="0" smtClean="0">
                <a:latin typeface="Times New Roman" charset="0"/>
                <a:ea typeface="Times New Roman" charset="0"/>
                <a:cs typeface="Times New Roman" charset="0"/>
              </a:rPr>
              <a:t>digits1v7</a:t>
            </a:r>
            <a:r>
              <a:rPr kumimoji="1" lang="zh-CN" altLang="en-US" dirty="0"/>
              <a:t>割平面收敛</a:t>
            </a:r>
            <a:r>
              <a:rPr kumimoji="1" lang="zh-CN" altLang="en-US" dirty="0" smtClean="0"/>
              <a:t>过程</a:t>
            </a:r>
            <a:endParaRPr kumimoji="1" lang="zh-CN" altLang="en-US" dirty="0"/>
          </a:p>
        </p:txBody>
      </p:sp>
      <p:sp>
        <p:nvSpPr>
          <p:cNvPr id="12" name="文本框 11"/>
          <p:cNvSpPr txBox="1"/>
          <p:nvPr/>
        </p:nvSpPr>
        <p:spPr>
          <a:xfrm>
            <a:off x="8616246" y="4355812"/>
            <a:ext cx="2659702" cy="369332"/>
          </a:xfrm>
          <a:prstGeom prst="rect">
            <a:avLst/>
          </a:prstGeom>
          <a:noFill/>
        </p:spPr>
        <p:txBody>
          <a:bodyPr wrap="none" rtlCol="0">
            <a:spAutoFit/>
          </a:bodyPr>
          <a:lstStyle/>
          <a:p>
            <a:r>
              <a:rPr lang="en-US" altLang="zh-CN" dirty="0" smtClean="0">
                <a:latin typeface="Times New Roman" charset="0"/>
                <a:ea typeface="Times New Roman" charset="0"/>
                <a:cs typeface="Times New Roman" charset="0"/>
              </a:rPr>
              <a:t>ringnorm</a:t>
            </a:r>
            <a:r>
              <a:rPr kumimoji="1" lang="zh-CN" altLang="en-US" dirty="0"/>
              <a:t>割平面收敛</a:t>
            </a:r>
            <a:r>
              <a:rPr kumimoji="1" lang="zh-CN" altLang="en-US" dirty="0" smtClean="0"/>
              <a:t>过程</a:t>
            </a:r>
            <a:endParaRPr kumimoji="1" lang="zh-CN" altLang="en-US" dirty="0"/>
          </a:p>
        </p:txBody>
      </p:sp>
      <p:sp>
        <p:nvSpPr>
          <p:cNvPr id="14" name="文本框 13"/>
          <p:cNvSpPr txBox="1"/>
          <p:nvPr/>
        </p:nvSpPr>
        <p:spPr>
          <a:xfrm>
            <a:off x="551384" y="1413551"/>
            <a:ext cx="3262432" cy="461665"/>
          </a:xfrm>
          <a:prstGeom prst="rect">
            <a:avLst/>
          </a:prstGeom>
          <a:noFill/>
        </p:spPr>
        <p:txBody>
          <a:bodyPr wrap="none" rtlCol="0">
            <a:spAutoFit/>
          </a:bodyPr>
          <a:lstStyle/>
          <a:p>
            <a:r>
              <a:rPr kumimoji="1" lang="zh-CN" altLang="en-US" sz="2400" dirty="0" smtClean="0">
                <a:latin typeface="+mj-ea"/>
                <a:ea typeface="+mj-ea"/>
              </a:rPr>
              <a:t>约束违背程度变化情况</a:t>
            </a:r>
            <a:endParaRPr kumimoji="1" lang="en-US" altLang="zh-CN" sz="2400" dirty="0" smtClean="0">
              <a:latin typeface="+mj-ea"/>
              <a:ea typeface="+mj-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0" y="1962034"/>
            <a:ext cx="3940043" cy="295503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172" y="3675030"/>
            <a:ext cx="3950400" cy="29628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2229" y="1402355"/>
            <a:ext cx="3990435" cy="2992826"/>
          </a:xfrm>
          <a:prstGeom prst="rect">
            <a:avLst/>
          </a:prstGeom>
        </p:spPr>
      </p:pic>
      <p:sp>
        <p:nvSpPr>
          <p:cNvPr id="15" name="文本框 14"/>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8" name="文本占位符 1"/>
          <p:cNvSpPr>
            <a:spLocks noGrp="1"/>
          </p:cNvSpPr>
          <p:nvPr>
            <p:ph type="body" sz="quarter" idx="10"/>
          </p:nvPr>
        </p:nvSpPr>
        <p:spPr>
          <a:xfrm>
            <a:off x="459944" y="188640"/>
            <a:ext cx="864096" cy="716835"/>
          </a:xfrm>
        </p:spPr>
        <p:txBody>
          <a:bodyPr/>
          <a:lstStyle/>
          <a:p>
            <a:r>
              <a:rPr lang="en-US" altLang="zh-CN" dirty="0" smtClean="0"/>
              <a:t>05</a:t>
            </a:r>
            <a:endParaRPr lang="zh-CN" altLang="en-US" dirty="0"/>
          </a:p>
        </p:txBody>
      </p:sp>
      <p:sp>
        <p:nvSpPr>
          <p:cNvPr id="19" name="文本占位符 2"/>
          <p:cNvSpPr>
            <a:spLocks noGrp="1"/>
          </p:cNvSpPr>
          <p:nvPr>
            <p:ph type="body" sz="quarter" idx="12"/>
          </p:nvPr>
        </p:nvSpPr>
        <p:spPr>
          <a:xfrm>
            <a:off x="1381868" y="260648"/>
            <a:ext cx="4307716" cy="697363"/>
          </a:xfrm>
        </p:spPr>
        <p:txBody>
          <a:bodyPr/>
          <a:lstStyle/>
          <a:p>
            <a:r>
              <a:rPr lang="zh-CN" altLang="en-US" dirty="0" smtClean="0"/>
              <a:t>实验结果</a:t>
            </a:r>
            <a:endParaRPr lang="zh-CN" altLang="en-US" dirty="0"/>
          </a:p>
        </p:txBody>
      </p:sp>
    </p:spTree>
    <p:extLst>
      <p:ext uri="{BB962C8B-B14F-4D97-AF65-F5344CB8AC3E}">
        <p14:creationId xmlns:p14="http://schemas.microsoft.com/office/powerpoint/2010/main" val="12168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1473958" y="2169994"/>
            <a:ext cx="1165658" cy="369332"/>
          </a:xfrm>
          <a:prstGeom prst="rect">
            <a:avLst/>
          </a:prstGeom>
          <a:noFill/>
        </p:spPr>
        <p:txBody>
          <a:bodyPr wrap="square" rtlCol="0">
            <a:spAutoFit/>
          </a:bodyPr>
          <a:lstStyle/>
          <a:p>
            <a:endParaRPr kumimoji="1" lang="zh-CN" altLang="en-US">
              <a:solidFill>
                <a:srgbClr val="20517C"/>
              </a:solidFill>
            </a:endParaRPr>
          </a:p>
        </p:txBody>
      </p:sp>
      <p:sp>
        <p:nvSpPr>
          <p:cNvPr id="2" name="文本框 1"/>
          <p:cNvSpPr txBox="1"/>
          <p:nvPr/>
        </p:nvSpPr>
        <p:spPr>
          <a:xfrm>
            <a:off x="0" y="0"/>
            <a:ext cx="3359696" cy="6858000"/>
          </a:xfrm>
          <a:prstGeom prst="rect">
            <a:avLst/>
          </a:prstGeom>
          <a:solidFill>
            <a:srgbClr val="23527A"/>
          </a:solidFill>
        </p:spPr>
        <p:txBody>
          <a:bodyPr wrap="square" rtlCol="0">
            <a:spAutoFit/>
          </a:bodyPr>
          <a:lstStyle/>
          <a:p>
            <a:endParaRPr lang="zh-CN" altLang="en-US" dirty="0"/>
          </a:p>
        </p:txBody>
      </p:sp>
      <p:sp>
        <p:nvSpPr>
          <p:cNvPr id="3" name="文本框 2"/>
          <p:cNvSpPr txBox="1"/>
          <p:nvPr/>
        </p:nvSpPr>
        <p:spPr>
          <a:xfrm>
            <a:off x="767408" y="792610"/>
            <a:ext cx="2147900" cy="830997"/>
          </a:xfrm>
          <a:prstGeom prst="rect">
            <a:avLst/>
          </a:prstGeom>
          <a:noFill/>
        </p:spPr>
        <p:txBody>
          <a:bodyPr wrap="square" rtlCol="0">
            <a:spAutoFit/>
          </a:bodyPr>
          <a:lstStyle/>
          <a:p>
            <a:r>
              <a:rPr lang="zh-CN" altLang="en-US" sz="4800" dirty="0" smtClean="0">
                <a:solidFill>
                  <a:schemeClr val="bg1"/>
                </a:solidFill>
                <a:latin typeface="+mj-ea"/>
                <a:ea typeface="+mj-ea"/>
              </a:rPr>
              <a:t>目  录</a:t>
            </a:r>
            <a:endParaRPr lang="en-US" altLang="zh-CN" sz="4800" dirty="0" smtClean="0">
              <a:solidFill>
                <a:schemeClr val="bg1"/>
              </a:solidFill>
              <a:latin typeface="+mj-ea"/>
              <a:ea typeface="+mj-ea"/>
            </a:endParaRPr>
          </a:p>
        </p:txBody>
      </p:sp>
      <p:sp>
        <p:nvSpPr>
          <p:cNvPr id="4" name="文本框 3"/>
          <p:cNvSpPr txBox="1"/>
          <p:nvPr/>
        </p:nvSpPr>
        <p:spPr>
          <a:xfrm>
            <a:off x="911424" y="1844824"/>
            <a:ext cx="1512168" cy="461665"/>
          </a:xfrm>
          <a:prstGeom prst="rect">
            <a:avLst/>
          </a:prstGeom>
          <a:noFill/>
        </p:spPr>
        <p:txBody>
          <a:bodyPr wrap="square" rtlCol="0">
            <a:spAutoFit/>
          </a:bodyPr>
          <a:lstStyle/>
          <a:p>
            <a:r>
              <a:rPr lang="en-US" altLang="zh-CN" sz="2400" dirty="0" smtClean="0">
                <a:solidFill>
                  <a:schemeClr val="bg1"/>
                </a:solidFill>
              </a:rPr>
              <a:t>contents</a:t>
            </a:r>
            <a:endParaRPr lang="zh-CN" altLang="en-US" sz="2400" dirty="0">
              <a:solidFill>
                <a:schemeClr val="bg1"/>
              </a:solidFill>
            </a:endParaRPr>
          </a:p>
        </p:txBody>
      </p:sp>
      <p:sp>
        <p:nvSpPr>
          <p:cNvPr id="19" name="文本占位符 1"/>
          <p:cNvSpPr>
            <a:spLocks noGrp="1"/>
          </p:cNvSpPr>
          <p:nvPr>
            <p:ph type="body" sz="quarter" idx="4294967295"/>
          </p:nvPr>
        </p:nvSpPr>
        <p:spPr>
          <a:xfrm>
            <a:off x="5159896" y="1885469"/>
            <a:ext cx="2232248" cy="503237"/>
          </a:xfrm>
          <a:prstGeom prst="rect">
            <a:avLst/>
          </a:prstGeom>
        </p:spPr>
        <p:txBody>
          <a:bodyPr/>
          <a:lstStyle/>
          <a:p>
            <a:pPr marL="0" indent="0">
              <a:buNone/>
            </a:pPr>
            <a:r>
              <a:rPr lang="en-US" altLang="zh-CN" dirty="0" smtClean="0"/>
              <a:t>PART  01</a:t>
            </a:r>
            <a:endParaRPr lang="zh-CN" altLang="en-US" dirty="0"/>
          </a:p>
        </p:txBody>
      </p:sp>
      <p:sp>
        <p:nvSpPr>
          <p:cNvPr id="20" name="文本占位符 7"/>
          <p:cNvSpPr>
            <a:spLocks noGrp="1"/>
          </p:cNvSpPr>
          <p:nvPr>
            <p:ph type="body" sz="quarter" idx="4294967295"/>
          </p:nvPr>
        </p:nvSpPr>
        <p:spPr>
          <a:xfrm>
            <a:off x="7392144" y="1885469"/>
            <a:ext cx="2232248" cy="503237"/>
          </a:xfrm>
          <a:prstGeom prst="rect">
            <a:avLst/>
          </a:prstGeom>
        </p:spPr>
        <p:txBody>
          <a:bodyPr/>
          <a:lstStyle/>
          <a:p>
            <a:pPr marL="0" indent="0">
              <a:buNone/>
            </a:pPr>
            <a:r>
              <a:rPr lang="zh-CN" altLang="en-US" dirty="0" smtClean="0"/>
              <a:t>绪论引言</a:t>
            </a:r>
            <a:endParaRPr lang="zh-CN" altLang="en-US" dirty="0"/>
          </a:p>
        </p:txBody>
      </p:sp>
      <p:sp>
        <p:nvSpPr>
          <p:cNvPr id="27" name="文本占位符 1"/>
          <p:cNvSpPr>
            <a:spLocks noGrp="1"/>
          </p:cNvSpPr>
          <p:nvPr>
            <p:ph type="body" sz="quarter" idx="4294967295"/>
          </p:nvPr>
        </p:nvSpPr>
        <p:spPr>
          <a:xfrm>
            <a:off x="5159896" y="2493715"/>
            <a:ext cx="2232248" cy="503237"/>
          </a:xfrm>
          <a:prstGeom prst="rect">
            <a:avLst/>
          </a:prstGeom>
        </p:spPr>
        <p:txBody>
          <a:bodyPr/>
          <a:lstStyle/>
          <a:p>
            <a:pPr marL="0" indent="0">
              <a:buNone/>
            </a:pPr>
            <a:r>
              <a:rPr lang="en-US" altLang="zh-CN" dirty="0" smtClean="0"/>
              <a:t>PART  02</a:t>
            </a:r>
            <a:endParaRPr lang="zh-CN" altLang="en-US" dirty="0"/>
          </a:p>
        </p:txBody>
      </p:sp>
      <p:sp>
        <p:nvSpPr>
          <p:cNvPr id="28" name="文本占位符 7"/>
          <p:cNvSpPr>
            <a:spLocks noGrp="1"/>
          </p:cNvSpPr>
          <p:nvPr>
            <p:ph type="body" sz="quarter" idx="4294967295"/>
          </p:nvPr>
        </p:nvSpPr>
        <p:spPr>
          <a:xfrm>
            <a:off x="7392144" y="2493715"/>
            <a:ext cx="2736304" cy="503237"/>
          </a:xfrm>
          <a:prstGeom prst="rect">
            <a:avLst/>
          </a:prstGeom>
        </p:spPr>
        <p:txBody>
          <a:bodyPr/>
          <a:lstStyle/>
          <a:p>
            <a:pPr marL="0" indent="0">
              <a:buNone/>
            </a:pPr>
            <a:r>
              <a:rPr lang="zh-CN" altLang="en-US" dirty="0" smtClean="0"/>
              <a:t>研究思路与方法</a:t>
            </a:r>
            <a:endParaRPr lang="zh-CN" altLang="en-US" dirty="0"/>
          </a:p>
        </p:txBody>
      </p:sp>
      <p:sp>
        <p:nvSpPr>
          <p:cNvPr id="29" name="文本占位符 1"/>
          <p:cNvSpPr>
            <a:spLocks noGrp="1"/>
          </p:cNvSpPr>
          <p:nvPr>
            <p:ph type="body" sz="quarter" idx="4294967295"/>
          </p:nvPr>
        </p:nvSpPr>
        <p:spPr>
          <a:xfrm>
            <a:off x="5159896" y="3069779"/>
            <a:ext cx="2232248" cy="503237"/>
          </a:xfrm>
          <a:prstGeom prst="rect">
            <a:avLst/>
          </a:prstGeom>
        </p:spPr>
        <p:txBody>
          <a:bodyPr/>
          <a:lstStyle/>
          <a:p>
            <a:pPr marL="0" indent="0">
              <a:buNone/>
            </a:pPr>
            <a:r>
              <a:rPr lang="en-US" altLang="zh-CN" dirty="0" smtClean="0"/>
              <a:t>PART  03</a:t>
            </a:r>
            <a:endParaRPr lang="zh-CN" altLang="en-US" dirty="0"/>
          </a:p>
        </p:txBody>
      </p:sp>
      <p:sp>
        <p:nvSpPr>
          <p:cNvPr id="30" name="文本占位符 7"/>
          <p:cNvSpPr>
            <a:spLocks noGrp="1"/>
          </p:cNvSpPr>
          <p:nvPr>
            <p:ph type="body" sz="quarter" idx="4294967295"/>
          </p:nvPr>
        </p:nvSpPr>
        <p:spPr>
          <a:xfrm>
            <a:off x="7392144" y="3069779"/>
            <a:ext cx="2232248" cy="503237"/>
          </a:xfrm>
          <a:prstGeom prst="rect">
            <a:avLst/>
          </a:prstGeom>
        </p:spPr>
        <p:txBody>
          <a:bodyPr/>
          <a:lstStyle/>
          <a:p>
            <a:pPr marL="0" indent="0">
              <a:buNone/>
            </a:pPr>
            <a:r>
              <a:rPr lang="zh-CN" altLang="en-US" dirty="0" smtClean="0"/>
              <a:t>研究难点</a:t>
            </a:r>
            <a:endParaRPr lang="zh-CN" altLang="en-US" dirty="0"/>
          </a:p>
        </p:txBody>
      </p:sp>
      <p:sp>
        <p:nvSpPr>
          <p:cNvPr id="31" name="文本占位符 1"/>
          <p:cNvSpPr>
            <a:spLocks noGrp="1"/>
          </p:cNvSpPr>
          <p:nvPr>
            <p:ph type="body" sz="quarter" idx="4294967295"/>
          </p:nvPr>
        </p:nvSpPr>
        <p:spPr>
          <a:xfrm>
            <a:off x="5159896" y="3645843"/>
            <a:ext cx="2232248" cy="503237"/>
          </a:xfrm>
          <a:prstGeom prst="rect">
            <a:avLst/>
          </a:prstGeom>
        </p:spPr>
        <p:txBody>
          <a:bodyPr/>
          <a:lstStyle/>
          <a:p>
            <a:pPr marL="0" indent="0">
              <a:buNone/>
            </a:pPr>
            <a:r>
              <a:rPr lang="en-US" altLang="zh-CN" dirty="0" smtClean="0"/>
              <a:t>PART  04</a:t>
            </a:r>
            <a:endParaRPr lang="zh-CN" altLang="en-US" dirty="0"/>
          </a:p>
        </p:txBody>
      </p:sp>
      <p:sp>
        <p:nvSpPr>
          <p:cNvPr id="32" name="文本占位符 7"/>
          <p:cNvSpPr>
            <a:spLocks noGrp="1"/>
          </p:cNvSpPr>
          <p:nvPr>
            <p:ph type="body" sz="quarter" idx="4294967295"/>
          </p:nvPr>
        </p:nvSpPr>
        <p:spPr>
          <a:xfrm>
            <a:off x="7392144" y="3645843"/>
            <a:ext cx="2232248" cy="503237"/>
          </a:xfrm>
          <a:prstGeom prst="rect">
            <a:avLst/>
          </a:prstGeom>
        </p:spPr>
        <p:txBody>
          <a:bodyPr/>
          <a:lstStyle/>
          <a:p>
            <a:pPr marL="0" indent="0">
              <a:buNone/>
            </a:pPr>
            <a:r>
              <a:rPr lang="zh-CN" altLang="en-US" dirty="0" smtClean="0"/>
              <a:t>研究数据</a:t>
            </a:r>
            <a:endParaRPr lang="zh-CN" altLang="en-US" dirty="0"/>
          </a:p>
        </p:txBody>
      </p:sp>
      <p:sp>
        <p:nvSpPr>
          <p:cNvPr id="33" name="文本占位符 1"/>
          <p:cNvSpPr>
            <a:spLocks noGrp="1"/>
          </p:cNvSpPr>
          <p:nvPr>
            <p:ph type="body" sz="quarter" idx="4294967295"/>
          </p:nvPr>
        </p:nvSpPr>
        <p:spPr>
          <a:xfrm>
            <a:off x="5159896" y="4221907"/>
            <a:ext cx="2232248" cy="503237"/>
          </a:xfrm>
          <a:prstGeom prst="rect">
            <a:avLst/>
          </a:prstGeom>
        </p:spPr>
        <p:txBody>
          <a:bodyPr/>
          <a:lstStyle/>
          <a:p>
            <a:pPr marL="0" indent="0">
              <a:buNone/>
            </a:pPr>
            <a:r>
              <a:rPr lang="en-US" altLang="zh-CN" dirty="0" smtClean="0"/>
              <a:t>PART  05</a:t>
            </a:r>
            <a:endParaRPr lang="zh-CN" altLang="en-US" dirty="0"/>
          </a:p>
        </p:txBody>
      </p:sp>
      <p:sp>
        <p:nvSpPr>
          <p:cNvPr id="34" name="文本占位符 7"/>
          <p:cNvSpPr>
            <a:spLocks noGrp="1"/>
          </p:cNvSpPr>
          <p:nvPr>
            <p:ph type="body" sz="quarter" idx="4294967295"/>
          </p:nvPr>
        </p:nvSpPr>
        <p:spPr>
          <a:xfrm>
            <a:off x="7392144" y="4221907"/>
            <a:ext cx="2232248" cy="503237"/>
          </a:xfrm>
          <a:prstGeom prst="rect">
            <a:avLst/>
          </a:prstGeom>
        </p:spPr>
        <p:txBody>
          <a:bodyPr/>
          <a:lstStyle/>
          <a:p>
            <a:pPr marL="0" indent="0">
              <a:buNone/>
            </a:pPr>
            <a:r>
              <a:rPr lang="zh-CN" altLang="en-US" dirty="0" smtClean="0"/>
              <a:t>实验结果</a:t>
            </a:r>
            <a:endParaRPr lang="zh-CN" altLang="en-US" dirty="0"/>
          </a:p>
        </p:txBody>
      </p:sp>
    </p:spTree>
    <p:extLst>
      <p:ext uri="{BB962C8B-B14F-4D97-AF65-F5344CB8AC3E}">
        <p14:creationId xmlns:p14="http://schemas.microsoft.com/office/powerpoint/2010/main" val="1063398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文本框 13"/>
          <p:cNvSpPr txBox="1"/>
          <p:nvPr/>
        </p:nvSpPr>
        <p:spPr>
          <a:xfrm>
            <a:off x="551384" y="1413551"/>
            <a:ext cx="3262432" cy="461665"/>
          </a:xfrm>
          <a:prstGeom prst="rect">
            <a:avLst/>
          </a:prstGeom>
          <a:noFill/>
        </p:spPr>
        <p:txBody>
          <a:bodyPr wrap="none" rtlCol="0">
            <a:spAutoFit/>
          </a:bodyPr>
          <a:lstStyle/>
          <a:p>
            <a:r>
              <a:rPr kumimoji="1" lang="zh-CN" altLang="en-US" sz="2400" dirty="0" smtClean="0">
                <a:latin typeface="+mj-ea"/>
                <a:ea typeface="+mj-ea"/>
              </a:rPr>
              <a:t>多核聚类算法收敛时间</a:t>
            </a:r>
            <a:endParaRPr kumimoji="1" lang="en-US" altLang="zh-CN" sz="2400" dirty="0" smtClean="0">
              <a:latin typeface="+mj-ea"/>
              <a:ea typeface="+mj-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48" y="2132856"/>
            <a:ext cx="5788248" cy="4341186"/>
          </a:xfrm>
          <a:prstGeom prst="rect">
            <a:avLst/>
          </a:prstGeom>
        </p:spPr>
      </p:pic>
      <p:sp>
        <p:nvSpPr>
          <p:cNvPr id="8" name="文本框 7"/>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1" name="文本占位符 1"/>
          <p:cNvSpPr>
            <a:spLocks noGrp="1"/>
          </p:cNvSpPr>
          <p:nvPr>
            <p:ph type="body" sz="quarter" idx="10"/>
          </p:nvPr>
        </p:nvSpPr>
        <p:spPr>
          <a:xfrm>
            <a:off x="459944" y="188640"/>
            <a:ext cx="864096" cy="716835"/>
          </a:xfrm>
        </p:spPr>
        <p:txBody>
          <a:bodyPr/>
          <a:lstStyle/>
          <a:p>
            <a:r>
              <a:rPr lang="en-US" altLang="zh-CN" dirty="0" smtClean="0"/>
              <a:t>05</a:t>
            </a:r>
            <a:endParaRPr lang="zh-CN" altLang="en-US" dirty="0"/>
          </a:p>
        </p:txBody>
      </p:sp>
      <p:sp>
        <p:nvSpPr>
          <p:cNvPr id="12" name="文本占位符 2"/>
          <p:cNvSpPr>
            <a:spLocks noGrp="1"/>
          </p:cNvSpPr>
          <p:nvPr>
            <p:ph type="body" sz="quarter" idx="12"/>
          </p:nvPr>
        </p:nvSpPr>
        <p:spPr>
          <a:xfrm>
            <a:off x="1381868" y="260648"/>
            <a:ext cx="4307716" cy="697363"/>
          </a:xfrm>
        </p:spPr>
        <p:txBody>
          <a:bodyPr/>
          <a:lstStyle/>
          <a:p>
            <a:r>
              <a:rPr lang="zh-CN" altLang="en-US" dirty="0" smtClean="0"/>
              <a:t>实验结果</a:t>
            </a:r>
            <a:endParaRPr lang="zh-CN" altLang="en-US" dirty="0"/>
          </a:p>
        </p:txBody>
      </p:sp>
    </p:spTree>
    <p:extLst>
      <p:ext uri="{BB962C8B-B14F-4D97-AF65-F5344CB8AC3E}">
        <p14:creationId xmlns:p14="http://schemas.microsoft.com/office/powerpoint/2010/main" val="1047036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headEnd/>
            <a:tailE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headEnd/>
            <a:tailEnd/>
          </a:ln>
          <a:extLst>
            <a:ext uri="{909E8E84-426E-40DD-AFC4-6F175D3DCCD1}">
              <a14:hiddenFill xmlns:a14="http://schemas.microsoft.com/office/drawing/2010/main">
                <a:noFill/>
              </a14:hiddenFill>
            </a:ext>
          </a:extLst>
        </p:spPr>
      </p:cxnSp>
      <p:sp>
        <p:nvSpPr>
          <p:cNvPr id="11" name="文本框 10"/>
          <p:cNvSpPr txBox="1"/>
          <p:nvPr/>
        </p:nvSpPr>
        <p:spPr>
          <a:xfrm>
            <a:off x="6312024" y="4941168"/>
            <a:ext cx="3198311" cy="369332"/>
          </a:xfrm>
          <a:prstGeom prst="rect">
            <a:avLst/>
          </a:prstGeom>
          <a:noFill/>
        </p:spPr>
        <p:txBody>
          <a:bodyPr wrap="none" rtlCol="0">
            <a:spAutoFit/>
          </a:bodyPr>
          <a:lstStyle/>
          <a:p>
            <a:r>
              <a:rPr kumimoji="1" lang="zh-CN" altLang="en-US" dirty="0" smtClean="0"/>
              <a:t>计算机</a:t>
            </a:r>
            <a:r>
              <a:rPr kumimoji="1" lang="en-US" altLang="zh-CN" dirty="0" smtClean="0"/>
              <a:t>4</a:t>
            </a:r>
            <a:r>
              <a:rPr kumimoji="1" lang="zh-CN" altLang="en-US" dirty="0" smtClean="0"/>
              <a:t>班 </a:t>
            </a:r>
            <a:r>
              <a:rPr kumimoji="1" lang="en-US" altLang="zh-CN" dirty="0" smtClean="0">
                <a:latin typeface="Times New Roman" charset="0"/>
                <a:ea typeface="Times New Roman" charset="0"/>
                <a:cs typeface="Times New Roman" charset="0"/>
              </a:rPr>
              <a:t>1206010413</a:t>
            </a:r>
            <a:r>
              <a:rPr kumimoji="1" lang="zh-CN" altLang="en-US" dirty="0" smtClean="0"/>
              <a:t> 朱雪林</a:t>
            </a:r>
            <a:endParaRPr kumimoji="1" lang="zh-CN" altLang="en-US" dirty="0"/>
          </a:p>
        </p:txBody>
      </p:sp>
    </p:spTree>
    <p:extLst>
      <p:ext uri="{BB962C8B-B14F-4D97-AF65-F5344CB8AC3E}">
        <p14:creationId xmlns:p14="http://schemas.microsoft.com/office/powerpoint/2010/main" val="1934310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01</a:t>
            </a:r>
            <a:endParaRPr lang="zh-CN" altLang="en-US" dirty="0"/>
          </a:p>
        </p:txBody>
      </p:sp>
      <p:sp>
        <p:nvSpPr>
          <p:cNvPr id="3" name="文本占位符 2"/>
          <p:cNvSpPr>
            <a:spLocks noGrp="1"/>
          </p:cNvSpPr>
          <p:nvPr>
            <p:ph type="body" sz="quarter" idx="11"/>
          </p:nvPr>
        </p:nvSpPr>
        <p:spPr/>
        <p:txBody>
          <a:bodyPr/>
          <a:lstStyle/>
          <a:p>
            <a:r>
              <a:rPr lang="en-US" altLang="zh-CN" dirty="0" smtClean="0"/>
              <a:t>PART  </a:t>
            </a:r>
            <a:r>
              <a:rPr lang="en-US" altLang="zh-CN" dirty="0"/>
              <a:t>O</a:t>
            </a:r>
            <a:r>
              <a:rPr lang="en-US" altLang="zh-CN" dirty="0" smtClean="0"/>
              <a:t>NE</a:t>
            </a:r>
            <a:endParaRPr lang="zh-CN" altLang="en-US" dirty="0"/>
          </a:p>
        </p:txBody>
      </p:sp>
      <p:sp>
        <p:nvSpPr>
          <p:cNvPr id="4" name="文本占位符 3"/>
          <p:cNvSpPr>
            <a:spLocks noGrp="1"/>
          </p:cNvSpPr>
          <p:nvPr>
            <p:ph type="body" sz="quarter" idx="12"/>
          </p:nvPr>
        </p:nvSpPr>
        <p:spPr/>
        <p:txBody>
          <a:bodyPr/>
          <a:lstStyle/>
          <a:p>
            <a:r>
              <a:rPr lang="zh-CN" altLang="en-US" dirty="0"/>
              <a:t>绪论引言</a:t>
            </a:r>
          </a:p>
        </p:txBody>
      </p:sp>
    </p:spTree>
    <p:extLst>
      <p:ext uri="{BB962C8B-B14F-4D97-AF65-F5344CB8AC3E}">
        <p14:creationId xmlns:p14="http://schemas.microsoft.com/office/powerpoint/2010/main" val="107633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组合 16"/>
          <p:cNvGrpSpPr/>
          <p:nvPr/>
        </p:nvGrpSpPr>
        <p:grpSpPr>
          <a:xfrm>
            <a:off x="1081830" y="2290763"/>
            <a:ext cx="974725" cy="1009650"/>
            <a:chOff x="1138982" y="2290763"/>
            <a:chExt cx="974725" cy="1009650"/>
          </a:xfrm>
        </p:grpSpPr>
        <p:sp>
          <p:nvSpPr>
            <p:cNvPr id="4" name="MH_Other_1"/>
            <p:cNvSpPr/>
            <p:nvPr>
              <p:custDataLst>
                <p:tags r:id="rId4"/>
              </p:custDataLst>
            </p:nvPr>
          </p:nvSpPr>
          <p:spPr>
            <a:xfrm>
              <a:off x="1273919" y="2430463"/>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MH_Other_2"/>
            <p:cNvSpPr/>
            <p:nvPr>
              <p:custDataLst>
                <p:tags r:id="rId5"/>
              </p:custDataLst>
            </p:nvPr>
          </p:nvSpPr>
          <p:spPr>
            <a:xfrm>
              <a:off x="1138982" y="2290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5"/>
            <p:cNvSpPr>
              <a:spLocks/>
            </p:cNvSpPr>
            <p:nvPr>
              <p:custDataLst>
                <p:tags r:id="rId6"/>
              </p:custDataLst>
            </p:nvPr>
          </p:nvSpPr>
          <p:spPr bwMode="auto">
            <a:xfrm>
              <a:off x="1421557" y="260032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6" name="组合 15"/>
          <p:cNvGrpSpPr/>
          <p:nvPr/>
        </p:nvGrpSpPr>
        <p:grpSpPr>
          <a:xfrm>
            <a:off x="1081830" y="4435574"/>
            <a:ext cx="974725" cy="1009650"/>
            <a:chOff x="1138982" y="4435574"/>
            <a:chExt cx="974725" cy="1009650"/>
          </a:xfrm>
        </p:grpSpPr>
        <p:sp>
          <p:nvSpPr>
            <p:cNvPr id="8" name="MH_Other_3"/>
            <p:cNvSpPr/>
            <p:nvPr>
              <p:custDataLst>
                <p:tags r:id="rId1"/>
              </p:custDataLst>
            </p:nvPr>
          </p:nvSpPr>
          <p:spPr>
            <a:xfrm>
              <a:off x="1273919" y="4575274"/>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MH_Other_4"/>
            <p:cNvSpPr/>
            <p:nvPr>
              <p:custDataLst>
                <p:tags r:id="rId2"/>
              </p:custDataLst>
            </p:nvPr>
          </p:nvSpPr>
          <p:spPr>
            <a:xfrm>
              <a:off x="1138982" y="443557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a:spLocks noChangeAspect="1"/>
            </p:cNvSpPr>
            <p:nvPr>
              <p:custDataLst>
                <p:tags r:id="rId3"/>
              </p:custDataLst>
            </p:nvPr>
          </p:nvSpPr>
          <p:spPr bwMode="auto">
            <a:xfrm>
              <a:off x="1439020" y="4743549"/>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8" name="文本框 17"/>
          <p:cNvSpPr txBox="1"/>
          <p:nvPr/>
        </p:nvSpPr>
        <p:spPr>
          <a:xfrm>
            <a:off x="2234900" y="2204864"/>
            <a:ext cx="2997003"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最大间隔聚类 </a:t>
            </a:r>
            <a:r>
              <a:rPr lang="en-US" altLang="zh-CN" sz="2400" dirty="0" smtClean="0">
                <a:latin typeface="Times New Roman" charset="0"/>
                <a:ea typeface="Times New Roman" charset="0"/>
                <a:cs typeface="Times New Roman" charset="0"/>
              </a:rPr>
              <a:t>MMC</a:t>
            </a:r>
            <a:endParaRPr lang="zh-CN" altLang="en-US" sz="2400" dirty="0">
              <a:latin typeface="Times New Roman" charset="0"/>
              <a:ea typeface="Times New Roman" charset="0"/>
              <a:cs typeface="Times New Roman" charset="0"/>
            </a:endParaRPr>
          </a:p>
        </p:txBody>
      </p:sp>
      <p:sp>
        <p:nvSpPr>
          <p:cNvPr id="19" name="矩形 18"/>
          <p:cNvSpPr/>
          <p:nvPr/>
        </p:nvSpPr>
        <p:spPr>
          <a:xfrm>
            <a:off x="2204193" y="2654303"/>
            <a:ext cx="8140279" cy="757130"/>
          </a:xfrm>
          <a:prstGeom prst="rect">
            <a:avLst/>
          </a:prstGeom>
        </p:spPr>
        <p:txBody>
          <a:bodyPr wrap="square">
            <a:spAutoFit/>
          </a:bodyPr>
          <a:lstStyle/>
          <a:p>
            <a:pPr>
              <a:lnSpc>
                <a:spcPct val="120000"/>
              </a:lnSpc>
            </a:pPr>
            <a:r>
              <a:rPr lang="en-US" altLang="zh-CN" dirty="0">
                <a:latin typeface="Times New Roman" charset="0"/>
                <a:ea typeface="Times New Roman" charset="0"/>
                <a:cs typeface="Times New Roman" charset="0"/>
              </a:rPr>
              <a:t>Xu L, Neufeld J, Larson B, et al. Maximum margin clustering[C]//Advances in neural information processing systems. 2004: 1537-1544.</a:t>
            </a:r>
            <a:endParaRPr lang="zh-CN" altLang="en-US" dirty="0">
              <a:latin typeface="Times New Roman" charset="0"/>
              <a:ea typeface="Times New Roman" charset="0"/>
              <a:cs typeface="Times New Roman" charset="0"/>
            </a:endParaRPr>
          </a:p>
        </p:txBody>
      </p:sp>
      <p:sp>
        <p:nvSpPr>
          <p:cNvPr id="22" name="文本框 21"/>
          <p:cNvSpPr txBox="1"/>
          <p:nvPr/>
        </p:nvSpPr>
        <p:spPr>
          <a:xfrm>
            <a:off x="2234901" y="4355206"/>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多核聚类 </a:t>
            </a:r>
            <a:r>
              <a:rPr lang="en-US" altLang="zh-CN" sz="2400" dirty="0" smtClean="0">
                <a:latin typeface="Times New Roman" charset="0"/>
                <a:ea typeface="Times New Roman" charset="0"/>
                <a:cs typeface="Times New Roman" charset="0"/>
              </a:rPr>
              <a:t>MKC</a:t>
            </a:r>
            <a:endParaRPr lang="zh-CN" altLang="en-US" sz="2400" dirty="0">
              <a:latin typeface="Times New Roman" charset="0"/>
              <a:ea typeface="Times New Roman" charset="0"/>
              <a:cs typeface="Times New Roman" charset="0"/>
            </a:endParaRPr>
          </a:p>
        </p:txBody>
      </p:sp>
      <p:sp>
        <p:nvSpPr>
          <p:cNvPr id="23" name="矩形 22"/>
          <p:cNvSpPr/>
          <p:nvPr/>
        </p:nvSpPr>
        <p:spPr>
          <a:xfrm>
            <a:off x="2204193" y="4804645"/>
            <a:ext cx="7996263" cy="757130"/>
          </a:xfrm>
          <a:prstGeom prst="rect">
            <a:avLst/>
          </a:prstGeom>
        </p:spPr>
        <p:txBody>
          <a:bodyPr wrap="square">
            <a:spAutoFit/>
          </a:bodyPr>
          <a:lstStyle/>
          <a:p>
            <a:pPr algn="dist">
              <a:lnSpc>
                <a:spcPct val="120000"/>
              </a:lnSpc>
            </a:pPr>
            <a:r>
              <a:rPr lang="it-IT" altLang="zh-CN" dirty="0" smtClean="0">
                <a:latin typeface="Times New Roman" charset="0"/>
                <a:ea typeface="Times New Roman" charset="0"/>
                <a:cs typeface="Times New Roman" charset="0"/>
              </a:rPr>
              <a:t>Zhao, Bin, James T. Kwok, and Changshui Zhang. "Multiple Kernel Clustering." </a:t>
            </a:r>
          </a:p>
          <a:p>
            <a:pPr>
              <a:lnSpc>
                <a:spcPct val="120000"/>
              </a:lnSpc>
            </a:pPr>
            <a:r>
              <a:rPr lang="it-IT" altLang="zh-CN" i="1" dirty="0" smtClean="0">
                <a:latin typeface="Times New Roman" charset="0"/>
                <a:ea typeface="Times New Roman" charset="0"/>
                <a:cs typeface="Times New Roman" charset="0"/>
              </a:rPr>
              <a:t>SDM</a:t>
            </a:r>
            <a:r>
              <a:rPr lang="it-IT" altLang="zh-CN" dirty="0" smtClean="0">
                <a:latin typeface="Times New Roman" charset="0"/>
                <a:ea typeface="Times New Roman" charset="0"/>
                <a:cs typeface="Times New Roman" charset="0"/>
              </a:rPr>
              <a:t>. 2009.</a:t>
            </a:r>
            <a:endParaRPr lang="zh-CN" altLang="en-US" dirty="0">
              <a:latin typeface="Times New Roman" charset="0"/>
              <a:ea typeface="Times New Roman" charset="0"/>
              <a:cs typeface="Times New Roman" charset="0"/>
            </a:endParaRPr>
          </a:p>
        </p:txBody>
      </p:sp>
      <p:sp>
        <p:nvSpPr>
          <p:cNvPr id="20" name="文本框 19"/>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21" name="文本占位符 1"/>
          <p:cNvSpPr>
            <a:spLocks noGrp="1"/>
          </p:cNvSpPr>
          <p:nvPr>
            <p:ph type="body" sz="quarter" idx="10"/>
          </p:nvPr>
        </p:nvSpPr>
        <p:spPr>
          <a:xfrm>
            <a:off x="459944" y="188640"/>
            <a:ext cx="864096" cy="716835"/>
          </a:xfrm>
        </p:spPr>
        <p:txBody>
          <a:bodyPr/>
          <a:lstStyle/>
          <a:p>
            <a:r>
              <a:rPr lang="en-US" altLang="zh-CN" dirty="0" smtClean="0"/>
              <a:t>01</a:t>
            </a:r>
            <a:endParaRPr lang="zh-CN" altLang="en-US" dirty="0"/>
          </a:p>
        </p:txBody>
      </p:sp>
      <p:sp>
        <p:nvSpPr>
          <p:cNvPr id="24" name="文本占位符 2"/>
          <p:cNvSpPr>
            <a:spLocks noGrp="1"/>
          </p:cNvSpPr>
          <p:nvPr>
            <p:ph type="body" sz="quarter" idx="12"/>
          </p:nvPr>
        </p:nvSpPr>
        <p:spPr>
          <a:xfrm>
            <a:off x="1381868" y="283365"/>
            <a:ext cx="3002224" cy="697363"/>
          </a:xfrm>
        </p:spPr>
        <p:txBody>
          <a:bodyPr/>
          <a:lstStyle/>
          <a:p>
            <a:r>
              <a:rPr lang="zh-CN" altLang="en-US" dirty="0" smtClean="0"/>
              <a:t>绪论引言</a:t>
            </a:r>
            <a:endParaRPr lang="zh-CN" altLang="en-US" dirty="0"/>
          </a:p>
        </p:txBody>
      </p:sp>
      <p:sp>
        <p:nvSpPr>
          <p:cNvPr id="2" name="线形标注 1 1"/>
          <p:cNvSpPr/>
          <p:nvPr/>
        </p:nvSpPr>
        <p:spPr>
          <a:xfrm>
            <a:off x="2234900" y="3573016"/>
            <a:ext cx="7965556" cy="782190"/>
          </a:xfrm>
          <a:prstGeom prst="borderCallout1">
            <a:avLst>
              <a:gd name="adj1" fmla="val 297"/>
              <a:gd name="adj2" fmla="val 51818"/>
              <a:gd name="adj3" fmla="val -29731"/>
              <a:gd name="adj4" fmla="val 500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dirty="0">
                <a:solidFill>
                  <a:srgbClr val="000000"/>
                </a:solidFill>
              </a:rPr>
              <a:t>将</a:t>
            </a:r>
            <a:r>
              <a:rPr lang="zh-CN" altLang="en-US" dirty="0" smtClean="0">
                <a:solidFill>
                  <a:srgbClr val="000000"/>
                </a:solidFill>
              </a:rPr>
              <a:t>支持向量机中的间隔最大化策略和核技巧推广到无监督的聚类学习任务中，并通过松弛最优化问题中的约束条件得到半定规划模型。</a:t>
            </a:r>
            <a:endParaRPr lang="zh-CN" altLang="en-US" dirty="0">
              <a:solidFill>
                <a:srgbClr val="000000"/>
              </a:solidFill>
            </a:endParaRPr>
          </a:p>
        </p:txBody>
      </p:sp>
      <p:sp>
        <p:nvSpPr>
          <p:cNvPr id="7" name="线形标注 1 6"/>
          <p:cNvSpPr/>
          <p:nvPr/>
        </p:nvSpPr>
        <p:spPr>
          <a:xfrm>
            <a:off x="2234900" y="5748418"/>
            <a:ext cx="7965556" cy="747545"/>
          </a:xfrm>
          <a:prstGeom prst="borderCallout1">
            <a:avLst>
              <a:gd name="adj1" fmla="val -2173"/>
              <a:gd name="adj2" fmla="val 55160"/>
              <a:gd name="adj3" fmla="val -64543"/>
              <a:gd name="adj4" fmla="val 485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dirty="0" smtClean="0">
                <a:solidFill>
                  <a:srgbClr val="000000"/>
                </a:solidFill>
              </a:rPr>
              <a:t>在最大间隔聚类中引入多核学习思想，得到多核聚类模型，并使用割平面算法和凹凸过程</a:t>
            </a:r>
            <a:r>
              <a:rPr lang="en-US" altLang="zh-CN" dirty="0" smtClean="0">
                <a:solidFill>
                  <a:srgbClr val="000000"/>
                </a:solidFill>
                <a:latin typeface="Times New Roman" panose="02020603050405020304" pitchFamily="18" charset="0"/>
                <a:cs typeface="Times New Roman" panose="02020603050405020304" pitchFamily="18" charset="0"/>
              </a:rPr>
              <a:t>(CCCP)</a:t>
            </a:r>
            <a:r>
              <a:rPr lang="zh-CN" altLang="en-US" dirty="0" smtClean="0">
                <a:solidFill>
                  <a:srgbClr val="000000"/>
                </a:solidFill>
              </a:rPr>
              <a:t>求解</a:t>
            </a:r>
            <a:r>
              <a:rPr lang="zh-CN" altLang="en-US" smtClean="0">
                <a:solidFill>
                  <a:srgbClr val="000000"/>
                </a:solidFill>
              </a:rPr>
              <a:t>最优化问题。</a:t>
            </a:r>
            <a:endParaRPr lang="zh-CN" altLang="en-US" dirty="0">
              <a:solidFill>
                <a:srgbClr val="000000"/>
              </a:solidFill>
            </a:endParaRPr>
          </a:p>
        </p:txBody>
      </p:sp>
    </p:spTree>
    <p:extLst>
      <p:ext uri="{BB962C8B-B14F-4D97-AF65-F5344CB8AC3E}">
        <p14:creationId xmlns:p14="http://schemas.microsoft.com/office/powerpoint/2010/main" val="264651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02</a:t>
            </a:r>
            <a:endParaRPr lang="zh-CN" altLang="en-US" dirty="0"/>
          </a:p>
        </p:txBody>
      </p:sp>
      <p:sp>
        <p:nvSpPr>
          <p:cNvPr id="3" name="文本占位符 2"/>
          <p:cNvSpPr>
            <a:spLocks noGrp="1"/>
          </p:cNvSpPr>
          <p:nvPr>
            <p:ph type="body" sz="quarter" idx="11"/>
          </p:nvPr>
        </p:nvSpPr>
        <p:spPr/>
        <p:txBody>
          <a:bodyPr/>
          <a:lstStyle/>
          <a:p>
            <a:r>
              <a:rPr lang="en-US" altLang="zh-CN" dirty="0" smtClean="0"/>
              <a:t>PART  TWO</a:t>
            </a:r>
            <a:endParaRPr lang="zh-CN" altLang="en-US" dirty="0"/>
          </a:p>
        </p:txBody>
      </p:sp>
      <p:sp>
        <p:nvSpPr>
          <p:cNvPr id="4" name="文本占位符 3"/>
          <p:cNvSpPr>
            <a:spLocks noGrp="1"/>
          </p:cNvSpPr>
          <p:nvPr>
            <p:ph type="body" sz="quarter" idx="12"/>
          </p:nvPr>
        </p:nvSpPr>
        <p:spPr/>
        <p:txBody>
          <a:bodyPr/>
          <a:lstStyle/>
          <a:p>
            <a:r>
              <a:rPr lang="zh-CN" altLang="en-US" dirty="0"/>
              <a:t>研究思路与方法</a:t>
            </a:r>
          </a:p>
        </p:txBody>
      </p:sp>
    </p:spTree>
    <p:extLst>
      <p:ext uri="{BB962C8B-B14F-4D97-AF65-F5344CB8AC3E}">
        <p14:creationId xmlns:p14="http://schemas.microsoft.com/office/powerpoint/2010/main" val="412685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矩形 49"/>
          <p:cNvSpPr/>
          <p:nvPr/>
        </p:nvSpPr>
        <p:spPr>
          <a:xfrm>
            <a:off x="2063552" y="4130974"/>
            <a:ext cx="2822232" cy="757130"/>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支持向量机中的间隔最大化策略和核技巧</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51" name="矩形 50"/>
          <p:cNvSpPr/>
          <p:nvPr/>
        </p:nvSpPr>
        <p:spPr>
          <a:xfrm>
            <a:off x="2159402" y="3068434"/>
            <a:ext cx="2822232" cy="757130"/>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多核学习思想在有监督的分类学习中的应用</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52" name="矩形 51"/>
          <p:cNvSpPr/>
          <p:nvPr/>
        </p:nvSpPr>
        <p:spPr>
          <a:xfrm>
            <a:off x="2798178" y="2017053"/>
            <a:ext cx="2822232" cy="757130"/>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间隔最大化策略在无监督的聚类学习任务中的推广</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64" name="矩形 63"/>
          <p:cNvSpPr/>
          <p:nvPr/>
        </p:nvSpPr>
        <p:spPr>
          <a:xfrm>
            <a:off x="6614602" y="2017053"/>
            <a:ext cx="2822232" cy="757130"/>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在最大间隔聚类中引入多核学习的思想</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65" name="矩形 64"/>
          <p:cNvSpPr/>
          <p:nvPr/>
        </p:nvSpPr>
        <p:spPr>
          <a:xfrm>
            <a:off x="7226216" y="3068434"/>
            <a:ext cx="2822232" cy="757130"/>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使用割平面算法解决多核聚类中约束条件过多问题</a:t>
            </a:r>
            <a:endParaRPr lang="zh-CN" altLang="en-US" dirty="0">
              <a:latin typeface="华文细黑" panose="02010600040101010101" pitchFamily="2" charset="-122"/>
              <a:ea typeface="华文细黑" panose="02010600040101010101" pitchFamily="2" charset="-122"/>
            </a:endParaRPr>
          </a:p>
        </p:txBody>
      </p:sp>
      <p:sp>
        <p:nvSpPr>
          <p:cNvPr id="66" name="矩形 65"/>
          <p:cNvSpPr/>
          <p:nvPr/>
        </p:nvSpPr>
        <p:spPr>
          <a:xfrm>
            <a:off x="7352968" y="4130974"/>
            <a:ext cx="2822232" cy="757130"/>
          </a:xfrm>
          <a:prstGeom prst="rect">
            <a:avLst/>
          </a:prstGeom>
        </p:spPr>
        <p:txBody>
          <a:bodyPr wrap="square">
            <a:spAutoFit/>
          </a:bodyPr>
          <a:lstStyle/>
          <a:p>
            <a:pPr>
              <a:lnSpc>
                <a:spcPct val="120000"/>
              </a:lnSpc>
            </a:pPr>
            <a:r>
              <a:rPr lang="zh-CN" altLang="en-US" kern="100" dirty="0" smtClean="0">
                <a:latin typeface="华文细黑" panose="02010600040101010101" pitchFamily="2" charset="-122"/>
                <a:ea typeface="华文细黑" panose="02010600040101010101" pitchFamily="2" charset="-122"/>
                <a:cs typeface="Times New Roman" panose="02020603050405020304" pitchFamily="18" charset="0"/>
              </a:rPr>
              <a:t>通过凹凸规划求解割平面过程中的约束最优化问题</a:t>
            </a:r>
            <a:r>
              <a:rPr lang="en-US" altLang="zh-CN" kern="100" dirty="0" smtClean="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grpSp>
        <p:nvGrpSpPr>
          <p:cNvPr id="7" name="组合 6"/>
          <p:cNvGrpSpPr/>
          <p:nvPr/>
        </p:nvGrpSpPr>
        <p:grpSpPr>
          <a:xfrm>
            <a:off x="4976828" y="2839546"/>
            <a:ext cx="2201356" cy="3453169"/>
            <a:chOff x="4976828" y="2839546"/>
            <a:chExt cx="2201356" cy="3453169"/>
          </a:xfrm>
        </p:grpSpPr>
        <p:grpSp>
          <p:nvGrpSpPr>
            <p:cNvPr id="4" name="组合 3"/>
            <p:cNvGrpSpPr/>
            <p:nvPr/>
          </p:nvGrpSpPr>
          <p:grpSpPr>
            <a:xfrm>
              <a:off x="4976828" y="2839546"/>
              <a:ext cx="2201356" cy="3083837"/>
              <a:chOff x="5052698" y="2660650"/>
              <a:chExt cx="1883405" cy="2638425"/>
            </a:xfrm>
          </p:grpSpPr>
          <p:sp>
            <p:nvSpPr>
              <p:cNvPr id="26" name="MH_Other_1"/>
              <p:cNvSpPr>
                <a:spLocks/>
              </p:cNvSpPr>
              <p:nvPr>
                <p:custDataLst>
                  <p:tags r:id="rId1"/>
                </p:custDataLst>
              </p:nvPr>
            </p:nvSpPr>
            <p:spPr bwMode="auto">
              <a:xfrm>
                <a:off x="5375275" y="2881314"/>
                <a:ext cx="1238250" cy="1768475"/>
              </a:xfrm>
              <a:custGeom>
                <a:avLst/>
                <a:gdLst>
                  <a:gd name="T0" fmla="*/ 2147483646 w 585788"/>
                  <a:gd name="T1" fmla="*/ 0 h 835990"/>
                  <a:gd name="T2" fmla="*/ 2147483646 w 585788"/>
                  <a:gd name="T3" fmla="*/ 2147483646 h 835990"/>
                  <a:gd name="T4" fmla="*/ 2147483646 w 585788"/>
                  <a:gd name="T5" fmla="*/ 2147483646 h 835990"/>
                  <a:gd name="T6" fmla="*/ 2147483646 w 585788"/>
                  <a:gd name="T7" fmla="*/ 2147483646 h 835990"/>
                  <a:gd name="T8" fmla="*/ 2147483646 w 585788"/>
                  <a:gd name="T9" fmla="*/ 2147483646 h 835990"/>
                  <a:gd name="T10" fmla="*/ 2147483646 w 585788"/>
                  <a:gd name="T11" fmla="*/ 2147483646 h 835990"/>
                  <a:gd name="T12" fmla="*/ 2147483646 w 585788"/>
                  <a:gd name="T13" fmla="*/ 2147483646 h 835990"/>
                  <a:gd name="T14" fmla="*/ 2147483646 w 585788"/>
                  <a:gd name="T15" fmla="*/ 2147483646 h 835990"/>
                  <a:gd name="T16" fmla="*/ 2147483646 w 585788"/>
                  <a:gd name="T17" fmla="*/ 2147483646 h 835990"/>
                  <a:gd name="T18" fmla="*/ 2147483646 w 585788"/>
                  <a:gd name="T19" fmla="*/ 2147483646 h 835990"/>
                  <a:gd name="T20" fmla="*/ 2147483646 w 585788"/>
                  <a:gd name="T21" fmla="*/ 2147483646 h 835990"/>
                  <a:gd name="T22" fmla="*/ 2147483646 w 585788"/>
                  <a:gd name="T23" fmla="*/ 2147483646 h 835990"/>
                  <a:gd name="T24" fmla="*/ 2147483646 w 585788"/>
                  <a:gd name="T25" fmla="*/ 2147483646 h 835990"/>
                  <a:gd name="T26" fmla="*/ 2147483646 w 585788"/>
                  <a:gd name="T27" fmla="*/ 2147483646 h 835990"/>
                  <a:gd name="T28" fmla="*/ 2147483646 w 585788"/>
                  <a:gd name="T29" fmla="*/ 2147483646 h 835990"/>
                  <a:gd name="T30" fmla="*/ 2147483646 w 585788"/>
                  <a:gd name="T31" fmla="*/ 2147483646 h 835990"/>
                  <a:gd name="T32" fmla="*/ 2147483646 w 585788"/>
                  <a:gd name="T33" fmla="*/ 2147483646 h 835990"/>
                  <a:gd name="T34" fmla="*/ 2147483646 w 585788"/>
                  <a:gd name="T35" fmla="*/ 2147483646 h 835990"/>
                  <a:gd name="T36" fmla="*/ 2147483646 w 585788"/>
                  <a:gd name="T37" fmla="*/ 2147483646 h 835990"/>
                  <a:gd name="T38" fmla="*/ 2147483646 w 585788"/>
                  <a:gd name="T39" fmla="*/ 2147483646 h 835990"/>
                  <a:gd name="T40" fmla="*/ 0 w 585788"/>
                  <a:gd name="T41" fmla="*/ 2147483646 h 835990"/>
                  <a:gd name="T42" fmla="*/ 2147483646 w 585788"/>
                  <a:gd name="T43" fmla="*/ 0 h 835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5788" h="835990">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 name="MH_Other_2"/>
              <p:cNvSpPr>
                <a:spLocks noChangeArrowheads="1"/>
              </p:cNvSpPr>
              <p:nvPr>
                <p:custDataLst>
                  <p:tags r:id="rId2"/>
                </p:custDataLst>
              </p:nvPr>
            </p:nvSpPr>
            <p:spPr bwMode="auto">
              <a:xfrm>
                <a:off x="5411789" y="2916239"/>
                <a:ext cx="1165225" cy="1709737"/>
              </a:xfrm>
              <a:custGeom>
                <a:avLst/>
                <a:gdLst>
                  <a:gd name="connsiteX0" fmla="*/ 275266 w 550532"/>
                  <a:gd name="connsiteY0" fmla="*/ 0 h 808604"/>
                  <a:gd name="connsiteX1" fmla="*/ 550532 w 550532"/>
                  <a:gd name="connsiteY1" fmla="*/ 273138 h 808604"/>
                  <a:gd name="connsiteX2" fmla="*/ 503521 w 550532"/>
                  <a:gd name="connsiteY2" fmla="*/ 425852 h 808604"/>
                  <a:gd name="connsiteX3" fmla="*/ 488921 w 550532"/>
                  <a:gd name="connsiteY3" fmla="*/ 443411 h 808604"/>
                  <a:gd name="connsiteX4" fmla="*/ 429848 w 550532"/>
                  <a:gd name="connsiteY4" fmla="*/ 534745 h 808604"/>
                  <a:gd name="connsiteX5" fmla="*/ 414932 w 550532"/>
                  <a:gd name="connsiteY5" fmla="*/ 575103 h 808604"/>
                  <a:gd name="connsiteX6" fmla="*/ 401372 w 550532"/>
                  <a:gd name="connsiteY6" fmla="*/ 615461 h 808604"/>
                  <a:gd name="connsiteX7" fmla="*/ 397304 w 550532"/>
                  <a:gd name="connsiteY7" fmla="*/ 660144 h 808604"/>
                  <a:gd name="connsiteX8" fmla="*/ 394592 w 550532"/>
                  <a:gd name="connsiteY8" fmla="*/ 703384 h 808604"/>
                  <a:gd name="connsiteX9" fmla="*/ 394592 w 550532"/>
                  <a:gd name="connsiteY9" fmla="*/ 772570 h 808604"/>
                  <a:gd name="connsiteX10" fmla="*/ 386456 w 550532"/>
                  <a:gd name="connsiteY10" fmla="*/ 799956 h 808604"/>
                  <a:gd name="connsiteX11" fmla="*/ 379676 w 550532"/>
                  <a:gd name="connsiteY11" fmla="*/ 808604 h 808604"/>
                  <a:gd name="connsiteX12" fmla="*/ 173566 w 550532"/>
                  <a:gd name="connsiteY12" fmla="*/ 808604 h 808604"/>
                  <a:gd name="connsiteX13" fmla="*/ 164074 w 550532"/>
                  <a:gd name="connsiteY13" fmla="*/ 799956 h 808604"/>
                  <a:gd name="connsiteX14" fmla="*/ 160006 w 550532"/>
                  <a:gd name="connsiteY14" fmla="*/ 795632 h 808604"/>
                  <a:gd name="connsiteX15" fmla="*/ 160006 w 550532"/>
                  <a:gd name="connsiteY15" fmla="*/ 687529 h 808604"/>
                  <a:gd name="connsiteX16" fmla="*/ 149158 w 550532"/>
                  <a:gd name="connsiteY16" fmla="*/ 622668 h 808604"/>
                  <a:gd name="connsiteX17" fmla="*/ 138310 w 550532"/>
                  <a:gd name="connsiteY17" fmla="*/ 579427 h 808604"/>
                  <a:gd name="connsiteX18" fmla="*/ 113903 w 550532"/>
                  <a:gd name="connsiteY18" fmla="*/ 523214 h 808604"/>
                  <a:gd name="connsiteX19" fmla="*/ 61638 w 550532"/>
                  <a:gd name="connsiteY19" fmla="*/ 443443 h 808604"/>
                  <a:gd name="connsiteX20" fmla="*/ 47011 w 550532"/>
                  <a:gd name="connsiteY20" fmla="*/ 425852 h 808604"/>
                  <a:gd name="connsiteX21" fmla="*/ 0 w 550532"/>
                  <a:gd name="connsiteY21" fmla="*/ 273138 h 808604"/>
                  <a:gd name="connsiteX22" fmla="*/ 275266 w 550532"/>
                  <a:gd name="connsiteY22" fmla="*/ 0 h 80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0532" h="808604">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chemeClr val="accent1">
                  <a:lumMod val="20000"/>
                  <a:lumOff val="80000"/>
                </a:schemeClr>
              </a:solidFill>
              <a:ln>
                <a:noFill/>
              </a:ln>
              <a:effectLst/>
            </p:spPr>
            <p:txBody>
              <a:bodyPr anchor="ctr"/>
              <a:lstStyle>
                <a:lvl1pPr algn="r">
                  <a:defRPr kumimoji="1" sz="2400">
                    <a:solidFill>
                      <a:schemeClr val="tx1"/>
                    </a:solidFill>
                    <a:latin typeface="Times New Roman" panose="02020603050405020304" pitchFamily="18" charset="0"/>
                    <a:ea typeface="宋体" panose="02010600030101010101" pitchFamily="2" charset="-122"/>
                  </a:defRPr>
                </a:lvl1pPr>
                <a:lvl2pPr marL="742950" indent="-285750" algn="r">
                  <a:defRPr kumimoji="1" sz="2400">
                    <a:solidFill>
                      <a:schemeClr val="tx1"/>
                    </a:solidFill>
                    <a:latin typeface="Times New Roman" panose="02020603050405020304" pitchFamily="18" charset="0"/>
                    <a:ea typeface="宋体" panose="02010600030101010101" pitchFamily="2" charset="-122"/>
                  </a:defRPr>
                </a:lvl2pPr>
                <a:lvl3pPr marL="1143000" indent="-228600" algn="r">
                  <a:defRPr kumimoji="1" sz="2400">
                    <a:solidFill>
                      <a:schemeClr val="tx1"/>
                    </a:solidFill>
                    <a:latin typeface="Times New Roman" panose="02020603050405020304" pitchFamily="18" charset="0"/>
                    <a:ea typeface="宋体" panose="02010600030101010101" pitchFamily="2" charset="-122"/>
                  </a:defRPr>
                </a:lvl3pPr>
                <a:lvl4pPr marL="1600200" indent="-228600" algn="r">
                  <a:defRPr kumimoji="1" sz="2400">
                    <a:solidFill>
                      <a:schemeClr val="tx1"/>
                    </a:solidFill>
                    <a:latin typeface="Times New Roman" panose="02020603050405020304" pitchFamily="18" charset="0"/>
                    <a:ea typeface="宋体" panose="02010600030101010101" pitchFamily="2" charset="-122"/>
                  </a:defRPr>
                </a:lvl4pPr>
                <a:lvl5pPr marL="2057400" indent="-228600" algn="r">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28" name="MH_Other_3"/>
              <p:cNvSpPr>
                <a:spLocks/>
              </p:cNvSpPr>
              <p:nvPr>
                <p:custDataLst>
                  <p:tags r:id="rId3"/>
                </p:custDataLst>
              </p:nvPr>
            </p:nvSpPr>
            <p:spPr bwMode="auto">
              <a:xfrm>
                <a:off x="5495925" y="2976564"/>
                <a:ext cx="996950" cy="1597025"/>
              </a:xfrm>
              <a:custGeom>
                <a:avLst/>
                <a:gdLst>
                  <a:gd name="T0" fmla="*/ 183260 w 997836"/>
                  <a:gd name="T1" fmla="*/ 100504 h 1597088"/>
                  <a:gd name="T2" fmla="*/ 118413 w 997836"/>
                  <a:gd name="T3" fmla="*/ 219276 h 1597088"/>
                  <a:gd name="T4" fmla="*/ 73304 w 997836"/>
                  <a:gd name="T5" fmla="*/ 365480 h 1597088"/>
                  <a:gd name="T6" fmla="*/ 73304 w 997836"/>
                  <a:gd name="T7" fmla="*/ 432476 h 1597088"/>
                  <a:gd name="T8" fmla="*/ 73304 w 997836"/>
                  <a:gd name="T9" fmla="*/ 499472 h 1597088"/>
                  <a:gd name="T10" fmla="*/ 73304 w 997836"/>
                  <a:gd name="T11" fmla="*/ 569536 h 1597088"/>
                  <a:gd name="T12" fmla="*/ 87399 w 997836"/>
                  <a:gd name="T13" fmla="*/ 645676 h 1597088"/>
                  <a:gd name="T14" fmla="*/ 132511 w 997836"/>
                  <a:gd name="T15" fmla="*/ 746180 h 1597088"/>
                  <a:gd name="T16" fmla="*/ 183260 w 997836"/>
                  <a:gd name="T17" fmla="*/ 840588 h 1597088"/>
                  <a:gd name="T18" fmla="*/ 228370 w 997836"/>
                  <a:gd name="T19" fmla="*/ 941092 h 1597088"/>
                  <a:gd name="T20" fmla="*/ 279118 w 997836"/>
                  <a:gd name="T21" fmla="*/ 1044644 h 1597088"/>
                  <a:gd name="T22" fmla="*/ 301673 w 997836"/>
                  <a:gd name="T23" fmla="*/ 1212144 h 1597088"/>
                  <a:gd name="T24" fmla="*/ 310129 w 997836"/>
                  <a:gd name="T25" fmla="*/ 1382692 h 1597088"/>
                  <a:gd name="T26" fmla="*/ 287575 w 997836"/>
                  <a:gd name="T27" fmla="*/ 1263920 h 1597088"/>
                  <a:gd name="T28" fmla="*/ 265020 w 997836"/>
                  <a:gd name="T29" fmla="*/ 1145148 h 1597088"/>
                  <a:gd name="T30" fmla="*/ 205813 w 997836"/>
                  <a:gd name="T31" fmla="*/ 1017232 h 1597088"/>
                  <a:gd name="T32" fmla="*/ 132511 w 997836"/>
                  <a:gd name="T33" fmla="*/ 907584 h 1597088"/>
                  <a:gd name="T34" fmla="*/ 73304 w 997836"/>
                  <a:gd name="T35" fmla="*/ 788812 h 1597088"/>
                  <a:gd name="T36" fmla="*/ 14090 w 997836"/>
                  <a:gd name="T37" fmla="*/ 670040 h 1597088"/>
                  <a:gd name="T38" fmla="*/ 0 w 997836"/>
                  <a:gd name="T39" fmla="*/ 575612 h 1597088"/>
                  <a:gd name="T40" fmla="*/ 0 w 997836"/>
                  <a:gd name="T41" fmla="*/ 499472 h 1597088"/>
                  <a:gd name="T42" fmla="*/ 14090 w 997836"/>
                  <a:gd name="T43" fmla="*/ 408112 h 1597088"/>
                  <a:gd name="T44" fmla="*/ 36649 w 997836"/>
                  <a:gd name="T45" fmla="*/ 328924 h 1597088"/>
                  <a:gd name="T46" fmla="*/ 104316 w 997836"/>
                  <a:gd name="T47" fmla="*/ 210152 h 1597088"/>
                  <a:gd name="T48" fmla="*/ 538496 w 997836"/>
                  <a:gd name="T49" fmla="*/ 0 h 1597088"/>
                  <a:gd name="T50" fmla="*/ 606161 w 997836"/>
                  <a:gd name="T51" fmla="*/ 24364 h 1597088"/>
                  <a:gd name="T52" fmla="*/ 671007 w 997836"/>
                  <a:gd name="T53" fmla="*/ 48728 h 1597088"/>
                  <a:gd name="T54" fmla="*/ 738671 w 997836"/>
                  <a:gd name="T55" fmla="*/ 85283 h 1597088"/>
                  <a:gd name="T56" fmla="*/ 797876 w 997836"/>
                  <a:gd name="T57" fmla="*/ 127916 h 1597088"/>
                  <a:gd name="T58" fmla="*/ 848625 w 997836"/>
                  <a:gd name="T59" fmla="*/ 176644 h 1597088"/>
                  <a:gd name="T60" fmla="*/ 899375 w 997836"/>
                  <a:gd name="T61" fmla="*/ 228420 h 1597088"/>
                  <a:gd name="T62" fmla="*/ 936024 w 997836"/>
                  <a:gd name="T63" fmla="*/ 295416 h 1597088"/>
                  <a:gd name="T64" fmla="*/ 967040 w 997836"/>
                  <a:gd name="T65" fmla="*/ 371556 h 1597088"/>
                  <a:gd name="T66" fmla="*/ 981136 w 997836"/>
                  <a:gd name="T67" fmla="*/ 465983 h 1597088"/>
                  <a:gd name="T68" fmla="*/ 981136 w 997836"/>
                  <a:gd name="T69" fmla="*/ 569535 h 1597088"/>
                  <a:gd name="T70" fmla="*/ 967040 w 997836"/>
                  <a:gd name="T71" fmla="*/ 651752 h 1597088"/>
                  <a:gd name="T72" fmla="*/ 944484 w 997836"/>
                  <a:gd name="T73" fmla="*/ 746179 h 1597088"/>
                  <a:gd name="T74" fmla="*/ 840168 w 997836"/>
                  <a:gd name="T75" fmla="*/ 916727 h 1597088"/>
                  <a:gd name="T76" fmla="*/ 730213 w 997836"/>
                  <a:gd name="T77" fmla="*/ 1093371 h 1597088"/>
                  <a:gd name="T78" fmla="*/ 693561 w 997836"/>
                  <a:gd name="T79" fmla="*/ 1212144 h 1597088"/>
                  <a:gd name="T80" fmla="*/ 679465 w 997836"/>
                  <a:gd name="T81" fmla="*/ 1349203 h 1597088"/>
                  <a:gd name="T82" fmla="*/ 671007 w 997836"/>
                  <a:gd name="T83" fmla="*/ 1467975 h 1597088"/>
                  <a:gd name="T84" fmla="*/ 665368 w 997836"/>
                  <a:gd name="T85" fmla="*/ 1595891 h 1597088"/>
                  <a:gd name="T86" fmla="*/ 310127 w 997836"/>
                  <a:gd name="T87" fmla="*/ 1595891 h 1597088"/>
                  <a:gd name="T88" fmla="*/ 442639 w 997836"/>
                  <a:gd name="T89" fmla="*/ 1519751 h 1597088"/>
                  <a:gd name="T90" fmla="*/ 479290 w 997836"/>
                  <a:gd name="T91" fmla="*/ 1129908 h 1597088"/>
                  <a:gd name="T92" fmla="*/ 515942 w 997836"/>
                  <a:gd name="T93" fmla="*/ 1011136 h 1597088"/>
                  <a:gd name="T94" fmla="*/ 583605 w 997836"/>
                  <a:gd name="T95" fmla="*/ 874090 h 1597088"/>
                  <a:gd name="T96" fmla="*/ 671007 w 997836"/>
                  <a:gd name="T97" fmla="*/ 746179 h 1597088"/>
                  <a:gd name="T98" fmla="*/ 752767 w 997836"/>
                  <a:gd name="T99" fmla="*/ 618263 h 1597088"/>
                  <a:gd name="T100" fmla="*/ 803516 w 997836"/>
                  <a:gd name="T101" fmla="*/ 465983 h 1597088"/>
                  <a:gd name="T102" fmla="*/ 797876 w 997836"/>
                  <a:gd name="T103" fmla="*/ 322828 h 1597088"/>
                  <a:gd name="T104" fmla="*/ 738671 w 997836"/>
                  <a:gd name="T105" fmla="*/ 194912 h 1597088"/>
                  <a:gd name="T106" fmla="*/ 693561 w 997836"/>
                  <a:gd name="T107" fmla="*/ 134012 h 1597088"/>
                  <a:gd name="T108" fmla="*/ 642815 w 997836"/>
                  <a:gd name="T109" fmla="*/ 85283 h 1597088"/>
                  <a:gd name="T110" fmla="*/ 589245 w 997836"/>
                  <a:gd name="T111" fmla="*/ 42632 h 15970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7836" h="1597088">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9" name="MH_Other_4"/>
              <p:cNvSpPr>
                <a:spLocks/>
              </p:cNvSpPr>
              <p:nvPr>
                <p:custDataLst>
                  <p:tags r:id="rId4"/>
                </p:custDataLst>
              </p:nvPr>
            </p:nvSpPr>
            <p:spPr bwMode="auto">
              <a:xfrm>
                <a:off x="5759451" y="4625975"/>
                <a:ext cx="481013" cy="673100"/>
              </a:xfrm>
              <a:custGeom>
                <a:avLst/>
                <a:gdLst>
                  <a:gd name="T0" fmla="*/ 2147483646 w 168"/>
                  <a:gd name="T1" fmla="*/ 0 h 221"/>
                  <a:gd name="T2" fmla="*/ 2147483646 w 168"/>
                  <a:gd name="T3" fmla="*/ 2147483646 h 221"/>
                  <a:gd name="T4" fmla="*/ 2147483646 w 168"/>
                  <a:gd name="T5" fmla="*/ 2147483646 h 221"/>
                  <a:gd name="T6" fmla="*/ 2147483646 w 168"/>
                  <a:gd name="T7" fmla="*/ 2147483646 h 221"/>
                  <a:gd name="T8" fmla="*/ 2147483646 w 168"/>
                  <a:gd name="T9" fmla="*/ 2147483646 h 221"/>
                  <a:gd name="T10" fmla="*/ 2147483646 w 168"/>
                  <a:gd name="T11" fmla="*/ 2147483646 h 221"/>
                  <a:gd name="T12" fmla="*/ 0 w 168"/>
                  <a:gd name="T13" fmla="*/ 2147483646 h 221"/>
                  <a:gd name="T14" fmla="*/ 2147483646 w 168"/>
                  <a:gd name="T15" fmla="*/ 2147483646 h 221"/>
                  <a:gd name="T16" fmla="*/ 2147483646 w 168"/>
                  <a:gd name="T17" fmla="*/ 2147483646 h 221"/>
                  <a:gd name="T18" fmla="*/ 0 w 168"/>
                  <a:gd name="T19" fmla="*/ 2147483646 h 221"/>
                  <a:gd name="T20" fmla="*/ 2147483646 w 168"/>
                  <a:gd name="T21" fmla="*/ 2147483646 h 221"/>
                  <a:gd name="T22" fmla="*/ 2147483646 w 168"/>
                  <a:gd name="T23" fmla="*/ 2147483646 h 221"/>
                  <a:gd name="T24" fmla="*/ 2147483646 w 168"/>
                  <a:gd name="T25" fmla="*/ 2147483646 h 221"/>
                  <a:gd name="T26" fmla="*/ 2147483646 w 168"/>
                  <a:gd name="T27" fmla="*/ 2147483646 h 221"/>
                  <a:gd name="T28" fmla="*/ 2147483646 w 168"/>
                  <a:gd name="T29" fmla="*/ 2147483646 h 221"/>
                  <a:gd name="T30" fmla="*/ 2147483646 w 168"/>
                  <a:gd name="T31" fmla="*/ 2147483646 h 221"/>
                  <a:gd name="T32" fmla="*/ 2147483646 w 168"/>
                  <a:gd name="T33" fmla="*/ 2147483646 h 221"/>
                  <a:gd name="T34" fmla="*/ 2147483646 w 168"/>
                  <a:gd name="T35" fmla="*/ 2147483646 h 221"/>
                  <a:gd name="T36" fmla="*/ 2147483646 w 168"/>
                  <a:gd name="T37" fmla="*/ 2147483646 h 221"/>
                  <a:gd name="T38" fmla="*/ 2147483646 w 168"/>
                  <a:gd name="T39" fmla="*/ 2147483646 h 221"/>
                  <a:gd name="T40" fmla="*/ 2147483646 w 168"/>
                  <a:gd name="T41" fmla="*/ 2147483646 h 221"/>
                  <a:gd name="T42" fmla="*/ 2147483646 w 168"/>
                  <a:gd name="T43" fmla="*/ 2147483646 h 221"/>
                  <a:gd name="T44" fmla="*/ 2147483646 w 168"/>
                  <a:gd name="T45" fmla="*/ 2147483646 h 221"/>
                  <a:gd name="T46" fmla="*/ 2147483646 w 168"/>
                  <a:gd name="T47" fmla="*/ 2147483646 h 221"/>
                  <a:gd name="T48" fmla="*/ 2147483646 w 168"/>
                  <a:gd name="T49" fmla="*/ 2147483646 h 221"/>
                  <a:gd name="T50" fmla="*/ 2147483646 w 168"/>
                  <a:gd name="T51" fmla="*/ 2147483646 h 221"/>
                  <a:gd name="T52" fmla="*/ 2147483646 w 168"/>
                  <a:gd name="T53" fmla="*/ 2147483646 h 221"/>
                  <a:gd name="T54" fmla="*/ 2147483646 w 168"/>
                  <a:gd name="T55" fmla="*/ 2147483646 h 221"/>
                  <a:gd name="T56" fmla="*/ 2147483646 w 168"/>
                  <a:gd name="T57" fmla="*/ 2147483646 h 221"/>
                  <a:gd name="T58" fmla="*/ 2147483646 w 168"/>
                  <a:gd name="T59" fmla="*/ 2147483646 h 221"/>
                  <a:gd name="T60" fmla="*/ 2147483646 w 168"/>
                  <a:gd name="T61" fmla="*/ 2147483646 h 221"/>
                  <a:gd name="T62" fmla="*/ 2147483646 w 168"/>
                  <a:gd name="T63" fmla="*/ 2147483646 h 221"/>
                  <a:gd name="T64" fmla="*/ 2147483646 w 168"/>
                  <a:gd name="T65" fmla="*/ 2147483646 h 221"/>
                  <a:gd name="T66" fmla="*/ 2147483646 w 168"/>
                  <a:gd name="T67" fmla="*/ 2147483646 h 221"/>
                  <a:gd name="T68" fmla="*/ 2147483646 w 168"/>
                  <a:gd name="T69" fmla="*/ 2147483646 h 221"/>
                  <a:gd name="T70" fmla="*/ 2147483646 w 168"/>
                  <a:gd name="T71" fmla="*/ 2147483646 h 221"/>
                  <a:gd name="T72" fmla="*/ 2147483646 w 168"/>
                  <a:gd name="T73" fmla="*/ 2147483646 h 221"/>
                  <a:gd name="T74" fmla="*/ 2147483646 w 168"/>
                  <a:gd name="T75" fmla="*/ 2147483646 h 221"/>
                  <a:gd name="T76" fmla="*/ 2147483646 w 168"/>
                  <a:gd name="T77" fmla="*/ 2147483646 h 221"/>
                  <a:gd name="T78" fmla="*/ 2147483646 w 168"/>
                  <a:gd name="T79" fmla="*/ 2147483646 h 221"/>
                  <a:gd name="T80" fmla="*/ 2147483646 w 168"/>
                  <a:gd name="T81" fmla="*/ 2147483646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
                  <a:gd name="T124" fmla="*/ 0 h 221"/>
                  <a:gd name="T125" fmla="*/ 168 w 168"/>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 h="221">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38" name="MH_Other_5"/>
              <p:cNvCxnSpPr/>
              <p:nvPr>
                <p:custDataLst>
                  <p:tags r:id="rId5"/>
                </p:custDataLst>
              </p:nvPr>
            </p:nvCxnSpPr>
            <p:spPr>
              <a:xfrm rot="3600000">
                <a:off x="6823937" y="3190207"/>
                <a:ext cx="0" cy="173037"/>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39" name="MH_Other_6"/>
              <p:cNvCxnSpPr/>
              <p:nvPr>
                <p:custDataLst>
                  <p:tags r:id="rId6"/>
                </p:custDataLst>
              </p:nvPr>
            </p:nvCxnSpPr>
            <p:spPr>
              <a:xfrm rot="1200000">
                <a:off x="6412954" y="266065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40" name="MH_Other_7"/>
              <p:cNvCxnSpPr/>
              <p:nvPr>
                <p:custDataLst>
                  <p:tags r:id="rId7"/>
                </p:custDataLst>
              </p:nvPr>
            </p:nvCxnSpPr>
            <p:spPr>
              <a:xfrm rot="20400000">
                <a:off x="5632916" y="2660651"/>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41" name="MH_Other_8"/>
              <p:cNvCxnSpPr/>
              <p:nvPr>
                <p:custDataLst>
                  <p:tags r:id="rId8"/>
                </p:custDataLst>
              </p:nvPr>
            </p:nvCxnSpPr>
            <p:spPr>
              <a:xfrm rot="18000000">
                <a:off x="5207164" y="318923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43" name="MH_Other_9"/>
              <p:cNvCxnSpPr/>
              <p:nvPr>
                <p:custDataLst>
                  <p:tags r:id="rId9"/>
                </p:custDataLst>
              </p:nvPr>
            </p:nvCxnSpPr>
            <p:spPr>
              <a:xfrm rot="15600000">
                <a:off x="5139217" y="3882914"/>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47" name="MH_Other_10"/>
              <p:cNvCxnSpPr/>
              <p:nvPr>
                <p:custDataLst>
                  <p:tags r:id="rId10"/>
                </p:custDataLst>
              </p:nvPr>
            </p:nvCxnSpPr>
            <p:spPr>
              <a:xfrm rot="6000000" flipH="1">
                <a:off x="6849584" y="3852866"/>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753606" y="5923383"/>
              <a:ext cx="778525" cy="369332"/>
            </a:xfrm>
            <a:prstGeom prst="rect">
              <a:avLst/>
            </a:prstGeom>
            <a:noFill/>
          </p:spPr>
          <p:txBody>
            <a:bodyPr wrap="square" rtlCol="0">
              <a:spAutoFit/>
            </a:bodyPr>
            <a:lstStyle/>
            <a:p>
              <a:r>
                <a:rPr lang="en-US" altLang="zh-CN" dirty="0" smtClean="0"/>
                <a:t>Idea</a:t>
              </a:r>
              <a:endParaRPr lang="zh-CN" altLang="en-US" dirty="0"/>
            </a:p>
          </p:txBody>
        </p:sp>
      </p:grpSp>
      <p:sp>
        <p:nvSpPr>
          <p:cNvPr id="25" name="文本框 24"/>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30" name="文本占位符 1"/>
          <p:cNvSpPr>
            <a:spLocks noGrp="1"/>
          </p:cNvSpPr>
          <p:nvPr>
            <p:ph type="body" sz="quarter" idx="10"/>
          </p:nvPr>
        </p:nvSpPr>
        <p:spPr>
          <a:xfrm>
            <a:off x="459944" y="188640"/>
            <a:ext cx="864096" cy="716835"/>
          </a:xfrm>
        </p:spPr>
        <p:txBody>
          <a:bodyPr/>
          <a:lstStyle/>
          <a:p>
            <a:r>
              <a:rPr lang="en-US" altLang="zh-CN" dirty="0" smtClean="0"/>
              <a:t>02</a:t>
            </a:r>
            <a:endParaRPr lang="zh-CN" altLang="en-US" dirty="0"/>
          </a:p>
        </p:txBody>
      </p:sp>
      <p:sp>
        <p:nvSpPr>
          <p:cNvPr id="31" name="文本占位符 2"/>
          <p:cNvSpPr>
            <a:spLocks noGrp="1"/>
          </p:cNvSpPr>
          <p:nvPr>
            <p:ph type="body" sz="quarter" idx="12"/>
          </p:nvPr>
        </p:nvSpPr>
        <p:spPr>
          <a:xfrm>
            <a:off x="1381868" y="260648"/>
            <a:ext cx="4307716" cy="697363"/>
          </a:xfrm>
        </p:spPr>
        <p:txBody>
          <a:bodyPr/>
          <a:lstStyle/>
          <a:p>
            <a:r>
              <a:rPr lang="zh-CN" altLang="en-US" dirty="0" smtClean="0"/>
              <a:t>研究思路与方法</a:t>
            </a:r>
            <a:endParaRPr lang="zh-CN" altLang="en-US" dirty="0"/>
          </a:p>
        </p:txBody>
      </p:sp>
    </p:spTree>
    <p:extLst>
      <p:ext uri="{BB962C8B-B14F-4D97-AF65-F5344CB8AC3E}">
        <p14:creationId xmlns:p14="http://schemas.microsoft.com/office/powerpoint/2010/main" val="3424662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MH_Other_1"/>
          <p:cNvSpPr>
            <a:spLocks noEditPoints="1"/>
          </p:cNvSpPr>
          <p:nvPr>
            <p:custDataLst>
              <p:tags r:id="rId1"/>
            </p:custDataLst>
          </p:nvPr>
        </p:nvSpPr>
        <p:spPr bwMode="auto">
          <a:xfrm>
            <a:off x="997946" y="2447925"/>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headEnd/>
            <a:tailEnd/>
          </a:ln>
        </p:spPr>
        <p:txBody>
          <a:bodyPr/>
          <a:lstStyle/>
          <a:p>
            <a:endParaRPr lang="zh-CN" altLang="en-US"/>
          </a:p>
        </p:txBody>
      </p:sp>
      <p:sp>
        <p:nvSpPr>
          <p:cNvPr id="30" name="MH_Other_2"/>
          <p:cNvSpPr>
            <a:spLocks noEditPoints="1"/>
          </p:cNvSpPr>
          <p:nvPr>
            <p:custDataLst>
              <p:tags r:id="rId2"/>
            </p:custDataLst>
          </p:nvPr>
        </p:nvSpPr>
        <p:spPr bwMode="auto">
          <a:xfrm>
            <a:off x="997946" y="3311525"/>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rgbClr val="20517C"/>
          </a:solidFill>
          <a:ln w="9525">
            <a:solidFill>
              <a:srgbClr val="20517C"/>
            </a:solidFill>
            <a:round/>
            <a:headEnd/>
            <a:tailEnd/>
          </a:ln>
        </p:spPr>
        <p:txBody>
          <a:bodyPr/>
          <a:lstStyle/>
          <a:p>
            <a:endParaRPr lang="zh-CN" altLang="en-US"/>
          </a:p>
        </p:txBody>
      </p:sp>
      <p:sp>
        <p:nvSpPr>
          <p:cNvPr id="32" name="MH_Other_3"/>
          <p:cNvSpPr>
            <a:spLocks noEditPoints="1"/>
          </p:cNvSpPr>
          <p:nvPr>
            <p:custDataLst>
              <p:tags r:id="rId3"/>
            </p:custDataLst>
          </p:nvPr>
        </p:nvSpPr>
        <p:spPr bwMode="auto">
          <a:xfrm>
            <a:off x="997946" y="4176713"/>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rgbClr val="20517C"/>
          </a:solidFill>
          <a:ln w="9525">
            <a:solidFill>
              <a:srgbClr val="20517C"/>
            </a:solidFill>
            <a:round/>
            <a:headEnd/>
            <a:tailEnd/>
          </a:ln>
        </p:spPr>
        <p:txBody>
          <a:bodyPr/>
          <a:lstStyle/>
          <a:p>
            <a:pPr>
              <a:defRPr/>
            </a:pPr>
            <a:endParaRPr lang="zh-CN" altLang="en-US"/>
          </a:p>
        </p:txBody>
      </p:sp>
      <p:sp>
        <p:nvSpPr>
          <p:cNvPr id="34" name="MH_Other_4"/>
          <p:cNvSpPr>
            <a:spLocks noEditPoints="1"/>
          </p:cNvSpPr>
          <p:nvPr>
            <p:custDataLst>
              <p:tags r:id="rId4"/>
            </p:custDataLst>
          </p:nvPr>
        </p:nvSpPr>
        <p:spPr bwMode="auto">
          <a:xfrm>
            <a:off x="997946" y="5040313"/>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rgbClr val="20517C"/>
          </a:solidFill>
          <a:ln w="9525">
            <a:solidFill>
              <a:srgbClr val="20517C"/>
            </a:solidFill>
            <a:round/>
            <a:headEnd/>
            <a:tailEnd/>
          </a:ln>
        </p:spPr>
        <p:txBody>
          <a:bodyPr/>
          <a:lstStyle/>
          <a:p>
            <a:pPr>
              <a:defRPr/>
            </a:pPr>
            <a:endParaRPr lang="zh-CN" altLang="en-US"/>
          </a:p>
        </p:txBody>
      </p:sp>
      <p:sp>
        <p:nvSpPr>
          <p:cNvPr id="35" name="MH_Other_5"/>
          <p:cNvSpPr/>
          <p:nvPr>
            <p:custDataLst>
              <p:tags r:id="rId5"/>
            </p:custDataLst>
          </p:nvPr>
        </p:nvSpPr>
        <p:spPr>
          <a:xfrm rot="16200000">
            <a:off x="2949501" y="4069557"/>
            <a:ext cx="3313113" cy="4445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36"/>
          <p:cNvSpPr txBox="1"/>
          <p:nvPr/>
        </p:nvSpPr>
        <p:spPr>
          <a:xfrm>
            <a:off x="1703512" y="2463279"/>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半定规划</a:t>
            </a:r>
            <a:r>
              <a:rPr lang="en-US" altLang="zh-CN" sz="2400" dirty="0" smtClean="0">
                <a:latin typeface="微软雅黑" panose="020B0503020204020204" pitchFamily="34" charset="-122"/>
                <a:ea typeface="微软雅黑" panose="020B0503020204020204" pitchFamily="34" charset="-122"/>
              </a:rPr>
              <a:t>SDP</a:t>
            </a:r>
            <a:endParaRPr lang="zh-CN" altLang="en-US" sz="24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1703512" y="3326110"/>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多核学习</a:t>
            </a:r>
            <a:endParaRPr lang="zh-CN" altLang="en-US" sz="24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1703512" y="4184005"/>
            <a:ext cx="23586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割平面算法</a:t>
            </a:r>
          </a:p>
        </p:txBody>
      </p:sp>
      <p:sp>
        <p:nvSpPr>
          <p:cNvPr id="45" name="文本框 44"/>
          <p:cNvSpPr txBox="1"/>
          <p:nvPr/>
        </p:nvSpPr>
        <p:spPr>
          <a:xfrm>
            <a:off x="1703512" y="5029689"/>
            <a:ext cx="23586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凹凸规划</a:t>
            </a:r>
            <a:r>
              <a:rPr lang="en-US" altLang="zh-CN" sz="2400" dirty="0">
                <a:latin typeface="微软雅黑" panose="020B0503020204020204" pitchFamily="34" charset="-122"/>
                <a:ea typeface="微软雅黑" panose="020B0503020204020204" pitchFamily="34" charset="-122"/>
              </a:rPr>
              <a:t>CCCP</a:t>
            </a:r>
            <a:endParaRPr lang="zh-CN" altLang="en-US" sz="2400" dirty="0">
              <a:latin typeface="微软雅黑" panose="020B0503020204020204" pitchFamily="34" charset="-122"/>
              <a:ea typeface="微软雅黑" panose="020B0503020204020204" pitchFamily="34" charset="-122"/>
            </a:endParaRPr>
          </a:p>
        </p:txBody>
      </p:sp>
      <p:sp>
        <p:nvSpPr>
          <p:cNvPr id="9" name="矩形 8"/>
          <p:cNvSpPr/>
          <p:nvPr/>
        </p:nvSpPr>
        <p:spPr>
          <a:xfrm>
            <a:off x="4628283" y="2435225"/>
            <a:ext cx="6588869" cy="1172629"/>
          </a:xfrm>
          <a:prstGeom prst="rect">
            <a:avLst/>
          </a:prstGeom>
        </p:spPr>
        <p:txBody>
          <a:bodyPr wrap="square">
            <a:spAutoFit/>
          </a:bodyPr>
          <a:lstStyle/>
          <a:p>
            <a:pPr algn="just">
              <a:lnSpc>
                <a:spcPct val="130000"/>
              </a:lnSpc>
            </a:pPr>
            <a:r>
              <a:rPr lang="zh-CN" altLang="en-US" dirty="0" smtClean="0"/>
              <a:t>将基于间隔最大化和核技巧的</a:t>
            </a:r>
            <a:r>
              <a:rPr lang="en-US" altLang="zh-CN" dirty="0" smtClean="0"/>
              <a:t>SVM</a:t>
            </a:r>
            <a:r>
              <a:rPr lang="zh-CN" altLang="en-US" dirty="0" smtClean="0"/>
              <a:t>推广为无监督的</a:t>
            </a:r>
            <a:r>
              <a:rPr lang="en-US" altLang="zh-CN" dirty="0" smtClean="0"/>
              <a:t>MMC</a:t>
            </a:r>
            <a:r>
              <a:rPr lang="zh-CN" altLang="en-US" dirty="0" smtClean="0"/>
              <a:t>，并进一步松弛约束条件，得到最终的半定规划模型，利用现有的半定规划求解工具求解约束最优化问题。</a:t>
            </a:r>
            <a:endParaRPr lang="zh-CN" altLang="en-US" dirty="0"/>
          </a:p>
        </p:txBody>
      </p:sp>
      <p:sp>
        <p:nvSpPr>
          <p:cNvPr id="46" name="矩形 45"/>
          <p:cNvSpPr/>
          <p:nvPr/>
        </p:nvSpPr>
        <p:spPr>
          <a:xfrm>
            <a:off x="4628283" y="3768539"/>
            <a:ext cx="6588869" cy="1532727"/>
          </a:xfrm>
          <a:prstGeom prst="rect">
            <a:avLst/>
          </a:prstGeom>
        </p:spPr>
        <p:txBody>
          <a:bodyPr wrap="square">
            <a:spAutoFit/>
          </a:bodyPr>
          <a:lstStyle/>
          <a:p>
            <a:pPr algn="just">
              <a:lnSpc>
                <a:spcPct val="130000"/>
              </a:lnSpc>
            </a:pPr>
            <a:r>
              <a:rPr lang="zh-CN" altLang="en-US" dirty="0" smtClean="0"/>
              <a:t>引入多核学习的思想，使用多个核函数的非负线性组合得到的基核进行训练，并使用割平面算法构造一系列逐渐逼近原始多核</a:t>
            </a:r>
            <a:r>
              <a:rPr lang="en-US" altLang="zh-CN" dirty="0" smtClean="0"/>
              <a:t>MMC</a:t>
            </a:r>
            <a:r>
              <a:rPr lang="zh-CN" altLang="en-US" dirty="0" smtClean="0"/>
              <a:t>的问题序列，并通过凹凸规划求解序列中的约束最优化问题。</a:t>
            </a:r>
            <a:r>
              <a:rPr lang="en-US" altLang="zh-CN" dirty="0" smtClean="0"/>
              <a:t> </a:t>
            </a:r>
            <a:endParaRPr lang="zh-CN" altLang="en-US" dirty="0"/>
          </a:p>
        </p:txBody>
      </p:sp>
      <p:sp>
        <p:nvSpPr>
          <p:cNvPr id="17" name="文本框 16"/>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8" name="文本占位符 1"/>
          <p:cNvSpPr>
            <a:spLocks noGrp="1"/>
          </p:cNvSpPr>
          <p:nvPr>
            <p:ph type="body" sz="quarter" idx="10"/>
          </p:nvPr>
        </p:nvSpPr>
        <p:spPr>
          <a:xfrm>
            <a:off x="459944" y="188640"/>
            <a:ext cx="864096" cy="790767"/>
          </a:xfrm>
        </p:spPr>
        <p:txBody>
          <a:bodyPr/>
          <a:lstStyle/>
          <a:p>
            <a:r>
              <a:rPr lang="en-US" altLang="zh-CN" dirty="0" smtClean="0"/>
              <a:t>02</a:t>
            </a:r>
            <a:endParaRPr lang="zh-CN" altLang="en-US" dirty="0"/>
          </a:p>
        </p:txBody>
      </p:sp>
      <p:sp>
        <p:nvSpPr>
          <p:cNvPr id="19" name="文本占位符 2"/>
          <p:cNvSpPr>
            <a:spLocks noGrp="1"/>
          </p:cNvSpPr>
          <p:nvPr>
            <p:ph type="body" sz="quarter" idx="12"/>
          </p:nvPr>
        </p:nvSpPr>
        <p:spPr>
          <a:xfrm>
            <a:off x="1381868" y="260648"/>
            <a:ext cx="4307716" cy="547041"/>
          </a:xfrm>
        </p:spPr>
        <p:txBody>
          <a:bodyPr/>
          <a:lstStyle/>
          <a:p>
            <a:r>
              <a:rPr lang="zh-CN" altLang="en-US" dirty="0" smtClean="0"/>
              <a:t>研究思路与方法</a:t>
            </a:r>
            <a:endParaRPr lang="zh-CN" altLang="en-US" dirty="0"/>
          </a:p>
        </p:txBody>
      </p:sp>
    </p:spTree>
    <p:extLst>
      <p:ext uri="{BB962C8B-B14F-4D97-AF65-F5344CB8AC3E}">
        <p14:creationId xmlns:p14="http://schemas.microsoft.com/office/powerpoint/2010/main" val="3817995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55640" y="1412776"/>
            <a:ext cx="5714266" cy="5022304"/>
          </a:xfrm>
          <a:prstGeom prst="rect">
            <a:avLst/>
          </a:prstGeom>
        </p:spPr>
      </p:pic>
      <p:sp>
        <p:nvSpPr>
          <p:cNvPr id="7" name="文本框 6"/>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8" name="文本占位符 1"/>
          <p:cNvSpPr>
            <a:spLocks noGrp="1"/>
          </p:cNvSpPr>
          <p:nvPr>
            <p:ph type="body" sz="quarter" idx="10"/>
          </p:nvPr>
        </p:nvSpPr>
        <p:spPr>
          <a:xfrm>
            <a:off x="459944" y="188640"/>
            <a:ext cx="864096" cy="790767"/>
          </a:xfrm>
        </p:spPr>
        <p:txBody>
          <a:bodyPr/>
          <a:lstStyle/>
          <a:p>
            <a:r>
              <a:rPr lang="en-US" altLang="zh-CN" dirty="0" smtClean="0"/>
              <a:t>02</a:t>
            </a:r>
            <a:endParaRPr lang="zh-CN" altLang="en-US" dirty="0"/>
          </a:p>
        </p:txBody>
      </p:sp>
      <p:sp>
        <p:nvSpPr>
          <p:cNvPr id="9" name="文本占位符 2"/>
          <p:cNvSpPr>
            <a:spLocks noGrp="1"/>
          </p:cNvSpPr>
          <p:nvPr>
            <p:ph type="body" sz="quarter" idx="12"/>
          </p:nvPr>
        </p:nvSpPr>
        <p:spPr>
          <a:xfrm>
            <a:off x="1381868" y="260648"/>
            <a:ext cx="4307716" cy="547041"/>
          </a:xfrm>
        </p:spPr>
        <p:txBody>
          <a:bodyPr/>
          <a:lstStyle/>
          <a:p>
            <a:r>
              <a:rPr lang="zh-CN" altLang="en-US" dirty="0" smtClean="0"/>
              <a:t>研究思路与方法</a:t>
            </a:r>
            <a:endParaRPr lang="zh-CN" altLang="en-US" dirty="0"/>
          </a:p>
        </p:txBody>
      </p:sp>
      <p:sp>
        <p:nvSpPr>
          <p:cNvPr id="2" name="线形标注 2 1"/>
          <p:cNvSpPr/>
          <p:nvPr/>
        </p:nvSpPr>
        <p:spPr>
          <a:xfrm>
            <a:off x="8760296" y="1916832"/>
            <a:ext cx="1656184" cy="1296144"/>
          </a:xfrm>
          <a:prstGeom prst="borderCallout2">
            <a:avLst>
              <a:gd name="adj1" fmla="val 51918"/>
              <a:gd name="adj2" fmla="val 220"/>
              <a:gd name="adj3" fmla="val 44811"/>
              <a:gd name="adj4" fmla="val -100201"/>
              <a:gd name="adj5" fmla="val 7204"/>
              <a:gd name="adj6" fmla="val -2513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stretch>
            <a:fillRect/>
          </a:stretch>
        </p:blipFill>
        <p:spPr>
          <a:xfrm>
            <a:off x="8976319" y="2564904"/>
            <a:ext cx="1165526" cy="576064"/>
          </a:xfrm>
          <a:prstGeom prst="rect">
            <a:avLst/>
          </a:prstGeom>
        </p:spPr>
      </p:pic>
      <p:pic>
        <p:nvPicPr>
          <p:cNvPr id="6" name="图片 5"/>
          <p:cNvPicPr>
            <a:picLocks noChangeAspect="1"/>
          </p:cNvPicPr>
          <p:nvPr/>
        </p:nvPicPr>
        <p:blipFill>
          <a:blip r:embed="rId4"/>
          <a:stretch>
            <a:fillRect/>
          </a:stretch>
        </p:blipFill>
        <p:spPr>
          <a:xfrm>
            <a:off x="8976319" y="2132856"/>
            <a:ext cx="1253170" cy="244702"/>
          </a:xfrm>
          <a:prstGeom prst="rect">
            <a:avLst/>
          </a:prstGeom>
        </p:spPr>
      </p:pic>
      <p:pic>
        <p:nvPicPr>
          <p:cNvPr id="10" name="图片 9"/>
          <p:cNvPicPr>
            <a:picLocks noChangeAspect="1"/>
          </p:cNvPicPr>
          <p:nvPr/>
        </p:nvPicPr>
        <p:blipFill>
          <a:blip r:embed="rId5"/>
          <a:stretch>
            <a:fillRect/>
          </a:stretch>
        </p:blipFill>
        <p:spPr>
          <a:xfrm>
            <a:off x="8884272" y="4275484"/>
            <a:ext cx="2920399" cy="593031"/>
          </a:xfrm>
          <a:prstGeom prst="rect">
            <a:avLst/>
          </a:prstGeom>
        </p:spPr>
      </p:pic>
      <p:sp>
        <p:nvSpPr>
          <p:cNvPr id="11" name="线形标注 2 10"/>
          <p:cNvSpPr/>
          <p:nvPr/>
        </p:nvSpPr>
        <p:spPr>
          <a:xfrm>
            <a:off x="8760296" y="4149080"/>
            <a:ext cx="3168352" cy="864096"/>
          </a:xfrm>
          <a:prstGeom prst="borderCallout2">
            <a:avLst>
              <a:gd name="adj1" fmla="val 51918"/>
              <a:gd name="adj2" fmla="val 220"/>
              <a:gd name="adj3" fmla="val 22699"/>
              <a:gd name="adj4" fmla="val -42480"/>
              <a:gd name="adj5" fmla="val -109674"/>
              <a:gd name="adj6" fmla="val -811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61540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118742" y="2348880"/>
            <a:ext cx="7810500" cy="2590800"/>
          </a:xfrm>
          <a:prstGeom prst="rect">
            <a:avLst/>
          </a:prstGeom>
        </p:spPr>
      </p:pic>
      <p:sp>
        <p:nvSpPr>
          <p:cNvPr id="8" name="文本框 7"/>
          <p:cNvSpPr txBox="1"/>
          <p:nvPr/>
        </p:nvSpPr>
        <p:spPr>
          <a:xfrm>
            <a:off x="2118742" y="1700808"/>
            <a:ext cx="23586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割平面算法</a:t>
            </a:r>
            <a:endParaRPr lang="zh-CN" altLang="en-US" sz="2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101755" y="5313658"/>
            <a:ext cx="6082477" cy="369332"/>
          </a:xfrm>
          <a:prstGeom prst="rect">
            <a:avLst/>
          </a:prstGeom>
          <a:noFill/>
        </p:spPr>
        <p:txBody>
          <a:bodyPr wrap="square" rtlCol="0">
            <a:spAutoFit/>
          </a:bodyPr>
          <a:lstStyle/>
          <a:p>
            <a:r>
              <a:rPr kumimoji="1" lang="zh-CN" altLang="en-US" dirty="0" smtClean="0"/>
              <a:t>如何求解问题</a:t>
            </a:r>
            <a:r>
              <a:rPr kumimoji="1" lang="en-US" altLang="zh-CN" dirty="0" smtClean="0"/>
              <a:t>(4.7)</a:t>
            </a:r>
            <a:r>
              <a:rPr kumimoji="1" lang="zh-CN" altLang="en-US" dirty="0" smtClean="0"/>
              <a:t>？如何寻找最违背的约束</a:t>
            </a:r>
            <a:r>
              <a:rPr kumimoji="1" lang="en-US" altLang="zh-CN" b="1" dirty="0" smtClean="0"/>
              <a:t>c</a:t>
            </a:r>
            <a:r>
              <a:rPr kumimoji="1" lang="zh-CN" altLang="en-US" dirty="0" smtClean="0"/>
              <a:t>？</a:t>
            </a:r>
            <a:endParaRPr kumimoji="1" lang="zh-CN" altLang="en-US" dirty="0"/>
          </a:p>
        </p:txBody>
      </p:sp>
      <p:sp>
        <p:nvSpPr>
          <p:cNvPr id="9" name="文本框 8"/>
          <p:cNvSpPr txBox="1"/>
          <p:nvPr/>
        </p:nvSpPr>
        <p:spPr>
          <a:xfrm>
            <a:off x="-6824" y="0"/>
            <a:ext cx="12198824" cy="1069703"/>
          </a:xfrm>
          <a:prstGeom prst="rect">
            <a:avLst/>
          </a:prstGeom>
          <a:solidFill>
            <a:srgbClr val="23527A"/>
          </a:solidFill>
        </p:spPr>
        <p:txBody>
          <a:bodyPr wrap="square" rtlCol="0">
            <a:spAutoFit/>
          </a:bodyPr>
          <a:lstStyle/>
          <a:p>
            <a:endParaRPr lang="zh-CN" altLang="en-US" dirty="0"/>
          </a:p>
        </p:txBody>
      </p:sp>
      <p:sp>
        <p:nvSpPr>
          <p:cNvPr id="13" name="文本占位符 1"/>
          <p:cNvSpPr>
            <a:spLocks noGrp="1"/>
          </p:cNvSpPr>
          <p:nvPr>
            <p:ph type="body" sz="quarter" idx="10"/>
          </p:nvPr>
        </p:nvSpPr>
        <p:spPr>
          <a:xfrm>
            <a:off x="459944" y="188640"/>
            <a:ext cx="864096" cy="716835"/>
          </a:xfrm>
        </p:spPr>
        <p:txBody>
          <a:bodyPr/>
          <a:lstStyle/>
          <a:p>
            <a:r>
              <a:rPr lang="en-US" altLang="zh-CN" dirty="0" smtClean="0"/>
              <a:t>02</a:t>
            </a:r>
            <a:endParaRPr lang="zh-CN" altLang="en-US" dirty="0"/>
          </a:p>
        </p:txBody>
      </p:sp>
      <p:sp>
        <p:nvSpPr>
          <p:cNvPr id="14" name="文本占位符 2"/>
          <p:cNvSpPr>
            <a:spLocks noGrp="1"/>
          </p:cNvSpPr>
          <p:nvPr>
            <p:ph type="body" sz="quarter" idx="12"/>
          </p:nvPr>
        </p:nvSpPr>
        <p:spPr>
          <a:xfrm>
            <a:off x="1381868" y="260648"/>
            <a:ext cx="4307716" cy="697363"/>
          </a:xfrm>
        </p:spPr>
        <p:txBody>
          <a:bodyPr/>
          <a:lstStyle/>
          <a:p>
            <a:r>
              <a:rPr lang="zh-CN" altLang="en-US" dirty="0" smtClean="0"/>
              <a:t>研究思路与方法</a:t>
            </a:r>
            <a:endParaRPr lang="zh-CN" altLang="en-US" dirty="0"/>
          </a:p>
        </p:txBody>
      </p:sp>
    </p:spTree>
    <p:extLst>
      <p:ext uri="{BB962C8B-B14F-4D97-AF65-F5344CB8AC3E}">
        <p14:creationId xmlns:p14="http://schemas.microsoft.com/office/powerpoint/2010/main" val="2457140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6"/>
</p:tagLst>
</file>

<file path=ppt/tags/tag13.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7"/>
</p:tagLst>
</file>

<file path=ppt/tags/tag14.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8"/>
</p:tagLst>
</file>

<file path=ppt/tags/tag15.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9"/>
</p:tagLst>
</file>

<file path=ppt/tags/tag16.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60508125741"/>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08125741"/>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508125741"/>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4"/>
</p:tagLst>
</file>

<file path=ppt/tags/tag20.xml><?xml version="1.0" encoding="utf-8"?>
<p:tagLst xmlns:a="http://schemas.openxmlformats.org/drawingml/2006/main" xmlns:r="http://schemas.openxmlformats.org/officeDocument/2006/relationships" xmlns:p="http://schemas.openxmlformats.org/presentationml/2006/main">
  <p:tag name="MH" val="20160508125741"/>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508125741"/>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ags/tag30.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31.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3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4.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3"/>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3324</TotalTime>
  <Words>723</Words>
  <Application>Microsoft Macintosh PowerPoint</Application>
  <PresentationFormat>宽屏</PresentationFormat>
  <Paragraphs>174</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Arial Narrow</vt:lpstr>
      <vt:lpstr>Calibri</vt:lpstr>
      <vt:lpstr>PingFang SC</vt:lpstr>
      <vt:lpstr>Times New Roman</vt:lpstr>
      <vt:lpstr>华文细黑</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朱雪林</cp:lastModifiedBy>
  <cp:revision>361</cp:revision>
  <dcterms:created xsi:type="dcterms:W3CDTF">2015-05-14T07:52:23Z</dcterms:created>
  <dcterms:modified xsi:type="dcterms:W3CDTF">2016-06-12T22:45:25Z</dcterms:modified>
</cp:coreProperties>
</file>