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5"/>
  </p:sldMasterIdLst>
  <p:sldIdLst>
    <p:sldId id="256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5" r:id="rId17"/>
    <p:sldId id="267" r:id="rId18"/>
    <p:sldId id="268" r:id="rId19"/>
    <p:sldId id="269" r:id="rId20"/>
    <p:sldId id="270" r:id="rId21"/>
    <p:sldId id="271" r:id="rId22"/>
    <p:sldId id="273" r:id="rId23"/>
    <p:sldId id="272" r:id="rId24"/>
    <p:sldId id="274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5/24/2016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Zang.wei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40933"/>
            <a:ext cx="4343400" cy="387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 smtClean="0"/>
              <a:t>How to detect </a:t>
            </a:r>
            <a:r>
              <a:rPr lang="en-US" dirty="0"/>
              <a:t>near-duplicate for web </a:t>
            </a:r>
            <a:r>
              <a:rPr lang="en-US" dirty="0" smtClean="0"/>
              <a:t>pages?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343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2"/>
            <a:r>
              <a:rPr lang="en-US" dirty="0"/>
              <a:t>1. Just compare two texts through word by word.</a:t>
            </a:r>
          </a:p>
          <a:p>
            <a:pPr lvl="2"/>
            <a:r>
              <a:rPr lang="en-US" dirty="0"/>
              <a:t>2. Split words, extract character vector, then compare.</a:t>
            </a:r>
          </a:p>
          <a:p>
            <a:pPr lvl="2"/>
            <a:r>
              <a:rPr lang="en-US" dirty="0"/>
              <a:t>3. Hash, generate fingerprint. (Md5)</a:t>
            </a:r>
          </a:p>
          <a:p>
            <a:endParaRPr lang="en-US" dirty="0" smtClean="0"/>
          </a:p>
          <a:p>
            <a:r>
              <a:rPr lang="en-US" dirty="0"/>
              <a:t>Md5 is not good, why?</a:t>
            </a:r>
          </a:p>
          <a:p>
            <a:pPr lvl="1"/>
            <a:r>
              <a:rPr lang="en-US" dirty="0"/>
              <a:t>Similar pages generate </a:t>
            </a:r>
            <a:r>
              <a:rPr lang="en-US" b="1" dirty="0"/>
              <a:t>different</a:t>
            </a:r>
            <a:r>
              <a:rPr lang="en-US" dirty="0"/>
              <a:t> hash codes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Similar pages -&gt; similar hash codes</a:t>
            </a:r>
          </a:p>
          <a:p>
            <a:pPr lvl="1"/>
            <a:r>
              <a:rPr lang="en-US" i="1" dirty="0" smtClean="0"/>
              <a:t>P1: the </a:t>
            </a:r>
            <a:r>
              <a:rPr lang="en-US" i="1" dirty="0"/>
              <a:t>cat sat on the mat</a:t>
            </a:r>
            <a:endParaRPr lang="en-US" sz="2600" i="1" dirty="0"/>
          </a:p>
          <a:p>
            <a:pPr lvl="1"/>
            <a:r>
              <a:rPr lang="en-US" i="1" dirty="0" smtClean="0"/>
              <a:t>P2: the </a:t>
            </a:r>
            <a:r>
              <a:rPr lang="en-US" i="1" dirty="0"/>
              <a:t>cat sat on a mat</a:t>
            </a:r>
            <a:endParaRPr lang="en-US" sz="2600" i="1" dirty="0"/>
          </a:p>
          <a:p>
            <a:pPr lvl="1"/>
            <a:r>
              <a:rPr lang="en-US" i="1" dirty="0" smtClean="0"/>
              <a:t>P3: we </a:t>
            </a:r>
            <a:r>
              <a:rPr lang="en-US" i="1" dirty="0"/>
              <a:t>all scream for ice </a:t>
            </a:r>
            <a:r>
              <a:rPr lang="en-US" i="1" dirty="0" smtClean="0"/>
              <a:t>cream</a:t>
            </a:r>
          </a:p>
          <a:p>
            <a:pPr lvl="1"/>
            <a:endParaRPr lang="en-US" sz="2600" dirty="0"/>
          </a:p>
          <a:p>
            <a:pPr lvl="1"/>
            <a:r>
              <a:rPr lang="en-US" dirty="0" smtClean="0"/>
              <a:t>&gt; </a:t>
            </a:r>
            <a:r>
              <a:rPr lang="en-US" dirty="0"/>
              <a:t>p1.simhash </a:t>
            </a:r>
            <a:r>
              <a:rPr lang="en-US" dirty="0" smtClean="0"/>
              <a:t>=&gt; </a:t>
            </a:r>
            <a:r>
              <a:rPr lang="en-US" dirty="0"/>
              <a:t>851459198 </a:t>
            </a:r>
            <a:br>
              <a:rPr lang="en-US" dirty="0"/>
            </a:br>
            <a:r>
              <a:rPr lang="en-US" dirty="0"/>
              <a:t>00110010110000000011110001111110 </a:t>
            </a:r>
            <a:br>
              <a:rPr lang="en-US" dirty="0"/>
            </a:br>
            <a:r>
              <a:rPr lang="en-US" dirty="0" smtClean="0"/>
              <a:t>&gt; </a:t>
            </a:r>
            <a:r>
              <a:rPr lang="en-US" dirty="0"/>
              <a:t>p2.simhash </a:t>
            </a:r>
            <a:r>
              <a:rPr lang="en-US" dirty="0" smtClean="0"/>
              <a:t>=&gt; </a:t>
            </a:r>
            <a:r>
              <a:rPr lang="en-US" dirty="0"/>
              <a:t>847263864 </a:t>
            </a:r>
            <a:br>
              <a:rPr lang="en-US" dirty="0"/>
            </a:br>
            <a:r>
              <a:rPr lang="en-US" dirty="0"/>
              <a:t>00110010100000000011100001111000 </a:t>
            </a:r>
            <a:br>
              <a:rPr lang="en-US" dirty="0"/>
            </a:br>
            <a:r>
              <a:rPr lang="en-US" dirty="0" smtClean="0"/>
              <a:t>&gt; </a:t>
            </a:r>
            <a:r>
              <a:rPr lang="en-US" dirty="0"/>
              <a:t>p3.simhash </a:t>
            </a:r>
            <a:r>
              <a:rPr lang="en-US" dirty="0" smtClean="0"/>
              <a:t>=&gt; </a:t>
            </a:r>
            <a:r>
              <a:rPr lang="en-US" dirty="0"/>
              <a:t>984968088 </a:t>
            </a:r>
            <a:br>
              <a:rPr lang="en-US" dirty="0"/>
            </a:br>
            <a:r>
              <a:rPr lang="en-US" dirty="0"/>
              <a:t>00111010101101010110101110011000</a:t>
            </a:r>
          </a:p>
          <a:p>
            <a:pPr lvl="1"/>
            <a:r>
              <a:rPr lang="en-US" b="1" dirty="0" smtClean="0"/>
              <a:t>Hamming Distance</a:t>
            </a:r>
            <a:r>
              <a:rPr lang="en-US" dirty="0"/>
              <a:t>(p1,p2)=4</a:t>
            </a:r>
            <a:r>
              <a:rPr lang="zh-CN" altLang="en-US" dirty="0"/>
              <a:t>，</a:t>
            </a:r>
            <a:r>
              <a:rPr lang="en-US" dirty="0"/>
              <a:t>(p1,p3)=</a:t>
            </a:r>
            <a:r>
              <a:rPr lang="en-US" dirty="0" smtClean="0"/>
              <a:t>16, (p2,p3</a:t>
            </a:r>
            <a:r>
              <a:rPr lang="en-US" dirty="0"/>
              <a:t>)=12.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400800" cy="484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2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strings into words</a:t>
            </a:r>
          </a:p>
          <a:p>
            <a:pPr lvl="1"/>
            <a:r>
              <a:rPr lang="en-US" dirty="0"/>
              <a:t>the cat sat on the </a:t>
            </a:r>
            <a:r>
              <a:rPr lang="en-US" dirty="0" smtClean="0"/>
              <a:t>mat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{"</a:t>
            </a:r>
            <a:r>
              <a:rPr lang="en-US" dirty="0" err="1"/>
              <a:t>th</a:t>
            </a:r>
            <a:r>
              <a:rPr lang="en-US" dirty="0"/>
              <a:t>", "he", "e ", " c", "ca", "at", "t ", " s", "</a:t>
            </a:r>
            <a:r>
              <a:rPr lang="en-US" dirty="0" err="1"/>
              <a:t>sa</a:t>
            </a:r>
            <a:r>
              <a:rPr lang="en-US" dirty="0"/>
              <a:t>", " o", "on", "n ", " t", " m", "ma</a:t>
            </a:r>
            <a:r>
              <a:rPr lang="en-US" dirty="0" smtClean="0"/>
              <a:t>"}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th</a:t>
            </a:r>
            <a:r>
              <a:rPr lang="en-US" dirty="0"/>
              <a:t>”.weight = 5, “</a:t>
            </a:r>
            <a:r>
              <a:rPr lang="en-US" dirty="0" err="1"/>
              <a:t>he”.weight</a:t>
            </a:r>
            <a:r>
              <a:rPr lang="en-US" dirty="0"/>
              <a:t> = 3</a:t>
            </a:r>
            <a:endParaRPr lang="en-US" dirty="0" smtClean="0"/>
          </a:p>
          <a:p>
            <a:r>
              <a:rPr lang="en-US" dirty="0" smtClean="0"/>
              <a:t>Hash word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th</a:t>
            </a:r>
            <a:r>
              <a:rPr lang="en-US" dirty="0"/>
              <a:t>".hash = 100110 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err="1"/>
              <a:t>he".hash</a:t>
            </a:r>
            <a:r>
              <a:rPr lang="en-US" dirty="0"/>
              <a:t> = 110000</a:t>
            </a:r>
            <a:endParaRPr lang="en-US" dirty="0" smtClean="0"/>
          </a:p>
          <a:p>
            <a:r>
              <a:rPr lang="en-US" dirty="0" smtClean="0"/>
              <a:t>Add weight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th</a:t>
            </a:r>
            <a:r>
              <a:rPr lang="en-US" dirty="0"/>
              <a:t>” = 5 -5 -5 5 5 -5, “he” = 3 3 -3 -3 -3 -3</a:t>
            </a:r>
            <a:endParaRPr lang="en-US" dirty="0" smtClean="0"/>
          </a:p>
          <a:p>
            <a:r>
              <a:rPr lang="en-US" dirty="0" smtClean="0"/>
              <a:t>Combine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th</a:t>
            </a:r>
            <a:r>
              <a:rPr lang="en-US" dirty="0"/>
              <a:t>”+”he” = 8 -2 -8 2 2 -8 </a:t>
            </a:r>
            <a:endParaRPr lang="en-US" dirty="0" smtClean="0"/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/>
              <a:t>8 -2 -8 2 2 -</a:t>
            </a:r>
            <a:r>
              <a:rPr lang="en-US" dirty="0" smtClean="0"/>
              <a:t>8 = 1 0 0 1 1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test whether an element is a member of a set?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Bitmap</a:t>
            </a:r>
          </a:p>
          <a:p>
            <a:pPr lvl="1"/>
            <a:endParaRPr lang="en-US" dirty="0"/>
          </a:p>
          <a:p>
            <a:r>
              <a:rPr lang="en-US" dirty="0" smtClean="0"/>
              <a:t>Bloom filter</a:t>
            </a:r>
          </a:p>
          <a:p>
            <a:pPr lvl="1"/>
            <a:r>
              <a:rPr lang="en-US" dirty="0"/>
              <a:t>a space-efficient probabilistic data structure that is used to test whether an element is a member of a 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+ hash functions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23872"/>
            <a:ext cx="5486400" cy="196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Given </a:t>
            </a:r>
            <a:r>
              <a:rPr lang="en-US" i="1" dirty="0"/>
              <a:t>n</a:t>
            </a:r>
            <a:r>
              <a:rPr lang="en-US" dirty="0"/>
              <a:t> is the number of inserted </a:t>
            </a:r>
            <a:r>
              <a:rPr lang="en-US" dirty="0" smtClean="0"/>
              <a:t>elements, </a:t>
            </a:r>
            <a:r>
              <a:rPr lang="en-US" i="1" dirty="0"/>
              <a:t>p</a:t>
            </a:r>
            <a:r>
              <a:rPr lang="en-US" dirty="0"/>
              <a:t> is the probability of false </a:t>
            </a:r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/>
              <a:t>m</a:t>
            </a:r>
            <a:r>
              <a:rPr lang="en-US" dirty="0"/>
              <a:t> </a:t>
            </a:r>
            <a:r>
              <a:rPr lang="en-US" dirty="0" smtClean="0"/>
              <a:t>can be calculated, which is </a:t>
            </a:r>
            <a:r>
              <a:rPr lang="en-US" dirty="0"/>
              <a:t>the number of bits in the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k is the number of hash </a:t>
            </a:r>
            <a:r>
              <a:rPr lang="en-US" dirty="0" smtClean="0"/>
              <a:t>function can also be got.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Hash function</a:t>
            </a:r>
          </a:p>
          <a:p>
            <a:pPr lvl="1"/>
            <a:r>
              <a:rPr lang="en-US" dirty="0" smtClean="0"/>
              <a:t>In depended hash function</a:t>
            </a:r>
          </a:p>
          <a:p>
            <a:pPr lvl="1"/>
            <a:r>
              <a:rPr lang="en-US" dirty="0" smtClean="0"/>
              <a:t>Different parameters hash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http://dl.iteye.com/upload/attachment/599447/1b3b24b8-497f-3a08-b619-7dba9059d65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5224780" cy="56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67200"/>
            <a:ext cx="2286000" cy="5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0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Feature</a:t>
            </a:r>
          </a:p>
          <a:p>
            <a:pPr lvl="1"/>
            <a:r>
              <a:rPr lang="en-US" dirty="0"/>
              <a:t>False positive matches are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false negatives are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Easy to insert and test</a:t>
            </a:r>
          </a:p>
          <a:p>
            <a:pPr lvl="1"/>
            <a:endParaRPr lang="en-US" dirty="0"/>
          </a:p>
          <a:p>
            <a:r>
              <a:rPr lang="en-US" dirty="0" smtClean="0"/>
              <a:t>Bad Feature</a:t>
            </a:r>
          </a:p>
          <a:p>
            <a:pPr lvl="1"/>
            <a:r>
              <a:rPr lang="en-US" dirty="0" smtClean="0"/>
              <a:t>Delete no…</a:t>
            </a:r>
          </a:p>
          <a:p>
            <a:pPr lvl="2"/>
            <a:r>
              <a:rPr lang="en-US" dirty="0" smtClean="0"/>
              <a:t>How to solve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Hash Function</a:t>
            </a:r>
          </a:p>
          <a:p>
            <a:r>
              <a:rPr lang="en-US" sz="3600" dirty="0" smtClean="0"/>
              <a:t>Hash Conflict</a:t>
            </a:r>
          </a:p>
          <a:p>
            <a:r>
              <a:rPr lang="en-US" sz="3600" dirty="0" smtClean="0"/>
              <a:t>Consistent Hash</a:t>
            </a:r>
          </a:p>
          <a:p>
            <a:r>
              <a:rPr lang="en-US" sz="3600" dirty="0" err="1" smtClean="0"/>
              <a:t>SimHash</a:t>
            </a:r>
            <a:endParaRPr lang="en-US" sz="3600" dirty="0" smtClean="0"/>
          </a:p>
          <a:p>
            <a:r>
              <a:rPr lang="en-US" sz="3600" dirty="0" smtClean="0"/>
              <a:t>Bloom Filter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Thanks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</a:p>
          <a:p>
            <a:pPr lvl="3"/>
            <a:r>
              <a:rPr lang="en-US" dirty="0" smtClean="0"/>
              <a:t>H</a:t>
            </a:r>
            <a:r>
              <a:rPr lang="en-US" dirty="0"/>
              <a:t>(key) = key %M</a:t>
            </a:r>
            <a:endParaRPr lang="en-US" dirty="0" smtClean="0"/>
          </a:p>
          <a:p>
            <a:r>
              <a:rPr lang="en-US" dirty="0" smtClean="0"/>
              <a:t>Truncation</a:t>
            </a:r>
          </a:p>
          <a:p>
            <a:pPr lvl="3"/>
            <a:r>
              <a:rPr lang="en-US" dirty="0"/>
              <a:t>Key: 4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73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5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= 812 [select digits from specific column]</a:t>
            </a:r>
            <a:endParaRPr lang="en-US" dirty="0" smtClean="0"/>
          </a:p>
          <a:p>
            <a:r>
              <a:rPr lang="en-US" dirty="0" smtClean="0"/>
              <a:t>Folding</a:t>
            </a:r>
          </a:p>
          <a:p>
            <a:pPr lvl="3"/>
            <a:r>
              <a:rPr lang="en-US" dirty="0"/>
              <a:t>Key: 4873152 = 48+731+52=831</a:t>
            </a:r>
            <a:endParaRPr lang="en-US" dirty="0" smtClean="0"/>
          </a:p>
          <a:p>
            <a:r>
              <a:rPr lang="en-US" dirty="0" smtClean="0"/>
              <a:t>Hash Strings</a:t>
            </a:r>
          </a:p>
          <a:p>
            <a:pPr lvl="3"/>
            <a:r>
              <a:rPr lang="en-US" dirty="0"/>
              <a:t>Sting ‘hashing’ = 104+97+115+104+105+110+103 = 738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probe</a:t>
            </a:r>
          </a:p>
          <a:p>
            <a:pPr lvl="3"/>
            <a:r>
              <a:rPr lang="en-US" dirty="0"/>
              <a:t>Slot = (</a:t>
            </a:r>
            <a:r>
              <a:rPr lang="en-US" dirty="0" err="1"/>
              <a:t>home+i</a:t>
            </a:r>
            <a:r>
              <a:rPr lang="en-US" dirty="0"/>
              <a:t>)%M  (</a:t>
            </a:r>
            <a:r>
              <a:rPr lang="en-US" dirty="0" err="1"/>
              <a:t>i</a:t>
            </a:r>
            <a:r>
              <a:rPr lang="en-US" dirty="0"/>
              <a:t>=1,2,…,k, k&lt;=M-1</a:t>
            </a:r>
            <a:r>
              <a:rPr lang="en-US" dirty="0" smtClean="0"/>
              <a:t>)</a:t>
            </a:r>
          </a:p>
          <a:p>
            <a:pPr lvl="4"/>
            <a:r>
              <a:rPr lang="en-US" dirty="0"/>
              <a:t>Home is index to which the key originally mapped by the hash function</a:t>
            </a:r>
            <a:endParaRPr lang="en-US" dirty="0" smtClean="0"/>
          </a:p>
          <a:p>
            <a:pPr lvl="3"/>
            <a:r>
              <a:rPr lang="en-US" dirty="0" smtClean="0"/>
              <a:t>Slot = (</a:t>
            </a:r>
            <a:r>
              <a:rPr lang="en-US" dirty="0" err="1" smtClean="0"/>
              <a:t>home+i</a:t>
            </a:r>
            <a:r>
              <a:rPr lang="en-US" dirty="0" smtClean="0"/>
              <a:t>*c)%M</a:t>
            </a:r>
          </a:p>
          <a:p>
            <a:r>
              <a:rPr lang="en-US" dirty="0" smtClean="0"/>
              <a:t>Quadratic probe</a:t>
            </a:r>
          </a:p>
          <a:p>
            <a:pPr lvl="3"/>
            <a:r>
              <a:rPr lang="en-US" dirty="0"/>
              <a:t>Slot = (home + i^2)%M</a:t>
            </a:r>
            <a:endParaRPr lang="en-US" dirty="0" smtClean="0"/>
          </a:p>
          <a:p>
            <a:r>
              <a:rPr lang="en-US" dirty="0" smtClean="0"/>
              <a:t>Double hashing</a:t>
            </a:r>
          </a:p>
          <a:p>
            <a:pPr lvl="3"/>
            <a:r>
              <a:rPr lang="en-US" dirty="0"/>
              <a:t>Slot = (home + 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/>
              <a:t>H</a:t>
            </a:r>
            <a:r>
              <a:rPr lang="en-US" dirty="0" err="1" smtClean="0"/>
              <a:t>p</a:t>
            </a:r>
            <a:r>
              <a:rPr lang="en-US" dirty="0" smtClean="0"/>
              <a:t>(key</a:t>
            </a:r>
            <a:r>
              <a:rPr lang="en-US" dirty="0"/>
              <a:t>))%M</a:t>
            </a:r>
          </a:p>
          <a:p>
            <a:pPr lvl="3"/>
            <a:r>
              <a:rPr lang="en-US" dirty="0" err="1" smtClean="0"/>
              <a:t>Hp</a:t>
            </a:r>
            <a:r>
              <a:rPr lang="en-US" dirty="0" smtClean="0"/>
              <a:t>(key</a:t>
            </a:r>
            <a:r>
              <a:rPr lang="en-US" dirty="0"/>
              <a:t>) = 1 + key %</a:t>
            </a:r>
            <a:r>
              <a:rPr lang="en-US" dirty="0" smtClean="0"/>
              <a:t>P</a:t>
            </a:r>
          </a:p>
          <a:p>
            <a:r>
              <a:rPr lang="en-US" dirty="0" smtClean="0"/>
              <a:t>Separate chaining</a:t>
            </a:r>
          </a:p>
          <a:p>
            <a:pPr lvl="3"/>
            <a:r>
              <a:rPr lang="en-US" dirty="0"/>
              <a:t>Linked list is used to store the individual keys that map to the same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</a:p>
          <a:p>
            <a:pPr lvl="3"/>
            <a:r>
              <a:rPr lang="en-US" dirty="0"/>
              <a:t>Enlarge the hash table size and then rebuild the whole hash table.</a:t>
            </a:r>
          </a:p>
          <a:p>
            <a:r>
              <a:rPr lang="en-US" dirty="0" smtClean="0"/>
              <a:t>Example, dictionary hash table in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6932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4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  <a:p>
            <a:pPr lvl="2"/>
            <a:r>
              <a:rPr lang="en-US" dirty="0" smtClean="0"/>
              <a:t>For load balance, the </a:t>
            </a:r>
            <a:r>
              <a:rPr lang="en-US" dirty="0"/>
              <a:t>machine number chosen to cache object </a:t>
            </a:r>
            <a:r>
              <a:rPr lang="en-US" b="1" i="1" dirty="0"/>
              <a:t>o</a:t>
            </a:r>
            <a:r>
              <a:rPr lang="en-US" dirty="0"/>
              <a:t> will be: </a:t>
            </a:r>
            <a:endParaRPr lang="en-US" dirty="0" smtClean="0"/>
          </a:p>
          <a:p>
            <a:pPr lvl="3"/>
            <a:r>
              <a:rPr lang="en-US" i="1" dirty="0" smtClean="0"/>
              <a:t>hash(o</a:t>
            </a:r>
            <a:r>
              <a:rPr lang="en-US" i="1" dirty="0"/>
              <a:t>) mod n</a:t>
            </a:r>
            <a:endParaRPr lang="en-US" dirty="0"/>
          </a:p>
          <a:p>
            <a:pPr lvl="2"/>
            <a:r>
              <a:rPr lang="en-US" dirty="0"/>
              <a:t>When we add or remove machine from machine group. The new location will be calculated again.</a:t>
            </a:r>
          </a:p>
          <a:p>
            <a:pPr lvl="3"/>
            <a:r>
              <a:rPr lang="en-US" dirty="0"/>
              <a:t>Hash(o) mod (n+1)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add a machine</a:t>
            </a:r>
          </a:p>
          <a:p>
            <a:pPr lvl="3"/>
            <a:r>
              <a:rPr lang="en-US" dirty="0"/>
              <a:t>Hash(o) mod (n-1)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remove a machine.</a:t>
            </a:r>
          </a:p>
          <a:p>
            <a:pPr lvl="2"/>
            <a:endParaRPr lang="en-US" dirty="0" smtClean="0"/>
          </a:p>
          <a:p>
            <a:r>
              <a:rPr lang="en-US" b="1" dirty="0"/>
              <a:t>Consistent hashing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It can </a:t>
            </a:r>
            <a:r>
              <a:rPr lang="en-US" dirty="0"/>
              <a:t>guarantee that when a cache machine is removed, only the objects cached in it will be rehashed; when a new cache machine is added, only a fairly few objects will be rehashed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object into hash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3581400" cy="386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8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cache into hash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33" y="2176023"/>
            <a:ext cx="4555267" cy="407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cache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98613"/>
            <a:ext cx="4419600" cy="39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8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90CBB4ED0FAE48B25862DA8416D97E" ma:contentTypeVersion="4" ma:contentTypeDescription="Create a new document." ma:contentTypeScope="" ma:versionID="7816fbd8886310829b06b5becaec4e42">
  <xsd:schema xmlns:xsd="http://www.w3.org/2001/XMLSchema" xmlns:xs="http://www.w3.org/2001/XMLSchema" xmlns:p="http://schemas.microsoft.com/office/2006/metadata/properties" xmlns:ns2="1a6a0abe-9037-4627-9b2e-eaefb0860f88" targetNamespace="http://schemas.microsoft.com/office/2006/metadata/properties" ma:root="true" ma:fieldsID="4cd8f838e46fac5c55791a6e26a2087b" ns2:_="">
    <xsd:import namespace="1a6a0abe-9037-4627-9b2e-eaefb0860f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a0abe-9037-4627-9b2e-eaefb0860f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a6a0abe-9037-4627-9b2e-eaefb0860f88">IGTX-6-4515</_dlc_DocId>
    <_dlc_DocIdUrl xmlns="1a6a0abe-9037-4627-9b2e-eaefb0860f88">
      <Url>http://igtweb/dept/international/IntlOffices/CRDC-CorpSite/Advantage/_layouts/DocIdRedir.aspx?ID=IGTX-6-4515</Url>
      <Description>IGTX-6-4515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7FC68D-C70D-4155-A9C9-19EBB18251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6a0abe-9037-4627-9b2e-eaefb0860f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68C96-73A8-492F-9F03-15E91070DD8B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1a6a0abe-9037-4627-9b2e-eaefb0860f88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D49F297-B44C-4524-9D17-24AA8EE952B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168926B-F0AE-4140-8810-6D6856C92D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421</TotalTime>
  <Words>554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Hash</vt:lpstr>
      <vt:lpstr>Agenda</vt:lpstr>
      <vt:lpstr>Hash Function</vt:lpstr>
      <vt:lpstr>Hash Conflict</vt:lpstr>
      <vt:lpstr>Hash Conflict</vt:lpstr>
      <vt:lpstr>Consistent Hashing</vt:lpstr>
      <vt:lpstr>Consistent Hashing</vt:lpstr>
      <vt:lpstr>Consistent Hashing</vt:lpstr>
      <vt:lpstr>Consistent Hashing</vt:lpstr>
      <vt:lpstr>Consistent Hashing</vt:lpstr>
      <vt:lpstr>SimHash</vt:lpstr>
      <vt:lpstr>SimHash</vt:lpstr>
      <vt:lpstr>SimHash</vt:lpstr>
      <vt:lpstr>SimHash</vt:lpstr>
      <vt:lpstr>SimHash</vt:lpstr>
      <vt:lpstr>Bloom Filter</vt:lpstr>
      <vt:lpstr>Bloom Filter</vt:lpstr>
      <vt:lpstr>Bloom Filter</vt:lpstr>
      <vt:lpstr>Bloom Filter</vt:lpstr>
      <vt:lpstr>PowerPoint Presentation</vt:lpstr>
    </vt:vector>
  </TitlesOfParts>
  <Company>International Game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IGTAdmin</dc:creator>
  <cp:lastModifiedBy>Zang.Wei</cp:lastModifiedBy>
  <cp:revision>37</cp:revision>
  <dcterms:created xsi:type="dcterms:W3CDTF">2014-06-17T08:00:49Z</dcterms:created>
  <dcterms:modified xsi:type="dcterms:W3CDTF">2016-05-24T01:18:43Z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0x0101001490CBB4ED0FAE48B25862DA8416D97E</vt:lpwstr>
  </property>
  <property fmtid="{D5CDD505-2E9C-101B-9397-08002B2CF9AE}" pid="3" name="_dlc_DocIdItemGuid">
    <vt:lpwstr>7bc3ac90-d2f9-4944-a6dd-176e82a45180</vt:lpwstr>
  </property>
</Properties>
</file>