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4319-DF9C-4731-8DE1-86EDE955981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8CBC7-2F49-4954-B175-5E9A01A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8CBC7-2F49-4954-B175-5E9A01A2F0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1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B8B4-FEDB-4246-925B-4F78A842D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9C213-FDB6-459C-93E9-8F2C6109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D7BF-0C5E-4096-AFC1-05E16F83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1859-22E3-4232-9E44-9B670B17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0301-0F69-4DB8-B68C-4222E4F8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C9E-9317-4748-9AB2-ED5F28E2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8B097-8FDD-4209-B53A-E107E904C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58BB-476F-444F-86EB-58928944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F2B-562F-4E2D-8A53-836D0F78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074A-C094-428F-9683-92C90804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88EA5-7EA8-4F47-8067-F6D627ECD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DAFB9-8A16-4FDA-9447-D2D36970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A043-3D56-429C-ACDF-97E80749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A887-7F70-44C2-9F75-AF3F001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4C90-85B5-4306-B2E4-7635C6DC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04BB-AB9A-45FC-9C76-C2CB2032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4B8D-9279-4BD1-894B-77E93DD4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5C33-FE9F-4F22-9648-06B98A76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AA17-E2B9-4621-AF1E-05381BB6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001C-D725-4032-B903-334D8017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9328-852F-4493-8782-0D62C404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7B9E4-4553-4F7B-8435-5B7066F4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E3E0-E7C1-4EA5-8782-0D97747C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72E4-F8BD-4417-B500-0DECFDFE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0D067-FBDB-400A-A525-B2D6A68F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E641-0398-4C1F-9F18-A05F2C1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05B8-85AE-4C12-AF7E-1832E57A9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4FA50-D53B-4021-83ED-6C0676EC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55E5-4B50-41EE-9B5F-31D947B3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0D8E-DE71-42D8-94DE-F0564E99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153D-EE9F-4648-A7A6-2F29F6A1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2468-CFC1-42F0-AFCF-675E5632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1BB3-DDA6-4DDA-8DF9-0DA27B437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25917-BE9C-4830-B389-9CCA119D9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11720-F77F-4BDA-934D-5E8D64B1F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670C-8A44-4DE6-8741-AE59B063F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96CD4-9B30-4E4F-8745-14874072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92615-00A3-4D58-85FE-3FF2BF84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79B11-0C51-4690-8EC4-6C111AA7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B189-9048-44E5-BB48-1703646E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24067-0109-46B9-AFA7-B85F390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1F96B-F7E4-4D93-90FE-DE0D01F5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61378-550C-4A0D-87F4-2499BAB0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817B-1651-41C5-97AB-D3819CC9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C9CB5-B2DD-4C70-B426-3F1BF9D5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C14F-AD3D-4B9F-84D9-5A120CD8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C93E-F9C7-4364-B0E7-1BCE984D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92EC-735B-4DB1-A8B1-79990179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5D8D3-8E90-454A-A832-5C0C031A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BCFF-5BE2-4B98-ABC6-66E096E5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CCD0-E933-4C26-8DD8-6EC79E15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2558-FA17-4142-9666-6A2885A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787F-EF4F-4FAE-8D40-C6970531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80F8E-7C9F-4483-B04F-D015DCBE4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5939F-8E05-4490-8DDE-E91185DD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2AC33-63EB-48BD-B2DB-C0DCB2BE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A8782-BB9F-4669-8D70-4832B20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738A-A2C5-45DF-B7F2-664372A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35193-2C25-40C4-B489-36C384A4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2B125-7536-4CD0-9B7C-E8ECDDDC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71ED-31C7-4278-AAD8-BD233D113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D7E0-B931-4979-8A7A-C1EA506FDDF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2F96-4C75-424A-9AD2-73116DEC6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0388-3946-4597-B7E0-D91FE2CF1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033C-B55B-4378-83A0-942AF90F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67A63F-4CA7-43F9-B1AA-33F1AD51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4286250" cy="337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D20DF-DFDB-4509-BEC7-72E2C71E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54" y="76200"/>
            <a:ext cx="421005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44221-7A2E-43AA-BD95-6772A78A1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" y="3892280"/>
            <a:ext cx="4219575" cy="331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7448D-95F0-400B-B961-4C6956EC4FE9}"/>
              </a:ext>
            </a:extLst>
          </p:cNvPr>
          <p:cNvSpPr txBox="1"/>
          <p:nvPr/>
        </p:nvSpPr>
        <p:spPr>
          <a:xfrm>
            <a:off x="4914900" y="4000500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SaaS,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Paas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Iaas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Paas</a:t>
            </a:r>
            <a:r>
              <a:rPr lang="en-US" dirty="0"/>
              <a:t>  let you bind your application code to libraries that give access to the infrastructure your application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Iaas</a:t>
            </a:r>
            <a:r>
              <a:rPr lang="en-US" dirty="0"/>
              <a:t> provide raw compute, storage, and network, organized in ways that are familiar from physical data centers</a:t>
            </a:r>
          </a:p>
        </p:txBody>
      </p:sp>
    </p:spTree>
    <p:extLst>
      <p:ext uri="{BB962C8B-B14F-4D97-AF65-F5344CB8AC3E}">
        <p14:creationId xmlns:p14="http://schemas.microsoft.com/office/powerpoint/2010/main" val="127050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C85FE-B043-4221-967B-20CC8B42BC63}"/>
              </a:ext>
            </a:extLst>
          </p:cNvPr>
          <p:cNvSpPr txBox="1"/>
          <p:nvPr/>
        </p:nvSpPr>
        <p:spPr>
          <a:xfrm>
            <a:off x="0" y="0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以下是</a:t>
            </a:r>
            <a:r>
              <a:rPr lang="en-US" altLang="zh-CN" dirty="0"/>
              <a:t>GCP</a:t>
            </a:r>
            <a:r>
              <a:rPr lang="zh-CN" altLang="en-US" dirty="0"/>
              <a:t>主要提供的各种功能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BD22-A7E3-4420-9279-D007ABD3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275"/>
            <a:ext cx="5715000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8D4CF-87CB-4401-84C0-984263B0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2" y="0"/>
            <a:ext cx="5715000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26236-F3AB-4734-A2FB-81923AAD8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00500"/>
            <a:ext cx="6105525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8AF842-CF21-40AA-A8F8-1F3EBFE23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300" y="3790950"/>
            <a:ext cx="5600700" cy="3067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66CCAF-10D0-4AEC-B73A-C2A712A5EF02}"/>
              </a:ext>
            </a:extLst>
          </p:cNvPr>
          <p:cNvSpPr txBox="1"/>
          <p:nvPr/>
        </p:nvSpPr>
        <p:spPr>
          <a:xfrm>
            <a:off x="-206608" y="6604000"/>
            <a:ext cx="612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最简单的接</a:t>
            </a:r>
            <a:r>
              <a:rPr lang="en-US" altLang="zh-CN" dirty="0"/>
              <a:t>VPN</a:t>
            </a:r>
            <a:r>
              <a:rPr lang="zh-CN" altLang="en-US" dirty="0"/>
              <a:t>进</a:t>
            </a:r>
            <a:r>
              <a:rPr lang="en-US" altLang="zh-CN" dirty="0"/>
              <a:t>Virtual Personal Cloud</a:t>
            </a:r>
            <a:r>
              <a:rPr lang="zh-CN" altLang="en-US" dirty="0"/>
              <a:t>的方法是</a:t>
            </a:r>
            <a:r>
              <a:rPr lang="en-US" altLang="zh-CN" b="1" dirty="0"/>
              <a:t>cloud router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04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A3735-3BD5-4375-B146-EEF3910B4BCA}"/>
              </a:ext>
            </a:extLst>
          </p:cNvPr>
          <p:cNvSpPr txBox="1"/>
          <p:nvPr/>
        </p:nvSpPr>
        <p:spPr>
          <a:xfrm>
            <a:off x="0" y="0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is GCP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D7C37-87AB-42E3-B095-1724B8D5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267325" cy="2962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3E47D-F370-4ABE-98A4-D804DB9F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0"/>
            <a:ext cx="5886450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F0E40-A0B5-478F-99FA-29D6097A5DFB}"/>
              </a:ext>
            </a:extLst>
          </p:cNvPr>
          <p:cNvSpPr txBox="1"/>
          <p:nvPr/>
        </p:nvSpPr>
        <p:spPr>
          <a:xfrm>
            <a:off x="0" y="3756074"/>
            <a:ext cx="481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interfaces GCP 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shell (</a:t>
            </a:r>
            <a:r>
              <a:rPr lang="en-US" dirty="0" err="1"/>
              <a:t>a.k.a</a:t>
            </a:r>
            <a:r>
              <a:rPr lang="en-US" dirty="0"/>
              <a:t>, a terminal)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console (</a:t>
            </a:r>
            <a:r>
              <a:rPr lang="en-US" dirty="0" err="1"/>
              <a:t>a.k.a</a:t>
            </a:r>
            <a:r>
              <a:rPr lang="en-US" dirty="0"/>
              <a:t>, the browser UI interface)</a:t>
            </a:r>
          </a:p>
        </p:txBody>
      </p:sp>
    </p:spTree>
    <p:extLst>
      <p:ext uri="{BB962C8B-B14F-4D97-AF65-F5344CB8AC3E}">
        <p14:creationId xmlns:p14="http://schemas.microsoft.com/office/powerpoint/2010/main" val="250785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AC6077-8476-4409-B708-1E4E1BF1B9F5}"/>
              </a:ext>
            </a:extLst>
          </p:cNvPr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Roboto"/>
              </a:rPr>
              <a:t>YAML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is a templating language. YAML files are used for configuration of many Google Cloud Platform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5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4DB856-EFA4-4418-A853-490DFA543F0F}"/>
              </a:ext>
            </a:extLst>
          </p:cNvPr>
          <p:cNvSpPr txBox="1"/>
          <p:nvPr/>
        </p:nvSpPr>
        <p:spPr>
          <a:xfrm>
            <a:off x="0" y="0"/>
            <a:ext cx="7791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 from Google Cloud Platform (GCP):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GCP has 4 big components: Compute, Storage, Big Data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 categories are shown as follow.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 from Coursera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38A65-0326-4E8E-A073-569ECC68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00329"/>
            <a:ext cx="5486400" cy="31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6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25DF1C-D5CE-4431-B70E-79F886E7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05750" cy="2638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A1E2F2-862C-470F-9848-271C44447108}"/>
              </a:ext>
            </a:extLst>
          </p:cNvPr>
          <p:cNvSpPr txBox="1"/>
          <p:nvPr/>
        </p:nvSpPr>
        <p:spPr>
          <a:xfrm>
            <a:off x="0" y="3038622"/>
            <a:ext cx="5746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GCP</a:t>
            </a:r>
            <a:r>
              <a:rPr lang="zh-CN" altLang="en-US" dirty="0"/>
              <a:t>中，必须有一个</a:t>
            </a:r>
            <a:r>
              <a:rPr lang="en-US" altLang="zh-CN" dirty="0"/>
              <a:t>Organization code</a:t>
            </a:r>
          </a:p>
          <a:p>
            <a:r>
              <a:rPr lang="zh-CN" altLang="en-US" dirty="0"/>
              <a:t>所有的</a:t>
            </a:r>
            <a:r>
              <a:rPr lang="en-US" altLang="zh-CN" dirty="0"/>
              <a:t>GCP</a:t>
            </a:r>
            <a:r>
              <a:rPr lang="zh-CN" altLang="en-US" dirty="0"/>
              <a:t>的</a:t>
            </a:r>
            <a:r>
              <a:rPr lang="en-US" altLang="zh-CN" dirty="0"/>
              <a:t>resource</a:t>
            </a:r>
            <a:r>
              <a:rPr lang="zh-CN" altLang="en-US" dirty="0"/>
              <a:t>都必须属于一个</a:t>
            </a:r>
            <a:r>
              <a:rPr lang="en-US" altLang="zh-CN" dirty="0"/>
              <a:t>project</a:t>
            </a:r>
            <a:r>
              <a:rPr lang="zh-CN" altLang="en-US" dirty="0"/>
              <a:t>，以便管理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B49A3-88EA-417F-8EC2-D301D6351F95}"/>
              </a:ext>
            </a:extLst>
          </p:cNvPr>
          <p:cNvSpPr txBox="1"/>
          <p:nvPr/>
        </p:nvSpPr>
        <p:spPr>
          <a:xfrm>
            <a:off x="-1" y="3808151"/>
            <a:ext cx="123188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</a:t>
            </a:r>
            <a:r>
              <a:rPr lang="en-US" altLang="zh-CN" dirty="0"/>
              <a:t>AM</a:t>
            </a:r>
            <a:r>
              <a:rPr lang="zh-CN" altLang="en-US" dirty="0"/>
              <a:t>中，有</a:t>
            </a:r>
            <a:r>
              <a:rPr lang="en-US" altLang="zh-CN" dirty="0"/>
              <a:t>primitive role</a:t>
            </a:r>
            <a:r>
              <a:rPr lang="zh-CN" altLang="en-US" dirty="0"/>
              <a:t>和</a:t>
            </a:r>
            <a:r>
              <a:rPr lang="en-US" altLang="zh-CN" dirty="0"/>
              <a:t>predefined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Primitive role</a:t>
            </a:r>
            <a:r>
              <a:rPr lang="zh-CN" altLang="en-US" dirty="0"/>
              <a:t>包括</a:t>
            </a:r>
            <a:r>
              <a:rPr lang="en-US" altLang="zh-CN" dirty="0"/>
              <a:t>owner/editor/viewer</a:t>
            </a:r>
            <a:r>
              <a:rPr lang="zh-CN" altLang="en-US" dirty="0"/>
              <a:t>；这个比较广，在人多的情况下需要细分；不能改变；</a:t>
            </a:r>
            <a:r>
              <a:rPr lang="en-US" altLang="zh-CN" dirty="0"/>
              <a:t>Primitive role</a:t>
            </a:r>
            <a:r>
              <a:rPr lang="zh-CN" altLang="en-US" dirty="0"/>
              <a:t>是给</a:t>
            </a:r>
            <a:r>
              <a:rPr lang="en-US" altLang="zh-CN" dirty="0"/>
              <a:t>project</a:t>
            </a:r>
            <a:r>
              <a:rPr lang="zh-CN" altLang="en-US" dirty="0"/>
              <a:t>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Predefined role</a:t>
            </a:r>
            <a:r>
              <a:rPr lang="zh-CN" altLang="en-US" dirty="0"/>
              <a:t>细分了</a:t>
            </a:r>
            <a:r>
              <a:rPr lang="en-US" altLang="zh-CN" dirty="0"/>
              <a:t>Who can do WHAT</a:t>
            </a:r>
            <a:r>
              <a:rPr lang="zh-CN" altLang="en-US" dirty="0"/>
              <a:t>；</a:t>
            </a:r>
            <a:r>
              <a:rPr lang="en-US" altLang="zh-CN" dirty="0"/>
              <a:t>predefined role</a:t>
            </a:r>
            <a:r>
              <a:rPr lang="zh-CN" altLang="en-US" dirty="0"/>
              <a:t>是给</a:t>
            </a:r>
            <a:r>
              <a:rPr lang="en-US" altLang="zh-CN" dirty="0"/>
              <a:t>project</a:t>
            </a:r>
            <a:r>
              <a:rPr lang="zh-CN" altLang="en-US" dirty="0"/>
              <a:t>下的</a:t>
            </a:r>
            <a:r>
              <a:rPr lang="en-US" altLang="zh-CN" dirty="0"/>
              <a:t>user</a:t>
            </a:r>
            <a:r>
              <a:rPr lang="zh-CN" altLang="en-US" dirty="0"/>
              <a:t>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Sevice</a:t>
            </a:r>
            <a:r>
              <a:rPr lang="en-US" dirty="0"/>
              <a:t> account does: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Authenticate between GCP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way to restrict the actions a resource (e.g., VMs) can perform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way to allow users to act with service account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generation and rotation when used with App Engine and Compute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F9D6D-A596-498D-A0B4-63155252AC19}"/>
              </a:ext>
            </a:extLst>
          </p:cNvPr>
          <p:cNvSpPr/>
          <p:nvPr/>
        </p:nvSpPr>
        <p:spPr>
          <a:xfrm>
            <a:off x="0" y="611261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About</a:t>
            </a:r>
            <a:r>
              <a:rPr lang="ja-JP" altLang="en-US" dirty="0"/>
              <a:t> </a:t>
            </a:r>
            <a:r>
              <a:rPr lang="en-US" altLang="ja-JP" dirty="0"/>
              <a:t>Compute Engines (VMs):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Preemptible VMs are highly affordable, short-lived compute instances suitable for batch jobs and fault-tolerant workloads. </a:t>
            </a:r>
          </a:p>
        </p:txBody>
      </p:sp>
    </p:spTree>
    <p:extLst>
      <p:ext uri="{BB962C8B-B14F-4D97-AF65-F5344CB8AC3E}">
        <p14:creationId xmlns:p14="http://schemas.microsoft.com/office/powerpoint/2010/main" val="198989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1F21F-D8C0-48F9-84CF-F5829A4D1F8D}"/>
              </a:ext>
            </a:extLst>
          </p:cNvPr>
          <p:cNvSpPr txBox="1"/>
          <p:nvPr/>
        </p:nvSpPr>
        <p:spPr>
          <a:xfrm>
            <a:off x="0" y="253218"/>
            <a:ext cx="683206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sql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Buckets, can control ACL (Access Control Lists) for each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turn on/off overwrite (just like git, can track history)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</a:t>
            </a:r>
            <a:r>
              <a:rPr lang="en-US" altLang="zh-CN" dirty="0"/>
              <a:t>storage</a:t>
            </a:r>
            <a:r>
              <a:rPr lang="zh-CN" altLang="en-US" dirty="0"/>
              <a:t>就感觉和</a:t>
            </a:r>
            <a:r>
              <a:rPr lang="en-US" altLang="zh-CN" dirty="0"/>
              <a:t>Google Drive</a:t>
            </a:r>
            <a:r>
              <a:rPr lang="zh-CN" altLang="en-US" dirty="0"/>
              <a:t>相似，可直接存文件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个种类，见右图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often the ingestion point for data being moved into the cloud, and is frequently the long-term storage location for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for immutable (</a:t>
            </a:r>
            <a:r>
              <a:rPr lang="zh-CN" altLang="en-US" dirty="0"/>
              <a:t>一成不变的</a:t>
            </a:r>
            <a:r>
              <a:rPr lang="en-US" dirty="0"/>
              <a:t>) binary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</a:t>
            </a:r>
            <a:r>
              <a:rPr lang="en-US" dirty="0" err="1"/>
              <a:t>sql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mySQL</a:t>
            </a:r>
            <a:r>
              <a:rPr lang="en-US" altLang="zh-CN" dirty="0"/>
              <a:t> and PostgreSQL as 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spanner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as cloud </a:t>
            </a:r>
            <a:r>
              <a:rPr lang="en-US" dirty="0" err="1"/>
              <a:t>sql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for a relational database with SQL queries and horizontal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data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store object data from app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Good for structured objects with transactions and SQL-like queries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big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a managed NoSQL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for structured objects, with lookup based on a single key</a:t>
            </a:r>
          </a:p>
          <a:p>
            <a:endParaRPr lang="en-US" dirty="0"/>
          </a:p>
          <a:p>
            <a:r>
              <a:rPr lang="ja-JP" altLang="en-US" dirty="0"/>
              <a:t>以上４種類の</a:t>
            </a:r>
            <a:r>
              <a:rPr lang="en-US" altLang="ja-JP" dirty="0"/>
              <a:t>Storage</a:t>
            </a:r>
            <a:r>
              <a:rPr lang="ja-JP" altLang="en-US" dirty="0"/>
              <a:t>の</a:t>
            </a:r>
            <a:r>
              <a:rPr lang="en-US" altLang="ja-JP" dirty="0" err="1"/>
              <a:t>Usercase</a:t>
            </a:r>
            <a:r>
              <a:rPr lang="ja-JP" altLang="en-US" dirty="0"/>
              <a:t>は、右：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DD9388-468F-42ED-82F4-1196797A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63" y="503695"/>
            <a:ext cx="4905476" cy="233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BA096-A80D-49D1-9113-A2A994C850B8}"/>
              </a:ext>
            </a:extLst>
          </p:cNvPr>
          <p:cNvSpPr txBox="1"/>
          <p:nvPr/>
        </p:nvSpPr>
        <p:spPr>
          <a:xfrm>
            <a:off x="9678573" y="-573915"/>
            <a:ext cx="1153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For Infrequently accessed data (1 per month)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F9F1-96EE-4191-A7BB-764C89D1DC33}"/>
              </a:ext>
            </a:extLst>
          </p:cNvPr>
          <p:cNvSpPr txBox="1"/>
          <p:nvPr/>
        </p:nvSpPr>
        <p:spPr>
          <a:xfrm>
            <a:off x="10651785" y="-561405"/>
            <a:ext cx="1153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For Infrequently accessed data (1 per year)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71F4A-AEE1-4B46-8652-DC001ABF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063" y="2838541"/>
            <a:ext cx="6832063" cy="36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655435-AD2F-446B-92AA-7B5E3BA91032}"/>
              </a:ext>
            </a:extLst>
          </p:cNvPr>
          <p:cNvSpPr txBox="1"/>
          <p:nvPr/>
        </p:nvSpPr>
        <p:spPr>
          <a:xfrm>
            <a:off x="0" y="0"/>
            <a:ext cx="54362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substitute for VMs. (</a:t>
            </a:r>
            <a:r>
              <a:rPr lang="zh-CN" altLang="en-US" dirty="0"/>
              <a:t>两者都是在同一</a:t>
            </a:r>
            <a:r>
              <a:rPr lang="en-US" altLang="zh-CN" dirty="0"/>
              <a:t>Hardware</a:t>
            </a:r>
            <a:r>
              <a:rPr lang="zh-CN" altLang="en-US" dirty="0"/>
              <a:t>上实现</a:t>
            </a:r>
            <a:r>
              <a:rPr lang="en-US" altLang="zh-CN" dirty="0"/>
              <a:t>isolated</a:t>
            </a:r>
            <a:r>
              <a:rPr lang="zh-CN" altLang="en-US" dirty="0"/>
              <a:t>虚拟环境的方法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 Engine is used to manage the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low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Vm</a:t>
            </a:r>
            <a:r>
              <a:rPr lang="zh-CN" altLang="en-US" dirty="0"/>
              <a:t>和</a:t>
            </a:r>
            <a:r>
              <a:rPr lang="en-US" altLang="zh-CN" dirty="0"/>
              <a:t>container</a:t>
            </a:r>
            <a:r>
              <a:rPr lang="zh-CN" altLang="en-US" dirty="0"/>
              <a:t>的不同见右图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</a:t>
            </a:r>
            <a:r>
              <a:rPr lang="en-US" altLang="zh-CN" dirty="0"/>
              <a:t>VM</a:t>
            </a:r>
            <a:r>
              <a:rPr lang="zh-CN" altLang="en-US" dirty="0"/>
              <a:t>的启动速度更快，消耗资源更少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zh-CN" dirty="0"/>
              <a:t>Kubernetes: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Pod, which is a group of containers, in deployment. (</a:t>
            </a:r>
            <a:r>
              <a:rPr lang="zh-CN" altLang="en-US" dirty="0"/>
              <a:t>我把我的</a:t>
            </a:r>
            <a:r>
              <a:rPr lang="en-US" altLang="zh-CN" dirty="0"/>
              <a:t>subsystem</a:t>
            </a:r>
            <a:r>
              <a:rPr lang="zh-CN" altLang="en-US" dirty="0"/>
              <a:t>装到一个</a:t>
            </a:r>
            <a:r>
              <a:rPr lang="en-US" altLang="zh-CN" dirty="0"/>
              <a:t>container</a:t>
            </a:r>
            <a:r>
              <a:rPr lang="zh-CN" altLang="en-US" dirty="0"/>
              <a:t>里，别人把别人的</a:t>
            </a:r>
            <a:r>
              <a:rPr lang="en-US" altLang="zh-CN" dirty="0"/>
              <a:t>subsystem</a:t>
            </a:r>
            <a:r>
              <a:rPr lang="zh-CN" altLang="en-US" dirty="0"/>
              <a:t>装到一个</a:t>
            </a:r>
            <a:r>
              <a:rPr lang="en-US" altLang="zh-CN" dirty="0"/>
              <a:t>container</a:t>
            </a:r>
            <a:r>
              <a:rPr lang="zh-CN" altLang="en-US" dirty="0"/>
              <a:t>里，然后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container</a:t>
            </a:r>
            <a:r>
              <a:rPr lang="zh-CN" altLang="en-US" dirty="0"/>
              <a:t>装到一个</a:t>
            </a:r>
            <a:r>
              <a:rPr lang="en-US" altLang="zh-CN" dirty="0"/>
              <a:t>pod</a:t>
            </a:r>
            <a:r>
              <a:rPr lang="zh-CN" altLang="en-US" dirty="0"/>
              <a:t>里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Kubernetes cluster nodes</a:t>
            </a:r>
            <a:r>
              <a:rPr lang="zh-CN" altLang="en-US" dirty="0"/>
              <a:t>是</a:t>
            </a:r>
            <a:r>
              <a:rPr lang="en-US" altLang="zh-CN" dirty="0"/>
              <a:t>VM instances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Compute Engine </a:t>
            </a:r>
            <a:r>
              <a:rPr lang="en-US" dirty="0"/>
              <a:t>and </a:t>
            </a:r>
            <a:r>
              <a:rPr lang="en-US" b="1" dirty="0"/>
              <a:t>Kubernetes Engine </a:t>
            </a:r>
            <a:r>
              <a:rPr lang="en-US" dirty="0"/>
              <a:t>are used to provide compute infrastructure for applications.</a:t>
            </a:r>
          </a:p>
          <a:p>
            <a:r>
              <a:rPr lang="zh-CN" altLang="en-US" dirty="0"/>
              <a:t>我的理解是</a:t>
            </a:r>
            <a:r>
              <a:rPr lang="en-US" altLang="zh-CN" dirty="0"/>
              <a:t>Compute Engine (</a:t>
            </a:r>
            <a:r>
              <a:rPr lang="en-US" altLang="zh-CN" dirty="0" err="1"/>
              <a:t>a.k.a</a:t>
            </a:r>
            <a:r>
              <a:rPr lang="en-US" altLang="zh-CN" dirty="0"/>
              <a:t> VMs)</a:t>
            </a:r>
            <a:r>
              <a:rPr lang="zh-CN" altLang="en-US" dirty="0"/>
              <a:t>和</a:t>
            </a:r>
            <a:r>
              <a:rPr lang="en-US" altLang="zh-CN" dirty="0"/>
              <a:t>Kubernetes Engine (</a:t>
            </a:r>
            <a:r>
              <a:rPr lang="en-US" altLang="zh-CN" dirty="0" err="1"/>
              <a:t>a.k.a</a:t>
            </a:r>
            <a:r>
              <a:rPr lang="en-US" altLang="zh-CN" dirty="0"/>
              <a:t> Containers)</a:t>
            </a:r>
            <a:r>
              <a:rPr lang="zh-CN" altLang="en-US" dirty="0"/>
              <a:t>是实现同一个目的的两个工具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C133A-B06E-4C91-B2E6-725D817B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2" y="0"/>
            <a:ext cx="6819900" cy="3724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A5714-7504-4D19-9E47-AB0C4C34E7B0}"/>
              </a:ext>
            </a:extLst>
          </p:cNvPr>
          <p:cNvSpPr txBox="1"/>
          <p:nvPr/>
        </p:nvSpPr>
        <p:spPr>
          <a:xfrm>
            <a:off x="6302325" y="3724275"/>
            <a:ext cx="2077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每个</a:t>
            </a:r>
            <a:r>
              <a:rPr lang="en-US" altLang="zh-CN" sz="1400" dirty="0"/>
              <a:t>VM</a:t>
            </a:r>
            <a:r>
              <a:rPr lang="zh-CN" altLang="en-US" sz="1400" dirty="0"/>
              <a:t>都有自己的</a:t>
            </a:r>
            <a:r>
              <a:rPr lang="en-US" altLang="zh-CN" sz="1400" dirty="0"/>
              <a:t>OS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lang="zh-CN" altLang="en-US" sz="1400" dirty="0"/>
              <a:t>所以</a:t>
            </a:r>
            <a:r>
              <a:rPr lang="en-US" altLang="zh-CN" sz="1400" dirty="0"/>
              <a:t>VM</a:t>
            </a:r>
            <a:r>
              <a:rPr lang="zh-CN" altLang="en-US" sz="1400" dirty="0"/>
              <a:t>的</a:t>
            </a:r>
            <a:r>
              <a:rPr lang="en-US" altLang="zh-CN" sz="1400" dirty="0"/>
              <a:t>boot</a:t>
            </a:r>
            <a:r>
              <a:rPr lang="zh-CN" altLang="en-US" sz="1400" dirty="0"/>
              <a:t>会</a:t>
            </a:r>
            <a:r>
              <a:rPr lang="en-US" altLang="zh-CN" sz="1400" dirty="0"/>
              <a:t>slow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并且</a:t>
            </a:r>
            <a:r>
              <a:rPr lang="en-US" altLang="zh-CN" sz="1400" dirty="0"/>
              <a:t>resource heavy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635B-247F-437B-B765-BE2E2B898B52}"/>
              </a:ext>
            </a:extLst>
          </p:cNvPr>
          <p:cNvSpPr txBox="1"/>
          <p:nvPr/>
        </p:nvSpPr>
        <p:spPr>
          <a:xfrm>
            <a:off x="9113519" y="3724275"/>
            <a:ext cx="207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Container</a:t>
            </a:r>
            <a:r>
              <a:rPr lang="zh-CN" altLang="en-US" sz="1400" dirty="0"/>
              <a:t>是基于</a:t>
            </a:r>
            <a:r>
              <a:rPr lang="en-US" altLang="zh-CN" sz="1400" dirty="0"/>
              <a:t>OS</a:t>
            </a:r>
            <a:r>
              <a:rPr lang="zh-CN" altLang="en-US" sz="1400" dirty="0"/>
              <a:t>的每一个</a:t>
            </a:r>
            <a:r>
              <a:rPr lang="en-US" altLang="zh-CN" sz="1400" dirty="0"/>
              <a:t>process(</a:t>
            </a:r>
            <a:r>
              <a:rPr lang="zh-CN" altLang="en-US" sz="1400" dirty="0"/>
              <a:t>并且其</a:t>
            </a:r>
            <a:r>
              <a:rPr lang="en-US" altLang="zh-CN" sz="1400" dirty="0"/>
              <a:t>memory space)</a:t>
            </a:r>
            <a:r>
              <a:rPr lang="zh-CN" altLang="en-US" sz="1400" dirty="0"/>
              <a:t>都是</a:t>
            </a:r>
            <a:r>
              <a:rPr lang="en-US" altLang="zh-CN" sz="1400" dirty="0"/>
              <a:t>isolated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8D3E0-A288-419D-AF6B-DC65F489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32" y="5054478"/>
            <a:ext cx="6543675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BF978-5A0D-409E-9D77-9A913A3CDF02}"/>
              </a:ext>
            </a:extLst>
          </p:cNvPr>
          <p:cNvSpPr txBox="1"/>
          <p:nvPr/>
        </p:nvSpPr>
        <p:spPr>
          <a:xfrm>
            <a:off x="7669162" y="5054478"/>
            <a:ext cx="4477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概括一下就是，</a:t>
            </a:r>
            <a:r>
              <a:rPr lang="en-US" altLang="zh-CN" sz="1400" dirty="0"/>
              <a:t>Container</a:t>
            </a:r>
            <a:r>
              <a:rPr lang="zh-CN" altLang="en-US" sz="1400" dirty="0"/>
              <a:t>只提供</a:t>
            </a:r>
            <a:r>
              <a:rPr lang="en-US" altLang="zh-CN" sz="1400" dirty="0"/>
              <a:t>app</a:t>
            </a:r>
            <a:r>
              <a:rPr lang="zh-CN" altLang="en-US" sz="1400" dirty="0"/>
              <a:t>所需要的最少</a:t>
            </a:r>
            <a:r>
              <a:rPr lang="en-US" altLang="zh-CN" sz="1400" dirty="0"/>
              <a:t>libs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所以</a:t>
            </a:r>
            <a:r>
              <a:rPr lang="en-US" altLang="zh-CN" sz="1400" dirty="0"/>
              <a:t>app deploy</a:t>
            </a:r>
            <a:r>
              <a:rPr lang="zh-CN" altLang="en-US" sz="1400" dirty="0"/>
              <a:t>会变得非常快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870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2A12D-40C7-4269-8C30-9D719D55A176}"/>
              </a:ext>
            </a:extLst>
          </p:cNvPr>
          <p:cNvSpPr txBox="1"/>
          <p:nvPr/>
        </p:nvSpPr>
        <p:spPr>
          <a:xfrm>
            <a:off x="1" y="0"/>
            <a:ext cx="62304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 Engine: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Compute Engine and Kubernetes Engine, which focus on Infrastructure, App Engine focuses on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deploy app</a:t>
            </a:r>
            <a:r>
              <a:rPr lang="zh-CN" altLang="en-US" dirty="0"/>
              <a:t>时，只需要给</a:t>
            </a:r>
            <a:r>
              <a:rPr lang="en-US" altLang="zh-CN" dirty="0"/>
              <a:t>app engine code</a:t>
            </a:r>
            <a:r>
              <a:rPr lang="zh-CN" altLang="en-US" dirty="0"/>
              <a:t>，然后</a:t>
            </a:r>
            <a:r>
              <a:rPr lang="en-US" altLang="zh-CN" dirty="0"/>
              <a:t>app engine</a:t>
            </a:r>
            <a:r>
              <a:rPr lang="zh-CN" altLang="en-US" dirty="0"/>
              <a:t>搞定其他，如</a:t>
            </a:r>
            <a:r>
              <a:rPr lang="en-US" altLang="zh-CN" dirty="0"/>
              <a:t>load balancing,</a:t>
            </a:r>
            <a:r>
              <a:rPr lang="zh-CN" altLang="en-US" dirty="0"/>
              <a:t> </a:t>
            </a:r>
            <a:r>
              <a:rPr lang="en-US" altLang="zh-CN" dirty="0"/>
              <a:t>logging</a:t>
            </a:r>
            <a:r>
              <a:rPr lang="zh-CN" altLang="en-US" dirty="0"/>
              <a:t>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有两个</a:t>
            </a:r>
            <a:r>
              <a:rPr lang="en-US" altLang="zh-CN" dirty="0"/>
              <a:t>environments</a:t>
            </a:r>
            <a:r>
              <a:rPr lang="zh-CN" altLang="en-US" dirty="0"/>
              <a:t>，</a:t>
            </a:r>
            <a:r>
              <a:rPr lang="en-US" altLang="zh-CN" dirty="0"/>
              <a:t>standard</a:t>
            </a:r>
            <a:r>
              <a:rPr lang="zh-CN" altLang="en-US" dirty="0"/>
              <a:t>和</a:t>
            </a:r>
            <a:r>
              <a:rPr lang="en-US" altLang="zh-CN" dirty="0"/>
              <a:t>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Standard</a:t>
            </a:r>
            <a:r>
              <a:rPr lang="zh-CN" altLang="en-US" dirty="0"/>
              <a:t>提供</a:t>
            </a:r>
            <a:r>
              <a:rPr lang="en-US" altLang="zh-CN" dirty="0"/>
              <a:t>runtime</a:t>
            </a:r>
            <a:r>
              <a:rPr lang="zh-CN" altLang="en-US" dirty="0"/>
              <a:t>，针对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go</a:t>
            </a:r>
            <a:r>
              <a:rPr lang="zh-CN" altLang="en-US" dirty="0"/>
              <a:t>，</a:t>
            </a:r>
            <a:r>
              <a:rPr lang="en-US" altLang="zh-CN" dirty="0" err="1"/>
              <a:t>php</a:t>
            </a:r>
            <a:r>
              <a:rPr lang="zh-CN" altLang="en-US" dirty="0"/>
              <a:t>等语言</a:t>
            </a:r>
            <a:r>
              <a:rPr lang="en-US" altLang="zh-CN" dirty="0"/>
              <a:t>(</a:t>
            </a:r>
            <a:r>
              <a:rPr lang="zh-CN" altLang="en-US" dirty="0"/>
              <a:t>没</a:t>
            </a:r>
            <a:r>
              <a:rPr lang="en-US" altLang="zh-CN" dirty="0"/>
              <a:t>C/C++)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Standard</a:t>
            </a:r>
            <a:r>
              <a:rPr lang="zh-CN" altLang="en-US" dirty="0"/>
              <a:t>提供</a:t>
            </a:r>
            <a:r>
              <a:rPr lang="en-US" altLang="zh-CN" dirty="0"/>
              <a:t>sandbox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Flexible</a:t>
            </a:r>
            <a:r>
              <a:rPr lang="zh-CN" altLang="en-US" dirty="0"/>
              <a:t>和</a:t>
            </a:r>
            <a:r>
              <a:rPr lang="en-US" altLang="zh-CN" dirty="0"/>
              <a:t>container</a:t>
            </a:r>
            <a:r>
              <a:rPr lang="zh-CN" altLang="en-US" dirty="0"/>
              <a:t>一起，</a:t>
            </a:r>
            <a:r>
              <a:rPr lang="en-US" altLang="zh-CN" dirty="0"/>
              <a:t>app</a:t>
            </a:r>
            <a:r>
              <a:rPr lang="zh-CN" altLang="en-US" dirty="0"/>
              <a:t>在</a:t>
            </a:r>
            <a:r>
              <a:rPr lang="en-US" altLang="zh-CN" dirty="0"/>
              <a:t>container</a:t>
            </a:r>
            <a:r>
              <a:rPr lang="zh-CN" altLang="en-US" dirty="0"/>
              <a:t>里，</a:t>
            </a:r>
            <a:r>
              <a:rPr lang="en-US" altLang="zh-CN" dirty="0"/>
              <a:t>container</a:t>
            </a:r>
            <a:r>
              <a:rPr lang="zh-CN" altLang="en-US" dirty="0"/>
              <a:t>在</a:t>
            </a:r>
            <a:r>
              <a:rPr lang="en-US" altLang="zh-CN" dirty="0"/>
              <a:t>VM</a:t>
            </a:r>
            <a:r>
              <a:rPr lang="zh-CN" altLang="en-US" dirty="0"/>
              <a:t>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 engine</a:t>
            </a:r>
            <a:r>
              <a:rPr lang="zh-CN" altLang="en-US" dirty="0"/>
              <a:t>的</a:t>
            </a:r>
            <a:r>
              <a:rPr lang="en-US" altLang="zh-CN" dirty="0"/>
              <a:t>test</a:t>
            </a:r>
            <a:r>
              <a:rPr lang="zh-CN" altLang="en-US" dirty="0"/>
              <a:t>和</a:t>
            </a:r>
            <a:r>
              <a:rPr lang="en-US" altLang="zh-CN" dirty="0"/>
              <a:t>deploy</a:t>
            </a:r>
            <a:r>
              <a:rPr lang="zh-CN" altLang="en-US" dirty="0"/>
              <a:t>方法见右图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/>
              <a:t>App Engine</a:t>
            </a:r>
            <a:r>
              <a:rPr lang="zh-CN" altLang="en-US" dirty="0"/>
              <a:t>的不同，我的理解是，</a:t>
            </a:r>
            <a:r>
              <a:rPr lang="en-US" altLang="zh-CN" dirty="0"/>
              <a:t>Kubernetes</a:t>
            </a:r>
            <a:r>
              <a:rPr lang="zh-CN" altLang="en-US" dirty="0"/>
              <a:t>需要自己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infra</a:t>
            </a:r>
            <a:r>
              <a:rPr lang="zh-CN" altLang="en-US" dirty="0"/>
              <a:t>和</a:t>
            </a:r>
            <a:r>
              <a:rPr lang="en-US" altLang="zh-CN" dirty="0"/>
              <a:t>code</a:t>
            </a:r>
            <a:r>
              <a:rPr lang="zh-CN" altLang="en-US" dirty="0"/>
              <a:t>，但</a:t>
            </a:r>
            <a:r>
              <a:rPr lang="en-US" altLang="zh-CN" dirty="0"/>
              <a:t>app</a:t>
            </a:r>
            <a:r>
              <a:rPr lang="zh-CN" altLang="en-US" dirty="0"/>
              <a:t>，特别是</a:t>
            </a:r>
            <a:r>
              <a:rPr lang="en-US" altLang="zh-CN" dirty="0"/>
              <a:t>standard</a:t>
            </a:r>
            <a:r>
              <a:rPr lang="zh-CN" altLang="en-US" dirty="0"/>
              <a:t>只需要关心</a:t>
            </a:r>
            <a:r>
              <a:rPr lang="en-US" altLang="zh-CN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Cloud Endpoints: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和</a:t>
            </a:r>
            <a:r>
              <a:rPr lang="en-US" altLang="zh-CN" dirty="0"/>
              <a:t>API</a:t>
            </a:r>
            <a:r>
              <a:rPr lang="zh-CN" altLang="en-US" dirty="0"/>
              <a:t>有关，当你想知道谁，在什么时候，怎么用你提供的</a:t>
            </a:r>
            <a:r>
              <a:rPr lang="en-US" altLang="zh-CN" dirty="0"/>
              <a:t>API</a:t>
            </a:r>
            <a:r>
              <a:rPr lang="zh-CN" altLang="en-US" dirty="0"/>
              <a:t>，用了几次的时候，用这个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专用语</a:t>
            </a:r>
            <a:r>
              <a:rPr lang="en-US" altLang="zh-CN" dirty="0"/>
              <a:t>API logging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Apigee 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platform for making APIs available to your customers and partners.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一般用于</a:t>
            </a:r>
            <a:r>
              <a:rPr lang="en-US" dirty="0"/>
              <a:t>business analytics and billing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D500C-9666-4CFE-972D-AE189763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51" y="0"/>
            <a:ext cx="5961550" cy="2968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FDDC4-2C54-43BD-AD18-4C472D3D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60" y="3429000"/>
            <a:ext cx="5120640" cy="26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45236-E1E8-4A1F-A756-B37625FD6314}"/>
              </a:ext>
            </a:extLst>
          </p:cNvPr>
          <p:cNvSpPr txBox="1"/>
          <p:nvPr/>
        </p:nvSpPr>
        <p:spPr>
          <a:xfrm>
            <a:off x="0" y="0"/>
            <a:ext cx="722794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Source Repository: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no need to maintain git instance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cloud version of Git;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managed by IAM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Cloud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</a:t>
            </a:r>
            <a:r>
              <a:rPr lang="en-US" dirty="0" err="1"/>
              <a:t>javascript</a:t>
            </a:r>
            <a:r>
              <a:rPr lang="en-US" dirty="0"/>
              <a:t> that respond to events without a server or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events as triggers; then attach </a:t>
            </a:r>
            <a:r>
              <a:rPr lang="en-US" dirty="0" err="1"/>
              <a:t>javascripts</a:t>
            </a:r>
            <a:r>
              <a:rPr lang="en-US" dirty="0"/>
              <a:t> to those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 example: some new image is uploaded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Deployment Manager: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a template to define what the environment should look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an infrastructure management system for GCP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Stackdriver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tool for monitoring, logging and diagnostics.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components: monitoring, logging, trace, error reporting, debugger.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似乎是第三方</a:t>
            </a:r>
            <a:r>
              <a:rPr lang="en-US" altLang="zh-CN" dirty="0"/>
              <a:t>app</a:t>
            </a:r>
            <a:r>
              <a:rPr lang="zh-CN" altLang="en-US" dirty="0"/>
              <a:t>，也可以监视</a:t>
            </a:r>
            <a:r>
              <a:rPr lang="en-US" altLang="zh-CN" dirty="0"/>
              <a:t>AWS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  <a:r>
              <a:rPr lang="zh-CN" altLang="en-US" dirty="0"/>
              <a:t>机能允许用户</a:t>
            </a:r>
            <a:r>
              <a:rPr lang="en-US" altLang="zh-CN" dirty="0"/>
              <a:t>define metrics on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AFA75-8E4E-4FC6-8E97-8FFF9028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0275" cy="3152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19B248-0D67-4E23-9FF3-21A1AAD98AB2}"/>
              </a:ext>
            </a:extLst>
          </p:cNvPr>
          <p:cNvSpPr txBox="1"/>
          <p:nvPr/>
        </p:nvSpPr>
        <p:spPr>
          <a:xfrm>
            <a:off x="0" y="3429000"/>
            <a:ext cx="6010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Hadoop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MapReduce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Dataproc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a way to ran Hadoop, Spark, Hive and Pig on GCP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Charged by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 step is to use </a:t>
            </a:r>
            <a:r>
              <a:rPr lang="en-US" dirty="0" err="1"/>
              <a:t>Mlib</a:t>
            </a:r>
            <a:r>
              <a:rPr lang="en-US" dirty="0"/>
              <a:t> (apache machine learning lib)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data shows up in real time or it's of unpredictable size or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393D3-ABF0-437E-B3A6-015B2E54114E}"/>
              </a:ext>
            </a:extLst>
          </p:cNvPr>
          <p:cNvSpPr txBox="1"/>
          <p:nvPr/>
        </p:nvSpPr>
        <p:spPr>
          <a:xfrm>
            <a:off x="6010275" y="0"/>
            <a:ext cx="6010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BigQuery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for SQL queries on a massive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Pub/Sub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a messaging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Publisher/subscriber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for Internet of Things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</a:t>
            </a:r>
            <a:r>
              <a:rPr lang="en-US" dirty="0" err="1"/>
              <a:t>Datalab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Aka. Python Jupiter web notebook</a:t>
            </a:r>
          </a:p>
        </p:txBody>
      </p:sp>
    </p:spTree>
    <p:extLst>
      <p:ext uri="{BB962C8B-B14F-4D97-AF65-F5344CB8AC3E}">
        <p14:creationId xmlns:p14="http://schemas.microsoft.com/office/powerpoint/2010/main" val="26628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28272-CFF0-4BD9-887C-DA073979C20F}"/>
              </a:ext>
            </a:extLst>
          </p:cNvPr>
          <p:cNvSpPr txBox="1"/>
          <p:nvPr/>
        </p:nvSpPr>
        <p:spPr>
          <a:xfrm>
            <a:off x="0" y="0"/>
            <a:ext cx="33836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Machine Learning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unstructured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APIs: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Vision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Speech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Video Intelligence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0FF38-0982-448F-8363-63936177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0"/>
            <a:ext cx="5334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2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1194</Words>
  <Application>Microsoft Office PowerPoint</Application>
  <PresentationFormat>Widescreen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Roboto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87</cp:revision>
  <dcterms:created xsi:type="dcterms:W3CDTF">2018-04-21T23:48:16Z</dcterms:created>
  <dcterms:modified xsi:type="dcterms:W3CDTF">2018-04-28T05:39:43Z</dcterms:modified>
</cp:coreProperties>
</file>