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100" d="100"/>
          <a:sy n="100" d="100"/>
        </p:scale>
        <p:origin x="16" y="1004"/>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2018/8/23</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a:t>
            </a:r>
            <a:r>
              <a:rPr lang="zh-CN" altLang="en-US" sz="1200" dirty="0"/>
              <a:t>，抽出前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a:t>
            </a:r>
            <a:r>
              <a:rPr lang="zh-CN" altLang="en-US" sz="1200" dirty="0" smtClean="0"/>
              <a:t>很简单，</a:t>
            </a:r>
            <a:r>
              <a:rPr lang="zh-CN" altLang="en-US" sz="1200" dirty="0" smtClean="0"/>
              <a:t>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2585323"/>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dirty="0" smtClean="0">
                <a:latin typeface="Meiryo UI" panose="020B0604030504040204" pitchFamily="50" charset="-128"/>
                <a:ea typeface="Meiryo UI" panose="020B0604030504040204" pitchFamily="50" charset="-128"/>
              </a:rPr>
              <a:t>逛</a:t>
            </a:r>
            <a:r>
              <a:rPr lang="en-US" altLang="zh-CN" dirty="0" err="1" smtClean="0">
                <a:latin typeface="Meiryo UI" panose="020B0604030504040204" pitchFamily="50" charset="-128"/>
                <a:ea typeface="Meiryo UI" panose="020B0604030504040204" pitchFamily="50" charset="-128"/>
              </a:rPr>
              <a:t>facebook</a:t>
            </a:r>
            <a:r>
              <a:rPr lang="zh-CN" altLang="en-US" dirty="0" smtClean="0">
                <a:latin typeface="Meiryo UI" panose="020B0604030504040204" pitchFamily="50" charset="-128"/>
                <a:ea typeface="Meiryo UI" panose="020B0604030504040204" pitchFamily="50" charset="-128"/>
              </a:rPr>
              <a:t>的时候偶然发现了右图，感觉很有意思</a:t>
            </a:r>
            <a:endParaRPr lang="en-US" altLang="zh-CN"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dirty="0" smtClean="0">
                <a:latin typeface="Meiryo UI" panose="020B0604030504040204" pitchFamily="50" charset="-128"/>
                <a:ea typeface="Meiryo UI" panose="020B0604030504040204" pitchFamily="50" charset="-128"/>
              </a:rPr>
              <a:t>查了一下</a:t>
            </a:r>
            <a:r>
              <a:rPr kumimoji="1" lang="ja-JP" altLang="en-US" dirty="0" smtClean="0">
                <a:latin typeface="Meiryo UI" panose="020B0604030504040204" pitchFamily="50" charset="-128"/>
                <a:ea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 </a:t>
            </a:r>
            <a:r>
              <a:rPr kumimoji="1" lang="zh-CN" altLang="en-US" dirty="0" smtClean="0">
                <a:latin typeface="Meiryo UI" panose="020B0604030504040204" pitchFamily="50" charset="-128"/>
                <a:ea typeface="Meiryo UI" panose="020B0604030504040204" pitchFamily="50" charset="-128"/>
              </a:rPr>
              <a:t>感觉对股票投资有指导作用</a:t>
            </a:r>
            <a:endParaRPr kumimoji="1" lang="en-US" altLang="zh-CN"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dirty="0" smtClean="0">
                <a:latin typeface="Meiryo UI" panose="020B0604030504040204" pitchFamily="50" charset="-128"/>
                <a:ea typeface="Meiryo UI" panose="020B0604030504040204" pitchFamily="50" charset="-128"/>
              </a:rPr>
              <a:t>Yahoo Finance</a:t>
            </a:r>
            <a:r>
              <a:rPr lang="zh-CN" altLang="en-US" dirty="0" smtClean="0">
                <a:latin typeface="Meiryo UI" panose="020B0604030504040204" pitchFamily="50" charset="-128"/>
                <a:ea typeface="Meiryo UI" panose="020B0604030504040204" pitchFamily="50" charset="-128"/>
              </a:rPr>
              <a:t>也是很好的参考</a:t>
            </a:r>
            <a:r>
              <a:rPr lang="en-US" altLang="zh-CN" dirty="0" smtClean="0">
                <a:latin typeface="Meiryo UI" panose="020B0604030504040204" pitchFamily="50" charset="-128"/>
                <a:ea typeface="Meiryo UI" panose="020B0604030504040204" pitchFamily="50" charset="-128"/>
              </a:rPr>
              <a:t>(</a:t>
            </a:r>
            <a:r>
              <a:rPr lang="en-US" altLang="zh-CN" dirty="0" smtClean="0">
                <a:latin typeface="Meiryo UI" panose="020B0604030504040204" pitchFamily="50" charset="-128"/>
                <a:ea typeface="Meiryo UI" panose="020B0604030504040204" pitchFamily="50" charset="-128"/>
                <a:hlinkClick r:id="rId2"/>
              </a:rPr>
              <a:t>https</a:t>
            </a:r>
            <a:r>
              <a:rPr lang="en-US" altLang="zh-CN" dirty="0">
                <a:latin typeface="Meiryo UI" panose="020B0604030504040204" pitchFamily="50" charset="-128"/>
                <a:ea typeface="Meiryo UI" panose="020B0604030504040204" pitchFamily="50" charset="-128"/>
                <a:hlinkClick r:id="rId2"/>
              </a:rPr>
              <a:t>://info.finance.yahoo.co.jp/ranking/?</a:t>
            </a:r>
            <a:r>
              <a:rPr lang="en-US" altLang="zh-CN" dirty="0" smtClean="0">
                <a:latin typeface="Meiryo UI" panose="020B0604030504040204" pitchFamily="50" charset="-128"/>
                <a:ea typeface="Meiryo UI" panose="020B0604030504040204" pitchFamily="50" charset="-128"/>
                <a:hlinkClick r:id="rId2"/>
              </a:rPr>
              <a:t>kd=4&amp;mk=1&amp;tm=m&amp;vl=a</a:t>
            </a:r>
            <a:r>
              <a:rPr lang="en-US" altLang="zh-CN" dirty="0" smtClean="0">
                <a:latin typeface="Meiryo UI" panose="020B0604030504040204" pitchFamily="50" charset="-128"/>
                <a:ea typeface="Meiryo UI" panose="020B0604030504040204" pitchFamily="50" charset="-128"/>
              </a:rPr>
              <a:t>), </a:t>
            </a:r>
            <a:r>
              <a:rPr lang="zh-CN" altLang="en-US" dirty="0" smtClean="0">
                <a:latin typeface="Meiryo UI" panose="020B0604030504040204" pitchFamily="50" charset="-128"/>
                <a:ea typeface="Meiryo UI" panose="020B0604030504040204" pitchFamily="50" charset="-128"/>
              </a:rPr>
              <a:t>这里提供了各只股票的 </a:t>
            </a:r>
            <a:r>
              <a:rPr lang="zh-CN" altLang="en-US" b="1" dirty="0" smtClean="0">
                <a:solidFill>
                  <a:srgbClr val="FF0000"/>
                </a:solidFill>
                <a:latin typeface="Meiryo UI" panose="020B0604030504040204" pitchFamily="50" charset="-128"/>
                <a:ea typeface="Meiryo UI" panose="020B0604030504040204" pitchFamily="50" charset="-128"/>
              </a:rPr>
              <a:t>发行量</a:t>
            </a:r>
            <a:r>
              <a:rPr lang="en-US" altLang="zh-CN" dirty="0" smtClean="0">
                <a:latin typeface="Meiryo UI" panose="020B0604030504040204" pitchFamily="50" charset="-128"/>
                <a:ea typeface="Meiryo UI" panose="020B0604030504040204" pitchFamily="50" charset="-128"/>
              </a:rPr>
              <a:t>x</a:t>
            </a:r>
            <a:r>
              <a:rPr lang="zh-CN" altLang="en-US" b="1" dirty="0" smtClean="0">
                <a:solidFill>
                  <a:srgbClr val="FF0000"/>
                </a:solidFill>
                <a:latin typeface="Meiryo UI" panose="020B0604030504040204" pitchFamily="50" charset="-128"/>
                <a:ea typeface="Meiryo UI" panose="020B0604030504040204" pitchFamily="50" charset="-128"/>
              </a:rPr>
              <a:t>时价</a:t>
            </a:r>
            <a:r>
              <a:rPr lang="en-US" altLang="zh-CN" dirty="0" smtClean="0">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時価総額</a:t>
            </a:r>
            <a:endParaRPr lang="en-US" altLang="zh-CN" b="1" dirty="0" smtClean="0">
              <a:solidFill>
                <a:srgbClr val="FF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xmlns=""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xmlns=""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a:t>Funds</a:t>
            </a:r>
            <a:r>
              <a:rPr lang="zh-CN" altLang="en-US" dirty="0"/>
              <a:t>分类</a:t>
            </a:r>
            <a:r>
              <a:rPr lang="en-US" altLang="zh-CN" dirty="0"/>
              <a:t>:</a:t>
            </a:r>
          </a:p>
          <a:p>
            <a:r>
              <a:rPr lang="zh-CN" altLang="en-US" dirty="0"/>
              <a:t>一般分为两类，</a:t>
            </a:r>
            <a:r>
              <a:rPr lang="en-US" altLang="zh-CN" dirty="0"/>
              <a:t>Hedge Fund</a:t>
            </a:r>
            <a:r>
              <a:rPr lang="zh-CN" altLang="en-US" dirty="0"/>
              <a:t>和</a:t>
            </a:r>
            <a:r>
              <a:rPr lang="en-US" altLang="zh-CN" dirty="0"/>
              <a:t>Mutual fund</a:t>
            </a:r>
          </a:p>
          <a:p>
            <a:pPr marL="285750" indent="-285750">
              <a:buFont typeface="Arial" panose="020B0604020202020204" pitchFamily="34" charset="0"/>
              <a:buChar char="•"/>
            </a:pPr>
            <a:r>
              <a:rPr kumimoji="1" lang="en-US" altLang="ja-JP" b="1" dirty="0">
                <a:solidFill>
                  <a:srgbClr val="FF0000"/>
                </a:solidFill>
              </a:rPr>
              <a:t>Hedge fund</a:t>
            </a:r>
            <a:r>
              <a:rPr kumimoji="1" lang="en-US" altLang="ja-JP" dirty="0"/>
              <a:t>: </a:t>
            </a:r>
            <a:r>
              <a:rPr kumimoji="1" lang="zh-CN" altLang="en-US" dirty="0"/>
              <a:t>汉语名应该叫私募，</a:t>
            </a:r>
            <a:r>
              <a:rPr kumimoji="1" lang="ja-JP" altLang="en-US"/>
              <a:t>也叫</a:t>
            </a:r>
            <a:r>
              <a:rPr kumimoji="1" lang="ja-JP" altLang="en-US" b="1">
                <a:solidFill>
                  <a:srgbClr val="FF0000"/>
                </a:solidFill>
              </a:rPr>
              <a:t>对冲基金</a:t>
            </a:r>
            <a:endParaRPr kumimoji="1" lang="en-US" altLang="zh-CN" b="1" dirty="0">
              <a:solidFill>
                <a:srgbClr val="FF0000"/>
              </a:solidFill>
            </a:endParaRPr>
          </a:p>
          <a:p>
            <a:pPr marL="742950" lvl="1" indent="-285750">
              <a:buFont typeface="Arial" panose="020B0604020202020204" pitchFamily="34" charset="0"/>
              <a:buChar char="•"/>
            </a:pPr>
            <a:r>
              <a:rPr lang="zh-CN" altLang="en-US" dirty="0"/>
              <a:t>就美国而言，没有被</a:t>
            </a:r>
            <a:r>
              <a:rPr lang="en-US" altLang="zh-CN" dirty="0"/>
              <a:t>SEC</a:t>
            </a:r>
            <a:r>
              <a:rPr lang="zh-CN" altLang="en-US" dirty="0"/>
              <a:t>管理</a:t>
            </a:r>
            <a:endParaRPr lang="en-US" altLang="zh-CN" dirty="0"/>
          </a:p>
          <a:p>
            <a:pPr marL="742950" lvl="1" indent="-285750">
              <a:buFont typeface="Arial" panose="020B0604020202020204" pitchFamily="34" charset="0"/>
              <a:buChar char="•"/>
            </a:pPr>
            <a:r>
              <a:rPr lang="zh-CN" altLang="en-US" dirty="0"/>
              <a:t>用的</a:t>
            </a:r>
            <a:r>
              <a:rPr lang="en-US" altLang="zh-CN" dirty="0"/>
              <a:t>technique</a:t>
            </a:r>
            <a:r>
              <a:rPr lang="zh-CN" altLang="en-US" dirty="0"/>
              <a:t>和</a:t>
            </a:r>
            <a:r>
              <a:rPr lang="en-US" altLang="zh-CN" dirty="0"/>
              <a:t>mutual fund</a:t>
            </a:r>
            <a:r>
              <a:rPr lang="zh-CN" altLang="en-US" dirty="0"/>
              <a:t>不同，经常</a:t>
            </a:r>
            <a:r>
              <a:rPr lang="zh-CN" altLang="en-US" b="1" dirty="0"/>
              <a:t>借钱买卖股票</a:t>
            </a:r>
            <a:r>
              <a:rPr lang="zh-CN" altLang="en-US" dirty="0"/>
              <a:t>，以使收益最大化 </a:t>
            </a:r>
            <a:r>
              <a:rPr lang="en-US" altLang="zh-CN" dirty="0"/>
              <a:t>(</a:t>
            </a:r>
            <a:r>
              <a:rPr lang="zh-CN" altLang="en-US" dirty="0"/>
              <a:t>这技巧叫</a:t>
            </a:r>
            <a:r>
              <a:rPr lang="en-US" altLang="zh-CN" b="1" dirty="0"/>
              <a:t>leverage</a:t>
            </a:r>
            <a:r>
              <a:rPr lang="en-US" altLang="zh-CN" dirty="0"/>
              <a:t>)</a:t>
            </a:r>
          </a:p>
          <a:p>
            <a:pPr marL="742950" lvl="1" indent="-285750">
              <a:buFont typeface="Arial" panose="020B0604020202020204" pitchFamily="34" charset="0"/>
              <a:buChar char="•"/>
            </a:pPr>
            <a:r>
              <a:rPr lang="zh-CN" altLang="en-US" dirty="0"/>
              <a:t>经常投资 </a:t>
            </a:r>
            <a:r>
              <a:rPr lang="en-US" altLang="zh-CN" dirty="0"/>
              <a:t>derivatives</a:t>
            </a:r>
          </a:p>
          <a:p>
            <a:pPr marL="742950" lvl="1" indent="-285750">
              <a:buFont typeface="Arial" panose="020B0604020202020204" pitchFamily="34" charset="0"/>
              <a:buChar char="•"/>
            </a:pPr>
            <a:r>
              <a:rPr lang="zh-CN" altLang="en-US" dirty="0"/>
              <a:t>一般是“死期投资”，不能随时出入</a:t>
            </a:r>
            <a:r>
              <a:rPr lang="en-US" altLang="zh-CN" dirty="0"/>
              <a:t>fund (</a:t>
            </a:r>
            <a:r>
              <a:rPr lang="zh-CN" altLang="en-US" dirty="0"/>
              <a:t>比如说一投就是</a:t>
            </a:r>
            <a:r>
              <a:rPr lang="en-US" altLang="zh-CN" dirty="0"/>
              <a:t>5</a:t>
            </a:r>
            <a:r>
              <a:rPr lang="zh-CN" altLang="en-US" dirty="0"/>
              <a:t>年</a:t>
            </a:r>
            <a:r>
              <a:rPr lang="en-US" altLang="zh-CN" dirty="0"/>
              <a:t>)</a:t>
            </a:r>
          </a:p>
          <a:p>
            <a:pPr marL="742950" lvl="1" indent="-285750">
              <a:buFont typeface="Arial" panose="020B0604020202020204" pitchFamily="34" charset="0"/>
              <a:buChar char="•"/>
            </a:pPr>
            <a:r>
              <a:rPr lang="zh-CN" altLang="en-US" dirty="0"/>
              <a:t>能入</a:t>
            </a:r>
            <a:r>
              <a:rPr lang="en-US" altLang="zh-CN" dirty="0"/>
              <a:t>hedge fund</a:t>
            </a:r>
            <a:r>
              <a:rPr lang="zh-CN" altLang="en-US" dirty="0"/>
              <a:t>的一般是很有钱的人或者</a:t>
            </a:r>
            <a:r>
              <a:rPr lang="en-US" altLang="zh-CN" dirty="0"/>
              <a:t>institutes</a:t>
            </a:r>
            <a:endParaRPr kumimoji="1" lang="en-US" altLang="ja-JP" dirty="0"/>
          </a:p>
          <a:p>
            <a:pPr marL="285750" indent="-285750">
              <a:buFont typeface="Arial" panose="020B0604020202020204" pitchFamily="34" charset="0"/>
              <a:buChar char="•"/>
            </a:pPr>
            <a:r>
              <a:rPr kumimoji="1" lang="en-US" altLang="zh-CN" b="1" dirty="0">
                <a:solidFill>
                  <a:srgbClr val="FF0000"/>
                </a:solidFill>
              </a:rPr>
              <a:t>Mutual fund</a:t>
            </a:r>
            <a:r>
              <a:rPr kumimoji="1" lang="en-US" altLang="zh-CN" dirty="0"/>
              <a:t>: </a:t>
            </a:r>
            <a:r>
              <a:rPr kumimoji="1" lang="zh-CN" altLang="en-US" dirty="0"/>
              <a:t>就是一般基金，根据策略可细分为</a:t>
            </a:r>
            <a:r>
              <a:rPr kumimoji="1" lang="en-US" altLang="zh-CN" dirty="0"/>
              <a:t>index fund, balanced fund</a:t>
            </a:r>
          </a:p>
          <a:p>
            <a:pPr marL="742950" lvl="1" indent="-285750">
              <a:buFont typeface="Arial" panose="020B0604020202020204" pitchFamily="34" charset="0"/>
              <a:buChar char="•"/>
            </a:pPr>
            <a:r>
              <a:rPr kumimoji="1" lang="zh-CN" altLang="en-US" dirty="0"/>
              <a:t>从散户收集资金</a:t>
            </a:r>
            <a:endParaRPr kumimoji="1" lang="en-US" altLang="zh-CN" dirty="0"/>
          </a:p>
          <a:p>
            <a:pPr marL="742950" lvl="1" indent="-285750">
              <a:buFont typeface="Arial" panose="020B0604020202020204" pitchFamily="34" charset="0"/>
              <a:buChar char="•"/>
            </a:pPr>
            <a:r>
              <a:rPr lang="zh-CN" altLang="en-US" dirty="0"/>
              <a:t>每天计算</a:t>
            </a:r>
            <a:r>
              <a:rPr lang="en-US" altLang="zh-CN" dirty="0"/>
              <a:t>mutual fund</a:t>
            </a:r>
            <a:r>
              <a:rPr lang="zh-CN" altLang="en-US" dirty="0"/>
              <a:t>的</a:t>
            </a:r>
            <a:r>
              <a:rPr lang="en-US" altLang="zh-CN" dirty="0"/>
              <a:t>share price</a:t>
            </a:r>
            <a:r>
              <a:rPr lang="zh-CN" altLang="en-US" dirty="0"/>
              <a:t>，可以随时出入</a:t>
            </a:r>
            <a:endParaRPr lang="en-US" altLang="zh-CN" dirty="0"/>
          </a:p>
          <a:p>
            <a:pPr marL="742950" lvl="1" indent="-285750">
              <a:buFont typeface="Arial" panose="020B0604020202020204" pitchFamily="34" charset="0"/>
              <a:buChar char="•"/>
            </a:pPr>
            <a:r>
              <a:rPr kumimoji="1" lang="zh-CN" altLang="en-US" dirty="0"/>
              <a:t>被</a:t>
            </a:r>
            <a:r>
              <a:rPr kumimoji="1" lang="en-US" altLang="zh-CN" dirty="0"/>
              <a:t>SEC</a:t>
            </a:r>
            <a:r>
              <a:rPr kumimoji="1" lang="zh-CN" altLang="en-US" dirty="0"/>
              <a:t>管理，投资种类有限定，比较稳妥的是投</a:t>
            </a:r>
            <a:r>
              <a:rPr kumimoji="1" lang="en-US" altLang="zh-CN" dirty="0"/>
              <a:t>government/cooperate bonds</a:t>
            </a:r>
            <a:r>
              <a:rPr kumimoji="1" lang="zh-CN" altLang="en-US" dirty="0"/>
              <a:t>和</a:t>
            </a:r>
            <a:r>
              <a:rPr lang="zh-CN" altLang="en-US" dirty="0"/>
              <a:t>买</a:t>
            </a:r>
            <a:r>
              <a:rPr lang="en-US" altLang="zh-CN" dirty="0"/>
              <a:t>index</a:t>
            </a:r>
            <a:r>
              <a:rPr lang="zh-CN" altLang="en-US" dirty="0"/>
              <a:t>中所有股票</a:t>
            </a:r>
            <a:endParaRPr lang="en-US" altLang="zh-CN" dirty="0"/>
          </a:p>
          <a:p>
            <a:pPr marL="742950" lvl="1" indent="-285750">
              <a:buFont typeface="Arial" panose="020B0604020202020204" pitchFamily="34" charset="0"/>
              <a:buChar char="•"/>
            </a:pPr>
            <a:endParaRPr lang="en-US" altLang="zh-CN" dirty="0"/>
          </a:p>
          <a:p>
            <a:r>
              <a:rPr lang="zh-CN" altLang="en-US" dirty="0"/>
              <a:t>现在先理解到这，之后有需要再详细查。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3208</Words>
  <Application>Microsoft Office PowerPoint</Application>
  <PresentationFormat>画面に合わせる (16:10)</PresentationFormat>
  <Paragraphs>186</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229</cp:revision>
  <dcterms:created xsi:type="dcterms:W3CDTF">2018-07-04T08:59:41Z</dcterms:created>
  <dcterms:modified xsi:type="dcterms:W3CDTF">2018-08-23T02:14:51Z</dcterms:modified>
</cp:coreProperties>
</file>