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askleo.com/glossary/packet/"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2.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panasonic.com" TargetMode="External"/><Relationship Id="rId3" Type="http://schemas.openxmlformats.org/officeDocument/2006/relationships/hyperlink" Target="http://www.panasonic.co.jp"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Mantrap: =air lock, physical security measure, 确保一个人一个人过…"/>
          <p:cNvSpPr txBox="1"/>
          <p:nvPr/>
        </p:nvSpPr>
        <p:spPr>
          <a:xfrm>
            <a:off x="61366" y="57149"/>
            <a:ext cx="12882067" cy="963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1105" indent="-421105" algn="l">
              <a:buSzPct val="75000"/>
              <a:buChar char="•"/>
            </a:pPr>
            <a:r>
              <a:t>Mantrap: =air lock, physical security measure, 确保一个人一个人过</a:t>
            </a:r>
          </a:p>
          <a:p>
            <a:pPr marL="421105" indent="-421105" algn="l">
              <a:buSzPct val="75000"/>
              <a:buChar char="•"/>
            </a:pPr>
            <a:r>
              <a:t>SSL(Secure Sockets Layer、別名：TLS) vs SSH(Secure Shell)</a:t>
            </a:r>
          </a:p>
          <a:p>
            <a:pPr lvl="1" marL="865605" indent="-421105" algn="l">
              <a:buSzPct val="75000"/>
              <a:buChar char="•"/>
            </a:pPr>
            <a:r>
              <a:t>SSL involves 電子証明書, SSH 只是确保通信被加密</a:t>
            </a:r>
          </a:p>
          <a:p>
            <a:pPr marL="421105" indent="-421105" algn="l">
              <a:buSzPct val="75000"/>
              <a:buChar char="•"/>
            </a:pPr>
            <a:r>
              <a:t>L2TP: Layer 2 Tunneling Protocol is a tunneling protocol used to support virtual private networks (VPNs) or as part of the delivery of services by ISPs. It does not provide any encryption or confidentiality by itself.</a:t>
            </a:r>
          </a:p>
          <a:p>
            <a:pPr lvl="1" marL="865605" indent="-421105" algn="l">
              <a:buSzPct val="75000"/>
              <a:buChar char="•"/>
            </a:pPr>
            <a:r>
              <a:t>经常与IPSec（Internet Protocol Security）连用，IPSec负责通信加密</a:t>
            </a:r>
          </a:p>
          <a:p>
            <a:pPr marL="421105" indent="-421105" algn="l">
              <a:buSzPct val="75000"/>
              <a:buChar char="•"/>
            </a:pPr>
            <a:r>
              <a:t>Escrow key 托管key，在</a:t>
            </a:r>
            <a:r>
              <a:rPr i="1">
                <a:latin typeface="Helvetica"/>
                <a:ea typeface="Helvetica"/>
                <a:cs typeface="Helvetica"/>
                <a:sym typeface="Helvetica"/>
              </a:rPr>
              <a:t>key recovery process</a:t>
            </a:r>
            <a:r>
              <a:t>中，此key必须可以被找回</a:t>
            </a:r>
          </a:p>
          <a:p>
            <a:pPr marL="421105" indent="-421105" algn="l">
              <a:buSzPct val="75000"/>
              <a:buChar char="•"/>
            </a:pPr>
            <a:r>
              <a:t>OCSP（Online Certificate Status Protocol）：for obtaining the revocation status of an </a:t>
            </a:r>
            <a:r>
              <a:rPr>
                <a:solidFill>
                  <a:srgbClr val="FF2017"/>
                </a:solidFill>
              </a:rPr>
              <a:t>X.509 digital certificate</a:t>
            </a:r>
            <a:endParaRPr>
              <a:solidFill>
                <a:srgbClr val="FF2017"/>
              </a:solidFill>
            </a:endParaRPr>
          </a:p>
          <a:p>
            <a:pPr lvl="1" marL="865605" indent="-421105" algn="l">
              <a:buSzPct val="75000"/>
              <a:buChar char="•"/>
            </a:pPr>
            <a:r>
              <a:rPr>
                <a:solidFill>
                  <a:srgbClr val="FF2017"/>
                </a:solidFill>
              </a:rPr>
              <a:t>CRL(certificate revocation list)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Hub: 用Broadcast方式传信息（因为是无线，所以广播信息，正确的接受方only反信）…"/>
          <p:cNvSpPr txBox="1"/>
          <p:nvPr/>
        </p:nvSpPr>
        <p:spPr>
          <a:xfrm>
            <a:off x="35306" y="865005"/>
            <a:ext cx="13010039" cy="5991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Hub: 用Broadcast方式传信息（因为是无线，所以广播信息，正确的接受方only反信）</a:t>
            </a:r>
          </a:p>
          <a:p>
            <a:pPr algn="l"/>
            <a:r>
              <a:t>Switch:比Hub智能，能够记录每个port有谁，不用Broadcast，</a:t>
            </a:r>
          </a:p>
          <a:p>
            <a:pPr algn="l"/>
            <a:r>
              <a:t>可以正确将信息送到正确的port</a:t>
            </a:r>
          </a:p>
          <a:p>
            <a:pPr algn="l"/>
            <a:r>
              <a:t>Router:最智能，最少能够完成两个功能 DHCP和NAT</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NAT</a:t>
            </a:r>
            <a:r>
              <a:t> – Network Address Translation – is the way that the router </a:t>
            </a:r>
            <a:r>
              <a:rPr i="1"/>
              <a:t>translates</a:t>
            </a:r>
            <a:r>
              <a:t> the IP addresses of packets that cross the internet/local network boundary. When computer “A” sends a </a:t>
            </a:r>
            <a:r>
              <a:rPr u="sng">
                <a:hlinkClick r:id="rId2" invalidUrl="" action="" tgtFrame="" tooltip="" history="1" highlightClick="0" endSnd="0"/>
              </a:rPr>
              <a:t>packet</a:t>
            </a:r>
            <a:r>
              <a:t> out, the IP address that it’s “from” is that of computer “A” – 192.168.1.2 in the example above. When the router passes that on to the internet, it replaces the local IP address with the internet IP address assigned by the ISP. It also keeps track, so that if a response comes back from somewhere on the internet, the router knows to do the translation in reverse – replace the internet IP address with the local IP address for machine “A” and then send that response packet on to machine “A”.</a:t>
            </a:r>
          </a:p>
          <a:p>
            <a:pPr algn="l" defTabSz="457200">
              <a:lnSpc>
                <a:spcPts val="4600"/>
              </a:lnSpc>
              <a:defRPr sz="1866">
                <a:solidFill>
                  <a:srgbClr val="000000"/>
                </a:solidFill>
                <a:latin typeface="PT Sans"/>
                <a:ea typeface="PT Sans"/>
                <a:cs typeface="PT Sans"/>
                <a:sym typeface="PT Sans"/>
              </a:defRPr>
            </a:pPr>
            <a:r>
              <a:rPr>
                <a:solidFill>
                  <a:schemeClr val="accent5">
                    <a:hueOff val="101205"/>
                    <a:satOff val="-13598"/>
                    <a:lumOff val="23877"/>
                  </a:schemeClr>
                </a:solidFill>
              </a:rPr>
              <a:t>A side effect of NAT</a:t>
            </a:r>
            <a:r>
              <a:t> is that machines on the internet cannot initiate communications to local machines – they can only respond to communications initiated by those local machines.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all kinds of DoS attacks:…"/>
          <p:cNvSpPr txBox="1"/>
          <p:nvPr/>
        </p:nvSpPr>
        <p:spPr>
          <a:xfrm>
            <a:off x="46215" y="330199"/>
            <a:ext cx="12912827" cy="746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all kinds of DoS attacks:</a:t>
            </a:r>
          </a:p>
          <a:p>
            <a:pPr marL="421105" indent="-421105" algn="l">
              <a:buSzPct val="75000"/>
              <a:buChar char="•"/>
            </a:pPr>
            <a:r>
              <a:t>smurf</a:t>
            </a:r>
          </a:p>
          <a:p>
            <a:pPr lvl="1" marL="865605" indent="-421105" algn="l">
              <a:buSzPct val="75000"/>
              <a:buChar char="•"/>
            </a:pPr>
            <a:r>
              <a:t>将source地址spoof成targetMachine的IP，并送ICMP echo request</a:t>
            </a:r>
          </a:p>
          <a:p>
            <a:pPr marL="421105" indent="-421105" algn="l">
              <a:buSzPct val="75000"/>
              <a:buChar char="•"/>
            </a:pPr>
            <a:r>
              <a:t>ICMP flood</a:t>
            </a:r>
          </a:p>
          <a:p>
            <a:pPr lvl="1" marL="865605" indent="-421105" algn="l">
              <a:buSzPct val="75000"/>
              <a:buChar char="•"/>
            </a:pPr>
            <a:r>
              <a:t>hping3 -l -flood -a IPAddress</a:t>
            </a:r>
          </a:p>
          <a:p>
            <a:pPr marL="421105" indent="-421105" algn="l">
              <a:buSzPct val="75000"/>
              <a:buChar char="•"/>
            </a:pPr>
            <a:r>
              <a:t>ping flood</a:t>
            </a:r>
          </a:p>
          <a:p>
            <a:pPr marL="421105" indent="-421105" algn="l">
              <a:buSzPct val="75000"/>
              <a:buChar char="•"/>
            </a:pPr>
            <a:r>
              <a:t>teardrop</a:t>
            </a:r>
          </a:p>
          <a:p>
            <a:pPr lvl="1" marL="865605" indent="-421105" algn="l">
              <a:buSzPct val="75000"/>
              <a:buChar char="•"/>
            </a:pPr>
            <a:r>
              <a:t>attacker send custom-crafted fragmented packets</a:t>
            </a:r>
          </a:p>
          <a:p>
            <a:pPr marL="421105" indent="-421105" algn="l">
              <a:buSzPct val="75000"/>
              <a:buChar char="•"/>
            </a:pPr>
            <a:r>
              <a:t>fraggle</a:t>
            </a:r>
          </a:p>
          <a:p>
            <a:pPr lvl="1" marL="865605" indent="-421105" algn="l">
              <a:buSzPct val="75000"/>
              <a:buChar char="•"/>
            </a:pPr>
            <a:r>
              <a:t>类似smurf，不同点是送UDP echo request</a:t>
            </a:r>
          </a:p>
          <a:p>
            <a:pPr marL="421105" indent="-421105" algn="l">
              <a:buSzPct val="75000"/>
              <a:buChar char="•"/>
            </a:pPr>
            <a:r>
              <a:t>land</a:t>
            </a:r>
          </a:p>
          <a:p>
            <a:pPr lvl="1" marL="865605" indent="-421105" algn="l">
              <a:buSzPct val="75000"/>
              <a:buChar char="•"/>
            </a:pPr>
            <a:r>
              <a:t>送request，将source地址 spoof成target machine的地址</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egress filtering: 过滤从外部来的packet…"/>
          <p:cNvSpPr txBox="1"/>
          <p:nvPr/>
        </p:nvSpPr>
        <p:spPr>
          <a:xfrm>
            <a:off x="35077" y="649816"/>
            <a:ext cx="12934646" cy="445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egress filtering: 过滤从外部来的packet</a:t>
            </a:r>
          </a:p>
          <a:p>
            <a:pPr algn="l"/>
            <a:r>
              <a:t>ingress filtering：过滤从内部向外的packet</a:t>
            </a:r>
          </a:p>
          <a:p>
            <a:pPr algn="l"/>
          </a:p>
          <a:p>
            <a:pPr algn="l"/>
            <a:r>
              <a:t>proxy：收集UserRequest在forward给外部各个Server，这样可确保外部无法直接访问内部，保护User</a:t>
            </a:r>
          </a:p>
          <a:p>
            <a:pPr algn="l"/>
            <a:r>
              <a:t>Reverse Proxy：设置在某个Server之前，收集所有访问Request再forward给这个Server，目的是保护这个Server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teganography：隐写术…"/>
          <p:cNvSpPr txBox="1"/>
          <p:nvPr/>
        </p:nvSpPr>
        <p:spPr>
          <a:xfrm>
            <a:off x="23196" y="832900"/>
            <a:ext cx="12958408" cy="491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1105" indent="-421105" algn="l">
              <a:buSzPct val="75000"/>
              <a:buChar char="•"/>
            </a:pPr>
            <a:r>
              <a:t>Steganography：隐写术</a:t>
            </a:r>
          </a:p>
          <a:p>
            <a:pPr marL="421105" indent="-421105" algn="l">
              <a:buSzPct val="75000"/>
              <a:buChar char="•"/>
            </a:pPr>
            <a:r>
              <a:t>Biometrics：一种authentication技术，比如扫描视网膜（retina）</a:t>
            </a:r>
          </a:p>
          <a:p>
            <a:pPr marL="421105" indent="-421105" algn="l">
              <a:buSzPct val="75000"/>
              <a:buChar char="•"/>
            </a:pPr>
            <a:r>
              <a:t>Logical Address = </a:t>
            </a:r>
            <a:r>
              <a:rPr>
                <a:solidFill>
                  <a:srgbClr val="FF2640"/>
                </a:solidFill>
              </a:rPr>
              <a:t>IP</a:t>
            </a:r>
            <a:r>
              <a:t> Address</a:t>
            </a:r>
          </a:p>
          <a:p>
            <a:pPr marL="421105" indent="-421105" algn="l">
              <a:buSzPct val="75000"/>
              <a:buChar char="•"/>
            </a:pPr>
            <a:r>
              <a:t>IPv4 = 32-bit， IPv6 = 128-bit</a:t>
            </a:r>
          </a:p>
          <a:p>
            <a:pPr marL="421105" indent="-421105" algn="l">
              <a:buSzPct val="75000"/>
              <a:buChar char="•"/>
            </a:pPr>
            <a:r>
              <a:t>WPA（Wi-Fi Protected Access）</a:t>
            </a:r>
          </a:p>
          <a:p>
            <a:pPr marL="421105" indent="-421105" algn="l">
              <a:buSzPct val="75000"/>
              <a:buChar char="•"/>
            </a:pPr>
            <a:r>
              <a:t>Hardening = remove nonessential services</a:t>
            </a:r>
          </a:p>
          <a:p>
            <a:pPr marL="421105" indent="-421105" algn="l">
              <a:buSzPct val="75000"/>
              <a:buChar char="•"/>
            </a:pPr>
            <a:r>
              <a:t>OSO = open systems connection model</a:t>
            </a:r>
          </a:p>
        </p:txBody>
      </p:sp>
      <p:pic>
        <p:nvPicPr>
          <p:cNvPr id="122" name="Image" descr="Image"/>
          <p:cNvPicPr>
            <a:picLocks noChangeAspect="1"/>
          </p:cNvPicPr>
          <p:nvPr/>
        </p:nvPicPr>
        <p:blipFill>
          <a:blip r:embed="rId2">
            <a:extLst/>
          </a:blip>
          <a:stretch>
            <a:fillRect/>
          </a:stretch>
        </p:blipFill>
        <p:spPr>
          <a:xfrm>
            <a:off x="7354703" y="5696379"/>
            <a:ext cx="5080001" cy="3187701"/>
          </a:xfrm>
          <a:prstGeom prst="rect">
            <a:avLst/>
          </a:prstGeom>
          <a:ln w="12700">
            <a:miter lim="400000"/>
          </a:ln>
        </p:spPr>
      </p:pic>
      <p:pic>
        <p:nvPicPr>
          <p:cNvPr id="123" name="Image" descr="Image"/>
          <p:cNvPicPr>
            <a:picLocks noChangeAspect="1"/>
          </p:cNvPicPr>
          <p:nvPr/>
        </p:nvPicPr>
        <p:blipFill>
          <a:blip r:embed="rId3">
            <a:extLst/>
          </a:blip>
          <a:stretch>
            <a:fillRect/>
          </a:stretch>
        </p:blipFill>
        <p:spPr>
          <a:xfrm>
            <a:off x="3193088" y="5095358"/>
            <a:ext cx="4072685" cy="470904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MTP = simple mail transfer protocol, port 25…"/>
          <p:cNvSpPr txBox="1"/>
          <p:nvPr/>
        </p:nvSpPr>
        <p:spPr>
          <a:xfrm>
            <a:off x="21638" y="33866"/>
            <a:ext cx="12981304" cy="355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21105" indent="-421105" algn="l">
              <a:buSzPct val="75000"/>
              <a:buChar char="•"/>
            </a:pPr>
            <a:r>
              <a:t>SMTP = simple mail transfer protocol, port 25</a:t>
            </a:r>
          </a:p>
          <a:p>
            <a:pPr marL="421105" indent="-421105" algn="l">
              <a:buSzPct val="75000"/>
              <a:buChar char="•"/>
            </a:pPr>
            <a:r>
              <a:rPr>
                <a:solidFill>
                  <a:srgbClr val="FF1813"/>
                </a:solidFill>
              </a:rPr>
              <a:t>NAT</a:t>
            </a:r>
            <a:r>
              <a:t> = network address translation, 与子网掩码并用，看下图</a:t>
            </a:r>
          </a:p>
          <a:p>
            <a:pPr marL="421105" indent="-421105" algn="l">
              <a:buSzPct val="75000"/>
              <a:buChar char="•"/>
            </a:pPr>
            <a:r>
              <a:t>ISP = internet service provider</a:t>
            </a:r>
          </a:p>
          <a:p>
            <a:pPr marL="421105" indent="-421105" algn="l">
              <a:buSzPct val="75000"/>
              <a:buChar char="•"/>
            </a:pPr>
            <a:r>
              <a:t>NIC = network interface card 网卡</a:t>
            </a:r>
          </a:p>
          <a:p>
            <a:pPr marL="421105" indent="-421105" algn="l">
              <a:buSzPct val="75000"/>
              <a:buChar char="•"/>
            </a:pPr>
            <a:r>
              <a:t>ARP = address resolution protocol, to get MAC address</a:t>
            </a:r>
          </a:p>
        </p:txBody>
      </p:sp>
      <p:pic>
        <p:nvPicPr>
          <p:cNvPr id="126" name="Image" descr="Image"/>
          <p:cNvPicPr>
            <a:picLocks noChangeAspect="1"/>
          </p:cNvPicPr>
          <p:nvPr/>
        </p:nvPicPr>
        <p:blipFill>
          <a:blip r:embed="rId2">
            <a:extLst/>
          </a:blip>
          <a:stretch>
            <a:fillRect/>
          </a:stretch>
        </p:blipFill>
        <p:spPr>
          <a:xfrm>
            <a:off x="3327400" y="3261783"/>
            <a:ext cx="6350000" cy="40767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telnet5.jpg" descr="telnet5.jpg"/>
          <p:cNvPicPr>
            <a:picLocks noChangeAspect="1"/>
          </p:cNvPicPr>
          <p:nvPr/>
        </p:nvPicPr>
        <p:blipFill>
          <a:blip r:embed="rId2">
            <a:extLst/>
          </a:blip>
          <a:stretch>
            <a:fillRect/>
          </a:stretch>
        </p:blipFill>
        <p:spPr>
          <a:xfrm>
            <a:off x="769838" y="2914650"/>
            <a:ext cx="7366001" cy="5080000"/>
          </a:xfrm>
          <a:prstGeom prst="rect">
            <a:avLst/>
          </a:prstGeom>
          <a:ln w="12700">
            <a:miter lim="400000"/>
          </a:ln>
        </p:spPr>
      </p:pic>
      <p:sp>
        <p:nvSpPr>
          <p:cNvPr id="129" name="To sum it up in simple terms, Telnet is used to communicate with other computers and machines in a text-based manner. A telnet session looks something like this:"/>
          <p:cNvSpPr txBox="1"/>
          <p:nvPr/>
        </p:nvSpPr>
        <p:spPr>
          <a:xfrm>
            <a:off x="3968" y="-124884"/>
            <a:ext cx="12996864" cy="472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8200"/>
              </a:lnSpc>
              <a:spcBef>
                <a:spcPts val="1600"/>
              </a:spcBef>
              <a:defRPr sz="4800">
                <a:latin typeface="Times"/>
                <a:ea typeface="Times"/>
                <a:cs typeface="Times"/>
                <a:sym typeface="Times"/>
              </a:defRPr>
            </a:pPr>
            <a:r>
              <a:t>To sum it up in simple terms, </a:t>
            </a:r>
            <a:r>
              <a:rPr>
                <a:solidFill>
                  <a:srgbClr val="FF0D00"/>
                </a:solidFill>
              </a:rPr>
              <a:t>Telnet</a:t>
            </a:r>
            <a:r>
              <a:t> is used to communicate with other computers and machines in a text-based manner. A telnet session looks something like this:</a:t>
            </a:r>
          </a:p>
          <a:p>
            <a:pPr algn="l" defTabSz="457200">
              <a:lnSpc>
                <a:spcPts val="8200"/>
              </a:lnSpc>
              <a:defRPr sz="4800">
                <a:solidFill>
                  <a:srgbClr val="69656E"/>
                </a:solidFill>
                <a:latin typeface="Times"/>
                <a:ea typeface="Times"/>
                <a:cs typeface="Times"/>
                <a:sym typeface="Times"/>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IPSec: Internet Protocol Security, is a network protocol suite that authenticates and encrypts the packets of data sent over a network. Works in Level3 - Network layer…"/>
          <p:cNvSpPr txBox="1"/>
          <p:nvPr/>
        </p:nvSpPr>
        <p:spPr>
          <a:xfrm>
            <a:off x="-25400" y="-431803"/>
            <a:ext cx="13055601" cy="9398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21105" indent="-421105" algn="l">
              <a:buSzPct val="75000"/>
              <a:buChar char="•"/>
            </a:pPr>
            <a:r>
              <a:t>IPSec: Internet Protocol Security, is a network </a:t>
            </a:r>
            <a:r>
              <a:rPr>
                <a:solidFill>
                  <a:srgbClr val="0B0080"/>
                </a:solidFill>
              </a:rPr>
              <a:t>protocol suite</a:t>
            </a:r>
            <a:r>
              <a:t> that </a:t>
            </a:r>
            <a:r>
              <a:rPr>
                <a:solidFill>
                  <a:srgbClr val="0B0080"/>
                </a:solidFill>
              </a:rPr>
              <a:t>authenticates</a:t>
            </a:r>
            <a:r>
              <a:t> and </a:t>
            </a:r>
            <a:r>
              <a:rPr>
                <a:solidFill>
                  <a:srgbClr val="0B0080"/>
                </a:solidFill>
              </a:rPr>
              <a:t>encrypts</a:t>
            </a:r>
            <a:r>
              <a:t> the </a:t>
            </a:r>
            <a:r>
              <a:rPr>
                <a:solidFill>
                  <a:srgbClr val="0B0080"/>
                </a:solidFill>
              </a:rPr>
              <a:t>packets</a:t>
            </a:r>
            <a:r>
              <a:t> of data sent over a network. Works in </a:t>
            </a:r>
            <a:r>
              <a:rPr>
                <a:solidFill>
                  <a:schemeClr val="accent5">
                    <a:hueOff val="101205"/>
                    <a:satOff val="-13598"/>
                    <a:lumOff val="23877"/>
                  </a:schemeClr>
                </a:solidFill>
              </a:rPr>
              <a:t>Level3 - Network layer</a:t>
            </a:r>
          </a:p>
          <a:p>
            <a:pPr lvl="1" marL="865605" indent="-421105" algn="l">
              <a:buSzPct val="75000"/>
              <a:buChar char="•"/>
            </a:pPr>
            <a:r>
              <a:t>Authentication Header (AH)</a:t>
            </a:r>
          </a:p>
          <a:p>
            <a:pPr lvl="1" marL="865605" indent="-421105" algn="l">
              <a:buSzPct val="75000"/>
              <a:buChar char="•"/>
            </a:pPr>
            <a:r>
              <a:t>Encapsulating Security Payload (ESP)</a:t>
            </a:r>
          </a:p>
          <a:p>
            <a:pPr marL="421105" indent="-421105" algn="l">
              <a:buSzPct val="75000"/>
              <a:buChar char="•"/>
            </a:pPr>
            <a:r>
              <a:t>PII: personally identifiable information</a:t>
            </a:r>
          </a:p>
          <a:p>
            <a:pPr marL="421105" indent="-421105" algn="l">
              <a:buSzPct val="75000"/>
              <a:buChar char="•"/>
            </a:pPr>
            <a:r>
              <a:t>some tips for using google:</a:t>
            </a:r>
          </a:p>
          <a:p>
            <a:pPr lvl="1" marL="865605" indent="-421105" algn="l">
              <a:buSzPct val="75000"/>
              <a:buChar char="•"/>
            </a:pPr>
            <a:r>
              <a:t>site:</a:t>
            </a:r>
            <a:r>
              <a:rPr u="sng">
                <a:hlinkClick r:id="rId2" invalidUrl="" action="" tgtFrame="" tooltip="" history="1" highlightClick="0" endSnd="0"/>
              </a:rPr>
              <a:t>www.panasonic.com</a:t>
            </a:r>
            <a:r>
              <a:t> ais</a:t>
            </a:r>
          </a:p>
          <a:p>
            <a:pPr lvl="2" marL="1310105" indent="-421105" algn="l">
              <a:buSzPct val="75000"/>
              <a:buChar char="•"/>
            </a:pPr>
            <a:r>
              <a:t>搜索制定www上的keyword</a:t>
            </a:r>
          </a:p>
          <a:p>
            <a:pPr lvl="1" marL="865605" indent="-421105" algn="l">
              <a:buSzPct val="75000"/>
              <a:buChar char="•"/>
            </a:pPr>
            <a:r>
              <a:t>link:</a:t>
            </a:r>
            <a:r>
              <a:rPr u="sng">
                <a:hlinkClick r:id="rId2" invalidUrl="" action="" tgtFrame="" tooltip="" history="1" highlightClick="0" endSnd="0"/>
              </a:rPr>
              <a:t>www.panasonic.com</a:t>
            </a:r>
          </a:p>
          <a:p>
            <a:pPr lvl="2" marL="1310105" indent="-421105" algn="l">
              <a:buSzPct val="75000"/>
              <a:buChar char="•"/>
            </a:pPr>
            <a:r>
              <a:t>搜索含有指向制定www的webpage</a:t>
            </a:r>
          </a:p>
          <a:p>
            <a:pPr marL="421105" indent="-421105" algn="l">
              <a:buSzPct val="75000"/>
              <a:buChar char="•"/>
            </a:pPr>
            <a:r>
              <a:t>一些常用调查网络的命令</a:t>
            </a:r>
          </a:p>
          <a:p>
            <a:pPr lvl="1" marL="865605" indent="-421105" algn="l">
              <a:buSzPct val="75000"/>
              <a:buChar char="•"/>
            </a:pPr>
            <a:r>
              <a:t>ping xxx</a:t>
            </a:r>
          </a:p>
          <a:p>
            <a:pPr lvl="1" marL="865605" indent="-421105" algn="l">
              <a:buSzPct val="75000"/>
              <a:buChar char="•"/>
            </a:pPr>
            <a:r>
              <a:t>nslookup xxx</a:t>
            </a:r>
          </a:p>
          <a:p>
            <a:pPr lvl="1" marL="865605" indent="-421105" algn="l">
              <a:buSzPct val="75000"/>
              <a:buChar char="•"/>
            </a:pPr>
            <a:r>
              <a:t>traceroute </a:t>
            </a:r>
            <a:r>
              <a:rPr u="sng">
                <a:hlinkClick r:id="rId3" invalidUrl="" action="" tgtFrame="" tooltip="" history="1" highlightClick="0" endSnd="0"/>
              </a:rPr>
              <a:t>www.panasonic.co.jp</a:t>
            </a:r>
          </a:p>
          <a:p>
            <a:pPr marL="327526" indent="-327526" algn="l">
              <a:spcBef>
                <a:spcPts val="3200"/>
              </a:spcBef>
              <a:buSzPct val="75000"/>
              <a:buChar char="•"/>
              <a:defRPr sz="2800"/>
            </a:pPr>
            <a:r>
              <a:t>Simple Network Management Protocol (</a:t>
            </a:r>
            <a:r>
              <a:rPr b="1">
                <a:latin typeface="Helvetica"/>
                <a:ea typeface="Helvetica"/>
                <a:cs typeface="Helvetica"/>
                <a:sym typeface="Helvetica"/>
              </a:rPr>
              <a:t>SNMP</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ICMP=Internet control message protocol…"/>
          <p:cNvSpPr txBox="1"/>
          <p:nvPr/>
        </p:nvSpPr>
        <p:spPr>
          <a:xfrm>
            <a:off x="141719" y="480483"/>
            <a:ext cx="12721361" cy="628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21105" indent="-421105" algn="l">
              <a:buSzPct val="75000"/>
              <a:buChar char="•"/>
            </a:pPr>
            <a:r>
              <a:t>ICMP=Internet control message protocol</a:t>
            </a:r>
          </a:p>
          <a:p>
            <a:pPr marL="421105" indent="-421105" algn="l">
              <a:buSzPct val="75000"/>
              <a:buChar char="•"/>
            </a:pPr>
            <a:r>
              <a:t>LDAP = lightweight directory access protocol</a:t>
            </a:r>
          </a:p>
          <a:p>
            <a:pPr marL="421105" indent="-421105" algn="l">
              <a:buSzPct val="75000"/>
              <a:buChar char="•"/>
            </a:pPr>
            <a:r>
              <a:t>ports:</a:t>
            </a:r>
          </a:p>
          <a:p>
            <a:pPr lvl="1" marL="865605" indent="-421105" algn="l">
              <a:buSzPct val="75000"/>
              <a:buChar char="•"/>
            </a:pPr>
            <a:r>
              <a:t>SMTP = 25</a:t>
            </a:r>
          </a:p>
          <a:p>
            <a:pPr lvl="1" marL="865605" indent="-421105" algn="l">
              <a:buSzPct val="75000"/>
              <a:buChar char="•"/>
            </a:pPr>
            <a:r>
              <a:t>DNS zone transfer = 53 TCP</a:t>
            </a:r>
          </a:p>
          <a:p>
            <a:pPr lvl="1" marL="865605" indent="-421105" algn="l">
              <a:buSzPct val="75000"/>
              <a:buChar char="•"/>
            </a:pPr>
            <a:r>
              <a:t>HTTP = 80</a:t>
            </a:r>
          </a:p>
          <a:p>
            <a:pPr lvl="1" marL="865605" indent="-421105" algn="l">
              <a:buSzPct val="75000"/>
              <a:buChar char="•"/>
            </a:pPr>
            <a:r>
              <a:t>NetBIOS = 139</a:t>
            </a:r>
          </a:p>
          <a:p>
            <a:pPr lvl="1" marL="865605" indent="-421105" algn="l">
              <a:buSzPct val="75000"/>
              <a:buChar char="•"/>
            </a:pPr>
            <a:r>
              <a:t>SNMP = UDP161,162</a:t>
            </a:r>
          </a:p>
          <a:p>
            <a:pPr marL="421105" indent="-421105" algn="l">
              <a:buSzPct val="75000"/>
              <a:buChar char="•"/>
            </a:pPr>
            <a:r>
              <a:t>找network gateway</a:t>
            </a:r>
          </a:p>
          <a:p>
            <a:pPr lvl="1" marL="865605" indent="-421105" algn="l">
              <a:buSzPct val="75000"/>
              <a:buChar char="•"/>
            </a:pPr>
            <a:r>
              <a:t>netstat -nr</a:t>
            </a:r>
          </a:p>
          <a:p>
            <a:pPr lvl="2" marL="1310105" indent="-421105" algn="l">
              <a:buSzPct val="75000"/>
              <a:buChar char="•"/>
            </a:pPr>
            <a:r>
              <a:t>network statistics, 蛮有用的命令，可用来找routingTable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Footprinting…"/>
          <p:cNvSpPr txBox="1"/>
          <p:nvPr/>
        </p:nvSpPr>
        <p:spPr>
          <a:xfrm>
            <a:off x="120833" y="374649"/>
            <a:ext cx="12763135" cy="473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25642" indent="-625642" algn="l">
              <a:buSzPct val="100000"/>
              <a:buAutoNum type="arabicPeriod" startAt="1"/>
            </a:pPr>
            <a:r>
              <a:t>Footprinting</a:t>
            </a:r>
          </a:p>
          <a:p>
            <a:pPr lvl="1" marL="1286042" indent="-625642" algn="l">
              <a:buSzPct val="100000"/>
              <a:buAutoNum type="romanLcParenR" startAt="1"/>
            </a:pPr>
            <a:r>
              <a:t>用Google以及JobBoard等，获得公司信息</a:t>
            </a:r>
          </a:p>
          <a:p>
            <a:pPr marL="625642" indent="-625642" algn="l">
              <a:buSzPct val="100000"/>
              <a:buAutoNum type="arabicPeriod" startAt="1"/>
            </a:pPr>
            <a:r>
              <a:t>Scanning</a:t>
            </a:r>
          </a:p>
          <a:p>
            <a:pPr lvl="1" marL="1286042" indent="-625642" algn="l">
              <a:buSzPct val="100000"/>
              <a:buAutoNum type="romanLcParenR" startAt="1"/>
            </a:pPr>
            <a:r>
              <a:t>ping，traceroute等，获取IP等网络信息</a:t>
            </a:r>
          </a:p>
          <a:p>
            <a:pPr marL="625642" indent="-625642" algn="l">
              <a:buSzPct val="100000"/>
              <a:buAutoNum type="arabicPeriod" startAt="1"/>
            </a:pPr>
            <a:r>
              <a:t>Enumeration</a:t>
            </a:r>
          </a:p>
          <a:p>
            <a:pPr lvl="1" marL="1286042" indent="-625642" algn="l">
              <a:buSzPct val="100000"/>
              <a:buAutoNum type="romanLcParenR" startAt="1"/>
            </a:pPr>
            <a:r>
              <a:t>获取网络内信息，包括Username，pwd，device信息等</a:t>
            </a:r>
          </a:p>
          <a:p>
            <a:pPr marL="625642" indent="-625642" algn="l">
              <a:buSzPct val="100000"/>
              <a:buAutoNum type="arabicPeriod" startAt="1"/>
            </a:pPr>
            <a:r>
              <a:t>System Hacking</a:t>
            </a:r>
          </a:p>
          <a:p>
            <a:pPr lvl="1" marL="1286042" indent="-625642" algn="l">
              <a:buSzPct val="100000"/>
              <a:buAutoNum type="romanLcParenR" startAt="1"/>
            </a:pPr>
            <a:r>
              <a:t>Password Cracking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Windows特有的SAM, NTLM, LM, Kerberos…"/>
          <p:cNvSpPr txBox="1"/>
          <p:nvPr/>
        </p:nvSpPr>
        <p:spPr>
          <a:xfrm>
            <a:off x="178366" y="692142"/>
            <a:ext cx="13055601" cy="83693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21105" indent="-421105" algn="l">
              <a:buSzPct val="75000"/>
              <a:buChar char="•"/>
            </a:pPr>
            <a:r>
              <a:t>Windows特有的SAM, NTLM, LM, Kerberos</a:t>
            </a:r>
          </a:p>
          <a:p>
            <a:pPr lvl="1" marL="865605" indent="-421105" algn="l">
              <a:buSzPct val="75000"/>
              <a:buChar char="•"/>
            </a:pPr>
            <a:r>
              <a:t>NTLM (NT LAN manager) authentication，一种登陆认证机制，hash用户密码</a:t>
            </a:r>
          </a:p>
          <a:p>
            <a:pPr marL="421105" indent="-421105" algn="l">
              <a:buSzPct val="75000"/>
              <a:buChar char="•"/>
            </a:pPr>
            <a:r>
              <a:t>SAM=security accounts manager</a:t>
            </a:r>
          </a:p>
          <a:p>
            <a:pPr marL="421105" indent="-421105" algn="l">
              <a:buSzPct val="75000"/>
              <a:buChar char="•"/>
            </a:pPr>
            <a:r>
              <a:t>Kerberos 一种远程登录认证机制，用issureTicket的方法</a:t>
            </a:r>
          </a:p>
          <a:p>
            <a:pPr marL="421105" indent="-421105" algn="l">
              <a:buSzPct val="75000"/>
              <a:buChar char="•"/>
            </a:pPr>
            <a:r>
              <a:t>NTLM比较老，已经没有支持</a:t>
            </a:r>
          </a:p>
          <a:p>
            <a:pPr marL="421105" indent="-421105" algn="l">
              <a:buSzPct val="75000"/>
              <a:buChar char="•"/>
            </a:pPr>
            <a:r>
              <a:t>LM是一种Hash算法，比较老</a:t>
            </a:r>
          </a:p>
          <a:p>
            <a:pPr marL="421105" indent="-421105" algn="l">
              <a:buSzPct val="75000"/>
              <a:buChar char="•"/>
            </a:pPr>
            <a:r>
              <a:t>Trinity Rescue Kit （TRK）是一种系统修复工具，可用来用Privilege Escalation</a:t>
            </a:r>
          </a:p>
          <a:p>
            <a:pPr marL="421105" indent="-421105" algn="l">
              <a:buSzPct val="75000"/>
              <a:buChar char="•"/>
            </a:pPr>
            <a:r>
              <a:rPr b="1">
                <a:latin typeface="Helvetica"/>
                <a:ea typeface="Helvetica"/>
                <a:cs typeface="Helvetica"/>
                <a:sym typeface="Helvetica"/>
              </a:rPr>
              <a:t>Syskey</a:t>
            </a:r>
            <a:r>
              <a:t> is a utility that encrypts the hashed password information in a SAM database in a Windows system using a 128-bit RC4 encryption key that, by default, is stored in the Windows registry.</a:t>
            </a:r>
          </a:p>
          <a:p>
            <a:pPr marL="421105" indent="-421105" algn="l">
              <a:buSzPct val="75000"/>
              <a:buChar char="•"/>
            </a:pPr>
            <a:r>
              <a:rPr b="1">
                <a:latin typeface="Helvetica"/>
                <a:ea typeface="Helvetica"/>
                <a:cs typeface="Helvetica"/>
                <a:sym typeface="Helvetica"/>
              </a:rPr>
              <a:t>Covert Channel</a:t>
            </a:r>
            <a:r>
              <a:t>: a backdoor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ターゲットの特定のためのCmd：…"/>
          <p:cNvSpPr txBox="1"/>
          <p:nvPr/>
        </p:nvSpPr>
        <p:spPr>
          <a:xfrm>
            <a:off x="18105" y="6349"/>
            <a:ext cx="7175298" cy="974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ターゲットの特定のためのCmd：</a:t>
            </a:r>
          </a:p>
          <a:p>
            <a:pPr marL="421105" indent="-421105" algn="l">
              <a:buSzPct val="75000"/>
              <a:buChar char="•"/>
            </a:pPr>
            <a:r>
              <a:t>ping</a:t>
            </a:r>
          </a:p>
          <a:p>
            <a:pPr marL="421105" indent="-421105" algn="l">
              <a:buSzPct val="75000"/>
              <a:buChar char="•"/>
            </a:pPr>
            <a:r>
              <a:t>traceroute</a:t>
            </a:r>
          </a:p>
          <a:p>
            <a:pPr marL="421105" indent="-421105" algn="l">
              <a:buSzPct val="75000"/>
              <a:buChar char="•"/>
            </a:pPr>
            <a:r>
              <a:t>nslookup</a:t>
            </a:r>
          </a:p>
          <a:p>
            <a:pPr marL="421105" indent="-421105" algn="l">
              <a:buSzPct val="75000"/>
              <a:buChar char="•"/>
            </a:pPr>
            <a:r>
              <a:t>whois</a:t>
            </a:r>
          </a:p>
          <a:p>
            <a:pPr marL="421105" indent="-421105" algn="l">
              <a:buSzPct val="75000"/>
              <a:buChar char="•"/>
            </a:pPr>
            <a:r>
              <a:t>host</a:t>
            </a:r>
          </a:p>
          <a:p>
            <a:pPr algn="l"/>
            <a:r>
              <a:t>スキャンCmd：</a:t>
            </a:r>
          </a:p>
          <a:p>
            <a:pPr marL="421105" indent="-421105" algn="l">
              <a:buSzPct val="75000"/>
              <a:buChar char="•"/>
            </a:pPr>
            <a:r>
              <a:t>namp</a:t>
            </a:r>
          </a:p>
          <a:p>
            <a:pPr algn="l"/>
            <a:r>
              <a:t>盗聴のため：</a:t>
            </a:r>
          </a:p>
          <a:p>
            <a:pPr marL="421105" indent="-421105" algn="l">
              <a:buSzPct val="75000"/>
              <a:buChar char="•"/>
            </a:pPr>
            <a:r>
              <a:t>wireshark</a:t>
            </a:r>
          </a:p>
          <a:p>
            <a:pPr algn="l"/>
            <a:r>
              <a:t>直接攻撃：</a:t>
            </a:r>
          </a:p>
          <a:p>
            <a:pPr marL="421105" indent="-421105" algn="l">
              <a:buSzPct val="75000"/>
              <a:buChar char="•"/>
            </a:pPr>
            <a:r>
              <a:t>Cain&amp;Abel</a:t>
            </a:r>
          </a:p>
          <a:p>
            <a:pPr marL="421105" indent="-421105" algn="l">
              <a:buSzPct val="75000"/>
              <a:buChar char="•"/>
            </a:pPr>
            <a:r>
              <a:t>Fiddler</a:t>
            </a:r>
          </a:p>
          <a:p>
            <a:pPr marL="421105" indent="-421105" algn="l">
              <a:buSzPct val="75000"/>
              <a:buChar char="•"/>
            </a:pPr>
            <a:r>
              <a:t>ssh</a:t>
            </a:r>
          </a:p>
          <a:p>
            <a:pPr marL="421105" indent="-421105" algn="l">
              <a:buSzPct val="75000"/>
              <a:buChar char="•"/>
            </a:pPr>
            <a:r>
              <a:t>crunch</a:t>
            </a:r>
          </a:p>
          <a:p>
            <a:pPr marL="421105" indent="-421105" algn="l">
              <a:buSzPct val="75000"/>
              <a:buChar char="•"/>
            </a:pPr>
            <a:r>
              <a:t>THC-Hydra</a:t>
            </a:r>
          </a:p>
          <a:p>
            <a:pPr marL="421105" indent="-421105" algn="l">
              <a:buSzPct val="75000"/>
              <a:buChar char="•"/>
            </a:pPr>
            <a:r>
              <a:t>metasploit</a:t>
            </a:r>
          </a:p>
        </p:txBody>
      </p:sp>
      <p:sp>
        <p:nvSpPr>
          <p:cNvPr id="140" name="痕跡消す：…"/>
          <p:cNvSpPr txBox="1"/>
          <p:nvPr/>
        </p:nvSpPr>
        <p:spPr>
          <a:xfrm>
            <a:off x="8217636" y="3054350"/>
            <a:ext cx="3710660" cy="364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痕跡消す：</a:t>
            </a:r>
          </a:p>
          <a:p>
            <a:pPr marL="421105" indent="-421105" algn="l">
              <a:buSzPct val="75000"/>
              <a:buChar char="•"/>
            </a:pPr>
            <a:r>
              <a:t>ログ消す</a:t>
            </a:r>
          </a:p>
          <a:p>
            <a:pPr marL="421105" indent="-421105" algn="l">
              <a:buSzPct val="75000"/>
              <a:buChar char="•"/>
            </a:pPr>
            <a:r>
              <a:t>timestamp改竄</a:t>
            </a:r>
          </a:p>
          <a:p>
            <a:pPr marL="421105" indent="-421105" algn="l">
              <a:buSzPct val="75000"/>
              <a:buChar char="•"/>
            </a:pPr>
            <a:r>
              <a:t>backdoor</a:t>
            </a:r>
          </a:p>
          <a:p>
            <a:pPr marL="421105" indent="-421105" algn="l">
              <a:buSzPct val="75000"/>
              <a:buChar char="•"/>
            </a:pPr>
            <a:r>
              <a:t>nectar</a:t>
            </a:r>
          </a:p>
          <a:p>
            <a:pPr marL="421105" indent="-421105" algn="l">
              <a:buSzPct val="75000"/>
              <a:buChar char="•"/>
            </a:pPr>
            <a:r>
              <a:t>cryptcat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