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p:scale>
          <a:sx n="66" d="100"/>
          <a:sy n="66" d="100"/>
        </p:scale>
        <p:origin x="-1484" y="-3080"/>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2018/8/31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2018/8/31</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5262979"/>
          </a:xfrm>
          <a:prstGeom prst="rect">
            <a:avLst/>
          </a:prstGeom>
          <a:noFill/>
        </p:spPr>
        <p:txBody>
          <a:bodyPr wrap="square" rtlCol="0">
            <a:spAutoFit/>
          </a:bodyPr>
          <a:lstStyle/>
          <a:p>
            <a:r>
              <a:rPr kumimoji="1" lang="en-US" altLang="ja-JP" sz="1400" b="1" dirty="0">
                <a:solidFill>
                  <a:srgbClr val="FF0000"/>
                </a:solidFill>
              </a:rPr>
              <a:t>Buffet</a:t>
            </a:r>
            <a:r>
              <a:rPr lang="en-US" altLang="ja-JP" sz="1400" b="1" dirty="0">
                <a:solidFill>
                  <a:srgbClr val="FF0000"/>
                </a:solidFill>
              </a:rPr>
              <a:t>t Indicator</a:t>
            </a:r>
            <a:r>
              <a:rPr lang="en-US" altLang="ja-JP" sz="1400" dirty="0"/>
              <a:t>:</a:t>
            </a:r>
          </a:p>
          <a:p>
            <a:pPr marL="285750" indent="-285750">
              <a:buFont typeface="Arial" panose="020B0604020202020204" pitchFamily="34" charset="0"/>
              <a:buChar char="•"/>
            </a:pPr>
            <a:r>
              <a:rPr kumimoji="1" lang="en-US" altLang="ja-JP" sz="1400" dirty="0"/>
              <a:t>Aka. Market cap to GDP ratio</a:t>
            </a:r>
          </a:p>
          <a:p>
            <a:pPr marL="285750" indent="-285750">
              <a:buFont typeface="Arial" panose="020B0604020202020204" pitchFamily="34" charset="0"/>
              <a:buChar char="•"/>
            </a:pPr>
            <a:r>
              <a:rPr lang="en-US" altLang="ja-JP" sz="1400" dirty="0"/>
              <a:t>To assess whether the country’s stock market is overvalued or undervalued (</a:t>
            </a:r>
            <a:r>
              <a:rPr lang="zh-CN" altLang="en-US" sz="1400" dirty="0"/>
              <a:t>这是一个用来评价</a:t>
            </a:r>
            <a:r>
              <a:rPr lang="zh-CN" altLang="en-US" sz="1400" b="1" dirty="0"/>
              <a:t>一个国家的股票市场</a:t>
            </a:r>
            <a:r>
              <a:rPr lang="zh-CN" altLang="en-US" sz="1400" dirty="0"/>
              <a:t>的指标，似乎也有用来评价一只股票的类似指标</a:t>
            </a:r>
            <a:r>
              <a:rPr lang="en-US" altLang="ja-JP" sz="1400" dirty="0"/>
              <a:t>)</a:t>
            </a:r>
          </a:p>
          <a:p>
            <a:pPr marL="285750" indent="-285750">
              <a:buFont typeface="Arial" panose="020B0604020202020204" pitchFamily="34" charset="0"/>
              <a:buChar char="•"/>
            </a:pPr>
            <a:r>
              <a:rPr lang="en-US" altLang="ja-JP" sz="1400" dirty="0"/>
              <a:t>= (value of all public stocks in a country) / (gross domestic product of a country)</a:t>
            </a:r>
          </a:p>
          <a:p>
            <a:pPr marL="285750" indent="-285750">
              <a:buFont typeface="Arial" panose="020B0604020202020204" pitchFamily="34" charset="0"/>
              <a:buChar char="•"/>
            </a:pPr>
            <a:r>
              <a:rPr lang="en-US" altLang="ja-JP" sz="1400" dirty="0"/>
              <a:t>The numeric meaning:</a:t>
            </a:r>
          </a:p>
          <a:p>
            <a:pPr marL="742950" lvl="1" indent="-285750">
              <a:buFont typeface="Arial" panose="020B0604020202020204" pitchFamily="34" charset="0"/>
              <a:buChar char="•"/>
            </a:pPr>
            <a:r>
              <a:rPr lang="en-US" altLang="ja-JP" sz="1400" dirty="0"/>
              <a:t>~ 50%, stock market too low</a:t>
            </a:r>
          </a:p>
          <a:p>
            <a:pPr marL="742950" lvl="1" indent="-285750">
              <a:buFont typeface="Arial" panose="020B0604020202020204" pitchFamily="34" charset="0"/>
              <a:buChar char="•"/>
            </a:pPr>
            <a:r>
              <a:rPr lang="en-US" altLang="ja-JP" sz="1400" dirty="0"/>
              <a:t>75%~90%, stock market is just about right</a:t>
            </a:r>
          </a:p>
          <a:p>
            <a:pPr marL="742950" lvl="1" indent="-285750">
              <a:buFont typeface="Arial" panose="020B0604020202020204" pitchFamily="34" charset="0"/>
              <a:buChar char="•"/>
            </a:pPr>
            <a:r>
              <a:rPr lang="en-US" altLang="ja-JP" sz="1400" dirty="0"/>
              <a:t>115%~, overvalued</a:t>
            </a:r>
          </a:p>
          <a:p>
            <a:pPr marL="742950" lvl="1" indent="-285750">
              <a:buFont typeface="Arial" panose="020B0604020202020204" pitchFamily="34" charset="0"/>
              <a:buChar char="•"/>
            </a:pPr>
            <a:endParaRPr lang="en-US" altLang="ja-JP" sz="1400" dirty="0"/>
          </a:p>
          <a:p>
            <a:r>
              <a:rPr lang="en-US" altLang="ja-JP" sz="1400" b="1" dirty="0">
                <a:solidFill>
                  <a:srgbClr val="FF0000"/>
                </a:solidFill>
              </a:rPr>
              <a:t>Price-to-Sales Ratio </a:t>
            </a:r>
            <a:r>
              <a:rPr lang="en-US" altLang="ja-JP" sz="1400" dirty="0"/>
              <a:t>(</a:t>
            </a:r>
            <a:r>
              <a:rPr lang="en-US" altLang="ja-JP" sz="1400" b="1" dirty="0">
                <a:solidFill>
                  <a:srgbClr val="FF0000"/>
                </a:solidFill>
              </a:rPr>
              <a:t>P/S ratio</a:t>
            </a:r>
            <a:r>
              <a:rPr lang="en-US" altLang="ja-JP" sz="1400" dirty="0"/>
              <a:t>)</a:t>
            </a:r>
          </a:p>
          <a:p>
            <a:pPr marL="285750" indent="-285750">
              <a:buFont typeface="Arial" panose="020B0604020202020204" pitchFamily="34" charset="0"/>
              <a:buChar char="•"/>
            </a:pPr>
            <a:r>
              <a:rPr lang="zh-CN" altLang="en-US" sz="1400" dirty="0"/>
              <a:t>和</a:t>
            </a:r>
            <a:r>
              <a:rPr lang="en-US" altLang="zh-CN" sz="1400" dirty="0"/>
              <a:t>Buffett indicator</a:t>
            </a:r>
            <a:r>
              <a:rPr lang="zh-CN" altLang="en-US" sz="1400" dirty="0"/>
              <a:t>比较相似，用来评价</a:t>
            </a:r>
            <a:r>
              <a:rPr lang="zh-CN" altLang="en-US" sz="1400" b="1" dirty="0"/>
              <a:t>一只股票</a:t>
            </a:r>
            <a:r>
              <a:rPr lang="zh-CN" altLang="en-US" sz="1400" dirty="0"/>
              <a:t>是</a:t>
            </a:r>
            <a:r>
              <a:rPr lang="en-US" altLang="zh-CN" sz="1400" dirty="0"/>
              <a:t>overvalued</a:t>
            </a:r>
            <a:r>
              <a:rPr lang="zh-CN" altLang="en-US" sz="1400" dirty="0"/>
              <a:t>还是</a:t>
            </a:r>
            <a:r>
              <a:rPr lang="en-US" altLang="zh-CN" sz="1400" dirty="0"/>
              <a:t>under</a:t>
            </a:r>
          </a:p>
          <a:p>
            <a:pPr marL="285750" indent="-285750">
              <a:buFont typeface="Arial" panose="020B0604020202020204" pitchFamily="34" charset="0"/>
              <a:buChar char="•"/>
            </a:pPr>
            <a:r>
              <a:rPr lang="en-US" altLang="ja-JP" sz="1400" dirty="0"/>
              <a:t>A indicator of the value placed on each dollar of a company’s sales or revenues</a:t>
            </a:r>
          </a:p>
          <a:p>
            <a:pPr marL="285750" indent="-285750">
              <a:buFont typeface="Arial" panose="020B0604020202020204" pitchFamily="34" charset="0"/>
              <a:buChar char="•"/>
            </a:pPr>
            <a:r>
              <a:rPr lang="en-US" altLang="ja-JP" sz="1400" dirty="0"/>
              <a:t>used to compare </a:t>
            </a:r>
            <a:r>
              <a:rPr lang="en-US" altLang="ja-JP" sz="1400" b="1" dirty="0"/>
              <a:t>companies in the same sector</a:t>
            </a:r>
            <a:r>
              <a:rPr lang="en-US" altLang="ja-JP" sz="1400"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sz="1400" dirty="0"/>
              <a:t>Usually calculate based on yearly sales,</a:t>
            </a:r>
          </a:p>
          <a:p>
            <a:pPr marL="742950" lvl="1" indent="-285750">
              <a:buFont typeface="Arial" panose="020B0604020202020204" pitchFamily="34" charset="0"/>
              <a:buChar char="•"/>
            </a:pPr>
            <a:r>
              <a:rPr lang="en-US" altLang="ja-JP" sz="1400" dirty="0"/>
              <a:t>E.g., if a company’s yearly sales is $455 M, this company has 100 M shares, and is trading at $10, then P/S = 10 / (455M/100</a:t>
            </a:r>
            <a:r>
              <a:rPr lang="en-US" altLang="zh-CN" sz="1400" dirty="0"/>
              <a:t>M)= 2.20</a:t>
            </a:r>
            <a:endParaRPr lang="en-US" altLang="ja-JP" sz="1400"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7109639"/>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smtClean="0"/>
              <a:t>从第</a:t>
            </a:r>
            <a:r>
              <a:rPr lang="en-US" altLang="zh-CN" sz="1200" dirty="0"/>
              <a:t>5</a:t>
            </a:r>
            <a:r>
              <a:rPr lang="zh-CN" altLang="en-US" sz="1200" dirty="0" smtClean="0"/>
              <a:t>天开</a:t>
            </a:r>
            <a:r>
              <a:rPr lang="zh-CN" altLang="en-US" sz="1200" dirty="0"/>
              <a:t>始，</a:t>
            </a:r>
            <a:r>
              <a:rPr lang="zh-CN" altLang="en-US" sz="1200" dirty="0" smtClean="0"/>
              <a:t>抽出前</a:t>
            </a:r>
            <a:r>
              <a:rPr lang="en-US" altLang="zh-CN" sz="1200" dirty="0" smtClean="0"/>
              <a:t>5</a:t>
            </a:r>
            <a:r>
              <a:rPr lang="zh-CN" altLang="en-US" sz="1200" dirty="0" smtClean="0"/>
              <a:t>天</a:t>
            </a:r>
            <a:r>
              <a:rPr lang="en-US" altLang="zh-CN" sz="1200" dirty="0" smtClean="0"/>
              <a:t>(</a:t>
            </a:r>
            <a:r>
              <a:rPr lang="zh-CN" altLang="en-US" sz="1200" dirty="0" smtClean="0"/>
              <a:t>包括今天</a:t>
            </a:r>
            <a:r>
              <a:rPr lang="en-US" altLang="zh-CN" sz="1200" dirty="0" smtClean="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天开始，抽出前</a:t>
            </a:r>
            <a:r>
              <a:rPr lang="en-US" altLang="zh-CN" sz="1200" dirty="0"/>
              <a:t>5</a:t>
            </a:r>
            <a:r>
              <a:rPr lang="zh-CN" altLang="en-US" sz="1200" dirty="0"/>
              <a:t>天</a:t>
            </a:r>
            <a:r>
              <a:rPr lang="en-US" altLang="zh-CN" sz="1200" dirty="0"/>
              <a:t>(</a:t>
            </a:r>
            <a:r>
              <a:rPr lang="zh-CN" altLang="en-US" sz="1200" dirty="0"/>
              <a:t>包括今天</a:t>
            </a:r>
            <a:r>
              <a:rPr lang="en-US" altLang="zh-CN" sz="1200" dirty="0"/>
              <a:t>)</a:t>
            </a:r>
            <a:r>
              <a:rPr lang="zh-CN" altLang="en-US" sz="1200" dirty="0" smtClean="0"/>
              <a:t>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a:t>
            </a:r>
            <a:r>
              <a:rPr kumimoji="1" lang="en-US" altLang="zh-CN" sz="1200" dirty="0" smtClean="0"/>
              <a:t>prices</a:t>
            </a:r>
            <a:r>
              <a:rPr kumimoji="1" lang="zh-CN" altLang="en-US" sz="1200" dirty="0" smtClean="0"/>
              <a:t>，也一般是</a:t>
            </a:r>
            <a:r>
              <a:rPr kumimoji="1" lang="zh-CN" altLang="en-US" sz="1200" b="1" dirty="0" smtClean="0">
                <a:solidFill>
                  <a:srgbClr val="FF0000"/>
                </a:solidFill>
              </a:rPr>
              <a:t>对</a:t>
            </a:r>
            <a:r>
              <a:rPr kumimoji="1" lang="en-US" altLang="zh-CN" sz="1200" b="1" dirty="0" smtClean="0">
                <a:solidFill>
                  <a:srgbClr val="FF0000"/>
                </a:solidFill>
              </a:rPr>
              <a:t>closing price</a:t>
            </a:r>
            <a:r>
              <a:rPr kumimoji="1" lang="zh-CN" altLang="en-US" sz="1200" b="1" dirty="0" smtClean="0">
                <a:solidFill>
                  <a:srgbClr val="FF0000"/>
                </a:solidFill>
              </a:rPr>
              <a:t>算</a:t>
            </a:r>
            <a:endParaRPr kumimoji="1" lang="en-US" altLang="zh-CN" sz="1200" b="1" dirty="0" smtClean="0">
              <a:solidFill>
                <a:srgbClr val="FF0000"/>
              </a:solidFill>
            </a:endParaRPr>
          </a:p>
          <a:p>
            <a:pPr marL="285750" indent="-285750">
              <a:buFont typeface="Arial" panose="020B0604020202020204" pitchFamily="34" charset="0"/>
              <a:buChar char="•"/>
            </a:pPr>
            <a:r>
              <a:rPr lang="en-US" altLang="zh-CN" sz="1200" dirty="0" smtClean="0"/>
              <a:t>EMA</a:t>
            </a:r>
            <a:r>
              <a:rPr lang="zh-CN" altLang="en-US" sz="1200" dirty="0" smtClean="0"/>
              <a:t>似乎最常用于 </a:t>
            </a:r>
            <a:r>
              <a:rPr lang="en-US" altLang="zh-CN" sz="1200" dirty="0" smtClean="0"/>
              <a:t>forex trading (</a:t>
            </a:r>
            <a:r>
              <a:rPr lang="zh-CN" altLang="en-US" sz="1200" dirty="0" smtClean="0"/>
              <a:t>外汇交易</a:t>
            </a:r>
            <a:r>
              <a:rPr lang="en-US" altLang="zh-CN" sz="1200" dirty="0" smtClean="0"/>
              <a:t>)</a:t>
            </a:r>
            <a:endParaRPr kumimoji="1" lang="en-US" altLang="zh-CN" sz="1200" dirty="0" smtClean="0"/>
          </a:p>
          <a:p>
            <a:pPr marL="285750" indent="-285750">
              <a:buFont typeface="Arial" panose="020B0604020202020204" pitchFamily="34" charset="0"/>
              <a:buChar char="•"/>
            </a:pPr>
            <a:r>
              <a:rPr lang="zh-CN" altLang="en-US" sz="1200" dirty="0" smtClean="0"/>
              <a:t>常用的是</a:t>
            </a:r>
            <a:r>
              <a:rPr lang="en-US" altLang="zh-CN" sz="1200" dirty="0" smtClean="0"/>
              <a:t>12-day</a:t>
            </a:r>
            <a:r>
              <a:rPr lang="zh-CN" altLang="en-US" sz="1200" dirty="0" smtClean="0"/>
              <a:t>和</a:t>
            </a:r>
            <a:r>
              <a:rPr lang="en-US" altLang="zh-CN" sz="1200" dirty="0" smtClean="0"/>
              <a:t>26-day</a:t>
            </a:r>
            <a:r>
              <a:rPr lang="zh-CN" altLang="en-US" sz="1200" dirty="0" smtClean="0"/>
              <a:t>的</a:t>
            </a:r>
            <a:r>
              <a:rPr lang="en-US" altLang="zh-CN" sz="1200" dirty="0" smtClean="0"/>
              <a:t>EMA for short term; 50- and 200-day EMA for long term</a:t>
            </a:r>
            <a:endParaRPr kumimoji="1" lang="en-US" altLang="zh-CN" sz="1200" dirty="0"/>
          </a:p>
          <a:p>
            <a:pPr marL="285750" indent="-285750">
              <a:buFont typeface="Arial" panose="020B0604020202020204" pitchFamily="34" charset="0"/>
              <a:buChar char="•"/>
            </a:pPr>
            <a:r>
              <a:rPr lang="zh-CN" altLang="en-US" sz="1200" dirty="0"/>
              <a:t>我的理解</a:t>
            </a:r>
            <a:r>
              <a:rPr lang="zh-CN" altLang="en-US" sz="1200" dirty="0" smtClean="0"/>
              <a:t>是，</a:t>
            </a:r>
            <a:r>
              <a:rPr lang="en-US" altLang="zh-CN" sz="1200" dirty="0" smtClean="0"/>
              <a:t>EMA</a:t>
            </a:r>
            <a:r>
              <a:rPr lang="zh-CN" altLang="en-US" sz="1200" dirty="0" smtClean="0"/>
              <a:t>的</a:t>
            </a:r>
            <a:r>
              <a:rPr lang="zh-CN" altLang="en-US" sz="1200" b="1" dirty="0" smtClean="0">
                <a:solidFill>
                  <a:srgbClr val="FF0000"/>
                </a:solidFill>
              </a:rPr>
              <a:t>斜率</a:t>
            </a:r>
            <a:r>
              <a:rPr lang="zh-CN" altLang="en-US" sz="1200" dirty="0" smtClean="0"/>
              <a:t>可以预测股票</a:t>
            </a:r>
            <a:r>
              <a:rPr lang="en-US" altLang="zh-CN" sz="1200" dirty="0" smtClean="0"/>
              <a:t>price</a:t>
            </a:r>
            <a:r>
              <a:rPr lang="zh-CN" altLang="en-US" sz="1200" dirty="0" smtClean="0"/>
              <a:t>的变化，</a:t>
            </a:r>
            <a:r>
              <a:rPr lang="en-US" altLang="zh-CN" sz="1200" dirty="0" smtClean="0"/>
              <a:t>e.g.,</a:t>
            </a:r>
            <a:r>
              <a:rPr lang="zh-CN" altLang="en-US" sz="1200" dirty="0" smtClean="0"/>
              <a:t>如果</a:t>
            </a:r>
            <a:r>
              <a:rPr lang="en-US" altLang="zh-CN" sz="1200" dirty="0" smtClean="0"/>
              <a:t>EMA</a:t>
            </a:r>
            <a:r>
              <a:rPr lang="zh-CN" altLang="en-US" sz="1200" dirty="0" smtClean="0"/>
              <a:t>斜率变从陡峭得平缓，则意味着</a:t>
            </a:r>
            <a:r>
              <a:rPr lang="en-US" altLang="zh-CN" sz="1200" dirty="0" smtClean="0"/>
              <a:t>price</a:t>
            </a:r>
            <a:r>
              <a:rPr lang="zh-CN" altLang="en-US" sz="1200" dirty="0" smtClean="0"/>
              <a:t>要从大跌</a:t>
            </a:r>
            <a:r>
              <a:rPr lang="en-US" altLang="zh-CN" sz="1200" dirty="0" smtClean="0"/>
              <a:t>/</a:t>
            </a:r>
            <a:r>
              <a:rPr lang="zh-CN" altLang="en-US" sz="1200" dirty="0" smtClean="0"/>
              <a:t>大升变稳定</a:t>
            </a:r>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smtClean="0"/>
              <a:t>”, </a:t>
            </a:r>
            <a:r>
              <a:rPr lang="zh-CN" altLang="en-US" sz="1200" dirty="0" smtClean="0"/>
              <a:t>以及</a:t>
            </a:r>
            <a:r>
              <a:rPr lang="en-US" altLang="zh-CN" sz="1200" dirty="0" smtClean="0"/>
              <a:t>ref PDF</a:t>
            </a:r>
            <a:endParaRPr lang="en-US" altLang="zh-CN" sz="1200" dirty="0"/>
          </a:p>
          <a:p>
            <a:pPr marL="285750" indent="-285750">
              <a:buFont typeface="Arial" panose="020B0604020202020204" pitchFamily="34" charset="0"/>
              <a:buChar char="•"/>
            </a:pPr>
            <a:r>
              <a:rPr kumimoji="1" lang="en-US" altLang="zh-CN" sz="1200" dirty="0" smtClean="0"/>
              <a:t>MACD</a:t>
            </a:r>
            <a:r>
              <a:rPr kumimoji="1" lang="zh-CN" altLang="en-US" sz="1200" dirty="0" smtClean="0"/>
              <a:t>有</a:t>
            </a:r>
            <a:r>
              <a:rPr kumimoji="1" lang="en-US" altLang="zh-CN" sz="1200" dirty="0" smtClean="0"/>
              <a:t>2</a:t>
            </a:r>
            <a:r>
              <a:rPr kumimoji="1" lang="zh-CN" altLang="en-US" sz="1200" dirty="0" smtClean="0"/>
              <a:t>条线，</a:t>
            </a:r>
            <a:r>
              <a:rPr kumimoji="1" lang="en-US" altLang="zh-CN" sz="1200" b="1" dirty="0" smtClean="0">
                <a:solidFill>
                  <a:srgbClr val="FF0000"/>
                </a:solidFill>
              </a:rPr>
              <a:t>MACD</a:t>
            </a:r>
            <a:r>
              <a:rPr lang="zh-CN" altLang="en-US" sz="1200" b="1" dirty="0" smtClean="0">
                <a:solidFill>
                  <a:srgbClr val="FF0000"/>
                </a:solidFill>
              </a:rPr>
              <a:t>线</a:t>
            </a:r>
            <a:r>
              <a:rPr lang="en-US" altLang="zh-CN" sz="1200" dirty="0" smtClean="0"/>
              <a:t>(=12-day EMA – 26-day EMA)</a:t>
            </a:r>
            <a:r>
              <a:rPr lang="zh-CN" altLang="en-US" sz="1200" dirty="0" smtClean="0"/>
              <a:t>和</a:t>
            </a:r>
            <a:r>
              <a:rPr lang="en-US" altLang="zh-CN" sz="1200" b="1" dirty="0" smtClean="0">
                <a:solidFill>
                  <a:srgbClr val="FF0000"/>
                </a:solidFill>
              </a:rPr>
              <a:t>signal</a:t>
            </a:r>
            <a:r>
              <a:rPr lang="zh-CN" altLang="en-US" sz="1200" b="1" dirty="0" smtClean="0">
                <a:solidFill>
                  <a:srgbClr val="FF0000"/>
                </a:solidFill>
              </a:rPr>
              <a:t>线</a:t>
            </a:r>
            <a:r>
              <a:rPr lang="en-US" altLang="zh-CN" sz="1200" dirty="0" smtClean="0"/>
              <a:t>(=</a:t>
            </a:r>
            <a:r>
              <a:rPr lang="zh-CN" altLang="en-US" sz="1200" dirty="0" smtClean="0"/>
              <a:t>以</a:t>
            </a:r>
            <a:r>
              <a:rPr lang="en-US" altLang="zh-CN" sz="1200" dirty="0" smtClean="0"/>
              <a:t>9-day</a:t>
            </a:r>
            <a:r>
              <a:rPr lang="zh-CN" altLang="en-US" sz="1200" dirty="0" smtClean="0"/>
              <a:t>为</a:t>
            </a:r>
            <a:r>
              <a:rPr lang="en-US" altLang="zh-CN" sz="1200" dirty="0" smtClean="0"/>
              <a:t>period</a:t>
            </a:r>
            <a:r>
              <a:rPr lang="zh-CN" altLang="en-US" sz="1200" dirty="0" smtClean="0"/>
              <a:t>，对</a:t>
            </a:r>
            <a:r>
              <a:rPr lang="en-US" altLang="zh-CN" sz="1200" dirty="0" smtClean="0"/>
              <a:t>MACD</a:t>
            </a:r>
            <a:r>
              <a:rPr lang="zh-CN" altLang="en-US" sz="1200" dirty="0" smtClean="0"/>
              <a:t>算</a:t>
            </a:r>
            <a:r>
              <a:rPr lang="en-US" altLang="zh-CN" sz="1200" dirty="0" smtClean="0"/>
              <a:t>EMA)</a:t>
            </a:r>
          </a:p>
          <a:p>
            <a:pPr marL="285750" indent="-285750">
              <a:buFont typeface="Arial" panose="020B0604020202020204" pitchFamily="34" charset="0"/>
              <a:buChar char="•"/>
            </a:pPr>
            <a:r>
              <a:rPr kumimoji="1" lang="zh-CN" altLang="en-US" sz="1200" dirty="0" smtClean="0"/>
              <a:t>主要是看这两条线互相</a:t>
            </a:r>
            <a:r>
              <a:rPr kumimoji="1" lang="en-US" altLang="zh-CN" sz="1200" dirty="0" smtClean="0"/>
              <a:t>crossover</a:t>
            </a:r>
            <a:r>
              <a:rPr kumimoji="1" lang="zh-CN" altLang="en-US" sz="1200" dirty="0" smtClean="0"/>
              <a:t>来决定买卖的</a:t>
            </a:r>
            <a:r>
              <a:rPr kumimoji="1" lang="en-US" altLang="zh-CN" sz="1200" dirty="0" smtClean="0"/>
              <a:t>timing</a:t>
            </a:r>
            <a:r>
              <a:rPr kumimoji="1" lang="zh-CN" altLang="en-US" sz="1200" dirty="0" smtClean="0"/>
              <a:t>，</a:t>
            </a:r>
            <a:r>
              <a:rPr kumimoji="1" lang="en-US" altLang="zh-CN" sz="1200" dirty="0" smtClean="0"/>
              <a:t>crossover point</a:t>
            </a:r>
            <a:r>
              <a:rPr kumimoji="1" lang="zh-CN" altLang="en-US" sz="1200" dirty="0" smtClean="0"/>
              <a:t>重要</a:t>
            </a:r>
            <a:endParaRPr kumimoji="1" lang="en-US" altLang="zh-CN" sz="1200" dirty="0" smtClean="0"/>
          </a:p>
          <a:p>
            <a:pPr marL="285750" indent="-285750">
              <a:buFont typeface="Arial" panose="020B0604020202020204" pitchFamily="34" charset="0"/>
              <a:buChar char="•"/>
            </a:pPr>
            <a:r>
              <a:rPr lang="zh-CN" altLang="en-US" sz="1200" dirty="0"/>
              <a:t>还</a:t>
            </a:r>
            <a:r>
              <a:rPr lang="zh-CN" altLang="en-US" sz="1200" dirty="0" smtClean="0"/>
              <a:t>有</a:t>
            </a:r>
            <a:r>
              <a:rPr lang="en-US" altLang="zh-CN" sz="1200" dirty="0" smtClean="0"/>
              <a:t>MACD</a:t>
            </a:r>
            <a:r>
              <a:rPr lang="zh-CN" altLang="en-US" sz="1200" dirty="0" smtClean="0"/>
              <a:t>的正负也很重要，</a:t>
            </a:r>
            <a:r>
              <a:rPr lang="en-US" altLang="zh-CN" sz="1200" dirty="0" smtClean="0"/>
              <a:t>MACD&gt;0</a:t>
            </a:r>
            <a:r>
              <a:rPr lang="zh-CN" altLang="en-US" sz="1200" dirty="0" smtClean="0"/>
              <a:t>的时候，说明</a:t>
            </a:r>
            <a:r>
              <a:rPr lang="en-US" altLang="zh-CN" sz="1200" dirty="0" smtClean="0"/>
              <a:t>12-day EMA &gt; 26-day EMA, </a:t>
            </a:r>
            <a:r>
              <a:rPr lang="zh-CN" altLang="en-US" sz="1200" dirty="0" smtClean="0"/>
              <a:t>换句话说</a:t>
            </a:r>
            <a:r>
              <a:rPr lang="en-US" altLang="zh-CN" sz="1200" b="1" dirty="0" smtClean="0">
                <a:solidFill>
                  <a:srgbClr val="FF0000"/>
                </a:solidFill>
              </a:rPr>
              <a:t>price</a:t>
            </a:r>
            <a:r>
              <a:rPr lang="zh-CN" altLang="en-US" sz="1200" b="1" dirty="0" smtClean="0">
                <a:solidFill>
                  <a:srgbClr val="FF0000"/>
                </a:solidFill>
              </a:rPr>
              <a:t>上升的</a:t>
            </a:r>
            <a:r>
              <a:rPr lang="en-US" altLang="zh-CN" sz="1200" b="1" dirty="0" smtClean="0">
                <a:solidFill>
                  <a:srgbClr val="FF0000"/>
                </a:solidFill>
              </a:rPr>
              <a:t>momentum</a:t>
            </a:r>
            <a:r>
              <a:rPr lang="zh-CN" altLang="en-US" sz="1200" b="1" dirty="0">
                <a:solidFill>
                  <a:srgbClr val="FF0000"/>
                </a:solidFill>
              </a:rPr>
              <a:t>在</a:t>
            </a:r>
            <a:r>
              <a:rPr lang="zh-CN" altLang="en-US" sz="1200" b="1" smtClean="0">
                <a:solidFill>
                  <a:srgbClr val="FF0000"/>
                </a:solidFill>
              </a:rPr>
              <a:t>增</a:t>
            </a:r>
            <a:r>
              <a:rPr lang="zh-CN" altLang="en-US" sz="1200" b="1" dirty="0" smtClean="0">
                <a:solidFill>
                  <a:srgbClr val="FF0000"/>
                </a:solidFill>
              </a:rPr>
              <a:t>加</a:t>
            </a:r>
            <a:r>
              <a:rPr lang="zh-CN" altLang="en-US" sz="1200" dirty="0" smtClean="0"/>
              <a:t>；反之</a:t>
            </a:r>
            <a:r>
              <a:rPr lang="en-US" altLang="zh-CN" sz="1200" dirty="0" smtClean="0"/>
              <a:t>price</a:t>
            </a:r>
            <a:r>
              <a:rPr lang="zh-CN" altLang="en-US" sz="1200" dirty="0" smtClean="0"/>
              <a:t>下降的</a:t>
            </a:r>
            <a:r>
              <a:rPr lang="en-US" altLang="zh-CN" sz="1200" dirty="0" smtClean="0"/>
              <a:t>momentum</a:t>
            </a:r>
            <a:r>
              <a:rPr lang="zh-CN" altLang="en-US" sz="1200" dirty="0"/>
              <a:t>增加</a:t>
            </a: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计算方法很简单，是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pic>
        <p:nvPicPr>
          <p:cNvPr id="1026" name="Picture 2" descr="Moving Averages - Spreadshe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4019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8690148" y="1399679"/>
            <a:ext cx="3537187"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zh-CN" sz="1200" dirty="0" smtClean="0"/>
              <a:t>10-day EMA</a:t>
            </a:r>
            <a:r>
              <a:rPr kumimoji="1" lang="zh-CN" altLang="en-US" sz="1200" dirty="0" smtClean="0"/>
              <a:t>的第一天的值，就是那天的</a:t>
            </a:r>
            <a:r>
              <a:rPr kumimoji="1" lang="en-US" altLang="zh-CN" sz="1200" dirty="0" smtClean="0"/>
              <a:t>10-day SMA</a:t>
            </a:r>
            <a:endParaRPr kumimoji="1" lang="ja-JP" altLang="en-US"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4616648"/>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逛</a:t>
            </a:r>
            <a:r>
              <a:rPr lang="en-US" altLang="zh-CN" sz="1400" dirty="0" err="1" smtClean="0">
                <a:latin typeface="Meiryo UI" panose="020B0604030504040204" pitchFamily="50" charset="-128"/>
                <a:ea typeface="Meiryo UI" panose="020B0604030504040204" pitchFamily="50" charset="-128"/>
              </a:rPr>
              <a:t>facebook</a:t>
            </a:r>
            <a:r>
              <a:rPr lang="zh-CN" altLang="en-US" sz="1400" dirty="0" smtClean="0">
                <a:latin typeface="Meiryo UI" panose="020B0604030504040204" pitchFamily="50" charset="-128"/>
                <a:ea typeface="Meiryo UI" panose="020B0604030504040204" pitchFamily="50" charset="-128"/>
              </a:rPr>
              <a:t>的时候偶然发现了右图，感觉很有意思</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查了一下</a:t>
            </a:r>
            <a:r>
              <a:rPr kumimoji="1" lang="ja-JP" altLang="en-US" sz="1400" dirty="0" smtClean="0">
                <a:latin typeface="Meiryo UI" panose="020B0604030504040204" pitchFamily="50" charset="-128"/>
                <a:ea typeface="Meiryo UI" panose="020B0604030504040204" pitchFamily="50" charset="-128"/>
              </a:rPr>
              <a:t>「</a:t>
            </a:r>
            <a:r>
              <a:rPr kumimoji="1" lang="ja-JP" altLang="en-US" sz="1400"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sz="1400" dirty="0" smtClean="0">
                <a:latin typeface="Meiryo UI" panose="020B0604030504040204" pitchFamily="50" charset="-128"/>
                <a:ea typeface="Meiryo UI" panose="020B0604030504040204" pitchFamily="50" charset="-128"/>
              </a:rPr>
              <a:t>」</a:t>
            </a:r>
            <a:r>
              <a:rPr kumimoji="1" lang="en-US" altLang="ja-JP" sz="1400" dirty="0" smtClean="0">
                <a:latin typeface="Meiryo UI" panose="020B0604030504040204" pitchFamily="50" charset="-128"/>
                <a:ea typeface="Meiryo UI" panose="020B0604030504040204" pitchFamily="50" charset="-128"/>
              </a:rPr>
              <a:t>, </a:t>
            </a:r>
            <a:r>
              <a:rPr kumimoji="1" lang="zh-CN" altLang="en-US" sz="1400" dirty="0" smtClean="0">
                <a:latin typeface="Meiryo UI" panose="020B0604030504040204" pitchFamily="50" charset="-128"/>
                <a:ea typeface="Meiryo UI" panose="020B0604030504040204" pitchFamily="50" charset="-128"/>
              </a:rPr>
              <a:t>感觉对股票投资有指导作用</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sz="1400" dirty="0" smtClean="0">
                <a:latin typeface="Meiryo UI" panose="020B0604030504040204" pitchFamily="50" charset="-128"/>
                <a:ea typeface="Meiryo UI" panose="020B0604030504040204" pitchFamily="50" charset="-128"/>
              </a:rPr>
              <a:t>Yahoo Finance</a:t>
            </a:r>
            <a:r>
              <a:rPr lang="zh-CN" altLang="en-US" sz="1400" dirty="0" smtClean="0">
                <a:latin typeface="Meiryo UI" panose="020B0604030504040204" pitchFamily="50" charset="-128"/>
                <a:ea typeface="Meiryo UI" panose="020B0604030504040204" pitchFamily="50" charset="-128"/>
              </a:rPr>
              <a:t>也是很好的参考</a:t>
            </a:r>
            <a:r>
              <a:rPr lang="en-US" altLang="zh-CN" sz="1400" dirty="0" smtClean="0">
                <a:latin typeface="Meiryo UI" panose="020B0604030504040204" pitchFamily="50" charset="-128"/>
                <a:ea typeface="Meiryo UI" panose="020B0604030504040204" pitchFamily="50" charset="-128"/>
              </a:rPr>
              <a:t>(</a:t>
            </a:r>
            <a:r>
              <a:rPr lang="en-US" altLang="zh-CN" sz="1400" dirty="0" smtClean="0">
                <a:latin typeface="Meiryo UI" panose="020B0604030504040204" pitchFamily="50" charset="-128"/>
                <a:ea typeface="Meiryo UI" panose="020B0604030504040204" pitchFamily="50" charset="-128"/>
                <a:hlinkClick r:id="rId2"/>
              </a:rPr>
              <a:t>https</a:t>
            </a:r>
            <a:r>
              <a:rPr lang="en-US" altLang="zh-CN" sz="1400" dirty="0">
                <a:latin typeface="Meiryo UI" panose="020B0604030504040204" pitchFamily="50" charset="-128"/>
                <a:ea typeface="Meiryo UI" panose="020B0604030504040204" pitchFamily="50" charset="-128"/>
                <a:hlinkClick r:id="rId2"/>
              </a:rPr>
              <a:t>://info.finance.yahoo.co.jp/ranking/?</a:t>
            </a:r>
            <a:r>
              <a:rPr lang="en-US" altLang="zh-CN" sz="1400" dirty="0" smtClean="0">
                <a:latin typeface="Meiryo UI" panose="020B0604030504040204" pitchFamily="50" charset="-128"/>
                <a:ea typeface="Meiryo UI" panose="020B0604030504040204" pitchFamily="50" charset="-128"/>
                <a:hlinkClick r:id="rId2"/>
              </a:rPr>
              <a:t>kd=4&amp;mk=1&amp;tm=m&amp;vl=a</a:t>
            </a:r>
            <a:r>
              <a:rPr lang="en-US" altLang="zh-CN" sz="1400" dirty="0" smtClean="0">
                <a:latin typeface="Meiryo UI" panose="020B0604030504040204" pitchFamily="50" charset="-128"/>
                <a:ea typeface="Meiryo UI" panose="020B0604030504040204" pitchFamily="50" charset="-128"/>
              </a:rPr>
              <a:t>), </a:t>
            </a:r>
            <a:r>
              <a:rPr lang="zh-CN" altLang="en-US" sz="1400" dirty="0" smtClean="0">
                <a:latin typeface="Meiryo UI" panose="020B0604030504040204" pitchFamily="50" charset="-128"/>
                <a:ea typeface="Meiryo UI" panose="020B0604030504040204" pitchFamily="50" charset="-128"/>
              </a:rPr>
              <a:t>这里提供了各只股票的 </a:t>
            </a:r>
            <a:r>
              <a:rPr lang="zh-CN" altLang="en-US" sz="1400" b="1" dirty="0" smtClean="0">
                <a:solidFill>
                  <a:srgbClr val="FF0000"/>
                </a:solidFill>
                <a:latin typeface="Meiryo UI" panose="020B0604030504040204" pitchFamily="50" charset="-128"/>
                <a:ea typeface="Meiryo UI" panose="020B0604030504040204" pitchFamily="50" charset="-128"/>
              </a:rPr>
              <a:t>发行量</a:t>
            </a:r>
            <a:r>
              <a:rPr lang="en-US" altLang="zh-CN" sz="1400" dirty="0" smtClean="0">
                <a:latin typeface="Meiryo UI" panose="020B0604030504040204" pitchFamily="50" charset="-128"/>
                <a:ea typeface="Meiryo UI" panose="020B0604030504040204" pitchFamily="50" charset="-128"/>
              </a:rPr>
              <a:t>x</a:t>
            </a:r>
            <a:r>
              <a:rPr lang="zh-CN" altLang="en-US" sz="1400" b="1" dirty="0" smtClean="0">
                <a:solidFill>
                  <a:srgbClr val="FF0000"/>
                </a:solidFill>
                <a:latin typeface="Meiryo UI" panose="020B0604030504040204" pitchFamily="50" charset="-128"/>
                <a:ea typeface="Meiryo UI" panose="020B0604030504040204" pitchFamily="50" charset="-128"/>
              </a:rPr>
              <a:t>时价</a:t>
            </a:r>
            <a:r>
              <a:rPr lang="en-US" altLang="zh-CN" sz="1400" dirty="0" smtClean="0">
                <a:latin typeface="Meiryo UI" panose="020B0604030504040204" pitchFamily="50" charset="-128"/>
                <a:ea typeface="Meiryo UI" panose="020B0604030504040204" pitchFamily="50" charset="-128"/>
              </a:rPr>
              <a:t>=</a:t>
            </a:r>
            <a:r>
              <a:rPr lang="ja-JP" altLang="en-US" sz="1400" b="1" dirty="0">
                <a:solidFill>
                  <a:srgbClr val="FF0000"/>
                </a:solidFill>
                <a:latin typeface="Meiryo UI" panose="020B0604030504040204" pitchFamily="50" charset="-128"/>
                <a:ea typeface="Meiryo UI" panose="020B0604030504040204" pitchFamily="50" charset="-128"/>
              </a:rPr>
              <a:t>時価総額</a:t>
            </a:r>
            <a:endParaRPr lang="en-US" altLang="zh-CN" sz="1400" b="1" dirty="0" smtClean="0">
              <a:solidFill>
                <a:srgbClr val="FF0000"/>
              </a:solidFill>
              <a:latin typeface="Meiryo UI" panose="020B0604030504040204" pitchFamily="50" charset="-128"/>
              <a:ea typeface="Meiryo UI" panose="020B0604030504040204" pitchFamily="50" charset="-128"/>
            </a:endParaRPr>
          </a:p>
          <a:p>
            <a:endParaRPr kumimoji="1" lang="en-US" altLang="ja-JP" sz="1400" dirty="0" smtClean="0">
              <a:latin typeface="Meiryo UI" panose="020B0604030504040204" pitchFamily="50" charset="-128"/>
              <a:ea typeface="Meiryo UI" panose="020B0604030504040204" pitchFamily="50" charset="-128"/>
            </a:endParaRPr>
          </a:p>
          <a:p>
            <a:r>
              <a:rPr lang="en-US" altLang="ja-JP" sz="1400" dirty="0" smtClean="0">
                <a:latin typeface="Meiryo UI" panose="020B0604030504040204" pitchFamily="50" charset="-128"/>
                <a:ea typeface="Meiryo UI" panose="020B0604030504040204" pitchFamily="50" charset="-128"/>
              </a:rPr>
              <a:t>2018.08.27</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拿</a:t>
            </a:r>
            <a:r>
              <a:rPr lang="zh-CN" altLang="en-US" sz="1400" dirty="0" smtClean="0">
                <a:latin typeface="Meiryo UI" panose="020B0604030504040204" pitchFamily="50" charset="-128"/>
                <a:ea typeface="Meiryo UI" panose="020B0604030504040204" pitchFamily="50" charset="-128"/>
              </a:rPr>
              <a:t>到</a:t>
            </a:r>
            <a:r>
              <a:rPr lang="en-US" altLang="zh-CN" sz="1400" dirty="0" smtClean="0">
                <a:latin typeface="Meiryo UI" panose="020B0604030504040204" pitchFamily="50" charset="-128"/>
                <a:ea typeface="Meiryo UI" panose="020B0604030504040204" pitchFamily="50" charset="-128"/>
              </a:rPr>
              <a:t>Google Offer</a:t>
            </a:r>
            <a:r>
              <a:rPr lang="zh-CN" altLang="en-US" sz="1400" dirty="0" smtClean="0">
                <a:latin typeface="Meiryo UI" panose="020B0604030504040204" pitchFamily="50" charset="-128"/>
                <a:ea typeface="Meiryo UI" panose="020B0604030504040204" pitchFamily="50" charset="-128"/>
              </a:rPr>
              <a:t>了，但感觉有点低</a:t>
            </a:r>
            <a:r>
              <a:rPr lang="en-US" altLang="zh-CN" sz="1400" dirty="0" smtClean="0">
                <a:latin typeface="Meiryo UI" panose="020B0604030504040204" pitchFamily="50" charset="-128"/>
                <a:ea typeface="Meiryo UI" panose="020B0604030504040204" pitchFamily="50" charset="-128"/>
              </a:rPr>
              <a:t>…</a:t>
            </a: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或说</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的</a:t>
            </a:r>
            <a:r>
              <a:rPr kumimoji="1" lang="en-US" altLang="zh-CN" sz="1400" dirty="0" smtClean="0">
                <a:latin typeface="Meiryo UI" panose="020B0604030504040204" pitchFamily="50" charset="-128"/>
                <a:ea typeface="Meiryo UI" panose="020B0604030504040204" pitchFamily="50" charset="-128"/>
              </a:rPr>
              <a:t>compensation package</a:t>
            </a:r>
            <a:r>
              <a:rPr kumimoji="1" lang="zh-CN" altLang="en-US" sz="1400" dirty="0" smtClean="0">
                <a:latin typeface="Meiryo UI" panose="020B0604030504040204" pitchFamily="50" charset="-128"/>
                <a:ea typeface="Meiryo UI" panose="020B0604030504040204" pitchFamily="50" charset="-128"/>
              </a:rPr>
              <a:t>里面有一个叫</a:t>
            </a:r>
            <a:r>
              <a:rPr kumimoji="1" lang="en-US" altLang="zh-CN" sz="1400" b="1" dirty="0" smtClean="0">
                <a:latin typeface="Meiryo UI" panose="020B0604030504040204" pitchFamily="50" charset="-128"/>
                <a:ea typeface="Meiryo UI" panose="020B0604030504040204" pitchFamily="50" charset="-128"/>
              </a:rPr>
              <a:t>restricted stock unit</a:t>
            </a:r>
            <a:r>
              <a:rPr kumimoji="1" lang="en-US" altLang="zh-CN" sz="1400" dirty="0" smtClean="0">
                <a:latin typeface="Meiryo UI" panose="020B0604030504040204" pitchFamily="50" charset="-128"/>
                <a:ea typeface="Meiryo UI" panose="020B0604030504040204" pitchFamily="50" charset="-128"/>
              </a:rPr>
              <a:t> (</a:t>
            </a:r>
            <a:r>
              <a:rPr kumimoji="1" lang="en-US" altLang="zh-CN" sz="1400" b="1" dirty="0" smtClean="0">
                <a:solidFill>
                  <a:srgbClr val="FF0000"/>
                </a:solidFill>
                <a:latin typeface="Meiryo UI" panose="020B0604030504040204" pitchFamily="50" charset="-128"/>
                <a:ea typeface="Meiryo UI" panose="020B0604030504040204" pitchFamily="50" charset="-128"/>
              </a:rPr>
              <a:t>RSU</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的东西</a:t>
            </a:r>
            <a:r>
              <a:rPr kumimoji="1" lang="en-US" altLang="zh-CN" sz="1400" dirty="0" smtClean="0">
                <a:latin typeface="Meiryo UI" panose="020B0604030504040204" pitchFamily="50" charset="-128"/>
                <a:ea typeface="Meiryo UI" panose="020B0604030504040204" pitchFamily="50" charset="-128"/>
              </a:rPr>
              <a:t>(</a:t>
            </a:r>
            <a:r>
              <a:rPr kumimoji="1" lang="zh-CN" altLang="en-US" sz="1400" b="1" dirty="0" smtClean="0">
                <a:latin typeface="Meiryo UI" panose="020B0604030504040204" pitchFamily="50" charset="-128"/>
                <a:ea typeface="Meiryo UI" panose="020B0604030504040204" pitchFamily="50" charset="-128"/>
              </a:rPr>
              <a:t>期间</a:t>
            </a:r>
            <a:r>
              <a:rPr kumimoji="1" lang="en-US" altLang="zh-CN" sz="1400" b="1" dirty="0" smtClean="0">
                <a:latin typeface="Meiryo UI" panose="020B0604030504040204" pitchFamily="50" charset="-128"/>
                <a:ea typeface="Meiryo UI" panose="020B0604030504040204" pitchFamily="50" charset="-128"/>
              </a:rPr>
              <a:t>12</a:t>
            </a:r>
            <a:r>
              <a:rPr kumimoji="1" lang="zh-CN" altLang="en-US" sz="1400" b="1" dirty="0" smtClean="0">
                <a:latin typeface="Meiryo UI" panose="020B0604030504040204" pitchFamily="50" charset="-128"/>
                <a:ea typeface="Meiryo UI" panose="020B0604030504040204" pitchFamily="50" charset="-128"/>
              </a:rPr>
              <a:t>个月，</a:t>
            </a:r>
            <a:r>
              <a:rPr kumimoji="1" lang="en-US" altLang="zh-CN" sz="1400" b="1" dirty="0" smtClean="0">
                <a:latin typeface="Meiryo UI" panose="020B0604030504040204" pitchFamily="50" charset="-128"/>
                <a:ea typeface="Meiryo UI" panose="020B0604030504040204" pitchFamily="50" charset="-128"/>
              </a:rPr>
              <a:t>12 month </a:t>
            </a:r>
            <a:r>
              <a:rPr kumimoji="1" lang="en-US" altLang="zh-CN" sz="1400" b="1" dirty="0" smtClean="0">
                <a:solidFill>
                  <a:srgbClr val="FF0000"/>
                </a:solidFill>
                <a:latin typeface="Meiryo UI" panose="020B0604030504040204" pitchFamily="50" charset="-128"/>
                <a:ea typeface="Meiryo UI" panose="020B0604030504040204" pitchFamily="50" charset="-128"/>
              </a:rPr>
              <a:t>vesting</a:t>
            </a:r>
            <a:r>
              <a:rPr kumimoji="1" lang="en-US" altLang="zh-CN" sz="1400" dirty="0" smtClean="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这个东西查了一下是啥</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首先</a:t>
            </a:r>
            <a:r>
              <a:rPr kumimoji="1" lang="en-US" altLang="zh-CN" sz="1400" dirty="0" smtClean="0">
                <a:latin typeface="Meiryo UI" panose="020B0604030504040204" pitchFamily="50" charset="-128"/>
                <a:ea typeface="Meiryo UI" panose="020B0604030504040204" pitchFamily="50" charset="-128"/>
              </a:rPr>
              <a:t>vesting</a:t>
            </a:r>
            <a:r>
              <a:rPr kumimoji="1" lang="zh-CN" altLang="en-US" sz="1400" dirty="0" smtClean="0">
                <a:latin typeface="Meiryo UI" panose="020B0604030504040204" pitchFamily="50" charset="-128"/>
                <a:ea typeface="Meiryo UI" panose="020B0604030504040204" pitchFamily="50" charset="-128"/>
              </a:rPr>
              <a:t>的意思：</a:t>
            </a:r>
            <a:r>
              <a:rPr lang="en-US" altLang="ja-JP" sz="1400" dirty="0"/>
              <a:t>Vesting is a legal term that means to give or earn a right to a present or future payment, asset or benefit</a:t>
            </a:r>
            <a:r>
              <a:rPr lang="en-US" altLang="ja-JP" sz="1400" dirty="0" smtClean="0"/>
              <a:t>.</a:t>
            </a:r>
            <a:endParaRPr lang="en-US" altLang="ja-JP" sz="1400" dirty="0"/>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然</a:t>
            </a:r>
            <a:r>
              <a:rPr kumimoji="1" lang="zh-CN" altLang="en-US" sz="1400" dirty="0" smtClean="0">
                <a:latin typeface="Meiryo UI" panose="020B0604030504040204" pitchFamily="50" charset="-128"/>
                <a:ea typeface="Meiryo UI" panose="020B0604030504040204" pitchFamily="50" charset="-128"/>
              </a:rPr>
              <a:t>后</a:t>
            </a:r>
            <a:r>
              <a:rPr kumimoji="1" lang="en-US" altLang="zh-CN" sz="1400" dirty="0" smtClean="0">
                <a:latin typeface="Meiryo UI" panose="020B0604030504040204" pitchFamily="50" charset="-128"/>
                <a:ea typeface="Meiryo UI" panose="020B0604030504040204" pitchFamily="50" charset="-128"/>
              </a:rPr>
              <a:t>RSU</a:t>
            </a:r>
            <a:r>
              <a:rPr kumimoji="1" lang="zh-CN" altLang="en-US" sz="1400" dirty="0" smtClean="0">
                <a:latin typeface="Meiryo UI" panose="020B0604030504040204" pitchFamily="50" charset="-128"/>
                <a:ea typeface="Meiryo UI" panose="020B0604030504040204" pitchFamily="50" charset="-128"/>
              </a:rPr>
              <a:t>的：</a:t>
            </a:r>
            <a:r>
              <a:rPr lang="en-US" altLang="ja-JP" sz="1400" dirty="0"/>
              <a:t>A restricted stock unit (RSU) is a compensation issued by an employer to an employee in the form of company stock. Restricted stock units are issued to an employee through a </a:t>
            </a:r>
            <a:r>
              <a:rPr lang="en-US" altLang="ja-JP" sz="1400" b="1" dirty="0"/>
              <a:t>vesting</a:t>
            </a:r>
            <a:r>
              <a:rPr lang="en-US" altLang="ja-JP" sz="1400" dirty="0"/>
              <a:t> plan and distribution schedule after achieving required performance milestones or upon remaining with their employer for a particular length of time</a:t>
            </a:r>
            <a:r>
              <a:rPr lang="en-US" altLang="ja-JP" sz="1400" dirty="0" smtClean="0"/>
              <a:t>.</a:t>
            </a:r>
          </a:p>
          <a:p>
            <a:pPr marL="285750" indent="-285750">
              <a:buFont typeface="Arial" panose="020B0604020202020204" pitchFamily="34" charset="0"/>
              <a:buChar char="•"/>
            </a:pPr>
            <a:r>
              <a:rPr kumimoji="1" lang="zh-CN" altLang="en-US" sz="1400" dirty="0">
                <a:latin typeface="Meiryo UI" panose="020B0604030504040204" pitchFamily="50" charset="-128"/>
                <a:ea typeface="Meiryo UI" panose="020B0604030504040204" pitchFamily="50" charset="-128"/>
              </a:rPr>
              <a:t>用</a:t>
            </a:r>
            <a:r>
              <a:rPr kumimoji="1" lang="zh-CN" altLang="en-US" sz="1400" dirty="0" smtClean="0">
                <a:latin typeface="Meiryo UI" panose="020B0604030504040204" pitchFamily="50" charset="-128"/>
                <a:ea typeface="Meiryo UI" panose="020B0604030504040204" pitchFamily="50" charset="-128"/>
              </a:rPr>
              <a:t>自己的话总结一下就是，公司可以给我股票，但我必须先工作</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个月才能拿到这</a:t>
            </a:r>
            <a:r>
              <a:rPr kumimoji="1" lang="en-US" altLang="zh-CN" sz="1400" dirty="0" smtClean="0">
                <a:latin typeface="Meiryo UI" panose="020B0604030504040204" pitchFamily="50" charset="-128"/>
                <a:ea typeface="Meiryo UI" panose="020B0604030504040204" pitchFamily="50" charset="-128"/>
              </a:rPr>
              <a:t>12</a:t>
            </a:r>
            <a:r>
              <a:rPr kumimoji="1" lang="zh-CN" altLang="en-US" sz="1400" dirty="0" smtClean="0">
                <a:latin typeface="Meiryo UI" panose="020B0604030504040204" pitchFamily="50" charset="-128"/>
                <a:ea typeface="Meiryo UI" panose="020B0604030504040204" pitchFamily="50" charset="-128"/>
              </a:rPr>
              <a:t>个月的股票</a:t>
            </a:r>
            <a:endParaRPr kumimoji="1" lang="en-US" altLang="ja-JP" sz="1400" dirty="0" smtClean="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4919364" y="1619671"/>
            <a:ext cx="4919364" cy="5909310"/>
          </a:xfrm>
          <a:prstGeom prst="rect">
            <a:avLst/>
          </a:prstGeom>
          <a:noFill/>
        </p:spPr>
        <p:txBody>
          <a:bodyPr wrap="square" rtlCol="0">
            <a:spAutoFit/>
          </a:bodyPr>
          <a:lstStyle/>
          <a:p>
            <a:r>
              <a:rPr kumimoji="1" lang="en-US" altLang="ja-JP" sz="1400" dirty="0" smtClean="0">
                <a:latin typeface="Meiryo UI" panose="020B0604030504040204" pitchFamily="50" charset="-128"/>
                <a:ea typeface="Meiryo UI" panose="020B0604030504040204" pitchFamily="50" charset="-128"/>
              </a:rPr>
              <a:t>2018.08.28</a:t>
            </a:r>
          </a:p>
          <a:p>
            <a:pPr marL="285750" indent="-285750">
              <a:buFont typeface="Arial" panose="020B0604020202020204" pitchFamily="34" charset="0"/>
              <a:buChar char="•"/>
            </a:pPr>
            <a:r>
              <a:rPr lang="zh-CN" altLang="en-US" sz="1400" dirty="0">
                <a:latin typeface="Meiryo UI" panose="020B0604030504040204" pitchFamily="50" charset="-128"/>
                <a:ea typeface="Meiryo UI" panose="020B0604030504040204" pitchFamily="50" charset="-128"/>
              </a:rPr>
              <a:t>查</a:t>
            </a:r>
            <a:r>
              <a:rPr lang="zh-CN" altLang="en-US" sz="1400" dirty="0" smtClean="0">
                <a:latin typeface="Meiryo UI" panose="020B0604030504040204" pitchFamily="50" charset="-128"/>
                <a:ea typeface="Meiryo UI" panose="020B0604030504040204" pitchFamily="50" charset="-128"/>
              </a:rPr>
              <a:t>了更多的</a:t>
            </a:r>
            <a:r>
              <a:rPr lang="en-US" altLang="zh-CN" sz="1400" dirty="0" smtClean="0">
                <a:latin typeface="Meiryo UI" panose="020B0604030504040204" pitchFamily="50" charset="-128"/>
                <a:ea typeface="Meiryo UI" panose="020B0604030504040204" pitchFamily="50" charset="-128"/>
              </a:rPr>
              <a:t>compensation</a:t>
            </a:r>
            <a:r>
              <a:rPr lang="zh-CN" altLang="en-US" sz="1400" dirty="0" smtClean="0">
                <a:latin typeface="Meiryo UI" panose="020B0604030504040204" pitchFamily="50" charset="-128"/>
                <a:ea typeface="Meiryo UI" panose="020B0604030504040204" pitchFamily="50" charset="-128"/>
              </a:rPr>
              <a:t>中</a:t>
            </a:r>
            <a:r>
              <a:rPr lang="en-US" altLang="zh-CN" sz="1400" dirty="0" smtClean="0">
                <a:latin typeface="Meiryo UI" panose="020B0604030504040204" pitchFamily="50" charset="-128"/>
                <a:ea typeface="Meiryo UI" panose="020B0604030504040204" pitchFamily="50" charset="-128"/>
              </a:rPr>
              <a:t>stock</a:t>
            </a:r>
            <a:r>
              <a:rPr lang="zh-CN" altLang="en-US" sz="1400" dirty="0" smtClean="0">
                <a:latin typeface="Meiryo UI" panose="020B0604030504040204" pitchFamily="50" charset="-128"/>
                <a:ea typeface="Meiryo UI" panose="020B0604030504040204" pitchFamily="50" charset="-128"/>
              </a:rPr>
              <a:t>的种类</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400" b="1" dirty="0" smtClean="0">
                <a:solidFill>
                  <a:srgbClr val="FF0000"/>
                </a:solidFill>
                <a:latin typeface="Meiryo UI" panose="020B0604030504040204" pitchFamily="50" charset="-128"/>
                <a:ea typeface="Meiryo UI" panose="020B0604030504040204" pitchFamily="50" charset="-128"/>
              </a:rPr>
              <a:t>Stoc</a:t>
            </a:r>
            <a:r>
              <a:rPr lang="en-US" altLang="ja-JP" sz="1400" b="1" dirty="0" smtClean="0">
                <a:solidFill>
                  <a:srgbClr val="FF0000"/>
                </a:solidFill>
                <a:latin typeface="Meiryo UI" panose="020B0604030504040204" pitchFamily="50" charset="-128"/>
                <a:ea typeface="Meiryo UI" panose="020B0604030504040204" pitchFamily="50" charset="-128"/>
              </a:rPr>
              <a:t>k option</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The right to buy a company’s stock at some future date </a:t>
            </a:r>
            <a:r>
              <a:rPr lang="en-US" altLang="ja-JP" sz="1400" b="1" dirty="0" smtClean="0">
                <a:latin typeface="Meiryo UI" panose="020B0604030504040204" pitchFamily="50" charset="-128"/>
                <a:ea typeface="Meiryo UI" panose="020B0604030504040204" pitchFamily="50" charset="-128"/>
              </a:rPr>
              <a:t>at a price established now</a:t>
            </a:r>
            <a:r>
              <a:rPr lang="en-US" altLang="ja-JP" sz="1400" dirty="0" smtClean="0">
                <a:latin typeface="Meiryo UI" panose="020B0604030504040204" pitchFamily="50" charset="-128"/>
                <a:ea typeface="Meiryo UI" panose="020B0604030504040204" pitchFamily="50" charset="-128"/>
              </a:rPr>
              <a:t>. </a:t>
            </a:r>
          </a:p>
          <a:p>
            <a:pPr marL="742950" lvl="1" indent="-285750">
              <a:buFont typeface="Arial" panose="020B0604020202020204" pitchFamily="34" charset="0"/>
              <a:buChar char="•"/>
            </a:pPr>
            <a:r>
              <a:rPr lang="en-US" altLang="ja-JP" sz="1400" b="1" dirty="0" smtClean="0">
                <a:latin typeface="Meiryo UI" panose="020B0604030504040204" pitchFamily="50" charset="-128"/>
                <a:ea typeface="Meiryo UI" panose="020B0604030504040204" pitchFamily="50" charset="-128"/>
              </a:rPr>
              <a:t>High-growth company</a:t>
            </a:r>
            <a:r>
              <a:rPr lang="zh-CN" altLang="en-US" sz="1400" b="1" dirty="0" smtClean="0">
                <a:latin typeface="Meiryo UI" panose="020B0604030504040204" pitchFamily="50" charset="-128"/>
                <a:ea typeface="Meiryo UI" panose="020B0604030504040204" pitchFamily="50" charset="-128"/>
              </a:rPr>
              <a:t>的话，会很划算</a:t>
            </a:r>
            <a:r>
              <a:rPr lang="zh-CN" altLang="en-US" sz="1400" dirty="0" smtClean="0">
                <a:latin typeface="Meiryo UI" panose="020B0604030504040204" pitchFamily="50" charset="-128"/>
                <a:ea typeface="Meiryo UI" panose="020B0604030504040204" pitchFamily="50" charset="-128"/>
              </a:rPr>
              <a:t>，比如在未来公司股票</a:t>
            </a:r>
            <a:r>
              <a:rPr lang="en-US" altLang="zh-CN" sz="1400" dirty="0" smtClean="0">
                <a:latin typeface="Meiryo UI" panose="020B0604030504040204" pitchFamily="50" charset="-128"/>
                <a:ea typeface="Meiryo UI" panose="020B0604030504040204" pitchFamily="50" charset="-128"/>
              </a:rPr>
              <a:t>100</a:t>
            </a:r>
            <a:r>
              <a:rPr lang="zh-CN" altLang="en-US" sz="1400" dirty="0" smtClean="0">
                <a:latin typeface="Meiryo UI" panose="020B0604030504040204" pitchFamily="50" charset="-128"/>
                <a:ea typeface="Meiryo UI" panose="020B0604030504040204" pitchFamily="50" charset="-128"/>
              </a:rPr>
              <a:t>元的时候，以现在的价钱</a:t>
            </a:r>
            <a:r>
              <a:rPr lang="en-US" altLang="zh-CN" sz="1400" dirty="0" smtClean="0">
                <a:latin typeface="Meiryo UI" panose="020B0604030504040204" pitchFamily="50" charset="-128"/>
                <a:ea typeface="Meiryo UI" panose="020B0604030504040204" pitchFamily="50" charset="-128"/>
              </a:rPr>
              <a:t>10</a:t>
            </a:r>
            <a:r>
              <a:rPr lang="zh-CN" altLang="en-US" sz="1400" dirty="0" smtClean="0">
                <a:latin typeface="Meiryo UI" panose="020B0604030504040204" pitchFamily="50" charset="-128"/>
                <a:ea typeface="Meiryo UI" panose="020B0604030504040204" pitchFamily="50" charset="-128"/>
              </a:rPr>
              <a:t>元购买</a:t>
            </a:r>
            <a:endParaRPr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a:t>
            </a:r>
            <a:r>
              <a:rPr kumimoji="1"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en-US" altLang="ja-JP" sz="1400" dirty="0" smtClean="0">
                <a:latin typeface="Meiryo UI" panose="020B0604030504040204" pitchFamily="50" charset="-128"/>
                <a:ea typeface="Meiryo UI" panose="020B0604030504040204" pitchFamily="50" charset="-128"/>
              </a:rPr>
              <a:t>Stock for which payment is usually not required. Simply common stock that vests. Can not sell until vest.</a:t>
            </a:r>
          </a:p>
          <a:p>
            <a:pPr marL="742950" lvl="1" indent="-285750">
              <a:buFont typeface="Arial" panose="020B0604020202020204" pitchFamily="34" charset="0"/>
              <a:buChar char="•"/>
            </a:pPr>
            <a:r>
              <a:rPr kumimoji="1" lang="zh-CN" altLang="en-US" sz="1400" dirty="0" smtClean="0">
                <a:latin typeface="Meiryo UI" panose="020B0604030504040204" pitchFamily="50" charset="-128"/>
                <a:ea typeface="Meiryo UI" panose="020B0604030504040204" pitchFamily="50" charset="-128"/>
              </a:rPr>
              <a:t>比如</a:t>
            </a:r>
            <a:r>
              <a:rPr lang="zh-CN" altLang="en-US" sz="1400" dirty="0">
                <a:latin typeface="Meiryo UI" panose="020B0604030504040204" pitchFamily="50" charset="-128"/>
                <a:ea typeface="Meiryo UI" panose="020B0604030504040204" pitchFamily="50" charset="-128"/>
              </a:rPr>
              <a:t>，</a:t>
            </a:r>
            <a:r>
              <a:rPr kumimoji="1" lang="zh-CN" altLang="en-US" sz="1400" dirty="0" smtClean="0">
                <a:latin typeface="Meiryo UI" panose="020B0604030504040204" pitchFamily="50" charset="-128"/>
                <a:ea typeface="Meiryo UI" panose="020B0604030504040204" pitchFamily="50" charset="-128"/>
              </a:rPr>
              <a:t>就是公司同意在</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年后给我</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股，我必须干满</a:t>
            </a:r>
            <a:r>
              <a:rPr kumimoji="1" lang="en-US" altLang="zh-CN" sz="1400" dirty="0" smtClean="0">
                <a:latin typeface="Meiryo UI" panose="020B0604030504040204" pitchFamily="50" charset="-128"/>
                <a:ea typeface="Meiryo UI" panose="020B0604030504040204" pitchFamily="50" charset="-128"/>
              </a:rPr>
              <a:t>1</a:t>
            </a:r>
            <a:r>
              <a:rPr kumimoji="1" lang="zh-CN" altLang="en-US" sz="1400" dirty="0" smtClean="0">
                <a:latin typeface="Meiryo UI" panose="020B0604030504040204" pitchFamily="50" charset="-128"/>
                <a:ea typeface="Meiryo UI" panose="020B0604030504040204" pitchFamily="50" charset="-128"/>
              </a:rPr>
              <a:t>年才能拿到这</a:t>
            </a:r>
            <a:r>
              <a:rPr kumimoji="1" lang="en-US" altLang="zh-CN" sz="1400" dirty="0" smtClean="0">
                <a:latin typeface="Meiryo UI" panose="020B0604030504040204" pitchFamily="50" charset="-128"/>
                <a:ea typeface="Meiryo UI" panose="020B0604030504040204" pitchFamily="50" charset="-128"/>
              </a:rPr>
              <a:t>100</a:t>
            </a:r>
            <a:r>
              <a:rPr kumimoji="1" lang="zh-CN" altLang="en-US" sz="1400" dirty="0" smtClean="0">
                <a:latin typeface="Meiryo UI" panose="020B0604030504040204" pitchFamily="50" charset="-128"/>
                <a:ea typeface="Meiryo UI" panose="020B0604030504040204" pitchFamily="50" charset="-128"/>
              </a:rPr>
              <a:t>股</a:t>
            </a:r>
            <a:r>
              <a:rPr kumimoji="1" lang="en-US" altLang="zh-CN" sz="1400" dirty="0" smtClean="0">
                <a:latin typeface="Meiryo UI" panose="020B0604030504040204" pitchFamily="50" charset="-128"/>
                <a:ea typeface="Meiryo UI" panose="020B0604030504040204" pitchFamily="50" charset="-128"/>
              </a:rPr>
              <a:t>(vest)</a:t>
            </a:r>
            <a:r>
              <a:rPr kumimoji="1" lang="zh-CN" altLang="en-US" sz="1400" dirty="0" smtClean="0">
                <a:latin typeface="Meiryo UI" panose="020B0604030504040204" pitchFamily="50" charset="-128"/>
                <a:ea typeface="Meiryo UI" panose="020B0604030504040204" pitchFamily="50" charset="-128"/>
              </a:rPr>
              <a:t>，然后我可以决定卖掉或是继续持有</a:t>
            </a:r>
            <a:endParaRPr kumimoji="1" lang="en-US" altLang="zh-CN" sz="1400"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zh-CN" sz="1400" b="1" dirty="0" smtClean="0">
                <a:solidFill>
                  <a:srgbClr val="FF0000"/>
                </a:solidFill>
                <a:latin typeface="Meiryo UI" panose="020B0604030504040204" pitchFamily="50" charset="-128"/>
                <a:ea typeface="Meiryo UI" panose="020B0604030504040204" pitchFamily="50" charset="-128"/>
              </a:rPr>
              <a:t>Restricted stock unit</a:t>
            </a:r>
            <a:r>
              <a:rPr lang="en-US" altLang="zh-CN"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kumimoji="1" lang="en-US" altLang="ja-JP" sz="1400" dirty="0" smtClean="0">
                <a:latin typeface="Meiryo UI" panose="020B0604030504040204" pitchFamily="50" charset="-128"/>
                <a:ea typeface="Meiryo UI" panose="020B0604030504040204" pitchFamily="50" charset="-128"/>
              </a:rPr>
              <a:t>RSU can occur in stock or equivalent cash value of the company’s stock. (</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 </a:t>
            </a:r>
            <a:r>
              <a:rPr kumimoji="1" lang="en-US" altLang="zh-CN" sz="1400" dirty="0" smtClean="0">
                <a:latin typeface="Meiryo UI" panose="020B0604030504040204" pitchFamily="50" charset="-128"/>
                <a:ea typeface="Meiryo UI" panose="020B0604030504040204" pitchFamily="50" charset="-128"/>
              </a:rPr>
              <a:t>offer</a:t>
            </a:r>
            <a:r>
              <a:rPr kumimoji="1" lang="zh-CN" altLang="en-US" sz="1400" dirty="0" smtClean="0">
                <a:latin typeface="Meiryo UI" panose="020B0604030504040204" pitchFamily="50" charset="-128"/>
                <a:ea typeface="Meiryo UI" panose="020B0604030504040204" pitchFamily="50" charset="-128"/>
              </a:rPr>
              <a:t>的是</a:t>
            </a:r>
            <a:r>
              <a:rPr kumimoji="1" lang="en-US" altLang="zh-CN" sz="1400" dirty="0" smtClean="0">
                <a:latin typeface="Meiryo UI" panose="020B0604030504040204" pitchFamily="50" charset="-128"/>
                <a:ea typeface="Meiryo UI" panose="020B0604030504040204" pitchFamily="50" charset="-128"/>
              </a:rPr>
              <a:t>cash</a:t>
            </a:r>
            <a:r>
              <a:rPr kumimoji="1" lang="zh-CN" altLang="en-US" sz="1400" dirty="0" smtClean="0">
                <a:latin typeface="Meiryo UI" panose="020B0604030504040204" pitchFamily="50" charset="-128"/>
                <a:ea typeface="Meiryo UI" panose="020B0604030504040204" pitchFamily="50" charset="-128"/>
              </a:rPr>
              <a:t>，这种情况下</a:t>
            </a:r>
            <a:r>
              <a:rPr kumimoji="1" lang="en-US" altLang="zh-CN" sz="1400" dirty="0" smtClean="0">
                <a:latin typeface="Meiryo UI" panose="020B0604030504040204" pitchFamily="50" charset="-128"/>
                <a:ea typeface="Meiryo UI" panose="020B0604030504040204" pitchFamily="50" charset="-128"/>
              </a:rPr>
              <a:t>Google</a:t>
            </a:r>
            <a:r>
              <a:rPr kumimoji="1" lang="zh-CN" altLang="en-US" sz="1400" dirty="0" smtClean="0">
                <a:latin typeface="Meiryo UI" panose="020B0604030504040204" pitchFamily="50" charset="-128"/>
                <a:ea typeface="Meiryo UI" panose="020B0604030504040204" pitchFamily="50" charset="-128"/>
              </a:rPr>
              <a:t>股价变化和我能拿到的钱没有关系</a:t>
            </a:r>
            <a:r>
              <a:rPr kumimoji="1" lang="en-US" altLang="ja-JP" sz="1400" dirty="0" smtClean="0">
                <a:latin typeface="Meiryo UI" panose="020B0604030504040204" pitchFamily="50" charset="-128"/>
                <a:ea typeface="Meiryo UI" panose="020B0604030504040204" pitchFamily="50" charset="-128"/>
              </a:rPr>
              <a:t>)</a:t>
            </a:r>
          </a:p>
          <a:p>
            <a:pPr marL="742950" lvl="1" indent="-285750">
              <a:buFont typeface="Arial" panose="020B0604020202020204" pitchFamily="34" charset="0"/>
              <a:buChar char="•"/>
            </a:pPr>
            <a:r>
              <a:rPr lang="zh-CN" altLang="en-US" sz="1400" dirty="0" smtClean="0">
                <a:latin typeface="Meiryo UI" panose="020B0604030504040204" pitchFamily="50" charset="-128"/>
                <a:ea typeface="Meiryo UI" panose="020B0604030504040204" pitchFamily="50" charset="-128"/>
              </a:rPr>
              <a:t>我拿到的是</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同意在</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年内，给我等同月</a:t>
            </a:r>
            <a:r>
              <a:rPr lang="en-US" altLang="zh-CN" sz="1400" dirty="0" smtClean="0">
                <a:latin typeface="Meiryo UI" panose="020B0604030504040204" pitchFamily="50" charset="-128"/>
                <a:ea typeface="Meiryo UI" panose="020B0604030504040204" pitchFamily="50" charset="-128"/>
              </a:rPr>
              <a:t>4</a:t>
            </a:r>
            <a:r>
              <a:rPr lang="zh-CN" altLang="en-US" sz="1400" dirty="0" smtClean="0">
                <a:latin typeface="Meiryo UI" panose="020B0604030504040204" pitchFamily="50" charset="-128"/>
                <a:ea typeface="Meiryo UI" panose="020B0604030504040204" pitchFamily="50" charset="-128"/>
              </a:rPr>
              <a:t>万多美元的</a:t>
            </a:r>
            <a:r>
              <a:rPr lang="en-US" altLang="zh-CN" sz="1400" dirty="0" smtClean="0">
                <a:latin typeface="Meiryo UI" panose="020B0604030504040204" pitchFamily="50" charset="-128"/>
                <a:ea typeface="Meiryo UI" panose="020B0604030504040204" pitchFamily="50" charset="-128"/>
              </a:rPr>
              <a:t>RSU</a:t>
            </a:r>
            <a:r>
              <a:rPr lang="zh-CN" altLang="en-US" sz="1400" dirty="0" smtClean="0">
                <a:latin typeface="Meiryo UI" panose="020B0604030504040204" pitchFamily="50" charset="-128"/>
                <a:ea typeface="Meiryo UI" panose="020B0604030504040204" pitchFamily="50" charset="-128"/>
              </a:rPr>
              <a:t>，每年可以</a:t>
            </a:r>
            <a:r>
              <a:rPr lang="en-US" altLang="zh-CN" sz="1400" dirty="0" smtClean="0">
                <a:latin typeface="Meiryo UI" panose="020B0604030504040204" pitchFamily="50" charset="-128"/>
                <a:ea typeface="Meiryo UI" panose="020B0604030504040204" pitchFamily="50" charset="-128"/>
              </a:rPr>
              <a:t>vest 1</a:t>
            </a:r>
            <a:r>
              <a:rPr lang="zh-CN" altLang="en-US" sz="1400" dirty="0" smtClean="0">
                <a:latin typeface="Meiryo UI" panose="020B0604030504040204" pitchFamily="50" charset="-128"/>
                <a:ea typeface="Meiryo UI" panose="020B0604030504040204" pitchFamily="50" charset="-128"/>
              </a:rPr>
              <a:t>万多美元，在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之前，和</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股价无关，在</a:t>
            </a:r>
            <a:r>
              <a:rPr lang="en-US" altLang="zh-CN" sz="1400" dirty="0" smtClean="0">
                <a:latin typeface="Meiryo UI" panose="020B0604030504040204" pitchFamily="50" charset="-128"/>
                <a:ea typeface="Meiryo UI" panose="020B0604030504040204" pitchFamily="50" charset="-128"/>
              </a:rPr>
              <a:t>vest</a:t>
            </a:r>
            <a:r>
              <a:rPr lang="zh-CN" altLang="en-US" sz="1400" dirty="0" smtClean="0">
                <a:latin typeface="Meiryo UI" panose="020B0604030504040204" pitchFamily="50" charset="-128"/>
                <a:ea typeface="Meiryo UI" panose="020B0604030504040204" pitchFamily="50" charset="-128"/>
              </a:rPr>
              <a:t>的时候，我可以决定是卖掉或者是继续持有</a:t>
            </a:r>
            <a:r>
              <a:rPr lang="en-US" altLang="zh-CN" sz="1400" dirty="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就是把这</a:t>
            </a:r>
            <a:r>
              <a:rPr lang="en-US" altLang="zh-CN" sz="1400" dirty="0" smtClean="0">
                <a:latin typeface="Meiryo UI" panose="020B0604030504040204" pitchFamily="50" charset="-128"/>
                <a:ea typeface="Meiryo UI" panose="020B0604030504040204" pitchFamily="50" charset="-128"/>
              </a:rPr>
              <a:t>1</a:t>
            </a:r>
            <a:r>
              <a:rPr lang="zh-CN" altLang="en-US" sz="1400" smtClean="0">
                <a:latin typeface="Meiryo UI" panose="020B0604030504040204" pitchFamily="50" charset="-128"/>
                <a:ea typeface="Meiryo UI" panose="020B0604030504040204" pitchFamily="50" charset="-128"/>
              </a:rPr>
              <a:t>万多美元按当时的价钱换算成股票</a:t>
            </a:r>
            <a:r>
              <a:rPr lang="en-US" altLang="zh-CN" sz="1400" smtClean="0">
                <a:latin typeface="Meiryo UI" panose="020B0604030504040204" pitchFamily="50" charset="-128"/>
                <a:ea typeface="Meiryo UI" panose="020B0604030504040204" pitchFamily="50" charset="-128"/>
              </a:rPr>
              <a:t>)</a:t>
            </a:r>
            <a:r>
              <a:rPr lang="zh-CN" altLang="en-US" sz="1400" dirty="0" smtClean="0">
                <a:latin typeface="Meiryo UI" panose="020B0604030504040204" pitchFamily="50" charset="-128"/>
                <a:ea typeface="Meiryo UI" panose="020B0604030504040204" pitchFamily="50" charset="-128"/>
              </a:rPr>
              <a:t>。卖掉的情况下我一定能拿到这</a:t>
            </a:r>
            <a:r>
              <a:rPr lang="en-US" altLang="zh-CN" sz="1400" dirty="0" smtClean="0">
                <a:latin typeface="Meiryo UI" panose="020B0604030504040204" pitchFamily="50" charset="-128"/>
                <a:ea typeface="Meiryo UI" panose="020B0604030504040204" pitchFamily="50" charset="-128"/>
              </a:rPr>
              <a:t>1</a:t>
            </a:r>
            <a:r>
              <a:rPr lang="zh-CN" altLang="en-US" sz="1400" dirty="0" smtClean="0">
                <a:latin typeface="Meiryo UI" panose="020B0604030504040204" pitchFamily="50" charset="-128"/>
                <a:ea typeface="Meiryo UI" panose="020B0604030504040204" pitchFamily="50" charset="-128"/>
              </a:rPr>
              <a:t>万多美元；在持有的情况下，</a:t>
            </a:r>
            <a:r>
              <a:rPr lang="en-US" altLang="zh-CN" sz="1400" dirty="0" smtClean="0">
                <a:latin typeface="Meiryo UI" panose="020B0604030504040204" pitchFamily="50" charset="-128"/>
                <a:ea typeface="Meiryo UI" panose="020B0604030504040204" pitchFamily="50" charset="-128"/>
              </a:rPr>
              <a:t>Google</a:t>
            </a:r>
            <a:r>
              <a:rPr lang="zh-CN" altLang="en-US" sz="1400" dirty="0" smtClean="0">
                <a:latin typeface="Meiryo UI" panose="020B0604030504040204" pitchFamily="50" charset="-128"/>
                <a:ea typeface="Meiryo UI" panose="020B0604030504040204" pitchFamily="50" charset="-128"/>
              </a:rPr>
              <a:t>的股价就开始影响我了</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a16="http://schemas.microsoft.com/office/drawing/2014/main" xmlns=""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a16="http://schemas.microsoft.com/office/drawing/2014/main" xmlns=""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0" y="8388424"/>
            <a:ext cx="4776820" cy="523220"/>
          </a:xfrm>
          <a:prstGeom prst="rect">
            <a:avLst/>
          </a:prstGeom>
          <a:noFill/>
        </p:spPr>
        <p:txBody>
          <a:bodyPr wrap="none" rtlCol="0">
            <a:spAutoFit/>
          </a:bodyPr>
          <a:lstStyle/>
          <a:p>
            <a:r>
              <a:rPr kumimoji="1" lang="en-US" altLang="ja-JP" sz="1400" b="1" dirty="0" smtClean="0">
                <a:solidFill>
                  <a:srgbClr val="FF0000"/>
                </a:solidFill>
              </a:rPr>
              <a:t>TOPIX</a:t>
            </a:r>
            <a:r>
              <a:rPr kumimoji="1" lang="en-US" altLang="ja-JP" sz="1400" dirty="0" smtClean="0"/>
              <a:t>: </a:t>
            </a:r>
            <a:r>
              <a:rPr lang="en-US" altLang="ja-JP" sz="1400" dirty="0"/>
              <a:t>Tokyo stock price </a:t>
            </a:r>
            <a:r>
              <a:rPr lang="en-US" altLang="ja-JP" sz="1400" dirty="0" smtClean="0"/>
              <a:t>index</a:t>
            </a:r>
            <a:r>
              <a:rPr lang="ja-JP" altLang="en-US" sz="1400" dirty="0" err="1" smtClean="0"/>
              <a:t>、</a:t>
            </a:r>
            <a:r>
              <a:rPr lang="ja-JP" altLang="en-US" sz="1400" dirty="0"/>
              <a:t>東証１部</a:t>
            </a:r>
            <a:r>
              <a:rPr lang="ja-JP" altLang="en-US" sz="1400" dirty="0" smtClean="0"/>
              <a:t>のすべて</a:t>
            </a:r>
            <a:r>
              <a:rPr lang="ja-JP" altLang="en-US" sz="1400" dirty="0"/>
              <a:t>銘柄の</a:t>
            </a:r>
            <a:r>
              <a:rPr lang="ja-JP" altLang="en-US" sz="1400" dirty="0" smtClean="0"/>
              <a:t>平均</a:t>
            </a:r>
            <a:endParaRPr lang="en-US" altLang="ja-JP" sz="1400" dirty="0" smtClean="0"/>
          </a:p>
          <a:p>
            <a:r>
              <a:rPr lang="ja-JP" altLang="en-US" sz="1400" b="1" dirty="0" smtClean="0">
                <a:solidFill>
                  <a:srgbClr val="FF0000"/>
                </a:solidFill>
              </a:rPr>
              <a:t>日経</a:t>
            </a:r>
            <a:r>
              <a:rPr lang="ja-JP" altLang="en-US" sz="1400" dirty="0" smtClean="0"/>
              <a:t>：</a:t>
            </a:r>
            <a:r>
              <a:rPr lang="ja-JP" altLang="en-US" sz="1400" dirty="0"/>
              <a:t>東証１部の</a:t>
            </a:r>
            <a:r>
              <a:rPr lang="en-US" altLang="ja-JP" sz="1400" dirty="0"/>
              <a:t>225</a:t>
            </a:r>
            <a:r>
              <a:rPr lang="ja-JP" altLang="en-US" sz="1400" dirty="0"/>
              <a:t>銘柄の</a:t>
            </a:r>
            <a:r>
              <a:rPr lang="ja-JP" altLang="en-US" sz="1400" dirty="0" smtClean="0"/>
              <a:t>平均</a:t>
            </a:r>
            <a:endParaRPr lang="en-US" altLang="ja-JP" sz="1400" dirty="0"/>
          </a:p>
        </p:txBody>
      </p:sp>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3754874"/>
          </a:xfrm>
          <a:prstGeom prst="rect">
            <a:avLst/>
          </a:prstGeom>
          <a:noFill/>
        </p:spPr>
        <p:txBody>
          <a:bodyPr wrap="square" rtlCol="0">
            <a:spAutoFit/>
          </a:bodyPr>
          <a:lstStyle/>
          <a:p>
            <a:r>
              <a:rPr lang="en-US" altLang="ja-JP" sz="1400" dirty="0"/>
              <a:t>Funds</a:t>
            </a:r>
            <a:r>
              <a:rPr lang="zh-CN" altLang="en-US" sz="1400" dirty="0"/>
              <a:t>分类</a:t>
            </a:r>
            <a:r>
              <a:rPr lang="en-US" altLang="zh-CN" sz="1400" dirty="0"/>
              <a:t>:</a:t>
            </a:r>
          </a:p>
          <a:p>
            <a:r>
              <a:rPr lang="zh-CN" altLang="en-US" sz="1400" dirty="0"/>
              <a:t>一般分为两类，</a:t>
            </a:r>
            <a:r>
              <a:rPr lang="en-US" altLang="zh-CN" sz="1400" dirty="0"/>
              <a:t>Hedge Fund</a:t>
            </a:r>
            <a:r>
              <a:rPr lang="zh-CN" altLang="en-US" sz="1400" dirty="0"/>
              <a:t>和</a:t>
            </a:r>
            <a:r>
              <a:rPr lang="en-US" altLang="zh-CN" sz="1400" dirty="0"/>
              <a:t>Mutual fund</a:t>
            </a:r>
          </a:p>
          <a:p>
            <a:pPr marL="285750" indent="-285750">
              <a:buFont typeface="Arial" panose="020B0604020202020204" pitchFamily="34" charset="0"/>
              <a:buChar char="•"/>
            </a:pPr>
            <a:r>
              <a:rPr kumimoji="1" lang="en-US" altLang="ja-JP" sz="1400" b="1" dirty="0">
                <a:solidFill>
                  <a:srgbClr val="FF0000"/>
                </a:solidFill>
              </a:rPr>
              <a:t>Hedge fund</a:t>
            </a:r>
            <a:r>
              <a:rPr kumimoji="1" lang="en-US" altLang="ja-JP" sz="1400" dirty="0"/>
              <a:t>: </a:t>
            </a:r>
            <a:r>
              <a:rPr kumimoji="1" lang="zh-CN" altLang="en-US" sz="1400" dirty="0"/>
              <a:t>汉语名应该叫私募，</a:t>
            </a:r>
            <a:r>
              <a:rPr kumimoji="1" lang="ja-JP" altLang="en-US" sz="1400" dirty="0"/>
              <a:t>也叫</a:t>
            </a:r>
            <a:r>
              <a:rPr kumimoji="1" lang="ja-JP" altLang="en-US" sz="1400" b="1" dirty="0">
                <a:solidFill>
                  <a:srgbClr val="FF0000"/>
                </a:solidFill>
              </a:rPr>
              <a:t>对冲基金</a:t>
            </a:r>
            <a:endParaRPr kumimoji="1" lang="en-US" altLang="zh-CN" sz="1400" b="1" dirty="0">
              <a:solidFill>
                <a:srgbClr val="FF0000"/>
              </a:solidFill>
            </a:endParaRPr>
          </a:p>
          <a:p>
            <a:pPr marL="742950" lvl="1" indent="-285750">
              <a:buFont typeface="Arial" panose="020B0604020202020204" pitchFamily="34" charset="0"/>
              <a:buChar char="•"/>
            </a:pPr>
            <a:r>
              <a:rPr lang="zh-CN" altLang="en-US" sz="1400" dirty="0"/>
              <a:t>就美国而言，没有被</a:t>
            </a:r>
            <a:r>
              <a:rPr lang="en-US" altLang="zh-CN" sz="1400" dirty="0"/>
              <a:t>SEC</a:t>
            </a:r>
            <a:r>
              <a:rPr lang="zh-CN" altLang="en-US" sz="1400" dirty="0"/>
              <a:t>管理</a:t>
            </a:r>
            <a:endParaRPr lang="en-US" altLang="zh-CN" sz="1400" dirty="0"/>
          </a:p>
          <a:p>
            <a:pPr marL="742950" lvl="1" indent="-285750">
              <a:buFont typeface="Arial" panose="020B0604020202020204" pitchFamily="34" charset="0"/>
              <a:buChar char="•"/>
            </a:pPr>
            <a:r>
              <a:rPr lang="zh-CN" altLang="en-US" sz="1400" dirty="0"/>
              <a:t>用的</a:t>
            </a:r>
            <a:r>
              <a:rPr lang="en-US" altLang="zh-CN" sz="1400" dirty="0"/>
              <a:t>technique</a:t>
            </a:r>
            <a:r>
              <a:rPr lang="zh-CN" altLang="en-US" sz="1400" dirty="0"/>
              <a:t>和</a:t>
            </a:r>
            <a:r>
              <a:rPr lang="en-US" altLang="zh-CN" sz="1400" dirty="0"/>
              <a:t>mutual fund</a:t>
            </a:r>
            <a:r>
              <a:rPr lang="zh-CN" altLang="en-US" sz="1400" dirty="0"/>
              <a:t>不同，经常</a:t>
            </a:r>
            <a:r>
              <a:rPr lang="zh-CN" altLang="en-US" sz="1400" b="1" dirty="0"/>
              <a:t>借钱买卖股票</a:t>
            </a:r>
            <a:r>
              <a:rPr lang="zh-CN" altLang="en-US" sz="1400" dirty="0"/>
              <a:t>，以使收益最大化 </a:t>
            </a:r>
            <a:r>
              <a:rPr lang="en-US" altLang="zh-CN" sz="1400" dirty="0"/>
              <a:t>(</a:t>
            </a:r>
            <a:r>
              <a:rPr lang="zh-CN" altLang="en-US" sz="1400" dirty="0"/>
              <a:t>这技巧叫</a:t>
            </a:r>
            <a:r>
              <a:rPr lang="en-US" altLang="zh-CN" sz="1400" b="1" dirty="0"/>
              <a:t>leverage</a:t>
            </a:r>
            <a:r>
              <a:rPr lang="en-US" altLang="zh-CN" sz="1400" dirty="0"/>
              <a:t>)</a:t>
            </a:r>
          </a:p>
          <a:p>
            <a:pPr marL="742950" lvl="1" indent="-285750">
              <a:buFont typeface="Arial" panose="020B0604020202020204" pitchFamily="34" charset="0"/>
              <a:buChar char="•"/>
            </a:pPr>
            <a:r>
              <a:rPr lang="zh-CN" altLang="en-US" sz="1400" dirty="0"/>
              <a:t>经常投资 </a:t>
            </a:r>
            <a:r>
              <a:rPr lang="en-US" altLang="zh-CN" sz="1400" dirty="0"/>
              <a:t>derivatives</a:t>
            </a:r>
          </a:p>
          <a:p>
            <a:pPr marL="742950" lvl="1" indent="-285750">
              <a:buFont typeface="Arial" panose="020B0604020202020204" pitchFamily="34" charset="0"/>
              <a:buChar char="•"/>
            </a:pPr>
            <a:r>
              <a:rPr lang="zh-CN" altLang="en-US" sz="1400" dirty="0"/>
              <a:t>一般是“死期投资”，不能随时出入</a:t>
            </a:r>
            <a:r>
              <a:rPr lang="en-US" altLang="zh-CN" sz="1400" dirty="0"/>
              <a:t>fund (</a:t>
            </a:r>
            <a:r>
              <a:rPr lang="zh-CN" altLang="en-US" sz="1400" dirty="0"/>
              <a:t>比如说一投就是</a:t>
            </a:r>
            <a:r>
              <a:rPr lang="en-US" altLang="zh-CN" sz="1400" dirty="0"/>
              <a:t>5</a:t>
            </a:r>
            <a:r>
              <a:rPr lang="zh-CN" altLang="en-US" sz="1400" dirty="0"/>
              <a:t>年</a:t>
            </a:r>
            <a:r>
              <a:rPr lang="en-US" altLang="zh-CN" sz="1400" dirty="0"/>
              <a:t>)</a:t>
            </a:r>
          </a:p>
          <a:p>
            <a:pPr marL="742950" lvl="1" indent="-285750">
              <a:buFont typeface="Arial" panose="020B0604020202020204" pitchFamily="34" charset="0"/>
              <a:buChar char="•"/>
            </a:pPr>
            <a:r>
              <a:rPr lang="zh-CN" altLang="en-US" sz="1400" dirty="0"/>
              <a:t>能入</a:t>
            </a:r>
            <a:r>
              <a:rPr lang="en-US" altLang="zh-CN" sz="1400" dirty="0"/>
              <a:t>hedge fund</a:t>
            </a:r>
            <a:r>
              <a:rPr lang="zh-CN" altLang="en-US" sz="1400" dirty="0"/>
              <a:t>的一般是很有钱的人或者</a:t>
            </a:r>
            <a:r>
              <a:rPr lang="en-US" altLang="zh-CN" sz="1400" dirty="0"/>
              <a:t>institutes</a:t>
            </a:r>
            <a:endParaRPr kumimoji="1" lang="en-US" altLang="ja-JP" sz="1400" dirty="0"/>
          </a:p>
          <a:p>
            <a:pPr marL="285750" indent="-285750">
              <a:buFont typeface="Arial" panose="020B0604020202020204" pitchFamily="34" charset="0"/>
              <a:buChar char="•"/>
            </a:pPr>
            <a:r>
              <a:rPr kumimoji="1" lang="en-US" altLang="zh-CN" sz="1400" b="1" dirty="0">
                <a:solidFill>
                  <a:srgbClr val="FF0000"/>
                </a:solidFill>
              </a:rPr>
              <a:t>Mutual fund</a:t>
            </a:r>
            <a:r>
              <a:rPr kumimoji="1" lang="en-US" altLang="zh-CN" sz="1400" dirty="0"/>
              <a:t>: </a:t>
            </a:r>
            <a:r>
              <a:rPr kumimoji="1" lang="zh-CN" altLang="en-US" sz="1400" dirty="0"/>
              <a:t>就是一般基金，根据策略可细分为</a:t>
            </a:r>
            <a:r>
              <a:rPr kumimoji="1" lang="en-US" altLang="zh-CN" sz="1400" dirty="0"/>
              <a:t>index fund, balanced fund</a:t>
            </a:r>
          </a:p>
          <a:p>
            <a:pPr marL="742950" lvl="1" indent="-285750">
              <a:buFont typeface="Arial" panose="020B0604020202020204" pitchFamily="34" charset="0"/>
              <a:buChar char="•"/>
            </a:pPr>
            <a:r>
              <a:rPr kumimoji="1" lang="zh-CN" altLang="en-US" sz="1400" dirty="0"/>
              <a:t>从散户收集资金</a:t>
            </a:r>
            <a:endParaRPr kumimoji="1" lang="en-US" altLang="zh-CN" sz="1400" dirty="0"/>
          </a:p>
          <a:p>
            <a:pPr marL="742950" lvl="1" indent="-285750">
              <a:buFont typeface="Arial" panose="020B0604020202020204" pitchFamily="34" charset="0"/>
              <a:buChar char="•"/>
            </a:pPr>
            <a:r>
              <a:rPr lang="zh-CN" altLang="en-US" sz="1400" dirty="0"/>
              <a:t>每天计算</a:t>
            </a:r>
            <a:r>
              <a:rPr lang="en-US" altLang="zh-CN" sz="1400" dirty="0"/>
              <a:t>mutual fund</a:t>
            </a:r>
            <a:r>
              <a:rPr lang="zh-CN" altLang="en-US" sz="1400" dirty="0"/>
              <a:t>的</a:t>
            </a:r>
            <a:r>
              <a:rPr lang="en-US" altLang="zh-CN" sz="1400" dirty="0"/>
              <a:t>share price</a:t>
            </a:r>
            <a:r>
              <a:rPr lang="zh-CN" altLang="en-US" sz="1400" dirty="0"/>
              <a:t>，可以随时出入</a:t>
            </a:r>
            <a:endParaRPr lang="en-US" altLang="zh-CN" sz="1400" dirty="0"/>
          </a:p>
          <a:p>
            <a:pPr marL="742950" lvl="1" indent="-285750">
              <a:buFont typeface="Arial" panose="020B0604020202020204" pitchFamily="34" charset="0"/>
              <a:buChar char="•"/>
            </a:pPr>
            <a:r>
              <a:rPr kumimoji="1" lang="zh-CN" altLang="en-US" sz="1400" dirty="0"/>
              <a:t>被</a:t>
            </a:r>
            <a:r>
              <a:rPr kumimoji="1" lang="en-US" altLang="zh-CN" sz="1400" dirty="0"/>
              <a:t>SEC</a:t>
            </a:r>
            <a:r>
              <a:rPr kumimoji="1" lang="zh-CN" altLang="en-US" sz="1400" dirty="0"/>
              <a:t>管理，投资种类有限定，比较稳妥的是投</a:t>
            </a:r>
            <a:r>
              <a:rPr kumimoji="1" lang="en-US" altLang="zh-CN" sz="1400" dirty="0"/>
              <a:t>government/cooperate bonds</a:t>
            </a:r>
            <a:r>
              <a:rPr kumimoji="1" lang="zh-CN" altLang="en-US" sz="1400" dirty="0"/>
              <a:t>和</a:t>
            </a:r>
            <a:r>
              <a:rPr lang="zh-CN" altLang="en-US" sz="1400" dirty="0"/>
              <a:t>买</a:t>
            </a:r>
            <a:r>
              <a:rPr lang="en-US" altLang="zh-CN" sz="1400" dirty="0"/>
              <a:t>index</a:t>
            </a:r>
            <a:r>
              <a:rPr lang="zh-CN" altLang="en-US" sz="1400" dirty="0"/>
              <a:t>中所有股票</a:t>
            </a:r>
            <a:endParaRPr lang="en-US" altLang="zh-CN" sz="1400" dirty="0"/>
          </a:p>
          <a:p>
            <a:pPr marL="742950" lvl="1" indent="-285750">
              <a:buFont typeface="Arial" panose="020B0604020202020204" pitchFamily="34" charset="0"/>
              <a:buChar char="•"/>
            </a:pPr>
            <a:endParaRPr lang="en-US" altLang="zh-CN" sz="1400" dirty="0"/>
          </a:p>
          <a:p>
            <a:r>
              <a:rPr lang="zh-CN" altLang="en-US" sz="1400" dirty="0"/>
              <a:t>现在先理解到这，之后有需要再详细查。</a:t>
            </a:r>
            <a:endParaRPr lang="en-US" altLang="zh-CN" sz="1400" dirty="0"/>
          </a:p>
        </p:txBody>
      </p:sp>
      <p:sp>
        <p:nvSpPr>
          <p:cNvPr id="3" name="テキスト ボックス 2"/>
          <p:cNvSpPr txBox="1"/>
          <p:nvPr/>
        </p:nvSpPr>
        <p:spPr>
          <a:xfrm>
            <a:off x="0" y="4355976"/>
            <a:ext cx="5715000" cy="4185761"/>
          </a:xfrm>
          <a:prstGeom prst="rect">
            <a:avLst/>
          </a:prstGeom>
          <a:noFill/>
        </p:spPr>
        <p:txBody>
          <a:bodyPr wrap="square" rtlCol="0">
            <a:spAutoFit/>
          </a:bodyPr>
          <a:lstStyle/>
          <a:p>
            <a:r>
              <a:rPr lang="zh-CN" altLang="en-US" sz="1400" dirty="0" smtClean="0"/>
              <a:t>关于</a:t>
            </a:r>
            <a:r>
              <a:rPr lang="en-US" altLang="zh-CN" sz="1400" dirty="0" smtClean="0"/>
              <a:t>share</a:t>
            </a:r>
            <a:r>
              <a:rPr lang="zh-CN" altLang="en-US" sz="1400" dirty="0" smtClean="0"/>
              <a:t>和</a:t>
            </a:r>
            <a:r>
              <a:rPr lang="en-US" altLang="zh-CN" sz="1400" dirty="0" smtClean="0"/>
              <a:t>shareholder</a:t>
            </a:r>
          </a:p>
          <a:p>
            <a:pPr marL="285750" indent="-285750">
              <a:buFont typeface="Arial" panose="020B0604020202020204" pitchFamily="34" charset="0"/>
              <a:buChar char="•"/>
            </a:pPr>
            <a:r>
              <a:rPr kumimoji="1" lang="zh-CN" altLang="en-US" sz="1400" dirty="0"/>
              <a:t>一般</a:t>
            </a:r>
            <a:r>
              <a:rPr kumimoji="1" lang="zh-CN" altLang="en-US" sz="1400" dirty="0" smtClean="0"/>
              <a:t>公司</a:t>
            </a:r>
            <a:r>
              <a:rPr kumimoji="1" lang="en-US" altLang="zh-CN" sz="1400" dirty="0" smtClean="0"/>
              <a:t>issue 2</a:t>
            </a:r>
            <a:r>
              <a:rPr lang="ja-JP" altLang="en-US" sz="1400" dirty="0" smtClean="0"/>
              <a:t> </a:t>
            </a:r>
            <a:r>
              <a:rPr lang="en-US" altLang="ja-JP" sz="1400" dirty="0" smtClean="0"/>
              <a:t>types of stocks: </a:t>
            </a:r>
            <a:r>
              <a:rPr lang="en-US" altLang="ja-JP" sz="1400" b="1" dirty="0" smtClean="0">
                <a:solidFill>
                  <a:srgbClr val="FF0000"/>
                </a:solidFill>
              </a:rPr>
              <a:t>common stock</a:t>
            </a:r>
            <a:r>
              <a:rPr lang="en-US" altLang="ja-JP" sz="1400" dirty="0" smtClean="0"/>
              <a:t>, preferred stock</a:t>
            </a:r>
          </a:p>
          <a:p>
            <a:pPr marL="285750" indent="-285750">
              <a:buFont typeface="Arial" panose="020B0604020202020204" pitchFamily="34" charset="0"/>
              <a:buChar char="•"/>
            </a:pPr>
            <a:r>
              <a:rPr kumimoji="1" lang="zh-CN" altLang="en-US" sz="1400" dirty="0" smtClean="0"/>
              <a:t>一般散户都卖的是</a:t>
            </a:r>
            <a:r>
              <a:rPr kumimoji="1" lang="en-US" altLang="zh-CN" sz="1400" dirty="0" smtClean="0"/>
              <a:t>common stock</a:t>
            </a:r>
            <a:r>
              <a:rPr kumimoji="1" lang="zh-CN" altLang="en-US" sz="1400" dirty="0" smtClean="0"/>
              <a:t>，因为跟家便宜，发行数量也多</a:t>
            </a:r>
            <a:endParaRPr kumimoji="1" lang="en-US" altLang="zh-CN" sz="1400" dirty="0" smtClean="0"/>
          </a:p>
          <a:p>
            <a:pPr marL="285750" indent="-285750">
              <a:buFont typeface="Arial" panose="020B0604020202020204" pitchFamily="34" charset="0"/>
              <a:buChar char="•"/>
            </a:pPr>
            <a:r>
              <a:rPr kumimoji="1" lang="en-US" altLang="zh-CN" sz="1400" b="1" dirty="0" smtClean="0">
                <a:solidFill>
                  <a:srgbClr val="FF0000"/>
                </a:solidFill>
              </a:rPr>
              <a:t>Preferred st</a:t>
            </a:r>
            <a:r>
              <a:rPr kumimoji="1" lang="en-US" altLang="zh-CN" sz="1400" dirty="0" smtClean="0"/>
              <a:t>ock</a:t>
            </a:r>
            <a:r>
              <a:rPr kumimoji="1" lang="zh-CN" altLang="en-US" sz="1400" dirty="0" smtClean="0"/>
              <a:t>的</a:t>
            </a:r>
            <a:r>
              <a:rPr kumimoji="1" lang="en-US" altLang="zh-CN" sz="1400" dirty="0" smtClean="0"/>
              <a:t>shareholder</a:t>
            </a:r>
            <a:r>
              <a:rPr kumimoji="1" lang="zh-CN" altLang="en-US" sz="1400" dirty="0" smtClean="0"/>
              <a:t>会收到</a:t>
            </a:r>
            <a:r>
              <a:rPr kumimoji="1" lang="en-US" altLang="zh-CN" sz="1400" b="1" dirty="0" smtClean="0"/>
              <a:t>fixed dividends</a:t>
            </a:r>
            <a:r>
              <a:rPr lang="zh-CN" altLang="en-US" sz="1400" b="1" dirty="0"/>
              <a:t> </a:t>
            </a:r>
            <a:r>
              <a:rPr lang="en-US" altLang="zh-CN" sz="1400" dirty="0" smtClean="0"/>
              <a:t>(</a:t>
            </a:r>
            <a:r>
              <a:rPr lang="zh-CN" altLang="en-US" sz="1400" dirty="0" smtClean="0"/>
              <a:t>一般来说不少</a:t>
            </a:r>
            <a:r>
              <a:rPr lang="en-US" altLang="zh-CN" sz="1400" dirty="0" smtClean="0"/>
              <a:t>)</a:t>
            </a:r>
            <a:r>
              <a:rPr lang="zh-CN" altLang="en-US" sz="1400" dirty="0" smtClean="0"/>
              <a:t>，</a:t>
            </a:r>
            <a:r>
              <a:rPr lang="en-US" altLang="zh-CN" sz="1400" dirty="0" smtClean="0"/>
              <a:t>preferred stock</a:t>
            </a:r>
            <a:r>
              <a:rPr lang="zh-CN" altLang="en-US" sz="1400" dirty="0" smtClean="0"/>
              <a:t>的</a:t>
            </a:r>
            <a:r>
              <a:rPr lang="en-US" altLang="zh-CN" sz="1400" dirty="0" smtClean="0"/>
              <a:t>price</a:t>
            </a:r>
            <a:r>
              <a:rPr lang="zh-CN" altLang="en-US" sz="1400" dirty="0" smtClean="0"/>
              <a:t>也</a:t>
            </a:r>
            <a:r>
              <a:rPr lang="en-US" altLang="zh-CN" sz="1400" dirty="0" smtClean="0"/>
              <a:t>less volatile</a:t>
            </a:r>
            <a:r>
              <a:rPr lang="zh-CN" altLang="en-US" sz="1400" dirty="0" smtClean="0"/>
              <a:t>；但有一点，</a:t>
            </a:r>
            <a:r>
              <a:rPr lang="en-US" altLang="zh-CN" sz="1400" dirty="0" smtClean="0"/>
              <a:t>preferred stock shareholder</a:t>
            </a:r>
            <a:r>
              <a:rPr lang="zh-CN" altLang="en-US" sz="1400" dirty="0" smtClean="0"/>
              <a:t>并没有</a:t>
            </a:r>
            <a:r>
              <a:rPr lang="en-US" altLang="zh-CN" sz="1400" dirty="0" smtClean="0"/>
              <a:t>voting</a:t>
            </a:r>
            <a:r>
              <a:rPr lang="zh-CN" altLang="en-US" sz="1400" dirty="0" smtClean="0"/>
              <a:t>的权利</a:t>
            </a:r>
            <a:endParaRPr lang="en-US" altLang="zh-CN" sz="1400" dirty="0" smtClean="0"/>
          </a:p>
          <a:p>
            <a:endParaRPr kumimoji="1" lang="en-US" altLang="zh-CN" sz="1400" dirty="0" smtClean="0"/>
          </a:p>
          <a:p>
            <a:r>
              <a:rPr lang="en-US" altLang="zh-CN" sz="1400" dirty="0" smtClean="0"/>
              <a:t>Shareholder</a:t>
            </a:r>
            <a:r>
              <a:rPr lang="zh-CN" altLang="en-US" sz="1400" dirty="0" smtClean="0"/>
              <a:t>根据持有股票的数量的不同，拥有的权力也不同</a:t>
            </a:r>
            <a:endParaRPr kumimoji="1" lang="en-US" altLang="zh-CN" sz="1400" dirty="0"/>
          </a:p>
          <a:p>
            <a:pPr marL="285750" indent="-285750">
              <a:buFont typeface="Arial" panose="020B0604020202020204" pitchFamily="34" charset="0"/>
              <a:buChar char="•"/>
            </a:pPr>
            <a:r>
              <a:rPr lang="en-US" altLang="zh-CN" sz="1400" b="1" dirty="0">
                <a:solidFill>
                  <a:srgbClr val="FF0000"/>
                </a:solidFill>
              </a:rPr>
              <a:t>Majority shareholder</a:t>
            </a:r>
            <a:r>
              <a:rPr lang="en-US" altLang="zh-CN" sz="1400" dirty="0"/>
              <a:t>: is a person or entity that owns and controls </a:t>
            </a:r>
            <a:r>
              <a:rPr lang="en-US" altLang="zh-CN" sz="1400" b="1" dirty="0"/>
              <a:t>more than 50 percent</a:t>
            </a:r>
            <a:r>
              <a:rPr lang="en-US" altLang="zh-CN" sz="1400" dirty="0"/>
              <a:t> of a company's outstanding </a:t>
            </a:r>
            <a:r>
              <a:rPr lang="en-US" altLang="zh-CN" sz="1400" dirty="0" smtClean="0"/>
              <a:t>shares</a:t>
            </a:r>
          </a:p>
          <a:p>
            <a:pPr marL="285750" indent="-285750">
              <a:buFont typeface="Arial" panose="020B0604020202020204" pitchFamily="34" charset="0"/>
              <a:buChar char="•"/>
            </a:pPr>
            <a:r>
              <a:rPr lang="en-US" altLang="zh-CN" sz="1400" b="1" dirty="0" smtClean="0">
                <a:solidFill>
                  <a:srgbClr val="FF0000"/>
                </a:solidFill>
              </a:rPr>
              <a:t>Outstanding share</a:t>
            </a:r>
            <a:r>
              <a:rPr lang="zh-CN" altLang="en-US" sz="1400" dirty="0" smtClean="0"/>
              <a:t>的意思是，公司发行的股票</a:t>
            </a:r>
            <a:r>
              <a:rPr lang="en-US" altLang="zh-CN" sz="1400" dirty="0" smtClean="0"/>
              <a:t>share</a:t>
            </a:r>
            <a:r>
              <a:rPr lang="zh-CN" altLang="en-US" sz="1400" dirty="0" smtClean="0"/>
              <a:t>中，</a:t>
            </a:r>
            <a:r>
              <a:rPr lang="zh-CN" altLang="en-US" sz="1400" b="1" dirty="0" smtClean="0"/>
              <a:t>已经被买了的部分</a:t>
            </a:r>
            <a:endParaRPr lang="en-US" altLang="zh-CN" sz="1400" b="1" dirty="0" smtClean="0"/>
          </a:p>
          <a:p>
            <a:pPr marL="285750" indent="-285750">
              <a:buFont typeface="Arial" panose="020B0604020202020204" pitchFamily="34" charset="0"/>
              <a:buChar char="•"/>
            </a:pPr>
            <a:endParaRPr lang="en-US" altLang="zh-CN" sz="1400" b="1" dirty="0"/>
          </a:p>
          <a:p>
            <a:r>
              <a:rPr lang="en-US" altLang="zh-CN" sz="1400" dirty="0" smtClean="0"/>
              <a:t>Share</a:t>
            </a:r>
            <a:r>
              <a:rPr lang="zh-CN" altLang="en-US" sz="1400" dirty="0" smtClean="0"/>
              <a:t>也有</a:t>
            </a:r>
            <a:r>
              <a:rPr lang="en-US" altLang="zh-CN" sz="1400" dirty="0" smtClean="0"/>
              <a:t>3</a:t>
            </a:r>
            <a:r>
              <a:rPr lang="zh-CN" altLang="en-US" sz="1400" dirty="0" smtClean="0"/>
              <a:t>个</a:t>
            </a:r>
            <a:r>
              <a:rPr lang="en-US" altLang="zh-CN" sz="1400" dirty="0" smtClean="0"/>
              <a:t>class</a:t>
            </a:r>
            <a:r>
              <a:rPr lang="zh-CN" altLang="en-US" sz="1400" dirty="0" smtClean="0"/>
              <a:t>，不同公司会用不同</a:t>
            </a:r>
            <a:r>
              <a:rPr lang="en-US" altLang="zh-CN" sz="1400" dirty="0" smtClean="0"/>
              <a:t>class</a:t>
            </a:r>
            <a:r>
              <a:rPr lang="zh-CN" altLang="en-US" sz="1400" dirty="0" smtClean="0"/>
              <a:t>来实现不同目的，以</a:t>
            </a:r>
            <a:r>
              <a:rPr lang="en-US" altLang="zh-CN" sz="1400" dirty="0" smtClean="0"/>
              <a:t>Google (alphabet)</a:t>
            </a:r>
            <a:r>
              <a:rPr lang="zh-CN" altLang="en-US" sz="1400" dirty="0" smtClean="0"/>
              <a:t>为例</a:t>
            </a:r>
            <a:endParaRPr lang="en-US" altLang="zh-CN" sz="1400" dirty="0" smtClean="0"/>
          </a:p>
          <a:p>
            <a:pPr marL="285750" indent="-285750">
              <a:buFont typeface="Arial" panose="020B0604020202020204" pitchFamily="34" charset="0"/>
              <a:buChar char="•"/>
            </a:pPr>
            <a:r>
              <a:rPr lang="en-US" altLang="zh-CN" sz="1400" dirty="0" smtClean="0"/>
              <a:t>Class A: hold by regular investors, 1 vote per share</a:t>
            </a:r>
          </a:p>
          <a:p>
            <a:pPr marL="285750" indent="-285750">
              <a:buFont typeface="Arial" panose="020B0604020202020204" pitchFamily="34" charset="0"/>
              <a:buChar char="•"/>
            </a:pPr>
            <a:r>
              <a:rPr lang="en-US" altLang="zh-CN" sz="1400" dirty="0" smtClean="0"/>
              <a:t>Class B: hold primarily by founders (</a:t>
            </a:r>
            <a:r>
              <a:rPr lang="en-US" altLang="zh-CN" sz="1400" dirty="0" err="1" smtClean="0"/>
              <a:t>Brin</a:t>
            </a:r>
            <a:r>
              <a:rPr lang="en-US" altLang="zh-CN" sz="1400" dirty="0" smtClean="0"/>
              <a:t> and Page), 10 vote per share</a:t>
            </a:r>
          </a:p>
          <a:p>
            <a:pPr marL="285750" indent="-285750">
              <a:buFont typeface="Arial" panose="020B0604020202020204" pitchFamily="34" charset="0"/>
              <a:buChar char="•"/>
            </a:pPr>
            <a:r>
              <a:rPr lang="en-US" altLang="zh-CN" sz="1400" dirty="0" smtClean="0"/>
              <a:t>Class C: hold by employees, no voting right</a:t>
            </a:r>
          </a:p>
          <a:p>
            <a:r>
              <a:rPr lang="zh-CN" altLang="en-US" sz="1400" dirty="0" smtClean="0"/>
              <a:t>综上所述，</a:t>
            </a:r>
            <a:r>
              <a:rPr lang="en-US" altLang="zh-CN" sz="1400" dirty="0" smtClean="0"/>
              <a:t>share</a:t>
            </a:r>
            <a:r>
              <a:rPr lang="zh-CN" altLang="en-US" sz="1400" dirty="0" smtClean="0"/>
              <a:t>的</a:t>
            </a:r>
            <a:r>
              <a:rPr lang="en-US" altLang="zh-CN" sz="1400" dirty="0" smtClean="0"/>
              <a:t>class</a:t>
            </a:r>
            <a:r>
              <a:rPr lang="zh-CN" altLang="en-US" sz="1400" dirty="0" smtClean="0"/>
              <a:t>不同主要就是</a:t>
            </a:r>
            <a:r>
              <a:rPr lang="en-US" altLang="zh-CN" sz="1400" dirty="0" smtClean="0"/>
              <a:t>voting right</a:t>
            </a:r>
            <a:r>
              <a:rPr lang="zh-CN" altLang="en-US" sz="1400" dirty="0" smtClean="0"/>
              <a:t>的不同</a:t>
            </a:r>
            <a:endParaRPr lang="en-US" altLang="zh-CN" sz="1400"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3694</Words>
  <Application>Microsoft Office PowerPoint</Application>
  <PresentationFormat>画面に合わせる (16:10)</PresentationFormat>
  <Paragraphs>220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269</cp:revision>
  <dcterms:created xsi:type="dcterms:W3CDTF">2018-07-04T08:59:41Z</dcterms:created>
  <dcterms:modified xsi:type="dcterms:W3CDTF">2018-08-31T07:09:55Z</dcterms:modified>
</cp:coreProperties>
</file>